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A2C002B-3540-4170-8B4A-D46DDE229638}" type="datetimeFigureOut">
              <a:rPr lang="en-ID" smtClean="0"/>
              <a:t>15/05/2024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165B545-6741-42C7-BDF3-D7C9997342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4579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002B-3540-4170-8B4A-D46DDE229638}" type="datetimeFigureOut">
              <a:rPr lang="en-ID" smtClean="0"/>
              <a:t>15/05/2024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545-6741-42C7-BDF3-D7C9997342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814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002B-3540-4170-8B4A-D46DDE229638}" type="datetimeFigureOut">
              <a:rPr lang="en-ID" smtClean="0"/>
              <a:t>15/05/2024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545-6741-42C7-BDF3-D7C9997342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6440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002B-3540-4170-8B4A-D46DDE229638}" type="datetimeFigureOut">
              <a:rPr lang="en-ID" smtClean="0"/>
              <a:t>15/05/2024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545-6741-42C7-BDF3-D7C9997342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5067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002B-3540-4170-8B4A-D46DDE229638}" type="datetimeFigureOut">
              <a:rPr lang="en-ID" smtClean="0"/>
              <a:t>15/05/2024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545-6741-42C7-BDF3-D7C9997342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7147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002B-3540-4170-8B4A-D46DDE229638}" type="datetimeFigureOut">
              <a:rPr lang="en-ID" smtClean="0"/>
              <a:t>15/05/2024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545-6741-42C7-BDF3-D7C9997342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6011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002B-3540-4170-8B4A-D46DDE229638}" type="datetimeFigureOut">
              <a:rPr lang="en-ID" smtClean="0"/>
              <a:t>15/05/2024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545-6741-42C7-BDF3-D7C9997342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6852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A2C002B-3540-4170-8B4A-D46DDE229638}" type="datetimeFigureOut">
              <a:rPr lang="en-ID" smtClean="0"/>
              <a:t>15/05/2024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545-6741-42C7-BDF3-D7C9997342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7086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A2C002B-3540-4170-8B4A-D46DDE229638}" type="datetimeFigureOut">
              <a:rPr lang="en-ID" smtClean="0"/>
              <a:t>15/05/2024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545-6741-42C7-BDF3-D7C9997342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460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002B-3540-4170-8B4A-D46DDE229638}" type="datetimeFigureOut">
              <a:rPr lang="en-ID" smtClean="0"/>
              <a:t>15/05/2024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545-6741-42C7-BDF3-D7C9997342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082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002B-3540-4170-8B4A-D46DDE229638}" type="datetimeFigureOut">
              <a:rPr lang="en-ID" smtClean="0"/>
              <a:t>15/05/2024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545-6741-42C7-BDF3-D7C9997342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421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002B-3540-4170-8B4A-D46DDE229638}" type="datetimeFigureOut">
              <a:rPr lang="en-ID" smtClean="0"/>
              <a:t>15/05/2024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545-6741-42C7-BDF3-D7C9997342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752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002B-3540-4170-8B4A-D46DDE229638}" type="datetimeFigureOut">
              <a:rPr lang="en-ID" smtClean="0"/>
              <a:t>15/05/2024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545-6741-42C7-BDF3-D7C9997342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23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002B-3540-4170-8B4A-D46DDE229638}" type="datetimeFigureOut">
              <a:rPr lang="en-ID" smtClean="0"/>
              <a:t>15/05/2024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545-6741-42C7-BDF3-D7C9997342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261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002B-3540-4170-8B4A-D46DDE229638}" type="datetimeFigureOut">
              <a:rPr lang="en-ID" smtClean="0"/>
              <a:t>15/05/2024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545-6741-42C7-BDF3-D7C9997342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040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002B-3540-4170-8B4A-D46DDE229638}" type="datetimeFigureOut">
              <a:rPr lang="en-ID" smtClean="0"/>
              <a:t>15/05/2024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545-6741-42C7-BDF3-D7C9997342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057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002B-3540-4170-8B4A-D46DDE229638}" type="datetimeFigureOut">
              <a:rPr lang="en-ID" smtClean="0"/>
              <a:t>15/05/2024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545-6741-42C7-BDF3-D7C9997342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480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A2C002B-3540-4170-8B4A-D46DDE229638}" type="datetimeFigureOut">
              <a:rPr lang="en-ID" smtClean="0"/>
              <a:t>15/05/2024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165B545-6741-42C7-BDF3-D7C9997342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864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D" sz="5400" dirty="0" err="1" smtClean="0"/>
              <a:t>Sistem</a:t>
            </a:r>
            <a:r>
              <a:rPr lang="en-ID" sz="5400" dirty="0" smtClean="0"/>
              <a:t> </a:t>
            </a:r>
            <a:r>
              <a:rPr lang="en-ID" sz="5400" dirty="0" err="1" smtClean="0"/>
              <a:t>Rujukan</a:t>
            </a:r>
            <a:r>
              <a:rPr lang="en-ID" sz="5400" dirty="0" smtClean="0"/>
              <a:t> </a:t>
            </a:r>
            <a:r>
              <a:rPr lang="en-ID" sz="5400" dirty="0" err="1" smtClean="0"/>
              <a:t>Obstetri</a:t>
            </a:r>
            <a:r>
              <a:rPr lang="en-ID" sz="5400" dirty="0"/>
              <a:t> </a:t>
            </a:r>
            <a:r>
              <a:rPr lang="en-ID" sz="5400" dirty="0" smtClean="0"/>
              <a:t>&amp; Neonatal</a:t>
            </a:r>
            <a:endParaRPr lang="en-ID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116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557"/>
          </a:xfrm>
        </p:spPr>
        <p:txBody>
          <a:bodyPr/>
          <a:lstStyle/>
          <a:p>
            <a:pPr algn="ctr"/>
            <a:r>
              <a:rPr lang="en-ID" dirty="0" smtClean="0"/>
              <a:t>PONEK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653" y="2335025"/>
            <a:ext cx="10618694" cy="4522975"/>
          </a:xfrm>
        </p:spPr>
        <p:txBody>
          <a:bodyPr>
            <a:normAutofit/>
          </a:bodyPr>
          <a:lstStyle/>
          <a:p>
            <a:r>
              <a:rPr lang="en-ID" dirty="0" err="1"/>
              <a:t>Ponek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obstetri</a:t>
            </a:r>
            <a:r>
              <a:rPr lang="en-ID" dirty="0"/>
              <a:t> neonatal </a:t>
            </a:r>
            <a:r>
              <a:rPr lang="en-ID" dirty="0" err="1"/>
              <a:t>esensial</a:t>
            </a:r>
            <a:r>
              <a:rPr lang="en-ID" dirty="0"/>
              <a:t> / </a:t>
            </a:r>
            <a:r>
              <a:rPr lang="en-ID" dirty="0" err="1"/>
              <a:t>emergensi</a:t>
            </a:r>
            <a:r>
              <a:rPr lang="en-ID" dirty="0"/>
              <a:t> </a:t>
            </a:r>
            <a:r>
              <a:rPr lang="en-ID" dirty="0" err="1"/>
              <a:t>komperhensif</a:t>
            </a:r>
            <a:r>
              <a:rPr lang="en-ID" dirty="0"/>
              <a:t>.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menyelamatkan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lahir</a:t>
            </a:r>
            <a:r>
              <a:rPr lang="en-ID" dirty="0"/>
              <a:t> </a:t>
            </a:r>
            <a:r>
              <a:rPr lang="en-ID" dirty="0" err="1"/>
              <a:t>melelui</a:t>
            </a:r>
            <a:r>
              <a:rPr lang="en-ID" dirty="0"/>
              <a:t> program </a:t>
            </a:r>
            <a:r>
              <a:rPr lang="en-ID" dirty="0" err="1"/>
              <a:t>rujukan</a:t>
            </a:r>
            <a:r>
              <a:rPr lang="en-ID" dirty="0"/>
              <a:t> </a:t>
            </a:r>
            <a:r>
              <a:rPr lang="en-ID" dirty="0" err="1"/>
              <a:t>berencana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wilayah</a:t>
            </a:r>
            <a:r>
              <a:rPr lang="en-ID" dirty="0"/>
              <a:t> </a:t>
            </a:r>
            <a:r>
              <a:rPr lang="en-ID" dirty="0" err="1"/>
              <a:t>kabupaten</a:t>
            </a:r>
            <a:r>
              <a:rPr lang="en-ID" dirty="0"/>
              <a:t> </a:t>
            </a:r>
            <a:r>
              <a:rPr lang="en-ID" dirty="0" err="1"/>
              <a:t>kotamadya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profinsi</a:t>
            </a:r>
            <a:r>
              <a:rPr lang="en-ID" dirty="0"/>
              <a:t>.</a:t>
            </a:r>
          </a:p>
          <a:p>
            <a:pPr marL="0" indent="0">
              <a:buNone/>
            </a:pPr>
            <a:r>
              <a:rPr lang="en-ID" b="1" dirty="0"/>
              <a:t>LINGKUP PELAYANAN RUMAH SAKIT PONEK 24 </a:t>
            </a:r>
            <a:r>
              <a:rPr lang="en-ID" b="1" dirty="0" smtClean="0"/>
              <a:t>JAM</a:t>
            </a:r>
            <a:endParaRPr lang="en-ID" dirty="0"/>
          </a:p>
          <a:p>
            <a:r>
              <a:rPr lang="en-ID" dirty="0" err="1"/>
              <a:t>Stabilisasi</a:t>
            </a:r>
            <a:r>
              <a:rPr lang="en-ID" dirty="0"/>
              <a:t> di UGD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persiapan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pengobatan</a:t>
            </a:r>
            <a:r>
              <a:rPr lang="en-ID" dirty="0"/>
              <a:t> </a:t>
            </a:r>
            <a:r>
              <a:rPr lang="en-ID" dirty="0" err="1"/>
              <a:t>definitif</a:t>
            </a:r>
            <a:endParaRPr lang="en-ID" dirty="0"/>
          </a:p>
          <a:p>
            <a:r>
              <a:rPr lang="en-ID" dirty="0" err="1"/>
              <a:t>Penanganan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</a:t>
            </a:r>
            <a:r>
              <a:rPr lang="en-ID" dirty="0" err="1"/>
              <a:t>gawat</a:t>
            </a:r>
            <a:r>
              <a:rPr lang="en-ID" dirty="0"/>
              <a:t> </a:t>
            </a:r>
            <a:r>
              <a:rPr lang="en-ID" dirty="0" err="1"/>
              <a:t>darurat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PONEK RS di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tindakan</a:t>
            </a:r>
            <a:endParaRPr lang="en-ID" dirty="0"/>
          </a:p>
          <a:p>
            <a:r>
              <a:rPr lang="en-ID" dirty="0" err="1"/>
              <a:t>Penanganan</a:t>
            </a:r>
            <a:r>
              <a:rPr lang="en-ID" dirty="0"/>
              <a:t> </a:t>
            </a:r>
            <a:r>
              <a:rPr lang="en-ID" dirty="0" err="1"/>
              <a:t>operatif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meliputi</a:t>
            </a:r>
            <a:r>
              <a:rPr lang="en-ID" dirty="0"/>
              <a:t> </a:t>
            </a:r>
            <a:r>
              <a:rPr lang="en-ID" dirty="0" err="1"/>
              <a:t>laparotomi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sectio</a:t>
            </a:r>
            <a:r>
              <a:rPr lang="en-ID" dirty="0"/>
              <a:t> </a:t>
            </a:r>
            <a:r>
              <a:rPr lang="en-ID" dirty="0" err="1"/>
              <a:t>caesaria</a:t>
            </a:r>
            <a:endParaRPr lang="en-ID" dirty="0"/>
          </a:p>
          <a:p>
            <a:r>
              <a:rPr lang="en-ID" dirty="0" err="1"/>
              <a:t>Perawatan</a:t>
            </a:r>
            <a:r>
              <a:rPr lang="en-ID" dirty="0"/>
              <a:t> </a:t>
            </a:r>
            <a:r>
              <a:rPr lang="en-ID" dirty="0" err="1"/>
              <a:t>intensif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.</a:t>
            </a:r>
          </a:p>
          <a:p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Asuhan</a:t>
            </a:r>
            <a:r>
              <a:rPr lang="en-ID" dirty="0"/>
              <a:t> Ante Natal </a:t>
            </a:r>
            <a:r>
              <a:rPr lang="en-ID" dirty="0" err="1"/>
              <a:t>Risiko</a:t>
            </a:r>
            <a:r>
              <a:rPr lang="en-ID" dirty="0"/>
              <a:t> Tinggi</a:t>
            </a:r>
          </a:p>
        </p:txBody>
      </p:sp>
    </p:spTree>
    <p:extLst>
      <p:ext uri="{BB962C8B-B14F-4D97-AF65-F5344CB8AC3E}">
        <p14:creationId xmlns:p14="http://schemas.microsoft.com/office/powerpoint/2010/main" val="3887546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671" y="741643"/>
            <a:ext cx="10515600" cy="576168"/>
          </a:xfrm>
        </p:spPr>
        <p:txBody>
          <a:bodyPr>
            <a:noAutofit/>
          </a:bodyPr>
          <a:lstStyle/>
          <a:p>
            <a:r>
              <a:rPr lang="en-ID" sz="3600" dirty="0" err="1" smtClean="0"/>
              <a:t>Alur</a:t>
            </a:r>
            <a:r>
              <a:rPr lang="en-ID" sz="3600" dirty="0" smtClean="0"/>
              <a:t> </a:t>
            </a:r>
            <a:r>
              <a:rPr lang="en-ID" sz="3600" dirty="0" err="1" smtClean="0"/>
              <a:t>pelayanan</a:t>
            </a:r>
            <a:r>
              <a:rPr lang="en-ID" sz="3600" dirty="0" smtClean="0"/>
              <a:t> </a:t>
            </a:r>
            <a:r>
              <a:rPr lang="en-ID" sz="3600" dirty="0" err="1" smtClean="0"/>
              <a:t>rujukan</a:t>
            </a:r>
            <a:r>
              <a:rPr lang="en-ID" sz="3600" dirty="0" smtClean="0"/>
              <a:t> </a:t>
            </a:r>
            <a:r>
              <a:rPr lang="en-ID" sz="3600" dirty="0" err="1" smtClean="0"/>
              <a:t>kegawatan</a:t>
            </a:r>
            <a:r>
              <a:rPr lang="en-ID" sz="3600" dirty="0" smtClean="0"/>
              <a:t> </a:t>
            </a:r>
            <a:r>
              <a:rPr lang="en-ID" sz="3600" dirty="0" err="1" smtClean="0"/>
              <a:t>obsetri</a:t>
            </a:r>
            <a:r>
              <a:rPr lang="en-ID" sz="3600" dirty="0" smtClean="0"/>
              <a:t> &amp; Neonatal</a:t>
            </a:r>
            <a:endParaRPr lang="en-ID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81" t="29431" r="42760" b="37193"/>
          <a:stretch/>
        </p:blipFill>
        <p:spPr>
          <a:xfrm>
            <a:off x="1967753" y="2282358"/>
            <a:ext cx="7498976" cy="468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83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094" y="704697"/>
            <a:ext cx="10515600" cy="858557"/>
          </a:xfrm>
        </p:spPr>
        <p:txBody>
          <a:bodyPr>
            <a:normAutofit fontScale="90000"/>
          </a:bodyPr>
          <a:lstStyle/>
          <a:p>
            <a:r>
              <a:rPr lang="en-ID" sz="3600" dirty="0" err="1" smtClean="0"/>
              <a:t>Alur</a:t>
            </a:r>
            <a:r>
              <a:rPr lang="en-ID" sz="3600" dirty="0" smtClean="0"/>
              <a:t> </a:t>
            </a:r>
            <a:r>
              <a:rPr lang="en-ID" sz="3600" dirty="0" err="1" smtClean="0"/>
              <a:t>pelayanan</a:t>
            </a:r>
            <a:r>
              <a:rPr lang="en-ID" sz="3600" dirty="0" smtClean="0"/>
              <a:t> </a:t>
            </a:r>
            <a:r>
              <a:rPr lang="en-ID" sz="3600" dirty="0" err="1" smtClean="0"/>
              <a:t>rujukan</a:t>
            </a:r>
            <a:r>
              <a:rPr lang="en-ID" sz="3600" dirty="0" smtClean="0"/>
              <a:t> </a:t>
            </a:r>
            <a:r>
              <a:rPr lang="en-ID" sz="3600" dirty="0" err="1" smtClean="0"/>
              <a:t>kegawatan</a:t>
            </a:r>
            <a:r>
              <a:rPr lang="en-ID" sz="3600" dirty="0" smtClean="0"/>
              <a:t> </a:t>
            </a:r>
            <a:r>
              <a:rPr lang="en-ID" sz="3600" dirty="0" err="1" smtClean="0"/>
              <a:t>obsetri</a:t>
            </a:r>
            <a:r>
              <a:rPr lang="en-ID" sz="3600" dirty="0" smtClean="0"/>
              <a:t> &amp; Neonatal</a:t>
            </a:r>
            <a:endParaRPr lang="en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692" t="29598" r="44191" b="37052"/>
          <a:stretch/>
        </p:blipFill>
        <p:spPr>
          <a:xfrm>
            <a:off x="2277033" y="2401454"/>
            <a:ext cx="6920755" cy="445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49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71631"/>
            <a:ext cx="10515600" cy="804768"/>
          </a:xfrm>
        </p:spPr>
        <p:txBody>
          <a:bodyPr>
            <a:normAutofit fontScale="90000"/>
          </a:bodyPr>
          <a:lstStyle/>
          <a:p>
            <a:r>
              <a:rPr lang="en-ID" sz="3600" dirty="0" err="1" smtClean="0"/>
              <a:t>Alur</a:t>
            </a:r>
            <a:r>
              <a:rPr lang="en-ID" sz="3600" dirty="0" smtClean="0"/>
              <a:t> </a:t>
            </a:r>
            <a:r>
              <a:rPr lang="en-ID" sz="3600" dirty="0" err="1" smtClean="0"/>
              <a:t>pelayanan</a:t>
            </a:r>
            <a:r>
              <a:rPr lang="en-ID" sz="3600" dirty="0" smtClean="0"/>
              <a:t> </a:t>
            </a:r>
            <a:r>
              <a:rPr lang="en-ID" sz="3600" dirty="0" err="1" smtClean="0"/>
              <a:t>rujukan</a:t>
            </a:r>
            <a:r>
              <a:rPr lang="en-ID" sz="3600" dirty="0" smtClean="0"/>
              <a:t> </a:t>
            </a:r>
            <a:r>
              <a:rPr lang="en-ID" sz="3600" dirty="0" err="1" smtClean="0"/>
              <a:t>kegawatan</a:t>
            </a:r>
            <a:r>
              <a:rPr lang="en-ID" sz="3600" dirty="0" smtClean="0"/>
              <a:t> </a:t>
            </a:r>
            <a:r>
              <a:rPr lang="en-ID" sz="3600" dirty="0" err="1" smtClean="0"/>
              <a:t>obsetri</a:t>
            </a:r>
            <a:r>
              <a:rPr lang="en-ID" sz="3600" dirty="0" smtClean="0"/>
              <a:t> &amp; Neonatal</a:t>
            </a:r>
            <a:endParaRPr lang="en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581" t="29598" r="42427" b="40387"/>
          <a:stretch/>
        </p:blipFill>
        <p:spPr>
          <a:xfrm>
            <a:off x="2107451" y="2514599"/>
            <a:ext cx="7977097" cy="43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80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88" y="730039"/>
            <a:ext cx="10515600" cy="589616"/>
          </a:xfrm>
        </p:spPr>
        <p:txBody>
          <a:bodyPr>
            <a:normAutofit fontScale="90000"/>
          </a:bodyPr>
          <a:lstStyle/>
          <a:p>
            <a:r>
              <a:rPr lang="en-ID" sz="3600" dirty="0" err="1" smtClean="0"/>
              <a:t>Alur</a:t>
            </a:r>
            <a:r>
              <a:rPr lang="en-ID" sz="3600" dirty="0" smtClean="0"/>
              <a:t> </a:t>
            </a:r>
            <a:r>
              <a:rPr lang="en-ID" sz="3600" dirty="0" err="1" smtClean="0"/>
              <a:t>pelayanan</a:t>
            </a:r>
            <a:r>
              <a:rPr lang="en-ID" sz="3600" dirty="0" smtClean="0"/>
              <a:t> </a:t>
            </a:r>
            <a:r>
              <a:rPr lang="en-ID" sz="3600" dirty="0" err="1" smtClean="0"/>
              <a:t>rujukan</a:t>
            </a:r>
            <a:r>
              <a:rPr lang="en-ID" sz="3600" dirty="0" smtClean="0"/>
              <a:t> </a:t>
            </a:r>
            <a:r>
              <a:rPr lang="en-ID" sz="3600" dirty="0" err="1" smtClean="0"/>
              <a:t>kegawatan</a:t>
            </a:r>
            <a:r>
              <a:rPr lang="en-ID" sz="3600" dirty="0" smtClean="0"/>
              <a:t> </a:t>
            </a:r>
            <a:r>
              <a:rPr lang="en-ID" sz="3600" dirty="0" err="1" smtClean="0"/>
              <a:t>obsetri</a:t>
            </a:r>
            <a:r>
              <a:rPr lang="en-ID" sz="3600" dirty="0" smtClean="0"/>
              <a:t> &amp; Neonatal</a:t>
            </a:r>
            <a:endParaRPr lang="en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786" t="20574" r="45294" b="37053"/>
          <a:stretch/>
        </p:blipFill>
        <p:spPr>
          <a:xfrm>
            <a:off x="2581836" y="1747603"/>
            <a:ext cx="6252882" cy="512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94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D" sz="4000" dirty="0" err="1" smtClean="0"/>
              <a:t>Strategi</a:t>
            </a:r>
            <a:r>
              <a:rPr lang="en-ID" sz="4000" dirty="0" smtClean="0"/>
              <a:t> </a:t>
            </a:r>
            <a:r>
              <a:rPr lang="en-ID" sz="4000" dirty="0" err="1" smtClean="0"/>
              <a:t>Pemantapan</a:t>
            </a:r>
            <a:r>
              <a:rPr lang="en-ID" sz="4000" dirty="0" smtClean="0"/>
              <a:t> </a:t>
            </a:r>
            <a:r>
              <a:rPr lang="en-ID" sz="4000" dirty="0" err="1" smtClean="0"/>
              <a:t>Rujukan</a:t>
            </a:r>
            <a:endParaRPr lang="en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499" t="27636" r="44743" b="37249"/>
          <a:stretch/>
        </p:blipFill>
        <p:spPr>
          <a:xfrm>
            <a:off x="2076732" y="2132850"/>
            <a:ext cx="7839635" cy="47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83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D" sz="4000" dirty="0" err="1" smtClean="0"/>
              <a:t>Faktor</a:t>
            </a:r>
            <a:r>
              <a:rPr lang="en-ID" sz="4000" dirty="0" smtClean="0"/>
              <a:t> </a:t>
            </a:r>
            <a:r>
              <a:rPr lang="en-ID" sz="4000" dirty="0" err="1" smtClean="0"/>
              <a:t>Resiko</a:t>
            </a:r>
            <a:r>
              <a:rPr lang="en-ID" sz="4000" dirty="0" smtClean="0"/>
              <a:t> </a:t>
            </a:r>
            <a:r>
              <a:rPr lang="en-ID" sz="4000" dirty="0" err="1" smtClean="0"/>
              <a:t>Pada</a:t>
            </a:r>
            <a:r>
              <a:rPr lang="en-ID" sz="4000" dirty="0" smtClean="0"/>
              <a:t> </a:t>
            </a:r>
            <a:r>
              <a:rPr lang="en-ID" sz="4000" dirty="0" err="1" smtClean="0"/>
              <a:t>Ibu</a:t>
            </a:r>
            <a:r>
              <a:rPr lang="en-ID" sz="4000" dirty="0" smtClean="0"/>
              <a:t> </a:t>
            </a:r>
            <a:r>
              <a:rPr lang="en-ID" sz="4000" dirty="0" err="1" smtClean="0"/>
              <a:t>Hamil</a:t>
            </a:r>
            <a:endParaRPr lang="en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D" dirty="0" err="1" smtClean="0"/>
              <a:t>primigravida</a:t>
            </a:r>
            <a:r>
              <a:rPr lang="en-ID" dirty="0" smtClean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20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35 </a:t>
            </a:r>
            <a:r>
              <a:rPr lang="en-ID" dirty="0" err="1"/>
              <a:t>tahun</a:t>
            </a:r>
            <a:r>
              <a:rPr lang="en-ID" dirty="0"/>
              <a:t> </a:t>
            </a:r>
          </a:p>
          <a:p>
            <a:r>
              <a:rPr lang="en-ID" dirty="0" err="1" smtClean="0"/>
              <a:t>Anak</a:t>
            </a:r>
            <a:r>
              <a:rPr lang="en-ID" dirty="0" smtClean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empat</a:t>
            </a:r>
            <a:r>
              <a:rPr lang="en-ID" dirty="0"/>
              <a:t> </a:t>
            </a:r>
          </a:p>
          <a:p>
            <a:r>
              <a:rPr lang="en-ID" dirty="0" smtClean="0"/>
              <a:t>arak </a:t>
            </a:r>
            <a:r>
              <a:rPr lang="en-ID" dirty="0" err="1"/>
              <a:t>persalinan</a:t>
            </a:r>
            <a:r>
              <a:rPr lang="en-ID" dirty="0"/>
              <a:t> </a:t>
            </a:r>
            <a:r>
              <a:rPr lang="en-ID" dirty="0" err="1"/>
              <a:t>terakhir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 </a:t>
            </a:r>
            <a:r>
              <a:rPr lang="en-ID" dirty="0" err="1"/>
              <a:t>sekarang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2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 smtClean="0"/>
              <a:t>lebih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/>
              <a:t>10 </a:t>
            </a:r>
            <a:r>
              <a:rPr lang="en-ID" dirty="0" err="1"/>
              <a:t>tahun</a:t>
            </a:r>
            <a:r>
              <a:rPr lang="en-ID" dirty="0"/>
              <a:t> </a:t>
            </a:r>
          </a:p>
          <a:p>
            <a:r>
              <a:rPr lang="en-ID" dirty="0" smtClean="0"/>
              <a:t>Tinggi </a:t>
            </a:r>
            <a:r>
              <a:rPr lang="en-ID" dirty="0" err="1"/>
              <a:t>badan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145 cm </a:t>
            </a:r>
          </a:p>
          <a:p>
            <a:r>
              <a:rPr lang="en-ID" dirty="0" err="1" smtClean="0"/>
              <a:t>Berat</a:t>
            </a:r>
            <a:r>
              <a:rPr lang="en-ID" dirty="0" smtClean="0"/>
              <a:t> </a:t>
            </a:r>
            <a:r>
              <a:rPr lang="en-ID" dirty="0" err="1"/>
              <a:t>badan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38 kg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lingkar</a:t>
            </a:r>
            <a:r>
              <a:rPr lang="en-ID" dirty="0"/>
              <a:t> </a:t>
            </a:r>
            <a:r>
              <a:rPr lang="en-ID" dirty="0" err="1"/>
              <a:t>lengan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23,5 cm </a:t>
            </a:r>
          </a:p>
          <a:p>
            <a:r>
              <a:rPr lang="en-ID" dirty="0" err="1" smtClean="0"/>
              <a:t>Riwayat</a:t>
            </a:r>
            <a:r>
              <a:rPr lang="en-ID" dirty="0" smtClean="0"/>
              <a:t> </a:t>
            </a:r>
            <a:r>
              <a:rPr lang="en-ID" dirty="0" err="1"/>
              <a:t>keluarga</a:t>
            </a:r>
            <a:r>
              <a:rPr lang="en-ID" dirty="0"/>
              <a:t> </a:t>
            </a:r>
            <a:r>
              <a:rPr lang="en-ID" dirty="0" err="1"/>
              <a:t>menderita</a:t>
            </a:r>
            <a:r>
              <a:rPr lang="en-ID" dirty="0"/>
              <a:t> diabetes, </a:t>
            </a:r>
            <a:r>
              <a:rPr lang="en-ID" dirty="0" err="1"/>
              <a:t>hipertensi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riwayat</a:t>
            </a:r>
            <a:r>
              <a:rPr lang="en-ID" dirty="0"/>
              <a:t> </a:t>
            </a:r>
            <a:r>
              <a:rPr lang="en-ID" dirty="0" err="1"/>
              <a:t>cacat</a:t>
            </a:r>
            <a:r>
              <a:rPr lang="en-ID" dirty="0"/>
              <a:t> </a:t>
            </a:r>
            <a:r>
              <a:rPr lang="en-ID" dirty="0" smtClean="0"/>
              <a:t> congenital </a:t>
            </a:r>
            <a:endParaRPr lang="en-ID" dirty="0"/>
          </a:p>
          <a:p>
            <a:r>
              <a:rPr lang="en-ID" dirty="0" err="1" smtClean="0"/>
              <a:t>Kelainan</a:t>
            </a:r>
            <a:r>
              <a:rPr lang="en-ID" dirty="0" smtClean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, </a:t>
            </a:r>
            <a:r>
              <a:rPr lang="en-ID" dirty="0" err="1"/>
              <a:t>misalnya</a:t>
            </a:r>
            <a:r>
              <a:rPr lang="en-ID" dirty="0"/>
              <a:t> </a:t>
            </a:r>
            <a:r>
              <a:rPr lang="en-ID" dirty="0" err="1"/>
              <a:t>kelainan</a:t>
            </a:r>
            <a:r>
              <a:rPr lang="en-ID" dirty="0"/>
              <a:t> </a:t>
            </a:r>
            <a:r>
              <a:rPr lang="en-ID" dirty="0" err="1"/>
              <a:t>tulang</a:t>
            </a:r>
            <a:r>
              <a:rPr lang="en-ID" dirty="0"/>
              <a:t> </a:t>
            </a:r>
            <a:r>
              <a:rPr lang="en-ID" dirty="0" err="1"/>
              <a:t>belakang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panggul</a:t>
            </a:r>
            <a:r>
              <a:rPr lang="en-ID" dirty="0"/>
              <a:t> </a:t>
            </a:r>
          </a:p>
          <a:p>
            <a:pPr marL="0" indent="0">
              <a:buNone/>
            </a:pPr>
            <a:r>
              <a:rPr lang="en-ID" dirty="0"/>
              <a:t/>
            </a: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67068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47" y="929903"/>
            <a:ext cx="10515600" cy="845110"/>
          </a:xfrm>
        </p:spPr>
        <p:txBody>
          <a:bodyPr>
            <a:noAutofit/>
          </a:bodyPr>
          <a:lstStyle/>
          <a:p>
            <a:pPr algn="ctr"/>
            <a:r>
              <a:rPr lang="en-ID" sz="3200" dirty="0" err="1" smtClean="0"/>
              <a:t>Risiko</a:t>
            </a:r>
            <a:r>
              <a:rPr lang="en-ID" sz="3200" dirty="0" smtClean="0"/>
              <a:t> </a:t>
            </a:r>
            <a:r>
              <a:rPr lang="en-ID" sz="3200" dirty="0" err="1" smtClean="0"/>
              <a:t>tinggi</a:t>
            </a:r>
            <a:r>
              <a:rPr lang="en-ID" sz="3200" dirty="0" smtClean="0"/>
              <a:t> </a:t>
            </a:r>
            <a:r>
              <a:rPr lang="en-ID" sz="3200" dirty="0" err="1" smtClean="0"/>
              <a:t>pada</a:t>
            </a:r>
            <a:r>
              <a:rPr lang="en-ID" sz="3200" dirty="0" smtClean="0"/>
              <a:t> </a:t>
            </a:r>
            <a:r>
              <a:rPr lang="en-ID" sz="3200" dirty="0" err="1" smtClean="0"/>
              <a:t>kehamilan</a:t>
            </a:r>
            <a:r>
              <a:rPr lang="en-ID" sz="3200" dirty="0" smtClean="0"/>
              <a:t> </a:t>
            </a:r>
            <a:r>
              <a:rPr lang="en-ID" sz="3200" dirty="0" err="1" smtClean="0"/>
              <a:t>meliputi</a:t>
            </a:r>
            <a:r>
              <a:rPr lang="en-ID" sz="3200" dirty="0" smtClean="0"/>
              <a:t>: </a:t>
            </a:r>
            <a:br>
              <a:rPr lang="en-ID" sz="3200" dirty="0" smtClean="0"/>
            </a:br>
            <a:endParaRPr lang="en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23" y="2232213"/>
            <a:ext cx="10515600" cy="5069541"/>
          </a:xfrm>
        </p:spPr>
        <p:txBody>
          <a:bodyPr>
            <a:normAutofit fontScale="92500" lnSpcReduction="20000"/>
          </a:bodyPr>
          <a:lstStyle/>
          <a:p>
            <a:r>
              <a:rPr lang="en-ID" dirty="0" err="1" smtClean="0"/>
              <a:t>Hb</a:t>
            </a:r>
            <a:r>
              <a:rPr lang="en-ID" dirty="0" smtClean="0"/>
              <a:t> </a:t>
            </a:r>
            <a:r>
              <a:rPr lang="en-ID" dirty="0" err="1" smtClean="0"/>
              <a:t>kurang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8 gram % </a:t>
            </a:r>
          </a:p>
          <a:p>
            <a:r>
              <a:rPr lang="en-ID" dirty="0" err="1" smtClean="0"/>
              <a:t>Tekanan</a:t>
            </a:r>
            <a:r>
              <a:rPr lang="en-ID" dirty="0" smtClean="0"/>
              <a:t> </a:t>
            </a:r>
            <a:r>
              <a:rPr lang="en-ID" dirty="0" err="1" smtClean="0"/>
              <a:t>darah</a:t>
            </a:r>
            <a:r>
              <a:rPr lang="en-ID" dirty="0" smtClean="0"/>
              <a:t> </a:t>
            </a:r>
            <a:r>
              <a:rPr lang="en-ID" dirty="0" err="1" smtClean="0"/>
              <a:t>tinggi</a:t>
            </a:r>
            <a:r>
              <a:rPr lang="en-ID" dirty="0" smtClean="0"/>
              <a:t> </a:t>
            </a:r>
            <a:r>
              <a:rPr lang="en-ID" dirty="0" err="1" smtClean="0"/>
              <a:t>yaitu</a:t>
            </a:r>
            <a:r>
              <a:rPr lang="en-ID" dirty="0" smtClean="0"/>
              <a:t> </a:t>
            </a:r>
            <a:r>
              <a:rPr lang="en-ID" dirty="0" err="1" smtClean="0"/>
              <a:t>sistole</a:t>
            </a:r>
            <a:r>
              <a:rPr lang="en-ID" dirty="0" smtClean="0"/>
              <a:t> </a:t>
            </a:r>
            <a:r>
              <a:rPr lang="en-ID" dirty="0" err="1" smtClean="0"/>
              <a:t>lebih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140 mmHg </a:t>
            </a:r>
            <a:r>
              <a:rPr lang="en-ID" dirty="0" err="1" smtClean="0"/>
              <a:t>dan</a:t>
            </a:r>
            <a:r>
              <a:rPr lang="en-ID" dirty="0" smtClean="0"/>
              <a:t> diastole </a:t>
            </a:r>
            <a:r>
              <a:rPr lang="en-ID" dirty="0" err="1" smtClean="0"/>
              <a:t>lebih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90 mmHg </a:t>
            </a:r>
          </a:p>
          <a:p>
            <a:r>
              <a:rPr lang="en-ID" dirty="0" smtClean="0"/>
              <a:t>Oedema yang </a:t>
            </a:r>
            <a:r>
              <a:rPr lang="en-ID" dirty="0" err="1" smtClean="0"/>
              <a:t>nyata</a:t>
            </a:r>
            <a:r>
              <a:rPr lang="en-ID" dirty="0" smtClean="0"/>
              <a:t> </a:t>
            </a:r>
          </a:p>
          <a:p>
            <a:r>
              <a:rPr lang="en-ID" dirty="0" err="1" smtClean="0"/>
              <a:t>Eklampsia</a:t>
            </a:r>
            <a:r>
              <a:rPr lang="en-ID" dirty="0" smtClean="0"/>
              <a:t> </a:t>
            </a:r>
          </a:p>
          <a:p>
            <a:r>
              <a:rPr lang="en-ID" dirty="0" err="1" smtClean="0"/>
              <a:t>Ketuban</a:t>
            </a:r>
            <a:r>
              <a:rPr lang="en-ID" dirty="0" smtClean="0"/>
              <a:t> </a:t>
            </a:r>
            <a:r>
              <a:rPr lang="en-ID" dirty="0" err="1"/>
              <a:t>pecah</a:t>
            </a:r>
            <a:r>
              <a:rPr lang="en-ID" dirty="0"/>
              <a:t> </a:t>
            </a:r>
            <a:r>
              <a:rPr lang="en-ID" dirty="0" err="1"/>
              <a:t>dini</a:t>
            </a:r>
            <a:r>
              <a:rPr lang="en-ID" dirty="0"/>
              <a:t> </a:t>
            </a:r>
            <a:endParaRPr lang="en-ID" dirty="0" smtClean="0"/>
          </a:p>
          <a:p>
            <a:r>
              <a:rPr lang="en-ID" dirty="0" err="1" smtClean="0"/>
              <a:t>Letak</a:t>
            </a:r>
            <a:r>
              <a:rPr lang="en-ID" dirty="0" smtClean="0"/>
              <a:t> </a:t>
            </a:r>
            <a:r>
              <a:rPr lang="en-ID" dirty="0" err="1"/>
              <a:t>lintang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32 </a:t>
            </a:r>
            <a:r>
              <a:rPr lang="en-ID" dirty="0" err="1"/>
              <a:t>minggu</a:t>
            </a:r>
            <a:r>
              <a:rPr lang="en-ID" dirty="0"/>
              <a:t> </a:t>
            </a:r>
            <a:endParaRPr lang="en-ID" dirty="0" smtClean="0"/>
          </a:p>
          <a:p>
            <a:r>
              <a:rPr lang="en-ID" dirty="0" err="1" smtClean="0"/>
              <a:t>Letak</a:t>
            </a:r>
            <a:r>
              <a:rPr lang="en-ID" dirty="0" smtClean="0"/>
              <a:t> </a:t>
            </a:r>
            <a:r>
              <a:rPr lang="en-ID" dirty="0" err="1"/>
              <a:t>sungsang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primigravida</a:t>
            </a:r>
            <a:r>
              <a:rPr lang="en-ID" dirty="0"/>
              <a:t> </a:t>
            </a:r>
            <a:endParaRPr lang="en-ID" dirty="0" smtClean="0"/>
          </a:p>
          <a:p>
            <a:r>
              <a:rPr lang="en-ID" dirty="0" err="1" smtClean="0"/>
              <a:t>Infeksi</a:t>
            </a:r>
            <a:r>
              <a:rPr lang="en-ID" dirty="0" smtClean="0"/>
              <a:t> </a:t>
            </a:r>
            <a:r>
              <a:rPr lang="en-ID" dirty="0" err="1"/>
              <a:t>berat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sepsis </a:t>
            </a:r>
            <a:endParaRPr lang="en-ID" dirty="0" smtClean="0"/>
          </a:p>
          <a:p>
            <a:r>
              <a:rPr lang="en-ID" dirty="0" err="1" smtClean="0"/>
              <a:t>Persalinan</a:t>
            </a:r>
            <a:r>
              <a:rPr lang="en-ID" dirty="0" smtClean="0"/>
              <a:t> </a:t>
            </a:r>
            <a:r>
              <a:rPr lang="en-ID" dirty="0"/>
              <a:t>premature </a:t>
            </a:r>
            <a:endParaRPr lang="en-ID" dirty="0" smtClean="0"/>
          </a:p>
          <a:p>
            <a:r>
              <a:rPr lang="en-ID" dirty="0" err="1" smtClean="0"/>
              <a:t>Kehamilan</a:t>
            </a:r>
            <a:r>
              <a:rPr lang="en-ID" dirty="0" smtClean="0"/>
              <a:t> </a:t>
            </a:r>
            <a:r>
              <a:rPr lang="en-ID" dirty="0" err="1"/>
              <a:t>ganda</a:t>
            </a:r>
            <a:r>
              <a:rPr lang="en-ID" dirty="0"/>
              <a:t> </a:t>
            </a:r>
            <a:endParaRPr lang="en-ID" dirty="0" smtClean="0"/>
          </a:p>
          <a:p>
            <a:r>
              <a:rPr lang="en-ID" dirty="0" err="1" smtClean="0"/>
              <a:t>Janin</a:t>
            </a:r>
            <a:r>
              <a:rPr lang="en-ID" dirty="0" smtClean="0"/>
              <a:t> </a:t>
            </a:r>
            <a:r>
              <a:rPr lang="en-ID" dirty="0"/>
              <a:t>yang </a:t>
            </a:r>
            <a:r>
              <a:rPr lang="en-ID" dirty="0" err="1"/>
              <a:t>besar</a:t>
            </a:r>
            <a:r>
              <a:rPr lang="en-ID" dirty="0"/>
              <a:t> </a:t>
            </a:r>
            <a:endParaRPr lang="en-ID" dirty="0" smtClean="0"/>
          </a:p>
          <a:p>
            <a:r>
              <a:rPr lang="en-ID" dirty="0" err="1" smtClean="0"/>
              <a:t>Penyakit</a:t>
            </a:r>
            <a:r>
              <a:rPr lang="en-ID" dirty="0" smtClean="0"/>
              <a:t> </a:t>
            </a:r>
            <a:r>
              <a:rPr lang="en-ID" dirty="0" err="1"/>
              <a:t>kronis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lain </a:t>
            </a:r>
            <a:r>
              <a:rPr lang="en-ID" dirty="0" err="1"/>
              <a:t>jantung</a:t>
            </a:r>
            <a:r>
              <a:rPr lang="en-ID" dirty="0"/>
              <a:t>, </a:t>
            </a:r>
            <a:r>
              <a:rPr lang="en-ID" dirty="0" err="1"/>
              <a:t>paru</a:t>
            </a:r>
            <a:r>
              <a:rPr lang="en-ID" dirty="0"/>
              <a:t>, </a:t>
            </a:r>
            <a:r>
              <a:rPr lang="en-ID" dirty="0" err="1"/>
              <a:t>ginjal</a:t>
            </a:r>
            <a:r>
              <a:rPr lang="en-ID" dirty="0"/>
              <a:t> </a:t>
            </a:r>
          </a:p>
          <a:p>
            <a:r>
              <a:rPr lang="en-ID" dirty="0" err="1" smtClean="0"/>
              <a:t>Riwayat</a:t>
            </a:r>
            <a:r>
              <a:rPr lang="en-ID" dirty="0" smtClean="0"/>
              <a:t> </a:t>
            </a:r>
            <a:r>
              <a:rPr lang="en-ID" dirty="0" err="1"/>
              <a:t>obstetri</a:t>
            </a:r>
            <a:r>
              <a:rPr lang="en-ID" dirty="0"/>
              <a:t> </a:t>
            </a:r>
            <a:r>
              <a:rPr lang="en-ID" dirty="0" err="1"/>
              <a:t>buruk</a:t>
            </a:r>
            <a:r>
              <a:rPr lang="en-ID" dirty="0"/>
              <a:t>, </a:t>
            </a:r>
            <a:r>
              <a:rPr lang="en-ID" dirty="0" err="1"/>
              <a:t>riwayat</a:t>
            </a:r>
            <a:r>
              <a:rPr lang="en-ID" dirty="0"/>
              <a:t> </a:t>
            </a:r>
            <a:r>
              <a:rPr lang="en-ID" dirty="0" err="1"/>
              <a:t>bedah</a:t>
            </a:r>
            <a:r>
              <a:rPr lang="en-ID" dirty="0"/>
              <a:t> </a:t>
            </a:r>
            <a:r>
              <a:rPr lang="en-ID" dirty="0" err="1"/>
              <a:t>sesar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komplikasi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 </a:t>
            </a:r>
          </a:p>
          <a:p>
            <a:pPr marL="0" indent="0">
              <a:buNone/>
            </a:pPr>
            <a:r>
              <a:rPr lang="en-ID" dirty="0"/>
              <a:t/>
            </a:r>
            <a:br>
              <a:rPr lang="en-ID" dirty="0"/>
            </a:br>
            <a:endParaRPr lang="en-ID" dirty="0" smtClean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50835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Risiko</a:t>
            </a:r>
            <a:r>
              <a:rPr lang="en-ID" dirty="0" smtClean="0"/>
              <a:t> </a:t>
            </a:r>
            <a:r>
              <a:rPr lang="en-ID" dirty="0" err="1" smtClean="0"/>
              <a:t>tinggi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nenonatal</a:t>
            </a:r>
            <a:r>
              <a:rPr lang="en-ID" dirty="0" smtClean="0"/>
              <a:t> </a:t>
            </a:r>
            <a:r>
              <a:rPr lang="en-ID" dirty="0" err="1" smtClean="0"/>
              <a:t>meliputi</a:t>
            </a:r>
            <a:r>
              <a:rPr lang="en-ID" dirty="0" smtClean="0"/>
              <a:t>: </a:t>
            </a:r>
            <a:br>
              <a:rPr lang="en-ID" dirty="0" smtClean="0"/>
            </a:b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D" sz="1900" dirty="0" smtClean="0"/>
              <a:t>BBLR </a:t>
            </a:r>
            <a:r>
              <a:rPr lang="en-ID" sz="1900" dirty="0" err="1"/>
              <a:t>atau</a:t>
            </a:r>
            <a:r>
              <a:rPr lang="en-ID" sz="1900" dirty="0"/>
              <a:t> </a:t>
            </a:r>
            <a:r>
              <a:rPr lang="en-ID" sz="1900" dirty="0" err="1"/>
              <a:t>berat</a:t>
            </a:r>
            <a:r>
              <a:rPr lang="en-ID" sz="1900" dirty="0"/>
              <a:t> </a:t>
            </a:r>
            <a:r>
              <a:rPr lang="en-ID" sz="1900" dirty="0" err="1"/>
              <a:t>lahir</a:t>
            </a:r>
            <a:r>
              <a:rPr lang="en-ID" sz="1900" dirty="0"/>
              <a:t> </a:t>
            </a:r>
            <a:r>
              <a:rPr lang="en-ID" sz="1900" dirty="0" err="1"/>
              <a:t>kurang</a:t>
            </a:r>
            <a:r>
              <a:rPr lang="en-ID" sz="1900" dirty="0"/>
              <a:t> </a:t>
            </a:r>
            <a:r>
              <a:rPr lang="en-ID" sz="1900" dirty="0" err="1"/>
              <a:t>dari</a:t>
            </a:r>
            <a:r>
              <a:rPr lang="en-ID" sz="1900" dirty="0"/>
              <a:t> 2500 gram </a:t>
            </a:r>
          </a:p>
          <a:p>
            <a:r>
              <a:rPr lang="en-ID" sz="1900" dirty="0" err="1" smtClean="0"/>
              <a:t>Bayi</a:t>
            </a:r>
            <a:r>
              <a:rPr lang="en-ID" sz="1900" dirty="0" smtClean="0"/>
              <a:t> </a:t>
            </a:r>
            <a:r>
              <a:rPr lang="en-ID" sz="1900" dirty="0" err="1"/>
              <a:t>dengan</a:t>
            </a:r>
            <a:r>
              <a:rPr lang="en-ID" sz="1900" dirty="0"/>
              <a:t> tetanus </a:t>
            </a:r>
            <a:r>
              <a:rPr lang="en-ID" sz="1900" dirty="0" err="1"/>
              <a:t>neonatorum</a:t>
            </a:r>
            <a:r>
              <a:rPr lang="en-ID" sz="1900" dirty="0"/>
              <a:t> </a:t>
            </a:r>
          </a:p>
          <a:p>
            <a:r>
              <a:rPr lang="en-ID" sz="1900" dirty="0" err="1" smtClean="0"/>
              <a:t>Bayi</a:t>
            </a:r>
            <a:r>
              <a:rPr lang="en-ID" sz="1900" dirty="0" smtClean="0"/>
              <a:t> </a:t>
            </a:r>
            <a:r>
              <a:rPr lang="en-ID" sz="1900" dirty="0" err="1"/>
              <a:t>baru</a:t>
            </a:r>
            <a:r>
              <a:rPr lang="en-ID" sz="1900" dirty="0"/>
              <a:t> </a:t>
            </a:r>
            <a:r>
              <a:rPr lang="en-ID" sz="1900" dirty="0" err="1"/>
              <a:t>lahir</a:t>
            </a:r>
            <a:r>
              <a:rPr lang="en-ID" sz="1900" dirty="0"/>
              <a:t> </a:t>
            </a:r>
            <a:r>
              <a:rPr lang="en-ID" sz="1900" dirty="0" err="1"/>
              <a:t>dengan</a:t>
            </a:r>
            <a:r>
              <a:rPr lang="en-ID" sz="1900" dirty="0"/>
              <a:t> </a:t>
            </a:r>
            <a:r>
              <a:rPr lang="en-ID" sz="1900" dirty="0" err="1"/>
              <a:t>asfiksia</a:t>
            </a:r>
            <a:r>
              <a:rPr lang="en-ID" sz="1900" dirty="0"/>
              <a:t> </a:t>
            </a:r>
          </a:p>
          <a:p>
            <a:r>
              <a:rPr lang="en-ID" sz="1900" dirty="0" err="1" smtClean="0"/>
              <a:t>Bayi</a:t>
            </a:r>
            <a:r>
              <a:rPr lang="en-ID" sz="1900" dirty="0" smtClean="0"/>
              <a:t> </a:t>
            </a:r>
            <a:r>
              <a:rPr lang="en-ID" sz="1900" dirty="0" err="1"/>
              <a:t>dengan</a:t>
            </a:r>
            <a:r>
              <a:rPr lang="en-ID" sz="1900" dirty="0"/>
              <a:t> </a:t>
            </a:r>
            <a:r>
              <a:rPr lang="en-ID" sz="1900" dirty="0" err="1"/>
              <a:t>ikterus</a:t>
            </a:r>
            <a:r>
              <a:rPr lang="en-ID" sz="1900" dirty="0"/>
              <a:t> </a:t>
            </a:r>
            <a:r>
              <a:rPr lang="en-ID" sz="1900" dirty="0" err="1"/>
              <a:t>neonatorum</a:t>
            </a:r>
            <a:r>
              <a:rPr lang="en-ID" sz="1900" dirty="0"/>
              <a:t> </a:t>
            </a:r>
            <a:r>
              <a:rPr lang="en-ID" sz="1900" dirty="0" err="1"/>
              <a:t>yaitu</a:t>
            </a:r>
            <a:r>
              <a:rPr lang="en-ID" sz="1900" dirty="0"/>
              <a:t> </a:t>
            </a:r>
            <a:r>
              <a:rPr lang="en-ID" sz="1900" dirty="0" err="1"/>
              <a:t>ikterus</a:t>
            </a:r>
            <a:r>
              <a:rPr lang="en-ID" sz="1900" dirty="0"/>
              <a:t> </a:t>
            </a:r>
            <a:r>
              <a:rPr lang="en-ID" sz="1900" dirty="0" err="1"/>
              <a:t>lebih</a:t>
            </a:r>
            <a:r>
              <a:rPr lang="en-ID" sz="1900" dirty="0"/>
              <a:t> </a:t>
            </a:r>
            <a:r>
              <a:rPr lang="en-ID" sz="1900" dirty="0" err="1"/>
              <a:t>dari</a:t>
            </a:r>
            <a:r>
              <a:rPr lang="en-ID" sz="1900" dirty="0"/>
              <a:t> 10 </a:t>
            </a:r>
            <a:r>
              <a:rPr lang="en-ID" sz="1900" dirty="0" err="1"/>
              <a:t>hari</a:t>
            </a:r>
            <a:r>
              <a:rPr lang="en-ID" sz="1900" dirty="0"/>
              <a:t> </a:t>
            </a:r>
            <a:r>
              <a:rPr lang="en-ID" sz="1900" dirty="0" err="1"/>
              <a:t>setelah</a:t>
            </a:r>
            <a:r>
              <a:rPr lang="en-ID" sz="1900" dirty="0"/>
              <a:t> </a:t>
            </a:r>
            <a:r>
              <a:rPr lang="en-ID" sz="1900" dirty="0" err="1"/>
              <a:t>lahir</a:t>
            </a:r>
            <a:r>
              <a:rPr lang="en-ID" sz="1900" dirty="0"/>
              <a:t> </a:t>
            </a:r>
          </a:p>
          <a:p>
            <a:r>
              <a:rPr lang="en-ID" sz="1900" dirty="0" err="1" smtClean="0"/>
              <a:t>Bayi</a:t>
            </a:r>
            <a:r>
              <a:rPr lang="en-ID" sz="1900" dirty="0" smtClean="0"/>
              <a:t> </a:t>
            </a:r>
            <a:r>
              <a:rPr lang="en-ID" sz="1900" dirty="0" err="1"/>
              <a:t>baru</a:t>
            </a:r>
            <a:r>
              <a:rPr lang="en-ID" sz="1900" dirty="0"/>
              <a:t> </a:t>
            </a:r>
            <a:r>
              <a:rPr lang="en-ID" sz="1900" dirty="0" err="1"/>
              <a:t>lahir</a:t>
            </a:r>
            <a:r>
              <a:rPr lang="en-ID" sz="1900" dirty="0"/>
              <a:t> </a:t>
            </a:r>
            <a:r>
              <a:rPr lang="en-ID" sz="1900" dirty="0" err="1"/>
              <a:t>dengan</a:t>
            </a:r>
            <a:r>
              <a:rPr lang="en-ID" sz="1900" dirty="0"/>
              <a:t> sepsis </a:t>
            </a:r>
            <a:endParaRPr lang="en-ID" sz="1900" dirty="0" smtClean="0"/>
          </a:p>
          <a:p>
            <a:r>
              <a:rPr lang="en-ID" sz="1900" dirty="0" err="1" smtClean="0"/>
              <a:t>Bayi</a:t>
            </a:r>
            <a:r>
              <a:rPr lang="en-ID" sz="1900" dirty="0" smtClean="0"/>
              <a:t> </a:t>
            </a:r>
            <a:r>
              <a:rPr lang="en-ID" sz="1900" dirty="0" err="1"/>
              <a:t>lahir</a:t>
            </a:r>
            <a:r>
              <a:rPr lang="en-ID" sz="1900" dirty="0"/>
              <a:t> </a:t>
            </a:r>
            <a:r>
              <a:rPr lang="en-ID" sz="1900" dirty="0" err="1"/>
              <a:t>dengan</a:t>
            </a:r>
            <a:r>
              <a:rPr lang="en-ID" sz="1900" dirty="0"/>
              <a:t> </a:t>
            </a:r>
            <a:r>
              <a:rPr lang="en-ID" sz="1900" dirty="0" err="1"/>
              <a:t>berat</a:t>
            </a:r>
            <a:r>
              <a:rPr lang="en-ID" sz="1900" dirty="0"/>
              <a:t> </a:t>
            </a:r>
            <a:r>
              <a:rPr lang="en-ID" sz="1900" dirty="0" err="1"/>
              <a:t>lebih</a:t>
            </a:r>
            <a:r>
              <a:rPr lang="en-ID" sz="1900" dirty="0"/>
              <a:t> </a:t>
            </a:r>
            <a:r>
              <a:rPr lang="en-ID" sz="1900" dirty="0" err="1"/>
              <a:t>dari</a:t>
            </a:r>
            <a:r>
              <a:rPr lang="en-ID" sz="1900" dirty="0"/>
              <a:t> 4000 gram </a:t>
            </a:r>
          </a:p>
          <a:p>
            <a:r>
              <a:rPr lang="en-ID" sz="1900" dirty="0" err="1" smtClean="0"/>
              <a:t>Bayi</a:t>
            </a:r>
            <a:r>
              <a:rPr lang="en-ID" sz="1900" dirty="0" smtClean="0"/>
              <a:t> </a:t>
            </a:r>
            <a:r>
              <a:rPr lang="en-ID" sz="1900" dirty="0"/>
              <a:t>pre term </a:t>
            </a:r>
            <a:r>
              <a:rPr lang="en-ID" sz="1900" dirty="0" err="1"/>
              <a:t>dan</a:t>
            </a:r>
            <a:r>
              <a:rPr lang="en-ID" sz="1900" dirty="0"/>
              <a:t> post term </a:t>
            </a:r>
          </a:p>
          <a:p>
            <a:r>
              <a:rPr lang="en-ID" sz="1900" dirty="0" err="1" smtClean="0"/>
              <a:t>Bayi</a:t>
            </a:r>
            <a:r>
              <a:rPr lang="en-ID" sz="1900" dirty="0" smtClean="0"/>
              <a:t> </a:t>
            </a:r>
            <a:r>
              <a:rPr lang="en-ID" sz="1900" dirty="0" err="1"/>
              <a:t>lahir</a:t>
            </a:r>
            <a:r>
              <a:rPr lang="en-ID" sz="1900" dirty="0"/>
              <a:t> </a:t>
            </a:r>
            <a:r>
              <a:rPr lang="en-ID" sz="1900" dirty="0" err="1"/>
              <a:t>dengan</a:t>
            </a:r>
            <a:r>
              <a:rPr lang="en-ID" sz="1900" dirty="0"/>
              <a:t> </a:t>
            </a:r>
            <a:r>
              <a:rPr lang="en-ID" sz="1900" dirty="0" err="1"/>
              <a:t>cacat</a:t>
            </a:r>
            <a:r>
              <a:rPr lang="en-ID" sz="1900" dirty="0"/>
              <a:t> </a:t>
            </a:r>
            <a:r>
              <a:rPr lang="en-ID" sz="1900" dirty="0" err="1"/>
              <a:t>bawaan</a:t>
            </a:r>
            <a:r>
              <a:rPr lang="en-ID" sz="1900" dirty="0"/>
              <a:t> </a:t>
            </a:r>
            <a:r>
              <a:rPr lang="en-ID" sz="1900" dirty="0" err="1"/>
              <a:t>sedang</a:t>
            </a:r>
            <a:r>
              <a:rPr lang="en-ID" sz="1900" dirty="0"/>
              <a:t> </a:t>
            </a:r>
          </a:p>
          <a:p>
            <a:r>
              <a:rPr lang="en-ID" sz="1900" dirty="0" err="1" smtClean="0"/>
              <a:t>Bayi</a:t>
            </a:r>
            <a:r>
              <a:rPr lang="en-ID" sz="1900" dirty="0" smtClean="0"/>
              <a:t> </a:t>
            </a:r>
            <a:r>
              <a:rPr lang="en-ID" sz="1900" dirty="0" err="1"/>
              <a:t>lahir</a:t>
            </a:r>
            <a:r>
              <a:rPr lang="en-ID" sz="1900" dirty="0"/>
              <a:t> </a:t>
            </a:r>
            <a:r>
              <a:rPr lang="en-ID" sz="1900" dirty="0" err="1"/>
              <a:t>dengan</a:t>
            </a:r>
            <a:r>
              <a:rPr lang="en-ID" sz="1900" dirty="0"/>
              <a:t> </a:t>
            </a:r>
            <a:r>
              <a:rPr lang="en-ID" sz="1900" dirty="0" err="1"/>
              <a:t>persalinan</a:t>
            </a:r>
            <a:r>
              <a:rPr lang="en-ID" sz="1900" dirty="0"/>
              <a:t> </a:t>
            </a:r>
            <a:r>
              <a:rPr lang="en-ID" sz="1900" dirty="0" err="1"/>
              <a:t>dengan</a:t>
            </a:r>
            <a:r>
              <a:rPr lang="en-ID" sz="1900" dirty="0"/>
              <a:t> </a:t>
            </a:r>
            <a:r>
              <a:rPr lang="en-ID" sz="1900" dirty="0" err="1"/>
              <a:t>tindakan</a:t>
            </a:r>
            <a:endParaRPr lang="en-ID" sz="1900" dirty="0"/>
          </a:p>
          <a:p>
            <a:pPr marL="0" indent="0">
              <a:buNone/>
            </a:pPr>
            <a:r>
              <a:rPr lang="en-ID" dirty="0"/>
              <a:t/>
            </a: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747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026" name="Picture 2" descr="JEJARING SISTEM RUJUKAN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30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1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Rujukan</a:t>
            </a:r>
            <a:r>
              <a:rPr lang="en-ID" dirty="0" smtClean="0"/>
              <a:t> </a:t>
            </a:r>
            <a:br>
              <a:rPr lang="en-ID" dirty="0" smtClean="0"/>
            </a:b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/>
              <a:t>rujukan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penyelenggaraan</a:t>
            </a:r>
            <a:r>
              <a:rPr lang="en-ID" dirty="0"/>
              <a:t> </a:t>
            </a:r>
            <a:r>
              <a:rPr lang="en-ID" dirty="0" err="1" smtClean="0"/>
              <a:t>pelayanan</a:t>
            </a:r>
            <a:r>
              <a:rPr lang="en-ID" dirty="0" smtClean="0"/>
              <a:t> </a:t>
            </a:r>
            <a:r>
              <a:rPr lang="en-ID" dirty="0" err="1"/>
              <a:t>kesehatan</a:t>
            </a:r>
            <a:r>
              <a:rPr lang="en-ID" dirty="0"/>
              <a:t> yang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pelimpahan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 smtClean="0"/>
              <a:t>pelayanan</a:t>
            </a:r>
            <a:r>
              <a:rPr lang="en-ID" dirty="0" smtClean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timbal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vertical </a:t>
            </a:r>
            <a:r>
              <a:rPr lang="en-ID" dirty="0" err="1"/>
              <a:t>maupun</a:t>
            </a:r>
            <a:r>
              <a:rPr lang="en-ID" dirty="0"/>
              <a:t> horizontal 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64849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D" sz="4000" dirty="0" err="1" smtClean="0"/>
              <a:t>Rujukan</a:t>
            </a:r>
            <a:r>
              <a:rPr lang="en-ID" sz="4000" dirty="0" smtClean="0"/>
              <a:t> Horizontal &amp; </a:t>
            </a:r>
            <a:r>
              <a:rPr lang="en-ID" sz="4000" dirty="0" err="1" smtClean="0"/>
              <a:t>Vertikal</a:t>
            </a:r>
            <a:endParaRPr lang="en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Rujukan</a:t>
            </a:r>
            <a:r>
              <a:rPr lang="en-ID" dirty="0"/>
              <a:t> horizontal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rujukan</a:t>
            </a:r>
            <a:r>
              <a:rPr lang="en-ID" dirty="0"/>
              <a:t> yang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 smtClean="0"/>
              <a:t>kesehatan</a:t>
            </a:r>
            <a:r>
              <a:rPr lang="en-ID" dirty="0" smtClean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tingkatan</a:t>
            </a:r>
            <a:r>
              <a:rPr lang="en-ID" dirty="0"/>
              <a:t>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perujuk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 smtClean="0"/>
              <a:t>pelayanan</a:t>
            </a:r>
            <a:r>
              <a:rPr lang="en-ID" dirty="0" smtClean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keterbatasan</a:t>
            </a:r>
            <a:r>
              <a:rPr lang="en-ID" dirty="0"/>
              <a:t> </a:t>
            </a:r>
            <a:r>
              <a:rPr lang="en-ID" dirty="0" err="1" smtClean="0"/>
              <a:t>fasilitas</a:t>
            </a:r>
            <a:r>
              <a:rPr lang="en-ID" dirty="0"/>
              <a:t>, </a:t>
            </a:r>
            <a:r>
              <a:rPr lang="en-ID" dirty="0" err="1"/>
              <a:t>peralatan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/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ketenagaan</a:t>
            </a:r>
            <a:r>
              <a:rPr lang="en-ID" dirty="0"/>
              <a:t> yang </a:t>
            </a:r>
            <a:r>
              <a:rPr lang="en-ID" dirty="0" err="1"/>
              <a:t>sifatnya</a:t>
            </a:r>
            <a:r>
              <a:rPr lang="en-ID" dirty="0"/>
              <a:t> </a:t>
            </a:r>
            <a:r>
              <a:rPr lang="en-ID" dirty="0" err="1"/>
              <a:t>sementara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 smtClean="0"/>
              <a:t>menetap</a:t>
            </a:r>
            <a:r>
              <a:rPr lang="en-ID" dirty="0" smtClean="0"/>
              <a:t>.</a:t>
            </a:r>
          </a:p>
          <a:p>
            <a:r>
              <a:rPr lang="en-ID" dirty="0" err="1"/>
              <a:t>Rujukan</a:t>
            </a:r>
            <a:r>
              <a:rPr lang="en-ID" dirty="0"/>
              <a:t> </a:t>
            </a:r>
            <a:r>
              <a:rPr lang="en-ID" dirty="0" err="1"/>
              <a:t>vertikal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rujukan</a:t>
            </a:r>
            <a:r>
              <a:rPr lang="en-ID" dirty="0"/>
              <a:t> yang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smtClean="0"/>
              <a:t>yang </a:t>
            </a:r>
            <a:r>
              <a:rPr lang="en-ID" dirty="0" err="1"/>
              <a:t>berbeda</a:t>
            </a:r>
            <a:r>
              <a:rPr lang="en-ID" dirty="0"/>
              <a:t> </a:t>
            </a:r>
            <a:r>
              <a:rPr lang="en-ID" dirty="0" err="1"/>
              <a:t>tingkatan</a:t>
            </a:r>
            <a:r>
              <a:rPr lang="en-ID" dirty="0"/>
              <a:t>,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 smtClean="0"/>
              <a:t>rendah</a:t>
            </a:r>
            <a:r>
              <a:rPr lang="en-ID" dirty="0" smtClean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sebaliknya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0567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Rujukan</a:t>
            </a:r>
            <a:r>
              <a:rPr lang="en-ID" dirty="0" smtClean="0"/>
              <a:t> Maternal &amp; Neonatal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 err="1" smtClean="0"/>
              <a:t>Rujukan</a:t>
            </a:r>
            <a:r>
              <a:rPr lang="en-ID" dirty="0" smtClean="0"/>
              <a:t> maternal </a:t>
            </a:r>
            <a:r>
              <a:rPr lang="en-ID" dirty="0" err="1" smtClean="0"/>
              <a:t>dan</a:t>
            </a:r>
            <a:r>
              <a:rPr lang="en-ID" dirty="0" smtClean="0"/>
              <a:t> neonatal </a:t>
            </a:r>
            <a:r>
              <a:rPr lang="en-ID" dirty="0" err="1" smtClean="0"/>
              <a:t>adalah</a:t>
            </a:r>
            <a:r>
              <a:rPr lang="en-ID" dirty="0" smtClean="0"/>
              <a:t> </a:t>
            </a:r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rujukan</a:t>
            </a:r>
            <a:r>
              <a:rPr lang="en-ID" dirty="0" smtClean="0"/>
              <a:t> yang </a:t>
            </a:r>
            <a:r>
              <a:rPr lang="en-ID" dirty="0" err="1" smtClean="0"/>
              <a:t>dikelola</a:t>
            </a:r>
            <a:r>
              <a:rPr lang="en-ID" dirty="0" smtClean="0"/>
              <a:t> </a:t>
            </a:r>
            <a:r>
              <a:rPr lang="en-ID" dirty="0" err="1" smtClean="0"/>
              <a:t>secara</a:t>
            </a:r>
            <a:r>
              <a:rPr lang="en-ID" dirty="0"/>
              <a:t> </a:t>
            </a:r>
            <a:r>
              <a:rPr lang="en-ID" dirty="0" err="1" smtClean="0"/>
              <a:t>strategis</a:t>
            </a:r>
            <a:r>
              <a:rPr lang="en-ID" dirty="0" smtClean="0"/>
              <a:t>, </a:t>
            </a:r>
            <a:r>
              <a:rPr lang="en-ID" dirty="0" err="1" smtClean="0"/>
              <a:t>proaktif</a:t>
            </a:r>
            <a:r>
              <a:rPr lang="en-ID" dirty="0" smtClean="0"/>
              <a:t>, </a:t>
            </a:r>
            <a:r>
              <a:rPr lang="en-ID" dirty="0" err="1" smtClean="0"/>
              <a:t>pragmatis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koordinatif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menjamin</a:t>
            </a:r>
            <a:r>
              <a:rPr lang="en-ID" dirty="0" smtClean="0"/>
              <a:t> </a:t>
            </a:r>
            <a:r>
              <a:rPr lang="en-ID" dirty="0" err="1" smtClean="0"/>
              <a:t>pemerataan</a:t>
            </a:r>
            <a:r>
              <a:rPr lang="en-ID" dirty="0" smtClean="0"/>
              <a:t> </a:t>
            </a:r>
            <a:r>
              <a:rPr lang="en-ID" dirty="0" err="1" smtClean="0"/>
              <a:t>pelayanan</a:t>
            </a:r>
            <a:r>
              <a:rPr lang="en-ID" dirty="0" smtClean="0"/>
              <a:t> </a:t>
            </a:r>
            <a:r>
              <a:rPr lang="en-ID" dirty="0" err="1" smtClean="0"/>
              <a:t>kesehatan</a:t>
            </a:r>
            <a:r>
              <a:rPr lang="en-ID" dirty="0" smtClean="0"/>
              <a:t> maternal </a:t>
            </a:r>
            <a:r>
              <a:rPr lang="en-ID" dirty="0" err="1" smtClean="0"/>
              <a:t>dan</a:t>
            </a:r>
            <a:r>
              <a:rPr lang="en-ID" dirty="0" smtClean="0"/>
              <a:t> neonatal yang </a:t>
            </a:r>
            <a:r>
              <a:rPr lang="en-ID" dirty="0" err="1" smtClean="0"/>
              <a:t>paripurna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komprehensif</a:t>
            </a:r>
            <a:r>
              <a:rPr lang="en-ID" dirty="0" smtClean="0"/>
              <a:t> </a:t>
            </a:r>
            <a:r>
              <a:rPr lang="en-ID" dirty="0" err="1" smtClean="0"/>
              <a:t>bagi</a:t>
            </a:r>
            <a:r>
              <a:rPr lang="en-ID" dirty="0" smtClean="0"/>
              <a:t> </a:t>
            </a:r>
            <a:r>
              <a:rPr lang="en-ID" dirty="0" err="1" smtClean="0"/>
              <a:t>masyarakat</a:t>
            </a:r>
            <a:r>
              <a:rPr lang="en-ID" dirty="0" smtClean="0"/>
              <a:t> yang </a:t>
            </a:r>
            <a:r>
              <a:rPr lang="en-ID" dirty="0" err="1" smtClean="0"/>
              <a:t>membutuhkannya</a:t>
            </a:r>
            <a:r>
              <a:rPr lang="en-ID" dirty="0" smtClean="0"/>
              <a:t> </a:t>
            </a:r>
            <a:r>
              <a:rPr lang="en-ID" dirty="0" err="1" smtClean="0"/>
              <a:t>terutama</a:t>
            </a:r>
            <a:r>
              <a:rPr lang="en-ID" dirty="0" smtClean="0"/>
              <a:t> </a:t>
            </a:r>
            <a:r>
              <a:rPr lang="en-ID" dirty="0" err="1" smtClean="0"/>
              <a:t>ibu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bayi</a:t>
            </a:r>
            <a:r>
              <a:rPr lang="en-ID" dirty="0" smtClean="0"/>
              <a:t> </a:t>
            </a:r>
            <a:r>
              <a:rPr lang="en-ID" dirty="0" err="1" smtClean="0"/>
              <a:t>baru</a:t>
            </a:r>
            <a:r>
              <a:rPr lang="en-ID" dirty="0" smtClean="0"/>
              <a:t> </a:t>
            </a:r>
            <a:r>
              <a:rPr lang="en-ID" dirty="0" err="1" smtClean="0"/>
              <a:t>lahir</a:t>
            </a:r>
            <a:r>
              <a:rPr lang="en-ID" dirty="0" smtClean="0"/>
              <a:t>, </a:t>
            </a:r>
            <a:r>
              <a:rPr lang="en-ID" dirty="0" err="1" smtClean="0"/>
              <a:t>dimanapun</a:t>
            </a:r>
            <a:r>
              <a:rPr lang="en-ID" dirty="0" smtClean="0"/>
              <a:t> </a:t>
            </a:r>
            <a:r>
              <a:rPr lang="en-ID" dirty="0" err="1" smtClean="0"/>
              <a:t>mereka</a:t>
            </a:r>
            <a:r>
              <a:rPr lang="en-ID" dirty="0" smtClean="0"/>
              <a:t> </a:t>
            </a:r>
            <a:r>
              <a:rPr lang="en-ID" dirty="0" err="1" smtClean="0"/>
              <a:t>berada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berasal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golongan</a:t>
            </a:r>
            <a:r>
              <a:rPr lang="en-ID" dirty="0" smtClean="0"/>
              <a:t> </a:t>
            </a:r>
            <a:r>
              <a:rPr lang="en-ID" dirty="0" err="1" smtClean="0"/>
              <a:t>ekonomi</a:t>
            </a:r>
            <a:r>
              <a:rPr lang="en-ID" dirty="0" smtClean="0"/>
              <a:t> </a:t>
            </a:r>
            <a:r>
              <a:rPr lang="en-ID" dirty="0" err="1" smtClean="0"/>
              <a:t>manapun</a:t>
            </a:r>
            <a:r>
              <a:rPr lang="en-ID" dirty="0" smtClean="0"/>
              <a:t>, agar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dicapai</a:t>
            </a:r>
            <a:r>
              <a:rPr lang="en-ID" dirty="0" smtClean="0"/>
              <a:t> </a:t>
            </a:r>
            <a:r>
              <a:rPr lang="en-ID" dirty="0" err="1" smtClean="0"/>
              <a:t>peningkatan</a:t>
            </a:r>
            <a:r>
              <a:rPr lang="en-ID" dirty="0" smtClean="0"/>
              <a:t> </a:t>
            </a:r>
            <a:r>
              <a:rPr lang="en-ID" dirty="0" err="1" smtClean="0"/>
              <a:t>derajat</a:t>
            </a:r>
            <a:r>
              <a:rPr lang="en-ID" dirty="0" smtClean="0"/>
              <a:t> </a:t>
            </a:r>
            <a:r>
              <a:rPr lang="en-ID" dirty="0" err="1" smtClean="0"/>
              <a:t>kesehatan</a:t>
            </a:r>
            <a:r>
              <a:rPr lang="en-ID" dirty="0" smtClean="0"/>
              <a:t> </a:t>
            </a:r>
            <a:r>
              <a:rPr lang="en-ID" dirty="0" err="1" smtClean="0"/>
              <a:t>ibu</a:t>
            </a:r>
            <a:r>
              <a:rPr lang="en-ID" dirty="0" smtClean="0"/>
              <a:t> </a:t>
            </a:r>
            <a:r>
              <a:rPr lang="en-ID" dirty="0" err="1" smtClean="0"/>
              <a:t>hamil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bayi</a:t>
            </a:r>
            <a:r>
              <a:rPr lang="en-ID" dirty="0" smtClean="0"/>
              <a:t> </a:t>
            </a:r>
            <a:r>
              <a:rPr lang="en-ID" dirty="0" err="1" smtClean="0"/>
              <a:t>melalui</a:t>
            </a:r>
            <a:r>
              <a:rPr lang="en-ID" dirty="0" smtClean="0"/>
              <a:t> </a:t>
            </a:r>
            <a:r>
              <a:rPr lang="en-ID" dirty="0" err="1" smtClean="0"/>
              <a:t>peningkatan</a:t>
            </a:r>
            <a:r>
              <a:rPr lang="en-ID" dirty="0" smtClean="0"/>
              <a:t> </a:t>
            </a:r>
            <a:r>
              <a:rPr lang="en-ID" dirty="0" err="1" smtClean="0"/>
              <a:t>mutu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ketrerjangkauan</a:t>
            </a:r>
            <a:r>
              <a:rPr lang="en-ID" dirty="0" smtClean="0"/>
              <a:t> </a:t>
            </a:r>
            <a:r>
              <a:rPr lang="en-ID" dirty="0" err="1" smtClean="0"/>
              <a:t>pelayanan</a:t>
            </a:r>
            <a:r>
              <a:rPr lang="en-ID" dirty="0" smtClean="0"/>
              <a:t> </a:t>
            </a:r>
            <a:r>
              <a:rPr lang="en-ID" dirty="0" err="1" smtClean="0"/>
              <a:t>kesehatan</a:t>
            </a:r>
            <a:r>
              <a:rPr lang="en-ID" dirty="0" smtClean="0"/>
              <a:t> internal </a:t>
            </a:r>
            <a:r>
              <a:rPr lang="en-ID" dirty="0" err="1" smtClean="0"/>
              <a:t>dan</a:t>
            </a:r>
            <a:r>
              <a:rPr lang="en-ID" dirty="0" smtClean="0"/>
              <a:t> neonatal di </a:t>
            </a:r>
            <a:r>
              <a:rPr lang="en-ID" dirty="0" err="1" smtClean="0"/>
              <a:t>wilayah</a:t>
            </a:r>
            <a:r>
              <a:rPr lang="en-ID" dirty="0" smtClean="0"/>
              <a:t> </a:t>
            </a:r>
            <a:r>
              <a:rPr lang="en-ID" dirty="0" err="1" smtClean="0"/>
              <a:t>mereka</a:t>
            </a:r>
            <a:r>
              <a:rPr lang="en-ID" dirty="0" smtClean="0"/>
              <a:t> </a:t>
            </a:r>
            <a:r>
              <a:rPr lang="en-ID" dirty="0" err="1" smtClean="0"/>
              <a:t>berada</a:t>
            </a:r>
            <a:endParaRPr lang="en-ID" dirty="0" smtClean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7876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Penataan</a:t>
            </a:r>
            <a:r>
              <a:rPr lang="en-ID" dirty="0" smtClean="0"/>
              <a:t> </a:t>
            </a:r>
            <a:r>
              <a:rPr lang="en-ID" dirty="0" err="1" smtClean="0"/>
              <a:t>keperawatan</a:t>
            </a:r>
            <a:r>
              <a:rPr lang="en-ID" dirty="0" smtClean="0"/>
              <a:t> </a:t>
            </a:r>
            <a:r>
              <a:rPr lang="en-ID" dirty="0" err="1" smtClean="0"/>
              <a:t>maternitas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479" t="29794" r="23455" b="22536"/>
          <a:stretch/>
        </p:blipFill>
        <p:spPr>
          <a:xfrm>
            <a:off x="838200" y="1825625"/>
            <a:ext cx="8144435" cy="427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Kendala</a:t>
            </a:r>
            <a:r>
              <a:rPr lang="en-ID" dirty="0" smtClean="0"/>
              <a:t> system </a:t>
            </a:r>
            <a:r>
              <a:rPr lang="en-ID" dirty="0" err="1" smtClean="0"/>
              <a:t>rujukan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912" t="28421" r="42757" b="42938"/>
          <a:stretch/>
        </p:blipFill>
        <p:spPr>
          <a:xfrm>
            <a:off x="1604682" y="1817314"/>
            <a:ext cx="8211671" cy="43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48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CONT’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801" t="28225" r="43750" b="42153"/>
          <a:stretch/>
        </p:blipFill>
        <p:spPr>
          <a:xfrm>
            <a:off x="2102224" y="1791476"/>
            <a:ext cx="7754471" cy="438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5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CONT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132" t="27245" r="44081" b="39014"/>
          <a:stretch/>
        </p:blipFill>
        <p:spPr>
          <a:xfrm>
            <a:off x="2519082" y="1690688"/>
            <a:ext cx="6745941" cy="44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31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dirty="0" smtClean="0"/>
              <a:t>PONED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541" y="2506662"/>
            <a:ext cx="10515600" cy="4351338"/>
          </a:xfrm>
        </p:spPr>
        <p:txBody>
          <a:bodyPr/>
          <a:lstStyle/>
          <a:p>
            <a:r>
              <a:rPr lang="en-ID" dirty="0" err="1" smtClean="0"/>
              <a:t>Pelayanan</a:t>
            </a:r>
            <a:r>
              <a:rPr lang="en-ID" dirty="0" smtClean="0"/>
              <a:t> </a:t>
            </a:r>
            <a:r>
              <a:rPr lang="en-ID" dirty="0" err="1" smtClean="0"/>
              <a:t>Obstetri</a:t>
            </a:r>
            <a:r>
              <a:rPr lang="en-ID" dirty="0" smtClean="0"/>
              <a:t> Neonatal </a:t>
            </a:r>
            <a:r>
              <a:rPr lang="en-ID" dirty="0" err="1" smtClean="0"/>
              <a:t>Emergensi</a:t>
            </a:r>
            <a:r>
              <a:rPr lang="en-ID" dirty="0" smtClean="0"/>
              <a:t> </a:t>
            </a:r>
            <a:r>
              <a:rPr lang="en-ID" dirty="0" err="1" smtClean="0"/>
              <a:t>Dasar</a:t>
            </a:r>
            <a:r>
              <a:rPr lang="en-ID" dirty="0" smtClean="0"/>
              <a:t> (PONED) </a:t>
            </a:r>
            <a:r>
              <a:rPr lang="en-ID" dirty="0" err="1" smtClean="0"/>
              <a:t>adalah</a:t>
            </a:r>
            <a:r>
              <a:rPr lang="en-ID" dirty="0" smtClean="0"/>
              <a:t> </a:t>
            </a:r>
            <a:r>
              <a:rPr lang="en-ID" dirty="0" err="1" smtClean="0"/>
              <a:t>pelayanan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menanggulangi</a:t>
            </a:r>
            <a:r>
              <a:rPr lang="en-ID" dirty="0" smtClean="0"/>
              <a:t> </a:t>
            </a:r>
            <a:r>
              <a:rPr lang="en-ID" dirty="0" err="1" smtClean="0"/>
              <a:t>kasus</a:t>
            </a:r>
            <a:r>
              <a:rPr lang="en-ID" dirty="0" smtClean="0"/>
              <a:t> </a:t>
            </a:r>
            <a:r>
              <a:rPr lang="en-ID" dirty="0" err="1" smtClean="0"/>
              <a:t>kegawatdaruratan</a:t>
            </a:r>
            <a:r>
              <a:rPr lang="en-ID" dirty="0" smtClean="0"/>
              <a:t> </a:t>
            </a:r>
            <a:r>
              <a:rPr lang="en-ID" dirty="0" err="1" smtClean="0"/>
              <a:t>obstetri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neonatal yang </a:t>
            </a:r>
            <a:r>
              <a:rPr lang="en-ID" dirty="0" err="1" smtClean="0"/>
              <a:t>terjadi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ibu</a:t>
            </a:r>
            <a:r>
              <a:rPr lang="en-ID" dirty="0" smtClean="0"/>
              <a:t> </a:t>
            </a:r>
            <a:r>
              <a:rPr lang="en-ID" dirty="0" err="1" smtClean="0"/>
              <a:t>hamil</a:t>
            </a:r>
            <a:r>
              <a:rPr lang="en-ID" dirty="0" smtClean="0"/>
              <a:t>, </a:t>
            </a:r>
            <a:r>
              <a:rPr lang="en-ID" dirty="0" err="1" smtClean="0"/>
              <a:t>ibu</a:t>
            </a:r>
            <a:r>
              <a:rPr lang="en-ID" dirty="0" smtClean="0"/>
              <a:t> </a:t>
            </a:r>
            <a:r>
              <a:rPr lang="en-ID" dirty="0" err="1" smtClean="0"/>
              <a:t>bersalin</a:t>
            </a:r>
            <a:r>
              <a:rPr lang="en-ID" dirty="0" smtClean="0"/>
              <a:t> </a:t>
            </a:r>
            <a:r>
              <a:rPr lang="en-ID" dirty="0" err="1" smtClean="0"/>
              <a:t>maupun</a:t>
            </a:r>
            <a:r>
              <a:rPr lang="en-ID" dirty="0" smtClean="0"/>
              <a:t> </a:t>
            </a:r>
            <a:r>
              <a:rPr lang="en-ID" dirty="0" err="1" smtClean="0"/>
              <a:t>ibu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masa </a:t>
            </a:r>
            <a:r>
              <a:rPr lang="en-ID" dirty="0" err="1" smtClean="0"/>
              <a:t>nifas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komplikasi</a:t>
            </a:r>
            <a:r>
              <a:rPr lang="en-ID" dirty="0" smtClean="0"/>
              <a:t> </a:t>
            </a:r>
            <a:r>
              <a:rPr lang="en-ID" dirty="0" err="1" smtClean="0"/>
              <a:t>obstetri</a:t>
            </a:r>
            <a:r>
              <a:rPr lang="en-ID" dirty="0" smtClean="0"/>
              <a:t> yang </a:t>
            </a:r>
            <a:r>
              <a:rPr lang="en-ID" dirty="0" err="1" smtClean="0"/>
              <a:t>mengancam</a:t>
            </a:r>
            <a:r>
              <a:rPr lang="en-ID" dirty="0" smtClean="0"/>
              <a:t> </a:t>
            </a:r>
            <a:r>
              <a:rPr lang="en-ID" dirty="0" err="1" smtClean="0"/>
              <a:t>jiwa</a:t>
            </a:r>
            <a:r>
              <a:rPr lang="en-ID" dirty="0" smtClean="0"/>
              <a:t> </a:t>
            </a:r>
            <a:r>
              <a:rPr lang="en-ID" dirty="0" err="1" smtClean="0"/>
              <a:t>ibu</a:t>
            </a:r>
            <a:r>
              <a:rPr lang="en-ID" dirty="0" smtClean="0"/>
              <a:t> </a:t>
            </a:r>
            <a:r>
              <a:rPr lang="en-ID" dirty="0" err="1" smtClean="0"/>
              <a:t>maupun</a:t>
            </a:r>
            <a:r>
              <a:rPr lang="en-ID" dirty="0" smtClean="0"/>
              <a:t> </a:t>
            </a:r>
            <a:r>
              <a:rPr lang="en-ID" dirty="0" err="1" smtClean="0"/>
              <a:t>janinnya</a:t>
            </a:r>
            <a:r>
              <a:rPr lang="en-ID" dirty="0" smtClean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35899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114</TotalTime>
  <Words>559</Words>
  <Application>Microsoft Office PowerPoint</Application>
  <PresentationFormat>Widescreen</PresentationFormat>
  <Paragraphs>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 Boardroom</vt:lpstr>
      <vt:lpstr>Sistem Rujukan Obstetri &amp; Neonatal</vt:lpstr>
      <vt:lpstr>Sistem Rujukan  </vt:lpstr>
      <vt:lpstr>Rujukan Horizontal &amp; Vertikal</vt:lpstr>
      <vt:lpstr>Rujukan Maternal &amp; Neonatal</vt:lpstr>
      <vt:lpstr>Penataan keperawatan maternitas</vt:lpstr>
      <vt:lpstr>Kendala system rujukan</vt:lpstr>
      <vt:lpstr>CONT’</vt:lpstr>
      <vt:lpstr>CONT</vt:lpstr>
      <vt:lpstr>PONED</vt:lpstr>
      <vt:lpstr>PONEK</vt:lpstr>
      <vt:lpstr>Alur pelayanan rujukan kegawatan obsetri &amp; Neonatal</vt:lpstr>
      <vt:lpstr>Alur pelayanan rujukan kegawatan obsetri &amp; Neonatal</vt:lpstr>
      <vt:lpstr>Alur pelayanan rujukan kegawatan obsetri &amp; Neonatal</vt:lpstr>
      <vt:lpstr>Alur pelayanan rujukan kegawatan obsetri &amp; Neonatal</vt:lpstr>
      <vt:lpstr>Strategi Pemantapan Rujukan</vt:lpstr>
      <vt:lpstr>Faktor Resiko Pada Ibu Hamil</vt:lpstr>
      <vt:lpstr>Risiko tinggi pada kehamilan meliputi:  </vt:lpstr>
      <vt:lpstr>Risiko tinggi pada nenonatal meliputi: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Virshereads</dc:creator>
  <cp:lastModifiedBy>Virshereads</cp:lastModifiedBy>
  <cp:revision>11</cp:revision>
  <dcterms:created xsi:type="dcterms:W3CDTF">2021-10-21T01:23:36Z</dcterms:created>
  <dcterms:modified xsi:type="dcterms:W3CDTF">2024-05-14T19:09:06Z</dcterms:modified>
</cp:coreProperties>
</file>