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7" r:id="rId6"/>
    <p:sldId id="259" r:id="rId7"/>
    <p:sldId id="260" r:id="rId8"/>
    <p:sldId id="261" r:id="rId9"/>
    <p:sldId id="268" r:id="rId10"/>
    <p:sldId id="271" r:id="rId11"/>
    <p:sldId id="272" r:id="rId12"/>
    <p:sldId id="27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F1DA-FD45-4E0B-A6FC-B53D6917A52D}" type="datetimeFigureOut">
              <a:rPr lang="id-ID" smtClean="0"/>
              <a:t>15/12/2015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1A19-E811-4E12-92DC-E57C07E792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64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31A19-E811-4E12-92DC-E57C07E79252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987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7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9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4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8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5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6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3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8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2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D01577-C056-4886-B90B-C609E910E88A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2BC247-7ED6-426F-B246-9E696BF2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gif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4.gif"/><Relationship Id="rId4" Type="http://schemas.openxmlformats.org/officeDocument/2006/relationships/image" Target="../media/image17.gif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 powerpoint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"/>
            <a:ext cx="9143999" cy="6888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5400" dirty="0" smtClean="0">
                <a:solidFill>
                  <a:srgbClr val="FF0000"/>
                </a:solidFill>
              </a:rPr>
              <a:t>PART OF SPEECH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/>
          <a:lstStyle/>
          <a:p>
            <a:r>
              <a:rPr lang="id-ID" dirty="0" smtClean="0">
                <a:solidFill>
                  <a:srgbClr val="00B050"/>
                </a:solidFill>
              </a:rPr>
              <a:t>By</a:t>
            </a:r>
          </a:p>
          <a:p>
            <a:r>
              <a:rPr lang="id-ID" dirty="0" smtClean="0">
                <a:solidFill>
                  <a:srgbClr val="00B050"/>
                </a:solidFill>
              </a:rPr>
              <a:t> Anita Wahyuning Kursasi, S.Pd, M.Pd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background powerpoint\Animasi\animasi-burung-bird-animation-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169"/>
            <a:ext cx="25146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128934" cy="1303867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Verb Vs Adjective Vs Adverb Vs Noun</a:t>
            </a:r>
            <a:endParaRPr lang="id-ID" sz="3200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All food </a:t>
            </a:r>
            <a:r>
              <a:rPr lang="id-ID" dirty="0" smtClean="0">
                <a:solidFill>
                  <a:srgbClr val="FF0000"/>
                </a:solidFill>
              </a:rPr>
              <a:t>interest</a:t>
            </a:r>
            <a:r>
              <a:rPr lang="id-ID" dirty="0" smtClean="0"/>
              <a:t> me</a:t>
            </a:r>
          </a:p>
          <a:p>
            <a:r>
              <a:rPr lang="id-ID" dirty="0" smtClean="0"/>
              <a:t>My </a:t>
            </a:r>
            <a:r>
              <a:rPr lang="id-ID" dirty="0" smtClean="0">
                <a:solidFill>
                  <a:srgbClr val="FF0000"/>
                </a:solidFill>
              </a:rPr>
              <a:t>interest</a:t>
            </a:r>
            <a:r>
              <a:rPr lang="id-ID" dirty="0" smtClean="0"/>
              <a:t> is cooking</a:t>
            </a:r>
          </a:p>
          <a:p>
            <a:r>
              <a:rPr lang="id-ID" dirty="0" smtClean="0"/>
              <a:t>I am very </a:t>
            </a:r>
            <a:r>
              <a:rPr lang="id-ID" dirty="0" smtClean="0">
                <a:solidFill>
                  <a:srgbClr val="FF0000"/>
                </a:solidFill>
              </a:rPr>
              <a:t>interested</a:t>
            </a:r>
            <a:r>
              <a:rPr lang="id-ID" dirty="0" smtClean="0"/>
              <a:t> to cook and create my own recipe.</a:t>
            </a:r>
          </a:p>
          <a:p>
            <a:r>
              <a:rPr lang="id-ID" dirty="0" smtClean="0"/>
              <a:t>In my opinion, cullinary world is </a:t>
            </a:r>
            <a:r>
              <a:rPr lang="id-ID" dirty="0" smtClean="0">
                <a:solidFill>
                  <a:srgbClr val="FF0000"/>
                </a:solidFill>
              </a:rPr>
              <a:t>interesting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Mr. Brown is a </a:t>
            </a:r>
            <a:r>
              <a:rPr lang="id-ID" dirty="0" smtClean="0">
                <a:solidFill>
                  <a:srgbClr val="FF0000"/>
                </a:solidFill>
              </a:rPr>
              <a:t>carefull</a:t>
            </a:r>
            <a:r>
              <a:rPr lang="id-ID" dirty="0" smtClean="0"/>
              <a:t> midwife.</a:t>
            </a:r>
          </a:p>
          <a:p>
            <a:r>
              <a:rPr lang="id-ID" dirty="0" smtClean="0"/>
              <a:t>She helps the patients </a:t>
            </a:r>
            <a:r>
              <a:rPr lang="id-ID" dirty="0" smtClean="0">
                <a:solidFill>
                  <a:srgbClr val="FF0000"/>
                </a:solidFill>
              </a:rPr>
              <a:t>carefully.</a:t>
            </a:r>
          </a:p>
          <a:p>
            <a:r>
              <a:rPr lang="id-ID" dirty="0" smtClean="0"/>
              <a:t>The patient needs </a:t>
            </a:r>
            <a:r>
              <a:rPr lang="id-ID" dirty="0" smtClean="0">
                <a:solidFill>
                  <a:srgbClr val="FF0000"/>
                </a:solidFill>
              </a:rPr>
              <a:t>immediate</a:t>
            </a:r>
            <a:r>
              <a:rPr lang="id-ID" dirty="0" smtClean="0"/>
              <a:t> surgery</a:t>
            </a:r>
          </a:p>
          <a:p>
            <a:r>
              <a:rPr lang="id-ID" dirty="0" smtClean="0"/>
              <a:t>We sent to the hospital </a:t>
            </a:r>
            <a:r>
              <a:rPr lang="id-ID" dirty="0" smtClean="0">
                <a:solidFill>
                  <a:srgbClr val="FF0000"/>
                </a:solidFill>
              </a:rPr>
              <a:t>immediately.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32463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Fill the blank with adj or adverb</a:t>
            </a:r>
            <a:endParaRPr lang="id-ID" sz="3200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2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1. Dhani is an </a:t>
            </a:r>
            <a:r>
              <a:rPr lang="id-ID" dirty="0" smtClean="0">
                <a:solidFill>
                  <a:srgbClr val="FF0000"/>
                </a:solidFill>
              </a:rPr>
              <a:t>(active)...............</a:t>
            </a:r>
            <a:r>
              <a:rPr lang="id-ID" dirty="0" smtClean="0"/>
              <a:t>organisator in campuss</a:t>
            </a:r>
          </a:p>
          <a:p>
            <a:r>
              <a:rPr lang="id-ID" dirty="0" smtClean="0"/>
              <a:t>She ................join BEM and Englih Club.</a:t>
            </a:r>
          </a:p>
          <a:p>
            <a:r>
              <a:rPr lang="id-ID" dirty="0" smtClean="0"/>
              <a:t>2. Mrs. Hani must </a:t>
            </a:r>
            <a:r>
              <a:rPr lang="id-ID" dirty="0" smtClean="0">
                <a:solidFill>
                  <a:srgbClr val="FF0000"/>
                </a:solidFill>
              </a:rPr>
              <a:t>(regular) </a:t>
            </a:r>
            <a:r>
              <a:rPr lang="id-ID" dirty="0" smtClean="0"/>
              <a:t>.................visit the midwife.</a:t>
            </a:r>
          </a:p>
          <a:p>
            <a:r>
              <a:rPr lang="id-ID" dirty="0" smtClean="0"/>
              <a:t>She needs........................... Examination every month.</a:t>
            </a:r>
          </a:p>
          <a:p>
            <a:r>
              <a:rPr lang="id-ID" dirty="0" smtClean="0"/>
              <a:t>3. Mrs. Anita </a:t>
            </a:r>
            <a:r>
              <a:rPr lang="id-ID" dirty="0" smtClean="0">
                <a:solidFill>
                  <a:srgbClr val="FF0000"/>
                </a:solidFill>
              </a:rPr>
              <a:t>(hardly) </a:t>
            </a:r>
            <a:r>
              <a:rPr lang="id-ID" dirty="0" smtClean="0"/>
              <a:t>..................... Met Winda Melissa.</a:t>
            </a:r>
          </a:p>
          <a:p>
            <a:r>
              <a:rPr lang="id-ID" dirty="0" smtClean="0"/>
              <a:t>She must study ........... to improve her English better.</a:t>
            </a:r>
          </a:p>
          <a:p>
            <a:r>
              <a:rPr lang="id-ID" dirty="0" smtClean="0"/>
              <a:t>4. Line and Instagram are a </a:t>
            </a:r>
            <a:r>
              <a:rPr lang="id-ID" dirty="0" smtClean="0">
                <a:solidFill>
                  <a:srgbClr val="FF0000"/>
                </a:solidFill>
              </a:rPr>
              <a:t>(recent</a:t>
            </a:r>
            <a:r>
              <a:rPr lang="id-ID" dirty="0" smtClean="0"/>
              <a:t>)............inovation in Social Media. I have used them ........................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022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61063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Fill the blank with Noun or Verb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6866" y="1676400"/>
            <a:ext cx="6798736" cy="4495800"/>
          </a:xfrm>
        </p:spPr>
        <p:txBody>
          <a:bodyPr/>
          <a:lstStyle/>
          <a:p>
            <a:r>
              <a:rPr lang="id-ID" dirty="0" smtClean="0"/>
              <a:t>1. Thomas Alfa Edison </a:t>
            </a:r>
            <a:r>
              <a:rPr lang="id-ID" dirty="0" smtClean="0">
                <a:solidFill>
                  <a:srgbClr val="FF0000"/>
                </a:solidFill>
              </a:rPr>
              <a:t>(invent</a:t>
            </a:r>
            <a:r>
              <a:rPr lang="id-ID" dirty="0" smtClean="0"/>
              <a:t>) ............. The light bulb. He  was a very great ............... in his era.</a:t>
            </a:r>
          </a:p>
          <a:p>
            <a:r>
              <a:rPr lang="id-ID" dirty="0" smtClean="0"/>
              <a:t>2. Raditya Dika  </a:t>
            </a:r>
            <a:r>
              <a:rPr lang="id-ID" dirty="0" smtClean="0">
                <a:solidFill>
                  <a:srgbClr val="FF0000"/>
                </a:solidFill>
              </a:rPr>
              <a:t>(satisfy</a:t>
            </a:r>
            <a:r>
              <a:rPr lang="id-ID" dirty="0" smtClean="0"/>
              <a:t>) ............ His fans by releasing the newest film, ‘ Single’. He is really an artist who is able to give ........... For his fans</a:t>
            </a:r>
          </a:p>
          <a:p>
            <a:r>
              <a:rPr lang="id-ID" dirty="0" smtClean="0"/>
              <a:t>3. My friends (</a:t>
            </a:r>
            <a:r>
              <a:rPr lang="id-ID" dirty="0" smtClean="0">
                <a:solidFill>
                  <a:srgbClr val="FF0000"/>
                </a:solidFill>
              </a:rPr>
              <a:t>colllect</a:t>
            </a:r>
            <a:r>
              <a:rPr lang="id-ID" dirty="0" smtClean="0"/>
              <a:t>)................a hundreds of novels. Most of her ............... are romance.</a:t>
            </a:r>
          </a:p>
          <a:p>
            <a:r>
              <a:rPr lang="id-ID" dirty="0" smtClean="0"/>
              <a:t>4. Rina Gunawan often </a:t>
            </a:r>
            <a:r>
              <a:rPr lang="id-ID" dirty="0" smtClean="0">
                <a:solidFill>
                  <a:srgbClr val="FF0000"/>
                </a:solidFill>
              </a:rPr>
              <a:t>(organize</a:t>
            </a:r>
            <a:r>
              <a:rPr lang="id-ID" dirty="0" smtClean="0"/>
              <a:t>) ............. the celebrities’ wedding party. She is really a wellknown event .............................</a:t>
            </a:r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4630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 powerpoint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"/>
            <a:ext cx="9143999" cy="6888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3" y="2396682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id-ID" sz="5400" dirty="0" smtClean="0">
                <a:solidFill>
                  <a:srgbClr val="FF0000"/>
                </a:solidFill>
              </a:rPr>
              <a:t/>
            </a:r>
            <a:br>
              <a:rPr lang="id-ID" sz="5400" dirty="0" smtClean="0">
                <a:solidFill>
                  <a:srgbClr val="FF0000"/>
                </a:solidFill>
              </a:rPr>
            </a:br>
            <a:r>
              <a:rPr lang="id-ID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 </a:t>
            </a:r>
            <a:br>
              <a:rPr lang="id-ID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d-ID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See U !!</a:t>
            </a:r>
            <a:endParaRPr lang="en-US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24000"/>
          </a:xfrm>
        </p:spPr>
        <p:txBody>
          <a:bodyPr/>
          <a:lstStyle/>
          <a:p>
            <a:r>
              <a:rPr lang="id-ID" dirty="0" smtClean="0">
                <a:solidFill>
                  <a:srgbClr val="00B050"/>
                </a:solidFill>
              </a:rPr>
              <a:t>...</a:t>
            </a:r>
            <a:endParaRPr lang="id-ID" dirty="0">
              <a:solidFill>
                <a:srgbClr val="00B050"/>
              </a:solidFill>
            </a:endParaRPr>
          </a:p>
          <a:p>
            <a:endParaRPr lang="id-ID" dirty="0" smtClean="0">
              <a:solidFill>
                <a:srgbClr val="00B050"/>
              </a:solidFill>
            </a:endParaRPr>
          </a:p>
          <a:p>
            <a:endParaRPr lang="id-ID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background powerpoint\Animasi\animasi-burung-bird-animation-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0997">
            <a:off x="1553625" y="742492"/>
            <a:ext cx="2061357" cy="2382580"/>
          </a:xfrm>
          <a:prstGeom prst="rect">
            <a:avLst/>
          </a:prstGeom>
          <a:noFill/>
        </p:spPr>
      </p:pic>
      <p:pic>
        <p:nvPicPr>
          <p:cNvPr id="6" name="Picture 5" descr="animasi power point-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10068">
            <a:off x="6059127" y="389656"/>
            <a:ext cx="1771650" cy="2800350"/>
          </a:xfrm>
          <a:prstGeom prst="rect">
            <a:avLst/>
          </a:prstGeom>
        </p:spPr>
      </p:pic>
      <p:pic>
        <p:nvPicPr>
          <p:cNvPr id="7" name="Picture 6" descr="Animasi-Bergerak-Kuda-Bergit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0964">
            <a:off x="1393928" y="2725373"/>
            <a:ext cx="2380750" cy="3333750"/>
          </a:xfrm>
          <a:prstGeom prst="rect">
            <a:avLst/>
          </a:prstGeom>
        </p:spPr>
      </p:pic>
      <p:pic>
        <p:nvPicPr>
          <p:cNvPr id="8" name="Picture 7" descr="animasi power point-3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483" y="2633899"/>
            <a:ext cx="2358286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21">
            <a:off x="3778454" y="894723"/>
            <a:ext cx="1774656" cy="1519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159">
            <a:off x="3494437" y="4038098"/>
            <a:ext cx="1513167" cy="1707663"/>
          </a:xfrm>
          <a:prstGeom prst="rect">
            <a:avLst/>
          </a:prstGeom>
        </p:spPr>
      </p:pic>
      <p:pic>
        <p:nvPicPr>
          <p:cNvPr id="11" name="Picture 10" descr="gambar-animasi-bergerak-binatang-jerry tikus (4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626403">
            <a:off x="4790346" y="3258176"/>
            <a:ext cx="1993823" cy="24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 flipH="1">
            <a:off x="3385000" y="2079396"/>
            <a:ext cx="310372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</a:t>
            </a:r>
            <a:r>
              <a:rPr lang="id-ID" sz="28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ART OF SPEECH</a:t>
            </a:r>
            <a:endParaRPr lang="id-ID" sz="2800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 flipH="1">
            <a:off x="5869957" y="4089904"/>
            <a:ext cx="3042881" cy="1290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NOUN</a:t>
            </a:r>
            <a:endParaRPr lang="id-ID" sz="2000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6293809" y="1219200"/>
            <a:ext cx="2438401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ADJECTIVE</a:t>
            </a:r>
            <a:endParaRPr lang="id-ID" sz="2000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468921" y="3933092"/>
            <a:ext cx="2743196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ADVERB</a:t>
            </a:r>
            <a:endParaRPr lang="id-ID" sz="2000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409960" y="1241199"/>
            <a:ext cx="2458881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VERB</a:t>
            </a:r>
            <a:endParaRPr lang="id-ID" sz="2000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Picture 7" descr="3d_animasi_parrot_reading_bo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51" y="1669821"/>
            <a:ext cx="2088232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rgbClr val="FF0000"/>
                </a:solidFill>
              </a:rPr>
              <a:t>VERB = KATA KERJA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id-ID" sz="2400" dirty="0" smtClean="0"/>
              <a:t>Verb adalah kata kerja, baik dalam bentuk aktif maupun Pasif. ( dari Verb1 – Verb ING )</a:t>
            </a:r>
          </a:p>
          <a:p>
            <a:pPr>
              <a:buFont typeface="Courier New" pitchFamily="49" charset="0"/>
              <a:buChar char="o"/>
            </a:pPr>
            <a:r>
              <a:rPr lang="id-ID" sz="2400" dirty="0" smtClean="0"/>
              <a:t>Verb terdiri dari Regular n Irregular Verb</a:t>
            </a:r>
          </a:p>
          <a:p>
            <a:pPr>
              <a:buFont typeface="Courier New" pitchFamily="49" charset="0"/>
              <a:buChar char="o"/>
            </a:pPr>
            <a:r>
              <a:rPr lang="id-ID" sz="2400" dirty="0" smtClean="0"/>
              <a:t>Verb biasanya berfungsi sebagai predikat.</a:t>
            </a:r>
          </a:p>
          <a:p>
            <a:pPr>
              <a:buFont typeface="Courier New" pitchFamily="49" charset="0"/>
              <a:buChar char="o"/>
            </a:pPr>
            <a:r>
              <a:rPr lang="id-ID" sz="2400" dirty="0" smtClean="0"/>
              <a:t>Beberapa Verb mempunyai bentuk yang sama dengan adjective –nya</a:t>
            </a:r>
          </a:p>
          <a:p>
            <a:pPr marL="0" indent="0">
              <a:buNone/>
            </a:pPr>
            <a:r>
              <a:rPr lang="id-ID" sz="2400" dirty="0" smtClean="0"/>
              <a:t>Contoh :  Mrs. Anita </a:t>
            </a:r>
            <a:r>
              <a:rPr lang="id-ID" sz="2400" dirty="0" smtClean="0">
                <a:solidFill>
                  <a:srgbClr val="FF0000"/>
                </a:solidFill>
              </a:rPr>
              <a:t>closed</a:t>
            </a:r>
            <a:r>
              <a:rPr lang="id-ID" sz="2400" dirty="0" smtClean="0"/>
              <a:t> the class </a:t>
            </a:r>
          </a:p>
          <a:p>
            <a:pPr marL="0" indent="0">
              <a:buNone/>
            </a:pPr>
            <a:r>
              <a:rPr lang="id-ID" sz="2400" dirty="0"/>
              <a:t>	 </a:t>
            </a:r>
            <a:r>
              <a:rPr lang="id-ID" sz="2400" dirty="0" smtClean="0"/>
              <a:t>       The library is </a:t>
            </a:r>
            <a:r>
              <a:rPr lang="id-ID" sz="2400" dirty="0" smtClean="0">
                <a:solidFill>
                  <a:srgbClr val="FF0000"/>
                </a:solidFill>
              </a:rPr>
              <a:t>closed to </a:t>
            </a:r>
            <a:r>
              <a:rPr lang="id-ID" sz="2400" dirty="0" smtClean="0"/>
              <a:t>my home</a:t>
            </a:r>
          </a:p>
          <a:p>
            <a:pPr marL="0" indent="0">
              <a:buNone/>
            </a:pPr>
            <a:r>
              <a:rPr lang="id-ID" sz="2400" dirty="0"/>
              <a:t> </a:t>
            </a:r>
            <a:r>
              <a:rPr lang="id-ID" sz="2400" dirty="0" smtClean="0"/>
              <a:t>                When I was kid,  </a:t>
            </a:r>
            <a:r>
              <a:rPr lang="id-ID" dirty="0" smtClean="0"/>
              <a:t>I </a:t>
            </a:r>
            <a:r>
              <a:rPr lang="id-ID" sz="2400" dirty="0" smtClean="0"/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interested</a:t>
            </a:r>
            <a:r>
              <a:rPr lang="id-ID" sz="2400" dirty="0" smtClean="0"/>
              <a:t> </a:t>
            </a:r>
            <a:r>
              <a:rPr lang="id-ID" dirty="0" smtClean="0"/>
              <a:t>in Puzzle.</a:t>
            </a:r>
          </a:p>
          <a:p>
            <a:pPr marL="0" indent="0">
              <a:buNone/>
            </a:pPr>
            <a:r>
              <a:rPr lang="id-ID" sz="2400" dirty="0"/>
              <a:t>	</a:t>
            </a:r>
            <a:r>
              <a:rPr lang="id-ID" sz="2400" dirty="0" smtClean="0"/>
              <a:t>		Puzzle </a:t>
            </a:r>
            <a:r>
              <a:rPr lang="id-ID" sz="2400" dirty="0" smtClean="0"/>
              <a:t>is </a:t>
            </a:r>
            <a:r>
              <a:rPr lang="id-ID" sz="2400" dirty="0" smtClean="0">
                <a:solidFill>
                  <a:srgbClr val="FF0000"/>
                </a:solidFill>
              </a:rPr>
              <a:t>interesting</a:t>
            </a:r>
          </a:p>
        </p:txBody>
      </p:sp>
      <p:pic>
        <p:nvPicPr>
          <p:cNvPr id="5" name="Picture 4" descr="D:\background powerpoint\Animasi\gambar-animasi-bergerak-binatang gorila (1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810000"/>
            <a:ext cx="16383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5" y="-29308"/>
            <a:ext cx="9143999" cy="68491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84" y="685799"/>
            <a:ext cx="6071616" cy="1972373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 the VERB of this passage</a:t>
            </a:r>
            <a:endParaRPr 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8173"/>
            <a:ext cx="8229600" cy="346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My interest is banking. I dont really </a:t>
            </a:r>
            <a:r>
              <a:rPr lang="id-ID" dirty="0" smtClean="0">
                <a:solidFill>
                  <a:srgbClr val="00B050"/>
                </a:solidFill>
              </a:rPr>
              <a:t>know</a:t>
            </a:r>
            <a:r>
              <a:rPr lang="id-ID" dirty="0" smtClean="0"/>
              <a:t> when It </a:t>
            </a:r>
            <a:r>
              <a:rPr lang="id-ID" dirty="0" smtClean="0">
                <a:solidFill>
                  <a:srgbClr val="00B050"/>
                </a:solidFill>
              </a:rPr>
              <a:t>made</a:t>
            </a:r>
            <a:r>
              <a:rPr lang="id-ID" dirty="0" smtClean="0"/>
              <a:t> me interested. Whatever you </a:t>
            </a:r>
            <a:r>
              <a:rPr lang="id-ID" dirty="0" smtClean="0">
                <a:solidFill>
                  <a:srgbClr val="00B050"/>
                </a:solidFill>
              </a:rPr>
              <a:t>say</a:t>
            </a:r>
            <a:r>
              <a:rPr lang="id-ID" dirty="0" smtClean="0"/>
              <a:t>, for me Banking is very interesting. By working in a Bank I can </a:t>
            </a:r>
            <a:r>
              <a:rPr lang="id-ID" dirty="0" smtClean="0">
                <a:solidFill>
                  <a:srgbClr val="00B050"/>
                </a:solidFill>
              </a:rPr>
              <a:t>get</a:t>
            </a:r>
            <a:r>
              <a:rPr lang="id-ID" dirty="0" smtClean="0"/>
              <a:t> many information about how the development of economy in the world, at least in our own country. So, I can </a:t>
            </a:r>
            <a:r>
              <a:rPr lang="id-ID" dirty="0" smtClean="0">
                <a:solidFill>
                  <a:srgbClr val="00B050"/>
                </a:solidFill>
              </a:rPr>
              <a:t>predict</a:t>
            </a:r>
            <a:r>
              <a:rPr lang="id-ID" dirty="0" smtClean="0"/>
              <a:t> almost exactly what will </a:t>
            </a:r>
            <a:r>
              <a:rPr lang="id-ID" dirty="0" smtClean="0">
                <a:solidFill>
                  <a:srgbClr val="00B050"/>
                </a:solidFill>
              </a:rPr>
              <a:t>happen</a:t>
            </a:r>
            <a:r>
              <a:rPr lang="id-ID" dirty="0" smtClean="0"/>
              <a:t> in my business related with the money currency and so on</a:t>
            </a:r>
            <a:r>
              <a:rPr lang="id-ID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113430"/>
            <a:ext cx="1073599" cy="1867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21">
            <a:off x="6901073" y="289422"/>
            <a:ext cx="2088232" cy="139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1692"/>
            <a:ext cx="9143999" cy="68491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Adjective = Kata Sifat</a:t>
            </a:r>
          </a:p>
          <a:p>
            <a:r>
              <a:rPr lang="id-ID" sz="2400" dirty="0" smtClean="0"/>
              <a:t>Adjective terdiri dari Pure Adjective  dan Formed Adjective yang terbentuk dari Kata Kerja</a:t>
            </a:r>
            <a:endParaRPr lang="id-ID" sz="2400" dirty="0"/>
          </a:p>
        </p:txBody>
      </p:sp>
      <p:sp>
        <p:nvSpPr>
          <p:cNvPr id="5" name="Oval 4"/>
          <p:cNvSpPr/>
          <p:nvPr/>
        </p:nvSpPr>
        <p:spPr>
          <a:xfrm>
            <a:off x="1752600" y="381000"/>
            <a:ext cx="4495800" cy="107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rgbClr val="FFFF00"/>
                </a:solidFill>
              </a:rPr>
              <a:t>ADJECTIVE</a:t>
            </a:r>
            <a:endParaRPr lang="id-ID" sz="36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00622"/>
              </p:ext>
            </p:extLst>
          </p:nvPr>
        </p:nvGraphicFramePr>
        <p:xfrm>
          <a:off x="990600" y="4038600"/>
          <a:ext cx="5181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400050">
                <a:tc>
                  <a:txBody>
                    <a:bodyPr/>
                    <a:lstStyle/>
                    <a:p>
                      <a:r>
                        <a:rPr lang="id-ID" dirty="0" smtClean="0"/>
                        <a:t>PURE ADJECTIVE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FORMED ADJECTIVE</a:t>
                      </a:r>
                      <a:endParaRPr lang="id-ID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id-ID" dirty="0" smtClean="0"/>
                        <a:t>Happy</a:t>
                      </a:r>
                      <a:r>
                        <a:rPr lang="id-ID" baseline="0" dirty="0" smtClean="0"/>
                        <a:t> &gt;&lt; sad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satisfied</a:t>
                      </a:r>
                      <a:endParaRPr lang="id-ID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id-ID" dirty="0" smtClean="0"/>
                        <a:t>Young &gt;&lt; old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Bored</a:t>
                      </a:r>
                      <a:endParaRPr lang="id-ID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id-ID" dirty="0" smtClean="0"/>
                        <a:t>Short</a:t>
                      </a:r>
                      <a:r>
                        <a:rPr lang="id-ID" baseline="0" dirty="0" smtClean="0"/>
                        <a:t> &gt;&lt; tall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interested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Animasi-Bergerak-Kuda-Bergit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250" y="3234249"/>
            <a:ext cx="2380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491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85695">
            <a:off x="273342" y="1808406"/>
            <a:ext cx="8763000" cy="474209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d-ID" b="1" dirty="0" smtClean="0"/>
              <a:t> He always </a:t>
            </a:r>
            <a:r>
              <a:rPr lang="id-ID" b="1" dirty="0" smtClean="0">
                <a:solidFill>
                  <a:srgbClr val="FF0000"/>
                </a:solidFill>
              </a:rPr>
              <a:t>calms</a:t>
            </a:r>
            <a:r>
              <a:rPr lang="id-ID" b="1" dirty="0" smtClean="0"/>
              <a:t> me down. I am </a:t>
            </a:r>
            <a:r>
              <a:rPr lang="id-ID" b="1" dirty="0" smtClean="0">
                <a:solidFill>
                  <a:srgbClr val="0070C0"/>
                </a:solidFill>
              </a:rPr>
              <a:t>calm</a:t>
            </a:r>
            <a:r>
              <a:rPr lang="id-ID" b="1" dirty="0" smtClean="0"/>
              <a:t>. </a:t>
            </a:r>
          </a:p>
          <a:p>
            <a:pPr marL="514350" indent="-514350">
              <a:buNone/>
            </a:pPr>
            <a:r>
              <a:rPr lang="id-ID" b="1" dirty="0" smtClean="0"/>
              <a:t>He </a:t>
            </a:r>
            <a:r>
              <a:rPr lang="id-ID" b="1" dirty="0" smtClean="0">
                <a:solidFill>
                  <a:srgbClr val="FF0000"/>
                </a:solidFill>
              </a:rPr>
              <a:t>scares</a:t>
            </a:r>
            <a:r>
              <a:rPr lang="id-ID" b="1" dirty="0" smtClean="0"/>
              <a:t> me, I am very </a:t>
            </a:r>
            <a:r>
              <a:rPr lang="id-ID" b="1" dirty="0" smtClean="0">
                <a:solidFill>
                  <a:srgbClr val="0070C0"/>
                </a:solidFill>
              </a:rPr>
              <a:t>scared</a:t>
            </a:r>
          </a:p>
          <a:p>
            <a:pPr marL="514350" indent="-514350">
              <a:buNone/>
            </a:pPr>
            <a:r>
              <a:rPr lang="id-ID" b="1" dirty="0" smtClean="0"/>
              <a:t>The new restaurant </a:t>
            </a:r>
            <a:r>
              <a:rPr lang="id-ID" b="1" dirty="0" smtClean="0">
                <a:solidFill>
                  <a:srgbClr val="FF0000"/>
                </a:solidFill>
              </a:rPr>
              <a:t>satisfies</a:t>
            </a:r>
            <a:r>
              <a:rPr lang="id-ID" b="1" dirty="0" smtClean="0"/>
              <a:t> all customers.</a:t>
            </a:r>
          </a:p>
          <a:p>
            <a:pPr marL="514350" indent="-514350">
              <a:buNone/>
            </a:pPr>
            <a:r>
              <a:rPr lang="id-ID" b="1" dirty="0" smtClean="0"/>
              <a:t>The customers are </a:t>
            </a:r>
            <a:r>
              <a:rPr lang="id-ID" b="1" dirty="0" smtClean="0">
                <a:solidFill>
                  <a:srgbClr val="0070C0"/>
                </a:solidFill>
              </a:rPr>
              <a:t>satisfied</a:t>
            </a:r>
          </a:p>
          <a:p>
            <a:pPr marL="514350" indent="-514350">
              <a:buNone/>
            </a:pPr>
            <a:r>
              <a:rPr lang="id-ID" b="1" dirty="0" smtClean="0"/>
              <a:t>I feel </a:t>
            </a:r>
            <a:r>
              <a:rPr lang="id-ID" b="1" dirty="0" smtClean="0">
                <a:solidFill>
                  <a:srgbClr val="0070C0"/>
                </a:solidFill>
              </a:rPr>
              <a:t>cold</a:t>
            </a:r>
            <a:r>
              <a:rPr lang="id-ID" b="1" dirty="0" smtClean="0"/>
              <a:t>   	= I am </a:t>
            </a:r>
            <a:r>
              <a:rPr lang="id-ID" b="1" dirty="0" smtClean="0">
                <a:solidFill>
                  <a:srgbClr val="0070C0"/>
                </a:solidFill>
              </a:rPr>
              <a:t>cold	</a:t>
            </a:r>
          </a:p>
          <a:p>
            <a:pPr marL="514350" indent="-514350">
              <a:buNone/>
            </a:pPr>
            <a:r>
              <a:rPr lang="id-ID" b="1" dirty="0" smtClean="0"/>
              <a:t>I felt </a:t>
            </a:r>
            <a:r>
              <a:rPr lang="id-ID" b="1" dirty="0" smtClean="0">
                <a:solidFill>
                  <a:srgbClr val="0070C0"/>
                </a:solidFill>
              </a:rPr>
              <a:t>sad</a:t>
            </a:r>
            <a:r>
              <a:rPr lang="id-ID" b="1" dirty="0" smtClean="0"/>
              <a:t>		 = I was </a:t>
            </a:r>
            <a:r>
              <a:rPr lang="id-ID" b="1" dirty="0" smtClean="0">
                <a:solidFill>
                  <a:srgbClr val="0070C0"/>
                </a:solidFill>
              </a:rPr>
              <a:t>sad</a:t>
            </a:r>
          </a:p>
          <a:p>
            <a:pPr marL="514350" indent="-514350">
              <a:buNone/>
            </a:pPr>
            <a:r>
              <a:rPr lang="id-ID" b="1" dirty="0" smtClean="0"/>
              <a:t>I will feel </a:t>
            </a:r>
            <a:r>
              <a:rPr lang="id-ID" b="1" dirty="0" smtClean="0">
                <a:solidFill>
                  <a:srgbClr val="0070C0"/>
                </a:solidFill>
              </a:rPr>
              <a:t>happy</a:t>
            </a:r>
            <a:r>
              <a:rPr lang="id-ID" b="1" dirty="0" smtClean="0"/>
              <a:t>  = I will be </a:t>
            </a:r>
            <a:r>
              <a:rPr lang="id-ID" b="1" dirty="0" smtClean="0">
                <a:solidFill>
                  <a:srgbClr val="0070C0"/>
                </a:solidFill>
              </a:rPr>
              <a:t>happy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10491920" flipH="1" flipV="1">
            <a:off x="422528" y="626386"/>
            <a:ext cx="5638799" cy="1033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rgbClr val="FFFF00"/>
                </a:solidFill>
              </a:rPr>
              <a:t>Contoh Penggunaan Adjective</a:t>
            </a:r>
            <a:endParaRPr lang="id-ID" sz="2800" dirty="0">
              <a:solidFill>
                <a:srgbClr val="FFFF00"/>
              </a:solidFill>
            </a:endParaRPr>
          </a:p>
        </p:txBody>
      </p:sp>
      <p:pic>
        <p:nvPicPr>
          <p:cNvPr id="6" name="Picture 5" descr="gambar-animasi-bergerak-binatang-jerry tikus 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53018"/>
            <a:ext cx="2362200" cy="3111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0"/>
            <a:ext cx="2819400" cy="792162"/>
          </a:xfrm>
        </p:spPr>
        <p:txBody>
          <a:bodyPr/>
          <a:lstStyle/>
          <a:p>
            <a:r>
              <a:rPr lang="id-ID" b="1" dirty="0" smtClean="0">
                <a:solidFill>
                  <a:schemeClr val="accent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ADVERB</a:t>
            </a:r>
            <a:endParaRPr lang="id-ID" b="1" dirty="0">
              <a:solidFill>
                <a:schemeClr val="accent2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id-ID" sz="2400" dirty="0" smtClean="0"/>
              <a:t>Adverb = Kata Keterangan</a:t>
            </a:r>
          </a:p>
          <a:p>
            <a:r>
              <a:rPr lang="id-ID" sz="2400" dirty="0" smtClean="0"/>
              <a:t>Adverb dibagi 3 :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Adverb of time</a:t>
            </a:r>
          </a:p>
          <a:p>
            <a:pPr marL="0" indent="0">
              <a:buNone/>
            </a:pPr>
            <a:r>
              <a:rPr lang="id-ID" sz="2400" dirty="0" smtClean="0"/>
              <a:t>Mrs. Anita works in Languange laboratory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everyday</a:t>
            </a:r>
            <a:r>
              <a:rPr lang="id-ID" sz="2400" dirty="0" smtClean="0"/>
              <a:t>, she was there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yesterday</a:t>
            </a:r>
            <a:r>
              <a:rPr lang="id-ID" sz="2400" dirty="0" smtClean="0"/>
              <a:t> too.</a:t>
            </a:r>
          </a:p>
          <a:p>
            <a:pPr marL="0" indent="0">
              <a:buNone/>
            </a:pPr>
            <a:r>
              <a:rPr lang="id-ID" sz="2400" dirty="0" smtClean="0"/>
              <a:t>2. Adverb of manner</a:t>
            </a:r>
          </a:p>
          <a:p>
            <a:pPr marL="0" indent="0">
              <a:buNone/>
            </a:pPr>
            <a:r>
              <a:rPr lang="id-ID" sz="2400" dirty="0" smtClean="0"/>
              <a:t>I stay in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Jl. Borobudur Indah 7 Malang</a:t>
            </a:r>
          </a:p>
          <a:p>
            <a:pPr marL="0" indent="0">
              <a:buNone/>
            </a:pPr>
            <a:r>
              <a:rPr lang="id-ID" sz="2400" dirty="0" smtClean="0"/>
              <a:t>We will wait for you in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Ria Jenaka restaurant</a:t>
            </a:r>
          </a:p>
          <a:p>
            <a:pPr marL="0" indent="0">
              <a:buNone/>
            </a:pPr>
            <a:r>
              <a:rPr lang="id-ID" sz="2400" dirty="0" smtClean="0"/>
              <a:t>3. Adverb of Manner = mmenjelaskan tentang cara suatu kegiatan dilakukan</a:t>
            </a:r>
          </a:p>
          <a:p>
            <a:pPr marL="0" indent="0">
              <a:buNone/>
            </a:pPr>
            <a:r>
              <a:rPr lang="id-ID" sz="2400" dirty="0" smtClean="0"/>
              <a:t>Rizky Esa speaks English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fluently.</a:t>
            </a:r>
            <a:r>
              <a:rPr lang="id-ID" sz="2400" dirty="0" smtClean="0"/>
              <a:t> </a:t>
            </a:r>
          </a:p>
          <a:p>
            <a:pPr marL="0" indent="0">
              <a:buNone/>
            </a:pPr>
            <a:r>
              <a:rPr lang="id-ID" sz="2400" dirty="0" smtClean="0"/>
              <a:t>Robbi maika treated his girl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nicely</a:t>
            </a:r>
          </a:p>
          <a:p>
            <a:pPr marL="0" indent="0">
              <a:buNone/>
            </a:pP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Maria dances beautifully</a:t>
            </a:r>
          </a:p>
          <a:p>
            <a:pPr marL="0" indent="0">
              <a:buNone/>
            </a:pPr>
            <a:endParaRPr lang="id-ID" sz="2400" dirty="0" smtClean="0"/>
          </a:p>
          <a:p>
            <a:pPr marL="514350" indent="-514350">
              <a:buAutoNum type="arabicPeriod"/>
            </a:pPr>
            <a:endParaRPr lang="id-ID" dirty="0"/>
          </a:p>
        </p:txBody>
      </p:sp>
      <p:pic>
        <p:nvPicPr>
          <p:cNvPr id="6" name="Picture 5" descr="animasi power point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3611">
            <a:off x="6229845" y="2191762"/>
            <a:ext cx="235828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ackground powerpoin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981200" cy="1554162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NOUN</a:t>
            </a:r>
            <a:endParaRPr lang="en-US" sz="4000" dirty="0">
              <a:solidFill>
                <a:srgbClr val="C0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NOUN = Kata Benda</a:t>
            </a: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Kata Benda dibagi 2 : Kata Benda Nyata dan Kata Benda abstrak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7688"/>
              </p:ext>
            </p:extLst>
          </p:nvPr>
        </p:nvGraphicFramePr>
        <p:xfrm>
          <a:off x="1524000" y="2514600"/>
          <a:ext cx="6096000" cy="279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51692">
                <a:tc>
                  <a:txBody>
                    <a:bodyPr/>
                    <a:lstStyle/>
                    <a:p>
                      <a:r>
                        <a:rPr lang="id-ID" dirty="0" smtClean="0"/>
                        <a:t>Kata Benda Nyata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Kata Benda  Abstrak</a:t>
                      </a:r>
                      <a:endParaRPr lang="id-ID" dirty="0"/>
                    </a:p>
                  </a:txBody>
                  <a:tcPr/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rgbClr val="C00000"/>
                          </a:solidFill>
                        </a:rPr>
                        <a:t>Leader</a:t>
                      </a:r>
                      <a:r>
                        <a:rPr lang="id-ID" dirty="0" smtClean="0"/>
                        <a:t>  =</a:t>
                      </a:r>
                      <a:r>
                        <a:rPr lang="id-ID" baseline="0" dirty="0" smtClean="0"/>
                        <a:t> pemimpin</a:t>
                      </a:r>
                    </a:p>
                    <a:p>
                      <a:r>
                        <a:rPr lang="id-ID" baseline="0" dirty="0" smtClean="0">
                          <a:solidFill>
                            <a:srgbClr val="C00000"/>
                          </a:solidFill>
                        </a:rPr>
                        <a:t>Organisato</a:t>
                      </a:r>
                      <a:r>
                        <a:rPr lang="id-ID" baseline="0" dirty="0" smtClean="0"/>
                        <a:t>r = Orang yang suka berorganisasi</a:t>
                      </a:r>
                    </a:p>
                    <a:p>
                      <a:r>
                        <a:rPr lang="id-ID" baseline="0" dirty="0" smtClean="0">
                          <a:solidFill>
                            <a:srgbClr val="C00000"/>
                          </a:solidFill>
                        </a:rPr>
                        <a:t>Creato</a:t>
                      </a:r>
                      <a:r>
                        <a:rPr lang="id-ID" baseline="0" dirty="0" smtClean="0"/>
                        <a:t>r = pencipta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rgbClr val="7030A0"/>
                          </a:solidFill>
                        </a:rPr>
                        <a:t>Leadership</a:t>
                      </a:r>
                      <a:r>
                        <a:rPr lang="id-ID" baseline="0" dirty="0" smtClean="0"/>
                        <a:t> = Kepemimpinan</a:t>
                      </a:r>
                    </a:p>
                    <a:p>
                      <a:r>
                        <a:rPr lang="id-ID" baseline="0" dirty="0" smtClean="0">
                          <a:solidFill>
                            <a:srgbClr val="7030A0"/>
                          </a:solidFill>
                        </a:rPr>
                        <a:t>Organization</a:t>
                      </a:r>
                      <a:r>
                        <a:rPr lang="id-ID" baseline="0" dirty="0" smtClean="0"/>
                        <a:t> = Organisasi</a:t>
                      </a:r>
                    </a:p>
                    <a:p>
                      <a:r>
                        <a:rPr lang="id-ID" baseline="0" dirty="0" smtClean="0">
                          <a:solidFill>
                            <a:srgbClr val="7030A0"/>
                          </a:solidFill>
                        </a:rPr>
                        <a:t>Creation</a:t>
                      </a:r>
                      <a:r>
                        <a:rPr lang="id-ID" baseline="0" dirty="0" smtClean="0"/>
                        <a:t> = kreasi</a:t>
                      </a:r>
                    </a:p>
                    <a:p>
                      <a:r>
                        <a:rPr lang="id-ID" baseline="0" dirty="0" smtClean="0">
                          <a:solidFill>
                            <a:srgbClr val="7030A0"/>
                          </a:solidFill>
                        </a:rPr>
                        <a:t>Creativity</a:t>
                      </a:r>
                      <a:r>
                        <a:rPr lang="id-ID" baseline="0" dirty="0" smtClean="0"/>
                        <a:t> = kreatifitas</a:t>
                      </a:r>
                      <a:endParaRPr lang="id-ID" dirty="0"/>
                    </a:p>
                  </a:txBody>
                  <a:tcPr/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id-ID" dirty="0" smtClean="0"/>
                        <a:t>Soekarno was a good </a:t>
                      </a:r>
                      <a:r>
                        <a:rPr lang="id-ID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leader</a:t>
                      </a:r>
                    </a:p>
                    <a:p>
                      <a:r>
                        <a:rPr lang="id-ID" dirty="0" smtClean="0"/>
                        <a:t>Ana Nurmayanti is an </a:t>
                      </a:r>
                      <a:r>
                        <a:rPr lang="id-ID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organisator</a:t>
                      </a:r>
                      <a:r>
                        <a:rPr lang="id-ID" dirty="0" smtClean="0"/>
                        <a:t>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His </a:t>
                      </a:r>
                      <a:r>
                        <a:rPr lang="id-ID" dirty="0" smtClean="0">
                          <a:solidFill>
                            <a:srgbClr val="7030A0"/>
                          </a:solidFill>
                        </a:rPr>
                        <a:t>leadership</a:t>
                      </a:r>
                      <a:r>
                        <a:rPr lang="id-ID" dirty="0" smtClean="0"/>
                        <a:t> was great</a:t>
                      </a:r>
                    </a:p>
                    <a:p>
                      <a:r>
                        <a:rPr lang="id-ID" dirty="0" smtClean="0"/>
                        <a:t>She leads Student</a:t>
                      </a:r>
                      <a:r>
                        <a:rPr lang="id-ID" baseline="0" dirty="0" smtClean="0"/>
                        <a:t>s </a:t>
                      </a:r>
                      <a:r>
                        <a:rPr lang="id-ID" baseline="0" dirty="0" smtClean="0">
                          <a:solidFill>
                            <a:srgbClr val="7030A0"/>
                          </a:solidFill>
                        </a:rPr>
                        <a:t>Organization</a:t>
                      </a:r>
                      <a:r>
                        <a:rPr lang="id-ID" baseline="0" dirty="0" smtClean="0"/>
                        <a:t> of Stikes WG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21">
            <a:off x="6525651" y="353293"/>
            <a:ext cx="2088232" cy="178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438400" cy="6096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EXERCISE</a:t>
            </a:r>
            <a:endParaRPr lang="id-ID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798736" cy="4563532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rgbClr val="0070C0"/>
                </a:solidFill>
              </a:rPr>
              <a:t>ANALYZE THE PART OF SPEECH BELOW</a:t>
            </a:r>
          </a:p>
          <a:p>
            <a:pPr marL="457200" indent="-4572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Alysha is </a:t>
            </a:r>
            <a:r>
              <a:rPr lang="id-ID" dirty="0" smtClean="0">
                <a:solidFill>
                  <a:srgbClr val="FF0000"/>
                </a:solidFill>
              </a:rPr>
              <a:t>beautiful</a:t>
            </a:r>
            <a:r>
              <a:rPr lang="id-ID" dirty="0" smtClean="0">
                <a:solidFill>
                  <a:schemeClr val="tx1"/>
                </a:solidFill>
              </a:rPr>
              <a:t>, She always </a:t>
            </a:r>
            <a:r>
              <a:rPr lang="id-ID" dirty="0" smtClean="0">
                <a:solidFill>
                  <a:srgbClr val="FF0000"/>
                </a:solidFill>
              </a:rPr>
              <a:t>beautifies</a:t>
            </a:r>
            <a:r>
              <a:rPr lang="id-ID" dirty="0" smtClean="0">
                <a:solidFill>
                  <a:schemeClr val="tx1"/>
                </a:solidFill>
              </a:rPr>
              <a:t> herself. 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Her </a:t>
            </a:r>
            <a:r>
              <a:rPr lang="id-ID" dirty="0" smtClean="0">
                <a:solidFill>
                  <a:srgbClr val="FF0000"/>
                </a:solidFill>
              </a:rPr>
              <a:t>beauty</a:t>
            </a:r>
            <a:r>
              <a:rPr lang="id-ID" dirty="0" smtClean="0">
                <a:solidFill>
                  <a:schemeClr val="tx1"/>
                </a:solidFill>
              </a:rPr>
              <a:t> makes her very popular in our campuss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2. Mrs. Anita gave </a:t>
            </a:r>
            <a:r>
              <a:rPr lang="id-ID" dirty="0" smtClean="0">
                <a:solidFill>
                  <a:srgbClr val="FF0000"/>
                </a:solidFill>
              </a:rPr>
              <a:t>clear</a:t>
            </a:r>
            <a:r>
              <a:rPr lang="id-ID" u="sng" dirty="0" smtClean="0">
                <a:solidFill>
                  <a:schemeClr val="tx1"/>
                </a:solidFill>
              </a:rPr>
              <a:t> instruction</a:t>
            </a:r>
            <a:r>
              <a:rPr lang="id-ID" dirty="0" smtClean="0">
                <a:solidFill>
                  <a:schemeClr val="tx1"/>
                </a:solidFill>
              </a:rPr>
              <a:t>. She </a:t>
            </a:r>
            <a:r>
              <a:rPr lang="id-ID" dirty="0" smtClean="0">
                <a:solidFill>
                  <a:srgbClr val="FF0000"/>
                </a:solidFill>
              </a:rPr>
              <a:t>Instructed</a:t>
            </a:r>
            <a:r>
              <a:rPr lang="id-ID" dirty="0" smtClean="0">
                <a:solidFill>
                  <a:schemeClr val="tx1"/>
                </a:solidFill>
              </a:rPr>
              <a:t> us to make Film analysis last two weeks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3. God is our </a:t>
            </a:r>
            <a:r>
              <a:rPr lang="id-ID" dirty="0" smtClean="0">
                <a:solidFill>
                  <a:srgbClr val="FF0000"/>
                </a:solidFill>
              </a:rPr>
              <a:t>creator.</a:t>
            </a:r>
            <a:r>
              <a:rPr lang="id-ID" dirty="0" smtClean="0">
                <a:solidFill>
                  <a:schemeClr val="tx1"/>
                </a:solidFill>
              </a:rPr>
              <a:t> He </a:t>
            </a:r>
            <a:r>
              <a:rPr lang="id-ID" dirty="0" smtClean="0">
                <a:solidFill>
                  <a:srgbClr val="FF0000"/>
                </a:solidFill>
              </a:rPr>
              <a:t>creates</a:t>
            </a:r>
            <a:r>
              <a:rPr lang="id-ID" dirty="0" smtClean="0">
                <a:solidFill>
                  <a:schemeClr val="tx1"/>
                </a:solidFill>
              </a:rPr>
              <a:t> all of the things in the universe. We are HIS </a:t>
            </a:r>
            <a:r>
              <a:rPr lang="id-ID" dirty="0" smtClean="0">
                <a:solidFill>
                  <a:srgbClr val="FF0000"/>
                </a:solidFill>
              </a:rPr>
              <a:t>creators</a:t>
            </a:r>
            <a:r>
              <a:rPr lang="id-ID" dirty="0" smtClean="0">
                <a:solidFill>
                  <a:schemeClr val="tx1"/>
                </a:solidFill>
              </a:rPr>
              <a:t>. So, we must be </a:t>
            </a:r>
            <a:r>
              <a:rPr lang="id-ID" dirty="0" smtClean="0">
                <a:solidFill>
                  <a:srgbClr val="FF0000"/>
                </a:solidFill>
              </a:rPr>
              <a:t>creative</a:t>
            </a:r>
            <a:r>
              <a:rPr lang="id-ID" dirty="0" smtClean="0">
                <a:solidFill>
                  <a:schemeClr val="tx1"/>
                </a:solidFill>
              </a:rPr>
              <a:t>, to be able to create everything </a:t>
            </a:r>
            <a:r>
              <a:rPr lang="id-ID" dirty="0" smtClean="0">
                <a:solidFill>
                  <a:srgbClr val="FF0000"/>
                </a:solidFill>
              </a:rPr>
              <a:t>creatively.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4. Ir. Soekarno was the </a:t>
            </a:r>
            <a:r>
              <a:rPr lang="id-ID" dirty="0" smtClean="0">
                <a:solidFill>
                  <a:srgbClr val="FF0000"/>
                </a:solidFill>
              </a:rPr>
              <a:t>leader</a:t>
            </a:r>
            <a:r>
              <a:rPr lang="id-ID" dirty="0" smtClean="0">
                <a:solidFill>
                  <a:schemeClr val="tx1"/>
                </a:solidFill>
              </a:rPr>
              <a:t> in ‘40-’70s. He</a:t>
            </a:r>
            <a:r>
              <a:rPr lang="id-ID" u="sng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lead </a:t>
            </a:r>
            <a:r>
              <a:rPr lang="id-ID" dirty="0" smtClean="0">
                <a:solidFill>
                  <a:schemeClr val="tx1"/>
                </a:solidFill>
              </a:rPr>
              <a:t>Indonesia to indepenence. His </a:t>
            </a:r>
            <a:r>
              <a:rPr lang="id-ID" dirty="0" smtClean="0">
                <a:solidFill>
                  <a:srgbClr val="FF0000"/>
                </a:solidFill>
              </a:rPr>
              <a:t>leadership</a:t>
            </a:r>
            <a:r>
              <a:rPr lang="id-ID" dirty="0" smtClean="0">
                <a:solidFill>
                  <a:schemeClr val="tx1"/>
                </a:solidFill>
              </a:rPr>
              <a:t> was great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4" name="Picture 3" descr="animasi power point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11" y="112116"/>
            <a:ext cx="1771650" cy="25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529</TotalTime>
  <Words>730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Aharoni</vt:lpstr>
      <vt:lpstr>Algerian</vt:lpstr>
      <vt:lpstr>Arial</vt:lpstr>
      <vt:lpstr>Calibri</vt:lpstr>
      <vt:lpstr>Courier New</vt:lpstr>
      <vt:lpstr>Garamond</vt:lpstr>
      <vt:lpstr>Organic</vt:lpstr>
      <vt:lpstr>PART OF SPEECH</vt:lpstr>
      <vt:lpstr>PowerPoint Presentation</vt:lpstr>
      <vt:lpstr>VERB = KATA KERJA</vt:lpstr>
      <vt:lpstr>Find the VERB of this passage</vt:lpstr>
      <vt:lpstr>PowerPoint Presentation</vt:lpstr>
      <vt:lpstr>PowerPoint Presentation</vt:lpstr>
      <vt:lpstr>ADVERB</vt:lpstr>
      <vt:lpstr>NOUN</vt:lpstr>
      <vt:lpstr>EXERCISE</vt:lpstr>
      <vt:lpstr>Verb Vs Adjective Vs Adverb Vs Noun</vt:lpstr>
      <vt:lpstr>Fill the blank with adj or adverb</vt:lpstr>
      <vt:lpstr>Fill the blank with Noun or Verb</vt:lpstr>
      <vt:lpstr> Thank you  See U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patients with rehabilitation</dc:title>
  <dc:creator>Hana</dc:creator>
  <cp:lastModifiedBy>asus</cp:lastModifiedBy>
  <cp:revision>53</cp:revision>
  <dcterms:created xsi:type="dcterms:W3CDTF">2013-10-20T02:27:01Z</dcterms:created>
  <dcterms:modified xsi:type="dcterms:W3CDTF">2015-12-15T06:54:19Z</dcterms:modified>
</cp:coreProperties>
</file>