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Gill Sans" panose="020B0604020202020204" charset="0"/>
      <p:regular r:id="rId19"/>
      <p:bold r:id="rId20"/>
    </p:embeddedFont>
    <p:embeddedFont>
      <p:font typeface="Palatino Linotype" panose="0204050205050503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4" name="Google Shape;14;p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a:spLocks noGrp="1"/>
          </p:cNvSpPr>
          <p:nvPr>
            <p:ph type="pic" idx="2"/>
          </p:nvPr>
        </p:nvSpPr>
        <p:spPr>
          <a:xfrm>
            <a:off x="6095999" y="0"/>
            <a:ext cx="6102097" cy="6858000"/>
          </a:xfrm>
          <a:prstGeom prst="rect">
            <a:avLst/>
          </a:prstGeom>
          <a:solidFill>
            <a:srgbClr val="BFBFBF"/>
          </a:solidFill>
          <a:ln>
            <a:noFill/>
          </a:ln>
        </p:spPr>
      </p:sp>
      <p:sp>
        <p:nvSpPr>
          <p:cNvPr id="78" name="Google Shape;78;p12"/>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9" name="Google Shape;79;p1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5" name="Google Shape;85;p1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1" name="Google Shape;91;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6" name="Google Shape;26;p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29"/>
        <p:cNvGrpSpPr/>
        <p:nvPr/>
      </p:nvGrpSpPr>
      <p:grpSpPr>
        <a:xfrm>
          <a:off x="0" y="0"/>
          <a:ext cx="0" cy="0"/>
          <a:chOff x="0" y="0"/>
          <a:chExt cx="0" cy="0"/>
        </a:xfrm>
      </p:grpSpPr>
      <p:sp>
        <p:nvSpPr>
          <p:cNvPr id="30" name="Google Shape;30;p5"/>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32" name="Google Shape;32;p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38" name="Google Shape;38;p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4" name="Google Shape;44;p7"/>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5" name="Google Shape;45;p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0" name="Google Shape;50;p8"/>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1" name="Google Shape;51;p8"/>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2" name="Google Shape;52;p8"/>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3" name="Google Shape;53;p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8"/>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1"/>
          <p:cNvSpPr/>
          <p:nvPr/>
        </p:nvSpPr>
        <p:spPr>
          <a:xfrm>
            <a:off x="0" y="0"/>
            <a:ext cx="6096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804672" y="2243828"/>
            <a:ext cx="4486656"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6736080" y="804672"/>
            <a:ext cx="481584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70" name="Google Shape;70;p11"/>
          <p:cNvSpPr txBox="1">
            <a:spLocks noGrp="1"/>
          </p:cNvSpPr>
          <p:nvPr>
            <p:ph type="body" idx="2"/>
          </p:nvPr>
        </p:nvSpPr>
        <p:spPr>
          <a:xfrm>
            <a:off x="1115568" y="3549918"/>
            <a:ext cx="379476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1" name="Google Shape;71;p1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0" name="Google Shape;10;p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0" name="Google Shape;20;p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1" name="Google Shape;21;p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2" name="Google Shape;22;p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730000" y="639097"/>
            <a:ext cx="4813072" cy="3494791"/>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3800"/>
              <a:buFont typeface="Gill Sans"/>
              <a:buNone/>
            </a:pPr>
            <a:r>
              <a:rPr lang="en-US"/>
              <a:t>SOCIAL COGNITIVE THEORY</a:t>
            </a:r>
            <a:endParaRPr/>
          </a:p>
        </p:txBody>
      </p:sp>
      <p:pic>
        <p:nvPicPr>
          <p:cNvPr id="100" name="Google Shape;100;p15"/>
          <p:cNvPicPr preferRelativeResize="0"/>
          <p:nvPr/>
        </p:nvPicPr>
        <p:blipFill rotWithShape="1">
          <a:blip r:embed="rId3">
            <a:alphaModFix/>
          </a:blip>
          <a:srcRect/>
          <a:stretch/>
        </p:blipFill>
        <p:spPr>
          <a:xfrm>
            <a:off x="1" y="10"/>
            <a:ext cx="6096000" cy="6857990"/>
          </a:xfrm>
          <a:prstGeom prst="rect">
            <a:avLst/>
          </a:prstGeom>
          <a:noFill/>
          <a:ln>
            <a:noFill/>
          </a:ln>
        </p:spPr>
      </p:pic>
      <p:pic>
        <p:nvPicPr>
          <p:cNvPr id="101" name="Google Shape;101;p15"/>
          <p:cNvPicPr preferRelativeResize="0"/>
          <p:nvPr/>
        </p:nvPicPr>
        <p:blipFill rotWithShape="1">
          <a:blip r:embed="rId4">
            <a:alphaModFix/>
          </a:blip>
          <a:srcRect/>
          <a:stretch/>
        </p:blipFill>
        <p:spPr>
          <a:xfrm>
            <a:off x="1243013" y="1028693"/>
            <a:ext cx="3681539" cy="4636359"/>
          </a:xfrm>
          <a:prstGeom prst="rect">
            <a:avLst/>
          </a:prstGeom>
          <a:noFill/>
          <a:ln>
            <a:noFill/>
          </a:ln>
        </p:spPr>
      </p:pic>
      <p:sp>
        <p:nvSpPr>
          <p:cNvPr id="3" name="Subtitle 2">
            <a:extLst>
              <a:ext uri="{FF2B5EF4-FFF2-40B4-BE49-F238E27FC236}">
                <a16:creationId xmlns:a16="http://schemas.microsoft.com/office/drawing/2014/main" id="{85E99B11-1CCA-421B-9D14-819D52E02D1B}"/>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REFERENSI</a:t>
            </a:r>
            <a:endParaRPr/>
          </a:p>
        </p:txBody>
      </p:sp>
      <p:sp>
        <p:nvSpPr>
          <p:cNvPr id="156" name="Google Shape;156;p24"/>
          <p:cNvSpPr txBox="1">
            <a:spLocks noGrp="1"/>
          </p:cNvSpPr>
          <p:nvPr>
            <p:ph type="body" idx="1"/>
          </p:nvPr>
        </p:nvSpPr>
        <p:spPr>
          <a:xfrm>
            <a:off x="1312545" y="2637790"/>
            <a:ext cx="9741535" cy="310197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US"/>
              <a:t>Bandura, A. (2004). Health promotion by social cognitive means. Health Education &amp; Behavior, 31(2),143–164.</a:t>
            </a:r>
            <a:endParaRPr/>
          </a:p>
          <a:p>
            <a:pPr marL="228600" lvl="0" indent="-228600" algn="l" rtl="0">
              <a:lnSpc>
                <a:spcPct val="100000"/>
              </a:lnSpc>
              <a:spcBef>
                <a:spcPts val="1000"/>
              </a:spcBef>
              <a:spcAft>
                <a:spcPts val="0"/>
              </a:spcAft>
              <a:buSzPts val="1800"/>
              <a:buChar char="•"/>
            </a:pPr>
            <a:r>
              <a:rPr lang="en-US"/>
              <a:t>Bandura, A. (1986). Social foundations of thought and action. Englewood Cliffs, NJ: Prentice Hall.</a:t>
            </a:r>
            <a:endParaRPr/>
          </a:p>
          <a:p>
            <a:pPr marL="228600" lvl="0" indent="-228600" algn="l" rtl="0">
              <a:lnSpc>
                <a:spcPct val="100000"/>
              </a:lnSpc>
              <a:spcBef>
                <a:spcPts val="1000"/>
              </a:spcBef>
              <a:spcAft>
                <a:spcPts val="0"/>
              </a:spcAft>
              <a:buSzPts val="1800"/>
              <a:buChar char="•"/>
            </a:pPr>
            <a:r>
              <a:rPr lang="en-US"/>
              <a:t>Glanz, K. dkk (2008). Health behavior, theory, Research and Practice. Ed 5. Jossey-Bass</a:t>
            </a:r>
            <a:endParaRPr/>
          </a:p>
          <a:p>
            <a:pPr marL="228600" lvl="0" indent="-114300" algn="l" rtl="0">
              <a:lnSpc>
                <a:spcPct val="100000"/>
              </a:lnSpc>
              <a:spcBef>
                <a:spcPts val="100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6826250" y="2834640"/>
            <a:ext cx="4921250"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TERIMA KASIH </a:t>
            </a:r>
            <a:endParaRPr/>
          </a:p>
        </p:txBody>
      </p:sp>
      <p:pic>
        <p:nvPicPr>
          <p:cNvPr id="162" name="Google Shape;162;p25"/>
          <p:cNvPicPr preferRelativeResize="0">
            <a:picLocks noGrp="1"/>
          </p:cNvPicPr>
          <p:nvPr>
            <p:ph type="body" idx="1"/>
          </p:nvPr>
        </p:nvPicPr>
        <p:blipFill rotWithShape="1">
          <a:blip r:embed="rId3">
            <a:alphaModFix/>
          </a:blip>
          <a:srcRect l="19990" t="10304" r="25853" b="8294"/>
          <a:stretch/>
        </p:blipFill>
        <p:spPr>
          <a:xfrm>
            <a:off x="1029970" y="1336675"/>
            <a:ext cx="5516880" cy="47663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231136" y="421767"/>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a:t>SEJARAH</a:t>
            </a:r>
            <a:endParaRPr/>
          </a:p>
        </p:txBody>
      </p:sp>
      <p:sp>
        <p:nvSpPr>
          <p:cNvPr id="107" name="Google Shape;107;p16"/>
          <p:cNvSpPr txBox="1">
            <a:spLocks noGrp="1"/>
          </p:cNvSpPr>
          <p:nvPr>
            <p:ph type="body" idx="1"/>
          </p:nvPr>
        </p:nvSpPr>
        <p:spPr>
          <a:xfrm>
            <a:off x="742950" y="1928814"/>
            <a:ext cx="10929937" cy="427196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50"/>
              <a:buChar char="•"/>
            </a:pPr>
            <a:r>
              <a:rPr lang="en-US" sz="2050" b="0" i="0" dirty="0">
                <a:solidFill>
                  <a:srgbClr val="000000"/>
                </a:solidFill>
                <a:latin typeface="Palatino Linotype" panose="02040502050505030304" pitchFamily="18" charset="0"/>
                <a:ea typeface="Kings"/>
                <a:cs typeface="Kings"/>
                <a:sym typeface="Kings"/>
              </a:rPr>
              <a:t>Ahli </a:t>
            </a:r>
            <a:r>
              <a:rPr lang="en-US" sz="2050" b="0" i="0" dirty="0" err="1">
                <a:solidFill>
                  <a:srgbClr val="000000"/>
                </a:solidFill>
                <a:latin typeface="Palatino Linotype" panose="02040502050505030304" pitchFamily="18" charset="0"/>
                <a:ea typeface="Kings"/>
                <a:cs typeface="Kings"/>
                <a:sym typeface="Kings"/>
              </a:rPr>
              <a:t>psikologi</a:t>
            </a:r>
            <a:r>
              <a:rPr lang="en-US" sz="2050" b="0" i="0" dirty="0">
                <a:solidFill>
                  <a:srgbClr val="000000"/>
                </a:solidFill>
                <a:latin typeface="Palatino Linotype" panose="02040502050505030304" pitchFamily="18" charset="0"/>
                <a:ea typeface="Kings"/>
                <a:cs typeface="Kings"/>
                <a:sym typeface="Kings"/>
              </a:rPr>
              <a:t> yang </a:t>
            </a:r>
            <a:r>
              <a:rPr lang="en-US" sz="2050" b="0" i="0" dirty="0" err="1">
                <a:solidFill>
                  <a:srgbClr val="000000"/>
                </a:solidFill>
                <a:latin typeface="Palatino Linotype" panose="02040502050505030304" pitchFamily="18" charset="0"/>
                <a:ea typeface="Kings"/>
                <a:cs typeface="Kings"/>
                <a:sym typeface="Kings"/>
              </a:rPr>
              <a:t>pertama</a:t>
            </a:r>
            <a:r>
              <a:rPr lang="en-US" sz="2050" b="0" i="0" dirty="0">
                <a:solidFill>
                  <a:srgbClr val="000000"/>
                </a:solidFill>
                <a:latin typeface="Palatino Linotype" panose="02040502050505030304" pitchFamily="18" charset="0"/>
                <a:ea typeface="Kings"/>
                <a:cs typeface="Kings"/>
                <a:sym typeface="Kings"/>
              </a:rPr>
              <a:t> kali </a:t>
            </a:r>
            <a:r>
              <a:rPr lang="en-US" sz="2050" b="0" i="0" dirty="0" err="1">
                <a:solidFill>
                  <a:srgbClr val="000000"/>
                </a:solidFill>
                <a:latin typeface="Palatino Linotype" panose="02040502050505030304" pitchFamily="18" charset="0"/>
                <a:ea typeface="Kings"/>
                <a:cs typeface="Kings"/>
                <a:sym typeface="Kings"/>
              </a:rPr>
              <a:t>menaruh</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perhatian</a:t>
            </a:r>
            <a:r>
              <a:rPr lang="en-US" sz="2050" b="0" i="0" dirty="0">
                <a:solidFill>
                  <a:srgbClr val="000000"/>
                </a:solidFill>
                <a:latin typeface="Palatino Linotype" panose="02040502050505030304" pitchFamily="18" charset="0"/>
                <a:ea typeface="Kings"/>
                <a:cs typeface="Kings"/>
                <a:sym typeface="Kings"/>
              </a:rPr>
              <a:t> pada proses </a:t>
            </a:r>
            <a:r>
              <a:rPr lang="en-US" sz="2050" b="0" i="0" dirty="0" err="1">
                <a:solidFill>
                  <a:srgbClr val="000000"/>
                </a:solidFill>
                <a:latin typeface="Palatino Linotype" panose="02040502050505030304" pitchFamily="18" charset="0"/>
                <a:ea typeface="Kings"/>
                <a:cs typeface="Kings"/>
                <a:sym typeface="Kings"/>
              </a:rPr>
              <a:t>belajar</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melalui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pengamatan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adalah</a:t>
            </a:r>
            <a:r>
              <a:rPr lang="en-US" sz="2050" b="0" i="0" dirty="0">
                <a:solidFill>
                  <a:srgbClr val="000000"/>
                </a:solidFill>
                <a:latin typeface="Palatino Linotype" panose="02040502050505030304" pitchFamily="18" charset="0"/>
                <a:ea typeface="Kings"/>
                <a:cs typeface="Kings"/>
                <a:sym typeface="Kings"/>
              </a:rPr>
              <a:t> </a:t>
            </a:r>
            <a:r>
              <a:rPr lang="en-US" sz="2050" b="1" i="0" dirty="0">
                <a:solidFill>
                  <a:srgbClr val="000000"/>
                </a:solidFill>
                <a:latin typeface="Palatino Linotype" panose="02040502050505030304" pitchFamily="18" charset="0"/>
                <a:ea typeface="Kings"/>
                <a:cs typeface="Kings"/>
                <a:sym typeface="Kings"/>
              </a:rPr>
              <a:t>Neal Miller dan John Dollard</a:t>
            </a:r>
            <a:r>
              <a:rPr lang="en-US" sz="2050" b="0" i="0" dirty="0">
                <a:solidFill>
                  <a:srgbClr val="000000"/>
                </a:solidFill>
                <a:latin typeface="Palatino Linotype" panose="02040502050505030304" pitchFamily="18" charset="0"/>
                <a:ea typeface="Kings"/>
                <a:cs typeface="Kings"/>
                <a:sym typeface="Kings"/>
              </a:rPr>
              <a:t> (1941) </a:t>
            </a:r>
            <a:r>
              <a:rPr lang="en-US" sz="2050" b="0" i="0" dirty="0" err="1">
                <a:solidFill>
                  <a:srgbClr val="000000"/>
                </a:solidFill>
                <a:latin typeface="Palatino Linotype" panose="02040502050505030304" pitchFamily="18" charset="0"/>
                <a:ea typeface="Kings"/>
                <a:cs typeface="Kings"/>
                <a:sym typeface="Kings"/>
              </a:rPr>
              <a:t>melalui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teori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belajar</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sosial</a:t>
            </a:r>
            <a:r>
              <a:rPr lang="en-US" sz="2050" b="0" i="0" dirty="0">
                <a:solidFill>
                  <a:srgbClr val="000000"/>
                </a:solidFill>
                <a:latin typeface="Palatino Linotype" panose="02040502050505030304" pitchFamily="18" charset="0"/>
                <a:ea typeface="Kings"/>
                <a:cs typeface="Kings"/>
                <a:sym typeface="Kings"/>
              </a:rPr>
              <a:t> (</a:t>
            </a:r>
            <a:r>
              <a:rPr lang="en-US" sz="2050" b="0" i="1" dirty="0">
                <a:solidFill>
                  <a:srgbClr val="000000"/>
                </a:solidFill>
                <a:latin typeface="Palatino Linotype" panose="02040502050505030304" pitchFamily="18" charset="0"/>
                <a:ea typeface="Kings"/>
                <a:cs typeface="Kings"/>
                <a:sym typeface="Kings"/>
              </a:rPr>
              <a:t>social learning theory</a:t>
            </a:r>
            <a:r>
              <a:rPr lang="en-US" sz="2050" b="0" i="0" dirty="0">
                <a:solidFill>
                  <a:srgbClr val="000000"/>
                </a:solidFill>
                <a:latin typeface="Palatino Linotype" panose="02040502050505030304" pitchFamily="18" charset="0"/>
                <a:ea typeface="Kings"/>
                <a:cs typeface="Kings"/>
                <a:sym typeface="Kings"/>
              </a:rPr>
              <a:t>)</a:t>
            </a:r>
            <a:endParaRPr sz="2050" b="0" i="0" dirty="0">
              <a:solidFill>
                <a:srgbClr val="000000"/>
              </a:solidFill>
              <a:latin typeface="Palatino Linotype" panose="02040502050505030304" pitchFamily="18" charset="0"/>
              <a:ea typeface="Kings"/>
              <a:cs typeface="Kings"/>
              <a:sym typeface="Kings"/>
            </a:endParaRPr>
          </a:p>
          <a:p>
            <a:pPr marL="228600" lvl="0" indent="-228600" algn="l" rtl="0">
              <a:lnSpc>
                <a:spcPct val="100000"/>
              </a:lnSpc>
              <a:spcBef>
                <a:spcPts val="1000"/>
              </a:spcBef>
              <a:spcAft>
                <a:spcPts val="0"/>
              </a:spcAft>
              <a:buSzPts val="2050"/>
              <a:buChar char="•"/>
            </a:pPr>
            <a:r>
              <a:rPr lang="en-US" sz="2050" b="0" i="0" dirty="0">
                <a:solidFill>
                  <a:srgbClr val="000000"/>
                </a:solidFill>
                <a:latin typeface="Palatino Linotype" panose="02040502050505030304" pitchFamily="18" charset="0"/>
                <a:ea typeface="Kings"/>
                <a:cs typeface="Kings"/>
                <a:sym typeface="Kings"/>
              </a:rPr>
              <a:t>Albert Bandura dan R.H Walters </a:t>
            </a:r>
            <a:r>
              <a:rPr lang="en-US" sz="2050" b="0" i="0" dirty="0" err="1">
                <a:solidFill>
                  <a:srgbClr val="000000"/>
                </a:solidFill>
                <a:latin typeface="Palatino Linotype" panose="02040502050505030304" pitchFamily="18" charset="0"/>
                <a:ea typeface="Kings"/>
                <a:cs typeface="Kings"/>
                <a:sym typeface="Kings"/>
              </a:rPr>
              <a:t>mengembangkan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proposisi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teori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belajar</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sosial</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dengan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menambahkan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berbagai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prinsip</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pembelajaran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observasional</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serta</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peneguhan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gantian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atau</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peneguhan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perwakilan</a:t>
            </a:r>
            <a:r>
              <a:rPr lang="en-US" sz="2050" b="0" i="0" dirty="0">
                <a:solidFill>
                  <a:srgbClr val="000000"/>
                </a:solidFill>
                <a:latin typeface="Palatino Linotype" panose="02040502050505030304" pitchFamily="18" charset="0"/>
                <a:ea typeface="Kings"/>
                <a:cs typeface="Kings"/>
                <a:sym typeface="Kings"/>
              </a:rPr>
              <a:t>.</a:t>
            </a:r>
            <a:endParaRPr sz="2050" dirty="0">
              <a:solidFill>
                <a:srgbClr val="000000"/>
              </a:solidFill>
              <a:latin typeface="Palatino Linotype" panose="02040502050505030304" pitchFamily="18" charset="0"/>
              <a:ea typeface="Kings"/>
              <a:cs typeface="Kings"/>
              <a:sym typeface="Kings"/>
            </a:endParaRPr>
          </a:p>
          <a:p>
            <a:pPr marL="228600" lvl="0" indent="-228600" algn="l" rtl="0">
              <a:lnSpc>
                <a:spcPct val="100000"/>
              </a:lnSpc>
              <a:spcBef>
                <a:spcPts val="1000"/>
              </a:spcBef>
              <a:spcAft>
                <a:spcPts val="0"/>
              </a:spcAft>
              <a:buSzPts val="2050"/>
              <a:buChar char="•"/>
            </a:pPr>
            <a:r>
              <a:rPr lang="en-US" sz="2050" b="0" i="0" dirty="0">
                <a:solidFill>
                  <a:srgbClr val="000000"/>
                </a:solidFill>
                <a:latin typeface="Palatino Linotype" panose="02040502050505030304" pitchFamily="18" charset="0"/>
                <a:ea typeface="Kings"/>
                <a:cs typeface="Kings"/>
                <a:sym typeface="Kings"/>
              </a:rPr>
              <a:t>“</a:t>
            </a:r>
            <a:r>
              <a:rPr lang="en-US" sz="2050" b="0" i="1" dirty="0">
                <a:solidFill>
                  <a:srgbClr val="000000"/>
                </a:solidFill>
                <a:latin typeface="Palatino Linotype" panose="02040502050505030304" pitchFamily="18" charset="0"/>
                <a:ea typeface="Kings"/>
                <a:cs typeface="Kings"/>
                <a:sym typeface="Kings"/>
              </a:rPr>
              <a:t>Bobo doll experiment</a:t>
            </a:r>
            <a:r>
              <a:rPr lang="en-US" sz="2050" b="0" i="0" dirty="0">
                <a:solidFill>
                  <a:srgbClr val="000000"/>
                </a:solidFill>
                <a:latin typeface="Palatino Linotype" panose="02040502050505030304" pitchFamily="18" charset="0"/>
                <a:ea typeface="Kings"/>
                <a:cs typeface="Kings"/>
                <a:sym typeface="Kings"/>
              </a:rPr>
              <a:t>” pada </a:t>
            </a:r>
            <a:r>
              <a:rPr lang="en-US" sz="2050" b="0" i="0" dirty="0" err="1">
                <a:solidFill>
                  <a:srgbClr val="000000"/>
                </a:solidFill>
                <a:latin typeface="Palatino Linotype" panose="02040502050505030304" pitchFamily="18" charset="0"/>
                <a:ea typeface="Kings"/>
                <a:cs typeface="Kings"/>
                <a:sym typeface="Kings"/>
              </a:rPr>
              <a:t>tahun</a:t>
            </a:r>
            <a:r>
              <a:rPr lang="en-US" sz="2050" b="0" i="0" dirty="0">
                <a:solidFill>
                  <a:srgbClr val="000000"/>
                </a:solidFill>
                <a:latin typeface="Palatino Linotype" panose="02040502050505030304" pitchFamily="18" charset="0"/>
                <a:ea typeface="Kings"/>
                <a:cs typeface="Kings"/>
                <a:sym typeface="Kings"/>
              </a:rPr>
              <a:t> 1961 dan 1963. </a:t>
            </a:r>
            <a:r>
              <a:rPr lang="en-US" sz="2050" b="0" i="0" dirty="0" err="1">
                <a:solidFill>
                  <a:srgbClr val="000000"/>
                </a:solidFill>
                <a:latin typeface="Palatino Linotype" panose="02040502050505030304" pitchFamily="18" charset="0"/>
                <a:ea typeface="Kings"/>
                <a:cs typeface="Kings"/>
                <a:sym typeface="Kings"/>
              </a:rPr>
              <a:t>Eksperimen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dilakukan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untuk</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mengetahui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mengapa</a:t>
            </a:r>
            <a:r>
              <a:rPr lang="en-US" sz="2050" b="0" i="0" dirty="0">
                <a:solidFill>
                  <a:srgbClr val="000000"/>
                </a:solidFill>
                <a:latin typeface="Palatino Linotype" panose="02040502050505030304" pitchFamily="18" charset="0"/>
                <a:ea typeface="Kings"/>
                <a:cs typeface="Kings"/>
                <a:sym typeface="Kings"/>
              </a:rPr>
              <a:t> dan </a:t>
            </a:r>
            <a:r>
              <a:rPr lang="en-US" sz="2050" b="0" i="0" dirty="0" err="1">
                <a:solidFill>
                  <a:srgbClr val="000000"/>
                </a:solidFill>
                <a:latin typeface="Palatino Linotype" panose="02040502050505030304" pitchFamily="18" charset="0"/>
                <a:ea typeface="Kings"/>
                <a:cs typeface="Kings"/>
                <a:sym typeface="Kings"/>
              </a:rPr>
              <a:t>kapan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anak-anak</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menampilkan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perilaku</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agresif</a:t>
            </a:r>
            <a:r>
              <a:rPr lang="en-US" sz="2050" b="0" i="0" dirty="0">
                <a:solidFill>
                  <a:srgbClr val="000000"/>
                </a:solidFill>
                <a:latin typeface="Palatino Linotype" panose="02040502050505030304" pitchFamily="18" charset="0"/>
                <a:ea typeface="Kings"/>
                <a:cs typeface="Kings"/>
                <a:sym typeface="Kings"/>
              </a:rPr>
              <a:t>. Hasil </a:t>
            </a:r>
            <a:r>
              <a:rPr lang="en-US" sz="2050" b="0" i="0" dirty="0" err="1">
                <a:solidFill>
                  <a:srgbClr val="000000"/>
                </a:solidFill>
                <a:latin typeface="Palatino Linotype" panose="02040502050505030304" pitchFamily="18" charset="0"/>
                <a:ea typeface="Kings"/>
                <a:cs typeface="Kings"/>
                <a:sym typeface="Kings"/>
              </a:rPr>
              <a:t>studi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menunjukkan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bahwa</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perilaku</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baru</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diperoleh</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melalui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nilai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pemodelan</a:t>
            </a:r>
            <a:r>
              <a:rPr lang="en-US" sz="2050" b="0" i="0" dirty="0">
                <a:solidFill>
                  <a:srgbClr val="000000"/>
                </a:solidFill>
                <a:latin typeface="Palatino Linotype" panose="02040502050505030304" pitchFamily="18" charset="0"/>
                <a:ea typeface="Kings"/>
                <a:cs typeface="Kings"/>
                <a:sym typeface="Kings"/>
              </a:rPr>
              <a:t>.</a:t>
            </a:r>
            <a:endParaRPr sz="2050" b="0" i="0" dirty="0">
              <a:solidFill>
                <a:srgbClr val="000000"/>
              </a:solidFill>
              <a:latin typeface="Palatino Linotype" panose="02040502050505030304" pitchFamily="18" charset="0"/>
              <a:ea typeface="Kings"/>
              <a:cs typeface="Kings"/>
              <a:sym typeface="Kings"/>
            </a:endParaRPr>
          </a:p>
          <a:p>
            <a:pPr marL="228600" lvl="0" indent="-228600" algn="l" rtl="0">
              <a:lnSpc>
                <a:spcPct val="100000"/>
              </a:lnSpc>
              <a:spcBef>
                <a:spcPts val="1000"/>
              </a:spcBef>
              <a:spcAft>
                <a:spcPts val="0"/>
              </a:spcAft>
              <a:buSzPts val="2050"/>
              <a:buChar char="•"/>
            </a:pPr>
            <a:r>
              <a:rPr lang="en-US" sz="2050" b="0" i="0" dirty="0">
                <a:solidFill>
                  <a:srgbClr val="000000"/>
                </a:solidFill>
                <a:latin typeface="Palatino Linotype" panose="02040502050505030304" pitchFamily="18" charset="0"/>
                <a:ea typeface="Kings"/>
                <a:cs typeface="Kings"/>
                <a:sym typeface="Kings"/>
              </a:rPr>
              <a:t>Di </a:t>
            </a:r>
            <a:r>
              <a:rPr lang="en-US" sz="2050" b="0" i="0" dirty="0" err="1">
                <a:solidFill>
                  <a:srgbClr val="000000"/>
                </a:solidFill>
                <a:latin typeface="Palatino Linotype" panose="02040502050505030304" pitchFamily="18" charset="0"/>
                <a:ea typeface="Kings"/>
                <a:cs typeface="Kings"/>
                <a:sym typeface="Kings"/>
              </a:rPr>
              <a:t>tahun</a:t>
            </a:r>
            <a:r>
              <a:rPr lang="en-US" sz="2050" b="0" i="0" dirty="0">
                <a:solidFill>
                  <a:srgbClr val="000000"/>
                </a:solidFill>
                <a:latin typeface="Palatino Linotype" panose="02040502050505030304" pitchFamily="18" charset="0"/>
                <a:ea typeface="Kings"/>
                <a:cs typeface="Kings"/>
                <a:sym typeface="Kings"/>
              </a:rPr>
              <a:t> 1986, </a:t>
            </a:r>
            <a:r>
              <a:rPr lang="en-US" sz="2050" b="0" i="0" dirty="0" err="1">
                <a:solidFill>
                  <a:srgbClr val="000000"/>
                </a:solidFill>
                <a:latin typeface="Palatino Linotype" panose="02040502050505030304" pitchFamily="18" charset="0"/>
                <a:ea typeface="Kings"/>
                <a:cs typeface="Kings"/>
                <a:sym typeface="Kings"/>
              </a:rPr>
              <a:t>melalui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bukunya</a:t>
            </a:r>
            <a:r>
              <a:rPr lang="en-US" sz="2050" b="0" i="0" dirty="0">
                <a:solidFill>
                  <a:srgbClr val="000000"/>
                </a:solidFill>
                <a:latin typeface="Palatino Linotype" panose="02040502050505030304" pitchFamily="18" charset="0"/>
                <a:ea typeface="Kings"/>
                <a:cs typeface="Kings"/>
                <a:sym typeface="Kings"/>
              </a:rPr>
              <a:t> Bandura </a:t>
            </a:r>
            <a:r>
              <a:rPr lang="en-US" sz="2050" b="0" i="0" dirty="0" err="1">
                <a:solidFill>
                  <a:srgbClr val="000000"/>
                </a:solidFill>
                <a:latin typeface="Palatino Linotype" panose="02040502050505030304" pitchFamily="18" charset="0"/>
                <a:ea typeface="Kings"/>
                <a:cs typeface="Kings"/>
                <a:sym typeface="Kings"/>
              </a:rPr>
              <a:t>mengembangkan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sebuah</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teori</a:t>
            </a:r>
            <a:r>
              <a:rPr lang="en-US" sz="2050" b="0" i="0" dirty="0">
                <a:solidFill>
                  <a:srgbClr val="000000"/>
                </a:solidFill>
                <a:latin typeface="Palatino Linotype" panose="02040502050505030304" pitchFamily="18" charset="0"/>
                <a:ea typeface="Kings"/>
                <a:cs typeface="Kings"/>
                <a:sym typeface="Kings"/>
              </a:rPr>
              <a:t> yang </a:t>
            </a:r>
            <a:r>
              <a:rPr lang="en-US" sz="2050" b="0" i="0" dirty="0" err="1">
                <a:solidFill>
                  <a:srgbClr val="000000"/>
                </a:solidFill>
                <a:latin typeface="Palatino Linotype" panose="02040502050505030304" pitchFamily="18" charset="0"/>
                <a:ea typeface="Kings"/>
                <a:cs typeface="Kings"/>
                <a:sym typeface="Kings"/>
              </a:rPr>
              <a:t>diberi</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nama</a:t>
            </a:r>
            <a:r>
              <a:rPr lang="en-US" sz="2050" b="0" i="0" dirty="0">
                <a:solidFill>
                  <a:srgbClr val="000000"/>
                </a:solidFill>
                <a:latin typeface="Palatino Linotype" panose="02040502050505030304" pitchFamily="18" charset="0"/>
                <a:ea typeface="Kings"/>
                <a:cs typeface="Kings"/>
                <a:sym typeface="Kings"/>
              </a:rPr>
              <a:t> </a:t>
            </a:r>
            <a:r>
              <a:rPr lang="en-US" sz="2050" b="0" i="1" dirty="0">
                <a:solidFill>
                  <a:srgbClr val="000000"/>
                </a:solidFill>
                <a:latin typeface="Palatino Linotype" panose="02040502050505030304" pitchFamily="18" charset="0"/>
                <a:ea typeface="Kings"/>
                <a:cs typeface="Kings"/>
                <a:sym typeface="Kings"/>
              </a:rPr>
              <a:t>social cognitive theory </a:t>
            </a:r>
            <a:r>
              <a:rPr lang="en-US" sz="2050" b="0" i="0" dirty="0" err="1">
                <a:solidFill>
                  <a:srgbClr val="000000"/>
                </a:solidFill>
                <a:latin typeface="Palatino Linotype" panose="02040502050505030304" pitchFamily="18" charset="0"/>
                <a:ea typeface="Kings"/>
                <a:cs typeface="Kings"/>
                <a:sym typeface="Kings"/>
              </a:rPr>
              <a:t>perilaku</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manusia</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disebabkan</a:t>
            </a:r>
            <a:r>
              <a:rPr lang="en-US" sz="2050" b="0" i="0" dirty="0">
                <a:solidFill>
                  <a:srgbClr val="000000"/>
                </a:solidFill>
                <a:latin typeface="Palatino Linotype" panose="02040502050505030304" pitchFamily="18" charset="0"/>
                <a:ea typeface="Kings"/>
                <a:cs typeface="Kings"/>
                <a:sym typeface="Kings"/>
              </a:rPr>
              <a:t> oleh </a:t>
            </a:r>
            <a:r>
              <a:rPr lang="en-US" sz="2050" b="0" i="0" dirty="0" err="1">
                <a:solidFill>
                  <a:srgbClr val="000000"/>
                </a:solidFill>
                <a:latin typeface="Palatino Linotype" panose="02040502050505030304" pitchFamily="18" charset="0"/>
                <a:ea typeface="Kings"/>
                <a:cs typeface="Kings"/>
                <a:sym typeface="Kings"/>
              </a:rPr>
              <a:t>pengaruh</a:t>
            </a:r>
            <a:r>
              <a:rPr lang="en-US" sz="2050" b="0" i="0" dirty="0">
                <a:solidFill>
                  <a:srgbClr val="000000"/>
                </a:solidFill>
                <a:latin typeface="Palatino Linotype" panose="02040502050505030304" pitchFamily="18" charset="0"/>
                <a:ea typeface="Kings"/>
                <a:cs typeface="Kings"/>
                <a:sym typeface="Kings"/>
              </a:rPr>
              <a:t> personal (</a:t>
            </a:r>
            <a:r>
              <a:rPr lang="en-US" sz="2050" b="0" i="0" dirty="0" err="1">
                <a:solidFill>
                  <a:srgbClr val="000000"/>
                </a:solidFill>
                <a:latin typeface="Palatino Linotype" panose="02040502050505030304" pitchFamily="18" charset="0"/>
                <a:ea typeface="Kings"/>
                <a:cs typeface="Kings"/>
                <a:sym typeface="Kings"/>
              </a:rPr>
              <a:t>kognitif</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afektif</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kejadian-kejadian</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biologis</a:t>
            </a:r>
            <a:r>
              <a:rPr lang="en-US" sz="2050" b="0" i="0" dirty="0">
                <a:solidFill>
                  <a:srgbClr val="000000"/>
                </a:solidFill>
                <a:latin typeface="Palatino Linotype" panose="02040502050505030304" pitchFamily="18" charset="0"/>
                <a:ea typeface="Kings"/>
                <a:cs typeface="Kings"/>
                <a:sym typeface="Kings"/>
              </a:rPr>
              <a:t>), </a:t>
            </a:r>
            <a:r>
              <a:rPr lang="en-US" sz="2050" b="0" i="0" dirty="0" err="1">
                <a:solidFill>
                  <a:srgbClr val="000000"/>
                </a:solidFill>
                <a:latin typeface="Palatino Linotype" panose="02040502050505030304" pitchFamily="18" charset="0"/>
                <a:ea typeface="Kings"/>
                <a:cs typeface="Kings"/>
                <a:sym typeface="Kings"/>
              </a:rPr>
              <a:t>perilaku</a:t>
            </a:r>
            <a:r>
              <a:rPr lang="en-US" sz="2050" b="0" i="0" dirty="0">
                <a:solidFill>
                  <a:srgbClr val="000000"/>
                </a:solidFill>
                <a:latin typeface="Palatino Linotype" panose="02040502050505030304" pitchFamily="18" charset="0"/>
                <a:ea typeface="Kings"/>
                <a:cs typeface="Kings"/>
                <a:sym typeface="Kings"/>
              </a:rPr>
              <a:t>, dan </a:t>
            </a:r>
            <a:r>
              <a:rPr lang="en-US" sz="2050" b="0" i="0" dirty="0" err="1">
                <a:solidFill>
                  <a:srgbClr val="000000"/>
                </a:solidFill>
                <a:latin typeface="Palatino Linotype" panose="02040502050505030304" pitchFamily="18" charset="0"/>
                <a:ea typeface="Kings"/>
                <a:cs typeface="Kings"/>
                <a:sym typeface="Kings"/>
              </a:rPr>
              <a:t>lingkungan</a:t>
            </a:r>
            <a:endParaRPr sz="2050" dirty="0">
              <a:latin typeface="Palatino Linotype" panose="0204050205050503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5815013" y="842964"/>
            <a:ext cx="5543550" cy="445769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lang="en-US" sz="2400" b="0" i="0" dirty="0" err="1">
                <a:solidFill>
                  <a:srgbClr val="000000"/>
                </a:solidFill>
                <a:latin typeface="Palatino Linotype" panose="02040502050505030304" pitchFamily="18" charset="0"/>
                <a:ea typeface="Kings"/>
                <a:cs typeface="Kings"/>
                <a:sym typeface="Kings"/>
              </a:rPr>
              <a:t>Teori</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sosial</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kognitif</a:t>
            </a:r>
            <a:r>
              <a:rPr lang="en-US" sz="2400" b="0" i="0" dirty="0">
                <a:solidFill>
                  <a:srgbClr val="000000"/>
                </a:solidFill>
                <a:latin typeface="Palatino Linotype" panose="02040502050505030304" pitchFamily="18" charset="0"/>
                <a:ea typeface="Kings"/>
                <a:cs typeface="Kings"/>
                <a:sym typeface="Kings"/>
              </a:rPr>
              <a:t> (</a:t>
            </a:r>
            <a:r>
              <a:rPr lang="en-US" sz="2400" b="0" i="1" dirty="0">
                <a:solidFill>
                  <a:srgbClr val="000000"/>
                </a:solidFill>
                <a:latin typeface="Palatino Linotype" panose="02040502050505030304" pitchFamily="18" charset="0"/>
                <a:ea typeface="Kings"/>
                <a:cs typeface="Kings"/>
                <a:sym typeface="Kings"/>
              </a:rPr>
              <a:t>social cognitive theory =</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teori</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kognitif</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sosial</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adalah</a:t>
            </a:r>
            <a:r>
              <a:rPr lang="en-US" sz="2400" b="0" i="0" dirty="0">
                <a:solidFill>
                  <a:srgbClr val="000000"/>
                </a:solidFill>
                <a:latin typeface="Palatino Linotype" panose="02040502050505030304" pitchFamily="18" charset="0"/>
                <a:ea typeface="Kings"/>
                <a:cs typeface="Kings"/>
                <a:sym typeface="Kings"/>
              </a:rPr>
              <a:t> salah </a:t>
            </a:r>
            <a:r>
              <a:rPr lang="en-US" sz="2400" b="0" i="0" dirty="0" err="1">
                <a:solidFill>
                  <a:srgbClr val="000000"/>
                </a:solidFill>
                <a:latin typeface="Palatino Linotype" panose="02040502050505030304" pitchFamily="18" charset="0"/>
                <a:ea typeface="Kings"/>
                <a:cs typeface="Kings"/>
                <a:sym typeface="Kings"/>
              </a:rPr>
              <a:t>satu</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teori</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belajar</a:t>
            </a:r>
            <a:r>
              <a:rPr lang="en-US" sz="2400" b="0" i="0" dirty="0">
                <a:solidFill>
                  <a:srgbClr val="000000"/>
                </a:solidFill>
                <a:latin typeface="Palatino Linotype" panose="02040502050505030304" pitchFamily="18" charset="0"/>
                <a:ea typeface="Kings"/>
                <a:cs typeface="Kings"/>
                <a:sym typeface="Kings"/>
              </a:rPr>
              <a:t> yang  </a:t>
            </a:r>
            <a:r>
              <a:rPr lang="en-US" sz="2400" b="0" i="0" dirty="0" err="1">
                <a:solidFill>
                  <a:srgbClr val="000000"/>
                </a:solidFill>
                <a:latin typeface="Palatino Linotype" panose="02040502050505030304" pitchFamily="18" charset="0"/>
                <a:ea typeface="Kings"/>
                <a:cs typeface="Kings"/>
                <a:sym typeface="Kings"/>
              </a:rPr>
              <a:t>menjelaskan</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pola-pola</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perilaku</a:t>
            </a:r>
            <a:r>
              <a:rPr lang="en-US" sz="2400" b="0" i="0" dirty="0">
                <a:solidFill>
                  <a:srgbClr val="000000"/>
                </a:solidFill>
                <a:latin typeface="Palatino Linotype" panose="02040502050505030304" pitchFamily="18" charset="0"/>
                <a:ea typeface="Kings"/>
                <a:cs typeface="Kings"/>
                <a:sym typeface="Kings"/>
              </a:rPr>
              <a:t>. </a:t>
            </a:r>
            <a:endParaRPr sz="2400" b="0" i="0" dirty="0">
              <a:solidFill>
                <a:srgbClr val="000000"/>
              </a:solidFill>
              <a:latin typeface="Palatino Linotype" panose="02040502050505030304" pitchFamily="18" charset="0"/>
              <a:ea typeface="Kings"/>
              <a:cs typeface="Kings"/>
              <a:sym typeface="Kings"/>
            </a:endParaRPr>
          </a:p>
          <a:p>
            <a:pPr marL="228600" lvl="0" indent="-228600" algn="l" rtl="0">
              <a:lnSpc>
                <a:spcPct val="100000"/>
              </a:lnSpc>
              <a:spcBef>
                <a:spcPts val="1000"/>
              </a:spcBef>
              <a:spcAft>
                <a:spcPts val="0"/>
              </a:spcAft>
              <a:buSzPts val="2400"/>
              <a:buChar char="•"/>
            </a:pPr>
            <a:r>
              <a:rPr lang="en-US" sz="2400" b="0" i="0" dirty="0" err="1">
                <a:solidFill>
                  <a:srgbClr val="000000"/>
                </a:solidFill>
                <a:latin typeface="Palatino Linotype" panose="02040502050505030304" pitchFamily="18" charset="0"/>
                <a:ea typeface="Kings"/>
                <a:cs typeface="Kings"/>
                <a:sym typeface="Kings"/>
              </a:rPr>
              <a:t>Teori</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sosial</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kognitif</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merupakan</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pengembangan</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dari</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teori</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belajar</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sosial</a:t>
            </a:r>
            <a:r>
              <a:rPr lang="en-US" sz="2400" b="0" i="0" dirty="0">
                <a:solidFill>
                  <a:srgbClr val="000000"/>
                </a:solidFill>
                <a:latin typeface="Palatino Linotype" panose="02040502050505030304" pitchFamily="18" charset="0"/>
                <a:ea typeface="Kings"/>
                <a:cs typeface="Kings"/>
                <a:sym typeface="Kings"/>
              </a:rPr>
              <a:t> yang </a:t>
            </a:r>
            <a:r>
              <a:rPr lang="en-US" sz="2400" b="0" i="0" dirty="0" err="1">
                <a:solidFill>
                  <a:srgbClr val="000000"/>
                </a:solidFill>
                <a:latin typeface="Palatino Linotype" panose="02040502050505030304" pitchFamily="18" charset="0"/>
                <a:ea typeface="Kings"/>
                <a:cs typeface="Kings"/>
                <a:sym typeface="Kings"/>
              </a:rPr>
              <a:t>menyediakan</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kerangka</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kerja</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untuk</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memahami</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memprediksi</a:t>
            </a:r>
            <a:r>
              <a:rPr lang="en-US" sz="2400" b="0" i="0" dirty="0">
                <a:solidFill>
                  <a:srgbClr val="000000"/>
                </a:solidFill>
                <a:latin typeface="Palatino Linotype" panose="02040502050505030304" pitchFamily="18" charset="0"/>
                <a:ea typeface="Kings"/>
                <a:cs typeface="Kings"/>
                <a:sym typeface="Kings"/>
              </a:rPr>
              <a:t>, dan </a:t>
            </a:r>
            <a:r>
              <a:rPr lang="en-US" sz="2400" b="0" i="0" dirty="0" err="1">
                <a:solidFill>
                  <a:srgbClr val="000000"/>
                </a:solidFill>
                <a:latin typeface="Palatino Linotype" panose="02040502050505030304" pitchFamily="18" charset="0"/>
                <a:ea typeface="Kings"/>
                <a:cs typeface="Kings"/>
                <a:sym typeface="Kings"/>
              </a:rPr>
              <a:t>merubah</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perilaku</a:t>
            </a:r>
            <a:r>
              <a:rPr lang="en-US" sz="2400" b="0" i="0" dirty="0">
                <a:solidFill>
                  <a:srgbClr val="000000"/>
                </a:solidFill>
                <a:latin typeface="Palatino Linotype" panose="02040502050505030304" pitchFamily="18" charset="0"/>
                <a:ea typeface="Kings"/>
                <a:cs typeface="Kings"/>
                <a:sym typeface="Kings"/>
              </a:rPr>
              <a:t> </a:t>
            </a:r>
            <a:r>
              <a:rPr lang="en-US" sz="2400" b="0" i="0" dirty="0" err="1">
                <a:solidFill>
                  <a:srgbClr val="000000"/>
                </a:solidFill>
                <a:latin typeface="Palatino Linotype" panose="02040502050505030304" pitchFamily="18" charset="0"/>
                <a:ea typeface="Kings"/>
                <a:cs typeface="Kings"/>
                <a:sym typeface="Kings"/>
              </a:rPr>
              <a:t>manusia</a:t>
            </a:r>
            <a:r>
              <a:rPr lang="en-US" sz="2400" b="0" i="0" dirty="0">
                <a:solidFill>
                  <a:srgbClr val="000000"/>
                </a:solidFill>
                <a:latin typeface="Palatino Linotype" panose="02040502050505030304" pitchFamily="18" charset="0"/>
                <a:ea typeface="Kings"/>
                <a:cs typeface="Kings"/>
                <a:sym typeface="Kings"/>
              </a:rPr>
              <a:t>.</a:t>
            </a:r>
            <a:endParaRPr sz="2400" dirty="0">
              <a:latin typeface="Palatino Linotype" panose="02040502050505030304" pitchFamily="18" charset="0"/>
            </a:endParaRPr>
          </a:p>
        </p:txBody>
      </p:sp>
      <p:pic>
        <p:nvPicPr>
          <p:cNvPr id="113" name="Google Shape;113;p17"/>
          <p:cNvPicPr preferRelativeResize="0"/>
          <p:nvPr/>
        </p:nvPicPr>
        <p:blipFill rotWithShape="1">
          <a:blip r:embed="rId3">
            <a:alphaModFix/>
          </a:blip>
          <a:srcRect/>
          <a:stretch/>
        </p:blipFill>
        <p:spPr>
          <a:xfrm>
            <a:off x="685800" y="842964"/>
            <a:ext cx="4214813" cy="4457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body" idx="1"/>
          </p:nvPr>
        </p:nvSpPr>
        <p:spPr>
          <a:xfrm>
            <a:off x="623887" y="4796885"/>
            <a:ext cx="5200650" cy="183622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00"/>
              <a:buChar char="•"/>
            </a:pPr>
            <a:r>
              <a:rPr lang="en-US" sz="1800">
                <a:latin typeface="Calibri"/>
                <a:ea typeface="Calibri"/>
                <a:cs typeface="Calibri"/>
                <a:sym typeface="Calibri"/>
              </a:rPr>
              <a:t>Konsep  Bandura  mengenai  </a:t>
            </a:r>
            <a:r>
              <a:rPr lang="en-US" sz="1800" i="1">
                <a:latin typeface="Calibri"/>
                <a:ea typeface="Calibri"/>
                <a:cs typeface="Calibri"/>
                <a:sym typeface="Calibri"/>
              </a:rPr>
              <a:t>triadic  reciprocal  causation. </a:t>
            </a:r>
            <a:r>
              <a:rPr lang="en-US" sz="1800">
                <a:latin typeface="Calibri"/>
                <a:ea typeface="Calibri"/>
                <a:cs typeface="Calibri"/>
                <a:sym typeface="Calibri"/>
              </a:rPr>
              <a:t>Fungsi manusia merupakan hasil interaksi antara perilaku </a:t>
            </a:r>
            <a:r>
              <a:rPr lang="en-US" sz="1800" i="1">
                <a:latin typeface="Calibri"/>
                <a:ea typeface="Calibri"/>
                <a:cs typeface="Calibri"/>
                <a:sym typeface="Calibri"/>
              </a:rPr>
              <a:t>(behaviour-  B),  </a:t>
            </a:r>
            <a:r>
              <a:rPr lang="en-US" sz="1800">
                <a:latin typeface="Calibri"/>
                <a:ea typeface="Calibri"/>
                <a:cs typeface="Calibri"/>
                <a:sym typeface="Calibri"/>
              </a:rPr>
              <a:t>variabel  manusia  </a:t>
            </a:r>
            <a:r>
              <a:rPr lang="en-US" sz="1800" i="1">
                <a:latin typeface="Calibri"/>
                <a:ea typeface="Calibri"/>
                <a:cs typeface="Calibri"/>
                <a:sym typeface="Calibri"/>
              </a:rPr>
              <a:t>(Person-  P),  </a:t>
            </a:r>
            <a:r>
              <a:rPr lang="en-US" sz="1800">
                <a:latin typeface="Calibri"/>
                <a:ea typeface="Calibri"/>
                <a:cs typeface="Calibri"/>
                <a:sym typeface="Calibri"/>
              </a:rPr>
              <a:t>dan lingkungan (</a:t>
            </a:r>
            <a:r>
              <a:rPr lang="en-US" sz="1800" i="1">
                <a:latin typeface="Calibri"/>
                <a:ea typeface="Calibri"/>
                <a:cs typeface="Calibri"/>
                <a:sym typeface="Calibri"/>
              </a:rPr>
              <a:t>environment- E)</a:t>
            </a:r>
            <a:endParaRPr sz="1800">
              <a:latin typeface="Calibri"/>
              <a:ea typeface="Calibri"/>
              <a:cs typeface="Calibri"/>
              <a:sym typeface="Calibri"/>
            </a:endParaRPr>
          </a:p>
          <a:p>
            <a:pPr marL="228600" lvl="0" indent="-114300" algn="l" rtl="0">
              <a:lnSpc>
                <a:spcPct val="100000"/>
              </a:lnSpc>
              <a:spcBef>
                <a:spcPts val="1000"/>
              </a:spcBef>
              <a:spcAft>
                <a:spcPts val="0"/>
              </a:spcAft>
              <a:buSzPts val="1800"/>
              <a:buNone/>
            </a:pPr>
            <a:endParaRPr/>
          </a:p>
        </p:txBody>
      </p:sp>
      <p:pic>
        <p:nvPicPr>
          <p:cNvPr id="119" name="Google Shape;119;p18"/>
          <p:cNvPicPr preferRelativeResize="0"/>
          <p:nvPr/>
        </p:nvPicPr>
        <p:blipFill rotWithShape="1">
          <a:blip r:embed="rId3">
            <a:alphaModFix/>
          </a:blip>
          <a:srcRect/>
          <a:stretch/>
        </p:blipFill>
        <p:spPr>
          <a:xfrm>
            <a:off x="857249" y="911828"/>
            <a:ext cx="4812031" cy="3581876"/>
          </a:xfrm>
          <a:prstGeom prst="rect">
            <a:avLst/>
          </a:prstGeom>
          <a:noFill/>
          <a:ln>
            <a:noFill/>
          </a:ln>
        </p:spPr>
      </p:pic>
      <p:sp>
        <p:nvSpPr>
          <p:cNvPr id="120" name="Google Shape;120;p18"/>
          <p:cNvSpPr txBox="1"/>
          <p:nvPr/>
        </p:nvSpPr>
        <p:spPr>
          <a:xfrm>
            <a:off x="6367463" y="911828"/>
            <a:ext cx="5200650" cy="503434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400"/>
              <a:buFont typeface="Arial"/>
              <a:buNone/>
            </a:pPr>
            <a:r>
              <a:rPr lang="en-US" sz="2400" b="1" i="0" u="none" strike="noStrike" cap="none">
                <a:solidFill>
                  <a:srgbClr val="262626"/>
                </a:solidFill>
                <a:latin typeface="Calibri"/>
                <a:ea typeface="Calibri"/>
                <a:cs typeface="Calibri"/>
                <a:sym typeface="Calibri"/>
              </a:rPr>
              <a:t>SOSIAL COGNITIVE THEORY </a:t>
            </a:r>
            <a:endParaRPr sz="2400" b="1" i="0" u="none" strike="noStrike" cap="none">
              <a:solidFill>
                <a:srgbClr val="262626"/>
              </a:solidFill>
              <a:latin typeface="Calibri"/>
              <a:ea typeface="Calibri"/>
              <a:cs typeface="Calibri"/>
              <a:sym typeface="Calibri"/>
            </a:endParaRPr>
          </a:p>
          <a:p>
            <a:pPr marL="228600" marR="0" lvl="0" indent="-228600" algn="l" rtl="0">
              <a:lnSpc>
                <a:spcPct val="100000"/>
              </a:lnSpc>
              <a:spcBef>
                <a:spcPts val="1000"/>
              </a:spcBef>
              <a:spcAft>
                <a:spcPts val="0"/>
              </a:spcAft>
              <a:buClr>
                <a:schemeClr val="accent2"/>
              </a:buClr>
              <a:buSzPts val="2400"/>
              <a:buFont typeface="Arial"/>
              <a:buChar char="•"/>
            </a:pPr>
            <a:r>
              <a:rPr lang="en-US" sz="2400" b="0" i="0" u="none" strike="noStrike" cap="none">
                <a:solidFill>
                  <a:srgbClr val="262626"/>
                </a:solidFill>
                <a:latin typeface="Gill Sans"/>
                <a:ea typeface="Gill Sans"/>
                <a:cs typeface="Gill Sans"/>
                <a:sym typeface="Gill Sans"/>
              </a:rPr>
              <a:t>Teori kognitif Social Albert Bandura mengemukakan  bahwa perilaku manusia merupakan produk interaksi antara factor pribadi, pengaruh lingkungan dan pola perilaku. </a:t>
            </a:r>
            <a:endParaRPr sz="2400" b="0" i="0" u="none" strike="noStrike" cap="none">
              <a:solidFill>
                <a:srgbClr val="262626"/>
              </a:solidFill>
              <a:latin typeface="Gill Sans"/>
              <a:ea typeface="Gill Sans"/>
              <a:cs typeface="Gill Sans"/>
              <a:sym typeface="Gill Sans"/>
            </a:endParaRPr>
          </a:p>
          <a:p>
            <a:pPr marL="228600" marR="0" lvl="0" indent="-228600" algn="l" rtl="0">
              <a:lnSpc>
                <a:spcPct val="100000"/>
              </a:lnSpc>
              <a:spcBef>
                <a:spcPts val="1000"/>
              </a:spcBef>
              <a:spcAft>
                <a:spcPts val="0"/>
              </a:spcAft>
              <a:buClr>
                <a:schemeClr val="accent2"/>
              </a:buClr>
              <a:buSzPts val="2400"/>
              <a:buFont typeface="Arial"/>
              <a:buChar char="•"/>
            </a:pPr>
            <a:r>
              <a:rPr lang="en-US" sz="2400" b="0" i="0" u="none" strike="noStrike" cap="none">
                <a:solidFill>
                  <a:srgbClr val="262626"/>
                </a:solidFill>
                <a:latin typeface="Gill Sans"/>
                <a:ea typeface="Gill Sans"/>
                <a:cs typeface="Gill Sans"/>
                <a:sym typeface="Gill Sans"/>
              </a:rPr>
              <a:t>Penekanan kepada peran pembelajaran observasional, pengalaman social dan determinisme timbal balik dalam perilaku manusia, menunjukkan bahwa manusia dipengaruhi dan secara aktif mempengaruhi lingkungan mereka </a:t>
            </a:r>
            <a:endParaRPr sz="2400" b="0" i="0" u="none" strike="noStrike" cap="none">
              <a:solidFill>
                <a:srgbClr val="262626"/>
              </a:solidFill>
              <a:latin typeface="Gill Sans"/>
              <a:ea typeface="Gill Sans"/>
              <a:cs typeface="Gill Sans"/>
              <a:sym typeface="Gill Sans"/>
            </a:endParaRPr>
          </a:p>
          <a:p>
            <a:pPr marL="228600" marR="0" lvl="0" indent="-76200" algn="l" rtl="0">
              <a:lnSpc>
                <a:spcPct val="100000"/>
              </a:lnSpc>
              <a:spcBef>
                <a:spcPts val="1000"/>
              </a:spcBef>
              <a:spcAft>
                <a:spcPts val="0"/>
              </a:spcAft>
              <a:buClr>
                <a:schemeClr val="accent2"/>
              </a:buClr>
              <a:buSzPts val="2400"/>
              <a:buFont typeface="Arial"/>
              <a:buNone/>
            </a:pPr>
            <a:endParaRPr sz="2400" b="0" i="0" u="none" strike="noStrike" cap="none">
              <a:solidFill>
                <a:srgbClr val="262626"/>
              </a:solidFill>
              <a:latin typeface="Calibri"/>
              <a:ea typeface="Calibri"/>
              <a:cs typeface="Calibri"/>
              <a:sym typeface="Calibri"/>
            </a:endParaRPr>
          </a:p>
          <a:p>
            <a:pPr marL="228600" marR="0" lvl="0" indent="-76200" algn="l" rtl="0">
              <a:lnSpc>
                <a:spcPct val="100000"/>
              </a:lnSpc>
              <a:spcBef>
                <a:spcPts val="1000"/>
              </a:spcBef>
              <a:spcAft>
                <a:spcPts val="0"/>
              </a:spcAft>
              <a:buClr>
                <a:schemeClr val="accent2"/>
              </a:buClr>
              <a:buSzPts val="2400"/>
              <a:buFont typeface="Arial"/>
              <a:buNone/>
            </a:pPr>
            <a:endParaRPr sz="2400" b="0" i="0" u="none" strike="noStrike" cap="none">
              <a:solidFill>
                <a:srgbClr val="262626"/>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259461" y="221741"/>
            <a:ext cx="7729728" cy="1021271"/>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Calibri"/>
              <a:buNone/>
            </a:pPr>
            <a:br>
              <a:rPr lang="en-US" sz="4000" b="1">
                <a:latin typeface="Calibri"/>
                <a:ea typeface="Calibri"/>
                <a:cs typeface="Calibri"/>
                <a:sym typeface="Calibri"/>
              </a:rPr>
            </a:br>
            <a:r>
              <a:rPr lang="en-US" sz="4000" b="1">
                <a:latin typeface="Calibri"/>
                <a:ea typeface="Calibri"/>
                <a:cs typeface="Calibri"/>
                <a:sym typeface="Calibri"/>
              </a:rPr>
              <a:t>SOSIAL COGNITIVE THEORY </a:t>
            </a:r>
            <a:br>
              <a:rPr lang="en-US" b="1">
                <a:latin typeface="Calibri"/>
                <a:ea typeface="Calibri"/>
                <a:cs typeface="Calibri"/>
                <a:sym typeface="Calibri"/>
              </a:rPr>
            </a:br>
            <a:endParaRPr/>
          </a:p>
        </p:txBody>
      </p:sp>
      <p:sp>
        <p:nvSpPr>
          <p:cNvPr id="126" name="Google Shape;126;p19"/>
          <p:cNvSpPr txBox="1">
            <a:spLocks noGrp="1"/>
          </p:cNvSpPr>
          <p:nvPr>
            <p:ph type="body" idx="1"/>
          </p:nvPr>
        </p:nvSpPr>
        <p:spPr>
          <a:xfrm>
            <a:off x="500063" y="1671637"/>
            <a:ext cx="11001375" cy="496462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000"/>
              <a:buChar char="•"/>
            </a:pPr>
            <a:r>
              <a:rPr lang="en-US" sz="2000"/>
              <a:t>Teori Kognitif Sosial memandang manusia sebagai agen aktif yang dapat mempengaruhi dan dipengaruhi oleh lingkungannya.</a:t>
            </a:r>
            <a:endParaRPr sz="2000"/>
          </a:p>
          <a:p>
            <a:pPr marL="228600" lvl="0" indent="-228600" algn="l" rtl="0">
              <a:lnSpc>
                <a:spcPct val="100000"/>
              </a:lnSpc>
              <a:spcBef>
                <a:spcPts val="1000"/>
              </a:spcBef>
              <a:spcAft>
                <a:spcPts val="0"/>
              </a:spcAft>
              <a:buSzPts val="2000"/>
              <a:buChar char="•"/>
            </a:pPr>
            <a:r>
              <a:rPr lang="en-US" sz="2000"/>
              <a:t>Teori tersebut merupakan perpanjangan dari pembelajaran social yang mencakup pengaruh proses kognitif seperti konsepsi, penilaian dan motivasi terhadap perilaku individu dan lingkungan yang mempengaruhinya.</a:t>
            </a:r>
            <a:endParaRPr sz="2000"/>
          </a:p>
          <a:p>
            <a:pPr marL="228600" lvl="0" indent="-228600" algn="l" rtl="0">
              <a:lnSpc>
                <a:spcPct val="100000"/>
              </a:lnSpc>
              <a:spcBef>
                <a:spcPts val="1000"/>
              </a:spcBef>
              <a:spcAft>
                <a:spcPts val="0"/>
              </a:spcAft>
              <a:buSzPts val="2000"/>
              <a:buChar char="•"/>
            </a:pPr>
            <a:r>
              <a:rPr lang="en-US" sz="2000"/>
              <a:t>Dengan memasukkan proses berfikir dalam psikologi manusia, teori kognitif social mampu menghindari asumsi yang dibuat oleh behaviorisme radikal bahwa semua perilaku manusia dipelajari melalui trial and error. Sebaliknya, Bandura menyoroti peran pembelajaran observasional dan peniruan dalam perilaku manusia.</a:t>
            </a:r>
            <a:endParaRPr sz="2000"/>
          </a:p>
          <a:p>
            <a:pPr marL="228600" lvl="0" indent="-228600" algn="l" rtl="0">
              <a:lnSpc>
                <a:spcPct val="100000"/>
              </a:lnSpc>
              <a:spcBef>
                <a:spcPts val="1000"/>
              </a:spcBef>
              <a:spcAft>
                <a:spcPts val="0"/>
              </a:spcAft>
              <a:buSzPts val="2000"/>
              <a:buChar char="•"/>
            </a:pPr>
            <a:r>
              <a:rPr lang="en-US" sz="2000"/>
              <a:t>Teori Kognitif Sosial adalah pendekatan berorientasi tindakan untuk memahami pengaruh kognitif, lingkungan dan perilaku dan menggunakan pemahaman tersebut dalam pengembangan dan evaluasi intervensi berbasis teori untuk meningkatkan status kesehatan masyarakat </a:t>
            </a:r>
            <a:endParaRPr sz="2000"/>
          </a:p>
          <a:p>
            <a:pPr marL="228600" lvl="0" indent="-101600" algn="l" rtl="0">
              <a:lnSpc>
                <a:spcPct val="100000"/>
              </a:lnSpc>
              <a:spcBef>
                <a:spcPts val="1000"/>
              </a:spcBef>
              <a:spcAft>
                <a:spcPts val="0"/>
              </a:spcAft>
              <a:buSzPts val="2000"/>
              <a:buNone/>
            </a:pPr>
            <a:endParaRPr sz="2000"/>
          </a:p>
          <a:p>
            <a:pPr marL="228600" lvl="0" indent="-101600" algn="l" rtl="0">
              <a:lnSpc>
                <a:spcPct val="100000"/>
              </a:lnSpc>
              <a:spcBef>
                <a:spcPts val="1000"/>
              </a:spcBef>
              <a:spcAft>
                <a:spcPts val="0"/>
              </a:spcAft>
              <a:buSzPts val="20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485775" y="307340"/>
            <a:ext cx="11072495"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800"/>
              <a:buFont typeface="Gill Sans"/>
              <a:buNone/>
            </a:pPr>
            <a:r>
              <a:rPr lang="en-US" b="1"/>
              <a:t>KONSTRUKSI UTAMA </a:t>
            </a:r>
            <a:br>
              <a:rPr lang="en-US" b="1"/>
            </a:br>
            <a:r>
              <a:rPr lang="en-US" b="1"/>
              <a:t>SOCIAL COGNITIVE THEORY </a:t>
            </a:r>
            <a:endParaRPr b="1"/>
          </a:p>
        </p:txBody>
      </p:sp>
      <p:sp>
        <p:nvSpPr>
          <p:cNvPr id="132" name="Google Shape;132;p20"/>
          <p:cNvSpPr txBox="1">
            <a:spLocks noGrp="1"/>
          </p:cNvSpPr>
          <p:nvPr>
            <p:ph type="body" idx="1"/>
          </p:nvPr>
        </p:nvSpPr>
        <p:spPr>
          <a:xfrm>
            <a:off x="600075" y="1685927"/>
            <a:ext cx="10958513" cy="486460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1</a:t>
            </a:r>
            <a:r>
              <a:rPr lang="en-US" b="1"/>
              <a:t>. FAKTOR KOGNITIF PRIBADI :</a:t>
            </a:r>
            <a:endParaRPr b="1"/>
          </a:p>
          <a:p>
            <a:pPr marL="0" lvl="0" indent="0" algn="l" rtl="0">
              <a:lnSpc>
                <a:spcPct val="100000"/>
              </a:lnSpc>
              <a:spcBef>
                <a:spcPts val="0"/>
              </a:spcBef>
              <a:spcAft>
                <a:spcPts val="0"/>
              </a:spcAft>
              <a:buSzPts val="1800"/>
              <a:buNone/>
            </a:pPr>
            <a:r>
              <a:rPr lang="en-US"/>
              <a:t>    Mencakup kemampuan individu untuk menentukan sendiri atau mengatur perilaku dan untuk merefleksikan dan menganalisis pengalaman, tercermin dalam 3 konstruksi utama : kepercayaan diri untuk terlibat dalam suatu prilaku  (efikasi diri), kemampuan untuk meramalkan hasil dari pola prilaku tertentu (ekspektasi hasil), Tingkat pemahaman tentang Tindakan (pengetahuan).  (Bandura, 2004).</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b="1"/>
              <a:t>2.</a:t>
            </a:r>
            <a:r>
              <a:rPr lang="en-US"/>
              <a:t> </a:t>
            </a:r>
            <a:r>
              <a:rPr lang="en-US" b="1"/>
              <a:t>LINGKUNGAN FISIK DAN SOSIAL </a:t>
            </a:r>
            <a:endParaRPr b="1"/>
          </a:p>
          <a:p>
            <a:pPr marL="0" lvl="0" indent="0" algn="l" rtl="0">
              <a:lnSpc>
                <a:spcPct val="100000"/>
              </a:lnSpc>
              <a:spcBef>
                <a:spcPts val="0"/>
              </a:spcBef>
              <a:spcAft>
                <a:spcPts val="0"/>
              </a:spcAft>
              <a:buSzPts val="1800"/>
              <a:buNone/>
            </a:pPr>
            <a:r>
              <a:rPr lang="en-US"/>
              <a:t>    Faktor lingkungan social adalah aspek lingkungan yang dirasakan dan/atau fisik yang mendukung, mengizinkan, mencegah  keterlibatan dalam perilaku tertentu. Faktor ini termasuk panutan yang berpengaruh, keyakinan budaya tentang penerimaan social dan persepsi prevalensi suatu perilaku ( keyakinan normative), persepsi dorongan (dukungan social), dan fasilitas atau hambatan untuk terlibat dalam perilaku Kesehatan (peluang dan hambatan)</a:t>
            </a:r>
            <a:endParaRPr/>
          </a:p>
          <a:p>
            <a:pPr marL="0" lvl="0" indent="0" algn="l" rtl="0">
              <a:lnSpc>
                <a:spcPct val="100000"/>
              </a:lnSpc>
              <a:spcBef>
                <a:spcPts val="1000"/>
              </a:spcBef>
              <a:spcAft>
                <a:spcPts val="0"/>
              </a:spcAft>
              <a:buSzPts val="1800"/>
              <a:buNone/>
            </a:pPr>
            <a:r>
              <a:rPr lang="en-US" b="1"/>
              <a:t>3. PERILAKU </a:t>
            </a:r>
            <a:endParaRPr b="1"/>
          </a:p>
          <a:p>
            <a:pPr marL="0" lvl="0" indent="0" algn="l" rtl="0">
              <a:lnSpc>
                <a:spcPct val="100000"/>
              </a:lnSpc>
              <a:spcBef>
                <a:spcPts val="1000"/>
              </a:spcBef>
              <a:spcAft>
                <a:spcPts val="0"/>
              </a:spcAft>
              <a:buSzPts val="1800"/>
              <a:buNone/>
            </a:pPr>
            <a:r>
              <a:rPr lang="en-US"/>
              <a:t>    Faktor perilaku mempengaruhi Kesehatan secara langsung. Dimana perilaku Kesehatan adalah Tindakan yang diambil oleh individu yang bersifat meningkatkan Kesehatan (mengarah pada peningkatan Kesehatan) atau membahayakan kesehatan (menyebabkan Kesehatan yang lebih buruk)</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473773" y="350331"/>
            <a:ext cx="9856090" cy="7355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400"/>
              <a:buFont typeface="Gill Sans"/>
              <a:buNone/>
            </a:pPr>
            <a:r>
              <a:rPr lang="en-US" sz="2400"/>
              <a:t>PENGARUH KOGNITIF PRIBADI TERHADAP PERILAKU</a:t>
            </a:r>
            <a:endParaRPr sz="2400"/>
          </a:p>
        </p:txBody>
      </p:sp>
      <p:sp>
        <p:nvSpPr>
          <p:cNvPr id="138" name="Google Shape;138;p21"/>
          <p:cNvSpPr txBox="1">
            <a:spLocks noGrp="1"/>
          </p:cNvSpPr>
          <p:nvPr>
            <p:ph type="body" idx="1"/>
          </p:nvPr>
        </p:nvSpPr>
        <p:spPr>
          <a:xfrm>
            <a:off x="714375" y="1371600"/>
            <a:ext cx="10987088" cy="513607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US" b="1"/>
              <a:t>EFIKASI DIRI </a:t>
            </a:r>
            <a:endParaRPr b="1"/>
          </a:p>
          <a:p>
            <a:pPr marL="0" lvl="0" indent="0" algn="l" rtl="0">
              <a:lnSpc>
                <a:spcPct val="100000"/>
              </a:lnSpc>
              <a:spcBef>
                <a:spcPts val="1000"/>
              </a:spcBef>
              <a:spcAft>
                <a:spcPts val="0"/>
              </a:spcAft>
              <a:buSzPts val="1800"/>
              <a:buNone/>
            </a:pPr>
            <a:r>
              <a:rPr lang="en-US"/>
              <a:t>Kepercayaan diri seseorang merupakan kemampuan untuk melakukan perilaku yang mengarah pada suatu hasil. Efikasi diri adalah konstruksi inti Social Cognitive Theory. Kepercayaan diri ditingkatkan melalui pengalaman penguasaan, permodelan social, persuasi verbal, dan Latihan.</a:t>
            </a:r>
            <a:endParaRPr/>
          </a:p>
          <a:p>
            <a:pPr marL="228600" lvl="0" indent="-228600" algn="l" rtl="0">
              <a:lnSpc>
                <a:spcPct val="100000"/>
              </a:lnSpc>
              <a:spcBef>
                <a:spcPts val="1000"/>
              </a:spcBef>
              <a:spcAft>
                <a:spcPts val="0"/>
              </a:spcAft>
              <a:buSzPts val="1800"/>
              <a:buChar char="•"/>
            </a:pPr>
            <a:r>
              <a:rPr lang="en-US" b="1"/>
              <a:t>KHASIAT KOLEKTIF  </a:t>
            </a:r>
            <a:endParaRPr b="1"/>
          </a:p>
          <a:p>
            <a:pPr marL="0" lvl="0" indent="0" algn="l" rtl="0">
              <a:lnSpc>
                <a:spcPct val="100000"/>
              </a:lnSpc>
              <a:spcBef>
                <a:spcPts val="1000"/>
              </a:spcBef>
              <a:spcAft>
                <a:spcPts val="0"/>
              </a:spcAft>
              <a:buSzPts val="1800"/>
              <a:buNone/>
            </a:pPr>
            <a:r>
              <a:rPr lang="en-US"/>
              <a:t>Kepercayaan terhadap kemampuan sekelompok individu untuk melakukan hal tertentu. Melakukan Tindakan Bersama untuk mencapai suatu hasil. Setiap orang beroperasi secara indivu dan kolektif, efikasi diri dapat menjadi konstruksi pribadi maupun social. Kemanjuran kelompok ditingkatkan dengan tujuan bersama, komunikasi, kerja tim dan kesuksesan sebelumnya.</a:t>
            </a:r>
            <a:endParaRPr/>
          </a:p>
          <a:p>
            <a:pPr marL="228600" lvl="0" indent="-228600" algn="l" rtl="0">
              <a:lnSpc>
                <a:spcPct val="100000"/>
              </a:lnSpc>
              <a:spcBef>
                <a:spcPts val="1000"/>
              </a:spcBef>
              <a:spcAft>
                <a:spcPts val="0"/>
              </a:spcAft>
              <a:buSzPts val="1800"/>
              <a:buChar char="•"/>
            </a:pPr>
            <a:r>
              <a:rPr lang="en-US" b="1"/>
              <a:t>HARAPAN HASIL </a:t>
            </a:r>
            <a:endParaRPr b="1"/>
          </a:p>
          <a:p>
            <a:pPr marL="0" lvl="0" indent="0" algn="l" rtl="0">
              <a:lnSpc>
                <a:spcPct val="100000"/>
              </a:lnSpc>
              <a:spcBef>
                <a:spcPts val="1000"/>
              </a:spcBef>
              <a:spcAft>
                <a:spcPts val="0"/>
              </a:spcAft>
              <a:buSzPts val="1800"/>
              <a:buNone/>
            </a:pPr>
            <a:r>
              <a:rPr lang="en-US"/>
              <a:t>Hasil timbul  dari Tindakan. Ekspektasi hasil merupakan penilaian tentang kemungkinan konsekuensi dan Tindakan. Ekspektasi terhadap hasil, baik positif maupun negatif, merupakan inti dari konstruksi SCT. Konsekuensi yang diharapkan dapat dibagi menjadi fisik dan social </a:t>
            </a:r>
            <a:endParaRPr/>
          </a:p>
          <a:p>
            <a:pPr marL="228600" lvl="0" indent="-228600" algn="l" rtl="0">
              <a:lnSpc>
                <a:spcPct val="100000"/>
              </a:lnSpc>
              <a:spcBef>
                <a:spcPts val="1000"/>
              </a:spcBef>
              <a:spcAft>
                <a:spcPts val="0"/>
              </a:spcAft>
              <a:buSzPts val="1800"/>
              <a:buChar char="•"/>
            </a:pPr>
            <a:r>
              <a:rPr lang="en-US" b="1"/>
              <a:t>PENGETAHUAN </a:t>
            </a:r>
            <a:endParaRPr b="1"/>
          </a:p>
          <a:p>
            <a:pPr marL="0" lvl="0" indent="0" algn="l" rtl="0">
              <a:lnSpc>
                <a:spcPct val="100000"/>
              </a:lnSpc>
              <a:spcBef>
                <a:spcPts val="1000"/>
              </a:spcBef>
              <a:spcAft>
                <a:spcPts val="0"/>
              </a:spcAft>
              <a:buSzPts val="1800"/>
              <a:buNone/>
            </a:pPr>
            <a:r>
              <a:rPr lang="en-US"/>
              <a:t>Merupakan pemahaman tentang resiko dan manfaat Kesehatan Dimana hal ini merupkaan prasyarat untuk perubahan. Informasi juga dibutuhkan untuk melaukan perilaku tertentu.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400050" y="321754"/>
            <a:ext cx="9275064" cy="796219"/>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Clr>
                <a:srgbClr val="262626"/>
              </a:buClr>
              <a:buSzPts val="2400"/>
              <a:buFont typeface="Gill Sans"/>
              <a:buNone/>
            </a:pPr>
            <a:r>
              <a:rPr lang="en-US" sz="2400"/>
              <a:t>PENGARUH LINGKUNGAN TERHADAP PERILAKU </a:t>
            </a:r>
            <a:endParaRPr sz="2400"/>
          </a:p>
        </p:txBody>
      </p:sp>
      <p:sp>
        <p:nvSpPr>
          <p:cNvPr id="144" name="Google Shape;144;p22"/>
          <p:cNvSpPr txBox="1">
            <a:spLocks noGrp="1"/>
          </p:cNvSpPr>
          <p:nvPr>
            <p:ph type="body" idx="1"/>
          </p:nvPr>
        </p:nvSpPr>
        <p:spPr>
          <a:xfrm>
            <a:off x="542925" y="1471930"/>
            <a:ext cx="10873105" cy="469392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00000"/>
              </a:lnSpc>
              <a:spcBef>
                <a:spcPts val="0"/>
              </a:spcBef>
              <a:spcAft>
                <a:spcPts val="0"/>
              </a:spcAft>
              <a:buSzPts val="2000"/>
              <a:buChar char="•"/>
            </a:pPr>
            <a:r>
              <a:rPr lang="en-US" sz="2000" b="1"/>
              <a:t>PEMBELAJARAN OBSERVASI</a:t>
            </a:r>
            <a:endParaRPr sz="2000" b="1"/>
          </a:p>
          <a:p>
            <a:pPr marL="0" lvl="0" indent="0" algn="l" rtl="0">
              <a:lnSpc>
                <a:spcPct val="100000"/>
              </a:lnSpc>
              <a:spcBef>
                <a:spcPts val="1000"/>
              </a:spcBef>
              <a:spcAft>
                <a:spcPts val="0"/>
              </a:spcAft>
              <a:buSzPts val="2000"/>
              <a:buNone/>
            </a:pPr>
            <a:r>
              <a:rPr lang="en-US" sz="2000"/>
              <a:t>Suatu jenis pembelajaran dimana seseorang mempelajari informasi baru dan perilaku dengan mengamati prilaku orang lain dan konsekuensinya. dicapai dengan mengamati panutan atau rekan yang berpengaruh. pemimpin melakukan suatu perilaku dan mencapai suatu hasil, metodenya meliputi observasi </a:t>
            </a:r>
            <a:endParaRPr sz="2000"/>
          </a:p>
          <a:p>
            <a:pPr marL="228600" lvl="0" indent="-228600" algn="l" rtl="0">
              <a:lnSpc>
                <a:spcPct val="100000"/>
              </a:lnSpc>
              <a:spcBef>
                <a:spcPts val="1000"/>
              </a:spcBef>
              <a:spcAft>
                <a:spcPts val="0"/>
              </a:spcAft>
              <a:buSzPts val="2000"/>
              <a:buChar char="•"/>
            </a:pPr>
            <a:r>
              <a:rPr lang="en-US" sz="2000" b="1"/>
              <a:t>KEYAKINAN NORMATIF</a:t>
            </a:r>
            <a:endParaRPr sz="2000" b="1"/>
          </a:p>
          <a:p>
            <a:pPr marL="0" lvl="0" indent="0" algn="l" rtl="0">
              <a:lnSpc>
                <a:spcPct val="100000"/>
              </a:lnSpc>
              <a:spcBef>
                <a:spcPts val="1000"/>
              </a:spcBef>
              <a:spcAft>
                <a:spcPts val="0"/>
              </a:spcAft>
              <a:buSzPts val="2000"/>
              <a:buNone/>
            </a:pPr>
            <a:r>
              <a:rPr lang="en-US" sz="2000"/>
              <a:t>Norma dan keyakinan budaya tentang penrimaan sosial dan persepsinya. Intervensi bertujuan untuk memperbaiki keyakinan normatif melalui diskusi tentang persepsi vs data aktual.</a:t>
            </a:r>
            <a:endParaRPr sz="2000"/>
          </a:p>
          <a:p>
            <a:pPr marL="228600" lvl="0" indent="-228600" algn="l" rtl="0">
              <a:lnSpc>
                <a:spcPct val="100000"/>
              </a:lnSpc>
              <a:spcBef>
                <a:spcPts val="1000"/>
              </a:spcBef>
              <a:spcAft>
                <a:spcPts val="0"/>
              </a:spcAft>
              <a:buSzPts val="2000"/>
              <a:buChar char="•"/>
            </a:pPr>
            <a:r>
              <a:rPr lang="en-US" sz="2000" b="1"/>
              <a:t>DUKUNGAN SOSIAL</a:t>
            </a:r>
            <a:endParaRPr sz="2000" b="1"/>
          </a:p>
          <a:p>
            <a:pPr marL="0" lvl="0" indent="0" algn="l" rtl="0">
              <a:lnSpc>
                <a:spcPct val="100000"/>
              </a:lnSpc>
              <a:spcBef>
                <a:spcPts val="1000"/>
              </a:spcBef>
              <a:spcAft>
                <a:spcPts val="0"/>
              </a:spcAft>
              <a:buSzPts val="2000"/>
              <a:buNone/>
            </a:pPr>
            <a:r>
              <a:rPr lang="en-US" sz="2000"/>
              <a:t>Persepsi dorongan dan dukungan yang diterima seseorang dari pergaulannya, intervensi berupaya memberikan dukungan informasi, instumental ataupun emosional untuk perubahan perilaku.</a:t>
            </a:r>
            <a:endParaRPr sz="2000"/>
          </a:p>
          <a:p>
            <a:pPr marL="228600" lvl="0" indent="-228600" algn="l" rtl="0">
              <a:lnSpc>
                <a:spcPct val="100000"/>
              </a:lnSpc>
              <a:spcBef>
                <a:spcPts val="1000"/>
              </a:spcBef>
              <a:spcAft>
                <a:spcPts val="0"/>
              </a:spcAft>
              <a:buSzPts val="2000"/>
              <a:buChar char="•"/>
            </a:pPr>
            <a:r>
              <a:rPr lang="en-US" sz="2000" b="1"/>
              <a:t>HAMBATAN DAN PELUANG </a:t>
            </a:r>
            <a:endParaRPr sz="2000" b="1"/>
          </a:p>
          <a:p>
            <a:pPr marL="0" lvl="0" indent="0" algn="l" rtl="0">
              <a:lnSpc>
                <a:spcPct val="100000"/>
              </a:lnSpc>
              <a:spcBef>
                <a:spcPts val="1000"/>
              </a:spcBef>
              <a:spcAft>
                <a:spcPts val="0"/>
              </a:spcAft>
              <a:buSzPts val="2000"/>
              <a:buNone/>
            </a:pPr>
            <a:r>
              <a:rPr lang="en-US" sz="2000"/>
              <a:t>Segala hal dalam lingkungan sosial atau fisik yang membuat perilaku lebih sulit ataupun lebih mudah dilakukan. intervensi bertujuan untuk memfasilitasi perubahan perilaku dengan meningkatkan peluang untuk secara aman terlibat dan menguasai perilaku atau dengan menghilangkan hambatan untuk mengembangkan perilaku tersebut.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722630" y="461645"/>
            <a:ext cx="7729855" cy="704215"/>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fontScale="90000"/>
          </a:bodyPr>
          <a:lstStyle/>
          <a:p>
            <a:pPr marL="0" lvl="0" indent="0" algn="ctr" rtl="0">
              <a:lnSpc>
                <a:spcPct val="90000"/>
              </a:lnSpc>
              <a:spcBef>
                <a:spcPts val="0"/>
              </a:spcBef>
              <a:spcAft>
                <a:spcPts val="0"/>
              </a:spcAft>
              <a:buClr>
                <a:srgbClr val="262626"/>
              </a:buClr>
              <a:buSzPct val="100000"/>
              <a:buFont typeface="Gill Sans"/>
              <a:buNone/>
            </a:pPr>
            <a:r>
              <a:rPr lang="en-US"/>
              <a:t>FAKTOR PERILAKU PENDUKUNG</a:t>
            </a:r>
            <a:endParaRPr/>
          </a:p>
        </p:txBody>
      </p:sp>
      <p:sp>
        <p:nvSpPr>
          <p:cNvPr id="150" name="Google Shape;150;p23"/>
          <p:cNvSpPr txBox="1">
            <a:spLocks noGrp="1"/>
          </p:cNvSpPr>
          <p:nvPr>
            <p:ph type="body" idx="1"/>
          </p:nvPr>
        </p:nvSpPr>
        <p:spPr>
          <a:xfrm>
            <a:off x="496570" y="1842135"/>
            <a:ext cx="11353165" cy="46958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sz="2000" b="1"/>
              <a:t>Merupakan tindakan yang diambil oleh individu yang dapat diklasifikasikan sebagai tindakan yang meningkatkan kesehatan atau membahayakan kesehatan</a:t>
            </a:r>
            <a:endParaRPr sz="2000" b="1"/>
          </a:p>
          <a:p>
            <a:pPr marL="228600" lvl="0" indent="-228600" algn="l" rtl="0">
              <a:lnSpc>
                <a:spcPct val="100000"/>
              </a:lnSpc>
              <a:spcBef>
                <a:spcPts val="1000"/>
              </a:spcBef>
              <a:spcAft>
                <a:spcPts val="0"/>
              </a:spcAft>
              <a:buSzPts val="2000"/>
              <a:buChar char="•"/>
            </a:pPr>
            <a:r>
              <a:rPr lang="en-US" sz="2000"/>
              <a:t>BEHAVIOR SKILL</a:t>
            </a:r>
            <a:endParaRPr sz="2000"/>
          </a:p>
          <a:p>
            <a:pPr marL="0" lvl="0" indent="0" algn="l" rtl="0">
              <a:lnSpc>
                <a:spcPct val="100000"/>
              </a:lnSpc>
              <a:spcBef>
                <a:spcPts val="1000"/>
              </a:spcBef>
              <a:spcAft>
                <a:spcPts val="0"/>
              </a:spcAft>
              <a:buSzPts val="2000"/>
              <a:buNone/>
            </a:pPr>
            <a:r>
              <a:rPr lang="en-US" sz="2000"/>
              <a:t>Kemampuan yang dibutuhkan agar berhasil melakukan sebuah prilaku. Banyak perilaku yang membutuhkan pengembangan serangkaian keterampilan khusus agar berhasil dilakukan. </a:t>
            </a:r>
            <a:endParaRPr sz="2000"/>
          </a:p>
          <a:p>
            <a:pPr marL="228600" lvl="0" indent="-228600" algn="l" rtl="0">
              <a:lnSpc>
                <a:spcPct val="100000"/>
              </a:lnSpc>
              <a:spcBef>
                <a:spcPts val="1000"/>
              </a:spcBef>
              <a:spcAft>
                <a:spcPts val="0"/>
              </a:spcAft>
              <a:buSzPts val="2000"/>
              <a:buChar char="•"/>
            </a:pPr>
            <a:r>
              <a:rPr lang="en-US" sz="2000"/>
              <a:t>NIAT</a:t>
            </a:r>
            <a:endParaRPr sz="2000"/>
          </a:p>
          <a:p>
            <a:pPr marL="0" lvl="0" indent="0" algn="l" rtl="0">
              <a:lnSpc>
                <a:spcPct val="100000"/>
              </a:lnSpc>
              <a:spcBef>
                <a:spcPts val="1000"/>
              </a:spcBef>
              <a:spcAft>
                <a:spcPts val="0"/>
              </a:spcAft>
              <a:buSzPts val="2000"/>
              <a:buNone/>
            </a:pPr>
            <a:r>
              <a:rPr lang="en-US" sz="2000"/>
              <a:t>Tujuannya untuk menambah perilaku baru atau memodifikasi perilaku yang sudah ada, baik proksimal  maupun distal. Niat berfungsi sebagai penghargaan dan panduan untuk berperilaku sehat. </a:t>
            </a:r>
            <a:endParaRPr sz="2000"/>
          </a:p>
          <a:p>
            <a:pPr marL="228600" lvl="0" indent="-228600" algn="l" rtl="0">
              <a:lnSpc>
                <a:spcPct val="100000"/>
              </a:lnSpc>
              <a:spcBef>
                <a:spcPts val="1000"/>
              </a:spcBef>
              <a:spcAft>
                <a:spcPts val="0"/>
              </a:spcAft>
              <a:buSzPts val="2000"/>
              <a:buChar char="•"/>
            </a:pPr>
            <a:r>
              <a:rPr lang="en-US" sz="2000"/>
              <a:t>PENGUATAN ATAU HUKUMAN</a:t>
            </a:r>
            <a:endParaRPr sz="2000"/>
          </a:p>
          <a:p>
            <a:pPr marL="0" lvl="0" indent="0" algn="l" rtl="0">
              <a:lnSpc>
                <a:spcPct val="100000"/>
              </a:lnSpc>
              <a:spcBef>
                <a:spcPts val="1000"/>
              </a:spcBef>
              <a:spcAft>
                <a:spcPts val="0"/>
              </a:spcAft>
              <a:buSzPts val="2000"/>
              <a:buNone/>
            </a:pPr>
            <a:r>
              <a:rPr lang="en-US" sz="2000"/>
              <a:t>Perilaku bisa ditingkatkan ataupun dilemahkan melalui penyedia atau penghapusan imbalan atau hukuman.</a:t>
            </a:r>
            <a:endParaRPr sz="2000"/>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Widescreen</PresentationFormat>
  <Paragraphs>56</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Gill Sans</vt:lpstr>
      <vt:lpstr>Arial</vt:lpstr>
      <vt:lpstr>Calibri</vt:lpstr>
      <vt:lpstr>Palatino Linotype</vt:lpstr>
      <vt:lpstr>Parcel</vt:lpstr>
      <vt:lpstr>Parcel</vt:lpstr>
      <vt:lpstr>SOCIAL COGNITIVE THEORY</vt:lpstr>
      <vt:lpstr>SEJARAH</vt:lpstr>
      <vt:lpstr>PowerPoint Presentation</vt:lpstr>
      <vt:lpstr>PowerPoint Presentation</vt:lpstr>
      <vt:lpstr> SOSIAL COGNITIVE THEORY  </vt:lpstr>
      <vt:lpstr>KONSTRUKSI UTAMA  SOCIAL COGNITIVE THEORY </vt:lpstr>
      <vt:lpstr>PENGARUH KOGNITIF PRIBADI TERHADAP PERILAKU</vt:lpstr>
      <vt:lpstr>PENGARUH LINGKUNGAN TERHADAP PERILAKU </vt:lpstr>
      <vt:lpstr>FAKTOR PERILAKU PENDUKUNG</vt:lpstr>
      <vt:lpstr>REFERENSI</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COGNITIVE THEORY</dc:title>
  <dc:creator>ACER</dc:creator>
  <cp:lastModifiedBy>ACER</cp:lastModifiedBy>
  <cp:revision>1</cp:revision>
  <dcterms:modified xsi:type="dcterms:W3CDTF">2024-04-25T01:20:51Z</dcterms:modified>
</cp:coreProperties>
</file>