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</p:sldIdLst>
  <p:sldSz cx="18288000" cy="10287000"/>
  <p:notesSz cx="6858000" cy="9144000"/>
  <p:embeddedFontLst>
    <p:embeddedFont>
      <p:font typeface="Bebas Neue Cyrillic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old" panose="00000800000000000000" charset="0"/>
      <p:regular r:id="rId33"/>
    </p:embeddedFont>
    <p:embeddedFont>
      <p:font typeface="Montserrat Classic" panose="020B0604020202020204" charset="0"/>
      <p:regular r:id="rId34"/>
    </p:embeddedFont>
    <p:embeddedFont>
      <p:font typeface="Montserrat Classic Bold" panose="020B0604020202020204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Bold" panose="020B0806030504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58545/djpm.v2i2.12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36502" y="0"/>
            <a:ext cx="7251498" cy="10287000"/>
            <a:chOff x="0" y="0"/>
            <a:chExt cx="190985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9859" cy="2709333"/>
            </a:xfrm>
            <a:custGeom>
              <a:avLst/>
              <a:gdLst/>
              <a:ahLst/>
              <a:cxnLst/>
              <a:rect l="l" t="t" r="r" b="b"/>
              <a:pathLst>
                <a:path w="1909859" h="2709333">
                  <a:moveTo>
                    <a:pt x="0" y="0"/>
                  </a:moveTo>
                  <a:lnTo>
                    <a:pt x="1909859" y="0"/>
                  </a:lnTo>
                  <a:lnTo>
                    <a:pt x="19098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909859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60424" y="-32955"/>
            <a:ext cx="6603654" cy="10287000"/>
            <a:chOff x="0" y="0"/>
            <a:chExt cx="8804871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8575" r="28575"/>
            <a:stretch>
              <a:fillRect/>
            </a:stretch>
          </p:blipFill>
          <p:spPr>
            <a:xfrm>
              <a:off x="0" y="0"/>
              <a:ext cx="8804871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533761" y="1870774"/>
            <a:ext cx="2560891" cy="2739497"/>
            <a:chOff x="0" y="0"/>
            <a:chExt cx="674473" cy="7215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4473" cy="721514"/>
            </a:xfrm>
            <a:custGeom>
              <a:avLst/>
              <a:gdLst/>
              <a:ahLst/>
              <a:cxnLst/>
              <a:rect l="l" t="t" r="r" b="b"/>
              <a:pathLst>
                <a:path w="674473" h="721514">
                  <a:moveTo>
                    <a:pt x="0" y="0"/>
                  </a:moveTo>
                  <a:lnTo>
                    <a:pt x="674473" y="0"/>
                  </a:lnTo>
                  <a:lnTo>
                    <a:pt x="674473" y="721514"/>
                  </a:lnTo>
                  <a:lnTo>
                    <a:pt x="0" y="7215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674473" cy="721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926058" y="271556"/>
            <a:ext cx="1456527" cy="953707"/>
          </a:xfrm>
          <a:custGeom>
            <a:avLst/>
            <a:gdLst/>
            <a:ahLst/>
            <a:cxnLst/>
            <a:rect l="l" t="t" r="r" b="b"/>
            <a:pathLst>
              <a:path w="1456527" h="953707">
                <a:moveTo>
                  <a:pt x="0" y="0"/>
                </a:moveTo>
                <a:lnTo>
                  <a:pt x="1456527" y="0"/>
                </a:lnTo>
                <a:lnTo>
                  <a:pt x="1456527" y="953706"/>
                </a:lnTo>
                <a:lnTo>
                  <a:pt x="0" y="953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333" y="283948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87360" y="283948"/>
            <a:ext cx="1194241" cy="1194241"/>
          </a:xfrm>
          <a:custGeom>
            <a:avLst/>
            <a:gdLst/>
            <a:ahLst/>
            <a:cxnLst/>
            <a:rect l="l" t="t" r="r" b="b"/>
            <a:pathLst>
              <a:path w="1194241" h="1194241">
                <a:moveTo>
                  <a:pt x="0" y="0"/>
                </a:moveTo>
                <a:lnTo>
                  <a:pt x="1194241" y="0"/>
                </a:lnTo>
                <a:lnTo>
                  <a:pt x="1194241" y="1194241"/>
                </a:lnTo>
                <a:lnTo>
                  <a:pt x="0" y="1194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85327" y="444234"/>
            <a:ext cx="1648434" cy="873670"/>
          </a:xfrm>
          <a:custGeom>
            <a:avLst/>
            <a:gdLst/>
            <a:ahLst/>
            <a:cxnLst/>
            <a:rect l="l" t="t" r="r" b="b"/>
            <a:pathLst>
              <a:path w="1648434" h="873670">
                <a:moveTo>
                  <a:pt x="0" y="0"/>
                </a:moveTo>
                <a:lnTo>
                  <a:pt x="1648434" y="0"/>
                </a:lnTo>
                <a:lnTo>
                  <a:pt x="1648434" y="873670"/>
                </a:lnTo>
                <a:lnTo>
                  <a:pt x="0" y="873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5333" y="7748925"/>
            <a:ext cx="521224" cy="521224"/>
          </a:xfrm>
          <a:custGeom>
            <a:avLst/>
            <a:gdLst/>
            <a:ahLst/>
            <a:cxnLst/>
            <a:rect l="l" t="t" r="r" b="b"/>
            <a:pathLst>
              <a:path w="521224" h="521224">
                <a:moveTo>
                  <a:pt x="0" y="0"/>
                </a:moveTo>
                <a:lnTo>
                  <a:pt x="521224" y="0"/>
                </a:lnTo>
                <a:lnTo>
                  <a:pt x="521224" y="521223"/>
                </a:lnTo>
                <a:lnTo>
                  <a:pt x="0" y="521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19357" y="853097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0"/>
                </a:moveTo>
                <a:lnTo>
                  <a:pt x="457200" y="0"/>
                </a:lnTo>
                <a:lnTo>
                  <a:pt x="457200" y="457199"/>
                </a:lnTo>
                <a:lnTo>
                  <a:pt x="0" y="457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5333" y="9309118"/>
            <a:ext cx="521224" cy="521224"/>
          </a:xfrm>
          <a:custGeom>
            <a:avLst/>
            <a:gdLst/>
            <a:ahLst/>
            <a:cxnLst/>
            <a:rect l="l" t="t" r="r" b="b"/>
            <a:pathLst>
              <a:path w="521224" h="521224">
                <a:moveTo>
                  <a:pt x="0" y="0"/>
                </a:moveTo>
                <a:lnTo>
                  <a:pt x="521224" y="0"/>
                </a:lnTo>
                <a:lnTo>
                  <a:pt x="521224" y="521224"/>
                </a:lnTo>
                <a:lnTo>
                  <a:pt x="0" y="521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5115" y="6970308"/>
            <a:ext cx="521442" cy="521442"/>
          </a:xfrm>
          <a:custGeom>
            <a:avLst/>
            <a:gdLst/>
            <a:ahLst/>
            <a:cxnLst/>
            <a:rect l="l" t="t" r="r" b="b"/>
            <a:pathLst>
              <a:path w="521442" h="521442">
                <a:moveTo>
                  <a:pt x="0" y="0"/>
                </a:moveTo>
                <a:lnTo>
                  <a:pt x="521442" y="0"/>
                </a:lnTo>
                <a:lnTo>
                  <a:pt x="521442" y="521442"/>
                </a:lnTo>
                <a:lnTo>
                  <a:pt x="0" y="5214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43286" y="3501567"/>
            <a:ext cx="12667263" cy="160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16"/>
              </a:lnSpc>
            </a:pPr>
            <a:r>
              <a:rPr lang="en-US" sz="13800">
                <a:solidFill>
                  <a:srgbClr val="FF5757"/>
                </a:solidFill>
                <a:latin typeface="Bebas Neue Cyrillic"/>
              </a:rPr>
              <a:t>Keompok rentan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43286" y="1793357"/>
            <a:ext cx="11278562" cy="144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4"/>
              </a:lnSpc>
            </a:pPr>
            <a:r>
              <a:rPr lang="en-US" sz="5499" dirty="0">
                <a:solidFill>
                  <a:srgbClr val="0A396D"/>
                </a:solidFill>
                <a:latin typeface="Montserrat Classic Bold"/>
              </a:rPr>
              <a:t>ASUHAN KEPERAWATAN KOMUNITAS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6303" y="4924596"/>
            <a:ext cx="10136036" cy="60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0A396D"/>
                </a:solidFill>
                <a:latin typeface="Montserrat Classic"/>
              </a:rPr>
              <a:t>Ahmad Guntur Alfianto, S.Kep., Ns., M.Kep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7793640"/>
            <a:ext cx="242917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@ners.guntur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473829"/>
            <a:ext cx="357991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Ners Ahmad Guntur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9283980"/>
            <a:ext cx="264274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Ahmad Guntur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5831" y="6945279"/>
            <a:ext cx="81310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ahmadguntur@widyagamahusada.ac.id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60" y="-1170605"/>
            <a:ext cx="6134886" cy="11457605"/>
            <a:chOff x="0" y="0"/>
            <a:chExt cx="8179848" cy="1527680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2163" r="32163"/>
            <a:stretch>
              <a:fillRect/>
            </a:stretch>
          </p:blipFill>
          <p:spPr>
            <a:xfrm>
              <a:off x="0" y="0"/>
              <a:ext cx="8179848" cy="1527680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29807" y="3393263"/>
            <a:ext cx="6624544" cy="2568332"/>
            <a:chOff x="0" y="0"/>
            <a:chExt cx="1744736" cy="676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4736" cy="676433"/>
            </a:xfrm>
            <a:custGeom>
              <a:avLst/>
              <a:gdLst/>
              <a:ahLst/>
              <a:cxnLst/>
              <a:rect l="l" t="t" r="r" b="b"/>
              <a:pathLst>
                <a:path w="1744736" h="676433">
                  <a:moveTo>
                    <a:pt x="24542" y="0"/>
                  </a:moveTo>
                  <a:lnTo>
                    <a:pt x="1720194" y="0"/>
                  </a:lnTo>
                  <a:cubicBezTo>
                    <a:pt x="1733748" y="0"/>
                    <a:pt x="1744736" y="10988"/>
                    <a:pt x="1744736" y="24542"/>
                  </a:cubicBezTo>
                  <a:lnTo>
                    <a:pt x="1744736" y="651891"/>
                  </a:lnTo>
                  <a:cubicBezTo>
                    <a:pt x="1744736" y="665445"/>
                    <a:pt x="1733748" y="676433"/>
                    <a:pt x="1720194" y="676433"/>
                  </a:cubicBezTo>
                  <a:lnTo>
                    <a:pt x="24542" y="676433"/>
                  </a:lnTo>
                  <a:cubicBezTo>
                    <a:pt x="10988" y="676433"/>
                    <a:pt x="0" y="665445"/>
                    <a:pt x="0" y="651891"/>
                  </a:cubicBezTo>
                  <a:lnTo>
                    <a:pt x="0" y="24542"/>
                  </a:lnTo>
                  <a:cubicBezTo>
                    <a:pt x="0" y="10988"/>
                    <a:pt x="10988" y="0"/>
                    <a:pt x="24542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744736" cy="676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6854351" y="2747974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5215090" y="0"/>
            <a:ext cx="3072910" cy="8998603"/>
            <a:chOff x="0" y="0"/>
            <a:chExt cx="312396" cy="914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2396" cy="914810"/>
            </a:xfrm>
            <a:custGeom>
              <a:avLst/>
              <a:gdLst/>
              <a:ahLst/>
              <a:cxnLst/>
              <a:rect l="l" t="t" r="r" b="b"/>
              <a:pathLst>
                <a:path w="312396" h="914810">
                  <a:moveTo>
                    <a:pt x="0" y="0"/>
                  </a:moveTo>
                  <a:lnTo>
                    <a:pt x="312396" y="0"/>
                  </a:lnTo>
                  <a:lnTo>
                    <a:pt x="312396" y="914810"/>
                  </a:lnTo>
                  <a:lnTo>
                    <a:pt x="0" y="914810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312396" cy="914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01649" y="1852624"/>
            <a:ext cx="75466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0A396D"/>
                </a:solidFill>
                <a:latin typeface="Bebas Neue Cyrillic"/>
              </a:rPr>
              <a:t>pelayanan kesehatan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08986" y="8842153"/>
            <a:ext cx="3471740" cy="112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eknologi untuk Meningkatkan Kualitas Pendidikan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4856" y="6744775"/>
            <a:ext cx="3471740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Tujuan Kedua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37567" y="7232429"/>
            <a:ext cx="4655377" cy="74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Pengembangan Teknologi Terbaru dalam Bidang Pendidikan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5827" y="3767249"/>
            <a:ext cx="3471740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Pelayanan promotif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04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821201" y="3432939"/>
            <a:ext cx="7947261" cy="2488978"/>
            <a:chOff x="0" y="0"/>
            <a:chExt cx="2093106" cy="6555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3106" cy="655533"/>
            </a:xfrm>
            <a:custGeom>
              <a:avLst/>
              <a:gdLst/>
              <a:ahLst/>
              <a:cxnLst/>
              <a:rect l="l" t="t" r="r" b="b"/>
              <a:pathLst>
                <a:path w="2093106" h="655533">
                  <a:moveTo>
                    <a:pt x="20457" y="0"/>
                  </a:moveTo>
                  <a:lnTo>
                    <a:pt x="2072648" y="0"/>
                  </a:lnTo>
                  <a:cubicBezTo>
                    <a:pt x="2078074" y="0"/>
                    <a:pt x="2083277" y="2155"/>
                    <a:pt x="2087114" y="5992"/>
                  </a:cubicBezTo>
                  <a:cubicBezTo>
                    <a:pt x="2090950" y="9828"/>
                    <a:pt x="2093106" y="15032"/>
                    <a:pt x="2093106" y="20457"/>
                  </a:cubicBezTo>
                  <a:lnTo>
                    <a:pt x="2093106" y="635076"/>
                  </a:lnTo>
                  <a:cubicBezTo>
                    <a:pt x="2093106" y="640502"/>
                    <a:pt x="2090950" y="645705"/>
                    <a:pt x="2087114" y="649542"/>
                  </a:cubicBezTo>
                  <a:cubicBezTo>
                    <a:pt x="2083277" y="653378"/>
                    <a:pt x="2078074" y="655533"/>
                    <a:pt x="2072648" y="655533"/>
                  </a:cubicBezTo>
                  <a:lnTo>
                    <a:pt x="20457" y="655533"/>
                  </a:lnTo>
                  <a:cubicBezTo>
                    <a:pt x="15032" y="655533"/>
                    <a:pt x="9828" y="653378"/>
                    <a:pt x="5992" y="649542"/>
                  </a:cubicBezTo>
                  <a:cubicBezTo>
                    <a:pt x="2155" y="645705"/>
                    <a:pt x="0" y="640502"/>
                    <a:pt x="0" y="635076"/>
                  </a:cubicBezTo>
                  <a:lnTo>
                    <a:pt x="0" y="20457"/>
                  </a:lnTo>
                  <a:cubicBezTo>
                    <a:pt x="0" y="15032"/>
                    <a:pt x="2155" y="9828"/>
                    <a:pt x="5992" y="5992"/>
                  </a:cubicBezTo>
                  <a:cubicBezTo>
                    <a:pt x="9828" y="2155"/>
                    <a:pt x="15032" y="0"/>
                    <a:pt x="20457" y="0"/>
                  </a:cubicBezTo>
                  <a:close/>
                </a:path>
              </a:pathLst>
            </a:custGeom>
            <a:solidFill>
              <a:srgbClr val="CB2029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2093106" cy="65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203249" y="3711380"/>
            <a:ext cx="3471740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pelayanan preventif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80215" y="6128905"/>
            <a:ext cx="6574136" cy="2251496"/>
            <a:chOff x="0" y="0"/>
            <a:chExt cx="1731460" cy="59298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31460" cy="592987"/>
            </a:xfrm>
            <a:custGeom>
              <a:avLst/>
              <a:gdLst/>
              <a:ahLst/>
              <a:cxnLst/>
              <a:rect l="l" t="t" r="r" b="b"/>
              <a:pathLst>
                <a:path w="1731460" h="592987">
                  <a:moveTo>
                    <a:pt x="24730" y="0"/>
                  </a:moveTo>
                  <a:lnTo>
                    <a:pt x="1706729" y="0"/>
                  </a:lnTo>
                  <a:cubicBezTo>
                    <a:pt x="1713288" y="0"/>
                    <a:pt x="1719578" y="2606"/>
                    <a:pt x="1724216" y="7243"/>
                  </a:cubicBezTo>
                  <a:cubicBezTo>
                    <a:pt x="1728854" y="11881"/>
                    <a:pt x="1731460" y="18171"/>
                    <a:pt x="1731460" y="24730"/>
                  </a:cubicBezTo>
                  <a:lnTo>
                    <a:pt x="1731460" y="568256"/>
                  </a:lnTo>
                  <a:cubicBezTo>
                    <a:pt x="1731460" y="574815"/>
                    <a:pt x="1728854" y="581105"/>
                    <a:pt x="1724216" y="585743"/>
                  </a:cubicBezTo>
                  <a:cubicBezTo>
                    <a:pt x="1719578" y="590381"/>
                    <a:pt x="1713288" y="592987"/>
                    <a:pt x="1706729" y="592987"/>
                  </a:cubicBezTo>
                  <a:lnTo>
                    <a:pt x="24730" y="592987"/>
                  </a:lnTo>
                  <a:cubicBezTo>
                    <a:pt x="18171" y="592987"/>
                    <a:pt x="11881" y="590381"/>
                    <a:pt x="7243" y="585743"/>
                  </a:cubicBezTo>
                  <a:cubicBezTo>
                    <a:pt x="2606" y="581105"/>
                    <a:pt x="0" y="574815"/>
                    <a:pt x="0" y="568256"/>
                  </a:cubicBezTo>
                  <a:lnTo>
                    <a:pt x="0" y="24730"/>
                  </a:lnTo>
                  <a:cubicBezTo>
                    <a:pt x="0" y="18171"/>
                    <a:pt x="2606" y="11881"/>
                    <a:pt x="7243" y="7243"/>
                  </a:cubicBezTo>
                  <a:cubicBezTo>
                    <a:pt x="11881" y="2606"/>
                    <a:pt x="18171" y="0"/>
                    <a:pt x="24730" y="0"/>
                  </a:cubicBezTo>
                  <a:close/>
                </a:path>
              </a:pathLst>
            </a:custGeom>
            <a:solidFill>
              <a:srgbClr val="0D0E0D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1731460" cy="59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61986" y="6555863"/>
            <a:ext cx="3471740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Pelayanan kuratif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5827" y="4409777"/>
            <a:ext cx="5021204" cy="129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1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asupan gizi seimbang, olah raga teratur dan pemberian pendidikan atau edukasi terkait kesehatan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901649" y="4271284"/>
            <a:ext cx="7546679" cy="15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pemberian imunisasi atau vaksin, pemeriksaan kesehatan secara berkala, pemberian vitamin serta edukasi penyakit tertentu (HIV, kanker payudara, dll)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2472" y="7219093"/>
            <a:ext cx="6159214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 pemberian antibiotik pada penyakit infeksi.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6901649" y="6128905"/>
            <a:ext cx="7866813" cy="2251496"/>
            <a:chOff x="0" y="0"/>
            <a:chExt cx="2071918" cy="59298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71918" cy="592987"/>
            </a:xfrm>
            <a:custGeom>
              <a:avLst/>
              <a:gdLst/>
              <a:ahLst/>
              <a:cxnLst/>
              <a:rect l="l" t="t" r="r" b="b"/>
              <a:pathLst>
                <a:path w="2071918" h="592987">
                  <a:moveTo>
                    <a:pt x="20667" y="0"/>
                  </a:moveTo>
                  <a:lnTo>
                    <a:pt x="2051251" y="0"/>
                  </a:lnTo>
                  <a:cubicBezTo>
                    <a:pt x="2062665" y="0"/>
                    <a:pt x="2071918" y="9253"/>
                    <a:pt x="2071918" y="20667"/>
                  </a:cubicBezTo>
                  <a:lnTo>
                    <a:pt x="2071918" y="572320"/>
                  </a:lnTo>
                  <a:cubicBezTo>
                    <a:pt x="2071918" y="583734"/>
                    <a:pt x="2062665" y="592987"/>
                    <a:pt x="2051251" y="592987"/>
                  </a:cubicBezTo>
                  <a:lnTo>
                    <a:pt x="20667" y="592987"/>
                  </a:lnTo>
                  <a:cubicBezTo>
                    <a:pt x="9253" y="592987"/>
                    <a:pt x="0" y="583734"/>
                    <a:pt x="0" y="572320"/>
                  </a:cubicBezTo>
                  <a:lnTo>
                    <a:pt x="0" y="20667"/>
                  </a:lnTo>
                  <a:cubicBezTo>
                    <a:pt x="0" y="9253"/>
                    <a:pt x="9253" y="0"/>
                    <a:pt x="20667" y="0"/>
                  </a:cubicBezTo>
                  <a:close/>
                </a:path>
              </a:pathLst>
            </a:custGeom>
            <a:solidFill>
              <a:srgbClr val="064706"/>
            </a:solidFill>
            <a:ln cap="rnd">
              <a:noFill/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2071918" cy="59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203249" y="6473986"/>
            <a:ext cx="4577477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Pelayanan Rehabilitatif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03249" y="7219093"/>
            <a:ext cx="6159214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Rehabilitasi mental, fisik</a:t>
            </a:r>
          </a:p>
        </p:txBody>
      </p:sp>
      <p:sp>
        <p:nvSpPr>
          <p:cNvPr id="36" name="Freeform 36"/>
          <p:cNvSpPr/>
          <p:nvPr/>
        </p:nvSpPr>
        <p:spPr>
          <a:xfrm>
            <a:off x="9144000" y="236694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5"/>
                </a:lnTo>
                <a:lnTo>
                  <a:pt x="0" y="941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6175" y="2641971"/>
            <a:ext cx="960119" cy="9601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7208" y="4014345"/>
            <a:ext cx="960119" cy="9601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7208" y="5464050"/>
            <a:ext cx="960119" cy="96011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897395" y="2007496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3896439" y="0"/>
            <a:ext cx="4391561" cy="6244061"/>
            <a:chOff x="0" y="0"/>
            <a:chExt cx="446452" cy="6347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6452" cy="634779"/>
            </a:xfrm>
            <a:custGeom>
              <a:avLst/>
              <a:gdLst/>
              <a:ahLst/>
              <a:cxnLst/>
              <a:rect l="l" t="t" r="r" b="b"/>
              <a:pathLst>
                <a:path w="446452" h="634779">
                  <a:moveTo>
                    <a:pt x="0" y="0"/>
                  </a:moveTo>
                  <a:lnTo>
                    <a:pt x="446452" y="0"/>
                  </a:lnTo>
                  <a:lnTo>
                    <a:pt x="446452" y="634779"/>
                  </a:lnTo>
                  <a:lnTo>
                    <a:pt x="0" y="634779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46452" cy="634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8286219"/>
            <a:ext cx="1352351" cy="2000781"/>
            <a:chOff x="0" y="0"/>
            <a:chExt cx="371257" cy="5492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1257" cy="549268"/>
            </a:xfrm>
            <a:custGeom>
              <a:avLst/>
              <a:gdLst/>
              <a:ahLst/>
              <a:cxnLst/>
              <a:rect l="l" t="t" r="r" b="b"/>
              <a:pathLst>
                <a:path w="371257" h="549268">
                  <a:moveTo>
                    <a:pt x="0" y="0"/>
                  </a:moveTo>
                  <a:lnTo>
                    <a:pt x="371257" y="0"/>
                  </a:lnTo>
                  <a:lnTo>
                    <a:pt x="371257" y="549268"/>
                  </a:lnTo>
                  <a:lnTo>
                    <a:pt x="0" y="549268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71257" cy="549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16284" y="1676045"/>
            <a:ext cx="4843016" cy="6391100"/>
            <a:chOff x="0" y="0"/>
            <a:chExt cx="6457355" cy="852146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24756" r="24756"/>
            <a:stretch>
              <a:fillRect/>
            </a:stretch>
          </p:blipFill>
          <p:spPr>
            <a:xfrm>
              <a:off x="0" y="0"/>
              <a:ext cx="6457355" cy="8521467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76175" y="1131196"/>
            <a:ext cx="846782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Trend askep kelompok rentan</a:t>
            </a:r>
          </a:p>
        </p:txBody>
      </p:sp>
      <p:sp>
        <p:nvSpPr>
          <p:cNvPr id="24" name="Freeform 24"/>
          <p:cNvSpPr/>
          <p:nvPr/>
        </p:nvSpPr>
        <p:spPr>
          <a:xfrm>
            <a:off x="8758716" y="142257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778240" y="6909943"/>
            <a:ext cx="960119" cy="96011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85262" y="8177102"/>
            <a:ext cx="960119" cy="96011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083900" y="9137221"/>
            <a:ext cx="960119" cy="96011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807306" y="2841996"/>
            <a:ext cx="6473425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Kesenjangan ekonomi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44739" y="3947670"/>
            <a:ext cx="7299261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Kemitraan interorganisasi dan keperawatan berbasis masyarakat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44739" y="5528820"/>
            <a:ext cx="10156571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Pelayanan kesehtan komperenesif (sekolah, tempat kerja, wisata, pesantren, tempat ibadah dll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27208" y="2887716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27208" y="4260090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78240" y="5709840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8240" y="7157593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844739" y="6946138"/>
            <a:ext cx="1015657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Advocay dan sosial justic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636294" y="8422512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831131" y="8347180"/>
            <a:ext cx="1015657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Perawatan peka budaya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185964" y="9382966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06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469406" y="9273369"/>
            <a:ext cx="1015657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kemitraan dengan publik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9908" y="2135545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40984" y="0"/>
            <a:ext cx="2047016" cy="1838586"/>
            <a:chOff x="0" y="0"/>
            <a:chExt cx="672262" cy="6038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262" cy="603811"/>
            </a:xfrm>
            <a:custGeom>
              <a:avLst/>
              <a:gdLst/>
              <a:ahLst/>
              <a:cxnLst/>
              <a:rect l="l" t="t" r="r" b="b"/>
              <a:pathLst>
                <a:path w="672262" h="603811">
                  <a:moveTo>
                    <a:pt x="0" y="0"/>
                  </a:moveTo>
                  <a:lnTo>
                    <a:pt x="672262" y="0"/>
                  </a:lnTo>
                  <a:lnTo>
                    <a:pt x="672262" y="603811"/>
                  </a:lnTo>
                  <a:lnTo>
                    <a:pt x="0" y="603811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672262" cy="60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99665" y="3676633"/>
            <a:ext cx="4427197" cy="44271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83812" y="2804131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202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656615" y="2804131"/>
            <a:ext cx="3086100" cy="30861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470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56615" y="6030295"/>
            <a:ext cx="3086100" cy="30861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3B3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99908" y="430570"/>
            <a:ext cx="602531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Strategi keperawatan pada kelompok rentan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44000" y="3856009"/>
            <a:ext cx="30861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Orem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56615" y="3856009"/>
            <a:ext cx="30861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Neuman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56615" y="7082173"/>
            <a:ext cx="30861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Roy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94630" y="6030295"/>
            <a:ext cx="3086100" cy="308610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B2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394630" y="7120273"/>
            <a:ext cx="3086100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D0E0D"/>
                </a:solidFill>
                <a:latin typeface="Open Sans Bold"/>
              </a:rPr>
              <a:t>lingkungan/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D0E0D"/>
                </a:solidFill>
                <a:latin typeface="Open Sans Bold"/>
              </a:rPr>
              <a:t>PHBS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937680" y="308406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8223" y="0"/>
            <a:ext cx="6483109" cy="10287000"/>
            <a:chOff x="0" y="0"/>
            <a:chExt cx="864414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966" r="28966"/>
            <a:stretch>
              <a:fillRect/>
            </a:stretch>
          </p:blipFill>
          <p:spPr>
            <a:xfrm>
              <a:off x="0" y="0"/>
              <a:ext cx="864414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152776" y="3931122"/>
            <a:ext cx="5675272" cy="568179"/>
            <a:chOff x="0" y="0"/>
            <a:chExt cx="1494722" cy="1496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4722" cy="149644"/>
            </a:xfrm>
            <a:custGeom>
              <a:avLst/>
              <a:gdLst/>
              <a:ahLst/>
              <a:cxnLst/>
              <a:rect l="l" t="t" r="r" b="b"/>
              <a:pathLst>
                <a:path w="1494722" h="149644">
                  <a:moveTo>
                    <a:pt x="28647" y="0"/>
                  </a:moveTo>
                  <a:lnTo>
                    <a:pt x="1466075" y="0"/>
                  </a:lnTo>
                  <a:cubicBezTo>
                    <a:pt x="1473672" y="0"/>
                    <a:pt x="1480959" y="3018"/>
                    <a:pt x="1486331" y="8391"/>
                  </a:cubicBezTo>
                  <a:cubicBezTo>
                    <a:pt x="1491704" y="13763"/>
                    <a:pt x="1494722" y="21049"/>
                    <a:pt x="1494722" y="28647"/>
                  </a:cubicBezTo>
                  <a:lnTo>
                    <a:pt x="1494722" y="120997"/>
                  </a:lnTo>
                  <a:cubicBezTo>
                    <a:pt x="1494722" y="128594"/>
                    <a:pt x="1491704" y="135881"/>
                    <a:pt x="1486331" y="141253"/>
                  </a:cubicBezTo>
                  <a:cubicBezTo>
                    <a:pt x="1480959" y="146626"/>
                    <a:pt x="1473672" y="149644"/>
                    <a:pt x="1466075" y="149644"/>
                  </a:cubicBezTo>
                  <a:lnTo>
                    <a:pt x="28647" y="149644"/>
                  </a:lnTo>
                  <a:cubicBezTo>
                    <a:pt x="21049" y="149644"/>
                    <a:pt x="13763" y="146626"/>
                    <a:pt x="8391" y="141253"/>
                  </a:cubicBezTo>
                  <a:cubicBezTo>
                    <a:pt x="3018" y="135881"/>
                    <a:pt x="0" y="128594"/>
                    <a:pt x="0" y="120997"/>
                  </a:cubicBezTo>
                  <a:lnTo>
                    <a:pt x="0" y="28647"/>
                  </a:lnTo>
                  <a:cubicBezTo>
                    <a:pt x="0" y="21049"/>
                    <a:pt x="3018" y="13763"/>
                    <a:pt x="8391" y="8391"/>
                  </a:cubicBezTo>
                  <a:cubicBezTo>
                    <a:pt x="13763" y="3018"/>
                    <a:pt x="21049" y="0"/>
                    <a:pt x="28647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494722" cy="14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7439811" y="3553297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5215090" y="0"/>
            <a:ext cx="3072910" cy="8998603"/>
            <a:chOff x="0" y="0"/>
            <a:chExt cx="312396" cy="914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2396" cy="914810"/>
            </a:xfrm>
            <a:custGeom>
              <a:avLst/>
              <a:gdLst/>
              <a:ahLst/>
              <a:cxnLst/>
              <a:rect l="l" t="t" r="r" b="b"/>
              <a:pathLst>
                <a:path w="312396" h="914810">
                  <a:moveTo>
                    <a:pt x="0" y="0"/>
                  </a:moveTo>
                  <a:lnTo>
                    <a:pt x="312396" y="0"/>
                  </a:lnTo>
                  <a:lnTo>
                    <a:pt x="312396" y="914810"/>
                  </a:lnTo>
                  <a:lnTo>
                    <a:pt x="0" y="914810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312396" cy="914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439811" y="2284440"/>
            <a:ext cx="75466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0A396D"/>
                </a:solidFill>
                <a:latin typeface="Bebas Neue Cyrillic"/>
              </a:rPr>
              <a:t>Diagnosis keperawatan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39811" y="4083449"/>
            <a:ext cx="5388237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Koping komunitas tidak efektif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04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152776" y="4758082"/>
            <a:ext cx="5675272" cy="568179"/>
            <a:chOff x="0" y="0"/>
            <a:chExt cx="1494722" cy="149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94722" cy="149644"/>
            </a:xfrm>
            <a:custGeom>
              <a:avLst/>
              <a:gdLst/>
              <a:ahLst/>
              <a:cxnLst/>
              <a:rect l="l" t="t" r="r" b="b"/>
              <a:pathLst>
                <a:path w="1494722" h="149644">
                  <a:moveTo>
                    <a:pt x="28647" y="0"/>
                  </a:moveTo>
                  <a:lnTo>
                    <a:pt x="1466075" y="0"/>
                  </a:lnTo>
                  <a:cubicBezTo>
                    <a:pt x="1473672" y="0"/>
                    <a:pt x="1480959" y="3018"/>
                    <a:pt x="1486331" y="8391"/>
                  </a:cubicBezTo>
                  <a:cubicBezTo>
                    <a:pt x="1491704" y="13763"/>
                    <a:pt x="1494722" y="21049"/>
                    <a:pt x="1494722" y="28647"/>
                  </a:cubicBezTo>
                  <a:lnTo>
                    <a:pt x="1494722" y="120997"/>
                  </a:lnTo>
                  <a:cubicBezTo>
                    <a:pt x="1494722" y="128594"/>
                    <a:pt x="1491704" y="135881"/>
                    <a:pt x="1486331" y="141253"/>
                  </a:cubicBezTo>
                  <a:cubicBezTo>
                    <a:pt x="1480959" y="146626"/>
                    <a:pt x="1473672" y="149644"/>
                    <a:pt x="1466075" y="149644"/>
                  </a:cubicBezTo>
                  <a:lnTo>
                    <a:pt x="28647" y="149644"/>
                  </a:lnTo>
                  <a:cubicBezTo>
                    <a:pt x="21049" y="149644"/>
                    <a:pt x="13763" y="146626"/>
                    <a:pt x="8391" y="141253"/>
                  </a:cubicBezTo>
                  <a:cubicBezTo>
                    <a:pt x="3018" y="135881"/>
                    <a:pt x="0" y="128594"/>
                    <a:pt x="0" y="120997"/>
                  </a:cubicBezTo>
                  <a:lnTo>
                    <a:pt x="0" y="28647"/>
                  </a:lnTo>
                  <a:cubicBezTo>
                    <a:pt x="0" y="21049"/>
                    <a:pt x="3018" y="13763"/>
                    <a:pt x="8391" y="8391"/>
                  </a:cubicBezTo>
                  <a:cubicBezTo>
                    <a:pt x="13763" y="3018"/>
                    <a:pt x="21049" y="0"/>
                    <a:pt x="28647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494722" cy="14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152776" y="5585041"/>
            <a:ext cx="5675272" cy="568179"/>
            <a:chOff x="0" y="0"/>
            <a:chExt cx="1494722" cy="1496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4722" cy="149644"/>
            </a:xfrm>
            <a:custGeom>
              <a:avLst/>
              <a:gdLst/>
              <a:ahLst/>
              <a:cxnLst/>
              <a:rect l="l" t="t" r="r" b="b"/>
              <a:pathLst>
                <a:path w="1494722" h="149644">
                  <a:moveTo>
                    <a:pt x="28647" y="0"/>
                  </a:moveTo>
                  <a:lnTo>
                    <a:pt x="1466075" y="0"/>
                  </a:lnTo>
                  <a:cubicBezTo>
                    <a:pt x="1473672" y="0"/>
                    <a:pt x="1480959" y="3018"/>
                    <a:pt x="1486331" y="8391"/>
                  </a:cubicBezTo>
                  <a:cubicBezTo>
                    <a:pt x="1491704" y="13763"/>
                    <a:pt x="1494722" y="21049"/>
                    <a:pt x="1494722" y="28647"/>
                  </a:cubicBezTo>
                  <a:lnTo>
                    <a:pt x="1494722" y="120997"/>
                  </a:lnTo>
                  <a:cubicBezTo>
                    <a:pt x="1494722" y="128594"/>
                    <a:pt x="1491704" y="135881"/>
                    <a:pt x="1486331" y="141253"/>
                  </a:cubicBezTo>
                  <a:cubicBezTo>
                    <a:pt x="1480959" y="146626"/>
                    <a:pt x="1473672" y="149644"/>
                    <a:pt x="1466075" y="149644"/>
                  </a:cubicBezTo>
                  <a:lnTo>
                    <a:pt x="28647" y="149644"/>
                  </a:lnTo>
                  <a:cubicBezTo>
                    <a:pt x="21049" y="149644"/>
                    <a:pt x="13763" y="146626"/>
                    <a:pt x="8391" y="141253"/>
                  </a:cubicBezTo>
                  <a:cubicBezTo>
                    <a:pt x="3018" y="135881"/>
                    <a:pt x="0" y="128594"/>
                    <a:pt x="0" y="120997"/>
                  </a:cubicBezTo>
                  <a:lnTo>
                    <a:pt x="0" y="28647"/>
                  </a:lnTo>
                  <a:cubicBezTo>
                    <a:pt x="0" y="21049"/>
                    <a:pt x="3018" y="13763"/>
                    <a:pt x="8391" y="8391"/>
                  </a:cubicBezTo>
                  <a:cubicBezTo>
                    <a:pt x="13763" y="3018"/>
                    <a:pt x="21049" y="0"/>
                    <a:pt x="28647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494722" cy="14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152776" y="6419920"/>
            <a:ext cx="5675272" cy="568179"/>
            <a:chOff x="0" y="0"/>
            <a:chExt cx="1494722" cy="14964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94722" cy="149644"/>
            </a:xfrm>
            <a:custGeom>
              <a:avLst/>
              <a:gdLst/>
              <a:ahLst/>
              <a:cxnLst/>
              <a:rect l="l" t="t" r="r" b="b"/>
              <a:pathLst>
                <a:path w="1494722" h="149644">
                  <a:moveTo>
                    <a:pt x="28647" y="0"/>
                  </a:moveTo>
                  <a:lnTo>
                    <a:pt x="1466075" y="0"/>
                  </a:lnTo>
                  <a:cubicBezTo>
                    <a:pt x="1473672" y="0"/>
                    <a:pt x="1480959" y="3018"/>
                    <a:pt x="1486331" y="8391"/>
                  </a:cubicBezTo>
                  <a:cubicBezTo>
                    <a:pt x="1491704" y="13763"/>
                    <a:pt x="1494722" y="21049"/>
                    <a:pt x="1494722" y="28647"/>
                  </a:cubicBezTo>
                  <a:lnTo>
                    <a:pt x="1494722" y="120997"/>
                  </a:lnTo>
                  <a:cubicBezTo>
                    <a:pt x="1494722" y="128594"/>
                    <a:pt x="1491704" y="135881"/>
                    <a:pt x="1486331" y="141253"/>
                  </a:cubicBezTo>
                  <a:cubicBezTo>
                    <a:pt x="1480959" y="146626"/>
                    <a:pt x="1473672" y="149644"/>
                    <a:pt x="1466075" y="149644"/>
                  </a:cubicBezTo>
                  <a:lnTo>
                    <a:pt x="28647" y="149644"/>
                  </a:lnTo>
                  <a:cubicBezTo>
                    <a:pt x="21049" y="149644"/>
                    <a:pt x="13763" y="146626"/>
                    <a:pt x="8391" y="141253"/>
                  </a:cubicBezTo>
                  <a:cubicBezTo>
                    <a:pt x="3018" y="135881"/>
                    <a:pt x="0" y="128594"/>
                    <a:pt x="0" y="120997"/>
                  </a:cubicBezTo>
                  <a:lnTo>
                    <a:pt x="0" y="28647"/>
                  </a:lnTo>
                  <a:cubicBezTo>
                    <a:pt x="0" y="21049"/>
                    <a:pt x="3018" y="13763"/>
                    <a:pt x="8391" y="8391"/>
                  </a:cubicBezTo>
                  <a:cubicBezTo>
                    <a:pt x="13763" y="3018"/>
                    <a:pt x="21049" y="0"/>
                    <a:pt x="28647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1494722" cy="14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152776" y="7254799"/>
            <a:ext cx="5675272" cy="796925"/>
            <a:chOff x="0" y="0"/>
            <a:chExt cx="1494722" cy="209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4722" cy="209890"/>
            </a:xfrm>
            <a:custGeom>
              <a:avLst/>
              <a:gdLst/>
              <a:ahLst/>
              <a:cxnLst/>
              <a:rect l="l" t="t" r="r" b="b"/>
              <a:pathLst>
                <a:path w="1494722" h="209890">
                  <a:moveTo>
                    <a:pt x="28647" y="0"/>
                  </a:moveTo>
                  <a:lnTo>
                    <a:pt x="1466075" y="0"/>
                  </a:lnTo>
                  <a:cubicBezTo>
                    <a:pt x="1473672" y="0"/>
                    <a:pt x="1480959" y="3018"/>
                    <a:pt x="1486331" y="8391"/>
                  </a:cubicBezTo>
                  <a:cubicBezTo>
                    <a:pt x="1491704" y="13763"/>
                    <a:pt x="1494722" y="21049"/>
                    <a:pt x="1494722" y="28647"/>
                  </a:cubicBezTo>
                  <a:lnTo>
                    <a:pt x="1494722" y="181242"/>
                  </a:lnTo>
                  <a:cubicBezTo>
                    <a:pt x="1494722" y="188840"/>
                    <a:pt x="1491704" y="196127"/>
                    <a:pt x="1486331" y="201499"/>
                  </a:cubicBezTo>
                  <a:cubicBezTo>
                    <a:pt x="1480959" y="206871"/>
                    <a:pt x="1473672" y="209890"/>
                    <a:pt x="1466075" y="209890"/>
                  </a:cubicBezTo>
                  <a:lnTo>
                    <a:pt x="28647" y="209890"/>
                  </a:lnTo>
                  <a:cubicBezTo>
                    <a:pt x="21049" y="209890"/>
                    <a:pt x="13763" y="206871"/>
                    <a:pt x="8391" y="201499"/>
                  </a:cubicBezTo>
                  <a:cubicBezTo>
                    <a:pt x="3018" y="196127"/>
                    <a:pt x="0" y="188840"/>
                    <a:pt x="0" y="181242"/>
                  </a:cubicBezTo>
                  <a:lnTo>
                    <a:pt x="0" y="28647"/>
                  </a:lnTo>
                  <a:cubicBezTo>
                    <a:pt x="0" y="21049"/>
                    <a:pt x="3018" y="13763"/>
                    <a:pt x="8391" y="8391"/>
                  </a:cubicBezTo>
                  <a:cubicBezTo>
                    <a:pt x="13763" y="3018"/>
                    <a:pt x="21049" y="0"/>
                    <a:pt x="28647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494722" cy="209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152776" y="8430424"/>
            <a:ext cx="5675272" cy="827876"/>
            <a:chOff x="0" y="0"/>
            <a:chExt cx="1494722" cy="21804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94722" cy="218042"/>
            </a:xfrm>
            <a:custGeom>
              <a:avLst/>
              <a:gdLst/>
              <a:ahLst/>
              <a:cxnLst/>
              <a:rect l="l" t="t" r="r" b="b"/>
              <a:pathLst>
                <a:path w="1494722" h="218042">
                  <a:moveTo>
                    <a:pt x="28647" y="0"/>
                  </a:moveTo>
                  <a:lnTo>
                    <a:pt x="1466075" y="0"/>
                  </a:lnTo>
                  <a:cubicBezTo>
                    <a:pt x="1473672" y="0"/>
                    <a:pt x="1480959" y="3018"/>
                    <a:pt x="1486331" y="8391"/>
                  </a:cubicBezTo>
                  <a:cubicBezTo>
                    <a:pt x="1491704" y="13763"/>
                    <a:pt x="1494722" y="21049"/>
                    <a:pt x="1494722" y="28647"/>
                  </a:cubicBezTo>
                  <a:lnTo>
                    <a:pt x="1494722" y="189394"/>
                  </a:lnTo>
                  <a:cubicBezTo>
                    <a:pt x="1494722" y="196992"/>
                    <a:pt x="1491704" y="204279"/>
                    <a:pt x="1486331" y="209651"/>
                  </a:cubicBezTo>
                  <a:cubicBezTo>
                    <a:pt x="1480959" y="215023"/>
                    <a:pt x="1473672" y="218042"/>
                    <a:pt x="1466075" y="218042"/>
                  </a:cubicBezTo>
                  <a:lnTo>
                    <a:pt x="28647" y="218042"/>
                  </a:lnTo>
                  <a:cubicBezTo>
                    <a:pt x="21049" y="218042"/>
                    <a:pt x="13763" y="215023"/>
                    <a:pt x="8391" y="209651"/>
                  </a:cubicBezTo>
                  <a:cubicBezTo>
                    <a:pt x="3018" y="204279"/>
                    <a:pt x="0" y="196992"/>
                    <a:pt x="0" y="189394"/>
                  </a:cubicBezTo>
                  <a:lnTo>
                    <a:pt x="0" y="28647"/>
                  </a:lnTo>
                  <a:cubicBezTo>
                    <a:pt x="0" y="21049"/>
                    <a:pt x="3018" y="13763"/>
                    <a:pt x="8391" y="8391"/>
                  </a:cubicBezTo>
                  <a:cubicBezTo>
                    <a:pt x="13763" y="3018"/>
                    <a:pt x="21049" y="0"/>
                    <a:pt x="28647" y="0"/>
                  </a:cubicBezTo>
                  <a:close/>
                </a:path>
              </a:pathLst>
            </a:custGeom>
            <a:solidFill>
              <a:srgbClr val="0A396D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494722" cy="218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439811" y="4910409"/>
            <a:ext cx="5388237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Syndrom pasca trauma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96293" y="5735836"/>
            <a:ext cx="5388237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Defisit kesehatan komunitas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439811" y="6562795"/>
            <a:ext cx="5388237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Defisit pengetahuan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439811" y="7416724"/>
            <a:ext cx="538823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manajemen kesehatan tidak efektif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39811" y="8556549"/>
            <a:ext cx="538823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Bold"/>
              </a:rPr>
              <a:t>kesiapan peningkatan pengetahuan</a:t>
            </a:r>
          </a:p>
        </p:txBody>
      </p:sp>
      <p:sp>
        <p:nvSpPr>
          <p:cNvPr id="37" name="Freeform 37"/>
          <p:cNvSpPr/>
          <p:nvPr/>
        </p:nvSpPr>
        <p:spPr>
          <a:xfrm>
            <a:off x="10133929" y="219176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875" y="1588613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3896439" y="0"/>
            <a:ext cx="4391561" cy="8021124"/>
            <a:chOff x="0" y="0"/>
            <a:chExt cx="446452" cy="8154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452" cy="815438"/>
            </a:xfrm>
            <a:custGeom>
              <a:avLst/>
              <a:gdLst/>
              <a:ahLst/>
              <a:cxnLst/>
              <a:rect l="l" t="t" r="r" b="b"/>
              <a:pathLst>
                <a:path w="446452" h="815438">
                  <a:moveTo>
                    <a:pt x="0" y="0"/>
                  </a:moveTo>
                  <a:lnTo>
                    <a:pt x="446452" y="0"/>
                  </a:lnTo>
                  <a:lnTo>
                    <a:pt x="446452" y="815438"/>
                  </a:lnTo>
                  <a:lnTo>
                    <a:pt x="0" y="815438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46452" cy="81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75810" y="2024263"/>
            <a:ext cx="11745375" cy="7912827"/>
          </a:xfrm>
          <a:custGeom>
            <a:avLst/>
            <a:gdLst/>
            <a:ahLst/>
            <a:cxnLst/>
            <a:rect l="l" t="t" r="r" b="b"/>
            <a:pathLst>
              <a:path w="11745375" h="7912827">
                <a:moveTo>
                  <a:pt x="0" y="0"/>
                </a:moveTo>
                <a:lnTo>
                  <a:pt x="11745375" y="0"/>
                </a:lnTo>
                <a:lnTo>
                  <a:pt x="11745375" y="7912827"/>
                </a:lnTo>
                <a:lnTo>
                  <a:pt x="0" y="791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6875" y="712313"/>
            <a:ext cx="823360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Perencanaan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07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19390" y="558043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96439" y="0"/>
            <a:ext cx="4391561" cy="8021124"/>
            <a:chOff x="0" y="0"/>
            <a:chExt cx="446452" cy="8154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452" cy="815438"/>
            </a:xfrm>
            <a:custGeom>
              <a:avLst/>
              <a:gdLst/>
              <a:ahLst/>
              <a:cxnLst/>
              <a:rect l="l" t="t" r="r" b="b"/>
              <a:pathLst>
                <a:path w="446452" h="815438">
                  <a:moveTo>
                    <a:pt x="0" y="0"/>
                  </a:moveTo>
                  <a:lnTo>
                    <a:pt x="446452" y="0"/>
                  </a:lnTo>
                  <a:lnTo>
                    <a:pt x="446452" y="815438"/>
                  </a:lnTo>
                  <a:lnTo>
                    <a:pt x="0" y="815438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452" cy="81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65588" y="514676"/>
            <a:ext cx="15626632" cy="9099230"/>
          </a:xfrm>
          <a:custGeom>
            <a:avLst/>
            <a:gdLst/>
            <a:ahLst/>
            <a:cxnLst/>
            <a:rect l="l" t="t" r="r" b="b"/>
            <a:pathLst>
              <a:path w="15626632" h="9099230">
                <a:moveTo>
                  <a:pt x="0" y="0"/>
                </a:moveTo>
                <a:lnTo>
                  <a:pt x="15626632" y="0"/>
                </a:lnTo>
                <a:lnTo>
                  <a:pt x="15626632" y="9099230"/>
                </a:lnTo>
                <a:lnTo>
                  <a:pt x="0" y="9099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4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96439" y="0"/>
            <a:ext cx="4391561" cy="7931799"/>
            <a:chOff x="0" y="0"/>
            <a:chExt cx="446452" cy="806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452" cy="806357"/>
            </a:xfrm>
            <a:custGeom>
              <a:avLst/>
              <a:gdLst/>
              <a:ahLst/>
              <a:cxnLst/>
              <a:rect l="l" t="t" r="r" b="b"/>
              <a:pathLst>
                <a:path w="446452" h="806357">
                  <a:moveTo>
                    <a:pt x="0" y="0"/>
                  </a:moveTo>
                  <a:lnTo>
                    <a:pt x="446452" y="0"/>
                  </a:lnTo>
                  <a:lnTo>
                    <a:pt x="446452" y="806357"/>
                  </a:lnTo>
                  <a:lnTo>
                    <a:pt x="0" y="806357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452" cy="806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2655" y="688271"/>
            <a:ext cx="15063520" cy="8910458"/>
          </a:xfrm>
          <a:custGeom>
            <a:avLst/>
            <a:gdLst/>
            <a:ahLst/>
            <a:cxnLst/>
            <a:rect l="l" t="t" r="r" b="b"/>
            <a:pathLst>
              <a:path w="15063520" h="8910458">
                <a:moveTo>
                  <a:pt x="0" y="0"/>
                </a:moveTo>
                <a:lnTo>
                  <a:pt x="15063520" y="0"/>
                </a:lnTo>
                <a:lnTo>
                  <a:pt x="15063520" y="8910458"/>
                </a:lnTo>
                <a:lnTo>
                  <a:pt x="0" y="891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69" t="-40161" r="-32020" b="-1722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21976" y="3725961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921976" y="4230786"/>
            <a:ext cx="912714" cy="912714"/>
          </a:xfrm>
          <a:custGeom>
            <a:avLst/>
            <a:gdLst/>
            <a:ahLst/>
            <a:cxnLst/>
            <a:rect l="l" t="t" r="r" b="b"/>
            <a:pathLst>
              <a:path w="912714" h="912714">
                <a:moveTo>
                  <a:pt x="0" y="0"/>
                </a:moveTo>
                <a:lnTo>
                  <a:pt x="912714" y="0"/>
                </a:lnTo>
                <a:lnTo>
                  <a:pt x="912714" y="912714"/>
                </a:lnTo>
                <a:lnTo>
                  <a:pt x="0" y="91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678007" y="0"/>
            <a:ext cx="1609993" cy="10287000"/>
            <a:chOff x="0" y="0"/>
            <a:chExt cx="163674" cy="10457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674" cy="1045790"/>
            </a:xfrm>
            <a:custGeom>
              <a:avLst/>
              <a:gdLst/>
              <a:ahLst/>
              <a:cxnLst/>
              <a:rect l="l" t="t" r="r" b="b"/>
              <a:pathLst>
                <a:path w="163674" h="1045790">
                  <a:moveTo>
                    <a:pt x="0" y="0"/>
                  </a:moveTo>
                  <a:lnTo>
                    <a:pt x="163674" y="0"/>
                  </a:lnTo>
                  <a:lnTo>
                    <a:pt x="163674" y="1045790"/>
                  </a:lnTo>
                  <a:lnTo>
                    <a:pt x="0" y="1045790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63674" cy="1045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05050" y="6508285"/>
            <a:ext cx="4843016" cy="3521457"/>
            <a:chOff x="0" y="0"/>
            <a:chExt cx="6457355" cy="469527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4185" r="4185"/>
            <a:stretch>
              <a:fillRect/>
            </a:stretch>
          </p:blipFill>
          <p:spPr>
            <a:xfrm>
              <a:off x="0" y="0"/>
              <a:ext cx="6457355" cy="469527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676191" y="2110925"/>
            <a:ext cx="5237944" cy="3937943"/>
            <a:chOff x="0" y="0"/>
            <a:chExt cx="6983925" cy="525059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 l="5690" r="5690"/>
            <a:stretch>
              <a:fillRect/>
            </a:stretch>
          </p:blipFill>
          <p:spPr>
            <a:xfrm>
              <a:off x="0" y="0"/>
              <a:ext cx="6983925" cy="5250590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1676191" y="7048317"/>
            <a:ext cx="931481" cy="931481"/>
          </a:xfrm>
          <a:custGeom>
            <a:avLst/>
            <a:gdLst/>
            <a:ahLst/>
            <a:cxnLst/>
            <a:rect l="l" t="t" r="r" b="b"/>
            <a:pathLst>
              <a:path w="931481" h="931481">
                <a:moveTo>
                  <a:pt x="0" y="0"/>
                </a:moveTo>
                <a:lnTo>
                  <a:pt x="931481" y="0"/>
                </a:lnTo>
                <a:lnTo>
                  <a:pt x="931481" y="931480"/>
                </a:lnTo>
                <a:lnTo>
                  <a:pt x="0" y="931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838060" y="2441142"/>
            <a:ext cx="766725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dirty="0" err="1">
                <a:solidFill>
                  <a:srgbClr val="0A396D"/>
                </a:solidFill>
                <a:latin typeface="Bebas Neue Cyrillic"/>
              </a:rPr>
              <a:t>implementasi</a:t>
            </a:r>
            <a:r>
              <a:rPr lang="en-US" sz="5999" dirty="0">
                <a:solidFill>
                  <a:srgbClr val="0A396D"/>
                </a:solidFill>
                <a:latin typeface="Bebas Neue Cyrillic"/>
              </a:rPr>
              <a:t> dan </a:t>
            </a:r>
            <a:r>
              <a:rPr lang="en-US" sz="5999" dirty="0" err="1">
                <a:solidFill>
                  <a:srgbClr val="0A396D"/>
                </a:solidFill>
                <a:latin typeface="Bebas Neue Cyrillic"/>
              </a:rPr>
              <a:t>evaluasi</a:t>
            </a:r>
            <a:endParaRPr lang="en-US" sz="5999" dirty="0">
              <a:solidFill>
                <a:srgbClr val="0A396D"/>
              </a:solidFill>
              <a:latin typeface="Bebas Neue Cyrill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44000" y="4287936"/>
            <a:ext cx="6609250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impelementasi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69934" y="4831886"/>
            <a:ext cx="6641298" cy="74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disesuiakn dengan perencanaan keperawatan  (SIKI)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33812" y="7022635"/>
            <a:ext cx="5370186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evaluasi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33812" y="7683304"/>
            <a:ext cx="6641298" cy="74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disesuaikn dnegan SLKI, evaluasi terdiri dari secara sumatif dan formatif, berdasarkan tujuan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06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133929" y="219176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1D067-6793-4C1C-9AB0-32B0FC9CF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3900"/>
            <a:ext cx="13740187" cy="929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AB4CD-7119-4702-8ECB-55978D0D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575" y="-29240"/>
            <a:ext cx="1608867" cy="10287000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235F59E5-514B-4CB3-884A-CB09E0BFDD29}"/>
              </a:ext>
            </a:extLst>
          </p:cNvPr>
          <p:cNvSpPr txBox="1"/>
          <p:nvPr/>
        </p:nvSpPr>
        <p:spPr>
          <a:xfrm>
            <a:off x="7620000" y="300707"/>
            <a:ext cx="98990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dirty="0" err="1">
                <a:solidFill>
                  <a:srgbClr val="0A396D"/>
                </a:solidFill>
                <a:latin typeface="Bebas Neue Cyrillic"/>
              </a:rPr>
              <a:t>Contoh</a:t>
            </a:r>
            <a:r>
              <a:rPr lang="en-US" sz="5999" dirty="0">
                <a:solidFill>
                  <a:srgbClr val="0A396D"/>
                </a:solidFill>
                <a:latin typeface="Bebas Neue Cyrillic"/>
              </a:rPr>
              <a:t> </a:t>
            </a:r>
            <a:r>
              <a:rPr lang="en-US" sz="5999" dirty="0" err="1">
                <a:solidFill>
                  <a:srgbClr val="0A396D"/>
                </a:solidFill>
                <a:latin typeface="Bebas Neue Cyrillic"/>
              </a:rPr>
              <a:t>pengkajian</a:t>
            </a:r>
            <a:r>
              <a:rPr lang="en-US" sz="5999" dirty="0">
                <a:solidFill>
                  <a:srgbClr val="0A396D"/>
                </a:solidFill>
                <a:latin typeface="Bebas Neue Cyrillic"/>
              </a:rPr>
              <a:t> </a:t>
            </a:r>
            <a:r>
              <a:rPr lang="en-US" sz="5999" dirty="0" err="1">
                <a:solidFill>
                  <a:srgbClr val="0A396D"/>
                </a:solidFill>
                <a:latin typeface="Bebas Neue Cyrillic"/>
              </a:rPr>
              <a:t>dikomunitas</a:t>
            </a:r>
            <a:endParaRPr lang="en-US" sz="5999" dirty="0">
              <a:solidFill>
                <a:srgbClr val="0A396D"/>
              </a:solidFill>
              <a:latin typeface="Bebas Neue Cyrillic"/>
            </a:endParaRPr>
          </a:p>
        </p:txBody>
      </p:sp>
    </p:spTree>
    <p:extLst>
      <p:ext uri="{BB962C8B-B14F-4D97-AF65-F5344CB8AC3E}">
        <p14:creationId xmlns:p14="http://schemas.microsoft.com/office/powerpoint/2010/main" val="201891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40984" y="0"/>
            <a:ext cx="2047016" cy="1838586"/>
            <a:chOff x="0" y="0"/>
            <a:chExt cx="672262" cy="6038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2262" cy="603811"/>
            </a:xfrm>
            <a:custGeom>
              <a:avLst/>
              <a:gdLst/>
              <a:ahLst/>
              <a:cxnLst/>
              <a:rect l="l" t="t" r="r" b="b"/>
              <a:pathLst>
                <a:path w="672262" h="603811">
                  <a:moveTo>
                    <a:pt x="0" y="0"/>
                  </a:moveTo>
                  <a:lnTo>
                    <a:pt x="672262" y="0"/>
                  </a:lnTo>
                  <a:lnTo>
                    <a:pt x="672262" y="603811"/>
                  </a:lnTo>
                  <a:lnTo>
                    <a:pt x="0" y="603811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672262" cy="60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51238" y="2951640"/>
            <a:ext cx="8336762" cy="5297844"/>
            <a:chOff x="0" y="0"/>
            <a:chExt cx="2737880" cy="17398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7880" cy="1739867"/>
            </a:xfrm>
            <a:custGeom>
              <a:avLst/>
              <a:gdLst/>
              <a:ahLst/>
              <a:cxnLst/>
              <a:rect l="l" t="t" r="r" b="b"/>
              <a:pathLst>
                <a:path w="2737880" h="1739867">
                  <a:moveTo>
                    <a:pt x="0" y="0"/>
                  </a:moveTo>
                  <a:lnTo>
                    <a:pt x="2737880" y="0"/>
                  </a:lnTo>
                  <a:lnTo>
                    <a:pt x="2737880" y="1739867"/>
                  </a:lnTo>
                  <a:lnTo>
                    <a:pt x="0" y="1739867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737880" cy="1739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33929" y="219176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2461" y="882931"/>
            <a:ext cx="9561468" cy="9184350"/>
          </a:xfrm>
          <a:custGeom>
            <a:avLst/>
            <a:gdLst/>
            <a:ahLst/>
            <a:cxnLst/>
            <a:rect l="l" t="t" r="r" b="b"/>
            <a:pathLst>
              <a:path w="9561468" h="9184350">
                <a:moveTo>
                  <a:pt x="0" y="0"/>
                </a:moveTo>
                <a:lnTo>
                  <a:pt x="9561468" y="0"/>
                </a:lnTo>
                <a:lnTo>
                  <a:pt x="9561468" y="9184349"/>
                </a:lnTo>
                <a:lnTo>
                  <a:pt x="0" y="9184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819" t="-31556" r="-70321" b="-724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13362" y="3885799"/>
            <a:ext cx="7489124" cy="304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Montserrat"/>
              </a:rPr>
              <a:t>Drama “Bilik Enom” Promosi Kesehatan Berbasis Peka Budaya Dalam Mencegah Pernikahan Muda Pada Remaja di Pedesaan</a:t>
            </a:r>
          </a:p>
          <a:p>
            <a:pPr>
              <a:lnSpc>
                <a:spcPts val="3449"/>
              </a:lnSpc>
            </a:pPr>
            <a:endParaRPr lang="en-US" sz="2299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Montserrat Bold"/>
              </a:rPr>
              <a:t>DOI: </a:t>
            </a:r>
          </a:p>
          <a:p>
            <a:pPr>
              <a:lnSpc>
                <a:spcPts val="3449"/>
              </a:lnSpc>
            </a:pPr>
            <a:r>
              <a:rPr lang="en-US" sz="2299" u="sng">
                <a:solidFill>
                  <a:srgbClr val="FFFFFF"/>
                </a:solidFill>
                <a:latin typeface="Montserrat"/>
                <a:hlinkClick r:id="rId4" tooltip="https://doi.org/10.58545/djpm.v2i2.120"/>
              </a:rPr>
              <a:t>https://doi.org/10.58545/djpm.v2i2.120</a:t>
            </a:r>
          </a:p>
          <a:p>
            <a:pPr>
              <a:lnSpc>
                <a:spcPts val="3449"/>
              </a:lnSpc>
            </a:pPr>
            <a:endParaRPr lang="en-US" sz="2299" u="sng">
              <a:solidFill>
                <a:srgbClr val="FFFFFF"/>
              </a:solidFill>
              <a:latin typeface="Montserrat"/>
              <a:hlinkClick r:id="rId4" tooltip="https://doi.org/10.58545/djpm.v2i2.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74930" y="3971234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1222" y="1687134"/>
            <a:ext cx="8506703" cy="7845180"/>
            <a:chOff x="0" y="0"/>
            <a:chExt cx="11342270" cy="1046024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005" t="11475" r="2005"/>
            <a:stretch>
              <a:fillRect/>
            </a:stretch>
          </p:blipFill>
          <p:spPr>
            <a:xfrm>
              <a:off x="0" y="0"/>
              <a:ext cx="11342270" cy="1046024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6240984" y="0"/>
            <a:ext cx="2047016" cy="1838586"/>
            <a:chOff x="0" y="0"/>
            <a:chExt cx="672262" cy="6038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262" cy="603811"/>
            </a:xfrm>
            <a:custGeom>
              <a:avLst/>
              <a:gdLst/>
              <a:ahLst/>
              <a:cxnLst/>
              <a:rect l="l" t="t" r="r" b="b"/>
              <a:pathLst>
                <a:path w="672262" h="603811">
                  <a:moveTo>
                    <a:pt x="0" y="0"/>
                  </a:moveTo>
                  <a:lnTo>
                    <a:pt x="672262" y="0"/>
                  </a:lnTo>
                  <a:lnTo>
                    <a:pt x="672262" y="603811"/>
                  </a:lnTo>
                  <a:lnTo>
                    <a:pt x="0" y="603811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672262" cy="60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35134" y="2772036"/>
            <a:ext cx="6407721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0A396D"/>
                </a:solidFill>
                <a:latin typeface="Bebas Neue Cyrillic"/>
              </a:rPr>
              <a:t>Pendahuluan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19936" y="5301089"/>
            <a:ext cx="6246949" cy="204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6" lvl="1" indent="-399413">
              <a:lnSpc>
                <a:spcPts val="5549"/>
              </a:lnSpc>
              <a:buAutoNum type="arabicPeriod"/>
            </a:pPr>
            <a:r>
              <a:rPr lang="en-US" sz="3699">
                <a:solidFill>
                  <a:srgbClr val="000000"/>
                </a:solidFill>
                <a:latin typeface="Montserrat"/>
              </a:rPr>
              <a:t>ekonomi</a:t>
            </a:r>
          </a:p>
          <a:p>
            <a:pPr marL="798826" lvl="1" indent="-399413">
              <a:lnSpc>
                <a:spcPts val="5549"/>
              </a:lnSpc>
              <a:buAutoNum type="arabicPeriod"/>
            </a:pPr>
            <a:r>
              <a:rPr lang="en-US" sz="3699">
                <a:solidFill>
                  <a:srgbClr val="000000"/>
                </a:solidFill>
                <a:latin typeface="Montserrat"/>
              </a:rPr>
              <a:t>kesehatan</a:t>
            </a:r>
          </a:p>
          <a:p>
            <a:pPr marL="798826" lvl="1" indent="-399413">
              <a:lnSpc>
                <a:spcPts val="5549"/>
              </a:lnSpc>
              <a:buAutoNum type="arabicPeriod"/>
            </a:pPr>
            <a:r>
              <a:rPr lang="en-US" sz="3699">
                <a:solidFill>
                  <a:srgbClr val="000000"/>
                </a:solidFill>
                <a:latin typeface="Montserrat"/>
              </a:rPr>
              <a:t>sosial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28024" y="4574014"/>
            <a:ext cx="522110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A396D"/>
                </a:solidFill>
                <a:latin typeface="Montserrat Classic Bold"/>
              </a:rPr>
              <a:t>Masalah Populasi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304999" y="258721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2" y="0"/>
                </a:lnTo>
                <a:lnTo>
                  <a:pt x="4568142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96439" y="0"/>
            <a:ext cx="4391561" cy="7931799"/>
            <a:chOff x="0" y="0"/>
            <a:chExt cx="446452" cy="806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452" cy="806357"/>
            </a:xfrm>
            <a:custGeom>
              <a:avLst/>
              <a:gdLst/>
              <a:ahLst/>
              <a:cxnLst/>
              <a:rect l="l" t="t" r="r" b="b"/>
              <a:pathLst>
                <a:path w="446452" h="806357">
                  <a:moveTo>
                    <a:pt x="0" y="0"/>
                  </a:moveTo>
                  <a:lnTo>
                    <a:pt x="446452" y="0"/>
                  </a:lnTo>
                  <a:lnTo>
                    <a:pt x="446452" y="806357"/>
                  </a:lnTo>
                  <a:lnTo>
                    <a:pt x="0" y="806357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452" cy="806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04973" y="186839"/>
            <a:ext cx="9470777" cy="9913322"/>
          </a:xfrm>
          <a:custGeom>
            <a:avLst/>
            <a:gdLst/>
            <a:ahLst/>
            <a:cxnLst/>
            <a:rect l="l" t="t" r="r" b="b"/>
            <a:pathLst>
              <a:path w="9470777" h="9913322">
                <a:moveTo>
                  <a:pt x="0" y="0"/>
                </a:moveTo>
                <a:lnTo>
                  <a:pt x="9470777" y="0"/>
                </a:lnTo>
                <a:lnTo>
                  <a:pt x="9470777" y="9913322"/>
                </a:lnTo>
                <a:lnTo>
                  <a:pt x="0" y="991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93" r="-1319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15090" y="0"/>
            <a:ext cx="3072910" cy="8998603"/>
            <a:chOff x="0" y="0"/>
            <a:chExt cx="312396" cy="914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396" cy="914810"/>
            </a:xfrm>
            <a:custGeom>
              <a:avLst/>
              <a:gdLst/>
              <a:ahLst/>
              <a:cxnLst/>
              <a:rect l="l" t="t" r="r" b="b"/>
              <a:pathLst>
                <a:path w="312396" h="914810">
                  <a:moveTo>
                    <a:pt x="0" y="0"/>
                  </a:moveTo>
                  <a:lnTo>
                    <a:pt x="312396" y="0"/>
                  </a:lnTo>
                  <a:lnTo>
                    <a:pt x="312396" y="914810"/>
                  </a:lnTo>
                  <a:lnTo>
                    <a:pt x="0" y="914810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312396" cy="914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76592" y="266024"/>
            <a:ext cx="11754070" cy="9754953"/>
          </a:xfrm>
          <a:custGeom>
            <a:avLst/>
            <a:gdLst/>
            <a:ahLst/>
            <a:cxnLst/>
            <a:rect l="l" t="t" r="r" b="b"/>
            <a:pathLst>
              <a:path w="11754070" h="9754953">
                <a:moveTo>
                  <a:pt x="0" y="0"/>
                </a:moveTo>
                <a:lnTo>
                  <a:pt x="11754070" y="0"/>
                </a:lnTo>
                <a:lnTo>
                  <a:pt x="11754070" y="9754952"/>
                </a:lnTo>
                <a:lnTo>
                  <a:pt x="0" y="9754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81579" y="0"/>
            <a:ext cx="5706421" cy="10287000"/>
            <a:chOff x="0" y="0"/>
            <a:chExt cx="150292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2926" cy="2709333"/>
            </a:xfrm>
            <a:custGeom>
              <a:avLst/>
              <a:gdLst/>
              <a:ahLst/>
              <a:cxnLst/>
              <a:rect l="l" t="t" r="r" b="b"/>
              <a:pathLst>
                <a:path w="1502926" h="2709333">
                  <a:moveTo>
                    <a:pt x="0" y="0"/>
                  </a:moveTo>
                  <a:lnTo>
                    <a:pt x="1502926" y="0"/>
                  </a:lnTo>
                  <a:lnTo>
                    <a:pt x="15029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50292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16890" y="2404003"/>
            <a:ext cx="5385829" cy="2739497"/>
            <a:chOff x="0" y="0"/>
            <a:chExt cx="1418490" cy="7215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8490" cy="721514"/>
            </a:xfrm>
            <a:custGeom>
              <a:avLst/>
              <a:gdLst/>
              <a:ahLst/>
              <a:cxnLst/>
              <a:rect l="l" t="t" r="r" b="b"/>
              <a:pathLst>
                <a:path w="1418490" h="721514">
                  <a:moveTo>
                    <a:pt x="0" y="0"/>
                  </a:moveTo>
                  <a:lnTo>
                    <a:pt x="1418490" y="0"/>
                  </a:lnTo>
                  <a:lnTo>
                    <a:pt x="1418490" y="721514"/>
                  </a:lnTo>
                  <a:lnTo>
                    <a:pt x="0" y="7215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418490" cy="721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0659" y="7418822"/>
            <a:ext cx="255238" cy="350241"/>
          </a:xfrm>
          <a:custGeom>
            <a:avLst/>
            <a:gdLst/>
            <a:ahLst/>
            <a:cxnLst/>
            <a:rect l="l" t="t" r="r" b="b"/>
            <a:pathLst>
              <a:path w="255238" h="350241">
                <a:moveTo>
                  <a:pt x="0" y="0"/>
                </a:moveTo>
                <a:lnTo>
                  <a:pt x="255239" y="0"/>
                </a:lnTo>
                <a:lnTo>
                  <a:pt x="255239" y="350241"/>
                </a:lnTo>
                <a:lnTo>
                  <a:pt x="0" y="350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6890" y="7477059"/>
            <a:ext cx="315592" cy="242719"/>
          </a:xfrm>
          <a:custGeom>
            <a:avLst/>
            <a:gdLst/>
            <a:ahLst/>
            <a:cxnLst/>
            <a:rect l="l" t="t" r="r" b="b"/>
            <a:pathLst>
              <a:path w="315592" h="242719">
                <a:moveTo>
                  <a:pt x="0" y="0"/>
                </a:moveTo>
                <a:lnTo>
                  <a:pt x="315592" y="0"/>
                </a:lnTo>
                <a:lnTo>
                  <a:pt x="315592" y="242719"/>
                </a:lnTo>
                <a:lnTo>
                  <a:pt x="0" y="242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568746" y="8657161"/>
            <a:ext cx="1690554" cy="682883"/>
            <a:chOff x="0" y="0"/>
            <a:chExt cx="100609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6090" cy="406400"/>
            </a:xfrm>
            <a:custGeom>
              <a:avLst/>
              <a:gdLst/>
              <a:ahLst/>
              <a:cxnLst/>
              <a:rect l="l" t="t" r="r" b="b"/>
              <a:pathLst>
                <a:path w="1006090" h="406400">
                  <a:moveTo>
                    <a:pt x="802890" y="0"/>
                  </a:moveTo>
                  <a:cubicBezTo>
                    <a:pt x="915114" y="0"/>
                    <a:pt x="1006090" y="90976"/>
                    <a:pt x="1006090" y="203200"/>
                  </a:cubicBezTo>
                  <a:cubicBezTo>
                    <a:pt x="1006090" y="315424"/>
                    <a:pt x="915114" y="406400"/>
                    <a:pt x="80289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00609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0659" y="3038094"/>
            <a:ext cx="9737945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50"/>
              </a:lnSpc>
            </a:pPr>
            <a:r>
              <a:rPr lang="en-US" sz="15000">
                <a:solidFill>
                  <a:srgbClr val="FF5757"/>
                </a:solidFill>
                <a:latin typeface="Bebas Neue Cyrillic"/>
              </a:rPr>
              <a:t>Terima Kasih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19764" y="7437385"/>
            <a:ext cx="2576154" cy="30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0"/>
              </a:lnSpc>
            </a:pPr>
            <a:r>
              <a:rPr lang="en-US" sz="2000" spc="-40">
                <a:solidFill>
                  <a:srgbClr val="000000"/>
                </a:solidFill>
                <a:latin typeface="Montserrat"/>
              </a:rPr>
              <a:t>081332400366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35995" y="7441860"/>
            <a:ext cx="5502610" cy="30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0"/>
              </a:lnSpc>
            </a:pPr>
            <a:r>
              <a:rPr lang="en-US" sz="2000" spc="-40">
                <a:solidFill>
                  <a:srgbClr val="000000"/>
                </a:solidFill>
                <a:latin typeface="Montserrat"/>
              </a:rPr>
              <a:t>ahmadguntur@widyagamahusada.ac.id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00659" y="5009769"/>
            <a:ext cx="6476613" cy="174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A396D"/>
                </a:solidFill>
                <a:latin typeface="Montserrat Classic"/>
              </a:rPr>
              <a:t>Selalu berinovasi, bermanfaat bagi semuanya, dan terus belajar dan jangan lupa selalu renadah hati dimanapun berada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68746" y="8852235"/>
            <a:ext cx="165951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A396D"/>
                </a:solidFill>
                <a:latin typeface="Montserrat Classic Bold"/>
              </a:rPr>
              <a:t>Selesai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74930" y="3971234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9770" y="1838586"/>
            <a:ext cx="11541677" cy="8262333"/>
            <a:chOff x="0" y="0"/>
            <a:chExt cx="15388903" cy="1101644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572" r="1256"/>
            <a:stretch>
              <a:fillRect/>
            </a:stretch>
          </p:blipFill>
          <p:spPr>
            <a:xfrm>
              <a:off x="0" y="0"/>
              <a:ext cx="15388903" cy="1101644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6240984" y="0"/>
            <a:ext cx="2047016" cy="1838586"/>
            <a:chOff x="0" y="0"/>
            <a:chExt cx="672262" cy="6038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262" cy="603811"/>
            </a:xfrm>
            <a:custGeom>
              <a:avLst/>
              <a:gdLst/>
              <a:ahLst/>
              <a:cxnLst/>
              <a:rect l="l" t="t" r="r" b="b"/>
              <a:pathLst>
                <a:path w="672262" h="603811">
                  <a:moveTo>
                    <a:pt x="0" y="0"/>
                  </a:moveTo>
                  <a:lnTo>
                    <a:pt x="672262" y="0"/>
                  </a:lnTo>
                  <a:lnTo>
                    <a:pt x="672262" y="603811"/>
                  </a:lnTo>
                  <a:lnTo>
                    <a:pt x="0" y="603811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672262" cy="60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66898" y="3645638"/>
            <a:ext cx="5221102" cy="61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9"/>
              </a:lnSpc>
            </a:pPr>
            <a:r>
              <a:rPr lang="en-US" sz="4699">
                <a:solidFill>
                  <a:srgbClr val="000000"/>
                </a:solidFill>
                <a:latin typeface="Montserrat Bold"/>
              </a:rPr>
              <a:t>Permasalahan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66898" y="4193641"/>
            <a:ext cx="5221102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>
                <a:solidFill>
                  <a:srgbClr val="0A396D"/>
                </a:solidFill>
                <a:latin typeface="Montserrat Classic Bold"/>
              </a:rPr>
              <a:t>yang di hadapi oleh ibu hamil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483220" y="558043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21976" y="3725961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921976" y="4230786"/>
            <a:ext cx="912714" cy="912714"/>
          </a:xfrm>
          <a:custGeom>
            <a:avLst/>
            <a:gdLst/>
            <a:ahLst/>
            <a:cxnLst/>
            <a:rect l="l" t="t" r="r" b="b"/>
            <a:pathLst>
              <a:path w="912714" h="912714">
                <a:moveTo>
                  <a:pt x="0" y="0"/>
                </a:moveTo>
                <a:lnTo>
                  <a:pt x="912714" y="0"/>
                </a:lnTo>
                <a:lnTo>
                  <a:pt x="912714" y="912714"/>
                </a:lnTo>
                <a:lnTo>
                  <a:pt x="0" y="91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678007" y="0"/>
            <a:ext cx="1609993" cy="10287000"/>
            <a:chOff x="0" y="0"/>
            <a:chExt cx="163674" cy="10457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674" cy="1045790"/>
            </a:xfrm>
            <a:custGeom>
              <a:avLst/>
              <a:gdLst/>
              <a:ahLst/>
              <a:cxnLst/>
              <a:rect l="l" t="t" r="r" b="b"/>
              <a:pathLst>
                <a:path w="163674" h="1045790">
                  <a:moveTo>
                    <a:pt x="0" y="0"/>
                  </a:moveTo>
                  <a:lnTo>
                    <a:pt x="163674" y="0"/>
                  </a:lnTo>
                  <a:lnTo>
                    <a:pt x="163674" y="1045790"/>
                  </a:lnTo>
                  <a:lnTo>
                    <a:pt x="0" y="1045790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63674" cy="1045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48603" y="5691521"/>
            <a:ext cx="7080222" cy="4292334"/>
            <a:chOff x="0" y="0"/>
            <a:chExt cx="9440296" cy="572311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3783" r="3783"/>
            <a:stretch>
              <a:fillRect/>
            </a:stretch>
          </p:blipFill>
          <p:spPr>
            <a:xfrm>
              <a:off x="0" y="0"/>
              <a:ext cx="9440296" cy="572311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238968" y="1868667"/>
            <a:ext cx="7349633" cy="4087168"/>
            <a:chOff x="0" y="0"/>
            <a:chExt cx="9799510" cy="544955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 t="474" b="474"/>
            <a:stretch>
              <a:fillRect/>
            </a:stretch>
          </p:blipFill>
          <p:spPr>
            <a:xfrm>
              <a:off x="0" y="0"/>
              <a:ext cx="9799510" cy="5449557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1676191" y="7048317"/>
            <a:ext cx="931481" cy="931481"/>
          </a:xfrm>
          <a:custGeom>
            <a:avLst/>
            <a:gdLst/>
            <a:ahLst/>
            <a:cxnLst/>
            <a:rect l="l" t="t" r="r" b="b"/>
            <a:pathLst>
              <a:path w="931481" h="931481">
                <a:moveTo>
                  <a:pt x="0" y="0"/>
                </a:moveTo>
                <a:lnTo>
                  <a:pt x="931481" y="0"/>
                </a:lnTo>
                <a:lnTo>
                  <a:pt x="931481" y="931480"/>
                </a:lnTo>
                <a:lnTo>
                  <a:pt x="0" y="931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44000" y="2563912"/>
            <a:ext cx="766725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Fakir miskin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68065" y="3807476"/>
            <a:ext cx="6641298" cy="138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9"/>
              </a:lnSpc>
            </a:pPr>
            <a:r>
              <a:rPr lang="en-US" sz="3799">
                <a:solidFill>
                  <a:srgbClr val="000000"/>
                </a:solidFill>
                <a:latin typeface="Montserrat"/>
              </a:rPr>
              <a:t>masalah yang dihadapi kemsikinan dan kesehatan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33812" y="7070260"/>
            <a:ext cx="5370186" cy="63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899">
                <a:solidFill>
                  <a:srgbClr val="0A396D"/>
                </a:solidFill>
                <a:latin typeface="Montserrat Bold"/>
              </a:rPr>
              <a:t>Disablitas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96219" y="7890043"/>
            <a:ext cx="664129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Montserrat"/>
              </a:rPr>
              <a:t>Tuna Rungu, Tuna wicara, Tuna grahirta,gangguan mental, cacat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06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483220" y="558043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641" y="2161912"/>
            <a:ext cx="960119" cy="9601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9673" y="4266673"/>
            <a:ext cx="960119" cy="9601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86605" y="7638520"/>
            <a:ext cx="960119" cy="96011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1661784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3896439" y="0"/>
            <a:ext cx="4391561" cy="6244061"/>
            <a:chOff x="0" y="0"/>
            <a:chExt cx="446452" cy="6347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6452" cy="634779"/>
            </a:xfrm>
            <a:custGeom>
              <a:avLst/>
              <a:gdLst/>
              <a:ahLst/>
              <a:cxnLst/>
              <a:rect l="l" t="t" r="r" b="b"/>
              <a:pathLst>
                <a:path w="446452" h="634779">
                  <a:moveTo>
                    <a:pt x="0" y="0"/>
                  </a:moveTo>
                  <a:lnTo>
                    <a:pt x="446452" y="0"/>
                  </a:lnTo>
                  <a:lnTo>
                    <a:pt x="446452" y="634779"/>
                  </a:lnTo>
                  <a:lnTo>
                    <a:pt x="0" y="634779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46452" cy="634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8286219"/>
            <a:ext cx="1352351" cy="2000781"/>
            <a:chOff x="0" y="0"/>
            <a:chExt cx="371257" cy="5492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1257" cy="549268"/>
            </a:xfrm>
            <a:custGeom>
              <a:avLst/>
              <a:gdLst/>
              <a:ahLst/>
              <a:cxnLst/>
              <a:rect l="l" t="t" r="r" b="b"/>
              <a:pathLst>
                <a:path w="371257" h="549268">
                  <a:moveTo>
                    <a:pt x="0" y="0"/>
                  </a:moveTo>
                  <a:lnTo>
                    <a:pt x="371257" y="0"/>
                  </a:lnTo>
                  <a:lnTo>
                    <a:pt x="371257" y="549268"/>
                  </a:lnTo>
                  <a:lnTo>
                    <a:pt x="0" y="549268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71257" cy="549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882774" y="1028700"/>
            <a:ext cx="4843016" cy="6391100"/>
            <a:chOff x="0" y="0"/>
            <a:chExt cx="6457355" cy="852146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24756" r="24756"/>
            <a:stretch>
              <a:fillRect/>
            </a:stretch>
          </p:blipFill>
          <p:spPr>
            <a:xfrm>
              <a:off x="0" y="0"/>
              <a:ext cx="6457355" cy="8521467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925715" y="2076186"/>
            <a:ext cx="9658639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kelompok yang memiliki peningkatan risiko atau kerentanan terhadap terjadinya dampak buruk kesehatan (Stanhope &amp; Lancaster. 2015)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785484"/>
            <a:ext cx="762154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kelompok populasi rentan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25715" y="4083793"/>
            <a:ext cx="9658639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kelompok yang mempunyai karakteristik lebih memungkinkan berkembangnya masalah kesehatan, lebih mengalami kesulitan dalam mengakses pelayanan kesehatan, kemungkinan besar penghasilannya kurang atau masa hidup lebih singkat akibat kondisi kesehatan (Maurer &amp; Smith, 2013)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43526" y="7623280"/>
            <a:ext cx="8845688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0A396D"/>
                </a:solidFill>
                <a:latin typeface="Montserrat Bold"/>
              </a:rPr>
              <a:t>kelompok rentan: orang lanjut usia, anak-anak, fakir miskin, wanita hamil, dan orang dengan disabilitas. (UU. No. 39 tahun 1999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86605" y="4992477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9673" y="2407656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37637" y="7884265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6175" y="4512418"/>
            <a:ext cx="858054" cy="40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Montserrat Bold"/>
              </a:rPr>
              <a:t>02</a:t>
            </a:r>
          </a:p>
        </p:txBody>
      </p:sp>
      <p:sp>
        <p:nvSpPr>
          <p:cNvPr id="32" name="Freeform 32"/>
          <p:cNvSpPr/>
          <p:nvPr/>
        </p:nvSpPr>
        <p:spPr>
          <a:xfrm>
            <a:off x="8650247" y="87386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4"/>
                </a:lnTo>
                <a:lnTo>
                  <a:pt x="0" y="9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3744" y="2717445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573744" y="3196355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5" y="0"/>
                </a:lnTo>
                <a:lnTo>
                  <a:pt x="544145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3744" y="4455923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5" y="0"/>
                </a:lnTo>
                <a:lnTo>
                  <a:pt x="544145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818258" y="0"/>
            <a:ext cx="5469742" cy="10287000"/>
            <a:chOff x="0" y="0"/>
            <a:chExt cx="1796321" cy="33783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6321" cy="3378359"/>
            </a:xfrm>
            <a:custGeom>
              <a:avLst/>
              <a:gdLst/>
              <a:ahLst/>
              <a:cxnLst/>
              <a:rect l="l" t="t" r="r" b="b"/>
              <a:pathLst>
                <a:path w="1796321" h="3378359">
                  <a:moveTo>
                    <a:pt x="0" y="0"/>
                  </a:moveTo>
                  <a:lnTo>
                    <a:pt x="1796321" y="0"/>
                  </a:lnTo>
                  <a:lnTo>
                    <a:pt x="1796321" y="3378359"/>
                  </a:lnTo>
                  <a:lnTo>
                    <a:pt x="0" y="3378359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796321" cy="33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62129" y="1866545"/>
            <a:ext cx="7925871" cy="6189505"/>
            <a:chOff x="0" y="0"/>
            <a:chExt cx="10567828" cy="82526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6787" t="6048" r="14337" b="1501"/>
            <a:stretch>
              <a:fillRect/>
            </a:stretch>
          </p:blipFill>
          <p:spPr>
            <a:xfrm flipH="1">
              <a:off x="0" y="0"/>
              <a:ext cx="10567828" cy="825267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5688" y="1933220"/>
            <a:ext cx="9966441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0A396D"/>
                </a:solidFill>
                <a:latin typeface="Bebas Neue Cyrillic"/>
              </a:rPr>
              <a:t>Hak kelompo rentan (UU No.39 tahun 1999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3656" y="3120155"/>
            <a:ext cx="7660344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Montserrat"/>
              </a:rPr>
              <a:t>Akses untuk kebutuhan hidup sehari-hari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8737" y="4379723"/>
            <a:ext cx="7660344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Montserrat"/>
              </a:rPr>
              <a:t>Pekerjaan dan upah yang layak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8737" y="5638928"/>
            <a:ext cx="7660344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Montserrat"/>
              </a:rPr>
              <a:t>Akses ke pelayanan kesehatan</a:t>
            </a:r>
          </a:p>
        </p:txBody>
      </p:sp>
      <p:sp>
        <p:nvSpPr>
          <p:cNvPr id="18" name="Freeform 18"/>
          <p:cNvSpPr/>
          <p:nvPr/>
        </p:nvSpPr>
        <p:spPr>
          <a:xfrm>
            <a:off x="573744" y="5668181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5" y="0"/>
                </a:lnTo>
                <a:lnTo>
                  <a:pt x="544145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83656" y="6632111"/>
            <a:ext cx="7660344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Montserrat"/>
              </a:rPr>
              <a:t>Kesempatan mengakses pendidikan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8737" y="7774110"/>
            <a:ext cx="7660344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Montserrat"/>
              </a:rPr>
              <a:t>Lingkungan hidup yang bersih dan nyaman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8737" y="8834455"/>
            <a:ext cx="7660344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Montserrat"/>
              </a:rPr>
              <a:t>Akses ke keadilan dan hukum dan fasilitas publik</a:t>
            </a:r>
          </a:p>
        </p:txBody>
      </p:sp>
      <p:sp>
        <p:nvSpPr>
          <p:cNvPr id="22" name="Freeform 22"/>
          <p:cNvSpPr/>
          <p:nvPr/>
        </p:nvSpPr>
        <p:spPr>
          <a:xfrm>
            <a:off x="573744" y="6708311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5" y="0"/>
                </a:lnTo>
                <a:lnTo>
                  <a:pt x="544145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73744" y="7748440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5" y="0"/>
                </a:lnTo>
                <a:lnTo>
                  <a:pt x="544145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73744" y="8788570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5" y="0"/>
                </a:lnTo>
                <a:lnTo>
                  <a:pt x="544145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01717" y="448980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2" y="0"/>
                </a:lnTo>
                <a:lnTo>
                  <a:pt x="4568142" y="941315"/>
                </a:lnTo>
                <a:lnTo>
                  <a:pt x="0" y="941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3711" y="3063520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593711" y="3632005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4" y="0"/>
                </a:lnTo>
                <a:lnTo>
                  <a:pt x="544144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3711" y="4890813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4" y="0"/>
                </a:lnTo>
                <a:lnTo>
                  <a:pt x="544144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818258" y="0"/>
            <a:ext cx="5469742" cy="10287000"/>
            <a:chOff x="0" y="0"/>
            <a:chExt cx="1796321" cy="33783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6321" cy="3378359"/>
            </a:xfrm>
            <a:custGeom>
              <a:avLst/>
              <a:gdLst/>
              <a:ahLst/>
              <a:cxnLst/>
              <a:rect l="l" t="t" r="r" b="b"/>
              <a:pathLst>
                <a:path w="1796321" h="3378359">
                  <a:moveTo>
                    <a:pt x="0" y="0"/>
                  </a:moveTo>
                  <a:lnTo>
                    <a:pt x="1796321" y="0"/>
                  </a:lnTo>
                  <a:lnTo>
                    <a:pt x="1796321" y="3378359"/>
                  </a:lnTo>
                  <a:lnTo>
                    <a:pt x="0" y="3378359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796321" cy="33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62129" y="1796060"/>
            <a:ext cx="7925871" cy="6189505"/>
            <a:chOff x="0" y="0"/>
            <a:chExt cx="10567828" cy="82526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7422" r="7422"/>
            <a:stretch>
              <a:fillRect/>
            </a:stretch>
          </p:blipFill>
          <p:spPr>
            <a:xfrm>
              <a:off x="0" y="0"/>
              <a:ext cx="10567828" cy="825267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93711" y="6148662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4" y="0"/>
                </a:lnTo>
                <a:lnTo>
                  <a:pt x="544144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3711" y="7220933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4" y="0"/>
                </a:lnTo>
                <a:lnTo>
                  <a:pt x="544144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3711" y="8493229"/>
            <a:ext cx="544144" cy="505374"/>
          </a:xfrm>
          <a:custGeom>
            <a:avLst/>
            <a:gdLst/>
            <a:ahLst/>
            <a:cxnLst/>
            <a:rect l="l" t="t" r="r" b="b"/>
            <a:pathLst>
              <a:path w="544144" h="505374">
                <a:moveTo>
                  <a:pt x="0" y="0"/>
                </a:moveTo>
                <a:lnTo>
                  <a:pt x="544144" y="0"/>
                </a:lnTo>
                <a:lnTo>
                  <a:pt x="544144" y="505374"/>
                </a:lnTo>
                <a:lnTo>
                  <a:pt x="0" y="50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93711" y="1498245"/>
            <a:ext cx="6874492" cy="154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0A396D"/>
                </a:solidFill>
                <a:latin typeface="Bebas Neue Cyrillic"/>
              </a:rPr>
              <a:t>Faktor yang mempengaruhi kesehatan di komunitas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3622" y="3536755"/>
            <a:ext cx="6895051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Sistem Pelayanan kesehatan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3622" y="4792302"/>
            <a:ext cx="8858507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Pembiayaan dan pelayanaan kesehatan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3622" y="6053412"/>
            <a:ext cx="8858507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Kebijakan dan politik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3622" y="7314522"/>
            <a:ext cx="8858507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Keberagaman budaya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3622" y="8413708"/>
            <a:ext cx="8858507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kesehatan lingkungan</a:t>
            </a:r>
          </a:p>
        </p:txBody>
      </p:sp>
      <p:sp>
        <p:nvSpPr>
          <p:cNvPr id="23" name="Freeform 23"/>
          <p:cNvSpPr/>
          <p:nvPr/>
        </p:nvSpPr>
        <p:spPr>
          <a:xfrm>
            <a:off x="7501717" y="448980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2" y="0"/>
                </a:lnTo>
                <a:lnTo>
                  <a:pt x="4568142" y="941315"/>
                </a:lnTo>
                <a:lnTo>
                  <a:pt x="0" y="941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5293" y="1970244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18411" y="7322398"/>
            <a:ext cx="3815227" cy="2964602"/>
            <a:chOff x="0" y="0"/>
            <a:chExt cx="387861" cy="301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861" cy="301385"/>
            </a:xfrm>
            <a:custGeom>
              <a:avLst/>
              <a:gdLst/>
              <a:ahLst/>
              <a:cxnLst/>
              <a:rect l="l" t="t" r="r" b="b"/>
              <a:pathLst>
                <a:path w="387861" h="301385">
                  <a:moveTo>
                    <a:pt x="0" y="0"/>
                  </a:moveTo>
                  <a:lnTo>
                    <a:pt x="387861" y="0"/>
                  </a:lnTo>
                  <a:lnTo>
                    <a:pt x="387861" y="301385"/>
                  </a:lnTo>
                  <a:lnTo>
                    <a:pt x="0" y="301385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87861" cy="30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96439" y="0"/>
            <a:ext cx="4391561" cy="8021124"/>
            <a:chOff x="0" y="0"/>
            <a:chExt cx="446452" cy="815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452" cy="815438"/>
            </a:xfrm>
            <a:custGeom>
              <a:avLst/>
              <a:gdLst/>
              <a:ahLst/>
              <a:cxnLst/>
              <a:rect l="l" t="t" r="r" b="b"/>
              <a:pathLst>
                <a:path w="446452" h="815438">
                  <a:moveTo>
                    <a:pt x="0" y="0"/>
                  </a:moveTo>
                  <a:lnTo>
                    <a:pt x="446452" y="0"/>
                  </a:lnTo>
                  <a:lnTo>
                    <a:pt x="446452" y="815438"/>
                  </a:lnTo>
                  <a:lnTo>
                    <a:pt x="0" y="815438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46452" cy="81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34269" y="1951194"/>
            <a:ext cx="6710057" cy="4033790"/>
            <a:chOff x="0" y="0"/>
            <a:chExt cx="8946742" cy="537838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4885" b="4885"/>
            <a:stretch>
              <a:fillRect/>
            </a:stretch>
          </p:blipFill>
          <p:spPr>
            <a:xfrm>
              <a:off x="0" y="0"/>
              <a:ext cx="8946742" cy="537838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5293" y="284319"/>
            <a:ext cx="8233609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Kelompok rentan bagi perawat komunitas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2550" y="2423772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Kemiskinan dan anak jalanan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26194" y="7190635"/>
            <a:ext cx="6963103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Korban kekerasan dalam rumah tangga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2550" y="3182597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Remaja hamil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2550" y="3941422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Pekerja Migran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2550" y="4822825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Disabilitas/gangguan jiwa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2550" y="5705475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Penyalah gunaan obat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5293" y="6483350"/>
            <a:ext cx="7553898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pendrita penyakit menular dan kronik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26194" y="7901835"/>
            <a:ext cx="6963103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orang dengan HIV/AIDS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26194" y="8613035"/>
            <a:ext cx="6963103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lanjut usia dan minoritas</a:t>
            </a:r>
          </a:p>
        </p:txBody>
      </p:sp>
      <p:sp>
        <p:nvSpPr>
          <p:cNvPr id="25" name="Freeform 25"/>
          <p:cNvSpPr/>
          <p:nvPr/>
        </p:nvSpPr>
        <p:spPr>
          <a:xfrm>
            <a:off x="9144000" y="236694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5"/>
                </a:lnTo>
                <a:lnTo>
                  <a:pt x="0" y="941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7329" y="2150588"/>
            <a:ext cx="909911" cy="0"/>
          </a:xfrm>
          <a:prstGeom prst="line">
            <a:avLst/>
          </a:prstGeom>
          <a:ln w="3810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18411" y="7322398"/>
            <a:ext cx="3815227" cy="2964602"/>
            <a:chOff x="0" y="0"/>
            <a:chExt cx="387861" cy="301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861" cy="301385"/>
            </a:xfrm>
            <a:custGeom>
              <a:avLst/>
              <a:gdLst/>
              <a:ahLst/>
              <a:cxnLst/>
              <a:rect l="l" t="t" r="r" b="b"/>
              <a:pathLst>
                <a:path w="387861" h="301385">
                  <a:moveTo>
                    <a:pt x="0" y="0"/>
                  </a:moveTo>
                  <a:lnTo>
                    <a:pt x="387861" y="0"/>
                  </a:lnTo>
                  <a:lnTo>
                    <a:pt x="387861" y="301385"/>
                  </a:lnTo>
                  <a:lnTo>
                    <a:pt x="0" y="301385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87861" cy="30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96439" y="0"/>
            <a:ext cx="4391561" cy="8021124"/>
            <a:chOff x="0" y="0"/>
            <a:chExt cx="446452" cy="815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452" cy="815438"/>
            </a:xfrm>
            <a:custGeom>
              <a:avLst/>
              <a:gdLst/>
              <a:ahLst/>
              <a:cxnLst/>
              <a:rect l="l" t="t" r="r" b="b"/>
              <a:pathLst>
                <a:path w="446452" h="815438">
                  <a:moveTo>
                    <a:pt x="0" y="0"/>
                  </a:moveTo>
                  <a:lnTo>
                    <a:pt x="446452" y="0"/>
                  </a:lnTo>
                  <a:lnTo>
                    <a:pt x="446452" y="815438"/>
                  </a:lnTo>
                  <a:lnTo>
                    <a:pt x="0" y="815438"/>
                  </a:lnTo>
                  <a:close/>
                </a:path>
              </a:pathLst>
            </a:custGeom>
            <a:solidFill>
              <a:srgbClr val="0A39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46452" cy="81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92687" y="1803965"/>
            <a:ext cx="6710057" cy="4033790"/>
            <a:chOff x="0" y="0"/>
            <a:chExt cx="8946742" cy="537838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4969" b="4969"/>
            <a:stretch>
              <a:fillRect/>
            </a:stretch>
          </p:blipFill>
          <p:spPr>
            <a:xfrm>
              <a:off x="0" y="0"/>
              <a:ext cx="8946742" cy="537838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6051363" y="8657161"/>
            <a:ext cx="1207937" cy="682883"/>
            <a:chOff x="0" y="0"/>
            <a:chExt cx="718872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8872" cy="406400"/>
            </a:xfrm>
            <a:custGeom>
              <a:avLst/>
              <a:gdLst/>
              <a:ahLst/>
              <a:cxnLst/>
              <a:rect l="l" t="t" r="r" b="b"/>
              <a:pathLst>
                <a:path w="718872" h="406400">
                  <a:moveTo>
                    <a:pt x="515672" y="0"/>
                  </a:moveTo>
                  <a:cubicBezTo>
                    <a:pt x="627897" y="0"/>
                    <a:pt x="718872" y="90976"/>
                    <a:pt x="718872" y="203200"/>
                  </a:cubicBezTo>
                  <a:cubicBezTo>
                    <a:pt x="718872" y="315424"/>
                    <a:pt x="627897" y="406400"/>
                    <a:pt x="5156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1887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08478" y="5984984"/>
            <a:ext cx="6710057" cy="4033790"/>
            <a:chOff x="0" y="0"/>
            <a:chExt cx="8946742" cy="537838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 t="4885" b="4885"/>
            <a:stretch>
              <a:fillRect/>
            </a:stretch>
          </p:blipFill>
          <p:spPr>
            <a:xfrm>
              <a:off x="0" y="0"/>
              <a:ext cx="8946742" cy="5378387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907329" y="1274288"/>
            <a:ext cx="874233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>
                <a:solidFill>
                  <a:srgbClr val="0A396D"/>
                </a:solidFill>
                <a:latin typeface="Bebas Neue Cyrillic"/>
              </a:rPr>
              <a:t>Kelompok rentan dalam bencana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899026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Wanita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5517081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Anak-anak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066885" y="8852235"/>
            <a:ext cx="117689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 Classic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836327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Ibu hamil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577281"/>
            <a:ext cx="624694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lansia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456880"/>
            <a:ext cx="6246949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0A396D"/>
                </a:solidFill>
                <a:latin typeface="Montserrat Bold"/>
              </a:rPr>
              <a:t>Orang dengan HIV/Penyakit kronik/menular</a:t>
            </a:r>
          </a:p>
        </p:txBody>
      </p:sp>
      <p:sp>
        <p:nvSpPr>
          <p:cNvPr id="23" name="Freeform 23"/>
          <p:cNvSpPr/>
          <p:nvPr/>
        </p:nvSpPr>
        <p:spPr>
          <a:xfrm>
            <a:off x="9144000" y="236694"/>
            <a:ext cx="4568143" cy="941314"/>
          </a:xfrm>
          <a:custGeom>
            <a:avLst/>
            <a:gdLst/>
            <a:ahLst/>
            <a:cxnLst/>
            <a:rect l="l" t="t" r="r" b="b"/>
            <a:pathLst>
              <a:path w="4568143" h="941314">
                <a:moveTo>
                  <a:pt x="0" y="0"/>
                </a:moveTo>
                <a:lnTo>
                  <a:pt x="4568143" y="0"/>
                </a:lnTo>
                <a:lnTo>
                  <a:pt x="4568143" y="941315"/>
                </a:lnTo>
                <a:lnTo>
                  <a:pt x="0" y="941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534</Words>
  <Application>Microsoft Office PowerPoint</Application>
  <PresentationFormat>Custom</PresentationFormat>
  <Paragraphs>128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Bebas Neue Cyrillic</vt:lpstr>
      <vt:lpstr>Montserrat Bold</vt:lpstr>
      <vt:lpstr>Montserrat Classic</vt:lpstr>
      <vt:lpstr>Calibri</vt:lpstr>
      <vt:lpstr>Open Sans Bold</vt:lpstr>
      <vt:lpstr>Open Sans</vt:lpstr>
      <vt:lpstr>Arial</vt:lpstr>
      <vt:lpstr>Montserrat Classic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Putih Biru Simpel Seminar Proposal Pendidikan Presentation</dc:title>
  <dc:creator>ASUS</dc:creator>
  <cp:lastModifiedBy>ASUS</cp:lastModifiedBy>
  <cp:revision>3</cp:revision>
  <dcterms:created xsi:type="dcterms:W3CDTF">2006-08-16T00:00:00Z</dcterms:created>
  <dcterms:modified xsi:type="dcterms:W3CDTF">2025-04-17T03:17:41Z</dcterms:modified>
  <dc:identifier>DAGBPRrm1yY</dc:identifier>
</cp:coreProperties>
</file>