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423" r:id="rId7"/>
    <p:sldId id="336" r:id="rId8"/>
    <p:sldId id="420" r:id="rId9"/>
    <p:sldId id="322" r:id="rId10"/>
    <p:sldId id="418" r:id="rId11"/>
    <p:sldId id="419" r:id="rId12"/>
    <p:sldId id="339" r:id="rId13"/>
    <p:sldId id="340" r:id="rId14"/>
    <p:sldId id="412" r:id="rId15"/>
    <p:sldId id="413" r:id="rId16"/>
    <p:sldId id="414" r:id="rId17"/>
    <p:sldId id="421" r:id="rId18"/>
    <p:sldId id="341" r:id="rId19"/>
    <p:sldId id="342" r:id="rId20"/>
    <p:sldId id="415" r:id="rId21"/>
    <p:sldId id="416" r:id="rId22"/>
    <p:sldId id="417" r:id="rId23"/>
    <p:sldId id="4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6" d="100"/>
          <a:sy n="76" d="100"/>
        </p:scale>
        <p:origin x="76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id-ID" dirty="0"/>
            <a:t>Konsep dan Urgensi</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id-ID" dirty="0"/>
            <a:t>Dasar-Dasar Warga negara</a:t>
          </a:r>
          <a:r>
            <a:rPr lang="en-US" dirty="0"/>
            <a:t>.</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id-ID" dirty="0"/>
            <a:t>Kehilangan kewarganegaraan</a:t>
          </a:r>
          <a:r>
            <a:rPr lang="en-US" dirty="0"/>
            <a:t>.</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id-ID" sz="2400" kern="1200" dirty="0"/>
            <a:t>Konsep dan Urgensi</a:t>
          </a:r>
          <a:endParaRPr lang="en-US" sz="2400" kern="1200" dirty="0"/>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id-ID" sz="2400" kern="1200" dirty="0"/>
            <a:t>Dasar-Dasar Warga negara</a:t>
          </a:r>
          <a:r>
            <a:rPr lang="en-US" sz="2400" kern="1200" dirty="0"/>
            <a:t>.</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id-ID" sz="2400" kern="1200" dirty="0"/>
            <a:t>Kehilangan kewarganegaraan</a:t>
          </a:r>
          <a:r>
            <a:rPr lang="en-US" sz="2400" kern="1200" dirty="0"/>
            <a:t>.</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3/18/2025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7867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15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3/18/2025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3/18/2025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3/18/2025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3/18/2025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3/18/2025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3/18/2025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3/18/2025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3/18/2025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3/18/2025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716413" y="1908001"/>
            <a:ext cx="6475586" cy="1729087"/>
          </a:xfrm>
        </p:spPr>
        <p:txBody>
          <a:bodyPr>
            <a:noAutofit/>
          </a:bodyPr>
          <a:lstStyle/>
          <a:p>
            <a:pPr algn="ctr"/>
            <a:r>
              <a:rPr lang="id-ID" sz="6000" b="1" dirty="0"/>
              <a:t>Kewajiban dan Hak  WARGA NEGARA</a:t>
            </a:r>
            <a:endParaRPr lang="en-US" sz="6000" b="1"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71E29D-4539-1045-3A42-A60986DD58DC}"/>
              </a:ext>
            </a:extLst>
          </p:cNvPr>
          <p:cNvPicPr>
            <a:picLocks noChangeAspect="1"/>
          </p:cNvPicPr>
          <p:nvPr/>
        </p:nvPicPr>
        <p:blipFill>
          <a:blip r:embed="rId4"/>
          <a:srcRect l="17540" t="16096" r="17971"/>
          <a:stretch/>
        </p:blipFill>
        <p:spPr>
          <a:xfrm>
            <a:off x="-140603" y="1476004"/>
            <a:ext cx="6236603" cy="4229553"/>
          </a:xfrm>
          <a:prstGeom prst="ellipse">
            <a:avLst/>
          </a:prstGeom>
          <a:ln>
            <a:noFill/>
          </a:ln>
          <a:effectLst>
            <a:softEdge rad="112500"/>
          </a:effectLst>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id-ID" dirty="0"/>
              <a:t>Hak dan Kewajiban WARGA NEGARA</a:t>
            </a:r>
          </a:p>
        </p:txBody>
      </p:sp>
      <p:sp>
        <p:nvSpPr>
          <p:cNvPr id="3" name="Content Placeholder 2"/>
          <p:cNvSpPr>
            <a:spLocks noGrp="1"/>
          </p:cNvSpPr>
          <p:nvPr>
            <p:ph idx="1"/>
          </p:nvPr>
        </p:nvSpPr>
        <p:spPr>
          <a:noFill/>
        </p:spPr>
        <p:txBody>
          <a:bodyPr>
            <a:normAutofit/>
          </a:bodyPr>
          <a:lstStyle/>
          <a:p>
            <a:r>
              <a:rPr lang="id-ID" u="sng" dirty="0">
                <a:solidFill>
                  <a:srgbClr val="FF0000"/>
                </a:solidFill>
              </a:rPr>
              <a:t>Multipatride</a:t>
            </a:r>
            <a:r>
              <a:rPr lang="id-ID" dirty="0"/>
              <a:t> adalah suatu keadaan status bagi seseorang yang memiliki status kewarganegaraan banyak.</a:t>
            </a:r>
          </a:p>
          <a:p>
            <a:pPr lvl="1"/>
            <a:r>
              <a:rPr lang="id-ID" dirty="0"/>
              <a:t>Misalnya Guus Hiddink, warga negara Belanda, pelatih sepak bola, berhasil membawa Tim Korea Selatan ke semi final piala dunia 2002, sehingga atas prestasinya ia dikaruniai kewarganegaraan Korea Selatan. </a:t>
            </a:r>
          </a:p>
          <a:p>
            <a:pPr lvl="1"/>
            <a:r>
              <a:rPr lang="id-ID" dirty="0"/>
              <a:t>Lalu ia berhasil pula membawa Tim Nasional Australia ke perempat final piala dunia 2006, sehingga atas prestasinya ia dianugerahi kewarganegaraan Australia. Sehingga demikian ia memiliki banyak  status kewarganegaraan.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Warga Negara Indonesia adalah</a:t>
            </a:r>
          </a:p>
        </p:txBody>
      </p:sp>
      <p:sp>
        <p:nvSpPr>
          <p:cNvPr id="3" name="Content Placeholder 2"/>
          <p:cNvSpPr>
            <a:spLocks noGrp="1"/>
          </p:cNvSpPr>
          <p:nvPr>
            <p:ph idx="1"/>
          </p:nvPr>
        </p:nvSpPr>
        <p:spPr/>
        <p:txBody>
          <a:bodyPr>
            <a:normAutofit fontScale="92500" lnSpcReduction="20000"/>
          </a:bodyPr>
          <a:lstStyle/>
          <a:p>
            <a:pPr marL="514350" indent="-514350" algn="just">
              <a:buFont typeface="+mj-lt"/>
              <a:buAutoNum type="arabicPeriod"/>
            </a:pPr>
            <a:r>
              <a:rPr lang="id-ID" dirty="0">
                <a:solidFill>
                  <a:schemeClr val="tx1">
                    <a:lumMod val="95000"/>
                    <a:lumOff val="5000"/>
                  </a:schemeClr>
                </a:solidFill>
              </a:rPr>
              <a:t>setiap orang yang berdasarkan peraturan perundangundangan dan/atau berdasarkan perjanjian Pemerintah Republik Indonesia dengan negara lain sebelum UndangUndang ini berlaku sudah menjadi Warga Negara Indonesia;</a:t>
            </a:r>
          </a:p>
          <a:p>
            <a:pPr marL="514350" indent="-514350" algn="just">
              <a:buFont typeface="+mj-lt"/>
              <a:buAutoNum type="arabicPeriod"/>
            </a:pPr>
            <a:r>
              <a:rPr lang="id-ID" dirty="0">
                <a:solidFill>
                  <a:schemeClr val="tx1">
                    <a:lumMod val="95000"/>
                    <a:lumOff val="5000"/>
                  </a:schemeClr>
                </a:solidFill>
              </a:rPr>
              <a:t>anak yang lahir dari perkawinan yang sah dari seorang ayah dan ibu Warga Negara Indonesia; </a:t>
            </a:r>
          </a:p>
          <a:p>
            <a:pPr marL="514350" indent="-514350" algn="just">
              <a:buFont typeface="+mj-lt"/>
              <a:buAutoNum type="arabicPeriod"/>
            </a:pPr>
            <a:r>
              <a:rPr lang="id-ID" dirty="0">
                <a:solidFill>
                  <a:schemeClr val="tx1">
                    <a:lumMod val="95000"/>
                    <a:lumOff val="5000"/>
                  </a:schemeClr>
                </a:solidFill>
              </a:rPr>
              <a:t>anak yang lahir dari perkawinan yang sah dari seorang ayah Warga Negara Indonesia dan ibu warga negara asing;</a:t>
            </a:r>
          </a:p>
          <a:p>
            <a:pPr marL="514350" indent="-514350" algn="just">
              <a:buFont typeface="+mj-lt"/>
              <a:buAutoNum type="arabicPeriod"/>
            </a:pPr>
            <a:r>
              <a:rPr lang="id-ID" dirty="0">
                <a:solidFill>
                  <a:schemeClr val="tx1">
                    <a:lumMod val="95000"/>
                    <a:lumOff val="5000"/>
                  </a:schemeClr>
                </a:solidFill>
              </a:rPr>
              <a:t>anak yang lahir dari perkawinan yang sah dari seorang ayah warga negara asing dan ibu Warga Negara Indonesia;</a:t>
            </a:r>
          </a:p>
          <a:p>
            <a:pPr marL="514350" indent="-514350" algn="just">
              <a:buFont typeface="+mj-lt"/>
              <a:buAutoNum type="arabicPeriod"/>
            </a:pPr>
            <a:r>
              <a:rPr lang="id-ID" dirty="0">
                <a:solidFill>
                  <a:schemeClr val="tx1">
                    <a:lumMod val="95000"/>
                    <a:lumOff val="5000"/>
                  </a:schemeClr>
                </a:solidFill>
              </a:rPr>
              <a:t>anak yang lahir dari perkawinan yang sah dari seorang ibu Warga Negara Indonesia, tetapi ayahnya tidak mempunyai kewarganegaraan atau hukum negara asal ayahnya tidak memberikan kewarganegaraan kepada anak tersebut; </a:t>
            </a:r>
          </a:p>
        </p:txBody>
      </p:sp>
      <p:pic>
        <p:nvPicPr>
          <p:cNvPr id="4" name="Picture 3">
            <a:extLst>
              <a:ext uri="{FF2B5EF4-FFF2-40B4-BE49-F238E27FC236}">
                <a16:creationId xmlns:a16="http://schemas.microsoft.com/office/drawing/2014/main" id="{C5E04540-1C6F-69BB-8DE4-09AF9434F03E}"/>
              </a:ext>
            </a:extLst>
          </p:cNvPr>
          <p:cNvPicPr>
            <a:picLocks noChangeAspect="1"/>
          </p:cNvPicPr>
          <p:nvPr/>
        </p:nvPicPr>
        <p:blipFill>
          <a:blip r:embed="rId2"/>
          <a:srcRect l="5077" t="15644" r="29017" b="7507"/>
          <a:stretch/>
        </p:blipFill>
        <p:spPr>
          <a:xfrm>
            <a:off x="9075361" y="132862"/>
            <a:ext cx="2610239" cy="1712092"/>
          </a:xfrm>
          <a:prstGeom prst="ellipse">
            <a:avLst/>
          </a:prstGeom>
          <a:ln>
            <a:noFill/>
          </a:ln>
          <a:effectLst>
            <a:softEdge rad="112500"/>
          </a:effectLst>
        </p:spPr>
      </p:pic>
    </p:spTree>
    <p:extLst>
      <p:ext uri="{BB962C8B-B14F-4D97-AF65-F5344CB8AC3E}">
        <p14:creationId xmlns:p14="http://schemas.microsoft.com/office/powerpoint/2010/main" val="340259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340" y="2103120"/>
            <a:ext cx="9974580" cy="4069398"/>
          </a:xfrm>
        </p:spPr>
        <p:txBody>
          <a:bodyPr>
            <a:normAutofit/>
          </a:bodyPr>
          <a:lstStyle/>
          <a:p>
            <a:pPr marL="514350" indent="-514350" algn="just">
              <a:buFont typeface="+mj-lt"/>
              <a:buAutoNum type="arabicPeriod" startAt="6"/>
            </a:pPr>
            <a:r>
              <a:rPr lang="id-ID" dirty="0"/>
              <a:t>anak yang lahir dalam tenggang waktu 300 (tiga ratus) hari setelah ayahnya meninggal dunia dari perkawinan yang sah dan ayahnya Warga Negara Indonesia; </a:t>
            </a:r>
          </a:p>
          <a:p>
            <a:pPr marL="514350" indent="-514350" algn="just">
              <a:buFont typeface="+mj-lt"/>
              <a:buAutoNum type="arabicPeriod" startAt="6"/>
            </a:pPr>
            <a:r>
              <a:rPr lang="id-ID" dirty="0"/>
              <a:t>anak yang lahir di luar perkawinan yang sah dari seorang ibu Warga Negara Indonesia; </a:t>
            </a:r>
          </a:p>
          <a:p>
            <a:pPr marL="514350" indent="-514350" algn="just">
              <a:buFont typeface="+mj-lt"/>
              <a:buAutoNum type="arabicPeriod" startAt="6"/>
            </a:pPr>
            <a:r>
              <a:rPr lang="id-ID" dirty="0"/>
              <a:t>anak yang lahir di luar perkawinan yang sah dari seorang ibu warga negara asing yang diakui oleh seorang ayah Warga Negara Indonesia sebagai anaknya dan pengakuan itu dilakukan sebelum anak tersebut berusia 18 (delapan belas) tahun atau belum kawin; </a:t>
            </a:r>
          </a:p>
          <a:p>
            <a:pPr marL="514350" indent="-514350" algn="just">
              <a:buFont typeface="+mj-lt"/>
              <a:buAutoNum type="arabicPeriod" startAt="6"/>
            </a:pPr>
            <a:r>
              <a:rPr lang="id-ID" dirty="0"/>
              <a:t>anak yang lahir di wilayah negara Republik Indonesia yang pada waktu lahir tidak jelas status kewarganegaraan ayah dan ibunya;</a:t>
            </a:r>
          </a:p>
        </p:txBody>
      </p:sp>
      <p:sp>
        <p:nvSpPr>
          <p:cNvPr id="5" name="Title 1">
            <a:extLst>
              <a:ext uri="{FF2B5EF4-FFF2-40B4-BE49-F238E27FC236}">
                <a16:creationId xmlns:a16="http://schemas.microsoft.com/office/drawing/2014/main" id="{1AE3B4C3-AE08-371C-9B3B-E38F3C7F69B3}"/>
              </a:ext>
            </a:extLst>
          </p:cNvPr>
          <p:cNvSpPr>
            <a:spLocks noGrp="1"/>
          </p:cNvSpPr>
          <p:nvPr>
            <p:ph type="title"/>
          </p:nvPr>
        </p:nvSpPr>
        <p:spPr>
          <a:xfrm>
            <a:off x="1097280" y="286603"/>
            <a:ext cx="10058400" cy="1450757"/>
          </a:xfrm>
        </p:spPr>
        <p:txBody>
          <a:bodyPr>
            <a:normAutofit/>
          </a:bodyPr>
          <a:lstStyle/>
          <a:p>
            <a:r>
              <a:rPr lang="id-ID" dirty="0"/>
              <a:t>Warga Negara Indonesia adalah</a:t>
            </a:r>
          </a:p>
        </p:txBody>
      </p:sp>
    </p:spTree>
    <p:extLst>
      <p:ext uri="{BB962C8B-B14F-4D97-AF65-F5344CB8AC3E}">
        <p14:creationId xmlns:p14="http://schemas.microsoft.com/office/powerpoint/2010/main" val="40131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440" y="2080260"/>
            <a:ext cx="9951720" cy="4092258"/>
          </a:xfrm>
        </p:spPr>
        <p:txBody>
          <a:bodyPr>
            <a:normAutofit/>
          </a:bodyPr>
          <a:lstStyle/>
          <a:p>
            <a:pPr marL="514350" indent="-514350" algn="just">
              <a:buFont typeface="+mj-lt"/>
              <a:buAutoNum type="arabicPeriod" startAt="10"/>
            </a:pPr>
            <a:r>
              <a:rPr lang="id-ID" dirty="0"/>
              <a:t>anak yang baru lahir yang ditemukan di wilayah negara Republik Indonesia selama ayah dan ibunya tidak diketahui; </a:t>
            </a:r>
          </a:p>
          <a:p>
            <a:pPr marL="514350" indent="-514350" algn="just">
              <a:buFont typeface="+mj-lt"/>
              <a:buAutoNum type="arabicPeriod" startAt="10"/>
            </a:pPr>
            <a:r>
              <a:rPr lang="id-ID" dirty="0"/>
              <a:t>anak yang lahir di wilayah negara Republik Indonesia apabila ayah dan ibunya tidak mempunyai kewarganegaraan atau tidak diketahui keberadaannya; </a:t>
            </a:r>
          </a:p>
          <a:p>
            <a:pPr marL="514350" indent="-514350" algn="just">
              <a:buFont typeface="+mj-lt"/>
              <a:buAutoNum type="arabicPeriod" startAt="10"/>
            </a:pPr>
            <a:r>
              <a:rPr lang="id-ID" dirty="0"/>
              <a:t>anak yang dilahirkan di luar wilayah negara Republik Indonesia dari seorang ayah dan ibu Warga Negara Indonesia yang karena ketentuan dari negara tempat anak tersebut dilahirkan memberikan kewarganegaraan kepada anak yang bersangkutan; </a:t>
            </a:r>
          </a:p>
          <a:p>
            <a:pPr marL="514350" indent="-514350" algn="just">
              <a:buFont typeface="+mj-lt"/>
              <a:buAutoNum type="arabicPeriod" startAt="10"/>
            </a:pPr>
            <a:r>
              <a:rPr lang="id-ID" dirty="0"/>
              <a:t>anak dari seorang ayah atau ibu yang telah dikabulkan permohonan kewarganegaraannya, kemudian ayah atau ibunya meninggal dunia sebelum mengucapkan sumpah atau menyatakan janji setia. </a:t>
            </a:r>
          </a:p>
        </p:txBody>
      </p:sp>
      <p:sp>
        <p:nvSpPr>
          <p:cNvPr id="2" name="Title 1">
            <a:extLst>
              <a:ext uri="{FF2B5EF4-FFF2-40B4-BE49-F238E27FC236}">
                <a16:creationId xmlns:a16="http://schemas.microsoft.com/office/drawing/2014/main" id="{A4FD0F81-74E2-FF6D-02F3-1C4336F7BB31}"/>
              </a:ext>
            </a:extLst>
          </p:cNvPr>
          <p:cNvSpPr>
            <a:spLocks noGrp="1"/>
          </p:cNvSpPr>
          <p:nvPr>
            <p:ph type="title"/>
          </p:nvPr>
        </p:nvSpPr>
        <p:spPr>
          <a:xfrm>
            <a:off x="1097280" y="286603"/>
            <a:ext cx="10058400" cy="1450757"/>
          </a:xfrm>
        </p:spPr>
        <p:txBody>
          <a:bodyPr>
            <a:normAutofit/>
          </a:bodyPr>
          <a:lstStyle/>
          <a:p>
            <a:r>
              <a:rPr lang="id-ID" dirty="0"/>
              <a:t>Warga Negara Indonesia adalah</a:t>
            </a:r>
          </a:p>
        </p:txBody>
      </p:sp>
    </p:spTree>
    <p:extLst>
      <p:ext uri="{BB962C8B-B14F-4D97-AF65-F5344CB8AC3E}">
        <p14:creationId xmlns:p14="http://schemas.microsoft.com/office/powerpoint/2010/main" val="409636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DD2F-0E06-A15B-413F-D4AC1408E3DA}"/>
              </a:ext>
            </a:extLst>
          </p:cNvPr>
          <p:cNvSpPr>
            <a:spLocks noGrp="1"/>
          </p:cNvSpPr>
          <p:nvPr>
            <p:ph type="title"/>
          </p:nvPr>
        </p:nvSpPr>
        <p:spPr>
          <a:xfrm>
            <a:off x="1097280" y="286603"/>
            <a:ext cx="10058400" cy="822197"/>
          </a:xfrm>
        </p:spPr>
        <p:txBody>
          <a:bodyPr/>
          <a:lstStyle/>
          <a:p>
            <a:r>
              <a:rPr lang="id-ID" dirty="0"/>
              <a:t>Warga Negara Indonesia (tambahan)</a:t>
            </a:r>
            <a:endParaRPr lang="en-US" dirty="0"/>
          </a:p>
        </p:txBody>
      </p:sp>
      <p:sp>
        <p:nvSpPr>
          <p:cNvPr id="3" name="Content Placeholder 2">
            <a:extLst>
              <a:ext uri="{FF2B5EF4-FFF2-40B4-BE49-F238E27FC236}">
                <a16:creationId xmlns:a16="http://schemas.microsoft.com/office/drawing/2014/main" id="{884362A4-DD25-E69C-AE53-25A907342F32}"/>
              </a:ext>
            </a:extLst>
          </p:cNvPr>
          <p:cNvSpPr>
            <a:spLocks noGrp="1"/>
          </p:cNvSpPr>
          <p:nvPr>
            <p:ph idx="1"/>
          </p:nvPr>
        </p:nvSpPr>
        <p:spPr>
          <a:xfrm>
            <a:off x="379200" y="1233360"/>
            <a:ext cx="11433600" cy="522504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182880" algn="just">
              <a:lnSpc>
                <a:spcPct val="120000"/>
              </a:lnSpc>
              <a:spcBef>
                <a:spcPts val="600"/>
              </a:spcBef>
              <a:spcAft>
                <a:spcPts val="0"/>
              </a:spcAft>
              <a:buNone/>
            </a:pPr>
            <a:r>
              <a:rPr lang="en-US" sz="2600" b="0" i="0" dirty="0">
                <a:solidFill>
                  <a:srgbClr val="515151"/>
                </a:solidFill>
                <a:effectLst/>
                <a:latin typeface="IDGD_SANS_BOOK"/>
              </a:rPr>
              <a:t>Orang-orang yang tidak termasuk dalam ke-13 kriteria tersebut juga bisa mendapat status sebagai WNI, namun ada beberapa syarat yang harus dipenuhi yakni:</a:t>
            </a:r>
            <a:endParaRPr lang="id-ID" sz="2600" b="0" i="0" dirty="0">
              <a:solidFill>
                <a:srgbClr val="515151"/>
              </a:solidFill>
              <a:effectLst/>
              <a:latin typeface="IDGD_SANS_BOOK"/>
            </a:endParaRPr>
          </a:p>
          <a:p>
            <a:pPr marL="605790" indent="-514350" algn="just">
              <a:lnSpc>
                <a:spcPct val="120000"/>
              </a:lnSpc>
              <a:spcBef>
                <a:spcPts val="600"/>
              </a:spcBef>
              <a:spcAft>
                <a:spcPts val="0"/>
              </a:spcAft>
              <a:buFont typeface="+mj-lt"/>
              <a:buAutoNum type="arabicPeriod"/>
            </a:pPr>
            <a:r>
              <a:rPr lang="id-ID" sz="2600" dirty="0">
                <a:solidFill>
                  <a:srgbClr val="515151"/>
                </a:solidFill>
                <a:latin typeface="IDGD_SANS_BOOK"/>
              </a:rPr>
              <a:t>t</a:t>
            </a:r>
            <a:r>
              <a:rPr lang="en-US" sz="2600" b="0" i="0" dirty="0">
                <a:solidFill>
                  <a:srgbClr val="515151"/>
                </a:solidFill>
                <a:effectLst/>
                <a:latin typeface="IDGD_SANS_BOOK"/>
              </a:rPr>
              <a:t>elah berusia 18 (delapan belas) tahun atau sudah kawin;</a:t>
            </a:r>
            <a:endParaRPr lang="id-ID" sz="2600" b="0" i="0" dirty="0">
              <a:solidFill>
                <a:srgbClr val="515151"/>
              </a:solidFill>
              <a:effectLst/>
              <a:latin typeface="IDGD_SANS_BOOK"/>
            </a:endParaRPr>
          </a:p>
          <a:p>
            <a:pPr marL="605790" indent="-514350" algn="just">
              <a:lnSpc>
                <a:spcPct val="120000"/>
              </a:lnSpc>
              <a:spcBef>
                <a:spcPts val="600"/>
              </a:spcBef>
              <a:spcAft>
                <a:spcPts val="0"/>
              </a:spcAft>
              <a:buFont typeface="+mj-lt"/>
              <a:buAutoNum type="arabicPeriod"/>
            </a:pPr>
            <a:r>
              <a:rPr lang="en-US" sz="2600" dirty="0">
                <a:solidFill>
                  <a:srgbClr val="515151"/>
                </a:solidFill>
                <a:latin typeface="IDGD_SANS_BOOK"/>
              </a:rPr>
              <a:t>pada waktu mengajukan permohonan sudah bertempat tinggal di wilayah negara Republik Indonesia paling singkat 5 (lima) tahun berturut-turut atau paling singkat 10 (sepuluh) tahun tidak berturut-turut;</a:t>
            </a:r>
            <a:endParaRPr lang="id-ID" sz="2600" dirty="0">
              <a:solidFill>
                <a:srgbClr val="515151"/>
              </a:solidFill>
              <a:latin typeface="IDGD_SANS_BOOK"/>
            </a:endParaRPr>
          </a:p>
          <a:p>
            <a:pPr marL="605790" indent="-514350" algn="just">
              <a:lnSpc>
                <a:spcPct val="120000"/>
              </a:lnSpc>
              <a:spcBef>
                <a:spcPts val="600"/>
              </a:spcBef>
              <a:spcAft>
                <a:spcPts val="0"/>
              </a:spcAft>
              <a:buFont typeface="+mj-lt"/>
              <a:buAutoNum type="arabicPeriod"/>
            </a:pPr>
            <a:r>
              <a:rPr lang="en-US" sz="2600" dirty="0">
                <a:solidFill>
                  <a:srgbClr val="515151"/>
                </a:solidFill>
                <a:latin typeface="IDGD_SANS_BOOK"/>
              </a:rPr>
              <a:t>sehat jasmani dan rohani;</a:t>
            </a:r>
            <a:endParaRPr lang="id-ID" sz="2600" dirty="0">
              <a:solidFill>
                <a:srgbClr val="515151"/>
              </a:solidFill>
              <a:latin typeface="IDGD_SANS_BOOK"/>
            </a:endParaRPr>
          </a:p>
          <a:p>
            <a:pPr marL="605790" indent="-514350" algn="just">
              <a:lnSpc>
                <a:spcPct val="120000"/>
              </a:lnSpc>
              <a:spcBef>
                <a:spcPts val="600"/>
              </a:spcBef>
              <a:spcAft>
                <a:spcPts val="0"/>
              </a:spcAft>
              <a:buFont typeface="+mj-lt"/>
              <a:buAutoNum type="arabicPeriod"/>
            </a:pPr>
            <a:r>
              <a:rPr lang="en-US" sz="2600" dirty="0">
                <a:solidFill>
                  <a:srgbClr val="515151"/>
                </a:solidFill>
                <a:latin typeface="IDGD_SANS_BOOK"/>
              </a:rPr>
              <a:t>dapat berbahasa Indonesia serta mengakui dasar negara Pancasila dan Undang-Undang Dasar Negara Republik Indonesia Tahun 1945;</a:t>
            </a:r>
            <a:endParaRPr lang="id-ID" sz="2600" dirty="0">
              <a:solidFill>
                <a:srgbClr val="515151"/>
              </a:solidFill>
              <a:latin typeface="IDGD_SANS_BOOK"/>
            </a:endParaRPr>
          </a:p>
          <a:p>
            <a:pPr marL="605790" indent="-514350" algn="just">
              <a:lnSpc>
                <a:spcPct val="120000"/>
              </a:lnSpc>
              <a:spcBef>
                <a:spcPts val="600"/>
              </a:spcBef>
              <a:spcAft>
                <a:spcPts val="0"/>
              </a:spcAft>
              <a:buFont typeface="+mj-lt"/>
              <a:buAutoNum type="arabicPeriod"/>
            </a:pPr>
            <a:r>
              <a:rPr lang="id-ID" sz="2600" dirty="0">
                <a:solidFill>
                  <a:srgbClr val="515151"/>
                </a:solidFill>
                <a:latin typeface="IDGD_SANS_BOOK"/>
              </a:rPr>
              <a:t>t</a:t>
            </a:r>
            <a:r>
              <a:rPr lang="en-US" sz="2600" dirty="0" err="1">
                <a:solidFill>
                  <a:srgbClr val="515151"/>
                </a:solidFill>
                <a:latin typeface="IDGD_SANS_BOOK"/>
              </a:rPr>
              <a:t>idak</a:t>
            </a:r>
            <a:r>
              <a:rPr lang="en-US" sz="2600" dirty="0">
                <a:solidFill>
                  <a:srgbClr val="515151"/>
                </a:solidFill>
                <a:latin typeface="IDGD_SANS_BOOK"/>
              </a:rPr>
              <a:t> pernah dijatuhi pidana karena melakukan tindak pidana yang diancam dengan pidana penjara 1 (satu) tahun atau lebih;</a:t>
            </a:r>
            <a:endParaRPr lang="id-ID" sz="2600" dirty="0">
              <a:solidFill>
                <a:srgbClr val="515151"/>
              </a:solidFill>
              <a:latin typeface="IDGD_SANS_BOOK"/>
            </a:endParaRPr>
          </a:p>
          <a:p>
            <a:pPr marL="605790" indent="-514350" algn="just">
              <a:lnSpc>
                <a:spcPct val="120000"/>
              </a:lnSpc>
              <a:spcBef>
                <a:spcPts val="600"/>
              </a:spcBef>
              <a:spcAft>
                <a:spcPts val="0"/>
              </a:spcAft>
              <a:buFont typeface="+mj-lt"/>
              <a:buAutoNum type="arabicPeriod"/>
            </a:pPr>
            <a:r>
              <a:rPr lang="id-ID" sz="2600" dirty="0">
                <a:solidFill>
                  <a:srgbClr val="515151"/>
                </a:solidFill>
                <a:latin typeface="IDGD_SANS_BOOK"/>
              </a:rPr>
              <a:t>j</a:t>
            </a:r>
            <a:r>
              <a:rPr lang="en-US" sz="2600" dirty="0">
                <a:solidFill>
                  <a:srgbClr val="515151"/>
                </a:solidFill>
                <a:latin typeface="IDGD_SANS_BOOK"/>
              </a:rPr>
              <a:t>ika dengan memperoleh Kewarganegaraan Republik Indonesia, tidak menjadi </a:t>
            </a:r>
            <a:r>
              <a:rPr lang="en-US" sz="2600" dirty="0" err="1">
                <a:solidFill>
                  <a:srgbClr val="515151"/>
                </a:solidFill>
                <a:latin typeface="IDGD_SANS_BOOK"/>
              </a:rPr>
              <a:t>berkewarganegaraan</a:t>
            </a:r>
            <a:r>
              <a:rPr lang="en-US" sz="2600" dirty="0">
                <a:solidFill>
                  <a:srgbClr val="515151"/>
                </a:solidFill>
                <a:latin typeface="IDGD_SANS_BOOK"/>
              </a:rPr>
              <a:t> ganda;</a:t>
            </a:r>
            <a:endParaRPr lang="id-ID" sz="2600" dirty="0">
              <a:solidFill>
                <a:srgbClr val="515151"/>
              </a:solidFill>
              <a:latin typeface="IDGD_SANS_BOOK"/>
            </a:endParaRPr>
          </a:p>
          <a:p>
            <a:pPr marL="605790" indent="-514350" algn="just">
              <a:lnSpc>
                <a:spcPct val="120000"/>
              </a:lnSpc>
              <a:spcBef>
                <a:spcPts val="600"/>
              </a:spcBef>
              <a:spcAft>
                <a:spcPts val="0"/>
              </a:spcAft>
              <a:buFont typeface="+mj-lt"/>
              <a:buAutoNum type="arabicPeriod"/>
            </a:pPr>
            <a:r>
              <a:rPr lang="en-US" sz="2600" dirty="0">
                <a:solidFill>
                  <a:srgbClr val="515151"/>
                </a:solidFill>
                <a:latin typeface="IDGD_SANS_BOOK"/>
              </a:rPr>
              <a:t>mempunyai pekerjaan dan/atau berpenghasilan tetap; dan</a:t>
            </a:r>
            <a:endParaRPr lang="id-ID" sz="2600" dirty="0">
              <a:solidFill>
                <a:srgbClr val="515151"/>
              </a:solidFill>
              <a:latin typeface="IDGD_SANS_BOOK"/>
            </a:endParaRPr>
          </a:p>
          <a:p>
            <a:pPr marL="605790" indent="-514350" algn="just">
              <a:lnSpc>
                <a:spcPct val="120000"/>
              </a:lnSpc>
              <a:spcBef>
                <a:spcPts val="600"/>
              </a:spcBef>
              <a:spcAft>
                <a:spcPts val="0"/>
              </a:spcAft>
              <a:buFont typeface="+mj-lt"/>
              <a:buAutoNum type="arabicPeriod"/>
            </a:pPr>
            <a:r>
              <a:rPr lang="en-US" sz="2600" dirty="0">
                <a:solidFill>
                  <a:srgbClr val="515151"/>
                </a:solidFill>
                <a:latin typeface="IDGD_SANS_BOOK"/>
              </a:rPr>
              <a:t>membayar </a:t>
            </a:r>
            <a:r>
              <a:rPr lang="en-US" sz="2600" b="0" i="0" dirty="0">
                <a:solidFill>
                  <a:srgbClr val="515151"/>
                </a:solidFill>
                <a:effectLst/>
                <a:latin typeface="IDGD_SANS_BOOK"/>
              </a:rPr>
              <a:t>uang pewarganegaraan ke Kas Negara.</a:t>
            </a:r>
          </a:p>
          <a:p>
            <a:pPr marL="182880">
              <a:lnSpc>
                <a:spcPct val="120000"/>
              </a:lnSpc>
              <a:spcBef>
                <a:spcPts val="600"/>
              </a:spcBef>
              <a:spcAft>
                <a:spcPts val="0"/>
              </a:spcAft>
            </a:pPr>
            <a:endParaRPr lang="en-US" dirty="0"/>
          </a:p>
        </p:txBody>
      </p:sp>
    </p:spTree>
    <p:extLst>
      <p:ext uri="{BB962C8B-B14F-4D97-AF65-F5344CB8AC3E}">
        <p14:creationId xmlns:p14="http://schemas.microsoft.com/office/powerpoint/2010/main" val="6489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id-ID" dirty="0"/>
              <a:t>Hak dan Kewajiban WARGA NEGARA</a:t>
            </a:r>
          </a:p>
        </p:txBody>
      </p:sp>
      <p:sp>
        <p:nvSpPr>
          <p:cNvPr id="3" name="Content Placeholder 2"/>
          <p:cNvSpPr>
            <a:spLocks noGrp="1"/>
          </p:cNvSpPr>
          <p:nvPr>
            <p:ph idx="1"/>
          </p:nvPr>
        </p:nvSpPr>
        <p:spPr>
          <a:noFill/>
        </p:spPr>
        <p:txBody>
          <a:bodyPr>
            <a:normAutofit lnSpcReduction="10000"/>
          </a:bodyPr>
          <a:lstStyle/>
          <a:p>
            <a:r>
              <a:rPr lang="id-ID" dirty="0">
                <a:solidFill>
                  <a:schemeClr val="tx1"/>
                </a:solidFill>
              </a:rPr>
              <a:t>Hak dan kewajiban warga negara berdasarkan UUD 1945 meliputi:</a:t>
            </a:r>
          </a:p>
          <a:p>
            <a:r>
              <a:rPr lang="id-ID" dirty="0">
                <a:solidFill>
                  <a:schemeClr val="tx1"/>
                </a:solidFill>
              </a:rPr>
              <a:t>Pasal 27 ayat (1), menetapkan hak dan kewajiban warga negara yang sama dalam hukum dan pemerintahan, serta kewajiban untuk menjunjung hukum dan pemerintahan.</a:t>
            </a:r>
          </a:p>
          <a:p>
            <a:r>
              <a:rPr lang="id-ID" dirty="0">
                <a:solidFill>
                  <a:schemeClr val="tx1"/>
                </a:solidFill>
              </a:rPr>
              <a:t>Pasal 27 ayat (2) hak warga negara atas pekerjaan dan penghidupan yang layak bagi kemanusiaan.</a:t>
            </a:r>
          </a:p>
          <a:p>
            <a:r>
              <a:rPr lang="id-ID" dirty="0">
                <a:solidFill>
                  <a:schemeClr val="tx1"/>
                </a:solidFill>
              </a:rPr>
              <a:t>Pasal 27 ayat (3) hak dan kewajiban warga negara untuk ikut serta dalam upaya pembelaan negara.</a:t>
            </a:r>
          </a:p>
          <a:p>
            <a:r>
              <a:rPr lang="id-ID" dirty="0">
                <a:solidFill>
                  <a:schemeClr val="tx1"/>
                </a:solidFill>
              </a:rPr>
              <a:t>Pasal 28, menetapkan hak kemerdekaan warga negara untuk berserikat, berkumpul, mengeluarkan pikiran dengan tulisan dan lisan. </a:t>
            </a:r>
          </a:p>
          <a:p>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id-ID" dirty="0"/>
              <a:t>Hak dan Kewajiban WARGA NEGARA</a:t>
            </a:r>
          </a:p>
        </p:txBody>
      </p:sp>
      <p:sp>
        <p:nvSpPr>
          <p:cNvPr id="3" name="Content Placeholder 2"/>
          <p:cNvSpPr>
            <a:spLocks noGrp="1"/>
          </p:cNvSpPr>
          <p:nvPr>
            <p:ph idx="1"/>
          </p:nvPr>
        </p:nvSpPr>
        <p:spPr>
          <a:noFill/>
          <a:ln>
            <a:noFill/>
          </a:ln>
        </p:spPr>
        <p:style>
          <a:lnRef idx="0">
            <a:scrgbClr r="0" g="0" b="0"/>
          </a:lnRef>
          <a:fillRef idx="0">
            <a:scrgbClr r="0" g="0" b="0"/>
          </a:fillRef>
          <a:effectRef idx="0">
            <a:scrgbClr r="0" g="0" b="0"/>
          </a:effectRef>
          <a:fontRef idx="minor">
            <a:schemeClr val="dk1"/>
          </a:fontRef>
        </p:style>
        <p:txBody>
          <a:bodyPr>
            <a:normAutofit/>
          </a:bodyPr>
          <a:lstStyle/>
          <a:p>
            <a:r>
              <a:rPr lang="id-ID" dirty="0">
                <a:solidFill>
                  <a:schemeClr val="tx2"/>
                </a:solidFill>
              </a:rPr>
              <a:t>Pasal 29 ayat (2), hak kemerdekaan warga negara memeluk agamanya masing-masing dan beribadat menurut agamanya.</a:t>
            </a:r>
          </a:p>
          <a:p>
            <a:r>
              <a:rPr lang="id-ID" dirty="0">
                <a:solidFill>
                  <a:schemeClr val="tx2"/>
                </a:solidFill>
              </a:rPr>
              <a:t>Pasal 30 ayat (1), hak dan kewajiban warga negara untuk ikut serta dalam usaha pertahanan dan keamanan negara.</a:t>
            </a:r>
          </a:p>
          <a:p>
            <a:r>
              <a:rPr lang="id-ID" dirty="0">
                <a:solidFill>
                  <a:schemeClr val="tx2"/>
                </a:solidFill>
              </a:rPr>
              <a:t>Pasal 31 ayat (1), menyebutkan tiap-tiap warga negara berhak mendapatkan pengajaran.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b="1" dirty="0"/>
              <a:t>Warga Negara Indonesia  Kehilangan Kewarganegaraannya</a:t>
            </a:r>
            <a:br>
              <a:rPr lang="id-ID" sz="2400" dirty="0"/>
            </a:br>
            <a:r>
              <a:rPr lang="id-ID" sz="2400" dirty="0"/>
              <a:t>(Pasal 23 UU 12/2006)</a:t>
            </a:r>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id-ID" dirty="0"/>
              <a:t>memperoleh kewarganegaraan lain atas kemauannya sendiri; </a:t>
            </a:r>
          </a:p>
          <a:p>
            <a:pPr marL="457200" indent="-457200" algn="just">
              <a:buFont typeface="+mj-lt"/>
              <a:buAutoNum type="arabicPeriod"/>
            </a:pPr>
            <a:r>
              <a:rPr lang="id-ID" dirty="0"/>
              <a:t>tidak menolak atau tidak melepaskan kewarganegaraan lain, sedangkan orang yang bersangkutan mendapat kesempatan untuk itu;</a:t>
            </a:r>
          </a:p>
          <a:p>
            <a:pPr marL="457200" indent="-457200" algn="just">
              <a:buFont typeface="+mj-lt"/>
              <a:buAutoNum type="arabicPeriod"/>
            </a:pPr>
            <a:r>
              <a:rPr lang="id-ID" dirty="0"/>
              <a:t>dinyatakan hilang kewarganegaraannya oleh Presiden atas permohonannya sendiri, yang bersangkutan sudah berusia 18 (delapan belas) tahun atau sudah kawin, bertempat tinggal di luar negeri, dan dengan dinyatakan hilang Kewarganegaraan Republik Indonesia tidak menjadi tanpa kewarganegaraan; </a:t>
            </a:r>
          </a:p>
          <a:p>
            <a:pPr marL="457200" indent="-457200" algn="just">
              <a:buFont typeface="+mj-lt"/>
              <a:buAutoNum type="arabicPeriod"/>
            </a:pPr>
            <a:r>
              <a:rPr lang="id-ID" dirty="0"/>
              <a:t>masuk dalam dinas tentara asing tanpa izin terlebih dahulu dari Presiden;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820" y="2087880"/>
            <a:ext cx="9928860" cy="4084638"/>
          </a:xfrm>
        </p:spPr>
        <p:txBody>
          <a:bodyPr>
            <a:normAutofit/>
          </a:bodyPr>
          <a:lstStyle/>
          <a:p>
            <a:pPr marL="457200" indent="-457200" algn="just">
              <a:buFont typeface="+mj-lt"/>
              <a:buAutoNum type="arabicPeriod" startAt="5"/>
            </a:pPr>
            <a:r>
              <a:rPr lang="id-ID" dirty="0"/>
              <a:t>secara sukarela masuk dalam dinas negara asing, yang jabatan dalam dinas semacam itu di Indonesia sesuai dengan ketentuan peraturan perundang-undangan hanya dapat dijabat oleh Warga Negara Indonesia; </a:t>
            </a:r>
          </a:p>
          <a:p>
            <a:pPr marL="457200" indent="-457200" algn="just">
              <a:buFont typeface="+mj-lt"/>
              <a:buAutoNum type="arabicPeriod" startAt="5"/>
            </a:pPr>
            <a:r>
              <a:rPr lang="id-ID" dirty="0"/>
              <a:t>secara sukarela mengangkat sumpah atau menyatakan janji setia kepada negara asing atau bagian dari negara asing tersebut; </a:t>
            </a:r>
          </a:p>
          <a:p>
            <a:pPr marL="457200" indent="-457200" algn="just">
              <a:buFont typeface="+mj-lt"/>
              <a:buAutoNum type="arabicPeriod" startAt="5"/>
            </a:pPr>
            <a:r>
              <a:rPr lang="id-ID" dirty="0"/>
              <a:t>tidak diwajibkan tetapi turut serta dalam pemilihan sesuatu yang bersifat ketatanegaraan untuk suatu negara asing; </a:t>
            </a:r>
          </a:p>
          <a:p>
            <a:pPr marL="457200" indent="-457200" algn="just">
              <a:buFont typeface="+mj-lt"/>
              <a:buAutoNum type="arabicPeriod" startAt="5"/>
            </a:pPr>
            <a:r>
              <a:rPr lang="id-ID" dirty="0"/>
              <a:t>mempunyai paspor atau surat yang bersifat paspor dari negara asing atau surat yang dapat diartikan sebagai tanda kewarganegaraan yang masih berlaku dari negara lain atas namanya; atau </a:t>
            </a:r>
          </a:p>
        </p:txBody>
      </p:sp>
      <p:sp>
        <p:nvSpPr>
          <p:cNvPr id="2" name="Title 1">
            <a:extLst>
              <a:ext uri="{FF2B5EF4-FFF2-40B4-BE49-F238E27FC236}">
                <a16:creationId xmlns:a16="http://schemas.microsoft.com/office/drawing/2014/main" id="{BFCE6461-1764-1399-A925-877E088B5B8C}"/>
              </a:ext>
            </a:extLst>
          </p:cNvPr>
          <p:cNvSpPr>
            <a:spLocks noGrp="1"/>
          </p:cNvSpPr>
          <p:nvPr>
            <p:ph type="title"/>
          </p:nvPr>
        </p:nvSpPr>
        <p:spPr>
          <a:xfrm>
            <a:off x="1097280" y="286603"/>
            <a:ext cx="10058400" cy="1450757"/>
          </a:xfrm>
        </p:spPr>
        <p:txBody>
          <a:bodyPr>
            <a:noAutofit/>
          </a:bodyPr>
          <a:lstStyle/>
          <a:p>
            <a:r>
              <a:rPr lang="id-ID" sz="3200" b="1" dirty="0"/>
              <a:t>Warga Negara Indonesia  Kehilangan Kewarganegaraannya</a:t>
            </a:r>
            <a:br>
              <a:rPr lang="id-ID" sz="2400" dirty="0"/>
            </a:br>
            <a:r>
              <a:rPr lang="id-ID" sz="2400" dirty="0"/>
              <a:t>(Pasal 23 UU 12/2006)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2156460"/>
            <a:ext cx="9913620" cy="4016058"/>
          </a:xfrm>
        </p:spPr>
        <p:txBody>
          <a:bodyPr>
            <a:normAutofit/>
          </a:bodyPr>
          <a:lstStyle/>
          <a:p>
            <a:pPr marL="457200" indent="-457200" algn="just">
              <a:buFont typeface="+mj-lt"/>
              <a:buAutoNum type="arabicPeriod" startAt="9"/>
            </a:pPr>
            <a:r>
              <a:rPr lang="id-ID" dirty="0"/>
              <a:t>bertempat tinggal di luar wilayah negara Republik Indonesia selama 5 (lima) tahun terus-menerus bukan dalam rangka dinas negara, tanpa alasan yang sah dan dengan sengaja tidak menyatakan keinginannya untuk tetap menjadi Warga Negara Indonesia sebelum jangka waktu 5 (lima) tahun itu berakhir, dan setiap 5 (lima) tahun berikutnya yang bersangkutan tidak mengajukan pernyataan ingin tetap menjadi Warga Negara Indonesia kepada Perwakilan Republik Indonesia yang wilayah kerjanya meliputi tempat tinggal yang bersangkutan padahal Perwakilan Republik Indonesia tersebut telah memberitahukan secara tertulis kepada yang bersangkutan, sepanjang yang bersangkutan tidak menjadi tanpa kewarganegaraan. </a:t>
            </a:r>
          </a:p>
        </p:txBody>
      </p:sp>
      <p:sp>
        <p:nvSpPr>
          <p:cNvPr id="2" name="Title 1">
            <a:extLst>
              <a:ext uri="{FF2B5EF4-FFF2-40B4-BE49-F238E27FC236}">
                <a16:creationId xmlns:a16="http://schemas.microsoft.com/office/drawing/2014/main" id="{E22AE5BC-09B9-E376-68C3-D450DDB1ACCF}"/>
              </a:ext>
            </a:extLst>
          </p:cNvPr>
          <p:cNvSpPr>
            <a:spLocks noGrp="1"/>
          </p:cNvSpPr>
          <p:nvPr>
            <p:ph type="title"/>
          </p:nvPr>
        </p:nvSpPr>
        <p:spPr>
          <a:xfrm>
            <a:off x="1097280" y="286603"/>
            <a:ext cx="10058400" cy="1450757"/>
          </a:xfrm>
        </p:spPr>
        <p:txBody>
          <a:bodyPr>
            <a:noAutofit/>
          </a:bodyPr>
          <a:lstStyle/>
          <a:p>
            <a:r>
              <a:rPr lang="id-ID" sz="3200" b="1" dirty="0"/>
              <a:t>Warga Negara Indonesia  Kehilangan Kewarganegaraannya</a:t>
            </a:r>
            <a:br>
              <a:rPr lang="id-ID" sz="2400" dirty="0"/>
            </a:br>
            <a:r>
              <a:rPr lang="id-ID" sz="2400" dirty="0"/>
              <a:t>(Pasal 23 UU 12/2006)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id-ID" dirty="0"/>
              <a:t>Kewajiban Dan Hak Warga Negara</a:t>
            </a:r>
            <a:endParaRPr lang="en-US" dirty="0"/>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96419817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8593-EE2A-1ACF-BD1B-D4155C8CDFB7}"/>
              </a:ext>
            </a:extLst>
          </p:cNvPr>
          <p:cNvSpPr>
            <a:spLocks noGrp="1"/>
          </p:cNvSpPr>
          <p:nvPr>
            <p:ph type="title"/>
          </p:nvPr>
        </p:nvSpPr>
        <p:spPr>
          <a:xfrm>
            <a:off x="1097280" y="286603"/>
            <a:ext cx="10058400" cy="915797"/>
          </a:xfrm>
        </p:spPr>
        <p:txBody>
          <a:bodyPr/>
          <a:lstStyle/>
          <a:p>
            <a:pPr algn="ctr"/>
            <a:r>
              <a:rPr lang="id-ID" dirty="0"/>
              <a:t>KESIMPULAN</a:t>
            </a:r>
            <a:endParaRPr lang="en-US" dirty="0"/>
          </a:p>
        </p:txBody>
      </p:sp>
      <p:sp>
        <p:nvSpPr>
          <p:cNvPr id="3" name="Content Placeholder 2">
            <a:extLst>
              <a:ext uri="{FF2B5EF4-FFF2-40B4-BE49-F238E27FC236}">
                <a16:creationId xmlns:a16="http://schemas.microsoft.com/office/drawing/2014/main" id="{DA0EAE1B-9492-0087-5FF9-E88C2874FD0B}"/>
              </a:ext>
            </a:extLst>
          </p:cNvPr>
          <p:cNvSpPr>
            <a:spLocks noGrp="1"/>
          </p:cNvSpPr>
          <p:nvPr>
            <p:ph idx="1"/>
          </p:nvPr>
        </p:nvSpPr>
        <p:spPr>
          <a:xfrm>
            <a:off x="396000" y="1288801"/>
            <a:ext cx="11368800" cy="458029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457200" indent="-457200">
              <a:buFont typeface="+mj-lt"/>
              <a:buAutoNum type="arabicPeriod"/>
            </a:pPr>
            <a:r>
              <a:rPr lang="en-US" dirty="0">
                <a:latin typeface="Arial" panose="020B0604020202020204" pitchFamily="34" charset="0"/>
                <a:cs typeface="Arial" panose="020B0604020202020204" pitchFamily="34" charset="0"/>
              </a:rPr>
              <a:t>Hak adalah kuasa untuk menerima atau melakukan suatu yang semestinya diterima atau dilakukan melulu oleh pihak tertentu dan tidak dapat oleh pihak lain mana pun juga yang pada prinsipnya dapat dituntut secara paksa olehnya. Wajib adalah beban untuk memberikan sesuatu yang semestinya dibiarkan atau diberikan melulu oleh pihak tertentu tidak dapat oleh pihak lain mana pun yang pada prinsipnya dapat dituntut secara paksa oleh yang berkepentingan. </a:t>
            </a:r>
            <a:endParaRPr lang="id-ID"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Hak dan kewajiban warga negara merupakan wujud dari hubungan warga negara dengan negara. Hak dan kewajiban bersifat timbal balik, bahwa warga negara memiliki hak dan kewajiban terhadap negara, sebaliknya pula negara memiliki hak dan kewajiban terhadap warga negara. </a:t>
            </a:r>
            <a:endParaRPr lang="id-ID"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Hak dan kewajiban warga negara dan negara Indonesia diatur dalam UUD NRI 1945 mulai pasal 27 sampai 34, termasuk di dalamnya ada hak asasi manusia dan kewajiban dasar manusia. Pengaturan akan hak dan kewajiban tersebut bersifat garis besar yang </a:t>
            </a:r>
            <a:r>
              <a:rPr lang="en-US" dirty="0" err="1">
                <a:latin typeface="Arial" panose="020B0604020202020204" pitchFamily="34" charset="0"/>
                <a:cs typeface="Arial" panose="020B0604020202020204" pitchFamily="34" charset="0"/>
              </a:rPr>
              <a:t>penjabarannya</a:t>
            </a:r>
            <a:r>
              <a:rPr lang="en-US" dirty="0">
                <a:latin typeface="Arial" panose="020B0604020202020204" pitchFamily="34" charset="0"/>
                <a:cs typeface="Arial" panose="020B0604020202020204" pitchFamily="34" charset="0"/>
              </a:rPr>
              <a:t> dituangkan dalam suatu undang-undang. </a:t>
            </a:r>
            <a:endParaRPr lang="id-ID"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Sekalipun aspek kewajiban asasi manusia jumlahnya lebih sedikit jika dibandingkan dengan aspek hak asasi manusia sebagaimana tertuang dalam UUD NRI 1945, namun secara filosofis tetap mengindikasikan adanya pandangan bangsa Indonesia bahwa hak asasi tidak dapat berjalan tanpa dibarengi kewajiban asasi. Dalam konteks ini Indonesia menganut paham harmoni antara kewajiban dan hak ataupun sebaliknya harmoni antara hak dan kewajiban. </a:t>
            </a:r>
            <a:endParaRPr lang="id-ID" dirty="0">
              <a:latin typeface="Arial" panose="020B0604020202020204" pitchFamily="34" charset="0"/>
              <a:cs typeface="Arial" panose="020B0604020202020204" pitchFamily="34" charset="0"/>
            </a:endParaRPr>
          </a:p>
          <a:p>
            <a:pPr marL="457200" indent="-457200">
              <a:buFont typeface="+mj-lt"/>
              <a:buAutoNum type="arabicPeriod"/>
            </a:pPr>
            <a:r>
              <a:rPr lang="id-ID" dirty="0">
                <a:latin typeface="Arial" panose="020B0604020202020204" pitchFamily="34" charset="0"/>
                <a:cs typeface="Arial" panose="020B0604020202020204" pitchFamily="34" charset="0"/>
              </a:rPr>
              <a:t>H</a:t>
            </a:r>
            <a:r>
              <a:rPr lang="en-US" dirty="0" err="1">
                <a:latin typeface="Arial" panose="020B0604020202020204" pitchFamily="34" charset="0"/>
                <a:cs typeface="Arial" panose="020B0604020202020204" pitchFamily="34" charset="0"/>
              </a:rPr>
              <a:t>ak</a:t>
            </a:r>
            <a:r>
              <a:rPr lang="en-US" dirty="0">
                <a:latin typeface="Arial" panose="020B0604020202020204" pitchFamily="34" charset="0"/>
                <a:cs typeface="Arial" panose="020B0604020202020204" pitchFamily="34" charset="0"/>
              </a:rPr>
              <a:t> dan kewajiban warga negara dan negara mengalami dinamika terbukti dari adanya perubahan-perubahan dalam rumusan pasal-pasal UUD NRI 1945 melalui proses amandemen dan juga perubahan undang </a:t>
            </a:r>
            <a:r>
              <a:rPr lang="en-US" dirty="0" err="1">
                <a:latin typeface="Arial" panose="020B0604020202020204" pitchFamily="34" charset="0"/>
                <a:cs typeface="Arial" panose="020B0604020202020204" pitchFamily="34" charset="0"/>
              </a:rPr>
              <a:t>undang</a:t>
            </a:r>
            <a:r>
              <a:rPr lang="en-US" dirty="0">
                <a:latin typeface="Arial" panose="020B0604020202020204" pitchFamily="34" charset="0"/>
                <a:cs typeface="Arial" panose="020B0604020202020204" pitchFamily="34" charset="0"/>
              </a:rPr>
              <a:t> yang menyertainya. </a:t>
            </a:r>
            <a:endParaRPr lang="id-ID"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Jaminan akan hak dan kewajiban warga negara dan negara dengan segala dinamikanya diupayakan berdampak pada terpenuhinya </a:t>
            </a:r>
            <a:r>
              <a:rPr lang="id-ID"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keseimbangan yang harmonis antara hak dan kewajiban negara dan warga negara.</a:t>
            </a:r>
          </a:p>
        </p:txBody>
      </p:sp>
    </p:spTree>
    <p:extLst>
      <p:ext uri="{BB962C8B-B14F-4D97-AF65-F5344CB8AC3E}">
        <p14:creationId xmlns:p14="http://schemas.microsoft.com/office/powerpoint/2010/main" val="74807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0094-CB4B-EA6A-E52C-6B5B0232CA79}"/>
              </a:ext>
            </a:extLst>
          </p:cNvPr>
          <p:cNvSpPr>
            <a:spLocks noGrp="1"/>
          </p:cNvSpPr>
          <p:nvPr>
            <p:ph type="title"/>
          </p:nvPr>
        </p:nvSpPr>
        <p:spPr/>
        <p:txBody>
          <a:bodyPr/>
          <a:lstStyle/>
          <a:p>
            <a:r>
              <a:rPr lang="id-ID" dirty="0"/>
              <a:t>Pengertian</a:t>
            </a:r>
            <a:endParaRPr lang="en-US" dirty="0"/>
          </a:p>
        </p:txBody>
      </p:sp>
      <p:sp>
        <p:nvSpPr>
          <p:cNvPr id="3" name="Content Placeholder 2">
            <a:extLst>
              <a:ext uri="{FF2B5EF4-FFF2-40B4-BE49-F238E27FC236}">
                <a16:creationId xmlns:a16="http://schemas.microsoft.com/office/drawing/2014/main" id="{02A5E887-90D3-C171-8934-C22E8B9609FC}"/>
              </a:ext>
            </a:extLst>
          </p:cNvPr>
          <p:cNvSpPr>
            <a:spLocks noGrp="1"/>
          </p:cNvSpPr>
          <p:nvPr>
            <p:ph idx="1"/>
          </p:nvPr>
        </p:nvSpPr>
        <p:spPr>
          <a:xfrm>
            <a:off x="1097280" y="2108201"/>
            <a:ext cx="10058400" cy="1196599"/>
          </a:xfrm>
        </p:spPr>
        <p:style>
          <a:lnRef idx="1">
            <a:schemeClr val="accent1"/>
          </a:lnRef>
          <a:fillRef idx="2">
            <a:schemeClr val="accent1"/>
          </a:fillRef>
          <a:effectRef idx="1">
            <a:schemeClr val="accent1"/>
          </a:effectRef>
          <a:fontRef idx="minor">
            <a:schemeClr val="dk1"/>
          </a:fontRef>
        </p:style>
        <p:txBody>
          <a:bodyPr/>
          <a:lstStyle/>
          <a:p>
            <a:pPr algn="ctr"/>
            <a:r>
              <a:rPr lang="en-US" b="1" dirty="0">
                <a:solidFill>
                  <a:schemeClr val="tx1"/>
                </a:solidFill>
              </a:rPr>
              <a:t>Hak adalah kuasa untuk menerima atau melakukan suatu yang semestinya diterima atau dilakukan melulu oleh pihak tertentu dan tidak dapat oleh pihak lain mana pun juga yang pada prinsipnya dapat dituntut secara paksa olehnya. </a:t>
            </a:r>
          </a:p>
        </p:txBody>
      </p:sp>
      <p:sp>
        <p:nvSpPr>
          <p:cNvPr id="4" name="Content Placeholder 2">
            <a:extLst>
              <a:ext uri="{FF2B5EF4-FFF2-40B4-BE49-F238E27FC236}">
                <a16:creationId xmlns:a16="http://schemas.microsoft.com/office/drawing/2014/main" id="{71A9573E-D5DC-8324-D8C9-C08A3F206F42}"/>
              </a:ext>
            </a:extLst>
          </p:cNvPr>
          <p:cNvSpPr txBox="1">
            <a:spLocks/>
          </p:cNvSpPr>
          <p:nvPr/>
        </p:nvSpPr>
        <p:spPr>
          <a:xfrm>
            <a:off x="1097280" y="4318601"/>
            <a:ext cx="10058400" cy="11965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en-US" b="1" dirty="0">
                <a:solidFill>
                  <a:schemeClr val="tx1"/>
                </a:solidFill>
              </a:rPr>
              <a:t>Wajib adalah beban untuk memberikan sesuatu yang semestinya dibiarkan atau diberikan melulu oleh pihak tertentu tidak dapat oleh pihak lain mana pun yang pada prinsipnya dapat dituntut secara paksa oleh yang berkepentingan. </a:t>
            </a:r>
          </a:p>
        </p:txBody>
      </p:sp>
      <p:sp>
        <p:nvSpPr>
          <p:cNvPr id="5" name="Arrow: Down 4">
            <a:extLst>
              <a:ext uri="{FF2B5EF4-FFF2-40B4-BE49-F238E27FC236}">
                <a16:creationId xmlns:a16="http://schemas.microsoft.com/office/drawing/2014/main" id="{96C06C7A-30DB-E137-83E9-8DFCA018D9BD}"/>
              </a:ext>
            </a:extLst>
          </p:cNvPr>
          <p:cNvSpPr/>
          <p:nvPr/>
        </p:nvSpPr>
        <p:spPr>
          <a:xfrm>
            <a:off x="3506400" y="3368201"/>
            <a:ext cx="907200" cy="950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FD10463-5CB6-62EA-202A-4C8BD3786F9E}"/>
              </a:ext>
            </a:extLst>
          </p:cNvPr>
          <p:cNvSpPr/>
          <p:nvPr/>
        </p:nvSpPr>
        <p:spPr>
          <a:xfrm rot="10800000">
            <a:off x="6760801" y="3334013"/>
            <a:ext cx="907200" cy="950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90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4997"/>
          </a:xfrm>
          <a:noFill/>
        </p:spPr>
        <p:txBody>
          <a:bodyPr>
            <a:normAutofit/>
          </a:bodyPr>
          <a:lstStyle/>
          <a:p>
            <a:r>
              <a:rPr lang="id-ID" dirty="0"/>
              <a:t>Pengertian</a:t>
            </a:r>
          </a:p>
        </p:txBody>
      </p:sp>
      <p:sp>
        <p:nvSpPr>
          <p:cNvPr id="3" name="Content Placeholder 2"/>
          <p:cNvSpPr>
            <a:spLocks noGrp="1"/>
          </p:cNvSpPr>
          <p:nvPr>
            <p:ph idx="1"/>
          </p:nvPr>
        </p:nvSpPr>
        <p:spPr>
          <a:xfrm>
            <a:off x="1097280" y="1404000"/>
            <a:ext cx="10595520" cy="4514401"/>
          </a:xfrm>
        </p:spPr>
        <p:style>
          <a:lnRef idx="2">
            <a:schemeClr val="dk1"/>
          </a:lnRef>
          <a:fillRef idx="1">
            <a:schemeClr val="lt1"/>
          </a:fillRef>
          <a:effectRef idx="0">
            <a:schemeClr val="dk1"/>
          </a:effectRef>
          <a:fontRef idx="minor">
            <a:schemeClr val="dk1"/>
          </a:fontRef>
        </p:style>
        <p:txBody>
          <a:bodyPr>
            <a:normAutofit/>
          </a:bodyPr>
          <a:lstStyle/>
          <a:p>
            <a:pPr marL="617220" indent="-342900" algn="just">
              <a:lnSpc>
                <a:spcPct val="100000"/>
              </a:lnSpc>
              <a:spcBef>
                <a:spcPts val="0"/>
              </a:spcBef>
              <a:spcAft>
                <a:spcPts val="0"/>
              </a:spcAft>
              <a:buFont typeface="Wingdings" panose="05000000000000000000" pitchFamily="2" charset="2"/>
              <a:buChar char="§"/>
            </a:pPr>
            <a:r>
              <a:rPr lang="id-ID" sz="2400" b="1" u="sng" dirty="0">
                <a:solidFill>
                  <a:schemeClr val="tx1"/>
                </a:solidFill>
              </a:rPr>
              <a:t>Pengertian warga negara </a:t>
            </a:r>
            <a:r>
              <a:rPr lang="id-ID" sz="2400" dirty="0">
                <a:solidFill>
                  <a:schemeClr val="tx1"/>
                </a:solidFill>
              </a:rPr>
              <a:t>adalah anggota dari suatu persekutuan yang didirikan atas kekuatan bersama, dilaksanakan atas tanggungjawab bersama dan ditujukan untuk kepentingan bersama (M. Erwin).</a:t>
            </a:r>
          </a:p>
          <a:p>
            <a:pPr marL="617220" indent="-342900" algn="just">
              <a:lnSpc>
                <a:spcPct val="100000"/>
              </a:lnSpc>
              <a:spcBef>
                <a:spcPts val="0"/>
              </a:spcBef>
              <a:spcAft>
                <a:spcPts val="0"/>
              </a:spcAft>
              <a:buFont typeface="Wingdings" panose="05000000000000000000" pitchFamily="2" charset="2"/>
              <a:buChar char="§"/>
            </a:pPr>
            <a:r>
              <a:rPr lang="id-ID" sz="2400" dirty="0">
                <a:solidFill>
                  <a:schemeClr val="tx1"/>
                </a:solidFill>
              </a:rPr>
              <a:t>Menurut Prof. Kaelan, </a:t>
            </a:r>
            <a:r>
              <a:rPr lang="id-ID" sz="2400" b="1" u="sng" dirty="0">
                <a:solidFill>
                  <a:schemeClr val="tx1"/>
                </a:solidFill>
              </a:rPr>
              <a:t>warga negara </a:t>
            </a:r>
            <a:r>
              <a:rPr lang="id-ID" sz="2400" dirty="0">
                <a:solidFill>
                  <a:schemeClr val="tx1"/>
                </a:solidFill>
              </a:rPr>
              <a:t>adalah rakyat yang menetap di suatu wilayah dan rakyat tertentu dalam hubungannya dengan negara.</a:t>
            </a:r>
          </a:p>
          <a:p>
            <a:pPr marL="617220" indent="-342900" algn="just">
              <a:lnSpc>
                <a:spcPct val="100000"/>
              </a:lnSpc>
              <a:spcBef>
                <a:spcPts val="0"/>
              </a:spcBef>
              <a:spcAft>
                <a:spcPts val="0"/>
              </a:spcAft>
              <a:buFont typeface="Wingdings" panose="05000000000000000000" pitchFamily="2" charset="2"/>
              <a:buChar char="§"/>
            </a:pPr>
            <a:r>
              <a:rPr lang="id-ID" sz="2400" b="1" u="sng" dirty="0">
                <a:solidFill>
                  <a:schemeClr val="tx1"/>
                </a:solidFill>
              </a:rPr>
              <a:t>Warga negara Indonesia </a:t>
            </a:r>
            <a:r>
              <a:rPr lang="id-ID" sz="2400" dirty="0">
                <a:solidFill>
                  <a:schemeClr val="tx1"/>
                </a:solidFill>
              </a:rPr>
              <a:t>adalah orang-orang Indonesia asli dan orang-orang bangsa asing yang disahkan dengan undang-undang sebagai warga negara. (UUD 1945 pasal 26)</a:t>
            </a:r>
          </a:p>
          <a:p>
            <a:pPr marL="617220" indent="-342900" algn="just">
              <a:lnSpc>
                <a:spcPct val="100000"/>
              </a:lnSpc>
              <a:spcBef>
                <a:spcPts val="0"/>
              </a:spcBef>
              <a:spcAft>
                <a:spcPts val="0"/>
              </a:spcAft>
              <a:buFont typeface="Wingdings" panose="05000000000000000000" pitchFamily="2" charset="2"/>
              <a:buChar char="§"/>
            </a:pPr>
            <a:r>
              <a:rPr lang="en-US" sz="2400" u="sng" dirty="0">
                <a:solidFill>
                  <a:schemeClr val="tx1"/>
                </a:solidFill>
              </a:rPr>
              <a:t>Warga Negara</a:t>
            </a:r>
            <a:r>
              <a:rPr lang="en-US" sz="2400" dirty="0">
                <a:solidFill>
                  <a:schemeClr val="tx1"/>
                </a:solidFill>
              </a:rPr>
              <a:t> adalah warga suatu negara yang ditetapkan berdasarkan peraturan </a:t>
            </a:r>
            <a:r>
              <a:rPr lang="en-US" sz="2400" dirty="0"/>
              <a:t>perundang-undangan</a:t>
            </a:r>
            <a:r>
              <a:rPr lang="id-ID" dirty="0"/>
              <a:t> (UU 12 Tahun 2006)</a:t>
            </a:r>
            <a:endParaRPr lang="id-ID"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직사각형 1">
            <a:extLst>
              <a:ext uri="{FF2B5EF4-FFF2-40B4-BE49-F238E27FC236}">
                <a16:creationId xmlns:a16="http://schemas.microsoft.com/office/drawing/2014/main" id="{4ECD3A8E-3D24-45F3-923B-241DA56FEDA6}"/>
              </a:ext>
            </a:extLst>
          </p:cNvPr>
          <p:cNvSpPr/>
          <p:nvPr/>
        </p:nvSpPr>
        <p:spPr>
          <a:xfrm>
            <a:off x="1" y="0"/>
            <a:ext cx="378822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8" name="Rectangle 37">
            <a:extLst>
              <a:ext uri="{FF2B5EF4-FFF2-40B4-BE49-F238E27FC236}">
                <a16:creationId xmlns:a16="http://schemas.microsoft.com/office/drawing/2014/main" id="{9AC530AB-080D-4B6A-B293-D8ACD984E065}"/>
              </a:ext>
            </a:extLst>
          </p:cNvPr>
          <p:cNvSpPr/>
          <p:nvPr/>
        </p:nvSpPr>
        <p:spPr>
          <a:xfrm>
            <a:off x="239350" y="247651"/>
            <a:ext cx="3316651" cy="104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5">
            <a:extLst>
              <a:ext uri="{FF2B5EF4-FFF2-40B4-BE49-F238E27FC236}">
                <a16:creationId xmlns:a16="http://schemas.microsoft.com/office/drawing/2014/main" id="{CEC09324-AB19-4B9B-B3F2-1CAD7A4885D9}"/>
              </a:ext>
            </a:extLst>
          </p:cNvPr>
          <p:cNvSpPr txBox="1">
            <a:spLocks/>
          </p:cNvSpPr>
          <p:nvPr/>
        </p:nvSpPr>
        <p:spPr>
          <a:xfrm>
            <a:off x="685279" y="724988"/>
            <a:ext cx="2601913" cy="1441450"/>
          </a:xfrm>
          <a:prstGeom prst="rect">
            <a:avLst/>
          </a:prstGeom>
        </p:spPr>
        <p:txBody>
          <a:bodyPr vert="horz" wrap="square" lIns="0" tIns="252000" rIns="0" bIns="108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dirty="0">
                <a:solidFill>
                  <a:schemeClr val="bg1"/>
                </a:solidFill>
              </a:rPr>
              <a:t>Dasar Hukum</a:t>
            </a:r>
            <a:endParaRPr lang="en-US" dirty="0">
              <a:solidFill>
                <a:schemeClr val="bg1"/>
              </a:solidFill>
            </a:endParaRPr>
          </a:p>
        </p:txBody>
      </p:sp>
      <p:grpSp>
        <p:nvGrpSpPr>
          <p:cNvPr id="6" name="Group 5">
            <a:extLst>
              <a:ext uri="{FF2B5EF4-FFF2-40B4-BE49-F238E27FC236}">
                <a16:creationId xmlns:a16="http://schemas.microsoft.com/office/drawing/2014/main" id="{2E1A1200-DF1A-411E-A364-39E1ADED1C3C}"/>
              </a:ext>
            </a:extLst>
          </p:cNvPr>
          <p:cNvGrpSpPr/>
          <p:nvPr/>
        </p:nvGrpSpPr>
        <p:grpSpPr>
          <a:xfrm>
            <a:off x="7054363" y="901600"/>
            <a:ext cx="1771864" cy="4822196"/>
            <a:chOff x="5287114" y="1124744"/>
            <a:chExt cx="1613972" cy="4392488"/>
          </a:xfrm>
        </p:grpSpPr>
        <p:sp>
          <p:nvSpPr>
            <p:cNvPr id="7" name="Frame 6">
              <a:extLst>
                <a:ext uri="{FF2B5EF4-FFF2-40B4-BE49-F238E27FC236}">
                  <a16:creationId xmlns:a16="http://schemas.microsoft.com/office/drawing/2014/main" id="{67FDF2C8-9131-4C78-9AEC-913A0925E39F}"/>
                </a:ext>
              </a:extLst>
            </p:cNvPr>
            <p:cNvSpPr/>
            <p:nvPr/>
          </p:nvSpPr>
          <p:spPr>
            <a:xfrm>
              <a:off x="5287114" y="4365104"/>
              <a:ext cx="1589142" cy="1152128"/>
            </a:xfrm>
            <a:prstGeom prst="frame">
              <a:avLst>
                <a:gd name="adj1" fmla="val 9763"/>
              </a:avLst>
            </a:prstGeom>
            <a:solidFill>
              <a:schemeClr val="accent5"/>
            </a:solidFill>
            <a:ln>
              <a:noFill/>
            </a:ln>
            <a:scene3d>
              <a:camera prst="isometricOffAxis2Top">
                <a:rot lat="18448671" lon="2370244" rev="18834421"/>
              </a:camera>
              <a:lightRig rig="sunrise" dir="t"/>
            </a:scene3d>
            <a:sp3d extrusionH="476250" contourW="12700">
              <a:extrusionClr>
                <a:schemeClr val="accent5"/>
              </a:extrusionClr>
              <a:contourClr>
                <a:schemeClr val="accent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8" name="Frame 7">
              <a:extLst>
                <a:ext uri="{FF2B5EF4-FFF2-40B4-BE49-F238E27FC236}">
                  <a16:creationId xmlns:a16="http://schemas.microsoft.com/office/drawing/2014/main" id="{0D83FA61-F19A-428F-8DA2-306AB34896AD}"/>
                </a:ext>
              </a:extLst>
            </p:cNvPr>
            <p:cNvSpPr/>
            <p:nvPr/>
          </p:nvSpPr>
          <p:spPr>
            <a:xfrm>
              <a:off x="5292080" y="3717032"/>
              <a:ext cx="1589142" cy="1152128"/>
            </a:xfrm>
            <a:prstGeom prst="frame">
              <a:avLst>
                <a:gd name="adj1" fmla="val 9763"/>
              </a:avLst>
            </a:prstGeom>
            <a:solidFill>
              <a:schemeClr val="accent6"/>
            </a:solidFill>
            <a:ln>
              <a:noFill/>
            </a:ln>
            <a:scene3d>
              <a:camera prst="isometricOffAxis2Top">
                <a:rot lat="18448671" lon="2370244" rev="18834421"/>
              </a:camera>
              <a:lightRig rig="sunrise" dir="t"/>
            </a:scene3d>
            <a:sp3d extrusionH="476250" contourW="127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9" name="Frame 8">
              <a:extLst>
                <a:ext uri="{FF2B5EF4-FFF2-40B4-BE49-F238E27FC236}">
                  <a16:creationId xmlns:a16="http://schemas.microsoft.com/office/drawing/2014/main" id="{FFC14B8F-473F-4371-803C-E0471E56EB15}"/>
                </a:ext>
              </a:extLst>
            </p:cNvPr>
            <p:cNvSpPr/>
            <p:nvPr/>
          </p:nvSpPr>
          <p:spPr>
            <a:xfrm>
              <a:off x="5297046" y="3068960"/>
              <a:ext cx="1589142" cy="1152128"/>
            </a:xfrm>
            <a:prstGeom prst="frame">
              <a:avLst>
                <a:gd name="adj1" fmla="val 9763"/>
              </a:avLst>
            </a:prstGeom>
            <a:solidFill>
              <a:schemeClr val="accent1"/>
            </a:solidFill>
            <a:ln>
              <a:noFill/>
            </a:ln>
            <a:scene3d>
              <a:camera prst="isometricOffAxis2Top">
                <a:rot lat="18448671" lon="2370244" rev="18834421"/>
              </a:camera>
              <a:lightRig rig="sunrise" dir="t"/>
            </a:scene3d>
            <a:sp3d extrusionH="476250" contourW="12700">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0" name="Frame 9">
              <a:extLst>
                <a:ext uri="{FF2B5EF4-FFF2-40B4-BE49-F238E27FC236}">
                  <a16:creationId xmlns:a16="http://schemas.microsoft.com/office/drawing/2014/main" id="{37A6A4E0-D5E2-4505-B648-506BF90B3C86}"/>
                </a:ext>
              </a:extLst>
            </p:cNvPr>
            <p:cNvSpPr/>
            <p:nvPr/>
          </p:nvSpPr>
          <p:spPr>
            <a:xfrm>
              <a:off x="5302012" y="2420888"/>
              <a:ext cx="1589142" cy="1152128"/>
            </a:xfrm>
            <a:prstGeom prst="frame">
              <a:avLst>
                <a:gd name="adj1" fmla="val 9763"/>
              </a:avLst>
            </a:prstGeom>
            <a:solidFill>
              <a:schemeClr val="accent2"/>
            </a:solidFill>
            <a:ln>
              <a:noFill/>
            </a:ln>
            <a:scene3d>
              <a:camera prst="isometricOffAxis2Top">
                <a:rot lat="18448671" lon="2370244" rev="18834421"/>
              </a:camera>
              <a:lightRig rig="sunrise" dir="t"/>
            </a:scene3d>
            <a:sp3d extrusionH="476250" contourW="12700">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1" name="Frame 10">
              <a:extLst>
                <a:ext uri="{FF2B5EF4-FFF2-40B4-BE49-F238E27FC236}">
                  <a16:creationId xmlns:a16="http://schemas.microsoft.com/office/drawing/2014/main" id="{6096EA65-BDFD-4B06-AD92-6AF39949E77C}"/>
                </a:ext>
              </a:extLst>
            </p:cNvPr>
            <p:cNvSpPr/>
            <p:nvPr/>
          </p:nvSpPr>
          <p:spPr>
            <a:xfrm>
              <a:off x="5306978" y="1772816"/>
              <a:ext cx="1589142" cy="1152128"/>
            </a:xfrm>
            <a:prstGeom prst="frame">
              <a:avLst>
                <a:gd name="adj1" fmla="val 9763"/>
              </a:avLst>
            </a:prstGeom>
            <a:solidFill>
              <a:schemeClr val="accent3"/>
            </a:solidFill>
            <a:ln>
              <a:noFill/>
            </a:ln>
            <a:scene3d>
              <a:camera prst="isometricOffAxis2Top">
                <a:rot lat="18448671" lon="2370244" rev="18834421"/>
              </a:camera>
              <a:lightRig rig="sunrise" dir="t"/>
            </a:scene3d>
            <a:sp3d extrusionH="476250" contourW="12700">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2" name="Frame 11">
              <a:extLst>
                <a:ext uri="{FF2B5EF4-FFF2-40B4-BE49-F238E27FC236}">
                  <a16:creationId xmlns:a16="http://schemas.microsoft.com/office/drawing/2014/main" id="{31671A84-A4B3-4A11-929A-D594A293548D}"/>
                </a:ext>
              </a:extLst>
            </p:cNvPr>
            <p:cNvSpPr/>
            <p:nvPr/>
          </p:nvSpPr>
          <p:spPr>
            <a:xfrm>
              <a:off x="5311944" y="1124744"/>
              <a:ext cx="1589142" cy="1152128"/>
            </a:xfrm>
            <a:prstGeom prst="frame">
              <a:avLst>
                <a:gd name="adj1" fmla="val 9763"/>
              </a:avLst>
            </a:prstGeom>
            <a:solidFill>
              <a:schemeClr val="accent4"/>
            </a:solidFill>
            <a:ln>
              <a:noFill/>
            </a:ln>
            <a:scene3d>
              <a:camera prst="isometricOffAxis2Top">
                <a:rot lat="18448671" lon="2370244" rev="18834421"/>
              </a:camera>
              <a:lightRig rig="sunrise" dir="t"/>
            </a:scene3d>
            <a:sp3d extrusionH="476250" contourW="12700">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grpSp>
        <p:nvGrpSpPr>
          <p:cNvPr id="13" name="Group 12">
            <a:extLst>
              <a:ext uri="{FF2B5EF4-FFF2-40B4-BE49-F238E27FC236}">
                <a16:creationId xmlns:a16="http://schemas.microsoft.com/office/drawing/2014/main" id="{4853BFD4-7AD0-4648-9D18-A3A448D5781E}"/>
              </a:ext>
            </a:extLst>
          </p:cNvPr>
          <p:cNvGrpSpPr/>
          <p:nvPr/>
        </p:nvGrpSpPr>
        <p:grpSpPr>
          <a:xfrm>
            <a:off x="4308232" y="1387870"/>
            <a:ext cx="2230259" cy="1090346"/>
            <a:chOff x="5210294" y="837292"/>
            <a:chExt cx="1750034" cy="785637"/>
          </a:xfrm>
        </p:grpSpPr>
        <p:sp>
          <p:nvSpPr>
            <p:cNvPr id="14" name="TextBox 13">
              <a:extLst>
                <a:ext uri="{FF2B5EF4-FFF2-40B4-BE49-F238E27FC236}">
                  <a16:creationId xmlns:a16="http://schemas.microsoft.com/office/drawing/2014/main" id="{F3C01295-B622-4B1F-9CC3-5F7454541142}"/>
                </a:ext>
              </a:extLst>
            </p:cNvPr>
            <p:cNvSpPr txBox="1"/>
            <p:nvPr/>
          </p:nvSpPr>
          <p:spPr>
            <a:xfrm>
              <a:off x="5210294" y="1013075"/>
              <a:ext cx="1750034" cy="609854"/>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lang="en-US" sz="1100" b="1" i="0" dirty="0">
                  <a:solidFill>
                    <a:srgbClr val="111111"/>
                  </a:solidFill>
                  <a:effectLst/>
                  <a:latin typeface="Roboto" panose="02000000000000000000" pitchFamily="2" charset="0"/>
                </a:rPr>
                <a:t>Pasal 26, warga negara adalah orang-orang bangsa Indonesia asli dan orang-orang bangsa lain yang disahkan dengan undang-undang sebagai warga negara</a:t>
              </a:r>
              <a:r>
                <a:rPr lang="en-US" altLang="ko-KR" sz="1100" dirty="0">
                  <a:solidFill>
                    <a:schemeClr val="tx1">
                      <a:lumMod val="75000"/>
                      <a:lumOff val="25000"/>
                    </a:schemeClr>
                  </a:solidFill>
                  <a:cs typeface="Arial" pitchFamily="34" charset="0"/>
                </a:rPr>
                <a:t>.</a:t>
              </a:r>
              <a:endParaRPr lang="en-US" altLang="ko-KR"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10C22E81-4907-41DC-8A84-624A9D31CD2A}"/>
                </a:ext>
              </a:extLst>
            </p:cNvPr>
            <p:cNvSpPr txBox="1"/>
            <p:nvPr/>
          </p:nvSpPr>
          <p:spPr>
            <a:xfrm>
              <a:off x="5218242" y="837292"/>
              <a:ext cx="1742086" cy="155236"/>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r"/>
              <a:r>
                <a:rPr lang="id-ID" altLang="ko-KR" sz="1400" b="1" dirty="0">
                  <a:solidFill>
                    <a:schemeClr val="tx1">
                      <a:lumMod val="75000"/>
                      <a:lumOff val="25000"/>
                    </a:schemeClr>
                  </a:solidFill>
                </a:rPr>
                <a:t>UUD 1945</a:t>
              </a:r>
              <a:endParaRPr lang="en-US" altLang="ko-KR" sz="1400" b="1"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id="{3C5BD58E-9501-4C5C-977E-25B5E5D0BF26}"/>
              </a:ext>
            </a:extLst>
          </p:cNvPr>
          <p:cNvSpPr txBox="1"/>
          <p:nvPr/>
        </p:nvSpPr>
        <p:spPr>
          <a:xfrm>
            <a:off x="6881018" y="1911310"/>
            <a:ext cx="1425454" cy="215444"/>
          </a:xfrm>
          <a:prstGeom prst="rect">
            <a:avLst/>
          </a:prstGeom>
          <a:noFill/>
        </p:spPr>
        <p:txBody>
          <a:bodyPr wrap="square" lIns="0" tIns="0" rIns="0" bIns="0" rtlCol="0">
            <a:spAutoFit/>
          </a:bodyPr>
          <a:lstStyle/>
          <a:p>
            <a:pPr algn="ctr"/>
            <a:r>
              <a:rPr lang="en-US" altLang="ko-KR" sz="1400" b="1" dirty="0">
                <a:solidFill>
                  <a:schemeClr val="bg1"/>
                </a:solidFill>
              </a:rPr>
              <a:t>01</a:t>
            </a:r>
          </a:p>
        </p:txBody>
      </p:sp>
      <p:sp>
        <p:nvSpPr>
          <p:cNvPr id="17" name="TextBox 16">
            <a:extLst>
              <a:ext uri="{FF2B5EF4-FFF2-40B4-BE49-F238E27FC236}">
                <a16:creationId xmlns:a16="http://schemas.microsoft.com/office/drawing/2014/main" id="{20169785-F324-4C43-B334-BB42C2A45E1D}"/>
              </a:ext>
            </a:extLst>
          </p:cNvPr>
          <p:cNvSpPr txBox="1"/>
          <p:nvPr/>
        </p:nvSpPr>
        <p:spPr>
          <a:xfrm>
            <a:off x="6881018" y="2621182"/>
            <a:ext cx="1425454" cy="215444"/>
          </a:xfrm>
          <a:prstGeom prst="rect">
            <a:avLst/>
          </a:prstGeom>
          <a:noFill/>
        </p:spPr>
        <p:txBody>
          <a:bodyPr wrap="square" lIns="0" tIns="0" rIns="0" bIns="0" rtlCol="0">
            <a:spAutoFit/>
          </a:bodyPr>
          <a:lstStyle/>
          <a:p>
            <a:pPr algn="ctr"/>
            <a:r>
              <a:rPr lang="en-US" altLang="ko-KR" sz="1400" b="1" dirty="0">
                <a:solidFill>
                  <a:schemeClr val="bg1"/>
                </a:solidFill>
              </a:rPr>
              <a:t>02</a:t>
            </a:r>
          </a:p>
        </p:txBody>
      </p:sp>
      <p:sp>
        <p:nvSpPr>
          <p:cNvPr id="18" name="TextBox 17">
            <a:extLst>
              <a:ext uri="{FF2B5EF4-FFF2-40B4-BE49-F238E27FC236}">
                <a16:creationId xmlns:a16="http://schemas.microsoft.com/office/drawing/2014/main" id="{1B08A510-E0FB-4E1A-9FD5-BEF2E271E5CA}"/>
              </a:ext>
            </a:extLst>
          </p:cNvPr>
          <p:cNvSpPr txBox="1"/>
          <p:nvPr/>
        </p:nvSpPr>
        <p:spPr>
          <a:xfrm>
            <a:off x="6881018" y="3331054"/>
            <a:ext cx="1425454" cy="215444"/>
          </a:xfrm>
          <a:prstGeom prst="rect">
            <a:avLst/>
          </a:prstGeom>
          <a:noFill/>
        </p:spPr>
        <p:txBody>
          <a:bodyPr wrap="square" lIns="0" tIns="0" rIns="0" bIns="0" rtlCol="0">
            <a:spAutoFit/>
          </a:bodyPr>
          <a:lstStyle/>
          <a:p>
            <a:pPr algn="ctr"/>
            <a:r>
              <a:rPr lang="en-US" altLang="ko-KR" sz="1400" b="1" dirty="0">
                <a:solidFill>
                  <a:schemeClr val="bg1"/>
                </a:solidFill>
              </a:rPr>
              <a:t>03</a:t>
            </a:r>
          </a:p>
        </p:txBody>
      </p:sp>
      <p:sp>
        <p:nvSpPr>
          <p:cNvPr id="19" name="TextBox 18">
            <a:extLst>
              <a:ext uri="{FF2B5EF4-FFF2-40B4-BE49-F238E27FC236}">
                <a16:creationId xmlns:a16="http://schemas.microsoft.com/office/drawing/2014/main" id="{FDB6D0F2-7DED-493A-AC52-698341F1E29A}"/>
              </a:ext>
            </a:extLst>
          </p:cNvPr>
          <p:cNvSpPr txBox="1"/>
          <p:nvPr/>
        </p:nvSpPr>
        <p:spPr>
          <a:xfrm>
            <a:off x="6881018" y="4040926"/>
            <a:ext cx="1425454" cy="215444"/>
          </a:xfrm>
          <a:prstGeom prst="rect">
            <a:avLst/>
          </a:prstGeom>
          <a:noFill/>
        </p:spPr>
        <p:txBody>
          <a:bodyPr wrap="square" lIns="0" tIns="0" rIns="0" bIns="0" rtlCol="0">
            <a:spAutoFit/>
          </a:bodyPr>
          <a:lstStyle/>
          <a:p>
            <a:pPr algn="ctr"/>
            <a:r>
              <a:rPr lang="en-US" altLang="ko-KR" sz="1400" b="1" dirty="0">
                <a:solidFill>
                  <a:schemeClr val="bg1"/>
                </a:solidFill>
              </a:rPr>
              <a:t>04</a:t>
            </a:r>
          </a:p>
        </p:txBody>
      </p:sp>
      <p:sp>
        <p:nvSpPr>
          <p:cNvPr id="20" name="TextBox 19">
            <a:extLst>
              <a:ext uri="{FF2B5EF4-FFF2-40B4-BE49-F238E27FC236}">
                <a16:creationId xmlns:a16="http://schemas.microsoft.com/office/drawing/2014/main" id="{7494C917-0B65-4892-A1BB-B5D328AE9408}"/>
              </a:ext>
            </a:extLst>
          </p:cNvPr>
          <p:cNvSpPr txBox="1"/>
          <p:nvPr/>
        </p:nvSpPr>
        <p:spPr>
          <a:xfrm>
            <a:off x="6881018" y="4750798"/>
            <a:ext cx="1425454" cy="215444"/>
          </a:xfrm>
          <a:prstGeom prst="rect">
            <a:avLst/>
          </a:prstGeom>
          <a:noFill/>
        </p:spPr>
        <p:txBody>
          <a:bodyPr wrap="square" lIns="0" tIns="0" rIns="0" bIns="0" rtlCol="0">
            <a:spAutoFit/>
          </a:bodyPr>
          <a:lstStyle/>
          <a:p>
            <a:pPr algn="ctr"/>
            <a:r>
              <a:rPr lang="en-US" altLang="ko-KR" sz="1400" b="1" dirty="0">
                <a:solidFill>
                  <a:schemeClr val="bg1"/>
                </a:solidFill>
              </a:rPr>
              <a:t>05</a:t>
            </a:r>
          </a:p>
        </p:txBody>
      </p:sp>
      <p:sp>
        <p:nvSpPr>
          <p:cNvPr id="21" name="TextBox 20">
            <a:extLst>
              <a:ext uri="{FF2B5EF4-FFF2-40B4-BE49-F238E27FC236}">
                <a16:creationId xmlns:a16="http://schemas.microsoft.com/office/drawing/2014/main" id="{FC98E1BB-B47D-49EC-A8F6-2C57CC81DBD5}"/>
              </a:ext>
            </a:extLst>
          </p:cNvPr>
          <p:cNvSpPr txBox="1"/>
          <p:nvPr/>
        </p:nvSpPr>
        <p:spPr>
          <a:xfrm>
            <a:off x="6881018" y="5460671"/>
            <a:ext cx="1425454" cy="215444"/>
          </a:xfrm>
          <a:prstGeom prst="rect">
            <a:avLst/>
          </a:prstGeom>
          <a:noFill/>
        </p:spPr>
        <p:txBody>
          <a:bodyPr wrap="square" lIns="0" tIns="0" rIns="0" bIns="0" rtlCol="0">
            <a:spAutoFit/>
          </a:bodyPr>
          <a:lstStyle/>
          <a:p>
            <a:pPr algn="ctr"/>
            <a:r>
              <a:rPr lang="en-US" altLang="ko-KR" sz="1400" b="1" dirty="0">
                <a:solidFill>
                  <a:schemeClr val="bg1"/>
                </a:solidFill>
              </a:rPr>
              <a:t>06</a:t>
            </a:r>
          </a:p>
        </p:txBody>
      </p:sp>
      <p:grpSp>
        <p:nvGrpSpPr>
          <p:cNvPr id="22" name="Group 21">
            <a:extLst>
              <a:ext uri="{FF2B5EF4-FFF2-40B4-BE49-F238E27FC236}">
                <a16:creationId xmlns:a16="http://schemas.microsoft.com/office/drawing/2014/main" id="{A8D9653C-4970-4E3B-92C9-BF2B2A33FFBF}"/>
              </a:ext>
            </a:extLst>
          </p:cNvPr>
          <p:cNvGrpSpPr/>
          <p:nvPr/>
        </p:nvGrpSpPr>
        <p:grpSpPr>
          <a:xfrm>
            <a:off x="4308232" y="2708820"/>
            <a:ext cx="2230259" cy="1133546"/>
            <a:chOff x="5210294" y="806164"/>
            <a:chExt cx="1750034" cy="816765"/>
          </a:xfrm>
        </p:grpSpPr>
        <p:sp>
          <p:nvSpPr>
            <p:cNvPr id="23" name="TextBox 22">
              <a:extLst>
                <a:ext uri="{FF2B5EF4-FFF2-40B4-BE49-F238E27FC236}">
                  <a16:creationId xmlns:a16="http://schemas.microsoft.com/office/drawing/2014/main" id="{92E85987-193F-4C2E-BCBE-D9E9FA953650}"/>
                </a:ext>
              </a:extLst>
            </p:cNvPr>
            <p:cNvSpPr txBox="1"/>
            <p:nvPr/>
          </p:nvSpPr>
          <p:spPr>
            <a:xfrm>
              <a:off x="5210294" y="1013075"/>
              <a:ext cx="1750034" cy="609854"/>
            </a:xfrm>
            <a:prstGeom prst="rect">
              <a:avLst/>
            </a:prstGeom>
            <a:noFill/>
          </p:spPr>
          <p:txBody>
            <a:bodyPr wrap="square" lIns="0" tIns="0" rIns="0" bIns="0" rtlCol="0">
              <a:spAutoFit/>
            </a:bodyPr>
            <a:lstStyle/>
            <a:p>
              <a:pPr algn="ctr"/>
              <a:r>
                <a:rPr lang="id-ID" sz="1100" b="0" i="0" dirty="0">
                  <a:solidFill>
                    <a:schemeClr val="tx1">
                      <a:lumMod val="75000"/>
                      <a:lumOff val="25000"/>
                    </a:schemeClr>
                  </a:solidFill>
                  <a:effectLst/>
                  <a:latin typeface="Poppins" panose="00000500000000000000" pitchFamily="2" charset="0"/>
                  <a:cs typeface="Arial" pitchFamily="34" charset="0"/>
                </a:rPr>
                <a:t>T</a:t>
              </a:r>
              <a:r>
                <a:rPr lang="en-US" sz="1100" b="0" i="0" dirty="0" err="1">
                  <a:solidFill>
                    <a:srgbClr val="212529"/>
                  </a:solidFill>
                  <a:effectLst/>
                  <a:latin typeface="Poppins" panose="00000500000000000000" pitchFamily="2" charset="0"/>
                </a:rPr>
                <a:t>entang</a:t>
              </a:r>
              <a:r>
                <a:rPr lang="en-US" sz="1100" b="0" i="0" dirty="0">
                  <a:solidFill>
                    <a:srgbClr val="212529"/>
                  </a:solidFill>
                  <a:effectLst/>
                  <a:latin typeface="Poppins" panose="00000500000000000000" pitchFamily="2" charset="0"/>
                </a:rPr>
                <a:t> Perubahan Pasal 18 Undang-undang Nomor 62 Tahun 1958 Tentang Kewarganegaraan Republik Indonesia</a:t>
              </a:r>
              <a:endParaRPr lang="en-US" altLang="ko-KR" sz="1100" dirty="0">
                <a:solidFill>
                  <a:schemeClr val="tx1">
                    <a:lumMod val="75000"/>
                    <a:lumOff val="25000"/>
                  </a:schemeClr>
                </a:solidFill>
              </a:endParaRPr>
            </a:p>
          </p:txBody>
        </p:sp>
        <p:sp>
          <p:nvSpPr>
            <p:cNvPr id="24" name="TextBox 23">
              <a:extLst>
                <a:ext uri="{FF2B5EF4-FFF2-40B4-BE49-F238E27FC236}">
                  <a16:creationId xmlns:a16="http://schemas.microsoft.com/office/drawing/2014/main" id="{F9CCDE72-AD39-4276-9DC0-CF4C1EB9062E}"/>
                </a:ext>
              </a:extLst>
            </p:cNvPr>
            <p:cNvSpPr txBox="1"/>
            <p:nvPr/>
          </p:nvSpPr>
          <p:spPr>
            <a:xfrm>
              <a:off x="5218242" y="806164"/>
              <a:ext cx="1742086" cy="155236"/>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spAutoFit/>
            </a:bodyPr>
            <a:lstStyle/>
            <a:p>
              <a:pPr algn="r"/>
              <a:r>
                <a:rPr lang="id-ID" altLang="ko-KR" sz="1400" b="1" dirty="0">
                  <a:solidFill>
                    <a:schemeClr val="tx1">
                      <a:lumMod val="95000"/>
                      <a:lumOff val="5000"/>
                    </a:schemeClr>
                  </a:solidFill>
                </a:rPr>
                <a:t>UU 3 1976</a:t>
              </a:r>
              <a:endParaRPr lang="en-US" altLang="ko-KR" sz="1400" b="1" dirty="0">
                <a:solidFill>
                  <a:schemeClr val="tx1">
                    <a:lumMod val="95000"/>
                    <a:lumOff val="5000"/>
                  </a:schemeClr>
                </a:solidFill>
              </a:endParaRPr>
            </a:p>
          </p:txBody>
        </p:sp>
      </p:grpSp>
      <p:grpSp>
        <p:nvGrpSpPr>
          <p:cNvPr id="25" name="Group 24">
            <a:extLst>
              <a:ext uri="{FF2B5EF4-FFF2-40B4-BE49-F238E27FC236}">
                <a16:creationId xmlns:a16="http://schemas.microsoft.com/office/drawing/2014/main" id="{26C3B6EA-F903-4187-98A4-64A4B22BDAA6}"/>
              </a:ext>
            </a:extLst>
          </p:cNvPr>
          <p:cNvGrpSpPr/>
          <p:nvPr/>
        </p:nvGrpSpPr>
        <p:grpSpPr>
          <a:xfrm>
            <a:off x="4308232" y="4116170"/>
            <a:ext cx="2230259" cy="928267"/>
            <a:chOff x="5210294" y="837292"/>
            <a:chExt cx="1750034" cy="668853"/>
          </a:xfrm>
        </p:grpSpPr>
        <p:sp>
          <p:nvSpPr>
            <p:cNvPr id="26" name="TextBox 25">
              <a:extLst>
                <a:ext uri="{FF2B5EF4-FFF2-40B4-BE49-F238E27FC236}">
                  <a16:creationId xmlns:a16="http://schemas.microsoft.com/office/drawing/2014/main" id="{795CBC5D-4FF7-45E5-B9BD-4225EFC0742B}"/>
                </a:ext>
              </a:extLst>
            </p:cNvPr>
            <p:cNvSpPr txBox="1"/>
            <p:nvPr/>
          </p:nvSpPr>
          <p:spPr>
            <a:xfrm>
              <a:off x="5210294" y="1018263"/>
              <a:ext cx="1750034" cy="487882"/>
            </a:xfrm>
            <a:prstGeom prst="rect">
              <a:avLst/>
            </a:prstGeom>
            <a:noFill/>
          </p:spPr>
          <p:txBody>
            <a:bodyPr wrap="square" lIns="0" tIns="0" rIns="0" bIns="0" rtlCol="0">
              <a:spAutoFit/>
            </a:bodyPr>
            <a:lstStyle/>
            <a:p>
              <a:pPr algn="ctr">
                <a:spcAft>
                  <a:spcPts val="1875"/>
                </a:spcAft>
              </a:pPr>
              <a:r>
                <a:rPr lang="id-ID" sz="1100" b="0" i="0" dirty="0">
                  <a:solidFill>
                    <a:srgbClr val="212529"/>
                  </a:solidFill>
                  <a:effectLst/>
                  <a:latin typeface="Poppins" panose="00000500000000000000" pitchFamily="2" charset="0"/>
                </a:rPr>
                <a:t>T</a:t>
              </a:r>
              <a:r>
                <a:rPr lang="en-US" sz="1100" b="0" i="0" dirty="0" err="1">
                  <a:solidFill>
                    <a:srgbClr val="212529"/>
                  </a:solidFill>
                  <a:effectLst/>
                  <a:latin typeface="Poppins" panose="00000500000000000000" pitchFamily="2" charset="0"/>
                </a:rPr>
                <a:t>entang</a:t>
              </a:r>
              <a:r>
                <a:rPr lang="en-US" sz="1100" b="0" i="0" dirty="0">
                  <a:solidFill>
                    <a:srgbClr val="212529"/>
                  </a:solidFill>
                  <a:effectLst/>
                  <a:latin typeface="Poppins" panose="00000500000000000000" pitchFamily="2" charset="0"/>
                </a:rPr>
                <a:t> Tata Cara Memperoleh, Kehilangan, Pembatalan, dan Memperoleh Kembali Kewarganegaraan Ri</a:t>
              </a:r>
            </a:p>
          </p:txBody>
        </p:sp>
        <p:sp>
          <p:nvSpPr>
            <p:cNvPr id="27" name="TextBox 26">
              <a:extLst>
                <a:ext uri="{FF2B5EF4-FFF2-40B4-BE49-F238E27FC236}">
                  <a16:creationId xmlns:a16="http://schemas.microsoft.com/office/drawing/2014/main" id="{70B3D903-36B6-4A8C-9903-F83A47147EA4}"/>
                </a:ext>
              </a:extLst>
            </p:cNvPr>
            <p:cNvSpPr txBox="1"/>
            <p:nvPr/>
          </p:nvSpPr>
          <p:spPr>
            <a:xfrm>
              <a:off x="5218242" y="837292"/>
              <a:ext cx="1742086" cy="155236"/>
            </a:xfrm>
            <a:prstGeom prst="rect">
              <a:avLst/>
            </a:prstGeom>
            <a:solidFill>
              <a:schemeClr val="accent4"/>
            </a:solidFill>
          </p:spPr>
          <p:txBody>
            <a:bodyPr wrap="square" lIns="0" tIns="0" rIns="0" bIns="0" rtlCol="0">
              <a:spAutoFit/>
            </a:bodyPr>
            <a:lstStyle/>
            <a:p>
              <a:pPr algn="r"/>
              <a:r>
                <a:rPr lang="en-US" sz="1400" dirty="0">
                  <a:solidFill>
                    <a:srgbClr val="111111"/>
                  </a:solidFill>
                  <a:latin typeface="Poppins" panose="00000500000000000000" pitchFamily="2" charset="0"/>
                </a:rPr>
                <a:t>P</a:t>
              </a:r>
              <a:r>
                <a:rPr lang="id-ID" sz="1400" dirty="0">
                  <a:solidFill>
                    <a:srgbClr val="111111"/>
                  </a:solidFill>
                  <a:latin typeface="Poppins" panose="00000500000000000000" pitchFamily="2" charset="0"/>
                </a:rPr>
                <a:t>P </a:t>
              </a:r>
              <a:r>
                <a:rPr lang="en-US" sz="1400" dirty="0">
                  <a:solidFill>
                    <a:srgbClr val="111111"/>
                  </a:solidFill>
                  <a:latin typeface="Poppins" panose="00000500000000000000" pitchFamily="2" charset="0"/>
                </a:rPr>
                <a:t>2 Tahun 2007</a:t>
              </a:r>
              <a:r>
                <a:rPr lang="en-US" sz="1400" b="0" i="0" dirty="0">
                  <a:solidFill>
                    <a:srgbClr val="212529"/>
                  </a:solidFill>
                  <a:effectLst/>
                  <a:latin typeface="Poppins" panose="00000500000000000000" pitchFamily="2" charset="0"/>
                </a:rPr>
                <a:t>T</a:t>
              </a:r>
              <a:endParaRPr lang="en-US" altLang="ko-KR" sz="1400" b="1" dirty="0">
                <a:solidFill>
                  <a:schemeClr val="tx1">
                    <a:lumMod val="75000"/>
                    <a:lumOff val="25000"/>
                  </a:schemeClr>
                </a:solidFill>
              </a:endParaRPr>
            </a:p>
          </p:txBody>
        </p:sp>
      </p:grpSp>
      <p:grpSp>
        <p:nvGrpSpPr>
          <p:cNvPr id="28" name="Group 27">
            <a:extLst>
              <a:ext uri="{FF2B5EF4-FFF2-40B4-BE49-F238E27FC236}">
                <a16:creationId xmlns:a16="http://schemas.microsoft.com/office/drawing/2014/main" id="{B299700D-E752-43DB-A489-1D44E9CA3FBE}"/>
              </a:ext>
            </a:extLst>
          </p:cNvPr>
          <p:cNvGrpSpPr/>
          <p:nvPr/>
        </p:nvGrpSpPr>
        <p:grpSpPr>
          <a:xfrm>
            <a:off x="9292941" y="2069944"/>
            <a:ext cx="2110687" cy="640009"/>
            <a:chOff x="5186086" y="837292"/>
            <a:chExt cx="1774242" cy="376362"/>
          </a:xfrm>
        </p:grpSpPr>
        <p:sp>
          <p:nvSpPr>
            <p:cNvPr id="29" name="TextBox 28">
              <a:extLst>
                <a:ext uri="{FF2B5EF4-FFF2-40B4-BE49-F238E27FC236}">
                  <a16:creationId xmlns:a16="http://schemas.microsoft.com/office/drawing/2014/main" id="{DD497647-B053-40EB-A5E0-CB4F7D40E620}"/>
                </a:ext>
              </a:extLst>
            </p:cNvPr>
            <p:cNvSpPr txBox="1"/>
            <p:nvPr/>
          </p:nvSpPr>
          <p:spPr>
            <a:xfrm>
              <a:off x="5186086" y="1014565"/>
              <a:ext cx="1750034" cy="199089"/>
            </a:xfrm>
            <a:prstGeom prst="rect">
              <a:avLst/>
            </a:prstGeom>
            <a:noFill/>
          </p:spPr>
          <p:txBody>
            <a:bodyPr wrap="square" lIns="0" tIns="0" rIns="0" bIns="0" rtlCol="0">
              <a:spAutoFit/>
            </a:bodyPr>
            <a:lstStyle/>
            <a:p>
              <a:pPr algn="ctr"/>
              <a:r>
                <a:rPr lang="en-US" sz="1100" b="0" i="0" dirty="0">
                  <a:solidFill>
                    <a:srgbClr val="212529"/>
                  </a:solidFill>
                  <a:effectLst/>
                  <a:latin typeface="Poppins" panose="00000500000000000000" pitchFamily="2" charset="0"/>
                </a:rPr>
                <a:t>Tentang Kewarga-negaraan Republik Indonesia</a:t>
              </a:r>
              <a:r>
                <a:rPr lang="en-US" altLang="ko-KR" sz="1100" dirty="0">
                  <a:solidFill>
                    <a:schemeClr val="tx1">
                      <a:lumMod val="75000"/>
                      <a:lumOff val="25000"/>
                    </a:schemeClr>
                  </a:solidFill>
                  <a:cs typeface="Arial" pitchFamily="34" charset="0"/>
                </a:rPr>
                <a:t>.</a:t>
              </a:r>
              <a:endParaRPr lang="en-US" altLang="ko-KR" sz="1100" dirty="0">
                <a:solidFill>
                  <a:schemeClr val="tx1">
                    <a:lumMod val="75000"/>
                    <a:lumOff val="25000"/>
                  </a:schemeClr>
                </a:solidFill>
              </a:endParaRPr>
            </a:p>
          </p:txBody>
        </p:sp>
        <p:sp>
          <p:nvSpPr>
            <p:cNvPr id="30" name="TextBox 29">
              <a:extLst>
                <a:ext uri="{FF2B5EF4-FFF2-40B4-BE49-F238E27FC236}">
                  <a16:creationId xmlns:a16="http://schemas.microsoft.com/office/drawing/2014/main" id="{8C1C1479-998C-451C-BDCC-74EF1AE732A2}"/>
                </a:ext>
              </a:extLst>
            </p:cNvPr>
            <p:cNvSpPr txBox="1"/>
            <p:nvPr/>
          </p:nvSpPr>
          <p:spPr>
            <a:xfrm>
              <a:off x="5218242" y="837292"/>
              <a:ext cx="1742086" cy="155236"/>
            </a:xfrm>
            <a:prstGeom prst="rect">
              <a:avLst/>
            </a:prstGeom>
            <a:solidFill>
              <a:schemeClr val="accent3"/>
            </a:solidFill>
          </p:spPr>
          <p:txBody>
            <a:bodyPr wrap="square" lIns="0" tIns="0" rIns="0" bIns="0" rtlCol="0">
              <a:spAutoFit/>
            </a:bodyPr>
            <a:lstStyle/>
            <a:p>
              <a:r>
                <a:rPr lang="en-US" sz="1400" dirty="0">
                  <a:solidFill>
                    <a:srgbClr val="004DDA"/>
                  </a:solidFill>
                  <a:latin typeface="Poppins" panose="00000500000000000000" pitchFamily="2" charset="0"/>
                </a:rPr>
                <a:t>U</a:t>
              </a:r>
              <a:r>
                <a:rPr lang="id-ID" sz="1400" dirty="0">
                  <a:solidFill>
                    <a:srgbClr val="004DDA"/>
                  </a:solidFill>
                  <a:latin typeface="Poppins" panose="00000500000000000000" pitchFamily="2" charset="0"/>
                </a:rPr>
                <a:t>U </a:t>
              </a:r>
              <a:r>
                <a:rPr lang="en-US" sz="1400" dirty="0">
                  <a:solidFill>
                    <a:srgbClr val="004DDA"/>
                  </a:solidFill>
                  <a:latin typeface="Poppins" panose="00000500000000000000" pitchFamily="2" charset="0"/>
                </a:rPr>
                <a:t> 62 Tahun 1958</a:t>
              </a:r>
              <a:r>
                <a:rPr lang="en-US" sz="1400" b="0" i="0" dirty="0">
                  <a:solidFill>
                    <a:srgbClr val="212529"/>
                  </a:solidFill>
                  <a:effectLst/>
                  <a:latin typeface="Poppins" panose="00000500000000000000" pitchFamily="2" charset="0"/>
                </a:rPr>
                <a:t> </a:t>
              </a:r>
              <a:endParaRPr lang="en-US" altLang="ko-KR" sz="1400" b="1" dirty="0">
                <a:solidFill>
                  <a:schemeClr val="tx1">
                    <a:lumMod val="75000"/>
                    <a:lumOff val="25000"/>
                  </a:schemeClr>
                </a:solidFill>
              </a:endParaRPr>
            </a:p>
          </p:txBody>
        </p:sp>
      </p:grpSp>
      <p:grpSp>
        <p:nvGrpSpPr>
          <p:cNvPr id="31" name="Group 30">
            <a:extLst>
              <a:ext uri="{FF2B5EF4-FFF2-40B4-BE49-F238E27FC236}">
                <a16:creationId xmlns:a16="http://schemas.microsoft.com/office/drawing/2014/main" id="{5EF9A283-A1D5-454E-A716-CE180F943095}"/>
              </a:ext>
            </a:extLst>
          </p:cNvPr>
          <p:cNvGrpSpPr/>
          <p:nvPr/>
        </p:nvGrpSpPr>
        <p:grpSpPr>
          <a:xfrm>
            <a:off x="9321736" y="3434097"/>
            <a:ext cx="2081887" cy="589714"/>
            <a:chOff x="5210294" y="837292"/>
            <a:chExt cx="1750034" cy="424912"/>
          </a:xfrm>
        </p:grpSpPr>
        <p:sp>
          <p:nvSpPr>
            <p:cNvPr id="32" name="TextBox 31">
              <a:extLst>
                <a:ext uri="{FF2B5EF4-FFF2-40B4-BE49-F238E27FC236}">
                  <a16:creationId xmlns:a16="http://schemas.microsoft.com/office/drawing/2014/main" id="{16450B87-0EAF-4C6F-8E8C-BD7B4F19B5EF}"/>
                </a:ext>
              </a:extLst>
            </p:cNvPr>
            <p:cNvSpPr txBox="1"/>
            <p:nvPr/>
          </p:nvSpPr>
          <p:spPr>
            <a:xfrm>
              <a:off x="5210294" y="1018263"/>
              <a:ext cx="1750034" cy="243941"/>
            </a:xfrm>
            <a:prstGeom prst="rect">
              <a:avLst/>
            </a:prstGeom>
            <a:noFill/>
          </p:spPr>
          <p:txBody>
            <a:bodyPr wrap="square" lIns="0" tIns="0" rIns="0" bIns="0" rtlCol="0">
              <a:spAutoFit/>
            </a:bodyPr>
            <a:lstStyle/>
            <a:p>
              <a:pPr algn="ctr">
                <a:spcAft>
                  <a:spcPts val="1875"/>
                </a:spcAft>
                <a:buFont typeface="Arial" panose="020B0604020202020204" pitchFamily="34" charset="0"/>
                <a:buChar char="•"/>
              </a:pPr>
              <a:r>
                <a:rPr lang="en-US" sz="1100" b="0" i="0" dirty="0">
                  <a:solidFill>
                    <a:srgbClr val="212529"/>
                  </a:solidFill>
                  <a:effectLst/>
                  <a:latin typeface="Poppins" panose="00000500000000000000" pitchFamily="2" charset="0"/>
                </a:rPr>
                <a:t>Tentang Kewarganegaraan R</a:t>
              </a:r>
              <a:r>
                <a:rPr lang="id-ID" sz="1100" b="0" i="0" dirty="0">
                  <a:solidFill>
                    <a:srgbClr val="212529"/>
                  </a:solidFill>
                  <a:effectLst/>
                  <a:latin typeface="Poppins" panose="00000500000000000000" pitchFamily="2" charset="0"/>
                </a:rPr>
                <a:t>I</a:t>
              </a:r>
              <a:endParaRPr lang="en-US" sz="1100" b="0" i="0" dirty="0">
                <a:solidFill>
                  <a:srgbClr val="212529"/>
                </a:solidFill>
                <a:effectLst/>
                <a:latin typeface="Poppins" panose="00000500000000000000" pitchFamily="2" charset="0"/>
              </a:endParaRPr>
            </a:p>
          </p:txBody>
        </p:sp>
        <p:sp>
          <p:nvSpPr>
            <p:cNvPr id="33" name="TextBox 32">
              <a:extLst>
                <a:ext uri="{FF2B5EF4-FFF2-40B4-BE49-F238E27FC236}">
                  <a16:creationId xmlns:a16="http://schemas.microsoft.com/office/drawing/2014/main" id="{92ADBF2A-9244-4114-A67E-BEB9A95B50E6}"/>
                </a:ext>
              </a:extLst>
            </p:cNvPr>
            <p:cNvSpPr txBox="1"/>
            <p:nvPr/>
          </p:nvSpPr>
          <p:spPr>
            <a:xfrm>
              <a:off x="5218242" y="837292"/>
              <a:ext cx="1742086" cy="155235"/>
            </a:xfrm>
            <a:prstGeom prst="rect">
              <a:avLst/>
            </a:prstGeom>
            <a:solidFill>
              <a:schemeClr val="accent1">
                <a:lumMod val="60000"/>
                <a:lumOff val="40000"/>
              </a:schemeClr>
            </a:solidFill>
          </p:spPr>
          <p:txBody>
            <a:bodyPr wrap="square" lIns="0" tIns="0" rIns="0" bIns="0" rtlCol="0">
              <a:spAutoFit/>
            </a:bodyPr>
            <a:lstStyle/>
            <a:p>
              <a:r>
                <a:rPr lang="en-US" sz="1400" dirty="0">
                  <a:solidFill>
                    <a:srgbClr val="004DDA"/>
                  </a:solidFill>
                  <a:latin typeface="Poppins" panose="00000500000000000000" pitchFamily="2" charset="0"/>
                </a:rPr>
                <a:t>U</a:t>
              </a:r>
              <a:r>
                <a:rPr lang="id-ID" sz="1400" dirty="0">
                  <a:solidFill>
                    <a:srgbClr val="004DDA"/>
                  </a:solidFill>
                  <a:latin typeface="Poppins" panose="00000500000000000000" pitchFamily="2" charset="0"/>
                </a:rPr>
                <a:t>U </a:t>
              </a:r>
              <a:r>
                <a:rPr lang="en-US" sz="1400" dirty="0">
                  <a:solidFill>
                    <a:srgbClr val="004DDA"/>
                  </a:solidFill>
                  <a:latin typeface="Poppins" panose="00000500000000000000" pitchFamily="2" charset="0"/>
                </a:rPr>
                <a:t>12 Tahun 2006</a:t>
              </a:r>
              <a:r>
                <a:rPr lang="en-US" sz="1400" b="0" i="0" dirty="0">
                  <a:solidFill>
                    <a:srgbClr val="212529"/>
                  </a:solidFill>
                  <a:effectLst/>
                  <a:latin typeface="Poppins" panose="00000500000000000000" pitchFamily="2" charset="0"/>
                </a:rPr>
                <a:t> </a:t>
              </a:r>
              <a:endParaRPr lang="en-US" altLang="ko-KR" sz="1400" b="1"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id="{22501337-1E30-43E2-9E04-08250867044E}"/>
              </a:ext>
            </a:extLst>
          </p:cNvPr>
          <p:cNvGrpSpPr/>
          <p:nvPr/>
        </p:nvGrpSpPr>
        <p:grpSpPr>
          <a:xfrm>
            <a:off x="9321736" y="4733447"/>
            <a:ext cx="2515063" cy="1401994"/>
            <a:chOff x="5210294" y="837292"/>
            <a:chExt cx="1750034" cy="1101907"/>
          </a:xfrm>
        </p:grpSpPr>
        <p:sp>
          <p:nvSpPr>
            <p:cNvPr id="35" name="TextBox 34">
              <a:extLst>
                <a:ext uri="{FF2B5EF4-FFF2-40B4-BE49-F238E27FC236}">
                  <a16:creationId xmlns:a16="http://schemas.microsoft.com/office/drawing/2014/main" id="{E1F1471C-EFD2-43AF-B4D8-CE317FB8AF07}"/>
                </a:ext>
              </a:extLst>
            </p:cNvPr>
            <p:cNvSpPr txBox="1"/>
            <p:nvPr/>
          </p:nvSpPr>
          <p:spPr>
            <a:xfrm>
              <a:off x="5210294" y="1007887"/>
              <a:ext cx="1750034" cy="931312"/>
            </a:xfrm>
            <a:prstGeom prst="rect">
              <a:avLst/>
            </a:prstGeom>
            <a:noFill/>
          </p:spPr>
          <p:txBody>
            <a:bodyPr wrap="square" lIns="0" tIns="0" rIns="0" bIns="0" rtlCol="0">
              <a:spAutoFit/>
            </a:bodyPr>
            <a:lstStyle/>
            <a:p>
              <a:pPr algn="ctr"/>
              <a:r>
                <a:rPr lang="en-US" sz="1100" b="0" i="0" dirty="0">
                  <a:solidFill>
                    <a:srgbClr val="333333"/>
                  </a:solidFill>
                  <a:effectLst/>
                  <a:latin typeface="Poppins" panose="00000500000000000000" pitchFamily="2" charset="0"/>
                </a:rPr>
                <a:t>Tentang Perubahan Atas Peraturan Pemerintah Nomor 2 Tahun 2007 Tentang Tata Cara Memperoleh, Kehilangan, Pembatalan, dan Memperoleh Kembali Kewarganegaraan Republik Indonesia</a:t>
              </a:r>
            </a:p>
          </p:txBody>
        </p:sp>
        <p:sp>
          <p:nvSpPr>
            <p:cNvPr id="36" name="TextBox 35">
              <a:extLst>
                <a:ext uri="{FF2B5EF4-FFF2-40B4-BE49-F238E27FC236}">
                  <a16:creationId xmlns:a16="http://schemas.microsoft.com/office/drawing/2014/main" id="{8CF71C9B-1961-4A53-A85E-D3FAF64D491B}"/>
                </a:ext>
              </a:extLst>
            </p:cNvPr>
            <p:cNvSpPr txBox="1"/>
            <p:nvPr/>
          </p:nvSpPr>
          <p:spPr>
            <a:xfrm>
              <a:off x="5218242" y="837292"/>
              <a:ext cx="1742086" cy="155236"/>
            </a:xfrm>
            <a:prstGeom prst="rect">
              <a:avLst/>
            </a:prstGeom>
            <a:solidFill>
              <a:schemeClr val="accent4"/>
            </a:solidFill>
          </p:spPr>
          <p:txBody>
            <a:bodyPr wrap="square" lIns="0" tIns="0" rIns="0" bIns="0" rtlCol="0">
              <a:spAutoFit/>
            </a:bodyPr>
            <a:lstStyle/>
            <a:p>
              <a:r>
                <a:rPr lang="en-US" sz="1400" b="0" i="0" dirty="0">
                  <a:solidFill>
                    <a:srgbClr val="333333"/>
                  </a:solidFill>
                  <a:effectLst/>
                  <a:latin typeface="Poppins" panose="00000500000000000000" pitchFamily="2" charset="0"/>
                </a:rPr>
                <a:t>P</a:t>
              </a:r>
              <a:r>
                <a:rPr lang="id-ID" sz="1400" b="0" i="0" dirty="0">
                  <a:solidFill>
                    <a:srgbClr val="333333"/>
                  </a:solidFill>
                  <a:effectLst/>
                  <a:latin typeface="Poppins" panose="00000500000000000000" pitchFamily="2" charset="0"/>
                </a:rPr>
                <a:t>P </a:t>
              </a:r>
              <a:r>
                <a:rPr lang="en-US" sz="1400" b="0" i="0" dirty="0">
                  <a:solidFill>
                    <a:srgbClr val="333333"/>
                  </a:solidFill>
                  <a:effectLst/>
                  <a:latin typeface="Poppins" panose="00000500000000000000" pitchFamily="2" charset="0"/>
                </a:rPr>
                <a:t> 21 Tahun 2022</a:t>
              </a:r>
              <a:endParaRPr lang="en-US" altLang="ko-KR" sz="1400" b="1" dirty="0">
                <a:solidFill>
                  <a:schemeClr val="tx1">
                    <a:lumMod val="75000"/>
                    <a:lumOff val="25000"/>
                  </a:schemeClr>
                </a:solidFill>
              </a:endParaRPr>
            </a:p>
          </p:txBody>
        </p:sp>
      </p:grpSp>
    </p:spTree>
    <p:extLst>
      <p:ext uri="{BB962C8B-B14F-4D97-AF65-F5344CB8AC3E}">
        <p14:creationId xmlns:p14="http://schemas.microsoft.com/office/powerpoint/2010/main" val="400527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85000" lnSpcReduction="20000"/>
          </a:bodyPr>
          <a:lstStyle/>
          <a:p>
            <a:r>
              <a:rPr lang="id-ID" dirty="0"/>
              <a:t>Asas Warga Negara</a:t>
            </a:r>
            <a:endParaRPr lang="en-US" dirty="0"/>
          </a:p>
        </p:txBody>
      </p:sp>
      <p:sp>
        <p:nvSpPr>
          <p:cNvPr id="5" name="Rectangle 4">
            <a:extLst>
              <a:ext uri="{FF2B5EF4-FFF2-40B4-BE49-F238E27FC236}">
                <a16:creationId xmlns:a16="http://schemas.microsoft.com/office/drawing/2014/main" id="{F7112168-9B05-4FE3-8A40-4045A517C38B}"/>
              </a:ext>
            </a:extLst>
          </p:cNvPr>
          <p:cNvSpPr/>
          <p:nvPr/>
        </p:nvSpPr>
        <p:spPr>
          <a:xfrm>
            <a:off x="7239781" y="2534277"/>
            <a:ext cx="4952219" cy="6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DC63B9B8-57B9-4D0D-8CF1-42CECA5F390C}"/>
              </a:ext>
            </a:extLst>
          </p:cNvPr>
          <p:cNvSpPr/>
          <p:nvPr/>
        </p:nvSpPr>
        <p:spPr>
          <a:xfrm>
            <a:off x="-81" y="2534277"/>
            <a:ext cx="4944081"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 Same Side Corner Rectangle 7">
            <a:extLst>
              <a:ext uri="{FF2B5EF4-FFF2-40B4-BE49-F238E27FC236}">
                <a16:creationId xmlns:a16="http://schemas.microsoft.com/office/drawing/2014/main" id="{C42326EC-B803-4EFE-BD56-0FE86D4303D8}"/>
              </a:ext>
            </a:extLst>
          </p:cNvPr>
          <p:cNvSpPr/>
          <p:nvPr/>
        </p:nvSpPr>
        <p:spPr>
          <a:xfrm>
            <a:off x="4917364" y="1823592"/>
            <a:ext cx="2340000" cy="540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8">
            <a:extLst>
              <a:ext uri="{FF2B5EF4-FFF2-40B4-BE49-F238E27FC236}">
                <a16:creationId xmlns:a16="http://schemas.microsoft.com/office/drawing/2014/main" id="{5849DD8E-042A-44FA-84E4-893263467DEB}"/>
              </a:ext>
            </a:extLst>
          </p:cNvPr>
          <p:cNvSpPr/>
          <p:nvPr/>
        </p:nvSpPr>
        <p:spPr>
          <a:xfrm>
            <a:off x="5087304" y="2478861"/>
            <a:ext cx="2016809" cy="914400"/>
          </a:xfrm>
          <a:prstGeom prst="round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ounded Rectangle 9">
            <a:extLst>
              <a:ext uri="{FF2B5EF4-FFF2-40B4-BE49-F238E27FC236}">
                <a16:creationId xmlns:a16="http://schemas.microsoft.com/office/drawing/2014/main" id="{0335AFEA-425A-444B-A16B-814CC15ACB11}"/>
              </a:ext>
            </a:extLst>
          </p:cNvPr>
          <p:cNvSpPr/>
          <p:nvPr/>
        </p:nvSpPr>
        <p:spPr>
          <a:xfrm>
            <a:off x="5087375" y="3497263"/>
            <a:ext cx="2016809" cy="1114400"/>
          </a:xfrm>
          <a:prstGeom prst="round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TextBox 11">
            <a:extLst>
              <a:ext uri="{FF2B5EF4-FFF2-40B4-BE49-F238E27FC236}">
                <a16:creationId xmlns:a16="http://schemas.microsoft.com/office/drawing/2014/main" id="{A0091E77-36AA-419B-9016-0F0DC4E65DEF}"/>
              </a:ext>
            </a:extLst>
          </p:cNvPr>
          <p:cNvSpPr txBox="1"/>
          <p:nvPr/>
        </p:nvSpPr>
        <p:spPr>
          <a:xfrm>
            <a:off x="5206151" y="2620944"/>
            <a:ext cx="1788039" cy="461665"/>
          </a:xfrm>
          <a:prstGeom prst="rect">
            <a:avLst/>
          </a:prstGeom>
          <a:noFill/>
          <a:ln>
            <a:noFill/>
          </a:ln>
        </p:spPr>
        <p:txBody>
          <a:bodyPr wrap="square" rtlCol="0">
            <a:spAutoFit/>
          </a:bodyPr>
          <a:lstStyle/>
          <a:p>
            <a:pPr algn="ctr"/>
            <a:r>
              <a:rPr lang="id-ID" altLang="ko-KR" sz="2400" b="1" dirty="0">
                <a:solidFill>
                  <a:schemeClr val="tx1">
                    <a:lumMod val="65000"/>
                    <a:lumOff val="35000"/>
                  </a:schemeClr>
                </a:solidFill>
                <a:cs typeface="Arial" pitchFamily="34" charset="0"/>
              </a:rPr>
              <a:t>KELAHIRAN</a:t>
            </a:r>
            <a:endParaRPr lang="ko-KR" altLang="en-US" sz="2400" b="1" dirty="0">
              <a:solidFill>
                <a:schemeClr val="tx1">
                  <a:lumMod val="65000"/>
                  <a:lumOff val="35000"/>
                </a:schemeClr>
              </a:solidFill>
              <a:cs typeface="Arial" pitchFamily="34" charset="0"/>
            </a:endParaRPr>
          </a:p>
        </p:txBody>
      </p:sp>
      <p:sp>
        <p:nvSpPr>
          <p:cNvPr id="16" name="TextBox 15">
            <a:extLst>
              <a:ext uri="{FF2B5EF4-FFF2-40B4-BE49-F238E27FC236}">
                <a16:creationId xmlns:a16="http://schemas.microsoft.com/office/drawing/2014/main" id="{F36C042B-20D8-47A0-BB97-4F8044C1CD49}"/>
              </a:ext>
            </a:extLst>
          </p:cNvPr>
          <p:cNvSpPr txBox="1"/>
          <p:nvPr/>
        </p:nvSpPr>
        <p:spPr>
          <a:xfrm>
            <a:off x="5087304" y="3754615"/>
            <a:ext cx="1800200" cy="400110"/>
          </a:xfrm>
          <a:prstGeom prst="rect">
            <a:avLst/>
          </a:prstGeom>
          <a:noFill/>
        </p:spPr>
        <p:txBody>
          <a:bodyPr wrap="square" rtlCol="0">
            <a:spAutoFit/>
          </a:bodyPr>
          <a:lstStyle/>
          <a:p>
            <a:pPr algn="ctr"/>
            <a:r>
              <a:rPr lang="id-ID" altLang="ko-KR" sz="2000" b="1" dirty="0">
                <a:solidFill>
                  <a:schemeClr val="tx1">
                    <a:lumMod val="65000"/>
                    <a:lumOff val="35000"/>
                  </a:schemeClr>
                </a:solidFill>
                <a:cs typeface="Arial" pitchFamily="34" charset="0"/>
              </a:rPr>
              <a:t>PERKAWINAN</a:t>
            </a:r>
            <a:endParaRPr lang="ko-KR" altLang="en-US" sz="2000" b="1" dirty="0">
              <a:solidFill>
                <a:schemeClr val="tx1">
                  <a:lumMod val="65000"/>
                  <a:lumOff val="35000"/>
                </a:schemeClr>
              </a:solidFill>
              <a:cs typeface="Arial" pitchFamily="34" charset="0"/>
            </a:endParaRPr>
          </a:p>
        </p:txBody>
      </p:sp>
      <p:grpSp>
        <p:nvGrpSpPr>
          <p:cNvPr id="20" name="Group 19">
            <a:extLst>
              <a:ext uri="{FF2B5EF4-FFF2-40B4-BE49-F238E27FC236}">
                <a16:creationId xmlns:a16="http://schemas.microsoft.com/office/drawing/2014/main" id="{07A4960A-2E38-4055-8EE5-67F0CDC90B23}"/>
              </a:ext>
            </a:extLst>
          </p:cNvPr>
          <p:cNvGrpSpPr/>
          <p:nvPr/>
        </p:nvGrpSpPr>
        <p:grpSpPr>
          <a:xfrm>
            <a:off x="7619520" y="3243183"/>
            <a:ext cx="1627504" cy="587583"/>
            <a:chOff x="993672" y="3698889"/>
            <a:chExt cx="1998939" cy="587583"/>
          </a:xfrm>
        </p:grpSpPr>
        <p:sp>
          <p:nvSpPr>
            <p:cNvPr id="21" name="TextBox 20">
              <a:extLst>
                <a:ext uri="{FF2B5EF4-FFF2-40B4-BE49-F238E27FC236}">
                  <a16:creationId xmlns:a16="http://schemas.microsoft.com/office/drawing/2014/main" id="{1CD62EF6-D846-491D-9827-27B01EB774F2}"/>
                </a:ext>
              </a:extLst>
            </p:cNvPr>
            <p:cNvSpPr txBox="1"/>
            <p:nvPr/>
          </p:nvSpPr>
          <p:spPr>
            <a:xfrm>
              <a:off x="993672" y="3698889"/>
              <a:ext cx="198941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altLang="ko-KR" sz="1400" b="1" dirty="0">
                  <a:solidFill>
                    <a:schemeClr val="accent4"/>
                  </a:solidFill>
                  <a:cs typeface="Arial" pitchFamily="34" charset="0"/>
                </a:rPr>
                <a:t>Campuran</a:t>
              </a:r>
              <a:endParaRPr lang="ko-KR" altLang="en-US" sz="1400" b="1" dirty="0">
                <a:solidFill>
                  <a:schemeClr val="accent4"/>
                </a:solidFill>
                <a:cs typeface="Arial" pitchFamily="34" charset="0"/>
              </a:endParaRPr>
            </a:p>
          </p:txBody>
        </p:sp>
        <p:sp>
          <p:nvSpPr>
            <p:cNvPr id="22" name="TextBox 21">
              <a:extLst>
                <a:ext uri="{FF2B5EF4-FFF2-40B4-BE49-F238E27FC236}">
                  <a16:creationId xmlns:a16="http://schemas.microsoft.com/office/drawing/2014/main" id="{BBC89BFD-5AB5-46F1-B6E3-FA728E493EB6}"/>
                </a:ext>
              </a:extLst>
            </p:cNvPr>
            <p:cNvSpPr txBox="1"/>
            <p:nvPr/>
          </p:nvSpPr>
          <p:spPr>
            <a:xfrm>
              <a:off x="1003197" y="4009473"/>
              <a:ext cx="198941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d-ID" altLang="ko-KR" sz="1200" dirty="0">
                  <a:cs typeface="Arial" pitchFamily="34" charset="0"/>
                </a:rPr>
                <a:t>Perkawinan Campuran</a:t>
              </a:r>
              <a:endParaRPr lang="ko-KR" altLang="en-US" sz="1200" dirty="0">
                <a:cs typeface="Arial" pitchFamily="34" charset="0"/>
              </a:endParaRPr>
            </a:p>
          </p:txBody>
        </p:sp>
      </p:grpSp>
      <p:grpSp>
        <p:nvGrpSpPr>
          <p:cNvPr id="23" name="Group 22">
            <a:extLst>
              <a:ext uri="{FF2B5EF4-FFF2-40B4-BE49-F238E27FC236}">
                <a16:creationId xmlns:a16="http://schemas.microsoft.com/office/drawing/2014/main" id="{3D3F4092-A722-436F-9985-E33E9D7E461D}"/>
              </a:ext>
            </a:extLst>
          </p:cNvPr>
          <p:cNvGrpSpPr/>
          <p:nvPr/>
        </p:nvGrpSpPr>
        <p:grpSpPr>
          <a:xfrm>
            <a:off x="9762362" y="3243186"/>
            <a:ext cx="2016808" cy="1220784"/>
            <a:chOff x="993672" y="3698889"/>
            <a:chExt cx="1998939" cy="1588736"/>
          </a:xfrm>
        </p:grpSpPr>
        <p:sp>
          <p:nvSpPr>
            <p:cNvPr id="24" name="TextBox 23">
              <a:extLst>
                <a:ext uri="{FF2B5EF4-FFF2-40B4-BE49-F238E27FC236}">
                  <a16:creationId xmlns:a16="http://schemas.microsoft.com/office/drawing/2014/main" id="{05CC2DFE-38AD-4C5F-98B6-03319830AC39}"/>
                </a:ext>
              </a:extLst>
            </p:cNvPr>
            <p:cNvSpPr txBox="1"/>
            <p:nvPr/>
          </p:nvSpPr>
          <p:spPr>
            <a:xfrm>
              <a:off x="993672" y="3698889"/>
              <a:ext cx="1989414" cy="400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altLang="ko-KR" sz="1400" b="1" dirty="0">
                  <a:solidFill>
                    <a:schemeClr val="accent4"/>
                  </a:solidFill>
                  <a:cs typeface="Arial" pitchFamily="34" charset="0"/>
                </a:rPr>
                <a:t>Naturalisasi</a:t>
              </a:r>
              <a:endParaRPr lang="ko-KR" altLang="en-US" sz="1400" b="1" dirty="0">
                <a:solidFill>
                  <a:schemeClr val="accent4"/>
                </a:solidFill>
                <a:cs typeface="Arial" pitchFamily="34" charset="0"/>
              </a:endParaRPr>
            </a:p>
          </p:txBody>
        </p:sp>
        <p:sp>
          <p:nvSpPr>
            <p:cNvPr id="25" name="TextBox 24">
              <a:extLst>
                <a:ext uri="{FF2B5EF4-FFF2-40B4-BE49-F238E27FC236}">
                  <a16:creationId xmlns:a16="http://schemas.microsoft.com/office/drawing/2014/main" id="{03014749-AAD6-4FE2-84CE-6D19EC8E56F2}"/>
                </a:ext>
              </a:extLst>
            </p:cNvPr>
            <p:cNvSpPr txBox="1"/>
            <p:nvPr/>
          </p:nvSpPr>
          <p:spPr>
            <a:xfrm>
              <a:off x="1003197" y="4087294"/>
              <a:ext cx="1989414" cy="1200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0" i="0" dirty="0">
                  <a:solidFill>
                    <a:srgbClr val="444444"/>
                  </a:solidFill>
                  <a:effectLst/>
                  <a:latin typeface="Source Sans Pro" panose="020B0503030403020204" pitchFamily="34" charset="0"/>
                </a:rPr>
                <a:t>perbuatan hukum yang menyebabkan seseorang memperoleh kewarganegaraan Indonesia</a:t>
              </a:r>
              <a:endParaRPr lang="ko-KR" altLang="en-US" sz="1200" dirty="0">
                <a:solidFill>
                  <a:schemeClr val="tx1">
                    <a:lumMod val="65000"/>
                    <a:lumOff val="35000"/>
                  </a:schemeClr>
                </a:solidFill>
                <a:cs typeface="Arial" pitchFamily="34" charset="0"/>
              </a:endParaRPr>
            </a:p>
          </p:txBody>
        </p:sp>
      </p:grpSp>
      <p:grpSp>
        <p:nvGrpSpPr>
          <p:cNvPr id="26" name="Group 25">
            <a:extLst>
              <a:ext uri="{FF2B5EF4-FFF2-40B4-BE49-F238E27FC236}">
                <a16:creationId xmlns:a16="http://schemas.microsoft.com/office/drawing/2014/main" id="{0FFDD8C5-E51C-4FF7-AB5D-8B13FD256E7A}"/>
              </a:ext>
            </a:extLst>
          </p:cNvPr>
          <p:cNvGrpSpPr/>
          <p:nvPr/>
        </p:nvGrpSpPr>
        <p:grpSpPr>
          <a:xfrm>
            <a:off x="786107" y="3243167"/>
            <a:ext cx="1627505" cy="1180625"/>
            <a:chOff x="993672" y="3698889"/>
            <a:chExt cx="1989414" cy="963172"/>
          </a:xfrm>
        </p:grpSpPr>
        <p:sp>
          <p:nvSpPr>
            <p:cNvPr id="27" name="TextBox 26">
              <a:extLst>
                <a:ext uri="{FF2B5EF4-FFF2-40B4-BE49-F238E27FC236}">
                  <a16:creationId xmlns:a16="http://schemas.microsoft.com/office/drawing/2014/main" id="{9C9B18F2-5735-41EB-8747-D10D8CE6B683}"/>
                </a:ext>
              </a:extLst>
            </p:cNvPr>
            <p:cNvSpPr txBox="1"/>
            <p:nvPr/>
          </p:nvSpPr>
          <p:spPr>
            <a:xfrm>
              <a:off x="993672" y="3698889"/>
              <a:ext cx="198941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altLang="ko-KR" sz="1400" b="1" dirty="0">
                  <a:solidFill>
                    <a:schemeClr val="tx1"/>
                  </a:solidFill>
                  <a:cs typeface="Arial" pitchFamily="34" charset="0"/>
                </a:rPr>
                <a:t>Asas Ius Soli</a:t>
              </a:r>
              <a:endParaRPr lang="ko-KR" altLang="en-US" sz="1400" b="1" dirty="0">
                <a:solidFill>
                  <a:schemeClr val="tx1"/>
                </a:solidFill>
                <a:cs typeface="Arial" pitchFamily="34" charset="0"/>
              </a:endParaRPr>
            </a:p>
          </p:txBody>
        </p:sp>
        <p:sp>
          <p:nvSpPr>
            <p:cNvPr id="28" name="TextBox 27">
              <a:extLst>
                <a:ext uri="{FF2B5EF4-FFF2-40B4-BE49-F238E27FC236}">
                  <a16:creationId xmlns:a16="http://schemas.microsoft.com/office/drawing/2014/main" id="{CB138DB1-FA49-4AED-9273-29996F0B4805}"/>
                </a:ext>
              </a:extLst>
            </p:cNvPr>
            <p:cNvSpPr txBox="1"/>
            <p:nvPr/>
          </p:nvSpPr>
          <p:spPr>
            <a:xfrm>
              <a:off x="993672" y="4015730"/>
              <a:ext cx="198941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d-ID" altLang="ko-KR" sz="1200" b="1" dirty="0">
                  <a:cs typeface="Arial" pitchFamily="34" charset="0"/>
                </a:rPr>
                <a:t>Ditentukan dari tempat dimana orang tersebut dilahirkan</a:t>
              </a:r>
              <a:endParaRPr lang="ko-KR" altLang="en-US" sz="1200" b="1" dirty="0">
                <a:cs typeface="Arial" pitchFamily="34" charset="0"/>
              </a:endParaRPr>
            </a:p>
          </p:txBody>
        </p:sp>
      </p:grpSp>
      <p:grpSp>
        <p:nvGrpSpPr>
          <p:cNvPr id="29" name="Group 28">
            <a:extLst>
              <a:ext uri="{FF2B5EF4-FFF2-40B4-BE49-F238E27FC236}">
                <a16:creationId xmlns:a16="http://schemas.microsoft.com/office/drawing/2014/main" id="{67516431-31DB-4397-BB9F-ECDDF58BA87A}"/>
              </a:ext>
            </a:extLst>
          </p:cNvPr>
          <p:cNvGrpSpPr/>
          <p:nvPr/>
        </p:nvGrpSpPr>
        <p:grpSpPr>
          <a:xfrm>
            <a:off x="2936741" y="3243183"/>
            <a:ext cx="1635297" cy="1177581"/>
            <a:chOff x="993672" y="3698889"/>
            <a:chExt cx="1998939" cy="1177581"/>
          </a:xfrm>
        </p:grpSpPr>
        <p:sp>
          <p:nvSpPr>
            <p:cNvPr id="30" name="TextBox 29">
              <a:extLst>
                <a:ext uri="{FF2B5EF4-FFF2-40B4-BE49-F238E27FC236}">
                  <a16:creationId xmlns:a16="http://schemas.microsoft.com/office/drawing/2014/main" id="{94A42B35-24F6-4F33-8C05-C57003E43256}"/>
                </a:ext>
              </a:extLst>
            </p:cNvPr>
            <p:cNvSpPr txBox="1"/>
            <p:nvPr/>
          </p:nvSpPr>
          <p:spPr>
            <a:xfrm>
              <a:off x="993672" y="3698889"/>
              <a:ext cx="198941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altLang="ko-KR" sz="1400" b="1" dirty="0">
                  <a:cs typeface="Arial" pitchFamily="34" charset="0"/>
                </a:rPr>
                <a:t>Asas Ius Sanguin</a:t>
              </a:r>
              <a:endParaRPr lang="ko-KR" altLang="en-US" sz="1400" b="1" dirty="0">
                <a:cs typeface="Arial" pitchFamily="34" charset="0"/>
              </a:endParaRPr>
            </a:p>
          </p:txBody>
        </p:sp>
        <p:sp>
          <p:nvSpPr>
            <p:cNvPr id="31" name="TextBox 30">
              <a:extLst>
                <a:ext uri="{FF2B5EF4-FFF2-40B4-BE49-F238E27FC236}">
                  <a16:creationId xmlns:a16="http://schemas.microsoft.com/office/drawing/2014/main" id="{B0887D2E-EE94-48DC-A6DA-E84BF4B2E783}"/>
                </a:ext>
              </a:extLst>
            </p:cNvPr>
            <p:cNvSpPr txBox="1"/>
            <p:nvPr/>
          </p:nvSpPr>
          <p:spPr>
            <a:xfrm>
              <a:off x="1003197" y="4045473"/>
              <a:ext cx="198941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d-ID" altLang="ko-KR" sz="1200" b="1" dirty="0">
                  <a:solidFill>
                    <a:schemeClr val="tx1"/>
                  </a:solidFill>
                  <a:cs typeface="Arial" pitchFamily="34" charset="0"/>
                </a:rPr>
                <a:t>Ditentukan berdasarkan  keturunan dari orang tersebut</a:t>
              </a:r>
              <a:endParaRPr lang="ko-KR" altLang="en-US" sz="1200" b="1" dirty="0">
                <a:solidFill>
                  <a:schemeClr val="tx1"/>
                </a:solidFill>
                <a:cs typeface="Arial" pitchFamily="34" charset="0"/>
              </a:endParaRPr>
            </a:p>
          </p:txBody>
        </p:sp>
      </p:grpSp>
      <p:grpSp>
        <p:nvGrpSpPr>
          <p:cNvPr id="32" name="Group 31">
            <a:extLst>
              <a:ext uri="{FF2B5EF4-FFF2-40B4-BE49-F238E27FC236}">
                <a16:creationId xmlns:a16="http://schemas.microsoft.com/office/drawing/2014/main" id="{74E5E9A1-E96A-43E4-B51E-7745D361C34B}"/>
              </a:ext>
            </a:extLst>
          </p:cNvPr>
          <p:cNvGrpSpPr/>
          <p:nvPr/>
        </p:nvGrpSpPr>
        <p:grpSpPr>
          <a:xfrm>
            <a:off x="7595336" y="5041613"/>
            <a:ext cx="3719201" cy="1047981"/>
            <a:chOff x="993672" y="3698889"/>
            <a:chExt cx="1998939" cy="1047981"/>
          </a:xfrm>
        </p:grpSpPr>
        <p:sp>
          <p:nvSpPr>
            <p:cNvPr id="33" name="TextBox 32">
              <a:extLst>
                <a:ext uri="{FF2B5EF4-FFF2-40B4-BE49-F238E27FC236}">
                  <a16:creationId xmlns:a16="http://schemas.microsoft.com/office/drawing/2014/main" id="{E95595F6-68D8-4CCE-A3B6-3974A30290C6}"/>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4" name="TextBox 33">
              <a:extLst>
                <a:ext uri="{FF2B5EF4-FFF2-40B4-BE49-F238E27FC236}">
                  <a16:creationId xmlns:a16="http://schemas.microsoft.com/office/drawing/2014/main" id="{02F5C5B9-C9C6-4AE4-8235-F50D180CB765}"/>
                </a:ext>
              </a:extLst>
            </p:cNvPr>
            <p:cNvSpPr txBox="1"/>
            <p:nvPr/>
          </p:nvSpPr>
          <p:spPr>
            <a:xfrm>
              <a:off x="1003197" y="3915873"/>
              <a:ext cx="1989414"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35" name="Group 34">
            <a:extLst>
              <a:ext uri="{FF2B5EF4-FFF2-40B4-BE49-F238E27FC236}">
                <a16:creationId xmlns:a16="http://schemas.microsoft.com/office/drawing/2014/main" id="{00602E64-39B0-4671-B840-9954842B65EC}"/>
              </a:ext>
            </a:extLst>
          </p:cNvPr>
          <p:cNvGrpSpPr/>
          <p:nvPr/>
        </p:nvGrpSpPr>
        <p:grpSpPr>
          <a:xfrm>
            <a:off x="886692" y="5041613"/>
            <a:ext cx="3914485" cy="1047981"/>
            <a:chOff x="993672" y="3698889"/>
            <a:chExt cx="1998939" cy="1047981"/>
          </a:xfrm>
        </p:grpSpPr>
        <p:sp>
          <p:nvSpPr>
            <p:cNvPr id="36" name="TextBox 35">
              <a:extLst>
                <a:ext uri="{FF2B5EF4-FFF2-40B4-BE49-F238E27FC236}">
                  <a16:creationId xmlns:a16="http://schemas.microsoft.com/office/drawing/2014/main" id="{AD30EF4A-A018-45E1-B388-3D863081BC9A}"/>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7" name="TextBox 36">
              <a:extLst>
                <a:ext uri="{FF2B5EF4-FFF2-40B4-BE49-F238E27FC236}">
                  <a16:creationId xmlns:a16="http://schemas.microsoft.com/office/drawing/2014/main" id="{58B639C5-0CFF-4569-8B41-F1CF854C4445}"/>
                </a:ext>
              </a:extLst>
            </p:cNvPr>
            <p:cNvSpPr txBox="1"/>
            <p:nvPr/>
          </p:nvSpPr>
          <p:spPr>
            <a:xfrm>
              <a:off x="1003197" y="3915873"/>
              <a:ext cx="1989414"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38" name="TextBox 37">
            <a:extLst>
              <a:ext uri="{FF2B5EF4-FFF2-40B4-BE49-F238E27FC236}">
                <a16:creationId xmlns:a16="http://schemas.microsoft.com/office/drawing/2014/main" id="{31A3F3FB-A08E-4737-9487-B529E5CE0BA1}"/>
              </a:ext>
            </a:extLst>
          </p:cNvPr>
          <p:cNvSpPr txBox="1"/>
          <p:nvPr/>
        </p:nvSpPr>
        <p:spPr>
          <a:xfrm>
            <a:off x="1316431" y="2491017"/>
            <a:ext cx="574649"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A</a:t>
            </a:r>
            <a:endParaRPr lang="ko-KR" altLang="en-US" sz="4000" b="1" dirty="0">
              <a:solidFill>
                <a:schemeClr val="bg1"/>
              </a:solidFill>
              <a:cs typeface="Arial" pitchFamily="34" charset="0"/>
            </a:endParaRPr>
          </a:p>
        </p:txBody>
      </p:sp>
      <p:sp>
        <p:nvSpPr>
          <p:cNvPr id="39" name="TextBox 38">
            <a:extLst>
              <a:ext uri="{FF2B5EF4-FFF2-40B4-BE49-F238E27FC236}">
                <a16:creationId xmlns:a16="http://schemas.microsoft.com/office/drawing/2014/main" id="{EAFBC30D-B7B9-42FA-894F-7E2FD3E4F511}"/>
              </a:ext>
            </a:extLst>
          </p:cNvPr>
          <p:cNvSpPr txBox="1"/>
          <p:nvPr/>
        </p:nvSpPr>
        <p:spPr>
          <a:xfrm>
            <a:off x="3467065" y="2491017"/>
            <a:ext cx="574649"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B</a:t>
            </a:r>
            <a:endParaRPr lang="ko-KR" altLang="en-US" sz="4000" b="1" dirty="0">
              <a:solidFill>
                <a:schemeClr val="bg1"/>
              </a:solidFill>
              <a:cs typeface="Arial" pitchFamily="34" charset="0"/>
            </a:endParaRPr>
          </a:p>
        </p:txBody>
      </p:sp>
      <p:sp>
        <p:nvSpPr>
          <p:cNvPr id="40" name="TextBox 39">
            <a:extLst>
              <a:ext uri="{FF2B5EF4-FFF2-40B4-BE49-F238E27FC236}">
                <a16:creationId xmlns:a16="http://schemas.microsoft.com/office/drawing/2014/main" id="{3216783A-F060-4AE4-AC9C-66024BCEF261}"/>
              </a:ext>
            </a:extLst>
          </p:cNvPr>
          <p:cNvSpPr txBox="1"/>
          <p:nvPr/>
        </p:nvSpPr>
        <p:spPr>
          <a:xfrm>
            <a:off x="8145949" y="2491017"/>
            <a:ext cx="574649"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C</a:t>
            </a:r>
            <a:endParaRPr lang="ko-KR" altLang="en-US" sz="4000" b="1" dirty="0">
              <a:solidFill>
                <a:schemeClr val="bg1"/>
              </a:solidFill>
              <a:cs typeface="Arial" pitchFamily="34" charset="0"/>
            </a:endParaRPr>
          </a:p>
        </p:txBody>
      </p:sp>
      <p:sp>
        <p:nvSpPr>
          <p:cNvPr id="41" name="TextBox 40">
            <a:extLst>
              <a:ext uri="{FF2B5EF4-FFF2-40B4-BE49-F238E27FC236}">
                <a16:creationId xmlns:a16="http://schemas.microsoft.com/office/drawing/2014/main" id="{9B8ACE74-8CF2-4A83-AA15-9A8FFC4412DE}"/>
              </a:ext>
            </a:extLst>
          </p:cNvPr>
          <p:cNvSpPr txBox="1"/>
          <p:nvPr/>
        </p:nvSpPr>
        <p:spPr>
          <a:xfrm>
            <a:off x="10288791" y="2491017"/>
            <a:ext cx="574649"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D</a:t>
            </a:r>
            <a:endParaRPr lang="ko-KR" altLang="en-US" sz="4000" b="1" dirty="0">
              <a:solidFill>
                <a:schemeClr val="bg1"/>
              </a:solidFill>
              <a:cs typeface="Arial" pitchFamily="34" charset="0"/>
            </a:endParaRPr>
          </a:p>
        </p:txBody>
      </p:sp>
      <p:sp>
        <p:nvSpPr>
          <p:cNvPr id="42" name="TextBox 41">
            <a:extLst>
              <a:ext uri="{FF2B5EF4-FFF2-40B4-BE49-F238E27FC236}">
                <a16:creationId xmlns:a16="http://schemas.microsoft.com/office/drawing/2014/main" id="{955B7F2A-8E06-433D-B209-A7F52A92BFCA}"/>
              </a:ext>
            </a:extLst>
          </p:cNvPr>
          <p:cNvSpPr txBox="1"/>
          <p:nvPr/>
        </p:nvSpPr>
        <p:spPr>
          <a:xfrm>
            <a:off x="5133198" y="1911187"/>
            <a:ext cx="1962551" cy="369332"/>
          </a:xfrm>
          <a:prstGeom prst="rect">
            <a:avLst/>
          </a:prstGeom>
          <a:noFill/>
        </p:spPr>
        <p:txBody>
          <a:bodyPr wrap="square" rtlCol="0">
            <a:spAutoFit/>
          </a:bodyPr>
          <a:lstStyle/>
          <a:p>
            <a:pPr algn="ctr"/>
            <a:r>
              <a:rPr lang="id-ID" altLang="ko-KR" b="1" dirty="0">
                <a:solidFill>
                  <a:schemeClr val="bg1"/>
                </a:solidFill>
                <a:cs typeface="Calibri" pitchFamily="34" charset="0"/>
              </a:rPr>
              <a:t>Asas Warga Negara</a:t>
            </a:r>
            <a:endParaRPr lang="ko-KR" altLang="en-US" b="1" dirty="0">
              <a:solidFill>
                <a:schemeClr val="bg1"/>
              </a:solidFill>
              <a:cs typeface="Calibri" pitchFamily="34" charset="0"/>
            </a:endParaRPr>
          </a:p>
        </p:txBody>
      </p:sp>
    </p:spTree>
    <p:extLst>
      <p:ext uri="{BB962C8B-B14F-4D97-AF65-F5344CB8AC3E}">
        <p14:creationId xmlns:p14="http://schemas.microsoft.com/office/powerpoint/2010/main" val="18473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DFF40-AC50-F6A4-DA1B-C981F1AD562F}"/>
              </a:ext>
            </a:extLst>
          </p:cNvPr>
          <p:cNvSpPr>
            <a:spLocks noGrp="1"/>
          </p:cNvSpPr>
          <p:nvPr>
            <p:ph type="body" sz="quarter" idx="10"/>
          </p:nvPr>
        </p:nvSpPr>
        <p:spPr>
          <a:xfrm>
            <a:off x="376601" y="893909"/>
            <a:ext cx="11573197" cy="724247"/>
          </a:xfrm>
        </p:spPr>
        <p:txBody>
          <a:bodyPr>
            <a:normAutofit fontScale="85000" lnSpcReduction="20000"/>
          </a:bodyPr>
          <a:lstStyle/>
          <a:p>
            <a:r>
              <a:rPr lang="en-US" b="0" i="0" dirty="0">
                <a:solidFill>
                  <a:srgbClr val="444444"/>
                </a:solidFill>
                <a:effectLst/>
                <a:latin typeface="Source Sans Pro" panose="020B0503030403020204" pitchFamily="34" charset="0"/>
              </a:rPr>
              <a:t>contoh penggunaan asas </a:t>
            </a:r>
            <a:r>
              <a:rPr lang="en-US" b="0" i="1" dirty="0">
                <a:solidFill>
                  <a:srgbClr val="444444"/>
                </a:solidFill>
                <a:effectLst/>
                <a:latin typeface="Source Sans Pro" panose="020B0503030403020204" pitchFamily="34" charset="0"/>
              </a:rPr>
              <a:t>ius soli</a:t>
            </a:r>
            <a:r>
              <a:rPr lang="en-US" b="0" i="0" dirty="0">
                <a:solidFill>
                  <a:srgbClr val="444444"/>
                </a:solidFill>
                <a:effectLst/>
                <a:latin typeface="Source Sans Pro" panose="020B0503030403020204" pitchFamily="34" charset="0"/>
              </a:rPr>
              <a:t>:</a:t>
            </a:r>
          </a:p>
        </p:txBody>
      </p:sp>
      <p:sp>
        <p:nvSpPr>
          <p:cNvPr id="4" name="TextBox 3">
            <a:extLst>
              <a:ext uri="{FF2B5EF4-FFF2-40B4-BE49-F238E27FC236}">
                <a16:creationId xmlns:a16="http://schemas.microsoft.com/office/drawing/2014/main" id="{E7CAFEB9-EE81-BDFC-B7D5-7FBE54E339CF}"/>
              </a:ext>
            </a:extLst>
          </p:cNvPr>
          <p:cNvSpPr txBox="1"/>
          <p:nvPr/>
        </p:nvSpPr>
        <p:spPr>
          <a:xfrm>
            <a:off x="580800" y="2086106"/>
            <a:ext cx="11176800" cy="3877985"/>
          </a:xfrm>
          <a:prstGeom prst="rect">
            <a:avLst/>
          </a:prstGeom>
          <a:noFill/>
        </p:spPr>
        <p:txBody>
          <a:bodyPr wrap="square">
            <a:spAutoFit/>
          </a:bodyPr>
          <a:lstStyle/>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bayi lahir di Indonesia dari orang tua asing, tetapi bayi tersebut mendapatkan kewarganegaraan Indonesia berdasarkan asas ius soli karena lahir di wilayah Indonesia.</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anak yang dilahirkan di Indonesia dari orang tua asing kemudian diadopsi oleh pasangan warga negara Indonesia, maka anak tersebut dapat memperoleh kewarganegaraan Indonesia berdasarkan asas ius soli.</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anak yang dilahirkan di wilayah Indonesia dari orang tua yang berstatus sebagai penduduk tetap asing dapat memperoleh kewarganegaraan Indonesia berdasarkan asas ius soli.</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mahasiswa asing yang menikah dengan warga negara Indonesia dan kemudian melahirkan anak di Indonesia, anak tersebut dapat memperoleh kewarganegaraan Indonesia berdasarkan asas ius soli.</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orang asing yang lahir di Indonesia dan kemudian tinggal di Indonesia selama beberapa tahun dapat memperoleh kewarganegaraan Indonesia berdasarkan asas ius soli, jika memenuhi persyaratan yang ditetapkan oleh pemerintah.</a:t>
            </a:r>
          </a:p>
        </p:txBody>
      </p:sp>
    </p:spTree>
    <p:extLst>
      <p:ext uri="{BB962C8B-B14F-4D97-AF65-F5344CB8AC3E}">
        <p14:creationId xmlns:p14="http://schemas.microsoft.com/office/powerpoint/2010/main" val="279467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6A0648-44AC-B5AB-FC5B-D0BB1A8BE13C}"/>
              </a:ext>
            </a:extLst>
          </p:cNvPr>
          <p:cNvSpPr>
            <a:spLocks noGrp="1"/>
          </p:cNvSpPr>
          <p:nvPr>
            <p:ph type="body" sz="quarter" idx="10"/>
          </p:nvPr>
        </p:nvSpPr>
        <p:spPr>
          <a:xfrm>
            <a:off x="309401" y="209909"/>
            <a:ext cx="11573197" cy="724247"/>
          </a:xfrm>
        </p:spPr>
        <p:txBody>
          <a:bodyPr>
            <a:normAutofit fontScale="85000" lnSpcReduction="20000"/>
          </a:bodyPr>
          <a:lstStyle/>
          <a:p>
            <a:r>
              <a:rPr lang="en-US" b="0" i="0" dirty="0">
                <a:solidFill>
                  <a:srgbClr val="444444"/>
                </a:solidFill>
                <a:effectLst/>
                <a:latin typeface="Source Sans Pro" panose="020B0503030403020204" pitchFamily="34" charset="0"/>
              </a:rPr>
              <a:t>contoh penggunaan asas </a:t>
            </a:r>
            <a:r>
              <a:rPr lang="en-US" b="0" i="1" dirty="0">
                <a:solidFill>
                  <a:srgbClr val="444444"/>
                </a:solidFill>
                <a:effectLst/>
                <a:latin typeface="Source Sans Pro" panose="020B0503030403020204" pitchFamily="34" charset="0"/>
              </a:rPr>
              <a:t>ius sanguinis</a:t>
            </a:r>
            <a:r>
              <a:rPr lang="en-US" b="0" i="0" dirty="0">
                <a:solidFill>
                  <a:srgbClr val="444444"/>
                </a:solidFill>
                <a:effectLst/>
                <a:latin typeface="Source Sans Pro" panose="020B0503030403020204" pitchFamily="34" charset="0"/>
              </a:rPr>
              <a:t>:</a:t>
            </a:r>
          </a:p>
        </p:txBody>
      </p:sp>
      <p:sp>
        <p:nvSpPr>
          <p:cNvPr id="4" name="TextBox 3">
            <a:extLst>
              <a:ext uri="{FF2B5EF4-FFF2-40B4-BE49-F238E27FC236}">
                <a16:creationId xmlns:a16="http://schemas.microsoft.com/office/drawing/2014/main" id="{EEAA3D08-ED90-2553-5E81-8157C08D0F40}"/>
              </a:ext>
            </a:extLst>
          </p:cNvPr>
          <p:cNvSpPr txBox="1"/>
          <p:nvPr/>
        </p:nvSpPr>
        <p:spPr>
          <a:xfrm>
            <a:off x="714463" y="1186156"/>
            <a:ext cx="10992737"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l">
              <a:spcAft>
                <a:spcPts val="863"/>
              </a:spcAft>
              <a:buFont typeface="+mj-lt"/>
              <a:buAutoNum type="arabicPeriod"/>
            </a:pPr>
            <a:r>
              <a:rPr lang="id-ID" b="0" i="0" dirty="0">
                <a:solidFill>
                  <a:srgbClr val="444444"/>
                </a:solidFill>
                <a:effectLst/>
                <a:latin typeface="Source Sans Pro" panose="020B0503030403020204" pitchFamily="34" charset="0"/>
              </a:rPr>
              <a:t>s</a:t>
            </a:r>
            <a:r>
              <a:rPr lang="en-US" b="0" i="0" dirty="0" err="1">
                <a:solidFill>
                  <a:srgbClr val="444444"/>
                </a:solidFill>
                <a:effectLst/>
                <a:latin typeface="Source Sans Pro" panose="020B0503030403020204" pitchFamily="34" charset="0"/>
              </a:rPr>
              <a:t>eorang</a:t>
            </a:r>
            <a:r>
              <a:rPr lang="en-US" b="0" i="0" dirty="0">
                <a:solidFill>
                  <a:srgbClr val="444444"/>
                </a:solidFill>
                <a:effectLst/>
                <a:latin typeface="Source Sans Pro" panose="020B0503030403020204" pitchFamily="34" charset="0"/>
              </a:rPr>
              <a:t> anak yang lahir di luar negeri dari orang tua yang memiliki kewarganegaraan Indonesia dapat memperoleh kewarganegaraan Indonesia berdasarkan asas ius sanguinis, karena dia memiliki keturunan Indonesia dari orang tua.</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anak yang lahir di luar negeri dari orang tua yang memiliki kewarganegaraan Indonesia dapat memperoleh kewarganegaraan Indonesia berdasarkan asas ius sanguinis, meskipun orang tua tersebut tidak memiliki kartu tanda penduduk atau KTP.</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anak yang lahir di luar negeri dari orang tua yang </a:t>
            </a:r>
            <a:r>
              <a:rPr lang="en-US" b="0" i="0" dirty="0" err="1">
                <a:solidFill>
                  <a:srgbClr val="444444"/>
                </a:solidFill>
                <a:effectLst/>
                <a:latin typeface="Source Sans Pro" panose="020B0503030403020204" pitchFamily="34" charset="0"/>
              </a:rPr>
              <a:t>berwarganegaraan</a:t>
            </a:r>
            <a:r>
              <a:rPr lang="en-US" b="0" i="0" dirty="0">
                <a:solidFill>
                  <a:srgbClr val="444444"/>
                </a:solidFill>
                <a:effectLst/>
                <a:latin typeface="Source Sans Pro" panose="020B0503030403020204" pitchFamily="34" charset="0"/>
              </a:rPr>
              <a:t> Indonesia dapat memperoleh kewarganegaraan Indonesia berdasarkan asas ius sanguinis, asalkan dia mendaftar ke kedutaan atau konsulat Indonesia dan memenuhi persyaratan yang ditetapkan oleh pemerintah.</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anak yang lahir di luar negeri dari orang tua yang </a:t>
            </a:r>
            <a:r>
              <a:rPr lang="en-US" b="0" i="0" dirty="0" err="1">
                <a:solidFill>
                  <a:srgbClr val="444444"/>
                </a:solidFill>
                <a:effectLst/>
                <a:latin typeface="Source Sans Pro" panose="020B0503030403020204" pitchFamily="34" charset="0"/>
              </a:rPr>
              <a:t>berwarganegaraan</a:t>
            </a:r>
            <a:r>
              <a:rPr lang="en-US" b="0" i="0" dirty="0">
                <a:solidFill>
                  <a:srgbClr val="444444"/>
                </a:solidFill>
                <a:effectLst/>
                <a:latin typeface="Source Sans Pro" panose="020B0503030403020204" pitchFamily="34" charset="0"/>
              </a:rPr>
              <a:t> Indonesia dan kemudian menetap di Indonesia dapat memperoleh kewarganegaraan Indonesia berdasarkan asas ius sanguinis, karena dia memiliki keturunan Indonesia dari orang tua.</a:t>
            </a:r>
            <a:endParaRPr lang="id-ID" b="0" i="0" dirty="0">
              <a:solidFill>
                <a:srgbClr val="444444"/>
              </a:solidFill>
              <a:effectLst/>
              <a:latin typeface="Source Sans Pro" panose="020B0503030403020204" pitchFamily="34" charset="0"/>
            </a:endParaRPr>
          </a:p>
          <a:p>
            <a:pPr marL="342900" indent="-342900" algn="l">
              <a:spcAft>
                <a:spcPts val="863"/>
              </a:spcAft>
              <a:buFont typeface="+mj-lt"/>
              <a:buAutoNum type="arabicPeriod"/>
            </a:pPr>
            <a:r>
              <a:rPr lang="en-US" b="0" i="0" dirty="0">
                <a:solidFill>
                  <a:srgbClr val="444444"/>
                </a:solidFill>
                <a:effectLst/>
                <a:latin typeface="Source Sans Pro" panose="020B0503030403020204" pitchFamily="34" charset="0"/>
              </a:rPr>
              <a:t>Seorang keturunan Indonesia yang lahir dan tumbuh besar di luar negeri dapat memperoleh kewarganegaraan Indonesia berdasarkan asas ius sanguinis, asalkan dia memenuhi persyaratan yang ditetapkan oleh pemerintah dan dapat membuktikan bahwa dia memiliki keturunan Indonesia.</a:t>
            </a:r>
          </a:p>
        </p:txBody>
      </p:sp>
    </p:spTree>
    <p:extLst>
      <p:ext uri="{BB962C8B-B14F-4D97-AF65-F5344CB8AC3E}">
        <p14:creationId xmlns:p14="http://schemas.microsoft.com/office/powerpoint/2010/main" val="234160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id-ID" dirty="0"/>
              <a:t>Hak dan Kewajiban WARGA NEGARA</a:t>
            </a:r>
          </a:p>
        </p:txBody>
      </p:sp>
      <p:sp>
        <p:nvSpPr>
          <p:cNvPr id="3" name="Content Placeholder 2"/>
          <p:cNvSpPr>
            <a:spLocks noGrp="1"/>
          </p:cNvSpPr>
          <p:nvPr>
            <p:ph idx="1"/>
          </p:nvPr>
        </p:nvSpPr>
        <p:spPr>
          <a:noFill/>
        </p:spPr>
        <p:txBody>
          <a:bodyPr>
            <a:normAutofit/>
          </a:bodyPr>
          <a:lstStyle/>
          <a:p>
            <a:r>
              <a:rPr lang="id-ID" dirty="0"/>
              <a:t>Penggunaan asas ius sanguinis, ius soli dan asas campuran telah menimbulkan problem hukum, seperti </a:t>
            </a:r>
            <a:r>
              <a:rPr lang="id-ID" b="1" dirty="0"/>
              <a:t>APATRIDE, BIPATRIDE dan MULTIPATRIDE.</a:t>
            </a:r>
          </a:p>
          <a:p>
            <a:r>
              <a:rPr lang="id-ID" u="sng" dirty="0">
                <a:solidFill>
                  <a:srgbClr val="FF0000"/>
                </a:solidFill>
              </a:rPr>
              <a:t>Apatride</a:t>
            </a:r>
            <a:r>
              <a:rPr lang="id-ID" dirty="0"/>
              <a:t> adalah suatu keadaan status bagi seseorang yang tanpa kewarganegaraan. </a:t>
            </a:r>
          </a:p>
          <a:p>
            <a:pPr lvl="1"/>
            <a:r>
              <a:rPr lang="id-ID" dirty="0"/>
              <a:t>Misalnya, suami istri yg bertempat di luar negeri, kemudian istri melahirkan bayi di negara tersebut, sementara negara tersebut menganut ius sanguinis, sedang negara asal mereka menganut ius soli, maka si bayi dapat berstatus sebagai APATRIDE. </a:t>
            </a:r>
          </a:p>
          <a:p>
            <a:r>
              <a:rPr lang="id-ID" u="sng" dirty="0">
                <a:solidFill>
                  <a:srgbClr val="FF0000"/>
                </a:solidFill>
              </a:rPr>
              <a:t>Bipatride</a:t>
            </a:r>
            <a:r>
              <a:rPr lang="id-ID" u="sng" dirty="0"/>
              <a:t> </a:t>
            </a:r>
            <a:r>
              <a:rPr lang="id-ID" dirty="0"/>
              <a:t>adalah suatu keadaan status bagi seseorang yang memiliki kewarganegaraan rangkap.</a:t>
            </a:r>
          </a:p>
          <a:p>
            <a:pPr lvl="1"/>
            <a:r>
              <a:rPr lang="id-ID" dirty="0"/>
              <a:t>Misalnya suami istri yg bertempat di luar negeri, kemudian si istri melahirkan bayi, sementara  negara tersebut menganut ius soli, sedangkan negara asalnya menganut ius sangunis, maka si bayi dapat berstatus BIPATRIDE.</a:t>
            </a:r>
          </a:p>
          <a:p>
            <a:endParaRPr lang="id-ID" dirty="0"/>
          </a:p>
        </p:txBody>
      </p:sp>
    </p:spTree>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{EFDEA0B0-F286-4CBC-A326-3B5634C1EDE7}tf11437505_win32</Template>
  <TotalTime>5125</TotalTime>
  <Words>2168</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Georgia Pro Cond Light</vt:lpstr>
      <vt:lpstr>IDGD_SANS_BOOK</vt:lpstr>
      <vt:lpstr>Poppins</vt:lpstr>
      <vt:lpstr>Roboto</vt:lpstr>
      <vt:lpstr>Source Sans Pro</vt:lpstr>
      <vt:lpstr>Speak Pro</vt:lpstr>
      <vt:lpstr>Wingdings</vt:lpstr>
      <vt:lpstr>RetrospectVTI</vt:lpstr>
      <vt:lpstr>Kewajiban dan Hak  WARGA NEGARA</vt:lpstr>
      <vt:lpstr>Kewajiban Dan Hak Warga Negara</vt:lpstr>
      <vt:lpstr>Pengertian</vt:lpstr>
      <vt:lpstr>Pengertian</vt:lpstr>
      <vt:lpstr>PowerPoint Presentation</vt:lpstr>
      <vt:lpstr>PowerPoint Presentation</vt:lpstr>
      <vt:lpstr>PowerPoint Presentation</vt:lpstr>
      <vt:lpstr>PowerPoint Presentation</vt:lpstr>
      <vt:lpstr>Hak dan Kewajiban WARGA NEGARA</vt:lpstr>
      <vt:lpstr>Hak dan Kewajiban WARGA NEGARA</vt:lpstr>
      <vt:lpstr>Warga Negara Indonesia adalah</vt:lpstr>
      <vt:lpstr>Warga Negara Indonesia adalah</vt:lpstr>
      <vt:lpstr>Warga Negara Indonesia adalah</vt:lpstr>
      <vt:lpstr>Warga Negara Indonesia (tambahan)</vt:lpstr>
      <vt:lpstr>Hak dan Kewajiban WARGA NEGARA</vt:lpstr>
      <vt:lpstr>Hak dan Kewajiban WARGA NEGARA</vt:lpstr>
      <vt:lpstr>Warga Negara Indonesia  Kehilangan Kewarganegaraannya (Pasal 23 UU 12/2006)</vt:lpstr>
      <vt:lpstr>Warga Negara Indonesia  Kehilangan Kewarganegaraannya (Pasal 23 UU 12/2006)</vt:lpstr>
      <vt:lpstr>Warga Negara Indonesia  Kehilangan Kewarganegaraannya (Pasal 23 UU 12/2006)</vt:lpstr>
      <vt:lpstr>KESIMPULAN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 dan Kewajiban WARGA NEGARA</dc:title>
  <dc:creator>ADMIN</dc:creator>
  <cp:lastModifiedBy>Muntaha</cp:lastModifiedBy>
  <cp:revision>6</cp:revision>
  <dcterms:created xsi:type="dcterms:W3CDTF">2023-03-19T08:41:34Z</dcterms:created>
  <dcterms:modified xsi:type="dcterms:W3CDTF">2025-03-19T03:18:10Z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