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4" r:id="rId8"/>
    <p:sldId id="300" r:id="rId9"/>
    <p:sldId id="301" r:id="rId10"/>
    <p:sldId id="277" r:id="rId11"/>
    <p:sldId id="279" r:id="rId12"/>
    <p:sldId id="302" r:id="rId13"/>
    <p:sldId id="280" r:id="rId14"/>
    <p:sldId id="276" r:id="rId15"/>
    <p:sldId id="303" r:id="rId16"/>
    <p:sldId id="278" r:id="rId17"/>
    <p:sldId id="304" r:id="rId18"/>
    <p:sldId id="281" r:id="rId19"/>
    <p:sldId id="305" r:id="rId20"/>
    <p:sldId id="282" r:id="rId21"/>
    <p:sldId id="283" r:id="rId22"/>
    <p:sldId id="306" r:id="rId23"/>
    <p:sldId id="275" r:id="rId24"/>
    <p:sldId id="307" r:id="rId25"/>
    <p:sldId id="284" r:id="rId26"/>
    <p:sldId id="308" r:id="rId27"/>
    <p:sldId id="285" r:id="rId28"/>
    <p:sldId id="286" r:id="rId29"/>
    <p:sldId id="309" r:id="rId30"/>
    <p:sldId id="287" r:id="rId31"/>
    <p:sldId id="310" r:id="rId32"/>
    <p:sldId id="288" r:id="rId33"/>
    <p:sldId id="311" r:id="rId34"/>
    <p:sldId id="289" r:id="rId35"/>
    <p:sldId id="290" r:id="rId36"/>
    <p:sldId id="312" r:id="rId37"/>
    <p:sldId id="291" r:id="rId38"/>
    <p:sldId id="313" r:id="rId39"/>
    <p:sldId id="292" r:id="rId40"/>
    <p:sldId id="260" r:id="rId41"/>
    <p:sldId id="298" r:id="rId42"/>
    <p:sldId id="314" r:id="rId43"/>
    <p:sldId id="294" r:id="rId44"/>
    <p:sldId id="297" r:id="rId45"/>
    <p:sldId id="315" r:id="rId46"/>
    <p:sldId id="299" r:id="rId47"/>
    <p:sldId id="316" r:id="rId48"/>
    <p:sldId id="295" r:id="rId49"/>
    <p:sldId id="317" r:id="rId50"/>
    <p:sldId id="296" r:id="rId51"/>
    <p:sldId id="318" r:id="rId52"/>
    <p:sldId id="319" r:id="rId5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354" autoAdjust="0"/>
    <p:restoredTop sz="94660"/>
  </p:normalViewPr>
  <p:slideViewPr>
    <p:cSldViewPr snapToGrid="0">
      <p:cViewPr varScale="1">
        <p:scale>
          <a:sx n="71" d="100"/>
          <a:sy n="71" d="100"/>
        </p:scale>
        <p:origin x="63" y="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E4503-F47B-4106-A779-952C529FC4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308DD0-3A96-4A6F-A247-F103AE341E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BA16A4-F6D9-40E7-8E1B-8D75B4DC2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F9046-ED35-4A9C-A9D9-774409B4D6EC}" type="datetimeFigureOut">
              <a:rPr lang="en-ID" smtClean="0"/>
              <a:t>19/07/2024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A9E115-E18D-4A74-BD89-50E03F254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48F38-5514-4C77-99E8-4AE6D6724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CF0E0-EC7B-4DF5-9556-96913594313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04489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1F410-0D0B-425E-9984-D376DFE47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BCF1CE-1BC5-4331-9925-7E4E634B8A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327441-A580-44D1-AC04-5CDF0A4DE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F9046-ED35-4A9C-A9D9-774409B4D6EC}" type="datetimeFigureOut">
              <a:rPr lang="en-ID" smtClean="0"/>
              <a:t>19/07/2024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1B2178-BFA8-4960-AEF5-A96CC349A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8E5E45-9DDD-4808-A08B-64C202D03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CF0E0-EC7B-4DF5-9556-96913594313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2970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5F776F-6C78-49E2-84BC-5BD966CAF5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CAED1F-43FA-4F4E-A9D3-7F1FD2C62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D0A103-0475-4D8A-B880-7F064EFE4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F9046-ED35-4A9C-A9D9-774409B4D6EC}" type="datetimeFigureOut">
              <a:rPr lang="en-ID" smtClean="0"/>
              <a:t>19/07/2024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59798-A91C-4510-B546-78A859EE4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EB4BE7-BFB6-4C01-8547-01E369C70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CF0E0-EC7B-4DF5-9556-96913594313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79784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18464-463F-4D19-8CC1-4DE453A6A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05148-A91E-4A4C-A672-90EA28C26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637B4-4772-4798-BC90-842FBBE76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F9046-ED35-4A9C-A9D9-774409B4D6EC}" type="datetimeFigureOut">
              <a:rPr lang="en-ID" smtClean="0"/>
              <a:t>19/07/2024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6A7B0-90E9-4047-A8A1-347B9498D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A1479F-5C66-4940-B48D-7140756AE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CF0E0-EC7B-4DF5-9556-96913594313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72175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1CA82-2082-4638-9532-A1789AD88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C1223E-1C2C-4B32-BDFE-BCF414F602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40E73-A750-494B-BE4B-B11A6BC16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F9046-ED35-4A9C-A9D9-774409B4D6EC}" type="datetimeFigureOut">
              <a:rPr lang="en-ID" smtClean="0"/>
              <a:t>19/07/2024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9A9E95-0BB6-4BA2-A15C-5C6876E8A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BAFC54-061E-4B6A-8C73-64F8E8AF7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CF0E0-EC7B-4DF5-9556-96913594313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38507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F1279-7ED0-457A-ADE2-9D3A73CC2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4D522-B92F-4C1D-A242-7340104E34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ABDD0D-E155-4A06-9A9F-4A145C8CF9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F4B27E-22AF-49CE-958A-3D055AC7C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F9046-ED35-4A9C-A9D9-774409B4D6EC}" type="datetimeFigureOut">
              <a:rPr lang="en-ID" smtClean="0"/>
              <a:t>19/07/2024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9A009A-B36E-4F5B-96B7-90E039950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0C57AE-ADEE-4EF8-BA1A-BC0D12FCE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CF0E0-EC7B-4DF5-9556-96913594313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28600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17173-11A9-4B13-A43F-9FD9EBCCD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60A600-1DE1-402A-95BB-5802F7570F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CEA681-093C-477E-9325-C1CB1543DB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805159-1DA4-44B7-BD61-CFE0D902A7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30044C-8033-42DF-8164-406FA353AD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6837E0-2B48-46FE-8D60-2AC65866F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F9046-ED35-4A9C-A9D9-774409B4D6EC}" type="datetimeFigureOut">
              <a:rPr lang="en-ID" smtClean="0"/>
              <a:t>19/07/2024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425170-7B85-400C-98FE-F55A8655C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4A0021-08DC-4677-8789-407C3CD21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CF0E0-EC7B-4DF5-9556-96913594313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76888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48633-9359-4D87-A4C6-4434B79F8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20CE73-13B2-41BE-BE13-E5278A13A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F9046-ED35-4A9C-A9D9-774409B4D6EC}" type="datetimeFigureOut">
              <a:rPr lang="en-ID" smtClean="0"/>
              <a:t>19/07/2024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2DAC09-20FD-4B2B-A472-660571BC2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5BD0C5-7327-433B-BD92-4CBC4A1D6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CF0E0-EC7B-4DF5-9556-96913594313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04137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0DF751-656E-4269-9721-009F330CF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F9046-ED35-4A9C-A9D9-774409B4D6EC}" type="datetimeFigureOut">
              <a:rPr lang="en-ID" smtClean="0"/>
              <a:t>19/07/2024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703B23-8E72-4158-8D12-46844048B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967C15-9A26-436A-BB27-7076DB78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CF0E0-EC7B-4DF5-9556-96913594313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90949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1FD01-BD27-498F-8FA3-E9A3F5EEE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C749F-3ED8-4715-BA72-484A980C8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B2A7C5-C3FA-47BC-87F4-BE6C29DA1A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D00966-35DC-406F-9A58-67823D067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F9046-ED35-4A9C-A9D9-774409B4D6EC}" type="datetimeFigureOut">
              <a:rPr lang="en-ID" smtClean="0"/>
              <a:t>19/07/2024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84D672-B400-4413-BA50-76F4A41EE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2FECBE-19D9-411C-9249-2E4254DE3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CF0E0-EC7B-4DF5-9556-96913594313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77132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8C256-9680-4E1C-BB35-3C369B8B7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90E04F-5A9C-4727-8380-392A18E21D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AFF408-982B-46F4-9461-F7254B285B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60A88B-7E40-4146-B388-A1969C4B2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F9046-ED35-4A9C-A9D9-774409B4D6EC}" type="datetimeFigureOut">
              <a:rPr lang="en-ID" smtClean="0"/>
              <a:t>19/07/2024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66CEB9-292E-4DB0-87A4-6D95D2018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69D814-4983-40CB-8331-B462867B7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CF0E0-EC7B-4DF5-9556-96913594313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11166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B969FA-83D5-4D0D-A257-CF7072860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3A6C8B-7126-4885-9D27-ED15BF0D28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1BCE12-C136-4C46-994B-83A1AED7FF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F9046-ED35-4A9C-A9D9-774409B4D6EC}" type="datetimeFigureOut">
              <a:rPr lang="en-ID" smtClean="0"/>
              <a:t>19/07/2024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916623-C1AF-4FDC-9ADA-091C9C5DF4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E8FED-A052-44DE-B93A-C78D4CF0FB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CF0E0-EC7B-4DF5-9556-96913594313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60687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D12FC-051A-42FF-B0E6-D20AA538C0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b="1" dirty="0" err="1"/>
              <a:t>Manajemen</a:t>
            </a:r>
            <a:r>
              <a:rPr lang="en-US" b="1" dirty="0"/>
              <a:t> </a:t>
            </a:r>
            <a:r>
              <a:rPr lang="en-US" b="1" dirty="0" err="1"/>
              <a:t>Keperawatan</a:t>
            </a:r>
            <a:r>
              <a:rPr lang="en-US" b="1" dirty="0"/>
              <a:t> </a:t>
            </a:r>
            <a:br>
              <a:rPr lang="en-US" b="1"/>
            </a:br>
            <a:endParaRPr lang="en-ID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CBB89C-436F-4BB9-8439-F9CC3C5653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Frengki</a:t>
            </a:r>
            <a:r>
              <a:rPr lang="en-US" dirty="0"/>
              <a:t> </a:t>
            </a:r>
            <a:r>
              <a:rPr lang="en-US" dirty="0" err="1"/>
              <a:t>Apryanto</a:t>
            </a:r>
            <a:r>
              <a:rPr lang="en-US" dirty="0"/>
              <a:t>, </a:t>
            </a:r>
            <a:r>
              <a:rPr lang="en-US" dirty="0" err="1"/>
              <a:t>S.Kep</a:t>
            </a:r>
            <a:r>
              <a:rPr lang="en-US" dirty="0"/>
              <a:t>., </a:t>
            </a:r>
            <a:r>
              <a:rPr lang="en-US" dirty="0" err="1"/>
              <a:t>Ners</a:t>
            </a:r>
            <a:r>
              <a:rPr lang="en-US" dirty="0"/>
              <a:t>., </a:t>
            </a:r>
            <a:r>
              <a:rPr lang="en-US" dirty="0" err="1"/>
              <a:t>M.Kep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129961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5FDC3-2800-418C-8885-A6613AC48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Soal</a:t>
            </a:r>
            <a:r>
              <a:rPr lang="en-US" dirty="0"/>
              <a:t> 2. (</a:t>
            </a:r>
            <a:r>
              <a:rPr lang="en-US" b="1" i="1" dirty="0"/>
              <a:t>Beneficence : </a:t>
            </a:r>
            <a:r>
              <a:rPr lang="en-US" b="1" i="1" dirty="0" err="1"/>
              <a:t>Berbuat</a:t>
            </a:r>
            <a:r>
              <a:rPr lang="en-US" b="1" i="1" dirty="0"/>
              <a:t> </a:t>
            </a:r>
            <a:r>
              <a:rPr lang="en-US" b="1" i="1" dirty="0" err="1"/>
              <a:t>baik</a:t>
            </a:r>
            <a:r>
              <a:rPr lang="en-US" dirty="0"/>
              <a:t>)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2641B-B5E0-4B94-8AC7-443AA52A1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komunitas</a:t>
            </a:r>
            <a:r>
              <a:rPr lang="en-ID" dirty="0"/>
              <a:t> yang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pengkajian</a:t>
            </a:r>
            <a:r>
              <a:rPr lang="en-ID" dirty="0"/>
              <a:t> </a:t>
            </a:r>
            <a:r>
              <a:rPr lang="en-ID" dirty="0" err="1"/>
              <a:t>mendapatkan</a:t>
            </a:r>
            <a:r>
              <a:rPr lang="en-ID" dirty="0"/>
              <a:t> 5 orang </a:t>
            </a:r>
            <a:r>
              <a:rPr lang="en-ID" dirty="0" err="1"/>
              <a:t>menderita</a:t>
            </a:r>
            <a:r>
              <a:rPr lang="en-ID" dirty="0"/>
              <a:t> HIV AIDS (+), 2 </a:t>
            </a:r>
            <a:r>
              <a:rPr lang="en-ID" dirty="0" err="1"/>
              <a:t>penderita</a:t>
            </a:r>
            <a:r>
              <a:rPr lang="en-ID" dirty="0"/>
              <a:t> (60%) </a:t>
            </a:r>
            <a:r>
              <a:rPr lang="en-ID" dirty="0" err="1"/>
              <a:t>bekerja</a:t>
            </a:r>
            <a:r>
              <a:rPr lang="en-ID" dirty="0"/>
              <a:t> di </a:t>
            </a:r>
            <a:r>
              <a:rPr lang="en-ID" dirty="0" err="1"/>
              <a:t>klub</a:t>
            </a:r>
            <a:r>
              <a:rPr lang="en-ID" dirty="0"/>
              <a:t> </a:t>
            </a:r>
            <a:r>
              <a:rPr lang="en-ID" dirty="0" err="1"/>
              <a:t>malam</a:t>
            </a:r>
            <a:r>
              <a:rPr lang="en-ID" dirty="0"/>
              <a:t>, 1 orang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ibu</a:t>
            </a:r>
            <a:r>
              <a:rPr lang="en-ID" dirty="0"/>
              <a:t> </a:t>
            </a:r>
            <a:r>
              <a:rPr lang="en-ID" dirty="0" err="1"/>
              <a:t>rumah</a:t>
            </a:r>
            <a:r>
              <a:rPr lang="en-ID" dirty="0"/>
              <a:t> </a:t>
            </a:r>
            <a:r>
              <a:rPr lang="en-ID" dirty="0" err="1"/>
              <a:t>tangga</a:t>
            </a:r>
            <a:r>
              <a:rPr lang="en-ID" dirty="0"/>
              <a:t>. Hasil anamnesis: </a:t>
            </a:r>
            <a:r>
              <a:rPr lang="en-ID" dirty="0" err="1"/>
              <a:t>klien</a:t>
            </a:r>
            <a:r>
              <a:rPr lang="en-ID" dirty="0"/>
              <a:t> </a:t>
            </a:r>
            <a:r>
              <a:rPr lang="en-ID" dirty="0" err="1"/>
              <a:t>mengatakan</a:t>
            </a:r>
            <a:r>
              <a:rPr lang="en-ID" dirty="0"/>
              <a:t> </a:t>
            </a:r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hubungan</a:t>
            </a:r>
            <a:r>
              <a:rPr lang="en-ID" dirty="0"/>
              <a:t> </a:t>
            </a:r>
            <a:r>
              <a:rPr lang="en-ID" dirty="0" err="1"/>
              <a:t>suami</a:t>
            </a:r>
            <a:r>
              <a:rPr lang="en-ID" dirty="0"/>
              <a:t> </a:t>
            </a:r>
            <a:r>
              <a:rPr lang="en-ID" dirty="0" err="1"/>
              <a:t>istri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suaminya</a:t>
            </a:r>
            <a:r>
              <a:rPr lang="en-ID" dirty="0"/>
              <a:t> </a:t>
            </a:r>
            <a:r>
              <a:rPr lang="en-ID" dirty="0" err="1"/>
              <a:t>saja</a:t>
            </a:r>
            <a:r>
              <a:rPr lang="en-ID" dirty="0"/>
              <a:t>. </a:t>
            </a:r>
            <a:r>
              <a:rPr lang="en-ID" dirty="0" err="1">
                <a:solidFill>
                  <a:srgbClr val="FF0000"/>
                </a:solidFill>
              </a:rPr>
              <a:t>Perawat</a:t>
            </a:r>
            <a:r>
              <a:rPr lang="en-ID" dirty="0">
                <a:solidFill>
                  <a:srgbClr val="FF0000"/>
                </a:solidFill>
              </a:rPr>
              <a:t> </a:t>
            </a:r>
            <a:r>
              <a:rPr lang="en-ID" dirty="0" err="1">
                <a:solidFill>
                  <a:srgbClr val="FF0000"/>
                </a:solidFill>
              </a:rPr>
              <a:t>dengan</a:t>
            </a:r>
            <a:r>
              <a:rPr lang="en-ID" dirty="0">
                <a:solidFill>
                  <a:srgbClr val="FF0000"/>
                </a:solidFill>
              </a:rPr>
              <a:t> </a:t>
            </a:r>
            <a:r>
              <a:rPr lang="en-ID" dirty="0" err="1">
                <a:solidFill>
                  <a:srgbClr val="FF0000"/>
                </a:solidFill>
              </a:rPr>
              <a:t>sopan</a:t>
            </a:r>
            <a:r>
              <a:rPr lang="en-ID" dirty="0">
                <a:solidFill>
                  <a:srgbClr val="FF0000"/>
                </a:solidFill>
              </a:rPr>
              <a:t> </a:t>
            </a:r>
            <a:r>
              <a:rPr lang="en-ID" dirty="0" err="1">
                <a:solidFill>
                  <a:srgbClr val="FF0000"/>
                </a:solidFill>
              </a:rPr>
              <a:t>menganjurkan</a:t>
            </a:r>
            <a:r>
              <a:rPr lang="en-ID" dirty="0">
                <a:solidFill>
                  <a:srgbClr val="FF0000"/>
                </a:solidFill>
              </a:rPr>
              <a:t> agar </a:t>
            </a:r>
            <a:r>
              <a:rPr lang="en-ID" dirty="0" err="1">
                <a:solidFill>
                  <a:srgbClr val="FF0000"/>
                </a:solidFill>
              </a:rPr>
              <a:t>suami</a:t>
            </a:r>
            <a:r>
              <a:rPr lang="en-ID" dirty="0">
                <a:solidFill>
                  <a:srgbClr val="FF0000"/>
                </a:solidFill>
              </a:rPr>
              <a:t> </a:t>
            </a:r>
            <a:r>
              <a:rPr lang="en-ID" dirty="0" err="1">
                <a:solidFill>
                  <a:srgbClr val="FF0000"/>
                </a:solidFill>
              </a:rPr>
              <a:t>klien</a:t>
            </a:r>
            <a:r>
              <a:rPr lang="en-ID" dirty="0">
                <a:solidFill>
                  <a:srgbClr val="FF0000"/>
                </a:solidFill>
              </a:rPr>
              <a:t> </a:t>
            </a:r>
            <a:r>
              <a:rPr lang="en-ID" dirty="0" err="1">
                <a:solidFill>
                  <a:srgbClr val="FF0000"/>
                </a:solidFill>
              </a:rPr>
              <a:t>untuk</a:t>
            </a:r>
            <a:r>
              <a:rPr lang="en-ID" dirty="0">
                <a:solidFill>
                  <a:srgbClr val="FF0000"/>
                </a:solidFill>
              </a:rPr>
              <a:t> </a:t>
            </a:r>
            <a:r>
              <a:rPr lang="en-ID" dirty="0" err="1">
                <a:solidFill>
                  <a:srgbClr val="FF0000"/>
                </a:solidFill>
              </a:rPr>
              <a:t>melakukan</a:t>
            </a:r>
            <a:r>
              <a:rPr lang="en-ID" dirty="0">
                <a:solidFill>
                  <a:srgbClr val="FF0000"/>
                </a:solidFill>
              </a:rPr>
              <a:t> </a:t>
            </a:r>
            <a:r>
              <a:rPr lang="en-ID" dirty="0" err="1">
                <a:solidFill>
                  <a:srgbClr val="FF0000"/>
                </a:solidFill>
              </a:rPr>
              <a:t>pemeriksaan</a:t>
            </a:r>
            <a:r>
              <a:rPr lang="en-ID" dirty="0">
                <a:solidFill>
                  <a:srgbClr val="FF0000"/>
                </a:solidFill>
              </a:rPr>
              <a:t> HIV AIDS</a:t>
            </a:r>
            <a:r>
              <a:rPr lang="en-ID" dirty="0"/>
              <a:t>, </a:t>
            </a:r>
            <a:r>
              <a:rPr lang="en-ID" dirty="0" err="1"/>
              <a:t>tetapi</a:t>
            </a:r>
            <a:r>
              <a:rPr lang="en-ID" dirty="0"/>
              <a:t> </a:t>
            </a:r>
            <a:r>
              <a:rPr lang="en-ID" dirty="0" err="1"/>
              <a:t>suami</a:t>
            </a:r>
            <a:r>
              <a:rPr lang="en-ID" dirty="0"/>
              <a:t> </a:t>
            </a:r>
            <a:r>
              <a:rPr lang="en-ID" dirty="0" err="1"/>
              <a:t>klien</a:t>
            </a:r>
            <a:r>
              <a:rPr lang="en-ID" dirty="0"/>
              <a:t> </a:t>
            </a:r>
            <a:r>
              <a:rPr lang="en-ID" dirty="0" err="1"/>
              <a:t>marah-marah</a:t>
            </a:r>
            <a:r>
              <a:rPr lang="en-ID" dirty="0"/>
              <a:t>.</a:t>
            </a:r>
            <a:br>
              <a:rPr lang="en-ID" dirty="0"/>
            </a:br>
            <a:endParaRPr lang="en-ID" dirty="0"/>
          </a:p>
          <a:p>
            <a:pPr marL="0" indent="0">
              <a:buNone/>
            </a:pPr>
            <a:r>
              <a:rPr lang="en-ID" dirty="0" err="1"/>
              <a:t>Apakah</a:t>
            </a:r>
            <a:r>
              <a:rPr lang="en-ID" dirty="0"/>
              <a:t> </a:t>
            </a:r>
            <a:r>
              <a:rPr lang="en-ID" dirty="0" err="1"/>
              <a:t>prinsip</a:t>
            </a:r>
            <a:r>
              <a:rPr lang="en-ID" dirty="0"/>
              <a:t> </a:t>
            </a:r>
            <a:r>
              <a:rPr lang="en-ID" dirty="0" err="1"/>
              <a:t>etik</a:t>
            </a:r>
            <a:r>
              <a:rPr lang="en-ID" dirty="0"/>
              <a:t> yang </a:t>
            </a:r>
            <a:r>
              <a:rPr lang="en-ID" dirty="0" err="1"/>
              <a:t>dilakukan</a:t>
            </a:r>
            <a:r>
              <a:rPr lang="en-ID" dirty="0"/>
              <a:t> oleh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?</a:t>
            </a:r>
          </a:p>
          <a:p>
            <a:pPr marL="514350" indent="-514350">
              <a:buFont typeface="+mj-lt"/>
              <a:buAutoNum type="alphaLcPeriod"/>
            </a:pPr>
            <a:r>
              <a:rPr lang="en-ID" dirty="0"/>
              <a:t>Justice</a:t>
            </a:r>
          </a:p>
          <a:p>
            <a:pPr marL="514350" indent="-514350">
              <a:buFont typeface="+mj-lt"/>
              <a:buAutoNum type="alphaLcPeriod"/>
            </a:pPr>
            <a:r>
              <a:rPr lang="en-ID" dirty="0"/>
              <a:t>Veracity</a:t>
            </a:r>
          </a:p>
          <a:p>
            <a:pPr marL="514350" indent="-514350">
              <a:buFont typeface="+mj-lt"/>
              <a:buAutoNum type="alphaLcPeriod"/>
            </a:pPr>
            <a:r>
              <a:rPr lang="en-ID" dirty="0"/>
              <a:t>Autonomy</a:t>
            </a:r>
          </a:p>
          <a:p>
            <a:pPr marL="514350" indent="-514350">
              <a:buFont typeface="+mj-lt"/>
              <a:buAutoNum type="alphaLcPeriod"/>
            </a:pPr>
            <a:r>
              <a:rPr lang="en-ID" dirty="0">
                <a:solidFill>
                  <a:srgbClr val="FF0000"/>
                </a:solidFill>
              </a:rPr>
              <a:t>Beneficence</a:t>
            </a:r>
          </a:p>
          <a:p>
            <a:pPr marL="514350" indent="-514350">
              <a:buFont typeface="+mj-lt"/>
              <a:buAutoNum type="alphaLcPeriod"/>
            </a:pPr>
            <a:r>
              <a:rPr lang="en-ID" dirty="0"/>
              <a:t>Non-maleficence </a:t>
            </a:r>
            <a:br>
              <a:rPr lang="en-ID" dirty="0"/>
            </a:b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731710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7C3B3-3898-437F-A746-C2F09CC11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Soal</a:t>
            </a:r>
            <a:r>
              <a:rPr lang="en-US" dirty="0"/>
              <a:t> 3.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17E11E-EFA8-4F19-821F-F64ABBA786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ID" dirty="0" err="1"/>
              <a:t>Seorang</a:t>
            </a:r>
            <a:r>
              <a:rPr lang="en-ID" dirty="0"/>
              <a:t> </a:t>
            </a:r>
            <a:r>
              <a:rPr lang="en-ID" dirty="0" err="1"/>
              <a:t>lansia</a:t>
            </a:r>
            <a:r>
              <a:rPr lang="en-ID" dirty="0"/>
              <a:t>, 70 </a:t>
            </a:r>
            <a:r>
              <a:rPr lang="en-ID" dirty="0" err="1"/>
              <a:t>tahun</a:t>
            </a:r>
            <a:r>
              <a:rPr lang="en-ID" dirty="0"/>
              <a:t>, </a:t>
            </a:r>
            <a:r>
              <a:rPr lang="en-ID" dirty="0" err="1"/>
              <a:t>dirawat</a:t>
            </a:r>
            <a:r>
              <a:rPr lang="en-ID" dirty="0"/>
              <a:t> di </a:t>
            </a:r>
            <a:r>
              <a:rPr lang="en-ID" dirty="0" err="1"/>
              <a:t>ruang</a:t>
            </a:r>
            <a:r>
              <a:rPr lang="en-ID" dirty="0"/>
              <a:t> </a:t>
            </a:r>
            <a:r>
              <a:rPr lang="en-ID" dirty="0" err="1"/>
              <a:t>penyakit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,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keluhan</a:t>
            </a:r>
            <a:r>
              <a:rPr lang="en-ID" dirty="0"/>
              <a:t> </a:t>
            </a:r>
            <a:r>
              <a:rPr lang="en-ID" dirty="0" err="1"/>
              <a:t>sesak</a:t>
            </a:r>
            <a:r>
              <a:rPr lang="en-ID" dirty="0"/>
              <a:t> </a:t>
            </a:r>
            <a:r>
              <a:rPr lang="en-ID" dirty="0" err="1"/>
              <a:t>napas</a:t>
            </a:r>
            <a:r>
              <a:rPr lang="en-ID" dirty="0"/>
              <a:t> </a:t>
            </a:r>
            <a:r>
              <a:rPr lang="en-ID" dirty="0" err="1"/>
              <a:t>berat</a:t>
            </a:r>
            <a:r>
              <a:rPr lang="en-ID" dirty="0"/>
              <a:t>.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terlihat</a:t>
            </a:r>
            <a:r>
              <a:rPr lang="en-ID" dirty="0"/>
              <a:t> </a:t>
            </a:r>
            <a:r>
              <a:rPr lang="en-ID" dirty="0" err="1"/>
              <a:t>sering</a:t>
            </a:r>
            <a:r>
              <a:rPr lang="en-ID" dirty="0"/>
              <a:t> </a:t>
            </a:r>
            <a:r>
              <a:rPr lang="en-ID" dirty="0" err="1"/>
              <a:t>marah-marah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tentu</a:t>
            </a:r>
            <a:r>
              <a:rPr lang="en-ID" dirty="0"/>
              <a:t> pada </a:t>
            </a:r>
            <a:r>
              <a:rPr lang="en-ID" dirty="0" err="1"/>
              <a:t>setiap</a:t>
            </a:r>
            <a:r>
              <a:rPr lang="en-ID" dirty="0"/>
              <a:t> orang yang </a:t>
            </a:r>
            <a:r>
              <a:rPr lang="en-ID" dirty="0" err="1"/>
              <a:t>ada</a:t>
            </a:r>
            <a:r>
              <a:rPr lang="en-ID" dirty="0"/>
              <a:t> di </a:t>
            </a:r>
            <a:r>
              <a:rPr lang="en-ID" dirty="0" err="1"/>
              <a:t>sekitarnya</a:t>
            </a:r>
            <a:r>
              <a:rPr lang="en-ID" dirty="0"/>
              <a:t> </a:t>
            </a:r>
            <a:r>
              <a:rPr lang="en-ID" dirty="0" err="1"/>
              <a:t>termasuk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.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penanggung</a:t>
            </a:r>
            <a:r>
              <a:rPr lang="en-ID" dirty="0"/>
              <a:t> </a:t>
            </a:r>
            <a:r>
              <a:rPr lang="en-ID" dirty="0" err="1"/>
              <a:t>jawab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berupaya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optimal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tetap</a:t>
            </a:r>
            <a:r>
              <a:rPr lang="en-ID" dirty="0"/>
              <a:t> </a:t>
            </a:r>
            <a:r>
              <a:rPr lang="en-ID" dirty="0" err="1"/>
              <a:t>memberikan</a:t>
            </a:r>
            <a:r>
              <a:rPr lang="en-ID" dirty="0"/>
              <a:t> </a:t>
            </a:r>
            <a:r>
              <a:rPr lang="en-ID" dirty="0" err="1"/>
              <a:t>pelayanan</a:t>
            </a:r>
            <a:r>
              <a:rPr lang="en-ID" dirty="0"/>
              <a:t> yang </a:t>
            </a: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, </a:t>
            </a:r>
            <a:r>
              <a:rPr lang="en-ID" dirty="0" err="1"/>
              <a:t>walaupun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pribadi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merasa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suka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sering</a:t>
            </a:r>
            <a:r>
              <a:rPr lang="en-ID" dirty="0"/>
              <a:t> </a:t>
            </a:r>
            <a:r>
              <a:rPr lang="en-ID" dirty="0" err="1"/>
              <a:t>dimarahi</a:t>
            </a:r>
            <a:r>
              <a:rPr lang="en-ID" dirty="0"/>
              <a:t>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sebab</a:t>
            </a:r>
            <a:r>
              <a:rPr lang="en-ID" dirty="0"/>
              <a:t> oleh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. </a:t>
            </a:r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r>
              <a:rPr lang="en-ID" dirty="0" err="1"/>
              <a:t>Apakah</a:t>
            </a:r>
            <a:r>
              <a:rPr lang="en-ID" dirty="0"/>
              <a:t> </a:t>
            </a:r>
            <a:r>
              <a:rPr lang="en-ID" dirty="0" err="1"/>
              <a:t>prinsip</a:t>
            </a:r>
            <a:r>
              <a:rPr lang="en-ID" dirty="0"/>
              <a:t> </a:t>
            </a:r>
            <a:r>
              <a:rPr lang="en-ID" dirty="0" err="1"/>
              <a:t>etik</a:t>
            </a:r>
            <a:r>
              <a:rPr lang="en-ID" dirty="0"/>
              <a:t> yang </a:t>
            </a:r>
            <a:r>
              <a:rPr lang="en-ID" dirty="0" err="1"/>
              <a:t>diterapkan</a:t>
            </a:r>
            <a:r>
              <a:rPr lang="en-ID" dirty="0"/>
              <a:t> oleh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kasus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?</a:t>
            </a:r>
          </a:p>
          <a:p>
            <a:pPr marL="514350" indent="-514350">
              <a:buFont typeface="+mj-lt"/>
              <a:buAutoNum type="alphaLcPeriod"/>
            </a:pPr>
            <a:r>
              <a:rPr lang="en-ID" dirty="0"/>
              <a:t>Non-</a:t>
            </a:r>
            <a:r>
              <a:rPr lang="en-ID" dirty="0" err="1"/>
              <a:t>maleficience</a:t>
            </a:r>
            <a:endParaRPr lang="en-ID" dirty="0"/>
          </a:p>
          <a:p>
            <a:pPr marL="514350" indent="-514350">
              <a:buFont typeface="+mj-lt"/>
              <a:buAutoNum type="alphaLcPeriod"/>
            </a:pPr>
            <a:r>
              <a:rPr lang="en-ID" dirty="0" err="1"/>
              <a:t>Benefience</a:t>
            </a:r>
            <a:endParaRPr lang="en-ID" dirty="0"/>
          </a:p>
          <a:p>
            <a:pPr marL="514350" indent="-514350">
              <a:buFont typeface="+mj-lt"/>
              <a:buAutoNum type="alphaLcPeriod"/>
            </a:pPr>
            <a:r>
              <a:rPr lang="en-ID" dirty="0"/>
              <a:t>Autonomy</a:t>
            </a:r>
          </a:p>
          <a:p>
            <a:pPr marL="514350" indent="-514350">
              <a:buFont typeface="+mj-lt"/>
              <a:buAutoNum type="alphaLcPeriod"/>
            </a:pPr>
            <a:r>
              <a:rPr lang="en-ID" dirty="0"/>
              <a:t>Fidelity</a:t>
            </a:r>
          </a:p>
          <a:p>
            <a:pPr marL="514350" indent="-514350">
              <a:buFont typeface="+mj-lt"/>
              <a:buAutoNum type="alphaLcPeriod"/>
            </a:pPr>
            <a:r>
              <a:rPr lang="en-ID" dirty="0"/>
              <a:t>Justice</a:t>
            </a:r>
          </a:p>
        </p:txBody>
      </p:sp>
    </p:spTree>
    <p:extLst>
      <p:ext uri="{BB962C8B-B14F-4D97-AF65-F5344CB8AC3E}">
        <p14:creationId xmlns:p14="http://schemas.microsoft.com/office/powerpoint/2010/main" val="3000294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7C3B3-3898-437F-A746-C2F09CC11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Soal</a:t>
            </a:r>
            <a:r>
              <a:rPr lang="en-US" dirty="0"/>
              <a:t> 3. (</a:t>
            </a:r>
            <a:r>
              <a:rPr lang="en-US" b="1" i="1" dirty="0"/>
              <a:t>Justice: </a:t>
            </a:r>
            <a:r>
              <a:rPr lang="en-US" b="1" i="1" dirty="0" err="1"/>
              <a:t>Berbuat</a:t>
            </a:r>
            <a:r>
              <a:rPr lang="en-US" b="1" i="1" dirty="0"/>
              <a:t> </a:t>
            </a:r>
            <a:r>
              <a:rPr lang="en-US" b="1" i="1" dirty="0" err="1"/>
              <a:t>adil</a:t>
            </a:r>
            <a:r>
              <a:rPr lang="en-US" dirty="0"/>
              <a:t>)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17E11E-EFA8-4F19-821F-F64ABBA786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ID" dirty="0" err="1"/>
              <a:t>Seorang</a:t>
            </a:r>
            <a:r>
              <a:rPr lang="en-ID" dirty="0"/>
              <a:t> </a:t>
            </a:r>
            <a:r>
              <a:rPr lang="en-ID" dirty="0" err="1"/>
              <a:t>lansia</a:t>
            </a:r>
            <a:r>
              <a:rPr lang="en-ID" dirty="0"/>
              <a:t>, 70 </a:t>
            </a:r>
            <a:r>
              <a:rPr lang="en-ID" dirty="0" err="1"/>
              <a:t>tahun</a:t>
            </a:r>
            <a:r>
              <a:rPr lang="en-ID" dirty="0"/>
              <a:t>, </a:t>
            </a:r>
            <a:r>
              <a:rPr lang="en-ID" dirty="0" err="1"/>
              <a:t>dirawat</a:t>
            </a:r>
            <a:r>
              <a:rPr lang="en-ID" dirty="0"/>
              <a:t> di </a:t>
            </a:r>
            <a:r>
              <a:rPr lang="en-ID" dirty="0" err="1"/>
              <a:t>ruang</a:t>
            </a:r>
            <a:r>
              <a:rPr lang="en-ID" dirty="0"/>
              <a:t> </a:t>
            </a:r>
            <a:r>
              <a:rPr lang="en-ID" dirty="0" err="1"/>
              <a:t>penyakit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,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keluhan</a:t>
            </a:r>
            <a:r>
              <a:rPr lang="en-ID" dirty="0"/>
              <a:t> </a:t>
            </a:r>
            <a:r>
              <a:rPr lang="en-ID" dirty="0" err="1"/>
              <a:t>sesak</a:t>
            </a:r>
            <a:r>
              <a:rPr lang="en-ID" dirty="0"/>
              <a:t> </a:t>
            </a:r>
            <a:r>
              <a:rPr lang="en-ID" dirty="0" err="1"/>
              <a:t>napas</a:t>
            </a:r>
            <a:r>
              <a:rPr lang="en-ID" dirty="0"/>
              <a:t> </a:t>
            </a:r>
            <a:r>
              <a:rPr lang="en-ID" dirty="0" err="1"/>
              <a:t>berat</a:t>
            </a:r>
            <a:r>
              <a:rPr lang="en-ID" dirty="0"/>
              <a:t>.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terlihat</a:t>
            </a:r>
            <a:r>
              <a:rPr lang="en-ID" dirty="0"/>
              <a:t> </a:t>
            </a:r>
            <a:r>
              <a:rPr lang="en-ID" dirty="0" err="1"/>
              <a:t>sering</a:t>
            </a:r>
            <a:r>
              <a:rPr lang="en-ID" dirty="0"/>
              <a:t> </a:t>
            </a:r>
            <a:r>
              <a:rPr lang="en-ID" dirty="0" err="1"/>
              <a:t>marah-marah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tentu</a:t>
            </a:r>
            <a:r>
              <a:rPr lang="en-ID" dirty="0"/>
              <a:t> pada </a:t>
            </a:r>
            <a:r>
              <a:rPr lang="en-ID" dirty="0" err="1"/>
              <a:t>setiap</a:t>
            </a:r>
            <a:r>
              <a:rPr lang="en-ID" dirty="0"/>
              <a:t> orang yang </a:t>
            </a:r>
            <a:r>
              <a:rPr lang="en-ID" dirty="0" err="1"/>
              <a:t>ada</a:t>
            </a:r>
            <a:r>
              <a:rPr lang="en-ID" dirty="0"/>
              <a:t> di </a:t>
            </a:r>
            <a:r>
              <a:rPr lang="en-ID" dirty="0" err="1"/>
              <a:t>sekitarnya</a:t>
            </a:r>
            <a:r>
              <a:rPr lang="en-ID" dirty="0"/>
              <a:t> </a:t>
            </a:r>
            <a:r>
              <a:rPr lang="en-ID" dirty="0" err="1"/>
              <a:t>termasuk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.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penanggung</a:t>
            </a:r>
            <a:r>
              <a:rPr lang="en-ID" dirty="0"/>
              <a:t> </a:t>
            </a:r>
            <a:r>
              <a:rPr lang="en-ID" dirty="0" err="1"/>
              <a:t>jawab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berupaya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optimal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tetap</a:t>
            </a:r>
            <a:r>
              <a:rPr lang="en-ID" dirty="0"/>
              <a:t> </a:t>
            </a:r>
            <a:r>
              <a:rPr lang="en-ID" dirty="0" err="1"/>
              <a:t>memberikan</a:t>
            </a:r>
            <a:r>
              <a:rPr lang="en-ID" dirty="0"/>
              <a:t> </a:t>
            </a:r>
            <a:r>
              <a:rPr lang="en-ID" dirty="0" err="1"/>
              <a:t>pelayanan</a:t>
            </a:r>
            <a:r>
              <a:rPr lang="en-ID" dirty="0"/>
              <a:t> yang </a:t>
            </a: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, </a:t>
            </a:r>
            <a:r>
              <a:rPr lang="en-ID" dirty="0" err="1"/>
              <a:t>walaupun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pribadi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merasa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suka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sering</a:t>
            </a:r>
            <a:r>
              <a:rPr lang="en-ID" dirty="0"/>
              <a:t> </a:t>
            </a:r>
            <a:r>
              <a:rPr lang="en-ID" dirty="0" err="1"/>
              <a:t>dimarahi</a:t>
            </a:r>
            <a:r>
              <a:rPr lang="en-ID" dirty="0"/>
              <a:t>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sebab</a:t>
            </a:r>
            <a:r>
              <a:rPr lang="en-ID" dirty="0"/>
              <a:t> oleh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. </a:t>
            </a:r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r>
              <a:rPr lang="en-ID" dirty="0" err="1"/>
              <a:t>Apakah</a:t>
            </a:r>
            <a:r>
              <a:rPr lang="en-ID" dirty="0"/>
              <a:t> </a:t>
            </a:r>
            <a:r>
              <a:rPr lang="en-ID" dirty="0" err="1"/>
              <a:t>prinsip</a:t>
            </a:r>
            <a:r>
              <a:rPr lang="en-ID" dirty="0"/>
              <a:t> </a:t>
            </a:r>
            <a:r>
              <a:rPr lang="en-ID" dirty="0" err="1"/>
              <a:t>etik</a:t>
            </a:r>
            <a:r>
              <a:rPr lang="en-ID" dirty="0"/>
              <a:t> yang </a:t>
            </a:r>
            <a:r>
              <a:rPr lang="en-ID" dirty="0" err="1"/>
              <a:t>diterapkan</a:t>
            </a:r>
            <a:r>
              <a:rPr lang="en-ID" dirty="0"/>
              <a:t> oleh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kasus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?</a:t>
            </a:r>
          </a:p>
          <a:p>
            <a:pPr marL="514350" indent="-514350">
              <a:buFont typeface="+mj-lt"/>
              <a:buAutoNum type="alphaLcPeriod"/>
            </a:pPr>
            <a:r>
              <a:rPr lang="en-ID" dirty="0"/>
              <a:t>Non-</a:t>
            </a:r>
            <a:r>
              <a:rPr lang="en-ID" dirty="0" err="1"/>
              <a:t>maleficience</a:t>
            </a:r>
            <a:endParaRPr lang="en-ID" dirty="0"/>
          </a:p>
          <a:p>
            <a:pPr marL="514350" indent="-514350">
              <a:buFont typeface="+mj-lt"/>
              <a:buAutoNum type="alphaLcPeriod"/>
            </a:pPr>
            <a:r>
              <a:rPr lang="en-ID" dirty="0" err="1"/>
              <a:t>Benefience</a:t>
            </a:r>
            <a:endParaRPr lang="en-ID" dirty="0"/>
          </a:p>
          <a:p>
            <a:pPr marL="514350" indent="-514350">
              <a:buFont typeface="+mj-lt"/>
              <a:buAutoNum type="alphaLcPeriod"/>
            </a:pPr>
            <a:r>
              <a:rPr lang="en-ID" dirty="0"/>
              <a:t>Autonomy</a:t>
            </a:r>
          </a:p>
          <a:p>
            <a:pPr marL="514350" indent="-514350">
              <a:buFont typeface="+mj-lt"/>
              <a:buAutoNum type="alphaLcPeriod"/>
            </a:pPr>
            <a:r>
              <a:rPr lang="en-ID" dirty="0"/>
              <a:t>Fidelity</a:t>
            </a:r>
          </a:p>
          <a:p>
            <a:pPr marL="514350" indent="-514350">
              <a:buFont typeface="+mj-lt"/>
              <a:buAutoNum type="alphaLcPeriod"/>
            </a:pPr>
            <a:r>
              <a:rPr lang="en-ID" dirty="0">
                <a:solidFill>
                  <a:srgbClr val="FF0000"/>
                </a:solidFill>
              </a:rPr>
              <a:t>Justice</a:t>
            </a:r>
          </a:p>
        </p:txBody>
      </p:sp>
    </p:spTree>
    <p:extLst>
      <p:ext uri="{BB962C8B-B14F-4D97-AF65-F5344CB8AC3E}">
        <p14:creationId xmlns:p14="http://schemas.microsoft.com/office/powerpoint/2010/main" val="29964481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3F42E-B1C5-41E2-BD8A-2C2232EAF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Con’t</a:t>
            </a:r>
            <a:r>
              <a:rPr lang="en-US" dirty="0"/>
              <a:t> (</a:t>
            </a:r>
            <a:r>
              <a:rPr lang="en-US" b="1" i="1" dirty="0"/>
              <a:t>Justice: </a:t>
            </a:r>
            <a:r>
              <a:rPr lang="en-US" b="1" i="1" dirty="0" err="1"/>
              <a:t>Berbuat</a:t>
            </a:r>
            <a:r>
              <a:rPr lang="en-US" b="1" i="1" dirty="0"/>
              <a:t> </a:t>
            </a:r>
            <a:r>
              <a:rPr lang="en-US" b="1" i="1" dirty="0" err="1"/>
              <a:t>adil</a:t>
            </a:r>
            <a:r>
              <a:rPr lang="en-US" dirty="0"/>
              <a:t>)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57A6F-4122-41CB-A00E-466728BF6D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D" dirty="0"/>
              <a:t>Pada </a:t>
            </a:r>
            <a:r>
              <a:rPr lang="en-ID" dirty="0" err="1"/>
              <a:t>kasus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di </a:t>
            </a:r>
            <a:r>
              <a:rPr lang="en-ID" dirty="0" err="1"/>
              <a:t>atas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tetap</a:t>
            </a:r>
            <a:r>
              <a:rPr lang="en-ID" dirty="0"/>
              <a:t> </a:t>
            </a:r>
            <a:r>
              <a:rPr lang="en-ID" dirty="0" err="1"/>
              <a:t>memberikan</a:t>
            </a:r>
            <a:r>
              <a:rPr lang="en-ID" dirty="0"/>
              <a:t> </a:t>
            </a:r>
            <a:r>
              <a:rPr lang="en-ID" dirty="0" err="1"/>
              <a:t>pelayanan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terpengaruh</a:t>
            </a:r>
            <a:r>
              <a:rPr lang="en-ID" dirty="0"/>
              <a:t> </a:t>
            </a:r>
            <a:r>
              <a:rPr lang="en-ID" dirty="0" err="1"/>
              <a:t>pola</a:t>
            </a:r>
            <a:r>
              <a:rPr lang="en-ID" dirty="0"/>
              <a:t> </a:t>
            </a:r>
            <a:r>
              <a:rPr lang="en-ID" dirty="0" err="1"/>
              <a:t>komunikasi</a:t>
            </a:r>
            <a:r>
              <a:rPr lang="en-ID" dirty="0"/>
              <a:t> yang </a:t>
            </a:r>
            <a:r>
              <a:rPr lang="en-ID" dirty="0" err="1"/>
              <a:t>terjadi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dan </a:t>
            </a:r>
            <a:r>
              <a:rPr lang="en-ID" dirty="0" err="1"/>
              <a:t>persepsi</a:t>
            </a:r>
            <a:r>
              <a:rPr lang="en-ID" dirty="0"/>
              <a:t> </a:t>
            </a:r>
            <a:r>
              <a:rPr lang="en-ID" dirty="0" err="1"/>
              <a:t>pribadi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. </a:t>
            </a:r>
          </a:p>
          <a:p>
            <a:pPr algn="just"/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menerapkan</a:t>
            </a:r>
            <a:r>
              <a:rPr lang="en-ID" dirty="0"/>
              <a:t> </a:t>
            </a:r>
            <a:r>
              <a:rPr lang="en-ID" dirty="0" err="1"/>
              <a:t>prinsip</a:t>
            </a:r>
            <a:r>
              <a:rPr lang="en-ID" dirty="0"/>
              <a:t> </a:t>
            </a:r>
            <a:r>
              <a:rPr lang="en-ID" dirty="0" err="1"/>
              <a:t>etik</a:t>
            </a:r>
            <a:r>
              <a:rPr lang="en-ID" dirty="0"/>
              <a:t> Justice </a:t>
            </a:r>
            <a:r>
              <a:rPr lang="en-ID" dirty="0" err="1"/>
              <a:t>dimana</a:t>
            </a:r>
            <a:r>
              <a:rPr lang="en-ID" dirty="0"/>
              <a:t> </a:t>
            </a:r>
            <a:r>
              <a:rPr lang="en-ID" dirty="0" err="1"/>
              <a:t>pelayanan</a:t>
            </a:r>
            <a:r>
              <a:rPr lang="en-ID" dirty="0"/>
              <a:t> </a:t>
            </a:r>
            <a:r>
              <a:rPr lang="en-ID" dirty="0" err="1"/>
              <a:t>kesehatan</a:t>
            </a:r>
            <a:r>
              <a:rPr lang="en-ID" dirty="0"/>
              <a:t> </a:t>
            </a:r>
            <a:r>
              <a:rPr lang="en-ID" dirty="0" err="1"/>
              <a:t>tetap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dilakukan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setiap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adil</a:t>
            </a:r>
            <a:r>
              <a:rPr lang="en-ID" dirty="0"/>
              <a:t>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terpengaruh</a:t>
            </a:r>
            <a:r>
              <a:rPr lang="en-ID" dirty="0"/>
              <a:t> </a:t>
            </a:r>
            <a:r>
              <a:rPr lang="en-ID" dirty="0" err="1"/>
              <a:t>faktor</a:t>
            </a:r>
            <a:r>
              <a:rPr lang="en-ID" dirty="0"/>
              <a:t> </a:t>
            </a:r>
            <a:r>
              <a:rPr lang="en-ID" dirty="0" err="1"/>
              <a:t>subyektif</a:t>
            </a:r>
            <a:r>
              <a:rPr lang="en-ID" dirty="0"/>
              <a:t> </a:t>
            </a:r>
            <a:r>
              <a:rPr lang="en-ID" dirty="0" err="1"/>
              <a:t>maupun</a:t>
            </a:r>
            <a:r>
              <a:rPr lang="en-ID" dirty="0"/>
              <a:t> </a:t>
            </a:r>
            <a:r>
              <a:rPr lang="en-ID" dirty="0" err="1"/>
              <a:t>obyektif</a:t>
            </a:r>
            <a:r>
              <a:rPr lang="en-ID" dirty="0"/>
              <a:t> </a:t>
            </a:r>
            <a:br>
              <a:rPr lang="en-ID" dirty="0"/>
            </a:b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783919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C7956-C814-4DE3-ABFF-003460F29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Soal</a:t>
            </a:r>
            <a:r>
              <a:rPr lang="en-US" dirty="0"/>
              <a:t> 4.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C9072-5462-49AC-A30E-528AB9B0B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id-ID" dirty="0"/>
              <a:t>Seorang perawat pelaksana yang sedang bertugas diruang rawat inap melakukan penguncian roda tempat tidur pasien, mendekatkan bel dan peralatan yang dibutuhkan pasien selama perawatan untuk mengurangi resiko jatuh.</a:t>
            </a:r>
            <a:endParaRPr lang="en-ID" dirty="0"/>
          </a:p>
          <a:p>
            <a:pPr marL="0" indent="0">
              <a:buNone/>
            </a:pPr>
            <a:r>
              <a:rPr lang="id-ID" dirty="0"/>
              <a:t>Apakah prinsip etik yang dilaksanakan perawat pelaksana tersebut?</a:t>
            </a:r>
            <a:endParaRPr lang="en-ID" dirty="0"/>
          </a:p>
          <a:p>
            <a:pPr marL="514350" lvl="0" indent="-514350">
              <a:buFont typeface="+mj-lt"/>
              <a:buAutoNum type="alphaLcPeriod"/>
            </a:pPr>
            <a:r>
              <a:rPr lang="id-ID" dirty="0"/>
              <a:t>Justice</a:t>
            </a:r>
            <a:endParaRPr lang="en-ID" dirty="0"/>
          </a:p>
          <a:p>
            <a:pPr marL="514350" lvl="0" indent="-514350">
              <a:buFont typeface="+mj-lt"/>
              <a:buAutoNum type="alphaLcPeriod"/>
            </a:pPr>
            <a:r>
              <a:rPr lang="id-ID" dirty="0"/>
              <a:t>Fidelity</a:t>
            </a:r>
            <a:endParaRPr lang="en-ID" dirty="0"/>
          </a:p>
          <a:p>
            <a:pPr marL="514350" lvl="0" indent="-514350">
              <a:buFont typeface="+mj-lt"/>
              <a:buAutoNum type="alphaLcPeriod"/>
            </a:pPr>
            <a:r>
              <a:rPr lang="id-ID" dirty="0"/>
              <a:t>Otonomi</a:t>
            </a:r>
            <a:endParaRPr lang="en-ID" dirty="0"/>
          </a:p>
          <a:p>
            <a:pPr marL="514350" lvl="0" indent="-514350">
              <a:buFont typeface="+mj-lt"/>
              <a:buAutoNum type="alphaLcPeriod"/>
            </a:pPr>
            <a:r>
              <a:rPr lang="id-ID" dirty="0"/>
              <a:t>Beneficience</a:t>
            </a:r>
            <a:endParaRPr lang="en-ID" dirty="0"/>
          </a:p>
          <a:p>
            <a:pPr marL="514350" lvl="0" indent="-514350">
              <a:buFont typeface="+mj-lt"/>
              <a:buAutoNum type="alphaLcPeriod"/>
            </a:pPr>
            <a:r>
              <a:rPr lang="id-ID" dirty="0"/>
              <a:t>Non</a:t>
            </a:r>
            <a:r>
              <a:rPr lang="en-US" dirty="0"/>
              <a:t>-</a:t>
            </a:r>
            <a:r>
              <a:rPr lang="id-ID" dirty="0"/>
              <a:t>maleficience</a:t>
            </a:r>
            <a:endParaRPr lang="en-ID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4023581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C7956-C814-4DE3-ABFF-003460F29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Soal</a:t>
            </a:r>
            <a:r>
              <a:rPr lang="en-US" dirty="0"/>
              <a:t> 4. (</a:t>
            </a:r>
            <a:r>
              <a:rPr lang="en-US" b="1" i="1" dirty="0"/>
              <a:t>Non-</a:t>
            </a:r>
            <a:r>
              <a:rPr lang="en-US" b="1" i="1" dirty="0" err="1"/>
              <a:t>maleficience</a:t>
            </a:r>
            <a:r>
              <a:rPr lang="en-US" b="1" i="1" dirty="0"/>
              <a:t> : </a:t>
            </a:r>
            <a:r>
              <a:rPr lang="en-US" b="1" i="1" dirty="0" err="1"/>
              <a:t>Tidak</a:t>
            </a:r>
            <a:r>
              <a:rPr lang="en-US" b="1" i="1" dirty="0"/>
              <a:t> </a:t>
            </a:r>
            <a:r>
              <a:rPr lang="en-US" b="1" i="1" dirty="0" err="1"/>
              <a:t>merugikan</a:t>
            </a:r>
            <a:r>
              <a:rPr lang="en-US" dirty="0"/>
              <a:t>)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C9072-5462-49AC-A30E-528AB9B0B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id-ID" dirty="0"/>
              <a:t>Seorang perawat pelaksana yang sedang bertugas diruang rawat inap </a:t>
            </a:r>
            <a:r>
              <a:rPr lang="id-ID" dirty="0">
                <a:solidFill>
                  <a:srgbClr val="FF0000"/>
                </a:solidFill>
              </a:rPr>
              <a:t>melakukan penguncian roda tempat tidur pasien, mendekatkan bel dan peralatan yang dibutuhkan pasien </a:t>
            </a:r>
            <a:r>
              <a:rPr lang="id-ID" dirty="0"/>
              <a:t>selama perawatan untuk mengurangi resiko jatuh.</a:t>
            </a:r>
            <a:endParaRPr lang="en-ID" dirty="0"/>
          </a:p>
          <a:p>
            <a:pPr marL="0" indent="0">
              <a:buNone/>
            </a:pPr>
            <a:r>
              <a:rPr lang="id-ID" dirty="0"/>
              <a:t>Apakah prinsip etik yang dilaksanakan perawat pelaksana tersebut?</a:t>
            </a:r>
            <a:endParaRPr lang="en-ID" dirty="0"/>
          </a:p>
          <a:p>
            <a:pPr marL="514350" lvl="0" indent="-514350">
              <a:buFont typeface="+mj-lt"/>
              <a:buAutoNum type="alphaLcPeriod"/>
            </a:pPr>
            <a:r>
              <a:rPr lang="id-ID" dirty="0"/>
              <a:t>Justice</a:t>
            </a:r>
            <a:endParaRPr lang="en-ID" dirty="0"/>
          </a:p>
          <a:p>
            <a:pPr marL="514350" lvl="0" indent="-514350">
              <a:buFont typeface="+mj-lt"/>
              <a:buAutoNum type="alphaLcPeriod"/>
            </a:pPr>
            <a:r>
              <a:rPr lang="id-ID" dirty="0"/>
              <a:t>Fidelity</a:t>
            </a:r>
            <a:endParaRPr lang="en-ID" dirty="0"/>
          </a:p>
          <a:p>
            <a:pPr marL="514350" lvl="0" indent="-514350">
              <a:buFont typeface="+mj-lt"/>
              <a:buAutoNum type="alphaLcPeriod"/>
            </a:pPr>
            <a:r>
              <a:rPr lang="id-ID" dirty="0"/>
              <a:t>Otonomi</a:t>
            </a:r>
            <a:endParaRPr lang="en-ID" dirty="0"/>
          </a:p>
          <a:p>
            <a:pPr marL="514350" lvl="0" indent="-514350">
              <a:buFont typeface="+mj-lt"/>
              <a:buAutoNum type="alphaLcPeriod"/>
            </a:pPr>
            <a:r>
              <a:rPr lang="id-ID" dirty="0"/>
              <a:t>Beneficience</a:t>
            </a:r>
            <a:endParaRPr lang="en-ID" dirty="0"/>
          </a:p>
          <a:p>
            <a:pPr marL="514350" lvl="0" indent="-514350">
              <a:buFont typeface="+mj-lt"/>
              <a:buAutoNum type="alphaLcPeriod"/>
            </a:pPr>
            <a:r>
              <a:rPr lang="id-ID" b="1" dirty="0">
                <a:solidFill>
                  <a:srgbClr val="FF0000"/>
                </a:solidFill>
              </a:rPr>
              <a:t>Non</a:t>
            </a:r>
            <a:r>
              <a:rPr lang="en-US" b="1" dirty="0">
                <a:solidFill>
                  <a:srgbClr val="FF0000"/>
                </a:solidFill>
              </a:rPr>
              <a:t>-</a:t>
            </a:r>
            <a:r>
              <a:rPr lang="id-ID" b="1" dirty="0">
                <a:solidFill>
                  <a:srgbClr val="FF0000"/>
                </a:solidFill>
              </a:rPr>
              <a:t>maleficience</a:t>
            </a:r>
            <a:endParaRPr lang="en-ID" b="1" dirty="0">
              <a:solidFill>
                <a:srgbClr val="FF0000"/>
              </a:solidFill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650092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9BD99-36B7-47AB-A9BE-C0ACD2E1D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Con’t</a:t>
            </a:r>
            <a:r>
              <a:rPr lang="en-US" dirty="0"/>
              <a:t> :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94500-18E2-4AFD-A23D-87FC616D2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ID" dirty="0" err="1"/>
              <a:t>Seorang</a:t>
            </a:r>
            <a:r>
              <a:rPr lang="en-ID" dirty="0"/>
              <a:t> </a:t>
            </a:r>
            <a:r>
              <a:rPr lang="en-ID" dirty="0" err="1"/>
              <a:t>perempuan</a:t>
            </a:r>
            <a:r>
              <a:rPr lang="en-ID" dirty="0"/>
              <a:t>, 22 </a:t>
            </a:r>
            <a:r>
              <a:rPr lang="en-ID" dirty="0" err="1"/>
              <a:t>tahun</a:t>
            </a:r>
            <a:r>
              <a:rPr lang="en-ID" dirty="0"/>
              <a:t>, G1P0A0, </a:t>
            </a:r>
            <a:r>
              <a:rPr lang="en-ID" dirty="0" err="1"/>
              <a:t>hamil</a:t>
            </a:r>
            <a:r>
              <a:rPr lang="en-ID" dirty="0"/>
              <a:t> 13 </a:t>
            </a:r>
            <a:r>
              <a:rPr lang="en-ID" dirty="0" err="1"/>
              <a:t>minggu</a:t>
            </a:r>
            <a:r>
              <a:rPr lang="en-ID" dirty="0"/>
              <a:t>, </a:t>
            </a:r>
            <a:r>
              <a:rPr lang="en-ID" dirty="0" err="1"/>
              <a:t>dirawat</a:t>
            </a:r>
            <a:r>
              <a:rPr lang="en-ID" dirty="0"/>
              <a:t> di RS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keluhan</a:t>
            </a:r>
            <a:r>
              <a:rPr lang="en-ID" dirty="0"/>
              <a:t> </a:t>
            </a:r>
            <a:r>
              <a:rPr lang="en-ID" dirty="0" err="1"/>
              <a:t>sering</a:t>
            </a:r>
            <a:r>
              <a:rPr lang="en-ID" dirty="0"/>
              <a:t> </a:t>
            </a:r>
            <a:r>
              <a:rPr lang="en-ID" dirty="0" err="1"/>
              <a:t>mual</a:t>
            </a:r>
            <a:r>
              <a:rPr lang="en-ID" dirty="0"/>
              <a:t> dan </a:t>
            </a:r>
            <a:r>
              <a:rPr lang="en-ID" dirty="0" err="1"/>
              <a:t>muntah</a:t>
            </a:r>
            <a:r>
              <a:rPr lang="en-ID" dirty="0"/>
              <a:t>. Hasil </a:t>
            </a:r>
            <a:r>
              <a:rPr lang="en-ID" dirty="0" err="1"/>
              <a:t>pemeriksaan</a:t>
            </a:r>
            <a:r>
              <a:rPr lang="en-ID" dirty="0"/>
              <a:t> TD 110/70 mmHg, </a:t>
            </a:r>
            <a:r>
              <a:rPr lang="en-ID" dirty="0" err="1"/>
              <a:t>frekuensi</a:t>
            </a:r>
            <a:r>
              <a:rPr lang="en-ID" dirty="0"/>
              <a:t> </a:t>
            </a:r>
            <a:r>
              <a:rPr lang="en-ID" dirty="0" err="1"/>
              <a:t>nadi</a:t>
            </a:r>
            <a:r>
              <a:rPr lang="en-ID" dirty="0"/>
              <a:t> 88x/</a:t>
            </a:r>
            <a:r>
              <a:rPr lang="en-ID" dirty="0" err="1"/>
              <a:t>menit</a:t>
            </a:r>
            <a:r>
              <a:rPr lang="en-ID" dirty="0"/>
              <a:t>, </a:t>
            </a:r>
            <a:r>
              <a:rPr lang="en-ID" dirty="0" err="1"/>
              <a:t>frekuensi</a:t>
            </a:r>
            <a:r>
              <a:rPr lang="en-ID" dirty="0"/>
              <a:t> </a:t>
            </a:r>
            <a:r>
              <a:rPr lang="en-ID" dirty="0" err="1"/>
              <a:t>napas</a:t>
            </a:r>
            <a:r>
              <a:rPr lang="en-ID" dirty="0"/>
              <a:t> 18x/</a:t>
            </a:r>
            <a:r>
              <a:rPr lang="en-ID" dirty="0" err="1"/>
              <a:t>menit</a:t>
            </a:r>
            <a:r>
              <a:rPr lang="en-ID" dirty="0"/>
              <a:t>, </a:t>
            </a:r>
            <a:r>
              <a:rPr lang="en-ID" dirty="0" err="1"/>
              <a:t>suhu</a:t>
            </a:r>
            <a:r>
              <a:rPr lang="en-ID" dirty="0"/>
              <a:t> 37,5 </a:t>
            </a:r>
            <a:r>
              <a:rPr lang="en-ID" baseline="30000" dirty="0"/>
              <a:t>0</a:t>
            </a:r>
            <a:r>
              <a:rPr lang="en-ID" dirty="0"/>
              <a:t>C, </a:t>
            </a:r>
            <a:r>
              <a:rPr lang="en-ID" dirty="0" err="1"/>
              <a:t>bibir</a:t>
            </a:r>
            <a:r>
              <a:rPr lang="en-ID" dirty="0"/>
              <a:t> </a:t>
            </a:r>
            <a:r>
              <a:rPr lang="en-ID" dirty="0" err="1"/>
              <a:t>kering</a:t>
            </a:r>
            <a:r>
              <a:rPr lang="en-ID" dirty="0"/>
              <a:t> dan turgor </a:t>
            </a:r>
            <a:r>
              <a:rPr lang="en-ID" dirty="0" err="1"/>
              <a:t>kulit</a:t>
            </a:r>
            <a:r>
              <a:rPr lang="en-ID" dirty="0"/>
              <a:t> </a:t>
            </a:r>
            <a:r>
              <a:rPr lang="en-ID" dirty="0" err="1"/>
              <a:t>Kembali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3 </a:t>
            </a:r>
            <a:r>
              <a:rPr lang="en-ID" dirty="0" err="1"/>
              <a:t>detik</a:t>
            </a:r>
            <a:r>
              <a:rPr lang="en-ID" dirty="0"/>
              <a:t>. </a:t>
            </a:r>
            <a:r>
              <a:rPr lang="en-ID" dirty="0" err="1"/>
              <a:t>Dokter</a:t>
            </a:r>
            <a:r>
              <a:rPr lang="en-ID" dirty="0"/>
              <a:t> </a:t>
            </a:r>
            <a:r>
              <a:rPr lang="en-ID" dirty="0" err="1"/>
              <a:t>memberikan</a:t>
            </a:r>
            <a:r>
              <a:rPr lang="en-ID" dirty="0"/>
              <a:t> </a:t>
            </a:r>
            <a:r>
              <a:rPr lang="en-ID" dirty="0" err="1"/>
              <a:t>advis</a:t>
            </a:r>
            <a:r>
              <a:rPr lang="en-ID" dirty="0"/>
              <a:t> </a:t>
            </a:r>
            <a:r>
              <a:rPr lang="en-ID" dirty="0" err="1"/>
              <a:t>pemasangan</a:t>
            </a:r>
            <a:r>
              <a:rPr lang="en-ID" dirty="0"/>
              <a:t> </a:t>
            </a:r>
            <a:r>
              <a:rPr lang="en-ID" dirty="0" err="1"/>
              <a:t>infus</a:t>
            </a:r>
            <a:r>
              <a:rPr lang="en-ID" dirty="0"/>
              <a:t> Dextrose 5%.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prinsip</a:t>
            </a:r>
            <a:r>
              <a:rPr lang="en-ID" dirty="0"/>
              <a:t> non </a:t>
            </a:r>
            <a:r>
              <a:rPr lang="en-ID" dirty="0" err="1"/>
              <a:t>maleficience</a:t>
            </a:r>
            <a:r>
              <a:rPr lang="en-ID" dirty="0"/>
              <a:t> pada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pemasangan</a:t>
            </a:r>
            <a:r>
              <a:rPr lang="en-ID" dirty="0"/>
              <a:t> </a:t>
            </a:r>
            <a:r>
              <a:rPr lang="en-ID" dirty="0" err="1"/>
              <a:t>infus</a:t>
            </a:r>
            <a:r>
              <a:rPr lang="en-ID" dirty="0"/>
              <a:t>.</a:t>
            </a:r>
            <a:br>
              <a:rPr lang="en-ID" dirty="0"/>
            </a:br>
            <a:endParaRPr lang="en-ID" dirty="0"/>
          </a:p>
          <a:p>
            <a:pPr marL="0" indent="0">
              <a:buNone/>
            </a:pPr>
            <a:r>
              <a:rPr lang="en-ID" dirty="0" err="1"/>
              <a:t>Apa</a:t>
            </a:r>
            <a:r>
              <a:rPr lang="en-ID" dirty="0"/>
              <a:t> </a:t>
            </a:r>
            <a:r>
              <a:rPr lang="en-ID" dirty="0" err="1"/>
              <a:t>prinsip</a:t>
            </a:r>
            <a:r>
              <a:rPr lang="en-ID" dirty="0"/>
              <a:t> </a:t>
            </a:r>
            <a:r>
              <a:rPr lang="en-ID" i="1" dirty="0"/>
              <a:t>non </a:t>
            </a:r>
            <a:r>
              <a:rPr lang="en-ID" i="1" dirty="0" err="1"/>
              <a:t>maleficience</a:t>
            </a:r>
            <a:r>
              <a:rPr lang="en-ID" i="1" dirty="0"/>
              <a:t> </a:t>
            </a:r>
            <a:r>
              <a:rPr lang="en-ID" dirty="0"/>
              <a:t>yang </a:t>
            </a:r>
            <a:r>
              <a:rPr lang="en-ID" dirty="0" err="1"/>
              <a:t>dimaksud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 pada </a:t>
            </a:r>
            <a:r>
              <a:rPr lang="en-ID" dirty="0" err="1"/>
              <a:t>kasus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?</a:t>
            </a:r>
          </a:p>
          <a:p>
            <a:pPr marL="514350" indent="-514350">
              <a:buFont typeface="+mj-lt"/>
              <a:buAutoNum type="alphaLcPeriod"/>
            </a:pP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pemasangan</a:t>
            </a:r>
            <a:r>
              <a:rPr lang="en-ID" dirty="0"/>
              <a:t> </a:t>
            </a:r>
            <a:r>
              <a:rPr lang="en-ID" dirty="0" err="1"/>
              <a:t>infus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adil</a:t>
            </a:r>
            <a:endParaRPr lang="en-ID" dirty="0"/>
          </a:p>
          <a:p>
            <a:pPr marL="514350" indent="-514350">
              <a:buFont typeface="+mj-lt"/>
              <a:buAutoNum type="alphaLcPeriod"/>
            </a:pPr>
            <a:r>
              <a:rPr lang="en-ID" dirty="0" err="1"/>
              <a:t>Siap</a:t>
            </a:r>
            <a:r>
              <a:rPr lang="en-ID" dirty="0"/>
              <a:t> </a:t>
            </a:r>
            <a:r>
              <a:rPr lang="en-ID" dirty="0" err="1"/>
              <a:t>membantu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jika</a:t>
            </a:r>
            <a:r>
              <a:rPr lang="en-ID" dirty="0"/>
              <a:t> </a:t>
            </a:r>
            <a:r>
              <a:rPr lang="en-ID" dirty="0" err="1"/>
              <a:t>sewaktu-waktu</a:t>
            </a:r>
            <a:r>
              <a:rPr lang="en-ID" dirty="0"/>
              <a:t> </a:t>
            </a:r>
            <a:r>
              <a:rPr lang="en-ID" dirty="0" err="1"/>
              <a:t>dibutuhkan</a:t>
            </a:r>
            <a:endParaRPr lang="en-ID" dirty="0"/>
          </a:p>
          <a:p>
            <a:pPr marL="514350" indent="-514350">
              <a:buFont typeface="+mj-lt"/>
              <a:buAutoNum type="alphaLcPeriod"/>
            </a:pPr>
            <a:r>
              <a:rPr lang="en-ID" dirty="0" err="1"/>
              <a:t>Memasang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steril</a:t>
            </a:r>
            <a:r>
              <a:rPr lang="en-ID" dirty="0"/>
              <a:t> dan </a:t>
            </a:r>
            <a:r>
              <a:rPr lang="en-ID" dirty="0" err="1"/>
              <a:t>hati-hati</a:t>
            </a:r>
            <a:r>
              <a:rPr lang="en-ID" dirty="0"/>
              <a:t> </a:t>
            </a:r>
            <a:r>
              <a:rPr lang="en-ID" dirty="0" err="1"/>
              <a:t>supaya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tidak</a:t>
            </a:r>
            <a:br>
              <a:rPr lang="en-ID" dirty="0"/>
            </a:br>
            <a:r>
              <a:rPr lang="en-ID" dirty="0" err="1"/>
              <a:t>kesakitan</a:t>
            </a:r>
            <a:endParaRPr lang="en-ID" dirty="0"/>
          </a:p>
          <a:p>
            <a:pPr marL="514350" indent="-514350">
              <a:buFont typeface="+mj-lt"/>
              <a:buAutoNum type="alphaLcPeriod"/>
            </a:pPr>
            <a:r>
              <a:rPr lang="en-ID" dirty="0" err="1"/>
              <a:t>Menjelaskan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jujur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belum</a:t>
            </a:r>
            <a:r>
              <a:rPr lang="en-ID" dirty="0"/>
              <a:t> </a:t>
            </a:r>
            <a:r>
              <a:rPr lang="en-ID" dirty="0" err="1"/>
              <a:t>terlalu</a:t>
            </a:r>
            <a:r>
              <a:rPr lang="en-ID" dirty="0"/>
              <a:t> </a:t>
            </a:r>
            <a:r>
              <a:rPr lang="en-ID" dirty="0" err="1"/>
              <a:t>sering</a:t>
            </a:r>
            <a:br>
              <a:rPr lang="en-ID" dirty="0"/>
            </a:br>
            <a:r>
              <a:rPr lang="en-ID" dirty="0" err="1"/>
              <a:t>tindakan</a:t>
            </a:r>
            <a:r>
              <a:rPr lang="en-ID" dirty="0"/>
              <a:t> </a:t>
            </a:r>
            <a:r>
              <a:rPr lang="en-ID" dirty="0" err="1"/>
              <a:t>ini</a:t>
            </a:r>
            <a:endParaRPr lang="en-ID" dirty="0"/>
          </a:p>
          <a:p>
            <a:pPr marL="514350" indent="-514350">
              <a:buFont typeface="+mj-lt"/>
              <a:buAutoNum type="alphaLcPeriod"/>
            </a:pPr>
            <a:r>
              <a:rPr lang="en-ID" dirty="0" err="1"/>
              <a:t>Menjanjikan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terlebih</a:t>
            </a:r>
            <a:r>
              <a:rPr lang="en-ID" dirty="0"/>
              <a:t> </a:t>
            </a:r>
            <a:r>
              <a:rPr lang="en-ID" dirty="0" err="1"/>
              <a:t>dahulu</a:t>
            </a:r>
            <a:r>
              <a:rPr lang="en-ID" dirty="0"/>
              <a:t> </a:t>
            </a:r>
            <a:r>
              <a:rPr lang="en-ID" dirty="0" err="1"/>
              <a:t>sebelum</a:t>
            </a:r>
            <a:br>
              <a:rPr lang="en-ID" dirty="0"/>
            </a:br>
            <a:r>
              <a:rPr lang="en-ID" dirty="0" err="1"/>
              <a:t>memasukkan</a:t>
            </a:r>
            <a:r>
              <a:rPr lang="en-ID" dirty="0"/>
              <a:t> </a:t>
            </a:r>
            <a:r>
              <a:rPr lang="en-ID" dirty="0" err="1"/>
              <a:t>infus</a:t>
            </a:r>
            <a:r>
              <a:rPr lang="en-ID" dirty="0"/>
              <a:t> </a:t>
            </a:r>
            <a:br>
              <a:rPr lang="en-ID" dirty="0"/>
            </a:b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4842115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9BD99-36B7-47AB-A9BE-C0ACD2E1D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Con’t</a:t>
            </a:r>
            <a:r>
              <a:rPr lang="en-US" dirty="0"/>
              <a:t> : (</a:t>
            </a:r>
            <a:r>
              <a:rPr lang="en-US" b="1" i="1" dirty="0"/>
              <a:t>Non-</a:t>
            </a:r>
            <a:r>
              <a:rPr lang="en-US" b="1" i="1" dirty="0" err="1"/>
              <a:t>maleficience</a:t>
            </a:r>
            <a:r>
              <a:rPr lang="en-US" b="1" i="1" dirty="0"/>
              <a:t> : </a:t>
            </a:r>
            <a:r>
              <a:rPr lang="en-US" b="1" i="1" dirty="0" err="1"/>
              <a:t>Tidak</a:t>
            </a:r>
            <a:r>
              <a:rPr lang="en-US" b="1" i="1" dirty="0"/>
              <a:t> </a:t>
            </a:r>
            <a:r>
              <a:rPr lang="en-US" b="1" i="1" dirty="0" err="1"/>
              <a:t>merugikan</a:t>
            </a:r>
            <a:r>
              <a:rPr lang="en-US" dirty="0"/>
              <a:t>)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94500-18E2-4AFD-A23D-87FC616D2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ID" dirty="0" err="1"/>
              <a:t>Seorang</a:t>
            </a:r>
            <a:r>
              <a:rPr lang="en-ID" dirty="0"/>
              <a:t> </a:t>
            </a:r>
            <a:r>
              <a:rPr lang="en-ID" dirty="0" err="1"/>
              <a:t>perempuan</a:t>
            </a:r>
            <a:r>
              <a:rPr lang="en-ID" dirty="0"/>
              <a:t>, 22 </a:t>
            </a:r>
            <a:r>
              <a:rPr lang="en-ID" dirty="0" err="1"/>
              <a:t>tahun</a:t>
            </a:r>
            <a:r>
              <a:rPr lang="en-ID" dirty="0"/>
              <a:t>, G1P0A0, </a:t>
            </a:r>
            <a:r>
              <a:rPr lang="en-ID" dirty="0" err="1"/>
              <a:t>hamil</a:t>
            </a:r>
            <a:r>
              <a:rPr lang="en-ID" dirty="0"/>
              <a:t> 13 </a:t>
            </a:r>
            <a:r>
              <a:rPr lang="en-ID" dirty="0" err="1"/>
              <a:t>minggu</a:t>
            </a:r>
            <a:r>
              <a:rPr lang="en-ID" dirty="0"/>
              <a:t>, </a:t>
            </a:r>
            <a:r>
              <a:rPr lang="en-ID" dirty="0" err="1"/>
              <a:t>dirawat</a:t>
            </a:r>
            <a:r>
              <a:rPr lang="en-ID" dirty="0"/>
              <a:t> di RS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keluhan</a:t>
            </a:r>
            <a:r>
              <a:rPr lang="en-ID" dirty="0"/>
              <a:t> </a:t>
            </a:r>
            <a:r>
              <a:rPr lang="en-ID" dirty="0" err="1"/>
              <a:t>sering</a:t>
            </a:r>
            <a:r>
              <a:rPr lang="en-ID" dirty="0"/>
              <a:t> </a:t>
            </a:r>
            <a:r>
              <a:rPr lang="en-ID" dirty="0" err="1"/>
              <a:t>mual</a:t>
            </a:r>
            <a:r>
              <a:rPr lang="en-ID" dirty="0"/>
              <a:t> dan </a:t>
            </a:r>
            <a:r>
              <a:rPr lang="en-ID" dirty="0" err="1"/>
              <a:t>muntah</a:t>
            </a:r>
            <a:r>
              <a:rPr lang="en-ID" dirty="0"/>
              <a:t>. Hasil </a:t>
            </a:r>
            <a:r>
              <a:rPr lang="en-ID" dirty="0" err="1"/>
              <a:t>pemeriksaan</a:t>
            </a:r>
            <a:r>
              <a:rPr lang="en-ID" dirty="0"/>
              <a:t> TD 110/70 mmHg, </a:t>
            </a:r>
            <a:r>
              <a:rPr lang="en-ID" dirty="0" err="1"/>
              <a:t>frekuensi</a:t>
            </a:r>
            <a:r>
              <a:rPr lang="en-ID" dirty="0"/>
              <a:t> </a:t>
            </a:r>
            <a:r>
              <a:rPr lang="en-ID" dirty="0" err="1"/>
              <a:t>nadi</a:t>
            </a:r>
            <a:r>
              <a:rPr lang="en-ID" dirty="0"/>
              <a:t> 88x/</a:t>
            </a:r>
            <a:r>
              <a:rPr lang="en-ID" dirty="0" err="1"/>
              <a:t>menit</a:t>
            </a:r>
            <a:r>
              <a:rPr lang="en-ID" dirty="0"/>
              <a:t>, </a:t>
            </a:r>
            <a:r>
              <a:rPr lang="en-ID" dirty="0" err="1"/>
              <a:t>frekuensi</a:t>
            </a:r>
            <a:r>
              <a:rPr lang="en-ID" dirty="0"/>
              <a:t> </a:t>
            </a:r>
            <a:r>
              <a:rPr lang="en-ID" dirty="0" err="1"/>
              <a:t>napas</a:t>
            </a:r>
            <a:r>
              <a:rPr lang="en-ID" dirty="0"/>
              <a:t> 18x/</a:t>
            </a:r>
            <a:r>
              <a:rPr lang="en-ID" dirty="0" err="1"/>
              <a:t>menit</a:t>
            </a:r>
            <a:r>
              <a:rPr lang="en-ID" dirty="0"/>
              <a:t>, </a:t>
            </a:r>
            <a:r>
              <a:rPr lang="en-ID" dirty="0" err="1"/>
              <a:t>suhu</a:t>
            </a:r>
            <a:r>
              <a:rPr lang="en-ID" dirty="0"/>
              <a:t> 37,5 </a:t>
            </a:r>
            <a:r>
              <a:rPr lang="en-ID" baseline="30000" dirty="0"/>
              <a:t>0</a:t>
            </a:r>
            <a:r>
              <a:rPr lang="en-ID" dirty="0"/>
              <a:t>C, </a:t>
            </a:r>
            <a:r>
              <a:rPr lang="en-ID" dirty="0" err="1"/>
              <a:t>bibir</a:t>
            </a:r>
            <a:r>
              <a:rPr lang="en-ID" dirty="0"/>
              <a:t> </a:t>
            </a:r>
            <a:r>
              <a:rPr lang="en-ID" dirty="0" err="1"/>
              <a:t>kering</a:t>
            </a:r>
            <a:r>
              <a:rPr lang="en-ID" dirty="0"/>
              <a:t> dan turgor </a:t>
            </a:r>
            <a:r>
              <a:rPr lang="en-ID" dirty="0" err="1"/>
              <a:t>kulit</a:t>
            </a:r>
            <a:r>
              <a:rPr lang="en-ID" dirty="0"/>
              <a:t> </a:t>
            </a:r>
            <a:r>
              <a:rPr lang="en-ID" dirty="0" err="1"/>
              <a:t>Kembali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3 </a:t>
            </a:r>
            <a:r>
              <a:rPr lang="en-ID" dirty="0" err="1"/>
              <a:t>detik</a:t>
            </a:r>
            <a:r>
              <a:rPr lang="en-ID" dirty="0"/>
              <a:t>. </a:t>
            </a:r>
            <a:r>
              <a:rPr lang="en-ID" dirty="0" err="1"/>
              <a:t>Dokter</a:t>
            </a:r>
            <a:r>
              <a:rPr lang="en-ID" dirty="0"/>
              <a:t> </a:t>
            </a:r>
            <a:r>
              <a:rPr lang="en-ID" dirty="0" err="1"/>
              <a:t>memberikan</a:t>
            </a:r>
            <a:r>
              <a:rPr lang="en-ID" dirty="0"/>
              <a:t> </a:t>
            </a:r>
            <a:r>
              <a:rPr lang="en-ID" dirty="0" err="1"/>
              <a:t>advis</a:t>
            </a:r>
            <a:r>
              <a:rPr lang="en-ID" dirty="0"/>
              <a:t> </a:t>
            </a:r>
            <a:r>
              <a:rPr lang="en-ID" dirty="0" err="1"/>
              <a:t>pemasangan</a:t>
            </a:r>
            <a:r>
              <a:rPr lang="en-ID" dirty="0"/>
              <a:t> </a:t>
            </a:r>
            <a:r>
              <a:rPr lang="en-ID" dirty="0" err="1"/>
              <a:t>infus</a:t>
            </a:r>
            <a:r>
              <a:rPr lang="en-ID" dirty="0"/>
              <a:t> Dextrose 5%.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prinsip</a:t>
            </a:r>
            <a:r>
              <a:rPr lang="en-ID" dirty="0"/>
              <a:t> non </a:t>
            </a:r>
            <a:r>
              <a:rPr lang="en-ID" dirty="0" err="1"/>
              <a:t>maleficience</a:t>
            </a:r>
            <a:r>
              <a:rPr lang="en-ID" dirty="0"/>
              <a:t> pada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pemasangan</a:t>
            </a:r>
            <a:r>
              <a:rPr lang="en-ID" dirty="0"/>
              <a:t> </a:t>
            </a:r>
            <a:r>
              <a:rPr lang="en-ID" dirty="0" err="1"/>
              <a:t>infus</a:t>
            </a:r>
            <a:r>
              <a:rPr lang="en-ID" dirty="0"/>
              <a:t>.</a:t>
            </a:r>
            <a:br>
              <a:rPr lang="en-ID" dirty="0"/>
            </a:br>
            <a:endParaRPr lang="en-ID" dirty="0"/>
          </a:p>
          <a:p>
            <a:pPr marL="0" indent="0">
              <a:buNone/>
            </a:pPr>
            <a:r>
              <a:rPr lang="en-ID" dirty="0" err="1"/>
              <a:t>Apa</a:t>
            </a:r>
            <a:r>
              <a:rPr lang="en-ID" dirty="0"/>
              <a:t> </a:t>
            </a:r>
            <a:r>
              <a:rPr lang="en-ID" dirty="0" err="1"/>
              <a:t>prinsip</a:t>
            </a:r>
            <a:r>
              <a:rPr lang="en-ID" dirty="0"/>
              <a:t> </a:t>
            </a:r>
            <a:r>
              <a:rPr lang="en-ID" i="1" dirty="0"/>
              <a:t>non </a:t>
            </a:r>
            <a:r>
              <a:rPr lang="en-ID" i="1" dirty="0" err="1"/>
              <a:t>maleficience</a:t>
            </a:r>
            <a:r>
              <a:rPr lang="en-ID" i="1" dirty="0"/>
              <a:t> </a:t>
            </a:r>
            <a:r>
              <a:rPr lang="en-ID" dirty="0"/>
              <a:t>yang </a:t>
            </a:r>
            <a:r>
              <a:rPr lang="en-ID" dirty="0" err="1"/>
              <a:t>dimaksud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 pada </a:t>
            </a:r>
            <a:r>
              <a:rPr lang="en-ID" dirty="0" err="1"/>
              <a:t>kasus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?</a:t>
            </a:r>
          </a:p>
          <a:p>
            <a:pPr marL="514350" indent="-514350">
              <a:buFont typeface="+mj-lt"/>
              <a:buAutoNum type="alphaLcPeriod"/>
            </a:pP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pemasangan</a:t>
            </a:r>
            <a:r>
              <a:rPr lang="en-ID" dirty="0"/>
              <a:t> </a:t>
            </a:r>
            <a:r>
              <a:rPr lang="en-ID" dirty="0" err="1"/>
              <a:t>infus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adil</a:t>
            </a:r>
            <a:endParaRPr lang="en-ID" dirty="0"/>
          </a:p>
          <a:p>
            <a:pPr marL="514350" indent="-514350">
              <a:buFont typeface="+mj-lt"/>
              <a:buAutoNum type="alphaLcPeriod"/>
            </a:pPr>
            <a:r>
              <a:rPr lang="en-ID" dirty="0" err="1"/>
              <a:t>Siap</a:t>
            </a:r>
            <a:r>
              <a:rPr lang="en-ID" dirty="0"/>
              <a:t> </a:t>
            </a:r>
            <a:r>
              <a:rPr lang="en-ID" dirty="0" err="1"/>
              <a:t>membantu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jika</a:t>
            </a:r>
            <a:r>
              <a:rPr lang="en-ID" dirty="0"/>
              <a:t> </a:t>
            </a:r>
            <a:r>
              <a:rPr lang="en-ID" dirty="0" err="1"/>
              <a:t>sewaktu-waktu</a:t>
            </a:r>
            <a:r>
              <a:rPr lang="en-ID" dirty="0"/>
              <a:t> </a:t>
            </a:r>
            <a:r>
              <a:rPr lang="en-ID" dirty="0" err="1"/>
              <a:t>dibutuhkan</a:t>
            </a:r>
            <a:endParaRPr lang="en-ID" dirty="0"/>
          </a:p>
          <a:p>
            <a:pPr marL="514350" indent="-514350">
              <a:buFont typeface="+mj-lt"/>
              <a:buAutoNum type="alphaLcPeriod"/>
            </a:pPr>
            <a:r>
              <a:rPr lang="en-ID" b="1" dirty="0" err="1">
                <a:solidFill>
                  <a:srgbClr val="FF0000"/>
                </a:solidFill>
              </a:rPr>
              <a:t>Memasang</a:t>
            </a:r>
            <a:r>
              <a:rPr lang="en-ID" b="1" dirty="0">
                <a:solidFill>
                  <a:srgbClr val="FF0000"/>
                </a:solidFill>
              </a:rPr>
              <a:t> </a:t>
            </a:r>
            <a:r>
              <a:rPr lang="en-ID" b="1" dirty="0" err="1">
                <a:solidFill>
                  <a:srgbClr val="FF0000"/>
                </a:solidFill>
              </a:rPr>
              <a:t>secara</a:t>
            </a:r>
            <a:r>
              <a:rPr lang="en-ID" b="1" dirty="0">
                <a:solidFill>
                  <a:srgbClr val="FF0000"/>
                </a:solidFill>
              </a:rPr>
              <a:t> </a:t>
            </a:r>
            <a:r>
              <a:rPr lang="en-ID" b="1" dirty="0" err="1">
                <a:solidFill>
                  <a:srgbClr val="FF0000"/>
                </a:solidFill>
              </a:rPr>
              <a:t>steril</a:t>
            </a:r>
            <a:r>
              <a:rPr lang="en-ID" b="1" dirty="0">
                <a:solidFill>
                  <a:srgbClr val="FF0000"/>
                </a:solidFill>
              </a:rPr>
              <a:t> dan </a:t>
            </a:r>
            <a:r>
              <a:rPr lang="en-ID" b="1" dirty="0" err="1">
                <a:solidFill>
                  <a:srgbClr val="FF0000"/>
                </a:solidFill>
              </a:rPr>
              <a:t>hati-hati</a:t>
            </a:r>
            <a:r>
              <a:rPr lang="en-ID" b="1" dirty="0">
                <a:solidFill>
                  <a:srgbClr val="FF0000"/>
                </a:solidFill>
              </a:rPr>
              <a:t> </a:t>
            </a:r>
            <a:r>
              <a:rPr lang="en-ID" b="1" dirty="0" err="1">
                <a:solidFill>
                  <a:srgbClr val="FF0000"/>
                </a:solidFill>
              </a:rPr>
              <a:t>supaya</a:t>
            </a:r>
            <a:r>
              <a:rPr lang="en-ID" b="1" dirty="0">
                <a:solidFill>
                  <a:srgbClr val="FF0000"/>
                </a:solidFill>
              </a:rPr>
              <a:t> </a:t>
            </a:r>
            <a:r>
              <a:rPr lang="en-ID" b="1" dirty="0" err="1">
                <a:solidFill>
                  <a:srgbClr val="FF0000"/>
                </a:solidFill>
              </a:rPr>
              <a:t>pasien</a:t>
            </a:r>
            <a:r>
              <a:rPr lang="en-ID" b="1" dirty="0">
                <a:solidFill>
                  <a:srgbClr val="FF0000"/>
                </a:solidFill>
              </a:rPr>
              <a:t> </a:t>
            </a:r>
            <a:r>
              <a:rPr lang="en-ID" b="1" dirty="0" err="1">
                <a:solidFill>
                  <a:srgbClr val="FF0000"/>
                </a:solidFill>
              </a:rPr>
              <a:t>tidak</a:t>
            </a:r>
            <a:br>
              <a:rPr lang="en-ID" b="1" dirty="0">
                <a:solidFill>
                  <a:srgbClr val="FF0000"/>
                </a:solidFill>
              </a:rPr>
            </a:br>
            <a:r>
              <a:rPr lang="en-ID" b="1" dirty="0" err="1">
                <a:solidFill>
                  <a:srgbClr val="FF0000"/>
                </a:solidFill>
              </a:rPr>
              <a:t>kesakitan</a:t>
            </a:r>
            <a:endParaRPr lang="en-ID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lphaLcPeriod"/>
            </a:pPr>
            <a:r>
              <a:rPr lang="en-ID" dirty="0" err="1"/>
              <a:t>Menjelaskan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jujur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belum</a:t>
            </a:r>
            <a:r>
              <a:rPr lang="en-ID" dirty="0"/>
              <a:t> </a:t>
            </a:r>
            <a:r>
              <a:rPr lang="en-ID" dirty="0" err="1"/>
              <a:t>terlalu</a:t>
            </a:r>
            <a:r>
              <a:rPr lang="en-ID" dirty="0"/>
              <a:t> </a:t>
            </a:r>
            <a:r>
              <a:rPr lang="en-ID" dirty="0" err="1"/>
              <a:t>sering</a:t>
            </a:r>
            <a:br>
              <a:rPr lang="en-ID" dirty="0"/>
            </a:br>
            <a:r>
              <a:rPr lang="en-ID" dirty="0" err="1"/>
              <a:t>tindakan</a:t>
            </a:r>
            <a:r>
              <a:rPr lang="en-ID" dirty="0"/>
              <a:t> </a:t>
            </a:r>
            <a:r>
              <a:rPr lang="en-ID" dirty="0" err="1"/>
              <a:t>ini</a:t>
            </a:r>
            <a:endParaRPr lang="en-ID" dirty="0"/>
          </a:p>
          <a:p>
            <a:pPr marL="514350" indent="-514350">
              <a:buFont typeface="+mj-lt"/>
              <a:buAutoNum type="alphaLcPeriod"/>
            </a:pPr>
            <a:r>
              <a:rPr lang="en-ID" dirty="0" err="1"/>
              <a:t>Menjanjikan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terlebih</a:t>
            </a:r>
            <a:r>
              <a:rPr lang="en-ID" dirty="0"/>
              <a:t> </a:t>
            </a:r>
            <a:r>
              <a:rPr lang="en-ID" dirty="0" err="1"/>
              <a:t>dahulu</a:t>
            </a:r>
            <a:r>
              <a:rPr lang="en-ID" dirty="0"/>
              <a:t> </a:t>
            </a:r>
            <a:r>
              <a:rPr lang="en-ID" dirty="0" err="1"/>
              <a:t>sebelum</a:t>
            </a:r>
            <a:br>
              <a:rPr lang="en-ID" dirty="0"/>
            </a:br>
            <a:r>
              <a:rPr lang="en-ID" dirty="0" err="1"/>
              <a:t>memasukkan</a:t>
            </a:r>
            <a:r>
              <a:rPr lang="en-ID" dirty="0"/>
              <a:t> </a:t>
            </a:r>
            <a:r>
              <a:rPr lang="en-ID" dirty="0" err="1"/>
              <a:t>infus</a:t>
            </a:r>
            <a:r>
              <a:rPr lang="en-ID" dirty="0"/>
              <a:t> </a:t>
            </a:r>
            <a:br>
              <a:rPr lang="en-ID" dirty="0"/>
            </a:b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740122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FA524-8B22-4F64-8308-FAB4D21D4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Soal</a:t>
            </a:r>
            <a:r>
              <a:rPr lang="en-US" dirty="0"/>
              <a:t> 5.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CF79AF-B961-438A-8650-99A33A913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ID" dirty="0" err="1"/>
              <a:t>Seorang</a:t>
            </a:r>
            <a:r>
              <a:rPr lang="en-ID" dirty="0"/>
              <a:t> </a:t>
            </a:r>
            <a:r>
              <a:rPr lang="en-ID" dirty="0" err="1"/>
              <a:t>laki</a:t>
            </a:r>
            <a:r>
              <a:rPr lang="en-ID" dirty="0"/>
              <a:t> </a:t>
            </a:r>
            <a:r>
              <a:rPr lang="en-ID" dirty="0" err="1"/>
              <a:t>laki</a:t>
            </a:r>
            <a:r>
              <a:rPr lang="en-ID" dirty="0"/>
              <a:t>, 31 </a:t>
            </a:r>
            <a:r>
              <a:rPr lang="en-ID" dirty="0" err="1"/>
              <a:t>tahun</a:t>
            </a:r>
            <a:r>
              <a:rPr lang="en-ID" dirty="0"/>
              <a:t>, </a:t>
            </a:r>
            <a:r>
              <a:rPr lang="en-ID" dirty="0" err="1"/>
              <a:t>dibawa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IGD RSJ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mengamuk</a:t>
            </a:r>
            <a:r>
              <a:rPr lang="en-ID" dirty="0"/>
              <a:t> di </a:t>
            </a:r>
            <a:r>
              <a:rPr lang="en-ID" dirty="0" err="1"/>
              <a:t>rumah</a:t>
            </a:r>
            <a:r>
              <a:rPr lang="en-ID" dirty="0"/>
              <a:t> </a:t>
            </a:r>
            <a:r>
              <a:rPr lang="en-ID" dirty="0" err="1"/>
              <a:t>sejak</a:t>
            </a:r>
            <a:r>
              <a:rPr lang="en-ID" dirty="0"/>
              <a:t> 2 </a:t>
            </a:r>
            <a:r>
              <a:rPr lang="en-ID" dirty="0" err="1"/>
              <a:t>minggu</a:t>
            </a:r>
            <a:r>
              <a:rPr lang="en-ID" dirty="0"/>
              <a:t> yang </a:t>
            </a:r>
            <a:r>
              <a:rPr lang="en-ID" dirty="0" err="1"/>
              <a:t>lalu</a:t>
            </a:r>
            <a:r>
              <a:rPr lang="en-ID" dirty="0"/>
              <a:t>.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mengatakan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senang</a:t>
            </a:r>
            <a:r>
              <a:rPr lang="en-ID" dirty="0"/>
              <a:t> </a:t>
            </a:r>
            <a:r>
              <a:rPr lang="en-ID" dirty="0" err="1"/>
              <a:t>bila</a:t>
            </a:r>
            <a:r>
              <a:rPr lang="en-ID" dirty="0"/>
              <a:t> </a:t>
            </a:r>
            <a:r>
              <a:rPr lang="en-ID" dirty="0" err="1"/>
              <a:t>bertemu</a:t>
            </a:r>
            <a:r>
              <a:rPr lang="en-ID" dirty="0"/>
              <a:t> </a:t>
            </a:r>
            <a:r>
              <a:rPr lang="en-ID" dirty="0" err="1"/>
              <a:t>banyak</a:t>
            </a:r>
            <a:r>
              <a:rPr lang="en-ID" dirty="0"/>
              <a:t> orang dan </a:t>
            </a:r>
            <a:r>
              <a:rPr lang="en-ID" dirty="0" err="1"/>
              <a:t>mengancam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memukul</a:t>
            </a:r>
            <a:r>
              <a:rPr lang="en-ID" dirty="0"/>
              <a:t> </a:t>
            </a:r>
            <a:r>
              <a:rPr lang="en-ID" dirty="0" err="1"/>
              <a:t>siapa</a:t>
            </a:r>
            <a:r>
              <a:rPr lang="en-ID" dirty="0"/>
              <a:t> </a:t>
            </a:r>
            <a:r>
              <a:rPr lang="en-ID" dirty="0" err="1"/>
              <a:t>saja</a:t>
            </a:r>
            <a:r>
              <a:rPr lang="en-ID" dirty="0"/>
              <a:t> yang </a:t>
            </a:r>
            <a:r>
              <a:rPr lang="en-ID" dirty="0" err="1"/>
              <a:t>mendekatinya</a:t>
            </a:r>
            <a:r>
              <a:rPr lang="en-ID" dirty="0"/>
              <a:t>. Hasil </a:t>
            </a:r>
            <a:r>
              <a:rPr lang="en-ID" dirty="0" err="1"/>
              <a:t>pemeriksaan</a:t>
            </a:r>
            <a:r>
              <a:rPr lang="en-ID" dirty="0"/>
              <a:t>: </a:t>
            </a:r>
            <a:r>
              <a:rPr lang="en-ID" dirty="0" err="1"/>
              <a:t>tatapan</a:t>
            </a:r>
            <a:r>
              <a:rPr lang="en-ID" dirty="0"/>
              <a:t> </a:t>
            </a:r>
            <a:r>
              <a:rPr lang="en-ID" dirty="0" err="1"/>
              <a:t>mata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tajam</a:t>
            </a:r>
            <a:r>
              <a:rPr lang="en-ID" dirty="0"/>
              <a:t>, </a:t>
            </a:r>
            <a:r>
              <a:rPr lang="en-ID" dirty="0" err="1"/>
              <a:t>marah-marah</a:t>
            </a:r>
            <a:r>
              <a:rPr lang="en-ID" dirty="0"/>
              <a:t> dan </a:t>
            </a:r>
            <a:r>
              <a:rPr lang="en-ID" dirty="0" err="1"/>
              <a:t>memaki</a:t>
            </a:r>
            <a:r>
              <a:rPr lang="en-ID" dirty="0"/>
              <a:t> </a:t>
            </a:r>
            <a:r>
              <a:rPr lang="en-ID" dirty="0" err="1"/>
              <a:t>setiap</a:t>
            </a:r>
            <a:r>
              <a:rPr lang="en-ID" dirty="0"/>
              <a:t> orang yang </a:t>
            </a:r>
            <a:r>
              <a:rPr lang="en-ID" dirty="0" err="1"/>
              <a:t>lewat</a:t>
            </a:r>
            <a:r>
              <a:rPr lang="en-ID" dirty="0"/>
              <a:t>.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membujuk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mengatakan</a:t>
            </a:r>
            <a:r>
              <a:rPr lang="en-ID" dirty="0"/>
              <a:t> </a:t>
            </a:r>
            <a:r>
              <a:rPr lang="en-ID" dirty="0" err="1"/>
              <a:t>jika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mau</a:t>
            </a:r>
            <a:r>
              <a:rPr lang="en-ID" dirty="0"/>
              <a:t> </a:t>
            </a:r>
            <a:r>
              <a:rPr lang="en-ID" dirty="0" err="1"/>
              <a:t>dirawat</a:t>
            </a:r>
            <a:r>
              <a:rPr lang="en-ID" dirty="0"/>
              <a:t> dan </a:t>
            </a:r>
            <a:r>
              <a:rPr lang="en-ID" dirty="0" err="1"/>
              <a:t>minum</a:t>
            </a:r>
            <a:r>
              <a:rPr lang="en-ID" dirty="0"/>
              <a:t> </a:t>
            </a:r>
            <a:r>
              <a:rPr lang="en-ID" dirty="0" err="1"/>
              <a:t>obat</a:t>
            </a:r>
            <a:r>
              <a:rPr lang="en-ID" dirty="0"/>
              <a:t>,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tinggal</a:t>
            </a:r>
            <a:r>
              <a:rPr lang="en-ID" dirty="0"/>
              <a:t> di RSJ </a:t>
            </a:r>
            <a:r>
              <a:rPr lang="en-ID" dirty="0" err="1"/>
              <a:t>selama</a:t>
            </a:r>
            <a:r>
              <a:rPr lang="en-ID" dirty="0"/>
              <a:t> 1 </a:t>
            </a:r>
            <a:r>
              <a:rPr lang="en-ID" dirty="0" err="1"/>
              <a:t>minggu</a:t>
            </a:r>
            <a:r>
              <a:rPr lang="en-ID" dirty="0"/>
              <a:t> </a:t>
            </a:r>
            <a:r>
              <a:rPr lang="en-ID" dirty="0" err="1"/>
              <a:t>saja</a:t>
            </a:r>
            <a:r>
              <a:rPr lang="en-ID" dirty="0"/>
              <a:t>.</a:t>
            </a:r>
            <a:br>
              <a:rPr lang="en-ID" dirty="0"/>
            </a:br>
            <a:endParaRPr lang="en-ID" dirty="0"/>
          </a:p>
          <a:p>
            <a:pPr marL="0" indent="0">
              <a:buNone/>
            </a:pPr>
            <a:r>
              <a:rPr lang="en-ID" dirty="0" err="1"/>
              <a:t>Apakah</a:t>
            </a:r>
            <a:r>
              <a:rPr lang="en-ID" dirty="0"/>
              <a:t> </a:t>
            </a:r>
            <a:r>
              <a:rPr lang="en-ID" dirty="0" err="1"/>
              <a:t>prinsip</a:t>
            </a:r>
            <a:r>
              <a:rPr lang="en-ID" dirty="0"/>
              <a:t> </a:t>
            </a:r>
            <a:r>
              <a:rPr lang="en-ID" dirty="0" err="1"/>
              <a:t>etik</a:t>
            </a:r>
            <a:r>
              <a:rPr lang="en-ID" dirty="0"/>
              <a:t> yang </a:t>
            </a:r>
            <a:r>
              <a:rPr lang="en-ID" dirty="0" err="1"/>
              <a:t>dilanggar</a:t>
            </a:r>
            <a:r>
              <a:rPr lang="en-ID" dirty="0"/>
              <a:t> pada </a:t>
            </a:r>
            <a:r>
              <a:rPr lang="en-ID" dirty="0" err="1"/>
              <a:t>kasus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?</a:t>
            </a:r>
            <a:br>
              <a:rPr lang="en-ID" dirty="0"/>
            </a:br>
            <a:r>
              <a:rPr lang="en-ID" dirty="0"/>
              <a:t>A. </a:t>
            </a:r>
            <a:r>
              <a:rPr lang="en-ID" i="1" dirty="0"/>
              <a:t>Non </a:t>
            </a:r>
            <a:r>
              <a:rPr lang="en-ID" i="1" dirty="0" err="1"/>
              <a:t>maleficience</a:t>
            </a:r>
            <a:br>
              <a:rPr lang="en-ID" i="1" dirty="0"/>
            </a:br>
            <a:r>
              <a:rPr lang="en-ID" dirty="0"/>
              <a:t>B. </a:t>
            </a:r>
            <a:r>
              <a:rPr lang="en-ID" i="1" dirty="0" err="1"/>
              <a:t>Beneficience</a:t>
            </a:r>
            <a:br>
              <a:rPr lang="en-ID" i="1" dirty="0"/>
            </a:br>
            <a:r>
              <a:rPr lang="en-ID" dirty="0"/>
              <a:t>C. </a:t>
            </a:r>
            <a:r>
              <a:rPr lang="en-ID" i="1" dirty="0"/>
              <a:t>Autonomy</a:t>
            </a:r>
            <a:br>
              <a:rPr lang="en-ID" i="1" dirty="0"/>
            </a:br>
            <a:r>
              <a:rPr lang="en-ID" dirty="0"/>
              <a:t>D. </a:t>
            </a:r>
            <a:r>
              <a:rPr lang="en-ID" i="1" dirty="0"/>
              <a:t>Veracity</a:t>
            </a:r>
            <a:br>
              <a:rPr lang="en-ID" i="1" dirty="0"/>
            </a:br>
            <a:r>
              <a:rPr lang="en-ID" dirty="0"/>
              <a:t>E. </a:t>
            </a:r>
            <a:r>
              <a:rPr lang="en-ID" i="1" dirty="0"/>
              <a:t>Justice</a:t>
            </a:r>
            <a:r>
              <a:rPr lang="en-ID" dirty="0"/>
              <a:t> </a:t>
            </a:r>
            <a:br>
              <a:rPr lang="en-ID" dirty="0"/>
            </a:b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7276709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FA524-8B22-4F64-8308-FAB4D21D4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Soal</a:t>
            </a:r>
            <a:r>
              <a:rPr lang="en-US" dirty="0"/>
              <a:t> 5. (</a:t>
            </a:r>
            <a:r>
              <a:rPr lang="en-US" b="1" i="1" dirty="0"/>
              <a:t>Veracity: </a:t>
            </a:r>
            <a:r>
              <a:rPr lang="en-US" b="1" i="1" dirty="0" err="1"/>
              <a:t>Kejujuran</a:t>
            </a:r>
            <a:r>
              <a:rPr lang="en-US" dirty="0"/>
              <a:t>)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CF79AF-B961-438A-8650-99A33A913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ID" dirty="0" err="1"/>
              <a:t>Seorang</a:t>
            </a:r>
            <a:r>
              <a:rPr lang="en-ID" dirty="0"/>
              <a:t> </a:t>
            </a:r>
            <a:r>
              <a:rPr lang="en-ID" dirty="0" err="1"/>
              <a:t>laki</a:t>
            </a:r>
            <a:r>
              <a:rPr lang="en-ID" dirty="0"/>
              <a:t> </a:t>
            </a:r>
            <a:r>
              <a:rPr lang="en-ID" dirty="0" err="1"/>
              <a:t>laki</a:t>
            </a:r>
            <a:r>
              <a:rPr lang="en-ID" dirty="0"/>
              <a:t>, 31 </a:t>
            </a:r>
            <a:r>
              <a:rPr lang="en-ID" dirty="0" err="1"/>
              <a:t>tahun</a:t>
            </a:r>
            <a:r>
              <a:rPr lang="en-ID" dirty="0"/>
              <a:t>, </a:t>
            </a:r>
            <a:r>
              <a:rPr lang="en-ID" dirty="0" err="1"/>
              <a:t>dibawa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IGD RSJ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mengamuk</a:t>
            </a:r>
            <a:r>
              <a:rPr lang="en-ID" dirty="0"/>
              <a:t> di </a:t>
            </a:r>
            <a:r>
              <a:rPr lang="en-ID" dirty="0" err="1"/>
              <a:t>rumah</a:t>
            </a:r>
            <a:r>
              <a:rPr lang="en-ID" dirty="0"/>
              <a:t> </a:t>
            </a:r>
            <a:r>
              <a:rPr lang="en-ID" dirty="0" err="1"/>
              <a:t>sejak</a:t>
            </a:r>
            <a:r>
              <a:rPr lang="en-ID" dirty="0"/>
              <a:t> 2 </a:t>
            </a:r>
            <a:r>
              <a:rPr lang="en-ID" dirty="0" err="1"/>
              <a:t>minggu</a:t>
            </a:r>
            <a:r>
              <a:rPr lang="en-ID" dirty="0"/>
              <a:t> yang </a:t>
            </a:r>
            <a:r>
              <a:rPr lang="en-ID" dirty="0" err="1"/>
              <a:t>lalu</a:t>
            </a:r>
            <a:r>
              <a:rPr lang="en-ID" dirty="0"/>
              <a:t>.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mengatakan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senang</a:t>
            </a:r>
            <a:r>
              <a:rPr lang="en-ID" dirty="0"/>
              <a:t> </a:t>
            </a:r>
            <a:r>
              <a:rPr lang="en-ID" dirty="0" err="1"/>
              <a:t>bila</a:t>
            </a:r>
            <a:r>
              <a:rPr lang="en-ID" dirty="0"/>
              <a:t> </a:t>
            </a:r>
            <a:r>
              <a:rPr lang="en-ID" dirty="0" err="1"/>
              <a:t>bertemu</a:t>
            </a:r>
            <a:r>
              <a:rPr lang="en-ID" dirty="0"/>
              <a:t> </a:t>
            </a:r>
            <a:r>
              <a:rPr lang="en-ID" dirty="0" err="1"/>
              <a:t>banyak</a:t>
            </a:r>
            <a:r>
              <a:rPr lang="en-ID" dirty="0"/>
              <a:t> orang dan </a:t>
            </a:r>
            <a:r>
              <a:rPr lang="en-ID" dirty="0" err="1"/>
              <a:t>mengancam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memukul</a:t>
            </a:r>
            <a:r>
              <a:rPr lang="en-ID" dirty="0"/>
              <a:t> </a:t>
            </a:r>
            <a:r>
              <a:rPr lang="en-ID" dirty="0" err="1"/>
              <a:t>siapa</a:t>
            </a:r>
            <a:r>
              <a:rPr lang="en-ID" dirty="0"/>
              <a:t> </a:t>
            </a:r>
            <a:r>
              <a:rPr lang="en-ID" dirty="0" err="1"/>
              <a:t>saja</a:t>
            </a:r>
            <a:r>
              <a:rPr lang="en-ID" dirty="0"/>
              <a:t> yang </a:t>
            </a:r>
            <a:r>
              <a:rPr lang="en-ID" dirty="0" err="1"/>
              <a:t>mendekatinya</a:t>
            </a:r>
            <a:r>
              <a:rPr lang="en-ID" dirty="0"/>
              <a:t>. Hasil </a:t>
            </a:r>
            <a:r>
              <a:rPr lang="en-ID" dirty="0" err="1"/>
              <a:t>pemeriksaan</a:t>
            </a:r>
            <a:r>
              <a:rPr lang="en-ID" dirty="0"/>
              <a:t>: </a:t>
            </a:r>
            <a:r>
              <a:rPr lang="en-ID" dirty="0" err="1"/>
              <a:t>tatapan</a:t>
            </a:r>
            <a:r>
              <a:rPr lang="en-ID" dirty="0"/>
              <a:t> </a:t>
            </a:r>
            <a:r>
              <a:rPr lang="en-ID" dirty="0" err="1"/>
              <a:t>mata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tajam</a:t>
            </a:r>
            <a:r>
              <a:rPr lang="en-ID" dirty="0"/>
              <a:t>, </a:t>
            </a:r>
            <a:r>
              <a:rPr lang="en-ID" dirty="0" err="1"/>
              <a:t>marah-marah</a:t>
            </a:r>
            <a:r>
              <a:rPr lang="en-ID" dirty="0"/>
              <a:t> dan </a:t>
            </a:r>
            <a:r>
              <a:rPr lang="en-ID" dirty="0" err="1"/>
              <a:t>memaki</a:t>
            </a:r>
            <a:r>
              <a:rPr lang="en-ID" dirty="0"/>
              <a:t> </a:t>
            </a:r>
            <a:r>
              <a:rPr lang="en-ID" dirty="0" err="1"/>
              <a:t>setiap</a:t>
            </a:r>
            <a:r>
              <a:rPr lang="en-ID" dirty="0"/>
              <a:t> orang yang </a:t>
            </a:r>
            <a:r>
              <a:rPr lang="en-ID" dirty="0" err="1"/>
              <a:t>lewat</a:t>
            </a:r>
            <a:r>
              <a:rPr lang="en-ID" dirty="0"/>
              <a:t>.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membujuk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mengatakan</a:t>
            </a:r>
            <a:r>
              <a:rPr lang="en-ID" dirty="0"/>
              <a:t> </a:t>
            </a:r>
            <a:r>
              <a:rPr lang="en-ID" dirty="0" err="1"/>
              <a:t>jika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mau</a:t>
            </a:r>
            <a:r>
              <a:rPr lang="en-ID" dirty="0"/>
              <a:t> </a:t>
            </a:r>
            <a:r>
              <a:rPr lang="en-ID" dirty="0" err="1"/>
              <a:t>dirawat</a:t>
            </a:r>
            <a:r>
              <a:rPr lang="en-ID" dirty="0"/>
              <a:t> dan </a:t>
            </a:r>
            <a:r>
              <a:rPr lang="en-ID" dirty="0" err="1"/>
              <a:t>minum</a:t>
            </a:r>
            <a:r>
              <a:rPr lang="en-ID" dirty="0"/>
              <a:t> </a:t>
            </a:r>
            <a:r>
              <a:rPr lang="en-ID" dirty="0" err="1"/>
              <a:t>obat</a:t>
            </a:r>
            <a:r>
              <a:rPr lang="en-ID" dirty="0"/>
              <a:t>,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tinggal</a:t>
            </a:r>
            <a:r>
              <a:rPr lang="en-ID" dirty="0"/>
              <a:t> di RSJ </a:t>
            </a:r>
            <a:r>
              <a:rPr lang="en-ID" dirty="0" err="1"/>
              <a:t>selama</a:t>
            </a:r>
            <a:r>
              <a:rPr lang="en-ID" dirty="0"/>
              <a:t> 1 </a:t>
            </a:r>
            <a:r>
              <a:rPr lang="en-ID" dirty="0" err="1"/>
              <a:t>minggu</a:t>
            </a:r>
            <a:r>
              <a:rPr lang="en-ID" dirty="0"/>
              <a:t> </a:t>
            </a:r>
            <a:r>
              <a:rPr lang="en-ID" dirty="0" err="1"/>
              <a:t>saja</a:t>
            </a:r>
            <a:r>
              <a:rPr lang="en-ID" dirty="0"/>
              <a:t>.</a:t>
            </a:r>
            <a:br>
              <a:rPr lang="en-ID" dirty="0"/>
            </a:br>
            <a:endParaRPr lang="en-ID" dirty="0"/>
          </a:p>
          <a:p>
            <a:pPr marL="0" indent="0">
              <a:buNone/>
            </a:pPr>
            <a:r>
              <a:rPr lang="en-ID" dirty="0" err="1"/>
              <a:t>Apakah</a:t>
            </a:r>
            <a:r>
              <a:rPr lang="en-ID" dirty="0"/>
              <a:t> </a:t>
            </a:r>
            <a:r>
              <a:rPr lang="en-ID" dirty="0" err="1"/>
              <a:t>prinsip</a:t>
            </a:r>
            <a:r>
              <a:rPr lang="en-ID" dirty="0"/>
              <a:t> </a:t>
            </a:r>
            <a:r>
              <a:rPr lang="en-ID" dirty="0" err="1"/>
              <a:t>etik</a:t>
            </a:r>
            <a:r>
              <a:rPr lang="en-ID" dirty="0"/>
              <a:t> yang </a:t>
            </a:r>
            <a:r>
              <a:rPr lang="en-ID" dirty="0" err="1"/>
              <a:t>dilanggar</a:t>
            </a:r>
            <a:r>
              <a:rPr lang="en-ID" dirty="0"/>
              <a:t> pada </a:t>
            </a:r>
            <a:r>
              <a:rPr lang="en-ID" dirty="0" err="1"/>
              <a:t>kasus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?</a:t>
            </a:r>
            <a:br>
              <a:rPr lang="en-ID" dirty="0"/>
            </a:br>
            <a:r>
              <a:rPr lang="en-ID" dirty="0"/>
              <a:t>A. </a:t>
            </a:r>
            <a:r>
              <a:rPr lang="en-ID" i="1" dirty="0"/>
              <a:t>Non </a:t>
            </a:r>
            <a:r>
              <a:rPr lang="en-ID" i="1" dirty="0" err="1"/>
              <a:t>maleficience</a:t>
            </a:r>
            <a:br>
              <a:rPr lang="en-ID" i="1" dirty="0"/>
            </a:br>
            <a:r>
              <a:rPr lang="en-ID" dirty="0"/>
              <a:t>B. </a:t>
            </a:r>
            <a:r>
              <a:rPr lang="en-ID" i="1" dirty="0" err="1"/>
              <a:t>Beneficience</a:t>
            </a:r>
            <a:br>
              <a:rPr lang="en-ID" i="1" dirty="0"/>
            </a:br>
            <a:r>
              <a:rPr lang="en-ID" dirty="0"/>
              <a:t>C. </a:t>
            </a:r>
            <a:r>
              <a:rPr lang="en-ID" i="1" dirty="0"/>
              <a:t>Autonomy</a:t>
            </a:r>
            <a:br>
              <a:rPr lang="en-ID" i="1" dirty="0"/>
            </a:br>
            <a:r>
              <a:rPr lang="en-ID" dirty="0"/>
              <a:t>D. </a:t>
            </a:r>
            <a:r>
              <a:rPr lang="en-ID" i="1" dirty="0">
                <a:solidFill>
                  <a:srgbClr val="FF0000"/>
                </a:solidFill>
              </a:rPr>
              <a:t>Veracity</a:t>
            </a:r>
            <a:br>
              <a:rPr lang="en-ID" i="1" dirty="0"/>
            </a:br>
            <a:r>
              <a:rPr lang="en-ID" dirty="0"/>
              <a:t>E. </a:t>
            </a:r>
            <a:r>
              <a:rPr lang="en-ID" i="1" dirty="0"/>
              <a:t>Justice</a:t>
            </a:r>
            <a:r>
              <a:rPr lang="en-ID" dirty="0"/>
              <a:t> </a:t>
            </a:r>
            <a:br>
              <a:rPr lang="en-ID" dirty="0"/>
            </a:b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173018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131358"/>
            <a:ext cx="9144000" cy="1470679"/>
          </a:xfrm>
          <a:solidFill>
            <a:schemeClr val="accent2"/>
          </a:solidFill>
        </p:spPr>
        <p:txBody>
          <a:bodyPr/>
          <a:lstStyle/>
          <a:p>
            <a:pPr algn="ctr"/>
            <a:r>
              <a:rPr lang="en-US" b="1" i="1" dirty="0" err="1"/>
              <a:t>Etika</a:t>
            </a:r>
            <a:r>
              <a:rPr lang="en-US" b="1" i="1" dirty="0"/>
              <a:t> </a:t>
            </a:r>
            <a:r>
              <a:rPr lang="en-US" b="1" i="1" dirty="0" err="1"/>
              <a:t>Keperawatan</a:t>
            </a:r>
            <a:endParaRPr lang="en-US" b="1" i="1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30884AFB-4547-4651-8B48-168FADADD8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1341017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B5FBC-DC21-496C-9F13-C783228E7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Con’t</a:t>
            </a:r>
            <a:r>
              <a:rPr lang="en-US" dirty="0"/>
              <a:t> : (</a:t>
            </a:r>
            <a:r>
              <a:rPr lang="en-US" b="1" i="1" dirty="0"/>
              <a:t>Veracity: </a:t>
            </a:r>
            <a:r>
              <a:rPr lang="en-US" b="1" i="1" dirty="0" err="1"/>
              <a:t>Kejujuran</a:t>
            </a:r>
            <a:r>
              <a:rPr lang="en-US" dirty="0"/>
              <a:t>)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D879E-B916-449C-AA0E-CC1E8C98E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Veracity: </a:t>
            </a:r>
            <a:r>
              <a:rPr lang="en-ID" dirty="0" err="1"/>
              <a:t>prinsip</a:t>
            </a:r>
            <a:r>
              <a:rPr lang="en-ID" dirty="0"/>
              <a:t> </a:t>
            </a:r>
            <a:r>
              <a:rPr lang="en-ID" dirty="0" err="1"/>
              <a:t>kejujuran</a:t>
            </a:r>
            <a:r>
              <a:rPr lang="en-ID" dirty="0"/>
              <a:t>,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dipercaya</a:t>
            </a:r>
            <a:r>
              <a:rPr lang="en-ID" dirty="0"/>
              <a:t>, </a:t>
            </a:r>
            <a:r>
              <a:rPr lang="en-ID" dirty="0" err="1"/>
              <a:t>segala</a:t>
            </a:r>
            <a:r>
              <a:rPr lang="en-ID" dirty="0"/>
              <a:t> </a:t>
            </a:r>
            <a:r>
              <a:rPr lang="en-ID" dirty="0" err="1"/>
              <a:t>tindakan</a:t>
            </a:r>
            <a:br>
              <a:rPr lang="en-ID" dirty="0"/>
            </a:b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mencerminkan</a:t>
            </a:r>
            <a:r>
              <a:rPr lang="en-ID" dirty="0"/>
              <a:t> </a:t>
            </a:r>
            <a:r>
              <a:rPr lang="en-ID" dirty="0" err="1"/>
              <a:t>kejujuran</a:t>
            </a:r>
            <a:r>
              <a:rPr lang="en-ID" dirty="0"/>
              <a:t> dan </a:t>
            </a:r>
            <a:r>
              <a:rPr lang="en-ID" dirty="0" err="1"/>
              <a:t>apa</a:t>
            </a:r>
            <a:r>
              <a:rPr lang="en-ID" dirty="0"/>
              <a:t> yang </a:t>
            </a:r>
            <a:r>
              <a:rPr lang="en-ID" dirty="0" err="1"/>
              <a:t>disampaikan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dipercaya</a:t>
            </a:r>
            <a:r>
              <a:rPr lang="en-ID" dirty="0"/>
              <a:t> </a:t>
            </a:r>
            <a:r>
              <a:rPr lang="en-ID" dirty="0" err="1"/>
              <a:t>bukan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sekedar</a:t>
            </a:r>
            <a:r>
              <a:rPr lang="en-ID" dirty="0"/>
              <a:t> </a:t>
            </a:r>
            <a:r>
              <a:rPr lang="en-ID" dirty="0" err="1"/>
              <a:t>memenuhi</a:t>
            </a:r>
            <a:r>
              <a:rPr lang="en-ID" dirty="0"/>
              <a:t> </a:t>
            </a:r>
            <a:r>
              <a:rPr lang="en-ID" dirty="0" err="1"/>
              <a:t>janji</a:t>
            </a:r>
            <a:r>
              <a:rPr lang="en-ID" dirty="0"/>
              <a:t>. </a:t>
            </a:r>
            <a:br>
              <a:rPr lang="en-ID" dirty="0"/>
            </a:br>
            <a:br>
              <a:rPr lang="en-ID" dirty="0"/>
            </a:b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1056578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2CE21-C8FC-4FF9-8893-7E8FBDC82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Soal</a:t>
            </a:r>
            <a:r>
              <a:rPr lang="en-US" dirty="0"/>
              <a:t> 6.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C1664-3428-49DF-B52E-6D8498EF3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perempuan</a:t>
            </a:r>
            <a:r>
              <a:rPr lang="en-US" dirty="0"/>
              <a:t> 28 </a:t>
            </a:r>
            <a:r>
              <a:rPr lang="en-US" dirty="0" err="1"/>
              <a:t>th</a:t>
            </a:r>
            <a:r>
              <a:rPr lang="en-US" dirty="0"/>
              <a:t> di </a:t>
            </a:r>
            <a:r>
              <a:rPr lang="en-US" dirty="0" err="1"/>
              <a:t>rawat</a:t>
            </a:r>
            <a:r>
              <a:rPr lang="en-US" dirty="0"/>
              <a:t> </a:t>
            </a:r>
            <a:r>
              <a:rPr lang="en-US" dirty="0" err="1"/>
              <a:t>diruang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keluhan</a:t>
            </a:r>
            <a:r>
              <a:rPr lang="en-US" dirty="0"/>
              <a:t> BAB </a:t>
            </a:r>
            <a:r>
              <a:rPr lang="en-US" dirty="0" err="1"/>
              <a:t>encer</a:t>
            </a:r>
            <a:r>
              <a:rPr lang="en-US" dirty="0"/>
              <a:t> </a:t>
            </a:r>
            <a:r>
              <a:rPr lang="en-US" dirty="0" err="1"/>
              <a:t>sejak</a:t>
            </a:r>
            <a:r>
              <a:rPr lang="en-US" dirty="0"/>
              <a:t> 2 </a:t>
            </a:r>
            <a:r>
              <a:rPr lang="en-US" dirty="0" err="1"/>
              <a:t>minggu</a:t>
            </a:r>
            <a:r>
              <a:rPr lang="en-US" dirty="0"/>
              <a:t> yang </a:t>
            </a:r>
            <a:r>
              <a:rPr lang="en-US" dirty="0" err="1"/>
              <a:t>lalu</a:t>
            </a:r>
            <a:r>
              <a:rPr lang="en-US" dirty="0"/>
              <a:t>,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diberitahu</a:t>
            </a:r>
            <a:r>
              <a:rPr lang="en-US" dirty="0"/>
              <a:t> oleh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menderita</a:t>
            </a:r>
            <a:r>
              <a:rPr lang="en-US" dirty="0"/>
              <a:t> HIV,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meminta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merahasiakan</a:t>
            </a:r>
            <a:r>
              <a:rPr lang="en-US" dirty="0"/>
              <a:t> </a:t>
            </a:r>
            <a:r>
              <a:rPr lang="en-US" dirty="0" err="1"/>
              <a:t>penyakitnya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siapa</a:t>
            </a:r>
            <a:r>
              <a:rPr lang="en-US" dirty="0"/>
              <a:t> pun,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menyetujui</a:t>
            </a:r>
            <a:r>
              <a:rPr lang="en-US" dirty="0"/>
              <a:t> </a:t>
            </a:r>
            <a:r>
              <a:rPr lang="en-US" dirty="0" err="1"/>
              <a:t>permintaan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ID" dirty="0" err="1"/>
              <a:t>Apakah</a:t>
            </a:r>
            <a:r>
              <a:rPr lang="en-ID" dirty="0"/>
              <a:t> </a:t>
            </a:r>
            <a:r>
              <a:rPr lang="en-ID" dirty="0" err="1"/>
              <a:t>prinsip</a:t>
            </a:r>
            <a:r>
              <a:rPr lang="en-ID" dirty="0"/>
              <a:t> </a:t>
            </a:r>
            <a:r>
              <a:rPr lang="en-ID" dirty="0" err="1"/>
              <a:t>etik</a:t>
            </a:r>
            <a:r>
              <a:rPr lang="en-ID" dirty="0"/>
              <a:t> yang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diterapkan</a:t>
            </a:r>
            <a:r>
              <a:rPr lang="en-ID" dirty="0"/>
              <a:t> oleh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kasus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?</a:t>
            </a:r>
          </a:p>
          <a:p>
            <a:pPr marL="514350" indent="-514350">
              <a:buFont typeface="+mj-lt"/>
              <a:buAutoNum type="alphaLcPeriod"/>
            </a:pPr>
            <a:r>
              <a:rPr lang="en-ID" dirty="0"/>
              <a:t>Non-</a:t>
            </a:r>
            <a:r>
              <a:rPr lang="en-ID" dirty="0" err="1"/>
              <a:t>maleficience</a:t>
            </a:r>
            <a:endParaRPr lang="en-ID" dirty="0"/>
          </a:p>
          <a:p>
            <a:pPr marL="514350" indent="-514350">
              <a:buFont typeface="+mj-lt"/>
              <a:buAutoNum type="alphaLcPeriod"/>
            </a:pPr>
            <a:r>
              <a:rPr lang="en-ID" dirty="0" err="1"/>
              <a:t>Benefience</a:t>
            </a:r>
            <a:endParaRPr lang="en-ID" dirty="0"/>
          </a:p>
          <a:p>
            <a:pPr marL="514350" indent="-514350">
              <a:buFont typeface="+mj-lt"/>
              <a:buAutoNum type="alphaLcPeriod"/>
            </a:pPr>
            <a:r>
              <a:rPr lang="en-ID" dirty="0"/>
              <a:t>Autonomy</a:t>
            </a:r>
          </a:p>
          <a:p>
            <a:pPr marL="514350" indent="-514350">
              <a:buFont typeface="+mj-lt"/>
              <a:buAutoNum type="alphaLcPeriod"/>
            </a:pPr>
            <a:r>
              <a:rPr lang="en-ID" dirty="0"/>
              <a:t>Fidelity</a:t>
            </a:r>
          </a:p>
          <a:p>
            <a:pPr marL="514350" indent="-514350">
              <a:buFont typeface="+mj-lt"/>
              <a:buAutoNum type="alphaLcPeriod"/>
            </a:pPr>
            <a:r>
              <a:rPr lang="en-ID" dirty="0"/>
              <a:t>Justice</a:t>
            </a:r>
          </a:p>
          <a:p>
            <a:endParaRPr lang="en-US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3042887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2CE21-C8FC-4FF9-8893-7E8FBDC82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Soal</a:t>
            </a:r>
            <a:r>
              <a:rPr lang="en-US" dirty="0"/>
              <a:t> 6. (</a:t>
            </a:r>
            <a:r>
              <a:rPr lang="en-US" b="1" i="1" dirty="0"/>
              <a:t>Fidelity : </a:t>
            </a:r>
            <a:r>
              <a:rPr lang="en-US" b="1" i="1" dirty="0" err="1"/>
              <a:t>Menepati</a:t>
            </a:r>
            <a:r>
              <a:rPr lang="en-US" b="1" i="1" dirty="0"/>
              <a:t> </a:t>
            </a:r>
            <a:r>
              <a:rPr lang="en-US" b="1" i="1" dirty="0" err="1"/>
              <a:t>janji</a:t>
            </a:r>
            <a:r>
              <a:rPr lang="en-US" dirty="0"/>
              <a:t>)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C1664-3428-49DF-B52E-6D8498EF3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perempuan</a:t>
            </a:r>
            <a:r>
              <a:rPr lang="en-US" dirty="0"/>
              <a:t> 28 </a:t>
            </a:r>
            <a:r>
              <a:rPr lang="en-US" dirty="0" err="1"/>
              <a:t>th</a:t>
            </a:r>
            <a:r>
              <a:rPr lang="en-US" dirty="0"/>
              <a:t> di </a:t>
            </a:r>
            <a:r>
              <a:rPr lang="en-US" dirty="0" err="1"/>
              <a:t>rawat</a:t>
            </a:r>
            <a:r>
              <a:rPr lang="en-US" dirty="0"/>
              <a:t> </a:t>
            </a:r>
            <a:r>
              <a:rPr lang="en-US" dirty="0" err="1"/>
              <a:t>diruang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keluhan</a:t>
            </a:r>
            <a:r>
              <a:rPr lang="en-US" dirty="0"/>
              <a:t> BAB </a:t>
            </a:r>
            <a:r>
              <a:rPr lang="en-US" dirty="0" err="1"/>
              <a:t>encer</a:t>
            </a:r>
            <a:r>
              <a:rPr lang="en-US" dirty="0"/>
              <a:t> </a:t>
            </a:r>
            <a:r>
              <a:rPr lang="en-US" dirty="0" err="1"/>
              <a:t>sejak</a:t>
            </a:r>
            <a:r>
              <a:rPr lang="en-US" dirty="0"/>
              <a:t> 2 </a:t>
            </a:r>
            <a:r>
              <a:rPr lang="en-US" dirty="0" err="1"/>
              <a:t>minggu</a:t>
            </a:r>
            <a:r>
              <a:rPr lang="en-US" dirty="0"/>
              <a:t> yang </a:t>
            </a:r>
            <a:r>
              <a:rPr lang="en-US" dirty="0" err="1"/>
              <a:t>lalu</a:t>
            </a:r>
            <a:r>
              <a:rPr lang="en-US" dirty="0"/>
              <a:t>,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diberitahu</a:t>
            </a:r>
            <a:r>
              <a:rPr lang="en-US" dirty="0"/>
              <a:t> oleh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menderita</a:t>
            </a:r>
            <a:r>
              <a:rPr lang="en-US" dirty="0"/>
              <a:t> HIV,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meminta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merahasiakan</a:t>
            </a:r>
            <a:r>
              <a:rPr lang="en-US" dirty="0"/>
              <a:t> </a:t>
            </a:r>
            <a:r>
              <a:rPr lang="en-US" dirty="0" err="1"/>
              <a:t>penyakitnya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siapa</a:t>
            </a:r>
            <a:r>
              <a:rPr lang="en-US" dirty="0"/>
              <a:t> pun,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menyetujui</a:t>
            </a:r>
            <a:r>
              <a:rPr lang="en-US" dirty="0"/>
              <a:t> </a:t>
            </a:r>
            <a:r>
              <a:rPr lang="en-US" dirty="0" err="1"/>
              <a:t>permintaan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ID" dirty="0" err="1"/>
              <a:t>Apakah</a:t>
            </a:r>
            <a:r>
              <a:rPr lang="en-ID" dirty="0"/>
              <a:t> </a:t>
            </a:r>
            <a:r>
              <a:rPr lang="en-ID" dirty="0" err="1"/>
              <a:t>prinsip</a:t>
            </a:r>
            <a:r>
              <a:rPr lang="en-ID" dirty="0"/>
              <a:t> </a:t>
            </a:r>
            <a:r>
              <a:rPr lang="en-ID" dirty="0" err="1"/>
              <a:t>etik</a:t>
            </a:r>
            <a:r>
              <a:rPr lang="en-ID" dirty="0"/>
              <a:t> yang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diterapkan</a:t>
            </a:r>
            <a:r>
              <a:rPr lang="en-ID" dirty="0"/>
              <a:t> oleh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kasus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?</a:t>
            </a:r>
          </a:p>
          <a:p>
            <a:pPr marL="514350" indent="-514350">
              <a:buFont typeface="+mj-lt"/>
              <a:buAutoNum type="alphaLcPeriod"/>
            </a:pPr>
            <a:r>
              <a:rPr lang="en-ID" dirty="0"/>
              <a:t>Non-</a:t>
            </a:r>
            <a:r>
              <a:rPr lang="en-ID" dirty="0" err="1"/>
              <a:t>maleficience</a:t>
            </a:r>
            <a:endParaRPr lang="en-ID" dirty="0"/>
          </a:p>
          <a:p>
            <a:pPr marL="514350" indent="-514350">
              <a:buFont typeface="+mj-lt"/>
              <a:buAutoNum type="alphaLcPeriod"/>
            </a:pPr>
            <a:r>
              <a:rPr lang="en-ID" dirty="0" err="1"/>
              <a:t>Benefience</a:t>
            </a:r>
            <a:endParaRPr lang="en-ID" dirty="0"/>
          </a:p>
          <a:p>
            <a:pPr marL="514350" indent="-514350">
              <a:buFont typeface="+mj-lt"/>
              <a:buAutoNum type="alphaLcPeriod"/>
            </a:pPr>
            <a:r>
              <a:rPr lang="en-ID" dirty="0"/>
              <a:t>Autonomy</a:t>
            </a:r>
          </a:p>
          <a:p>
            <a:pPr marL="514350" indent="-514350">
              <a:buFont typeface="+mj-lt"/>
              <a:buAutoNum type="alphaLcPeriod"/>
            </a:pPr>
            <a:r>
              <a:rPr lang="en-ID" b="1" dirty="0">
                <a:solidFill>
                  <a:srgbClr val="FF0000"/>
                </a:solidFill>
              </a:rPr>
              <a:t>Fidelity</a:t>
            </a:r>
          </a:p>
          <a:p>
            <a:pPr marL="514350" indent="-514350">
              <a:buFont typeface="+mj-lt"/>
              <a:buAutoNum type="alphaLcPeriod"/>
            </a:pPr>
            <a:r>
              <a:rPr lang="en-ID" dirty="0"/>
              <a:t>Justice</a:t>
            </a:r>
          </a:p>
          <a:p>
            <a:endParaRPr lang="en-US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0182920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4B7AA-1054-4E36-B963-DD45CF596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Soal</a:t>
            </a:r>
            <a:r>
              <a:rPr lang="en-US" dirty="0"/>
              <a:t> 7.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9A22E-B7E8-4BBE-BDE8-E82901713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ID" dirty="0" err="1"/>
              <a:t>Seorang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kunjungan</a:t>
            </a:r>
            <a:r>
              <a:rPr lang="en-ID" dirty="0"/>
              <a:t> </a:t>
            </a:r>
            <a:r>
              <a:rPr lang="en-ID" dirty="0" err="1"/>
              <a:t>rumah</a:t>
            </a:r>
            <a:r>
              <a:rPr lang="en-ID" dirty="0"/>
              <a:t> pada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laki-laki</a:t>
            </a:r>
            <a:r>
              <a:rPr lang="en-ID" dirty="0"/>
              <a:t> </a:t>
            </a:r>
            <a:r>
              <a:rPr lang="en-ID" dirty="0" err="1"/>
              <a:t>berusia</a:t>
            </a:r>
            <a:r>
              <a:rPr lang="en-ID" dirty="0"/>
              <a:t> 30 </a:t>
            </a:r>
            <a:r>
              <a:rPr lang="en-ID" dirty="0" err="1"/>
              <a:t>tahun</a:t>
            </a:r>
            <a:r>
              <a:rPr lang="en-ID" dirty="0"/>
              <a:t> yang pada </a:t>
            </a:r>
            <a:r>
              <a:rPr lang="en-ID" dirty="0" err="1"/>
              <a:t>perawatan</a:t>
            </a:r>
            <a:r>
              <a:rPr lang="en-ID" dirty="0"/>
              <a:t> 2 </a:t>
            </a:r>
            <a:r>
              <a:rPr lang="en-ID" dirty="0" err="1"/>
              <a:t>bulan</a:t>
            </a:r>
            <a:r>
              <a:rPr lang="en-ID" dirty="0"/>
              <a:t> yang </a:t>
            </a:r>
            <a:r>
              <a:rPr lang="en-ID" dirty="0" err="1"/>
              <a:t>lalu</a:t>
            </a:r>
            <a:r>
              <a:rPr lang="en-ID" dirty="0"/>
              <a:t> </a:t>
            </a:r>
            <a:r>
              <a:rPr lang="en-ID" dirty="0" err="1"/>
              <a:t>menunjukkan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infeksi</a:t>
            </a:r>
            <a:r>
              <a:rPr lang="en-ID" dirty="0"/>
              <a:t> </a:t>
            </a:r>
            <a:r>
              <a:rPr lang="en-ID" dirty="0" err="1"/>
              <a:t>oportunistik</a:t>
            </a:r>
            <a:r>
              <a:rPr lang="en-ID" dirty="0"/>
              <a:t>.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telah</a:t>
            </a:r>
            <a:r>
              <a:rPr lang="en-ID" dirty="0"/>
              <a:t> </a:t>
            </a:r>
            <a:r>
              <a:rPr lang="en-ID" dirty="0" err="1"/>
              <a:t>mendapat</a:t>
            </a:r>
            <a:r>
              <a:rPr lang="en-ID" dirty="0"/>
              <a:t> </a:t>
            </a:r>
            <a:r>
              <a:rPr lang="en-ID" dirty="0" err="1"/>
              <a:t>terapi</a:t>
            </a:r>
            <a:r>
              <a:rPr lang="en-ID" dirty="0"/>
              <a:t> Anti Retro Virus </a:t>
            </a:r>
            <a:r>
              <a:rPr lang="en-ID" dirty="0" err="1"/>
              <a:t>selama</a:t>
            </a:r>
            <a:r>
              <a:rPr lang="en-ID" dirty="0"/>
              <a:t> </a:t>
            </a:r>
            <a:r>
              <a:rPr lang="en-ID" dirty="0" err="1"/>
              <a:t>setahun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.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tinggal</a:t>
            </a:r>
            <a:r>
              <a:rPr lang="en-ID" dirty="0"/>
              <a:t> </a:t>
            </a:r>
            <a:r>
              <a:rPr lang="en-ID" dirty="0" err="1"/>
              <a:t>bersama</a:t>
            </a:r>
            <a:r>
              <a:rPr lang="en-ID" dirty="0"/>
              <a:t> </a:t>
            </a:r>
            <a:r>
              <a:rPr lang="en-ID" dirty="0" err="1"/>
              <a:t>sahabatnya</a:t>
            </a:r>
            <a:r>
              <a:rPr lang="en-ID" dirty="0"/>
              <a:t>.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meninggalkan</a:t>
            </a:r>
            <a:r>
              <a:rPr lang="en-ID" dirty="0"/>
              <a:t> </a:t>
            </a:r>
            <a:r>
              <a:rPr lang="en-ID" dirty="0" err="1"/>
              <a:t>rumah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dan </a:t>
            </a:r>
            <a:r>
              <a:rPr lang="en-ID" dirty="0" err="1"/>
              <a:t>bertemu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tetangga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dan </a:t>
            </a:r>
            <a:r>
              <a:rPr lang="en-ID" dirty="0" err="1"/>
              <a:t>mereka</a:t>
            </a:r>
            <a:r>
              <a:rPr lang="en-ID" dirty="0"/>
              <a:t> </a:t>
            </a:r>
            <a:r>
              <a:rPr lang="en-ID" dirty="0" err="1"/>
              <a:t>mempertanyakan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penyakit</a:t>
            </a:r>
            <a:r>
              <a:rPr lang="en-ID" dirty="0"/>
              <a:t> yang </a:t>
            </a:r>
            <a:r>
              <a:rPr lang="en-ID" dirty="0" err="1"/>
              <a:t>diderita</a:t>
            </a:r>
            <a:r>
              <a:rPr lang="en-ID" dirty="0"/>
              <a:t> oleh </a:t>
            </a:r>
            <a:r>
              <a:rPr lang="en-ID" dirty="0" err="1"/>
              <a:t>pasien</a:t>
            </a:r>
            <a:r>
              <a:rPr lang="en-ID" dirty="0"/>
              <a:t>. </a:t>
            </a:r>
          </a:p>
          <a:p>
            <a:pPr marL="0" indent="0">
              <a:buNone/>
            </a:pPr>
            <a:r>
              <a:rPr lang="en-ID" dirty="0" err="1"/>
              <a:t>Apakah</a:t>
            </a:r>
            <a:r>
              <a:rPr lang="en-ID" dirty="0"/>
              <a:t> </a:t>
            </a:r>
            <a:r>
              <a:rPr lang="en-ID" dirty="0" err="1"/>
              <a:t>prinsip</a:t>
            </a:r>
            <a:r>
              <a:rPr lang="en-ID" dirty="0"/>
              <a:t> </a:t>
            </a:r>
            <a:r>
              <a:rPr lang="en-ID" dirty="0" err="1"/>
              <a:t>etik</a:t>
            </a:r>
            <a:r>
              <a:rPr lang="en-ID" dirty="0"/>
              <a:t> yang </a:t>
            </a:r>
            <a:r>
              <a:rPr lang="en-ID" dirty="0" err="1"/>
              <a:t>perlu</a:t>
            </a:r>
            <a:r>
              <a:rPr lang="en-ID" dirty="0"/>
              <a:t> </a:t>
            </a:r>
            <a:r>
              <a:rPr lang="en-ID" dirty="0" err="1"/>
              <a:t>dipertahankan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 pada </a:t>
            </a:r>
            <a:r>
              <a:rPr lang="en-ID" dirty="0" err="1"/>
              <a:t>kasus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?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/>
              <a:t>Non-maleficence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/>
              <a:t>Fidelity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/>
              <a:t>Justice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/>
              <a:t>Beneficence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/>
              <a:t>Confidentiality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422407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4B7AA-1054-4E36-B963-DD45CF596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Soal</a:t>
            </a:r>
            <a:r>
              <a:rPr lang="en-US" dirty="0"/>
              <a:t> 7. (</a:t>
            </a:r>
            <a:r>
              <a:rPr lang="en-US" b="1" i="1" dirty="0"/>
              <a:t>Confidentiality : </a:t>
            </a:r>
            <a:r>
              <a:rPr lang="en-US" b="1" i="1" dirty="0" err="1"/>
              <a:t>Kerahasiaan</a:t>
            </a:r>
            <a:r>
              <a:rPr lang="en-US" dirty="0"/>
              <a:t>)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9A22E-B7E8-4BBE-BDE8-E82901713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D" dirty="0" err="1"/>
              <a:t>Seorang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kunjungan</a:t>
            </a:r>
            <a:r>
              <a:rPr lang="en-ID" dirty="0"/>
              <a:t> </a:t>
            </a:r>
            <a:r>
              <a:rPr lang="en-ID" dirty="0" err="1"/>
              <a:t>rumah</a:t>
            </a:r>
            <a:r>
              <a:rPr lang="en-ID" dirty="0"/>
              <a:t> pada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laki-laki</a:t>
            </a:r>
            <a:r>
              <a:rPr lang="en-ID" dirty="0"/>
              <a:t> </a:t>
            </a:r>
            <a:r>
              <a:rPr lang="en-ID" dirty="0" err="1"/>
              <a:t>berusia</a:t>
            </a:r>
            <a:r>
              <a:rPr lang="en-ID" dirty="0"/>
              <a:t> 30 </a:t>
            </a:r>
            <a:r>
              <a:rPr lang="en-ID" dirty="0" err="1"/>
              <a:t>tahun</a:t>
            </a:r>
            <a:r>
              <a:rPr lang="en-ID" dirty="0"/>
              <a:t> yang pada </a:t>
            </a:r>
            <a:r>
              <a:rPr lang="en-ID" dirty="0" err="1"/>
              <a:t>perawatan</a:t>
            </a:r>
            <a:r>
              <a:rPr lang="en-ID" dirty="0"/>
              <a:t> 2 </a:t>
            </a:r>
            <a:r>
              <a:rPr lang="en-ID" dirty="0" err="1"/>
              <a:t>bulan</a:t>
            </a:r>
            <a:r>
              <a:rPr lang="en-ID" dirty="0"/>
              <a:t> yang </a:t>
            </a:r>
            <a:r>
              <a:rPr lang="en-ID" dirty="0" err="1"/>
              <a:t>lalu</a:t>
            </a:r>
            <a:r>
              <a:rPr lang="en-ID" dirty="0"/>
              <a:t> </a:t>
            </a:r>
            <a:r>
              <a:rPr lang="en-ID" dirty="0" err="1"/>
              <a:t>menunjukkan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infeksi</a:t>
            </a:r>
            <a:r>
              <a:rPr lang="en-ID" dirty="0"/>
              <a:t> </a:t>
            </a:r>
            <a:r>
              <a:rPr lang="en-ID" dirty="0" err="1"/>
              <a:t>oportunistik</a:t>
            </a:r>
            <a:r>
              <a:rPr lang="en-ID" dirty="0"/>
              <a:t>.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telah</a:t>
            </a:r>
            <a:r>
              <a:rPr lang="en-ID" dirty="0"/>
              <a:t> </a:t>
            </a:r>
            <a:r>
              <a:rPr lang="en-ID" dirty="0" err="1"/>
              <a:t>mendapat</a:t>
            </a:r>
            <a:r>
              <a:rPr lang="en-ID" dirty="0"/>
              <a:t> </a:t>
            </a:r>
            <a:r>
              <a:rPr lang="en-ID" dirty="0" err="1"/>
              <a:t>terapi</a:t>
            </a:r>
            <a:r>
              <a:rPr lang="en-ID" dirty="0"/>
              <a:t> Anti Retro Virus </a:t>
            </a:r>
            <a:r>
              <a:rPr lang="en-ID" dirty="0" err="1"/>
              <a:t>selama</a:t>
            </a:r>
            <a:r>
              <a:rPr lang="en-ID" dirty="0"/>
              <a:t> </a:t>
            </a:r>
            <a:r>
              <a:rPr lang="en-ID" dirty="0" err="1"/>
              <a:t>setahun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.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tinggal</a:t>
            </a:r>
            <a:r>
              <a:rPr lang="en-ID" dirty="0"/>
              <a:t> </a:t>
            </a:r>
            <a:r>
              <a:rPr lang="en-ID" dirty="0" err="1"/>
              <a:t>bersama</a:t>
            </a:r>
            <a:r>
              <a:rPr lang="en-ID" dirty="0"/>
              <a:t> </a:t>
            </a:r>
            <a:r>
              <a:rPr lang="en-ID" dirty="0" err="1"/>
              <a:t>sahabatnya</a:t>
            </a:r>
            <a:r>
              <a:rPr lang="en-ID" dirty="0"/>
              <a:t>.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meninggalkan</a:t>
            </a:r>
            <a:r>
              <a:rPr lang="en-ID" dirty="0"/>
              <a:t> </a:t>
            </a:r>
            <a:r>
              <a:rPr lang="en-ID" dirty="0" err="1"/>
              <a:t>rumah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dan </a:t>
            </a:r>
            <a:r>
              <a:rPr lang="en-ID" dirty="0" err="1"/>
              <a:t>bertemu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>
                <a:solidFill>
                  <a:srgbClr val="FF0000"/>
                </a:solidFill>
              </a:rPr>
              <a:t>tetangga</a:t>
            </a:r>
            <a:r>
              <a:rPr lang="en-ID" dirty="0">
                <a:solidFill>
                  <a:srgbClr val="FF0000"/>
                </a:solidFill>
              </a:rPr>
              <a:t> </a:t>
            </a:r>
            <a:r>
              <a:rPr lang="en-ID" dirty="0" err="1">
                <a:solidFill>
                  <a:srgbClr val="FF0000"/>
                </a:solidFill>
              </a:rPr>
              <a:t>pasien</a:t>
            </a:r>
            <a:r>
              <a:rPr lang="en-ID" dirty="0">
                <a:solidFill>
                  <a:srgbClr val="FF0000"/>
                </a:solidFill>
              </a:rPr>
              <a:t> dan </a:t>
            </a:r>
            <a:r>
              <a:rPr lang="en-ID" dirty="0" err="1">
                <a:solidFill>
                  <a:srgbClr val="FF0000"/>
                </a:solidFill>
              </a:rPr>
              <a:t>mereka</a:t>
            </a:r>
            <a:r>
              <a:rPr lang="en-ID" dirty="0">
                <a:solidFill>
                  <a:srgbClr val="FF0000"/>
                </a:solidFill>
              </a:rPr>
              <a:t> </a:t>
            </a:r>
            <a:r>
              <a:rPr lang="en-ID" dirty="0" err="1">
                <a:solidFill>
                  <a:srgbClr val="FF0000"/>
                </a:solidFill>
              </a:rPr>
              <a:t>mempertanyakan</a:t>
            </a:r>
            <a:r>
              <a:rPr lang="en-ID" dirty="0">
                <a:solidFill>
                  <a:srgbClr val="FF0000"/>
                </a:solidFill>
              </a:rPr>
              <a:t> </a:t>
            </a:r>
            <a:r>
              <a:rPr lang="en-ID" dirty="0" err="1">
                <a:solidFill>
                  <a:srgbClr val="FF0000"/>
                </a:solidFill>
              </a:rPr>
              <a:t>tentang</a:t>
            </a:r>
            <a:r>
              <a:rPr lang="en-ID" dirty="0">
                <a:solidFill>
                  <a:srgbClr val="FF0000"/>
                </a:solidFill>
              </a:rPr>
              <a:t> </a:t>
            </a:r>
            <a:r>
              <a:rPr lang="en-ID" dirty="0" err="1">
                <a:solidFill>
                  <a:srgbClr val="FF0000"/>
                </a:solidFill>
              </a:rPr>
              <a:t>penyakit</a:t>
            </a:r>
            <a:r>
              <a:rPr lang="en-ID" dirty="0">
                <a:solidFill>
                  <a:srgbClr val="FF0000"/>
                </a:solidFill>
              </a:rPr>
              <a:t> yang </a:t>
            </a:r>
            <a:r>
              <a:rPr lang="en-ID" dirty="0" err="1">
                <a:solidFill>
                  <a:srgbClr val="FF0000"/>
                </a:solidFill>
              </a:rPr>
              <a:t>diderita</a:t>
            </a:r>
            <a:r>
              <a:rPr lang="en-ID" dirty="0">
                <a:solidFill>
                  <a:srgbClr val="FF0000"/>
                </a:solidFill>
              </a:rPr>
              <a:t> oleh </a:t>
            </a:r>
            <a:r>
              <a:rPr lang="en-ID" dirty="0" err="1">
                <a:solidFill>
                  <a:srgbClr val="FF0000"/>
                </a:solidFill>
              </a:rPr>
              <a:t>pasien</a:t>
            </a:r>
            <a:r>
              <a:rPr lang="en-ID" dirty="0"/>
              <a:t>. </a:t>
            </a:r>
          </a:p>
          <a:p>
            <a:pPr marL="0" indent="0">
              <a:buNone/>
            </a:pPr>
            <a:r>
              <a:rPr lang="en-ID" dirty="0" err="1"/>
              <a:t>Apakah</a:t>
            </a:r>
            <a:r>
              <a:rPr lang="en-ID" dirty="0"/>
              <a:t> </a:t>
            </a:r>
            <a:r>
              <a:rPr lang="en-ID" dirty="0" err="1"/>
              <a:t>prinsip</a:t>
            </a:r>
            <a:r>
              <a:rPr lang="en-ID" dirty="0"/>
              <a:t> </a:t>
            </a:r>
            <a:r>
              <a:rPr lang="en-ID" dirty="0" err="1"/>
              <a:t>etik</a:t>
            </a:r>
            <a:r>
              <a:rPr lang="en-ID" dirty="0"/>
              <a:t> yang </a:t>
            </a:r>
            <a:r>
              <a:rPr lang="en-ID" dirty="0" err="1"/>
              <a:t>perlu</a:t>
            </a:r>
            <a:r>
              <a:rPr lang="en-ID" dirty="0"/>
              <a:t> </a:t>
            </a:r>
            <a:r>
              <a:rPr lang="en-ID" dirty="0" err="1"/>
              <a:t>dipertahankan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 pada </a:t>
            </a:r>
            <a:r>
              <a:rPr lang="en-ID" dirty="0" err="1"/>
              <a:t>kasus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?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/>
              <a:t>Non-maleficence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/>
              <a:t>Fidelity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/>
              <a:t>Justice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/>
              <a:t>Beneficence</a:t>
            </a:r>
          </a:p>
          <a:p>
            <a:pPr marL="514350" indent="-514350">
              <a:buFont typeface="+mj-lt"/>
              <a:buAutoNum type="alphaLcPeriod"/>
            </a:pPr>
            <a:r>
              <a:rPr lang="en-US" b="1" dirty="0">
                <a:solidFill>
                  <a:srgbClr val="FF0000"/>
                </a:solidFill>
              </a:rPr>
              <a:t>Confidentiality</a:t>
            </a:r>
            <a:endParaRPr lang="en-ID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405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2CE21-C8FC-4FF9-8893-7E8FBDC82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Soal</a:t>
            </a:r>
            <a:r>
              <a:rPr lang="en-US" dirty="0"/>
              <a:t> 8.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C1664-3428-49DF-B52E-6D8498EF3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bertugas</a:t>
            </a:r>
            <a:r>
              <a:rPr lang="en-US" dirty="0"/>
              <a:t> di </a:t>
            </a:r>
            <a:r>
              <a:rPr lang="en-US" dirty="0" err="1"/>
              <a:t>rawat</a:t>
            </a:r>
            <a:r>
              <a:rPr lang="en-US" dirty="0"/>
              <a:t> </a:t>
            </a:r>
            <a:r>
              <a:rPr lang="en-US" dirty="0" err="1"/>
              <a:t>inap</a:t>
            </a:r>
            <a:r>
              <a:rPr lang="en-US" dirty="0"/>
              <a:t> </a:t>
            </a:r>
            <a:r>
              <a:rPr lang="en-US" dirty="0" err="1"/>
              <a:t>bedah</a:t>
            </a:r>
            <a:r>
              <a:rPr lang="en-US" dirty="0"/>
              <a:t>.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rawat</a:t>
            </a:r>
            <a:r>
              <a:rPr lang="en-US" dirty="0"/>
              <a:t> </a:t>
            </a:r>
            <a:r>
              <a:rPr lang="en-US" dirty="0" err="1"/>
              <a:t>luka</a:t>
            </a:r>
            <a:r>
              <a:rPr lang="en-US" dirty="0"/>
              <a:t> </a:t>
            </a:r>
            <a:r>
              <a:rPr lang="en-US" dirty="0" err="1"/>
              <a:t>gangren</a:t>
            </a:r>
            <a:r>
              <a:rPr lang="en-US" dirty="0"/>
              <a:t> pada plantar pedis. Pada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nekrotomi</a:t>
            </a:r>
            <a:r>
              <a:rPr lang="en-US" dirty="0"/>
              <a:t>, </a:t>
            </a:r>
            <a:r>
              <a:rPr lang="en-US" dirty="0" err="1"/>
              <a:t>jari</a:t>
            </a:r>
            <a:r>
              <a:rPr lang="en-US" dirty="0"/>
              <a:t> kaki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kelingking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sengaja</a:t>
            </a:r>
            <a:r>
              <a:rPr lang="en-US" dirty="0"/>
              <a:t> </a:t>
            </a:r>
            <a:r>
              <a:rPr lang="en-US" dirty="0" err="1"/>
              <a:t>ikut</a:t>
            </a:r>
            <a:r>
              <a:rPr lang="en-US" dirty="0"/>
              <a:t> </a:t>
            </a:r>
            <a:r>
              <a:rPr lang="en-US" dirty="0" err="1"/>
              <a:t>tergunting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kehilangan</a:t>
            </a:r>
            <a:r>
              <a:rPr lang="en-US" dirty="0"/>
              <a:t> </a:t>
            </a:r>
            <a:r>
              <a:rPr lang="en-US" dirty="0" err="1"/>
              <a:t>jari</a:t>
            </a:r>
            <a:r>
              <a:rPr lang="en-US" dirty="0"/>
              <a:t> </a:t>
            </a:r>
            <a:r>
              <a:rPr lang="en-US" dirty="0" err="1"/>
              <a:t>kelingking</a:t>
            </a:r>
            <a:r>
              <a:rPr lang="en-US" dirty="0"/>
              <a:t>.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menyampaikan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yang lain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kelalaian</a:t>
            </a:r>
            <a:r>
              <a:rPr lang="en-US" dirty="0"/>
              <a:t> </a:t>
            </a:r>
            <a:r>
              <a:rPr lang="en-US" dirty="0" err="1"/>
              <a:t>tindakannya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ID" dirty="0" err="1"/>
              <a:t>Apakah</a:t>
            </a:r>
            <a:r>
              <a:rPr lang="en-ID" dirty="0"/>
              <a:t> </a:t>
            </a:r>
            <a:r>
              <a:rPr lang="en-ID" dirty="0" err="1"/>
              <a:t>prinsip</a:t>
            </a:r>
            <a:r>
              <a:rPr lang="en-ID" dirty="0"/>
              <a:t> </a:t>
            </a:r>
            <a:r>
              <a:rPr lang="en-ID" dirty="0" err="1"/>
              <a:t>etik</a:t>
            </a:r>
            <a:r>
              <a:rPr lang="en-ID" dirty="0"/>
              <a:t> yang </a:t>
            </a:r>
            <a:r>
              <a:rPr lang="en-ID" dirty="0" err="1"/>
              <a:t>dilanggar</a:t>
            </a:r>
            <a:r>
              <a:rPr lang="en-ID" dirty="0"/>
              <a:t> oleh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kasus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?</a:t>
            </a:r>
          </a:p>
          <a:p>
            <a:pPr marL="514350" indent="-514350">
              <a:buFont typeface="+mj-lt"/>
              <a:buAutoNum type="alphaLcPeriod"/>
            </a:pPr>
            <a:r>
              <a:rPr lang="en-ID" dirty="0"/>
              <a:t>Accountability</a:t>
            </a:r>
          </a:p>
          <a:p>
            <a:pPr marL="514350" indent="-514350">
              <a:buFont typeface="+mj-lt"/>
              <a:buAutoNum type="alphaLcPeriod"/>
            </a:pPr>
            <a:r>
              <a:rPr lang="en-ID" dirty="0" err="1"/>
              <a:t>Benefience</a:t>
            </a:r>
            <a:endParaRPr lang="en-ID" dirty="0"/>
          </a:p>
          <a:p>
            <a:pPr marL="514350" indent="-514350">
              <a:buFont typeface="+mj-lt"/>
              <a:buAutoNum type="alphaLcPeriod"/>
            </a:pPr>
            <a:r>
              <a:rPr lang="en-ID" dirty="0"/>
              <a:t>Autonomy</a:t>
            </a:r>
          </a:p>
          <a:p>
            <a:pPr marL="514350" indent="-514350">
              <a:buFont typeface="+mj-lt"/>
              <a:buAutoNum type="alphaLcPeriod"/>
            </a:pPr>
            <a:r>
              <a:rPr lang="en-ID" dirty="0"/>
              <a:t>Fidelity</a:t>
            </a:r>
          </a:p>
          <a:p>
            <a:pPr marL="514350" indent="-514350">
              <a:buFont typeface="+mj-lt"/>
              <a:buAutoNum type="alphaLcPeriod"/>
            </a:pPr>
            <a:r>
              <a:rPr lang="en-ID" dirty="0"/>
              <a:t>Justice</a:t>
            </a:r>
          </a:p>
          <a:p>
            <a:endParaRPr lang="en-US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8269229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2CE21-C8FC-4FF9-8893-7E8FBDC82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Soal</a:t>
            </a:r>
            <a:r>
              <a:rPr lang="en-US" dirty="0"/>
              <a:t> 8. (</a:t>
            </a:r>
            <a:r>
              <a:rPr lang="en-US" b="1" i="1" dirty="0"/>
              <a:t>Accountability</a:t>
            </a:r>
            <a:r>
              <a:rPr lang="en-US" b="1" dirty="0"/>
              <a:t> : </a:t>
            </a:r>
            <a:r>
              <a:rPr lang="en-US" b="1" dirty="0" err="1"/>
              <a:t>Akuntabilitas</a:t>
            </a:r>
            <a:r>
              <a:rPr lang="en-US" dirty="0"/>
              <a:t>)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C1664-3428-49DF-B52E-6D8498EF3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bertugas</a:t>
            </a:r>
            <a:r>
              <a:rPr lang="en-US" dirty="0"/>
              <a:t> di </a:t>
            </a:r>
            <a:r>
              <a:rPr lang="en-US" dirty="0" err="1"/>
              <a:t>rawat</a:t>
            </a:r>
            <a:r>
              <a:rPr lang="en-US" dirty="0"/>
              <a:t> </a:t>
            </a:r>
            <a:r>
              <a:rPr lang="en-US" dirty="0" err="1"/>
              <a:t>inap</a:t>
            </a:r>
            <a:r>
              <a:rPr lang="en-US" dirty="0"/>
              <a:t> </a:t>
            </a:r>
            <a:r>
              <a:rPr lang="en-US" dirty="0" err="1"/>
              <a:t>bedah</a:t>
            </a:r>
            <a:r>
              <a:rPr lang="en-US" dirty="0"/>
              <a:t>.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rawat</a:t>
            </a:r>
            <a:r>
              <a:rPr lang="en-US" dirty="0"/>
              <a:t> </a:t>
            </a:r>
            <a:r>
              <a:rPr lang="en-US" dirty="0" err="1"/>
              <a:t>luka</a:t>
            </a:r>
            <a:r>
              <a:rPr lang="en-US" dirty="0"/>
              <a:t> </a:t>
            </a:r>
            <a:r>
              <a:rPr lang="en-US" dirty="0" err="1"/>
              <a:t>gangren</a:t>
            </a:r>
            <a:r>
              <a:rPr lang="en-US" dirty="0"/>
              <a:t> pada plantar pedis. Pada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nekrotomi</a:t>
            </a:r>
            <a:r>
              <a:rPr lang="en-US" dirty="0"/>
              <a:t>, </a:t>
            </a:r>
            <a:r>
              <a:rPr lang="en-US" dirty="0" err="1"/>
              <a:t>jari</a:t>
            </a:r>
            <a:r>
              <a:rPr lang="en-US" dirty="0"/>
              <a:t> kaki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kelingking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sengaja</a:t>
            </a:r>
            <a:r>
              <a:rPr lang="en-US" dirty="0"/>
              <a:t> </a:t>
            </a:r>
            <a:r>
              <a:rPr lang="en-US" dirty="0" err="1"/>
              <a:t>ikut</a:t>
            </a:r>
            <a:r>
              <a:rPr lang="en-US" dirty="0"/>
              <a:t> </a:t>
            </a:r>
            <a:r>
              <a:rPr lang="en-US" dirty="0" err="1"/>
              <a:t>tergunting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kehilangan</a:t>
            </a:r>
            <a:r>
              <a:rPr lang="en-US" dirty="0"/>
              <a:t> </a:t>
            </a:r>
            <a:r>
              <a:rPr lang="en-US" dirty="0" err="1"/>
              <a:t>jari</a:t>
            </a:r>
            <a:r>
              <a:rPr lang="en-US" dirty="0"/>
              <a:t> </a:t>
            </a:r>
            <a:r>
              <a:rPr lang="en-US" dirty="0" err="1"/>
              <a:t>kelingking</a:t>
            </a:r>
            <a:r>
              <a:rPr lang="en-US" dirty="0"/>
              <a:t>.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menyampaikan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yang lain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kelalaian</a:t>
            </a:r>
            <a:r>
              <a:rPr lang="en-US" dirty="0"/>
              <a:t> </a:t>
            </a:r>
            <a:r>
              <a:rPr lang="en-US" dirty="0" err="1"/>
              <a:t>tindakannya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ID" dirty="0" err="1"/>
              <a:t>Apakah</a:t>
            </a:r>
            <a:r>
              <a:rPr lang="en-ID" dirty="0"/>
              <a:t> </a:t>
            </a:r>
            <a:r>
              <a:rPr lang="en-ID" dirty="0" err="1"/>
              <a:t>prinsip</a:t>
            </a:r>
            <a:r>
              <a:rPr lang="en-ID" dirty="0"/>
              <a:t> </a:t>
            </a:r>
            <a:r>
              <a:rPr lang="en-ID" dirty="0" err="1"/>
              <a:t>etik</a:t>
            </a:r>
            <a:r>
              <a:rPr lang="en-ID" dirty="0"/>
              <a:t> yang </a:t>
            </a:r>
            <a:r>
              <a:rPr lang="en-ID" dirty="0" err="1"/>
              <a:t>dilanggar</a:t>
            </a:r>
            <a:r>
              <a:rPr lang="en-ID" dirty="0"/>
              <a:t> oleh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kasus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?</a:t>
            </a:r>
          </a:p>
          <a:p>
            <a:pPr marL="514350" indent="-514350">
              <a:buFont typeface="+mj-lt"/>
              <a:buAutoNum type="alphaLcPeriod"/>
            </a:pPr>
            <a:r>
              <a:rPr lang="en-ID" dirty="0">
                <a:solidFill>
                  <a:srgbClr val="FF0000"/>
                </a:solidFill>
              </a:rPr>
              <a:t>Accountability</a:t>
            </a:r>
          </a:p>
          <a:p>
            <a:pPr marL="514350" indent="-514350">
              <a:buFont typeface="+mj-lt"/>
              <a:buAutoNum type="alphaLcPeriod"/>
            </a:pPr>
            <a:r>
              <a:rPr lang="en-ID" dirty="0" err="1"/>
              <a:t>Benefience</a:t>
            </a:r>
            <a:endParaRPr lang="en-ID" dirty="0"/>
          </a:p>
          <a:p>
            <a:pPr marL="514350" indent="-514350">
              <a:buFont typeface="+mj-lt"/>
              <a:buAutoNum type="alphaLcPeriod"/>
            </a:pPr>
            <a:r>
              <a:rPr lang="en-ID" dirty="0"/>
              <a:t>Autonomy</a:t>
            </a:r>
          </a:p>
          <a:p>
            <a:pPr marL="514350" indent="-514350">
              <a:buFont typeface="+mj-lt"/>
              <a:buAutoNum type="alphaLcPeriod"/>
            </a:pPr>
            <a:r>
              <a:rPr lang="en-ID" dirty="0"/>
              <a:t>Fidelity</a:t>
            </a:r>
          </a:p>
          <a:p>
            <a:pPr marL="514350" indent="-514350">
              <a:buFont typeface="+mj-lt"/>
              <a:buAutoNum type="alphaLcPeriod"/>
            </a:pPr>
            <a:r>
              <a:rPr lang="en-ID" dirty="0"/>
              <a:t>Justice</a:t>
            </a:r>
          </a:p>
          <a:p>
            <a:endParaRPr lang="en-US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3141351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F93AE7B-6293-4B25-B959-FE7EBAC7E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id-ID" b="1" dirty="0"/>
              <a:t>MAKP</a:t>
            </a:r>
            <a:r>
              <a:rPr lang="en-US" b="1" dirty="0"/>
              <a:t> ( </a:t>
            </a:r>
            <a:r>
              <a:rPr lang="en-US" b="1" dirty="0" err="1"/>
              <a:t>Fungsional</a:t>
            </a:r>
            <a:r>
              <a:rPr lang="en-US" b="1" dirty="0"/>
              <a:t>, </a:t>
            </a:r>
            <a:r>
              <a:rPr lang="en-US" b="1" dirty="0" err="1"/>
              <a:t>kasus</a:t>
            </a:r>
            <a:r>
              <a:rPr lang="en-US" b="1" dirty="0"/>
              <a:t>, </a:t>
            </a:r>
            <a:r>
              <a:rPr lang="en-US" b="1" dirty="0" err="1"/>
              <a:t>tim</a:t>
            </a:r>
            <a:r>
              <a:rPr lang="en-US" b="1" dirty="0"/>
              <a:t>, primer, modular)</a:t>
            </a:r>
            <a:br>
              <a:rPr lang="en-ID" b="1" dirty="0"/>
            </a:br>
            <a:endParaRPr lang="en-ID" b="1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66F1457B-0595-4171-BFA9-81FA57B08C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8160801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8A79A-5495-4BEB-8AC8-952EA7D08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1. </a:t>
            </a:r>
            <a:r>
              <a:rPr lang="en-US" b="1" dirty="0" err="1"/>
              <a:t>Metode</a:t>
            </a:r>
            <a:r>
              <a:rPr lang="en-US" b="1" dirty="0"/>
              <a:t> </a:t>
            </a:r>
            <a:r>
              <a:rPr lang="en-US" b="1" dirty="0" err="1"/>
              <a:t>Fungsional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058B88-3DA0-4E17-B2A6-15FC747908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bernama</a:t>
            </a:r>
            <a:r>
              <a:rPr lang="en-US" dirty="0"/>
              <a:t> </a:t>
            </a:r>
            <a:r>
              <a:rPr lang="en-US" dirty="0" err="1"/>
              <a:t>Meilia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di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bedah</a:t>
            </a:r>
            <a:r>
              <a:rPr lang="en-US" dirty="0"/>
              <a:t>,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ruangan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pasiennya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sebanding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. </a:t>
            </a:r>
            <a:r>
              <a:rPr lang="en-US" dirty="0" err="1"/>
              <a:t>Ruangan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kekurangan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pelaksana</a:t>
            </a:r>
            <a:r>
              <a:rPr lang="en-US" dirty="0"/>
              <a:t>, Ns. </a:t>
            </a:r>
            <a:r>
              <a:rPr lang="en-US" dirty="0" err="1"/>
              <a:t>Meilia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terampil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rawat</a:t>
            </a:r>
            <a:r>
              <a:rPr lang="en-US" dirty="0"/>
              <a:t> </a:t>
            </a:r>
            <a:r>
              <a:rPr lang="en-US" dirty="0" err="1"/>
              <a:t>luka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harinya</a:t>
            </a:r>
            <a:r>
              <a:rPr lang="en-US" dirty="0"/>
              <a:t>, </a:t>
            </a:r>
            <a:r>
              <a:rPr lang="en-US" dirty="0" err="1"/>
              <a:t>disamping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yang lain yang </a:t>
            </a:r>
            <a:r>
              <a:rPr lang="en-US" dirty="0" err="1"/>
              <a:t>tugasnya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dan </a:t>
            </a:r>
            <a:r>
              <a:rPr lang="en-US" dirty="0" err="1"/>
              <a:t>ada</a:t>
            </a:r>
            <a:r>
              <a:rPr lang="en-US" dirty="0"/>
              <a:t> pula yang </a:t>
            </a:r>
            <a:r>
              <a:rPr lang="en-US" dirty="0" err="1"/>
              <a:t>memantau</a:t>
            </a:r>
            <a:r>
              <a:rPr lang="en-US" dirty="0"/>
              <a:t> vital sign. </a:t>
            </a:r>
          </a:p>
          <a:p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penugasan</a:t>
            </a:r>
            <a:r>
              <a:rPr lang="en-US" dirty="0"/>
              <a:t> yang </a:t>
            </a:r>
            <a:r>
              <a:rPr lang="en-US" dirty="0" err="1"/>
              <a:t>diterapakan</a:t>
            </a:r>
            <a:r>
              <a:rPr lang="en-US" dirty="0"/>
              <a:t> di </a:t>
            </a:r>
            <a:r>
              <a:rPr lang="en-US" dirty="0" err="1"/>
              <a:t>ruangan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?</a:t>
            </a:r>
          </a:p>
          <a:p>
            <a:pPr marL="514350" lvl="0" indent="-514350">
              <a:buFont typeface="+mj-lt"/>
              <a:buAutoNum type="alphaLcPeriod"/>
            </a:pPr>
            <a:r>
              <a:rPr lang="en-US" dirty="0" err="1"/>
              <a:t>Perawat</a:t>
            </a:r>
            <a:r>
              <a:rPr lang="en-US" dirty="0"/>
              <a:t> Primer</a:t>
            </a:r>
            <a:endParaRPr lang="en-ID" dirty="0"/>
          </a:p>
          <a:p>
            <a:pPr marL="514350" lvl="0" indent="-514350">
              <a:buFont typeface="+mj-lt"/>
              <a:buAutoNum type="alphaLcPeriod"/>
            </a:pPr>
            <a:r>
              <a:rPr lang="id-ID" dirty="0"/>
              <a:t>Metode team</a:t>
            </a:r>
            <a:endParaRPr lang="en-ID" dirty="0"/>
          </a:p>
          <a:p>
            <a:pPr marL="514350" lvl="0" indent="-514350">
              <a:buFont typeface="+mj-lt"/>
              <a:buAutoNum type="alphaLcPeriod"/>
            </a:pP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kasus</a:t>
            </a:r>
            <a:endParaRPr lang="en-ID" dirty="0"/>
          </a:p>
          <a:p>
            <a:pPr marL="514350" lvl="0" indent="-514350">
              <a:buFont typeface="+mj-lt"/>
              <a:buAutoNum type="alphaLcPeriod"/>
            </a:pPr>
            <a:r>
              <a:rPr lang="id-ID" dirty="0"/>
              <a:t>Fungsional</a:t>
            </a:r>
            <a:endParaRPr lang="en-ID" dirty="0"/>
          </a:p>
          <a:p>
            <a:pPr marL="514350" lvl="0" indent="-514350">
              <a:buFont typeface="+mj-lt"/>
              <a:buAutoNum type="alphaLcPeriod"/>
            </a:pPr>
            <a:r>
              <a:rPr lang="id-ID" dirty="0"/>
              <a:t>Modular</a:t>
            </a:r>
            <a:endParaRPr lang="en-ID" dirty="0"/>
          </a:p>
          <a:p>
            <a:endParaRPr lang="en-ID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29506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8A79A-5495-4BEB-8AC8-952EA7D08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1. </a:t>
            </a:r>
            <a:r>
              <a:rPr lang="en-US" b="1" dirty="0" err="1"/>
              <a:t>Metode</a:t>
            </a:r>
            <a:r>
              <a:rPr lang="en-US" b="1" dirty="0"/>
              <a:t> </a:t>
            </a:r>
            <a:r>
              <a:rPr lang="en-US" b="1" dirty="0" err="1"/>
              <a:t>Fungsional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058B88-3DA0-4E17-B2A6-15FC747908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bernama</a:t>
            </a:r>
            <a:r>
              <a:rPr lang="en-US" dirty="0"/>
              <a:t> </a:t>
            </a:r>
            <a:r>
              <a:rPr lang="en-US" dirty="0" err="1"/>
              <a:t>Meilia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di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bedah</a:t>
            </a:r>
            <a:r>
              <a:rPr lang="en-US" dirty="0"/>
              <a:t>,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ruangan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pasiennya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sebanding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. </a:t>
            </a:r>
            <a:r>
              <a:rPr lang="en-US" dirty="0" err="1"/>
              <a:t>Ruangan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kekurangan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pelaksana</a:t>
            </a:r>
            <a:r>
              <a:rPr lang="en-US" dirty="0"/>
              <a:t>, Ns. </a:t>
            </a:r>
            <a:r>
              <a:rPr lang="en-US" dirty="0" err="1"/>
              <a:t>Meilia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terampil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rawat</a:t>
            </a:r>
            <a:r>
              <a:rPr lang="en-US" dirty="0"/>
              <a:t> </a:t>
            </a:r>
            <a:r>
              <a:rPr lang="en-US" dirty="0" err="1"/>
              <a:t>luka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harinya</a:t>
            </a:r>
            <a:r>
              <a:rPr lang="en-US" dirty="0"/>
              <a:t>, </a:t>
            </a:r>
            <a:r>
              <a:rPr lang="en-US" dirty="0" err="1"/>
              <a:t>disamping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yang lain yang </a:t>
            </a:r>
            <a:r>
              <a:rPr lang="en-US" dirty="0" err="1"/>
              <a:t>tugasnya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dan </a:t>
            </a:r>
            <a:r>
              <a:rPr lang="en-US" dirty="0" err="1"/>
              <a:t>ada</a:t>
            </a:r>
            <a:r>
              <a:rPr lang="en-US" dirty="0"/>
              <a:t> pula yang </a:t>
            </a:r>
            <a:r>
              <a:rPr lang="en-US" dirty="0" err="1"/>
              <a:t>memantau</a:t>
            </a:r>
            <a:r>
              <a:rPr lang="en-US" dirty="0"/>
              <a:t> vital sign. </a:t>
            </a:r>
          </a:p>
          <a:p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penugasan</a:t>
            </a:r>
            <a:r>
              <a:rPr lang="en-US" dirty="0"/>
              <a:t> yang </a:t>
            </a:r>
            <a:r>
              <a:rPr lang="en-US" dirty="0" err="1"/>
              <a:t>diterapakan</a:t>
            </a:r>
            <a:r>
              <a:rPr lang="en-US" dirty="0"/>
              <a:t> di </a:t>
            </a:r>
            <a:r>
              <a:rPr lang="en-US" dirty="0" err="1"/>
              <a:t>ruangan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?</a:t>
            </a:r>
          </a:p>
          <a:p>
            <a:pPr marL="514350" lvl="0" indent="-514350">
              <a:buFont typeface="+mj-lt"/>
              <a:buAutoNum type="alphaLcPeriod"/>
            </a:pPr>
            <a:r>
              <a:rPr lang="en-US" dirty="0" err="1"/>
              <a:t>Perawat</a:t>
            </a:r>
            <a:r>
              <a:rPr lang="en-US" dirty="0"/>
              <a:t> Primer</a:t>
            </a:r>
            <a:endParaRPr lang="en-ID" dirty="0"/>
          </a:p>
          <a:p>
            <a:pPr marL="514350" lvl="0" indent="-514350">
              <a:buFont typeface="+mj-lt"/>
              <a:buAutoNum type="alphaLcPeriod"/>
            </a:pPr>
            <a:r>
              <a:rPr lang="id-ID" dirty="0"/>
              <a:t>Metode team</a:t>
            </a:r>
            <a:endParaRPr lang="en-ID" dirty="0"/>
          </a:p>
          <a:p>
            <a:pPr marL="514350" lvl="0" indent="-514350">
              <a:buFont typeface="+mj-lt"/>
              <a:buAutoNum type="alphaLcPeriod"/>
            </a:pP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kasus</a:t>
            </a:r>
            <a:endParaRPr lang="en-ID" dirty="0"/>
          </a:p>
          <a:p>
            <a:pPr marL="514350" lvl="0" indent="-514350">
              <a:buFont typeface="+mj-lt"/>
              <a:buAutoNum type="alphaLcPeriod"/>
            </a:pPr>
            <a:r>
              <a:rPr lang="id-ID" dirty="0">
                <a:solidFill>
                  <a:srgbClr val="FF0000"/>
                </a:solidFill>
              </a:rPr>
              <a:t>Fungsional</a:t>
            </a:r>
            <a:endParaRPr lang="en-ID" dirty="0">
              <a:solidFill>
                <a:srgbClr val="FF0000"/>
              </a:solidFill>
            </a:endParaRPr>
          </a:p>
          <a:p>
            <a:pPr marL="514350" lvl="0" indent="-514350">
              <a:buFont typeface="+mj-lt"/>
              <a:buAutoNum type="alphaLcPeriod"/>
            </a:pPr>
            <a:r>
              <a:rPr lang="id-ID" dirty="0"/>
              <a:t>Modular</a:t>
            </a:r>
            <a:endParaRPr lang="en-ID" dirty="0"/>
          </a:p>
          <a:p>
            <a:endParaRPr lang="en-ID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828517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/>
              <a:t>1. Autonomy (</a:t>
            </a:r>
            <a:r>
              <a:rPr lang="en-US" b="1" dirty="0" err="1"/>
              <a:t>Kemandirian</a:t>
            </a:r>
            <a:r>
              <a:rPr lang="en-US" b="1" dirty="0"/>
              <a:t>)</a:t>
            </a:r>
            <a:endParaRPr lang="en-US" dirty="0"/>
          </a:p>
          <a:p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otonomi</a:t>
            </a:r>
            <a:r>
              <a:rPr lang="en-US" dirty="0"/>
              <a:t> </a:t>
            </a:r>
            <a:r>
              <a:rPr lang="en-US" dirty="0" err="1"/>
              <a:t>didasarkan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keyakinan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berpikir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logis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. Orang </a:t>
            </a:r>
            <a:r>
              <a:rPr lang="en-US" dirty="0" err="1"/>
              <a:t>dewasa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memutuskan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orang lain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menghargainya</a:t>
            </a:r>
            <a:r>
              <a:rPr lang="en-US" dirty="0"/>
              <a:t>.</a:t>
            </a:r>
          </a:p>
          <a:p>
            <a:r>
              <a:rPr lang="en-US" dirty="0" err="1"/>
              <a:t>Otonomi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kemandirian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kebebasan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yang </a:t>
            </a:r>
            <a:r>
              <a:rPr lang="en-US" dirty="0" err="1"/>
              <a:t>menuntut</a:t>
            </a:r>
            <a:r>
              <a:rPr lang="en-US" dirty="0"/>
              <a:t> </a:t>
            </a:r>
            <a:r>
              <a:rPr lang="en-US" dirty="0" err="1"/>
              <a:t>pembedaan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haruslah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menghormati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menghargai</a:t>
            </a:r>
            <a:r>
              <a:rPr lang="en-US" dirty="0"/>
              <a:t> </a:t>
            </a:r>
            <a:r>
              <a:rPr lang="en-US" dirty="0" err="1"/>
              <a:t>kemandirian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</a:t>
            </a:r>
          </a:p>
          <a:p>
            <a:r>
              <a:rPr lang="en-US" dirty="0"/>
              <a:t>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memperhatikan</a:t>
            </a:r>
            <a:r>
              <a:rPr lang="en-US" dirty="0"/>
              <a:t> </a:t>
            </a:r>
            <a:r>
              <a:rPr lang="en-US" dirty="0" err="1"/>
              <a:t>otonomi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memberitahukan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keadaanya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, </a:t>
            </a:r>
            <a:r>
              <a:rPr lang="en-US" dirty="0" err="1"/>
              <a:t>padahal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penyimpangan</a:t>
            </a:r>
            <a:r>
              <a:rPr lang="en-US" dirty="0"/>
              <a:t>,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kebebasan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keputusan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2. Beneficence (</a:t>
            </a:r>
            <a:r>
              <a:rPr lang="en-US" b="1" dirty="0" err="1"/>
              <a:t>Berbuat</a:t>
            </a:r>
            <a:r>
              <a:rPr lang="en-US" b="1" dirty="0"/>
              <a:t> </a:t>
            </a:r>
            <a:r>
              <a:rPr lang="en-US" b="1" dirty="0" err="1"/>
              <a:t>Baik</a:t>
            </a:r>
            <a:r>
              <a:rPr lang="en-US" b="1" dirty="0"/>
              <a:t>)</a:t>
            </a:r>
            <a:endParaRPr lang="en-US" dirty="0"/>
          </a:p>
          <a:p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menuntut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kiat</a:t>
            </a:r>
            <a:r>
              <a:rPr lang="en-US" dirty="0"/>
              <a:t> </a:t>
            </a:r>
            <a:r>
              <a:rPr lang="en-US" dirty="0" err="1"/>
              <a:t>keperawatan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</a:t>
            </a:r>
            <a:r>
              <a:rPr lang="en-US" dirty="0" err="1"/>
              <a:t>keperawatan</a:t>
            </a:r>
            <a:r>
              <a:rPr lang="en-US" dirty="0"/>
              <a:t>.</a:t>
            </a:r>
          </a:p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menasehati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jantung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program </a:t>
            </a:r>
            <a:r>
              <a:rPr lang="en-US" dirty="0" err="1"/>
              <a:t>latihan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memperbaiki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menasehati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alasan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 </a:t>
            </a:r>
            <a:r>
              <a:rPr lang="en-US" dirty="0" err="1"/>
              <a:t>serangan</a:t>
            </a:r>
            <a:r>
              <a:rPr lang="en-US" dirty="0"/>
              <a:t> </a:t>
            </a:r>
            <a:r>
              <a:rPr lang="en-US" dirty="0" err="1"/>
              <a:t>jantung</a:t>
            </a:r>
            <a:r>
              <a:rPr lang="en-US" dirty="0"/>
              <a:t>.</a:t>
            </a:r>
          </a:p>
          <a:p>
            <a:r>
              <a:rPr lang="en-US" dirty="0"/>
              <a:t>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penerapan</a:t>
            </a:r>
            <a:r>
              <a:rPr lang="en-US" dirty="0"/>
              <a:t> </a:t>
            </a:r>
            <a:r>
              <a:rPr lang="en-US" dirty="0" err="1"/>
              <a:t>prinsip</a:t>
            </a:r>
            <a:r>
              <a:rPr lang="en-US" dirty="0"/>
              <a:t> beneficence. </a:t>
            </a:r>
            <a:r>
              <a:rPr lang="en-US" dirty="0" err="1"/>
              <a:t>Walaupun</a:t>
            </a:r>
            <a:r>
              <a:rPr lang="en-US" dirty="0"/>
              <a:t> </a:t>
            </a:r>
            <a:r>
              <a:rPr lang="en-US" dirty="0" err="1"/>
              <a:t>memperbaiki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kebaikan</a:t>
            </a:r>
            <a:r>
              <a:rPr lang="en-US" dirty="0"/>
              <a:t>,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 </a:t>
            </a:r>
            <a:r>
              <a:rPr lang="en-US" dirty="0" err="1"/>
              <a:t>serangan</a:t>
            </a:r>
            <a:r>
              <a:rPr lang="en-US" dirty="0"/>
              <a:t> </a:t>
            </a:r>
            <a:r>
              <a:rPr lang="en-US" dirty="0" err="1"/>
              <a:t>jantung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prioritas</a:t>
            </a:r>
            <a:r>
              <a:rPr lang="en-US" dirty="0"/>
              <a:t> </a:t>
            </a:r>
            <a:r>
              <a:rPr lang="en-US" dirty="0" err="1"/>
              <a:t>kebaikan</a:t>
            </a:r>
            <a:r>
              <a:rPr lang="en-US" dirty="0"/>
              <a:t> yang </a:t>
            </a:r>
            <a:r>
              <a:rPr lang="en-US" dirty="0" err="1"/>
              <a:t>haruslah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442756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63C9-BE27-4E06-A347-7487B316E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2. </a:t>
            </a:r>
            <a:r>
              <a:rPr lang="en-US" b="1" dirty="0" err="1"/>
              <a:t>Metode</a:t>
            </a:r>
            <a:r>
              <a:rPr lang="en-US" b="1" dirty="0"/>
              <a:t> Tim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261AA-02FB-4CBD-AA68-142A3B5FF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menyusun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asuhan</a:t>
            </a:r>
            <a:r>
              <a:rPr lang="en-US" dirty="0"/>
              <a:t> </a:t>
            </a:r>
            <a:r>
              <a:rPr lang="en-US" dirty="0" err="1"/>
              <a:t>keperawatan</a:t>
            </a:r>
            <a:r>
              <a:rPr lang="en-US" dirty="0"/>
              <a:t> </a:t>
            </a:r>
            <a:r>
              <a:rPr lang="en-US" dirty="0" err="1"/>
              <a:t>profesional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</a:t>
            </a:r>
            <a:r>
              <a:rPr lang="en-US" dirty="0" err="1"/>
              <a:t>asuhan</a:t>
            </a:r>
            <a:r>
              <a:rPr lang="en-US" dirty="0"/>
              <a:t> </a:t>
            </a:r>
            <a:r>
              <a:rPr lang="en-US" dirty="0" err="1"/>
              <a:t>keperawatan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pemberian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rawat</a:t>
            </a:r>
            <a:r>
              <a:rPr lang="en-US" dirty="0"/>
              <a:t> </a:t>
            </a:r>
            <a:r>
              <a:rPr lang="en-US" dirty="0" err="1"/>
              <a:t>inap</a:t>
            </a:r>
            <a:r>
              <a:rPr lang="en-US" dirty="0"/>
              <a:t>,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membagi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pelaksana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.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harapan</a:t>
            </a:r>
            <a:r>
              <a:rPr lang="en-US" dirty="0"/>
              <a:t> agar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yang professional. </a:t>
            </a:r>
            <a:r>
              <a:rPr lang="en-US" dirty="0" err="1"/>
              <a:t>Perawat</a:t>
            </a:r>
            <a:r>
              <a:rPr lang="en-US" dirty="0"/>
              <a:t> yang </a:t>
            </a:r>
            <a:r>
              <a:rPr lang="en-US" dirty="0" err="1"/>
              <a:t>dipilih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penanggung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anggotanya</a:t>
            </a:r>
            <a:r>
              <a:rPr lang="en-US" dirty="0"/>
              <a:t>.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penanggung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dibandingkan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anggotanya</a:t>
            </a:r>
            <a:r>
              <a:rPr lang="en-US" dirty="0"/>
              <a:t>.</a:t>
            </a:r>
          </a:p>
          <a:p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penugasan</a:t>
            </a:r>
            <a:r>
              <a:rPr lang="en-US" dirty="0"/>
              <a:t> yang </a:t>
            </a:r>
            <a:r>
              <a:rPr lang="en-US" dirty="0" err="1"/>
              <a:t>diterapakan</a:t>
            </a:r>
            <a:r>
              <a:rPr lang="en-US" dirty="0"/>
              <a:t> di </a:t>
            </a:r>
            <a:r>
              <a:rPr lang="en-US" dirty="0" err="1"/>
              <a:t>ruangan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?</a:t>
            </a:r>
          </a:p>
          <a:p>
            <a:pPr marL="514350" lvl="0" indent="-514350">
              <a:buFont typeface="+mj-lt"/>
              <a:buAutoNum type="alphaLcPeriod"/>
            </a:pPr>
            <a:r>
              <a:rPr lang="en-US" dirty="0" err="1"/>
              <a:t>Perawat</a:t>
            </a:r>
            <a:r>
              <a:rPr lang="en-US" dirty="0"/>
              <a:t> Primer</a:t>
            </a:r>
            <a:endParaRPr lang="en-ID" dirty="0"/>
          </a:p>
          <a:p>
            <a:pPr marL="514350" lvl="0" indent="-514350">
              <a:buFont typeface="+mj-lt"/>
              <a:buAutoNum type="alphaLcPeriod"/>
            </a:pPr>
            <a:r>
              <a:rPr lang="id-ID" dirty="0"/>
              <a:t>Metode t</a:t>
            </a:r>
            <a:r>
              <a:rPr lang="en-US" dirty="0" err="1"/>
              <a:t>i</a:t>
            </a:r>
            <a:r>
              <a:rPr lang="id-ID" dirty="0"/>
              <a:t>m</a:t>
            </a:r>
            <a:endParaRPr lang="en-ID" dirty="0"/>
          </a:p>
          <a:p>
            <a:pPr marL="514350" lvl="0" indent="-514350">
              <a:buFont typeface="+mj-lt"/>
              <a:buAutoNum type="alphaLcPeriod"/>
            </a:pP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kasus</a:t>
            </a:r>
            <a:endParaRPr lang="en-ID" dirty="0"/>
          </a:p>
          <a:p>
            <a:pPr marL="514350" lvl="0" indent="-514350">
              <a:buFont typeface="+mj-lt"/>
              <a:buAutoNum type="alphaLcPeriod"/>
            </a:pPr>
            <a:r>
              <a:rPr lang="id-ID" dirty="0"/>
              <a:t>Fungsional</a:t>
            </a:r>
            <a:endParaRPr lang="en-ID" dirty="0"/>
          </a:p>
          <a:p>
            <a:pPr marL="514350" lvl="0" indent="-514350">
              <a:buFont typeface="+mj-lt"/>
              <a:buAutoNum type="alphaLcPeriod"/>
            </a:pPr>
            <a:r>
              <a:rPr lang="id-ID" dirty="0"/>
              <a:t>Modular</a:t>
            </a:r>
            <a:endParaRPr lang="en-ID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5066192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63C9-BE27-4E06-A347-7487B316E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2. </a:t>
            </a:r>
            <a:r>
              <a:rPr lang="en-US" b="1" dirty="0" err="1"/>
              <a:t>Metode</a:t>
            </a:r>
            <a:r>
              <a:rPr lang="en-US" b="1" dirty="0"/>
              <a:t> Tim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261AA-02FB-4CBD-AA68-142A3B5FF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menyusun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asuhan</a:t>
            </a:r>
            <a:r>
              <a:rPr lang="en-US" dirty="0"/>
              <a:t> </a:t>
            </a:r>
            <a:r>
              <a:rPr lang="en-US" dirty="0" err="1"/>
              <a:t>keperawatan</a:t>
            </a:r>
            <a:r>
              <a:rPr lang="en-US" dirty="0"/>
              <a:t> </a:t>
            </a:r>
            <a:r>
              <a:rPr lang="en-US" dirty="0" err="1"/>
              <a:t>profesional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</a:t>
            </a:r>
            <a:r>
              <a:rPr lang="en-US" dirty="0" err="1"/>
              <a:t>asuhan</a:t>
            </a:r>
            <a:r>
              <a:rPr lang="en-US" dirty="0"/>
              <a:t> </a:t>
            </a:r>
            <a:r>
              <a:rPr lang="en-US" dirty="0" err="1"/>
              <a:t>keperawatan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pemberian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rawat</a:t>
            </a:r>
            <a:r>
              <a:rPr lang="en-US" dirty="0"/>
              <a:t> </a:t>
            </a:r>
            <a:r>
              <a:rPr lang="en-US" dirty="0" err="1"/>
              <a:t>inap</a:t>
            </a:r>
            <a:r>
              <a:rPr lang="en-US" dirty="0"/>
              <a:t>,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membagi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pelaksana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.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harapan</a:t>
            </a:r>
            <a:r>
              <a:rPr lang="en-US" dirty="0"/>
              <a:t> agar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yang professional. </a:t>
            </a:r>
            <a:r>
              <a:rPr lang="en-US" dirty="0" err="1"/>
              <a:t>Perawat</a:t>
            </a:r>
            <a:r>
              <a:rPr lang="en-US" dirty="0"/>
              <a:t> yang </a:t>
            </a:r>
            <a:r>
              <a:rPr lang="en-US" dirty="0" err="1"/>
              <a:t>dipilih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penanggung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anggotanya</a:t>
            </a:r>
            <a:r>
              <a:rPr lang="en-US" dirty="0"/>
              <a:t>.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penanggung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dibandingkan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anggotanya</a:t>
            </a:r>
            <a:r>
              <a:rPr lang="en-US" dirty="0"/>
              <a:t>.</a:t>
            </a:r>
          </a:p>
          <a:p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penugasan</a:t>
            </a:r>
            <a:r>
              <a:rPr lang="en-US" dirty="0"/>
              <a:t> yang </a:t>
            </a:r>
            <a:r>
              <a:rPr lang="en-US" dirty="0" err="1"/>
              <a:t>diterapakan</a:t>
            </a:r>
            <a:r>
              <a:rPr lang="en-US" dirty="0"/>
              <a:t> di </a:t>
            </a:r>
            <a:r>
              <a:rPr lang="en-US" dirty="0" err="1"/>
              <a:t>ruangan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?</a:t>
            </a:r>
          </a:p>
          <a:p>
            <a:pPr marL="514350" lvl="0" indent="-514350">
              <a:buFont typeface="+mj-lt"/>
              <a:buAutoNum type="alphaLcPeriod"/>
            </a:pPr>
            <a:r>
              <a:rPr lang="en-US" dirty="0" err="1"/>
              <a:t>Perawat</a:t>
            </a:r>
            <a:r>
              <a:rPr lang="en-US" dirty="0"/>
              <a:t> Primer</a:t>
            </a:r>
            <a:endParaRPr lang="en-ID" dirty="0"/>
          </a:p>
          <a:p>
            <a:pPr marL="514350" lvl="0" indent="-514350">
              <a:buFont typeface="+mj-lt"/>
              <a:buAutoNum type="alphaLcPeriod"/>
            </a:pPr>
            <a:r>
              <a:rPr lang="id-ID" dirty="0">
                <a:solidFill>
                  <a:srgbClr val="FF0000"/>
                </a:solidFill>
              </a:rPr>
              <a:t>Metode t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id-ID" dirty="0">
                <a:solidFill>
                  <a:srgbClr val="FF0000"/>
                </a:solidFill>
              </a:rPr>
              <a:t>m</a:t>
            </a:r>
            <a:endParaRPr lang="en-ID" dirty="0">
              <a:solidFill>
                <a:srgbClr val="FF0000"/>
              </a:solidFill>
            </a:endParaRPr>
          </a:p>
          <a:p>
            <a:pPr marL="514350" lvl="0" indent="-514350">
              <a:buFont typeface="+mj-lt"/>
              <a:buAutoNum type="alphaLcPeriod"/>
            </a:pP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kasus</a:t>
            </a:r>
            <a:endParaRPr lang="en-ID" dirty="0"/>
          </a:p>
          <a:p>
            <a:pPr marL="514350" lvl="0" indent="-514350">
              <a:buFont typeface="+mj-lt"/>
              <a:buAutoNum type="alphaLcPeriod"/>
            </a:pPr>
            <a:r>
              <a:rPr lang="id-ID" dirty="0"/>
              <a:t>Fungsional</a:t>
            </a:r>
            <a:endParaRPr lang="en-ID" dirty="0"/>
          </a:p>
          <a:p>
            <a:pPr marL="514350" lvl="0" indent="-514350">
              <a:buFont typeface="+mj-lt"/>
              <a:buAutoNum type="alphaLcPeriod"/>
            </a:pPr>
            <a:r>
              <a:rPr lang="id-ID" dirty="0"/>
              <a:t>Modular</a:t>
            </a:r>
            <a:endParaRPr lang="en-ID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4194145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DA9BC-E280-455F-83CA-F8FE2400B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3. </a:t>
            </a:r>
            <a:r>
              <a:rPr lang="en-US" b="1" dirty="0" err="1"/>
              <a:t>Metode</a:t>
            </a:r>
            <a:r>
              <a:rPr lang="en-US" b="1" dirty="0"/>
              <a:t> KASUS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477F8-445D-4D76-A19B-CC1E230E1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D" dirty="0" err="1"/>
              <a:t>Seorang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sedang</a:t>
            </a:r>
            <a:r>
              <a:rPr lang="en-ID" dirty="0"/>
              <a:t> </a:t>
            </a:r>
            <a:r>
              <a:rPr lang="en-ID" dirty="0" err="1"/>
              <a:t>memberikan</a:t>
            </a:r>
            <a:r>
              <a:rPr lang="en-ID" dirty="0"/>
              <a:t> </a:t>
            </a:r>
            <a:r>
              <a:rPr lang="en-ID" dirty="0" err="1"/>
              <a:t>metode</a:t>
            </a:r>
            <a:r>
              <a:rPr lang="en-ID" dirty="0"/>
              <a:t> </a:t>
            </a:r>
            <a:r>
              <a:rPr lang="en-ID" dirty="0" err="1"/>
              <a:t>asuhan</a:t>
            </a:r>
            <a:r>
              <a:rPr lang="en-ID" dirty="0"/>
              <a:t> </a:t>
            </a:r>
            <a:r>
              <a:rPr lang="en-ID" dirty="0" err="1"/>
              <a:t>keperawatan</a:t>
            </a:r>
            <a:r>
              <a:rPr lang="en-ID" dirty="0"/>
              <a:t> yang </a:t>
            </a:r>
            <a:r>
              <a:rPr lang="en-ID" dirty="0" err="1"/>
              <a:t>berpusat</a:t>
            </a:r>
            <a:r>
              <a:rPr lang="en-ID" dirty="0"/>
              <a:t> pada </a:t>
            </a:r>
            <a:r>
              <a:rPr lang="en-ID" dirty="0" err="1"/>
              <a:t>pasien</a:t>
            </a:r>
            <a:r>
              <a:rPr lang="en-ID" dirty="0"/>
              <a:t>.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bertanggungjawab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asuhan</a:t>
            </a:r>
            <a:r>
              <a:rPr lang="en-ID" dirty="0"/>
              <a:t> </a:t>
            </a:r>
            <a:r>
              <a:rPr lang="en-ID" dirty="0" err="1"/>
              <a:t>komprehensif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mandiri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5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kelolaannya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kasus</a:t>
            </a:r>
            <a:r>
              <a:rPr lang="en-ID" dirty="0"/>
              <a:t> Stroke </a:t>
            </a:r>
            <a:r>
              <a:rPr lang="en-ID" dirty="0" err="1"/>
              <a:t>Iskemi</a:t>
            </a:r>
            <a:r>
              <a:rPr lang="en-ID" dirty="0"/>
              <a:t> pada shift </a:t>
            </a:r>
            <a:r>
              <a:rPr lang="en-ID" dirty="0" err="1"/>
              <a:t>dinas</a:t>
            </a:r>
            <a:r>
              <a:rPr lang="en-ID" dirty="0"/>
              <a:t> </a:t>
            </a:r>
            <a:r>
              <a:rPr lang="en-ID" dirty="0" err="1"/>
              <a:t>pagi</a:t>
            </a:r>
            <a:r>
              <a:rPr lang="en-ID" dirty="0"/>
              <a:t>. </a:t>
            </a:r>
          </a:p>
          <a:p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penugasan</a:t>
            </a:r>
            <a:r>
              <a:rPr lang="en-US" dirty="0"/>
              <a:t> yang </a:t>
            </a:r>
            <a:r>
              <a:rPr lang="en-US" dirty="0" err="1"/>
              <a:t>diterapakan</a:t>
            </a:r>
            <a:r>
              <a:rPr lang="en-US" dirty="0"/>
              <a:t> di </a:t>
            </a:r>
            <a:r>
              <a:rPr lang="en-US" dirty="0" err="1"/>
              <a:t>ruangan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?</a:t>
            </a:r>
            <a:br>
              <a:rPr lang="en-ID" dirty="0"/>
            </a:br>
            <a:r>
              <a:rPr lang="en-US" dirty="0"/>
              <a:t>A. Primary nursing</a:t>
            </a:r>
            <a:br>
              <a:rPr lang="en-US" dirty="0"/>
            </a:br>
            <a:r>
              <a:rPr lang="en-US" dirty="0"/>
              <a:t>B. </a:t>
            </a:r>
            <a:r>
              <a:rPr lang="en-US" dirty="0" err="1"/>
              <a:t>Metode</a:t>
            </a:r>
            <a:r>
              <a:rPr lang="en-US" dirty="0"/>
              <a:t> team</a:t>
            </a:r>
            <a:br>
              <a:rPr lang="en-US" dirty="0"/>
            </a:br>
            <a:r>
              <a:rPr lang="en-US" dirty="0"/>
              <a:t>C. Case method</a:t>
            </a:r>
            <a:br>
              <a:rPr lang="en-US" dirty="0"/>
            </a:br>
            <a:r>
              <a:rPr lang="en-US" dirty="0"/>
              <a:t>D. </a:t>
            </a:r>
            <a:r>
              <a:rPr lang="en-US" dirty="0" err="1"/>
              <a:t>Fungsional</a:t>
            </a:r>
            <a:br>
              <a:rPr lang="en-US" dirty="0"/>
            </a:br>
            <a:r>
              <a:rPr lang="en-US" dirty="0"/>
              <a:t>E. Modular </a:t>
            </a:r>
            <a:br>
              <a:rPr lang="en-US" dirty="0"/>
            </a:b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2207296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DA9BC-E280-455F-83CA-F8FE2400B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3. </a:t>
            </a:r>
            <a:r>
              <a:rPr lang="en-US" b="1" dirty="0" err="1"/>
              <a:t>Metode</a:t>
            </a:r>
            <a:r>
              <a:rPr lang="en-US" b="1" dirty="0"/>
              <a:t> KASUS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477F8-445D-4D76-A19B-CC1E230E1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D" dirty="0" err="1"/>
              <a:t>Seorang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sedang</a:t>
            </a:r>
            <a:r>
              <a:rPr lang="en-ID" dirty="0"/>
              <a:t> </a:t>
            </a:r>
            <a:r>
              <a:rPr lang="en-ID" dirty="0" err="1"/>
              <a:t>memberikan</a:t>
            </a:r>
            <a:r>
              <a:rPr lang="en-ID" dirty="0"/>
              <a:t> </a:t>
            </a:r>
            <a:r>
              <a:rPr lang="en-ID" dirty="0" err="1"/>
              <a:t>metode</a:t>
            </a:r>
            <a:r>
              <a:rPr lang="en-ID" dirty="0"/>
              <a:t> </a:t>
            </a:r>
            <a:r>
              <a:rPr lang="en-ID" dirty="0" err="1"/>
              <a:t>asuhan</a:t>
            </a:r>
            <a:r>
              <a:rPr lang="en-ID" dirty="0"/>
              <a:t> </a:t>
            </a:r>
            <a:r>
              <a:rPr lang="en-ID" dirty="0" err="1"/>
              <a:t>keperawatan</a:t>
            </a:r>
            <a:r>
              <a:rPr lang="en-ID" dirty="0"/>
              <a:t> yang </a:t>
            </a:r>
            <a:r>
              <a:rPr lang="en-ID" dirty="0" err="1"/>
              <a:t>berpusat</a:t>
            </a:r>
            <a:r>
              <a:rPr lang="en-ID" dirty="0"/>
              <a:t> pada </a:t>
            </a:r>
            <a:r>
              <a:rPr lang="en-ID" dirty="0" err="1"/>
              <a:t>pasien</a:t>
            </a:r>
            <a:r>
              <a:rPr lang="en-ID" dirty="0"/>
              <a:t>.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bertanggungjawab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asuhan</a:t>
            </a:r>
            <a:r>
              <a:rPr lang="en-ID" dirty="0"/>
              <a:t> </a:t>
            </a:r>
            <a:r>
              <a:rPr lang="en-ID" dirty="0" err="1"/>
              <a:t>komprehensif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mandiri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5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kelolaannya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kasus</a:t>
            </a:r>
            <a:r>
              <a:rPr lang="en-ID" dirty="0"/>
              <a:t> Stroke </a:t>
            </a:r>
            <a:r>
              <a:rPr lang="en-ID" dirty="0" err="1"/>
              <a:t>Iskemi</a:t>
            </a:r>
            <a:r>
              <a:rPr lang="en-ID" dirty="0"/>
              <a:t> pada shift </a:t>
            </a:r>
            <a:r>
              <a:rPr lang="en-ID" dirty="0" err="1"/>
              <a:t>dinas</a:t>
            </a:r>
            <a:r>
              <a:rPr lang="en-ID" dirty="0"/>
              <a:t> </a:t>
            </a:r>
            <a:r>
              <a:rPr lang="en-ID" dirty="0" err="1"/>
              <a:t>pagi</a:t>
            </a:r>
            <a:r>
              <a:rPr lang="en-ID" dirty="0"/>
              <a:t>. </a:t>
            </a:r>
          </a:p>
          <a:p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penugasan</a:t>
            </a:r>
            <a:r>
              <a:rPr lang="en-US" dirty="0"/>
              <a:t> yang </a:t>
            </a:r>
            <a:r>
              <a:rPr lang="en-US" dirty="0" err="1"/>
              <a:t>diterapakan</a:t>
            </a:r>
            <a:r>
              <a:rPr lang="en-US" dirty="0"/>
              <a:t> di </a:t>
            </a:r>
            <a:r>
              <a:rPr lang="en-US" dirty="0" err="1"/>
              <a:t>ruangan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?</a:t>
            </a:r>
            <a:br>
              <a:rPr lang="en-ID" dirty="0"/>
            </a:br>
            <a:r>
              <a:rPr lang="en-US" dirty="0"/>
              <a:t>A. Primary nursing</a:t>
            </a:r>
            <a:br>
              <a:rPr lang="en-US" dirty="0"/>
            </a:br>
            <a:r>
              <a:rPr lang="en-US" dirty="0"/>
              <a:t>B. </a:t>
            </a:r>
            <a:r>
              <a:rPr lang="en-US" dirty="0" err="1"/>
              <a:t>Metode</a:t>
            </a:r>
            <a:r>
              <a:rPr lang="en-US" dirty="0"/>
              <a:t> team</a:t>
            </a:r>
            <a:br>
              <a:rPr lang="en-US" dirty="0"/>
            </a:br>
            <a:r>
              <a:rPr lang="en-US" dirty="0"/>
              <a:t>C. </a:t>
            </a:r>
            <a:r>
              <a:rPr lang="en-US" dirty="0">
                <a:solidFill>
                  <a:srgbClr val="FF0000"/>
                </a:solidFill>
              </a:rPr>
              <a:t>Case method</a:t>
            </a:r>
            <a:br>
              <a:rPr lang="en-US" dirty="0"/>
            </a:br>
            <a:r>
              <a:rPr lang="en-US" dirty="0"/>
              <a:t>D. </a:t>
            </a:r>
            <a:r>
              <a:rPr lang="en-US" dirty="0" err="1"/>
              <a:t>Fungsional</a:t>
            </a:r>
            <a:br>
              <a:rPr lang="en-US" dirty="0"/>
            </a:br>
            <a:r>
              <a:rPr lang="en-US" dirty="0"/>
              <a:t>E. Modular </a:t>
            </a:r>
            <a:br>
              <a:rPr lang="en-US" dirty="0"/>
            </a:b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745272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76472-9F92-49C6-9329-6706FD183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F7D1C-FCE7-49FF-934D-1235FFD08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b="1" i="1" dirty="0"/>
              <a:t>Case Method </a:t>
            </a:r>
            <a:r>
              <a:rPr lang="en-ID" dirty="0"/>
              <a:t>; </a:t>
            </a:r>
            <a:r>
              <a:rPr lang="en-ID" dirty="0" err="1"/>
              <a:t>Berpusat</a:t>
            </a:r>
            <a:r>
              <a:rPr lang="en-ID" dirty="0"/>
              <a:t> pada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bertanggung</a:t>
            </a:r>
            <a:r>
              <a:rPr lang="en-ID" dirty="0"/>
              <a:t> </a:t>
            </a:r>
            <a:r>
              <a:rPr lang="en-ID" dirty="0" err="1"/>
              <a:t>jawab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asuhan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komprehensif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sekelompok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pada shift </a:t>
            </a:r>
            <a:r>
              <a:rPr lang="en-ID" dirty="0" err="1"/>
              <a:t>dinas</a:t>
            </a:r>
            <a:r>
              <a:rPr lang="en-ID" dirty="0"/>
              <a:t> </a:t>
            </a:r>
            <a:r>
              <a:rPr lang="en-ID" dirty="0" err="1"/>
              <a:t>tertentu</a:t>
            </a:r>
            <a:r>
              <a:rPr lang="en-ID" dirty="0"/>
              <a:t>. </a:t>
            </a:r>
            <a:br>
              <a:rPr lang="en-ID" dirty="0"/>
            </a:b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2127487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7B59A-9EA1-415E-80BA-2009D0828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4. </a:t>
            </a:r>
            <a:r>
              <a:rPr lang="en-US" b="1" dirty="0" err="1"/>
              <a:t>Metode</a:t>
            </a:r>
            <a:r>
              <a:rPr lang="en-US" b="1" dirty="0"/>
              <a:t> Primer 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2462BA-618D-4909-8597-BE6D3F334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ID" dirty="0" err="1"/>
              <a:t>Seorang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menganalisis</a:t>
            </a:r>
            <a:r>
              <a:rPr lang="en-ID" dirty="0"/>
              <a:t> </a:t>
            </a:r>
            <a:r>
              <a:rPr lang="en-ID" dirty="0" err="1"/>
              <a:t>kondisi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, </a:t>
            </a:r>
            <a:r>
              <a:rPr lang="en-ID" dirty="0" err="1"/>
              <a:t>kemudian</a:t>
            </a:r>
            <a:r>
              <a:rPr lang="en-ID" dirty="0"/>
              <a:t> </a:t>
            </a:r>
            <a:r>
              <a:rPr lang="en-ID" dirty="0" err="1"/>
              <a:t>menegakkan</a:t>
            </a:r>
            <a:r>
              <a:rPr lang="en-ID" dirty="0"/>
              <a:t> diagnosis </a:t>
            </a:r>
            <a:r>
              <a:rPr lang="en-ID" dirty="0" err="1"/>
              <a:t>keperawatan</a:t>
            </a:r>
            <a:r>
              <a:rPr lang="en-ID" dirty="0"/>
              <a:t> dan </a:t>
            </a:r>
            <a:r>
              <a:rPr lang="en-ID" dirty="0" err="1"/>
              <a:t>menyusun</a:t>
            </a:r>
            <a:r>
              <a:rPr lang="en-ID" dirty="0"/>
              <a:t> </a:t>
            </a:r>
            <a:r>
              <a:rPr lang="en-ID" dirty="0" err="1"/>
              <a:t>rencana</a:t>
            </a:r>
            <a:r>
              <a:rPr lang="en-ID" dirty="0"/>
              <a:t> </a:t>
            </a:r>
            <a:r>
              <a:rPr lang="en-ID" dirty="0" err="1"/>
              <a:t>asuhan</a:t>
            </a:r>
            <a:r>
              <a:rPr lang="en-ID" dirty="0"/>
              <a:t> </a:t>
            </a:r>
            <a:r>
              <a:rPr lang="en-ID" dirty="0" err="1"/>
              <a:t>keperawatan</a:t>
            </a:r>
            <a:r>
              <a:rPr lang="en-ID" dirty="0"/>
              <a:t> </a:t>
            </a:r>
            <a:r>
              <a:rPr lang="en-ID" dirty="0" err="1"/>
              <a:t>selama</a:t>
            </a:r>
            <a:r>
              <a:rPr lang="en-ID" dirty="0"/>
              <a:t> 24 jam, </a:t>
            </a:r>
            <a:r>
              <a:rPr lang="en-ID" dirty="0" err="1"/>
              <a:t>dia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penanggung</a:t>
            </a:r>
            <a:r>
              <a:rPr lang="en-ID" dirty="0"/>
              <a:t> </a:t>
            </a:r>
            <a:r>
              <a:rPr lang="en-ID" dirty="0" err="1"/>
              <a:t>jawab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. Pada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terjadwal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tugas</a:t>
            </a:r>
            <a:r>
              <a:rPr lang="en-ID" dirty="0"/>
              <a:t>. </a:t>
            </a:r>
            <a:r>
              <a:rPr lang="en-ID" dirty="0" err="1"/>
              <a:t>Pelaksanaan</a:t>
            </a:r>
            <a:r>
              <a:rPr lang="en-ID" dirty="0"/>
              <a:t> </a:t>
            </a:r>
            <a:r>
              <a:rPr lang="en-ID" dirty="0" err="1"/>
              <a:t>implementasi</a:t>
            </a:r>
            <a:r>
              <a:rPr lang="en-ID" dirty="0"/>
              <a:t> </a:t>
            </a:r>
            <a:r>
              <a:rPr lang="en-ID" dirty="0" err="1"/>
              <a:t>keperawatan</a:t>
            </a:r>
            <a:r>
              <a:rPr lang="en-ID" dirty="0"/>
              <a:t> </a:t>
            </a:r>
            <a:r>
              <a:rPr lang="en-ID" dirty="0" err="1"/>
              <a:t>dilaksanakan</a:t>
            </a:r>
            <a:r>
              <a:rPr lang="en-ID" dirty="0"/>
              <a:t> oleh </a:t>
            </a:r>
            <a:r>
              <a:rPr lang="en-ID" dirty="0" err="1"/>
              <a:t>perawat</a:t>
            </a:r>
            <a:r>
              <a:rPr lang="en-ID" dirty="0"/>
              <a:t> lain.</a:t>
            </a:r>
          </a:p>
          <a:p>
            <a:r>
              <a:rPr lang="en-ID" dirty="0" err="1"/>
              <a:t>Apakah</a:t>
            </a:r>
            <a:r>
              <a:rPr lang="en-ID" dirty="0"/>
              <a:t> </a:t>
            </a:r>
            <a:r>
              <a:rPr lang="en-ID" dirty="0" err="1"/>
              <a:t>metode</a:t>
            </a:r>
            <a:r>
              <a:rPr lang="en-ID" dirty="0"/>
              <a:t> </a:t>
            </a:r>
            <a:r>
              <a:rPr lang="en-ID" dirty="0" err="1"/>
              <a:t>penugasan</a:t>
            </a:r>
            <a:r>
              <a:rPr lang="en-ID" dirty="0"/>
              <a:t> yang </a:t>
            </a:r>
            <a:r>
              <a:rPr lang="en-ID" dirty="0" err="1"/>
              <a:t>diterapkan</a:t>
            </a:r>
            <a:r>
              <a:rPr lang="en-ID" dirty="0"/>
              <a:t> di </a:t>
            </a:r>
            <a:r>
              <a:rPr lang="en-ID" dirty="0" err="1"/>
              <a:t>ruangan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?</a:t>
            </a:r>
            <a:br>
              <a:rPr lang="en-ID" dirty="0"/>
            </a:br>
            <a:r>
              <a:rPr lang="en-ID" dirty="0"/>
              <a:t>A. Tim</a:t>
            </a:r>
            <a:br>
              <a:rPr lang="en-ID" dirty="0"/>
            </a:br>
            <a:r>
              <a:rPr lang="en-ID" dirty="0"/>
              <a:t>B. </a:t>
            </a:r>
            <a:r>
              <a:rPr lang="en-ID" dirty="0" err="1"/>
              <a:t>Kasus</a:t>
            </a:r>
            <a:br>
              <a:rPr lang="en-ID" dirty="0"/>
            </a:br>
            <a:r>
              <a:rPr lang="en-ID" dirty="0"/>
              <a:t>C. Primer</a:t>
            </a:r>
            <a:br>
              <a:rPr lang="en-ID" dirty="0"/>
            </a:br>
            <a:r>
              <a:rPr lang="en-ID" dirty="0"/>
              <a:t>D. Modular</a:t>
            </a:r>
            <a:br>
              <a:rPr lang="en-ID" dirty="0"/>
            </a:br>
            <a:r>
              <a:rPr lang="en-ID" dirty="0"/>
              <a:t>E. </a:t>
            </a:r>
            <a:r>
              <a:rPr lang="en-ID" dirty="0" err="1"/>
              <a:t>Fungsional</a:t>
            </a:r>
            <a:r>
              <a:rPr lang="en-ID" dirty="0"/>
              <a:t> </a:t>
            </a:r>
            <a:br>
              <a:rPr lang="en-ID" dirty="0"/>
            </a:b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7208288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7B59A-9EA1-415E-80BA-2009D0828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4. </a:t>
            </a:r>
            <a:r>
              <a:rPr lang="en-US" b="1" dirty="0" err="1"/>
              <a:t>Metode</a:t>
            </a:r>
            <a:r>
              <a:rPr lang="en-US" b="1" dirty="0"/>
              <a:t> Primer 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2462BA-618D-4909-8597-BE6D3F334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ID" dirty="0" err="1"/>
              <a:t>Seorang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menganalisis</a:t>
            </a:r>
            <a:r>
              <a:rPr lang="en-ID" dirty="0"/>
              <a:t> </a:t>
            </a:r>
            <a:r>
              <a:rPr lang="en-ID" dirty="0" err="1"/>
              <a:t>kondisi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, </a:t>
            </a:r>
            <a:r>
              <a:rPr lang="en-ID" dirty="0" err="1"/>
              <a:t>kemudian</a:t>
            </a:r>
            <a:r>
              <a:rPr lang="en-ID" dirty="0"/>
              <a:t> </a:t>
            </a:r>
            <a:r>
              <a:rPr lang="en-ID" dirty="0" err="1"/>
              <a:t>menegakkan</a:t>
            </a:r>
            <a:r>
              <a:rPr lang="en-ID" dirty="0"/>
              <a:t> diagnosis </a:t>
            </a:r>
            <a:r>
              <a:rPr lang="en-ID" dirty="0" err="1"/>
              <a:t>keperawatan</a:t>
            </a:r>
            <a:r>
              <a:rPr lang="en-ID" dirty="0"/>
              <a:t> dan </a:t>
            </a:r>
            <a:r>
              <a:rPr lang="en-ID" dirty="0" err="1"/>
              <a:t>menyusun</a:t>
            </a:r>
            <a:r>
              <a:rPr lang="en-ID" dirty="0"/>
              <a:t> </a:t>
            </a:r>
            <a:r>
              <a:rPr lang="en-ID" dirty="0" err="1"/>
              <a:t>rencana</a:t>
            </a:r>
            <a:r>
              <a:rPr lang="en-ID" dirty="0"/>
              <a:t> </a:t>
            </a:r>
            <a:r>
              <a:rPr lang="en-ID" dirty="0" err="1"/>
              <a:t>asuhan</a:t>
            </a:r>
            <a:r>
              <a:rPr lang="en-ID" dirty="0"/>
              <a:t> </a:t>
            </a:r>
            <a:r>
              <a:rPr lang="en-ID" dirty="0" err="1"/>
              <a:t>keperawatan</a:t>
            </a:r>
            <a:r>
              <a:rPr lang="en-ID" dirty="0"/>
              <a:t> </a:t>
            </a:r>
            <a:r>
              <a:rPr lang="en-ID" dirty="0" err="1"/>
              <a:t>selama</a:t>
            </a:r>
            <a:r>
              <a:rPr lang="en-ID" dirty="0"/>
              <a:t> 24 jam, </a:t>
            </a:r>
            <a:r>
              <a:rPr lang="en-ID" dirty="0" err="1"/>
              <a:t>dia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penanggung</a:t>
            </a:r>
            <a:r>
              <a:rPr lang="en-ID" dirty="0"/>
              <a:t> </a:t>
            </a:r>
            <a:r>
              <a:rPr lang="en-ID" dirty="0" err="1"/>
              <a:t>jawab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. Pada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terjadwal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tugas</a:t>
            </a:r>
            <a:r>
              <a:rPr lang="en-ID" dirty="0"/>
              <a:t>. </a:t>
            </a:r>
            <a:r>
              <a:rPr lang="en-ID" dirty="0" err="1"/>
              <a:t>Pelaksanaan</a:t>
            </a:r>
            <a:r>
              <a:rPr lang="en-ID" dirty="0"/>
              <a:t> </a:t>
            </a:r>
            <a:r>
              <a:rPr lang="en-ID" dirty="0" err="1"/>
              <a:t>implementasi</a:t>
            </a:r>
            <a:r>
              <a:rPr lang="en-ID" dirty="0"/>
              <a:t> </a:t>
            </a:r>
            <a:r>
              <a:rPr lang="en-ID" dirty="0" err="1"/>
              <a:t>keperawatan</a:t>
            </a:r>
            <a:r>
              <a:rPr lang="en-ID" dirty="0"/>
              <a:t> </a:t>
            </a:r>
            <a:r>
              <a:rPr lang="en-ID" dirty="0" err="1"/>
              <a:t>dilaksanakan</a:t>
            </a:r>
            <a:r>
              <a:rPr lang="en-ID" dirty="0"/>
              <a:t> oleh </a:t>
            </a:r>
            <a:r>
              <a:rPr lang="en-ID" dirty="0" err="1"/>
              <a:t>perawat</a:t>
            </a:r>
            <a:r>
              <a:rPr lang="en-ID" dirty="0"/>
              <a:t> lain.</a:t>
            </a:r>
          </a:p>
          <a:p>
            <a:r>
              <a:rPr lang="en-ID" dirty="0" err="1"/>
              <a:t>Apakah</a:t>
            </a:r>
            <a:r>
              <a:rPr lang="en-ID" dirty="0"/>
              <a:t> </a:t>
            </a:r>
            <a:r>
              <a:rPr lang="en-ID" dirty="0" err="1"/>
              <a:t>metode</a:t>
            </a:r>
            <a:r>
              <a:rPr lang="en-ID" dirty="0"/>
              <a:t> </a:t>
            </a:r>
            <a:r>
              <a:rPr lang="en-ID" dirty="0" err="1"/>
              <a:t>penugasan</a:t>
            </a:r>
            <a:r>
              <a:rPr lang="en-ID" dirty="0"/>
              <a:t> yang </a:t>
            </a:r>
            <a:r>
              <a:rPr lang="en-ID" dirty="0" err="1"/>
              <a:t>diterapkan</a:t>
            </a:r>
            <a:r>
              <a:rPr lang="en-ID" dirty="0"/>
              <a:t> di </a:t>
            </a:r>
            <a:r>
              <a:rPr lang="en-ID" dirty="0" err="1"/>
              <a:t>ruangan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?</a:t>
            </a:r>
            <a:br>
              <a:rPr lang="en-ID" dirty="0"/>
            </a:br>
            <a:r>
              <a:rPr lang="en-ID" dirty="0"/>
              <a:t>A. Tim</a:t>
            </a:r>
            <a:br>
              <a:rPr lang="en-ID" dirty="0"/>
            </a:br>
            <a:r>
              <a:rPr lang="en-ID" dirty="0"/>
              <a:t>B. </a:t>
            </a:r>
            <a:r>
              <a:rPr lang="en-ID" dirty="0" err="1"/>
              <a:t>Kasus</a:t>
            </a:r>
            <a:br>
              <a:rPr lang="en-ID" dirty="0"/>
            </a:br>
            <a:r>
              <a:rPr lang="en-ID" dirty="0"/>
              <a:t>C. </a:t>
            </a:r>
            <a:r>
              <a:rPr lang="en-ID" dirty="0">
                <a:solidFill>
                  <a:srgbClr val="FF0000"/>
                </a:solidFill>
              </a:rPr>
              <a:t>Primer</a:t>
            </a:r>
            <a:br>
              <a:rPr lang="en-ID" dirty="0"/>
            </a:br>
            <a:r>
              <a:rPr lang="en-ID" dirty="0"/>
              <a:t>D. Modular</a:t>
            </a:r>
            <a:br>
              <a:rPr lang="en-ID" dirty="0"/>
            </a:br>
            <a:r>
              <a:rPr lang="en-ID" dirty="0"/>
              <a:t>E. </a:t>
            </a:r>
            <a:r>
              <a:rPr lang="en-ID" dirty="0" err="1"/>
              <a:t>Fungsional</a:t>
            </a:r>
            <a:r>
              <a:rPr lang="en-ID" dirty="0"/>
              <a:t> </a:t>
            </a:r>
            <a:br>
              <a:rPr lang="en-ID" dirty="0"/>
            </a:b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4778433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755F1-D090-4A7F-BC2C-9B3180F7C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5. Modular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73E939-32CF-48DD-BC91-DCB7E3549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rawat</a:t>
            </a:r>
            <a:r>
              <a:rPr lang="en-US" dirty="0"/>
              <a:t> </a:t>
            </a:r>
            <a:r>
              <a:rPr lang="en-US" dirty="0" err="1"/>
              <a:t>inap</a:t>
            </a:r>
            <a:r>
              <a:rPr lang="en-US" dirty="0"/>
              <a:t> </a:t>
            </a:r>
            <a:r>
              <a:rPr lang="en-US" dirty="0" err="1"/>
              <a:t>bedah</a:t>
            </a:r>
            <a:r>
              <a:rPr lang="en-US" dirty="0"/>
              <a:t> </a:t>
            </a:r>
            <a:r>
              <a:rPr lang="en-US" dirty="0" err="1"/>
              <a:t>membagi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tim.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dipimpin</a:t>
            </a:r>
            <a:r>
              <a:rPr lang="en-US" dirty="0"/>
              <a:t> oleh </a:t>
            </a:r>
            <a:r>
              <a:rPr lang="en-US" dirty="0" err="1"/>
              <a:t>perawat</a:t>
            </a:r>
            <a:r>
              <a:rPr lang="en-US" dirty="0"/>
              <a:t> register (</a:t>
            </a:r>
            <a:r>
              <a:rPr lang="en-US" dirty="0" err="1"/>
              <a:t>Ners</a:t>
            </a:r>
            <a:r>
              <a:rPr lang="en-US" dirty="0"/>
              <a:t>) dan </a:t>
            </a:r>
            <a:r>
              <a:rPr lang="en-US" dirty="0" err="1"/>
              <a:t>anggotanya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ID" dirty="0" err="1"/>
              <a:t>memberikan</a:t>
            </a:r>
            <a:r>
              <a:rPr lang="en-ID" dirty="0"/>
              <a:t> </a:t>
            </a:r>
            <a:r>
              <a:rPr lang="en-ID" dirty="0" err="1"/>
              <a:t>asuhan</a:t>
            </a:r>
            <a:r>
              <a:rPr lang="en-ID" dirty="0"/>
              <a:t> </a:t>
            </a:r>
            <a:r>
              <a:rPr lang="en-ID" dirty="0" err="1"/>
              <a:t>keperawatan</a:t>
            </a:r>
            <a:r>
              <a:rPr lang="en-ID" dirty="0"/>
              <a:t> di </a:t>
            </a:r>
            <a:r>
              <a:rPr lang="en-ID" dirty="0" err="1"/>
              <a:t>bawah</a:t>
            </a:r>
            <a:r>
              <a:rPr lang="en-ID" dirty="0"/>
              <a:t> </a:t>
            </a:r>
            <a:r>
              <a:rPr lang="en-ID" dirty="0" err="1"/>
              <a:t>pengarahan</a:t>
            </a:r>
            <a:r>
              <a:rPr lang="en-ID" dirty="0"/>
              <a:t> dan </a:t>
            </a:r>
            <a:r>
              <a:rPr lang="en-ID" dirty="0" err="1"/>
              <a:t>pimpinan</a:t>
            </a:r>
            <a:r>
              <a:rPr lang="en-ID" dirty="0"/>
              <a:t>/ </a:t>
            </a:r>
            <a:r>
              <a:rPr lang="en-ID" dirty="0" err="1"/>
              <a:t>ketua</a:t>
            </a:r>
            <a:r>
              <a:rPr lang="en-ID" dirty="0"/>
              <a:t> </a:t>
            </a:r>
            <a:r>
              <a:rPr lang="en-ID" dirty="0" err="1"/>
              <a:t>tim.</a:t>
            </a:r>
            <a:r>
              <a:rPr lang="en-ID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bertanggung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kelolaan</a:t>
            </a:r>
            <a:r>
              <a:rPr lang="en-US" dirty="0"/>
              <a:t>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pulang</a:t>
            </a:r>
            <a:r>
              <a:rPr lang="en-US" dirty="0"/>
              <a:t>. </a:t>
            </a:r>
          </a:p>
          <a:p>
            <a:r>
              <a:rPr lang="en-ID" dirty="0" err="1"/>
              <a:t>Apakah</a:t>
            </a:r>
            <a:r>
              <a:rPr lang="en-ID" dirty="0"/>
              <a:t> </a:t>
            </a:r>
            <a:r>
              <a:rPr lang="en-ID" dirty="0" err="1"/>
              <a:t>metode</a:t>
            </a:r>
            <a:r>
              <a:rPr lang="en-ID" dirty="0"/>
              <a:t> </a:t>
            </a:r>
            <a:r>
              <a:rPr lang="en-ID" dirty="0" err="1"/>
              <a:t>penugasan</a:t>
            </a:r>
            <a:r>
              <a:rPr lang="en-ID" dirty="0"/>
              <a:t> yang </a:t>
            </a:r>
            <a:r>
              <a:rPr lang="en-ID" dirty="0" err="1"/>
              <a:t>diterapkan</a:t>
            </a:r>
            <a:r>
              <a:rPr lang="en-ID" dirty="0"/>
              <a:t> di </a:t>
            </a:r>
            <a:r>
              <a:rPr lang="en-ID" dirty="0" err="1"/>
              <a:t>ruangan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?</a:t>
            </a:r>
            <a:br>
              <a:rPr lang="en-ID" dirty="0"/>
            </a:br>
            <a:r>
              <a:rPr lang="en-ID" dirty="0"/>
              <a:t>A. Tim</a:t>
            </a:r>
            <a:br>
              <a:rPr lang="en-ID" dirty="0"/>
            </a:br>
            <a:r>
              <a:rPr lang="en-ID" dirty="0"/>
              <a:t>B. </a:t>
            </a:r>
            <a:r>
              <a:rPr lang="en-ID" dirty="0" err="1"/>
              <a:t>Kasus</a:t>
            </a:r>
            <a:br>
              <a:rPr lang="en-ID" dirty="0"/>
            </a:br>
            <a:r>
              <a:rPr lang="en-ID" dirty="0"/>
              <a:t>C. Primer</a:t>
            </a:r>
            <a:br>
              <a:rPr lang="en-ID" dirty="0"/>
            </a:br>
            <a:r>
              <a:rPr lang="en-ID" dirty="0"/>
              <a:t>D. Modular</a:t>
            </a:r>
            <a:br>
              <a:rPr lang="en-ID" dirty="0"/>
            </a:br>
            <a:r>
              <a:rPr lang="en-ID" dirty="0"/>
              <a:t>E. </a:t>
            </a:r>
            <a:r>
              <a:rPr lang="en-ID" dirty="0" err="1"/>
              <a:t>Fungsional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78138777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755F1-D090-4A7F-BC2C-9B3180F7C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5. Modular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73E939-32CF-48DD-BC91-DCB7E3549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rawat</a:t>
            </a:r>
            <a:r>
              <a:rPr lang="en-US" dirty="0"/>
              <a:t> </a:t>
            </a:r>
            <a:r>
              <a:rPr lang="en-US" dirty="0" err="1"/>
              <a:t>inap</a:t>
            </a:r>
            <a:r>
              <a:rPr lang="en-US" dirty="0"/>
              <a:t> </a:t>
            </a:r>
            <a:r>
              <a:rPr lang="en-US" dirty="0" err="1"/>
              <a:t>bedah</a:t>
            </a:r>
            <a:r>
              <a:rPr lang="en-US" dirty="0"/>
              <a:t> </a:t>
            </a:r>
            <a:r>
              <a:rPr lang="en-US" dirty="0" err="1"/>
              <a:t>membagi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tim.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dipimpin</a:t>
            </a:r>
            <a:r>
              <a:rPr lang="en-US" dirty="0"/>
              <a:t> oleh </a:t>
            </a:r>
            <a:r>
              <a:rPr lang="en-US" dirty="0" err="1"/>
              <a:t>perawat</a:t>
            </a:r>
            <a:r>
              <a:rPr lang="en-US" dirty="0"/>
              <a:t> register (</a:t>
            </a:r>
            <a:r>
              <a:rPr lang="en-US" dirty="0" err="1"/>
              <a:t>Ners</a:t>
            </a:r>
            <a:r>
              <a:rPr lang="en-US" dirty="0"/>
              <a:t>) dan </a:t>
            </a:r>
            <a:r>
              <a:rPr lang="en-US" dirty="0" err="1"/>
              <a:t>anggotanya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ID" dirty="0" err="1"/>
              <a:t>memberikan</a:t>
            </a:r>
            <a:r>
              <a:rPr lang="en-ID" dirty="0"/>
              <a:t> </a:t>
            </a:r>
            <a:r>
              <a:rPr lang="en-ID" dirty="0" err="1"/>
              <a:t>asuhan</a:t>
            </a:r>
            <a:r>
              <a:rPr lang="en-ID" dirty="0"/>
              <a:t> </a:t>
            </a:r>
            <a:r>
              <a:rPr lang="en-ID" dirty="0" err="1"/>
              <a:t>keperawatan</a:t>
            </a:r>
            <a:r>
              <a:rPr lang="en-ID" dirty="0"/>
              <a:t> di </a:t>
            </a:r>
            <a:r>
              <a:rPr lang="en-ID" dirty="0" err="1"/>
              <a:t>bawah</a:t>
            </a:r>
            <a:r>
              <a:rPr lang="en-ID" dirty="0"/>
              <a:t> </a:t>
            </a:r>
            <a:r>
              <a:rPr lang="en-ID" dirty="0" err="1"/>
              <a:t>pengarahan</a:t>
            </a:r>
            <a:r>
              <a:rPr lang="en-ID" dirty="0"/>
              <a:t> dan </a:t>
            </a:r>
            <a:r>
              <a:rPr lang="en-ID" dirty="0" err="1"/>
              <a:t>pimpinan</a:t>
            </a:r>
            <a:r>
              <a:rPr lang="en-ID" dirty="0"/>
              <a:t>/ </a:t>
            </a:r>
            <a:r>
              <a:rPr lang="en-ID" dirty="0" err="1"/>
              <a:t>ketua</a:t>
            </a:r>
            <a:r>
              <a:rPr lang="en-ID" dirty="0"/>
              <a:t> </a:t>
            </a:r>
            <a:r>
              <a:rPr lang="en-ID" dirty="0" err="1"/>
              <a:t>tim.</a:t>
            </a:r>
            <a:r>
              <a:rPr lang="en-ID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bertanggung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kelolaan</a:t>
            </a:r>
            <a:r>
              <a:rPr lang="en-US" dirty="0"/>
              <a:t>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pulang</a:t>
            </a:r>
            <a:r>
              <a:rPr lang="en-US" dirty="0"/>
              <a:t>. </a:t>
            </a:r>
          </a:p>
          <a:p>
            <a:r>
              <a:rPr lang="en-ID" dirty="0" err="1"/>
              <a:t>Apakah</a:t>
            </a:r>
            <a:r>
              <a:rPr lang="en-ID" dirty="0"/>
              <a:t> </a:t>
            </a:r>
            <a:r>
              <a:rPr lang="en-ID" dirty="0" err="1"/>
              <a:t>metode</a:t>
            </a:r>
            <a:r>
              <a:rPr lang="en-ID" dirty="0"/>
              <a:t> </a:t>
            </a:r>
            <a:r>
              <a:rPr lang="en-ID" dirty="0" err="1"/>
              <a:t>penugasan</a:t>
            </a:r>
            <a:r>
              <a:rPr lang="en-ID" dirty="0"/>
              <a:t> yang </a:t>
            </a:r>
            <a:r>
              <a:rPr lang="en-ID" dirty="0" err="1"/>
              <a:t>diterapkan</a:t>
            </a:r>
            <a:r>
              <a:rPr lang="en-ID" dirty="0"/>
              <a:t> di </a:t>
            </a:r>
            <a:r>
              <a:rPr lang="en-ID" dirty="0" err="1"/>
              <a:t>ruangan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?</a:t>
            </a:r>
            <a:br>
              <a:rPr lang="en-ID" dirty="0"/>
            </a:br>
            <a:r>
              <a:rPr lang="en-ID" dirty="0"/>
              <a:t>A. Tim</a:t>
            </a:r>
            <a:br>
              <a:rPr lang="en-ID" dirty="0"/>
            </a:br>
            <a:r>
              <a:rPr lang="en-ID" dirty="0"/>
              <a:t>B. </a:t>
            </a:r>
            <a:r>
              <a:rPr lang="en-ID" dirty="0" err="1"/>
              <a:t>Kasus</a:t>
            </a:r>
            <a:br>
              <a:rPr lang="en-ID" dirty="0"/>
            </a:br>
            <a:r>
              <a:rPr lang="en-ID" dirty="0"/>
              <a:t>C. Primer</a:t>
            </a:r>
            <a:br>
              <a:rPr lang="en-ID" dirty="0"/>
            </a:br>
            <a:r>
              <a:rPr lang="en-ID" dirty="0"/>
              <a:t>D. </a:t>
            </a:r>
            <a:r>
              <a:rPr lang="en-ID" dirty="0">
                <a:solidFill>
                  <a:srgbClr val="FF0000"/>
                </a:solidFill>
              </a:rPr>
              <a:t>Modular</a:t>
            </a:r>
            <a:br>
              <a:rPr lang="en-ID" dirty="0"/>
            </a:br>
            <a:r>
              <a:rPr lang="en-ID" dirty="0"/>
              <a:t>E. </a:t>
            </a:r>
            <a:r>
              <a:rPr lang="en-ID" dirty="0" err="1"/>
              <a:t>Fungsional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6165663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6E6EDFA-229A-41D1-86EF-36763D3B60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52382"/>
            <a:ext cx="9144000" cy="1257580"/>
          </a:xfrm>
          <a:solidFill>
            <a:schemeClr val="accent2"/>
          </a:solidFill>
        </p:spPr>
        <p:txBody>
          <a:bodyPr/>
          <a:lstStyle/>
          <a:p>
            <a:r>
              <a:rPr lang="en-US" b="1" dirty="0" err="1"/>
              <a:t>Manajemen</a:t>
            </a:r>
            <a:r>
              <a:rPr lang="en-US" b="1" dirty="0"/>
              <a:t> </a:t>
            </a:r>
            <a:r>
              <a:rPr lang="en-US" b="1" dirty="0" err="1"/>
              <a:t>Konflik</a:t>
            </a:r>
            <a:endParaRPr lang="en-ID" b="1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1F2F695-578F-45FB-B4F5-EE219EFB54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32748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3. Justice (</a:t>
            </a:r>
            <a:r>
              <a:rPr lang="en-US" b="1" dirty="0" err="1"/>
              <a:t>Keadilan</a:t>
            </a:r>
            <a:r>
              <a:rPr lang="en-US" b="1" dirty="0"/>
              <a:t>)</a:t>
            </a:r>
            <a:endParaRPr lang="en-US" dirty="0"/>
          </a:p>
          <a:p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direfleksikan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kiat</a:t>
            </a:r>
            <a:r>
              <a:rPr lang="en-US" dirty="0"/>
              <a:t> </a:t>
            </a:r>
            <a:r>
              <a:rPr lang="en-US" dirty="0" err="1"/>
              <a:t>keperawatan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memperhatikan</a:t>
            </a:r>
            <a:r>
              <a:rPr lang="en-US" dirty="0"/>
              <a:t> </a:t>
            </a:r>
            <a:r>
              <a:rPr lang="en-US" dirty="0" err="1"/>
              <a:t>keadilan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 </a:t>
            </a:r>
            <a:r>
              <a:rPr lang="en-US" dirty="0" err="1"/>
              <a:t>praktik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yang </a:t>
            </a:r>
            <a:r>
              <a:rPr lang="en-US" dirty="0" err="1"/>
              <a:t>berlaku</a:t>
            </a:r>
            <a:r>
              <a:rPr lang="en-US" dirty="0"/>
              <a:t>.</a:t>
            </a:r>
          </a:p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dinas</a:t>
            </a:r>
            <a:r>
              <a:rPr lang="en-US" dirty="0"/>
              <a:t> </a:t>
            </a:r>
            <a:r>
              <a:rPr lang="en-US" dirty="0" err="1"/>
              <a:t>sendirian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juga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rawat</a:t>
            </a:r>
            <a:r>
              <a:rPr lang="en-US" dirty="0"/>
              <a:t> yang </a:t>
            </a:r>
            <a:r>
              <a:rPr lang="en-US" dirty="0" err="1"/>
              <a:t>memerlukan</a:t>
            </a:r>
            <a:r>
              <a:rPr lang="en-US" dirty="0"/>
              <a:t> </a:t>
            </a:r>
            <a:r>
              <a:rPr lang="en-US" dirty="0" err="1"/>
              <a:t>bantuan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mempertimbangkan</a:t>
            </a:r>
            <a:r>
              <a:rPr lang="en-US" dirty="0"/>
              <a:t> </a:t>
            </a:r>
            <a:r>
              <a:rPr lang="en-US" dirty="0" err="1"/>
              <a:t>faktor-faktor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bertindak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asas</a:t>
            </a:r>
            <a:r>
              <a:rPr lang="en-US" dirty="0"/>
              <a:t> </a:t>
            </a:r>
            <a:r>
              <a:rPr lang="en-US" dirty="0" err="1"/>
              <a:t>keadilan</a:t>
            </a:r>
            <a:r>
              <a:rPr lang="en-US" dirty="0"/>
              <a:t>.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membeda-bedakan</a:t>
            </a:r>
            <a:r>
              <a:rPr lang="en-US" dirty="0"/>
              <a:t> status social, agama, </a:t>
            </a:r>
            <a:r>
              <a:rPr lang="en-US" dirty="0" err="1"/>
              <a:t>suku</a:t>
            </a:r>
            <a:r>
              <a:rPr lang="en-US" dirty="0"/>
              <a:t>, </a:t>
            </a:r>
            <a:r>
              <a:rPr lang="en-US" dirty="0" err="1"/>
              <a:t>ekonomi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b="1" dirty="0"/>
              <a:t>4. Non-Maleficence (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Merugikan</a:t>
            </a:r>
            <a:r>
              <a:rPr lang="en-US" b="1" dirty="0"/>
              <a:t>)</a:t>
            </a:r>
            <a:endParaRPr lang="en-US" dirty="0"/>
          </a:p>
          <a:p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pelayanannya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kiat</a:t>
            </a:r>
            <a:r>
              <a:rPr lang="en-US" dirty="0"/>
              <a:t> </a:t>
            </a:r>
            <a:r>
              <a:rPr lang="en-US" dirty="0" err="1"/>
              <a:t>keperawatan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bahaya</a:t>
            </a:r>
            <a:r>
              <a:rPr lang="en-US" dirty="0"/>
              <a:t>/</a:t>
            </a:r>
            <a:r>
              <a:rPr lang="en-US" dirty="0" err="1"/>
              <a:t>cedera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psikologis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.</a:t>
            </a:r>
          </a:p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yang di restrain.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918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Prinsip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err="1"/>
              <a:t>Kelompok</a:t>
            </a:r>
            <a:r>
              <a:rPr lang="en-US" b="1" dirty="0"/>
              <a:t> 1</a:t>
            </a:r>
          </a:p>
          <a:p>
            <a:r>
              <a:rPr lang="en-US" dirty="0" err="1"/>
              <a:t>Negosiasi</a:t>
            </a:r>
            <a:r>
              <a:rPr lang="en-US" dirty="0"/>
              <a:t> (</a:t>
            </a:r>
            <a:r>
              <a:rPr lang="en-US" i="1" dirty="0"/>
              <a:t>lose lose</a:t>
            </a:r>
            <a:r>
              <a:rPr lang="en-US" dirty="0"/>
              <a:t>)</a:t>
            </a:r>
          </a:p>
          <a:p>
            <a:r>
              <a:rPr lang="en-US" dirty="0" err="1"/>
              <a:t>Kolaborasi</a:t>
            </a:r>
            <a:r>
              <a:rPr lang="en-US" dirty="0"/>
              <a:t> (</a:t>
            </a:r>
            <a:r>
              <a:rPr lang="en-US" i="1" dirty="0"/>
              <a:t>win-win solution</a:t>
            </a:r>
            <a:r>
              <a:rPr lang="en-US" dirty="0"/>
              <a:t>)</a:t>
            </a:r>
          </a:p>
          <a:p>
            <a:r>
              <a:rPr lang="en-US" dirty="0" err="1"/>
              <a:t>Kompetisi</a:t>
            </a:r>
            <a:r>
              <a:rPr lang="en-US" dirty="0"/>
              <a:t> (</a:t>
            </a:r>
            <a:r>
              <a:rPr lang="en-US" i="1" dirty="0"/>
              <a:t>win lose 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/>
              <a:t>Kelompok</a:t>
            </a:r>
            <a:r>
              <a:rPr lang="en-US" b="1" dirty="0"/>
              <a:t> 2</a:t>
            </a:r>
          </a:p>
          <a:p>
            <a:r>
              <a:rPr lang="en-US" dirty="0" err="1"/>
              <a:t>Akomodasi</a:t>
            </a:r>
            <a:r>
              <a:rPr lang="en-US" dirty="0"/>
              <a:t> </a:t>
            </a:r>
          </a:p>
          <a:p>
            <a:pPr marL="180975" indent="0">
              <a:buNone/>
            </a:pP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ysang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mengumpulkan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pendapat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yang </a:t>
            </a:r>
            <a:r>
              <a:rPr lang="en-US" dirty="0" err="1"/>
              <a:t>terlibat</a:t>
            </a:r>
            <a:r>
              <a:rPr lang="en-US" dirty="0"/>
              <a:t> </a:t>
            </a:r>
            <a:r>
              <a:rPr lang="en-US" dirty="0" err="1"/>
              <a:t>konflik</a:t>
            </a:r>
            <a:r>
              <a:rPr lang="en-US" dirty="0"/>
              <a:t>. </a:t>
            </a:r>
            <a:r>
              <a:rPr lang="en-US" dirty="0" err="1"/>
              <a:t>Nantinya</a:t>
            </a:r>
            <a:r>
              <a:rPr lang="en-US" dirty="0"/>
              <a:t>,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musyawarah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menyelesaikan</a:t>
            </a:r>
            <a:r>
              <a:rPr lang="en-US" dirty="0"/>
              <a:t> </a:t>
            </a:r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 </a:t>
            </a:r>
            <a:r>
              <a:rPr lang="en-US" dirty="0" err="1"/>
              <a:t>Namun</a:t>
            </a:r>
            <a:r>
              <a:rPr lang="en-US" dirty="0"/>
              <a:t>,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mementingkan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. </a:t>
            </a:r>
            <a:r>
              <a:rPr lang="en-US" dirty="0" err="1"/>
              <a:t>Istilah</a:t>
            </a:r>
            <a:r>
              <a:rPr lang="en-US" dirty="0"/>
              <a:t> lain yang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i="1" dirty="0"/>
              <a:t>cooperative situation. </a:t>
            </a:r>
          </a:p>
          <a:p>
            <a:r>
              <a:rPr lang="en-US" dirty="0" err="1"/>
              <a:t>Menghindar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94639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6C784-C937-4251-B229-67F5226E7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1. </a:t>
            </a:r>
            <a:r>
              <a:rPr lang="en-US" b="1" dirty="0" err="1"/>
              <a:t>Negosisasi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E0EC6-E573-4635-A827-4303BA1EE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D" dirty="0" err="1"/>
              <a:t>Kepala</a:t>
            </a:r>
            <a:r>
              <a:rPr lang="en-ID" dirty="0"/>
              <a:t> </a:t>
            </a:r>
            <a:r>
              <a:rPr lang="en-ID" dirty="0" err="1"/>
              <a:t>bidang</a:t>
            </a:r>
            <a:r>
              <a:rPr lang="en-ID" dirty="0"/>
              <a:t> </a:t>
            </a:r>
            <a:r>
              <a:rPr lang="en-ID" dirty="0" err="1"/>
              <a:t>keperawatan</a:t>
            </a:r>
            <a:r>
              <a:rPr lang="en-ID" dirty="0"/>
              <a:t> </a:t>
            </a:r>
            <a:r>
              <a:rPr lang="en-ID" dirty="0" err="1"/>
              <a:t>rumah</a:t>
            </a:r>
            <a:r>
              <a:rPr lang="en-ID" dirty="0"/>
              <a:t> </a:t>
            </a:r>
            <a:r>
              <a:rPr lang="en-ID" dirty="0" err="1"/>
              <a:t>sakit</a:t>
            </a:r>
            <a:r>
              <a:rPr lang="en-ID" dirty="0"/>
              <a:t> </a:t>
            </a:r>
            <a:r>
              <a:rPr lang="en-ID" dirty="0" err="1"/>
              <a:t>merencanakan</a:t>
            </a:r>
            <a:r>
              <a:rPr lang="en-ID" dirty="0"/>
              <a:t> </a:t>
            </a:r>
            <a:r>
              <a:rPr lang="en-ID" dirty="0" err="1"/>
              <a:t>menambah</a:t>
            </a:r>
            <a:r>
              <a:rPr lang="en-ID" dirty="0"/>
              <a:t> </a:t>
            </a:r>
            <a:r>
              <a:rPr lang="en-ID" dirty="0" err="1"/>
              <a:t>jumlah</a:t>
            </a:r>
            <a:r>
              <a:rPr lang="en-ID" dirty="0"/>
              <a:t> </a:t>
            </a:r>
            <a:r>
              <a:rPr lang="en-ID" dirty="0" err="1"/>
              <a:t>tempat</a:t>
            </a:r>
            <a:r>
              <a:rPr lang="en-ID" dirty="0"/>
              <a:t> </a:t>
            </a:r>
            <a:r>
              <a:rPr lang="en-ID" dirty="0" err="1"/>
              <a:t>tidur</a:t>
            </a:r>
            <a:r>
              <a:rPr lang="en-ID" dirty="0"/>
              <a:t> di </a:t>
            </a:r>
            <a:r>
              <a:rPr lang="en-ID" dirty="0" err="1"/>
              <a:t>ruangan</a:t>
            </a:r>
            <a:r>
              <a:rPr lang="en-ID" dirty="0"/>
              <a:t> </a:t>
            </a:r>
            <a:r>
              <a:rPr lang="en-ID" dirty="0" err="1"/>
              <a:t>khusus</a:t>
            </a:r>
            <a:r>
              <a:rPr lang="en-ID" dirty="0"/>
              <a:t> </a:t>
            </a:r>
            <a:r>
              <a:rPr lang="en-ID" dirty="0" err="1"/>
              <a:t>gangguan</a:t>
            </a:r>
            <a:r>
              <a:rPr lang="en-ID" dirty="0"/>
              <a:t> </a:t>
            </a:r>
            <a:r>
              <a:rPr lang="en-ID" dirty="0" err="1"/>
              <a:t>kardio</a:t>
            </a:r>
            <a:r>
              <a:rPr lang="en-ID" dirty="0"/>
              <a:t> </a:t>
            </a:r>
            <a:r>
              <a:rPr lang="en-ID" dirty="0" err="1"/>
              <a:t>vaskuler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tetapi</a:t>
            </a:r>
            <a:r>
              <a:rPr lang="en-ID" dirty="0"/>
              <a:t> </a:t>
            </a:r>
            <a:r>
              <a:rPr lang="en-ID" dirty="0" err="1"/>
              <a:t>kepala</a:t>
            </a:r>
            <a:r>
              <a:rPr lang="en-ID" dirty="0"/>
              <a:t> </a:t>
            </a:r>
            <a:r>
              <a:rPr lang="en-ID" dirty="0" err="1"/>
              <a:t>ruangannya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setuju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jumlah</a:t>
            </a:r>
            <a:r>
              <a:rPr lang="en-ID" dirty="0"/>
              <a:t> </a:t>
            </a:r>
            <a:r>
              <a:rPr lang="en-ID" dirty="0" err="1"/>
              <a:t>perawatnya</a:t>
            </a:r>
            <a:r>
              <a:rPr lang="en-ID" dirty="0"/>
              <a:t> </a:t>
            </a:r>
            <a:r>
              <a:rPr lang="en-ID" dirty="0" err="1"/>
              <a:t>kurang</a:t>
            </a:r>
            <a:r>
              <a:rPr lang="en-ID" dirty="0"/>
              <a:t>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asuhan</a:t>
            </a:r>
            <a:r>
              <a:rPr lang="en-ID" dirty="0"/>
              <a:t> </a:t>
            </a:r>
            <a:r>
              <a:rPr lang="en-ID" dirty="0" err="1"/>
              <a:t>keperawatannya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optimal. </a:t>
            </a:r>
            <a:br>
              <a:rPr lang="en-ID" dirty="0"/>
            </a:br>
            <a:endParaRPr lang="en-ID" dirty="0"/>
          </a:p>
          <a:p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konflik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oleh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?</a:t>
            </a:r>
          </a:p>
          <a:p>
            <a:pPr marL="514350" indent="-514350">
              <a:buAutoNum type="alphaLcPeriod"/>
            </a:pPr>
            <a:r>
              <a:rPr lang="en-US" dirty="0" err="1"/>
              <a:t>Menghindar</a:t>
            </a:r>
            <a:endParaRPr lang="en-US" dirty="0"/>
          </a:p>
          <a:p>
            <a:pPr marL="514350" indent="-514350">
              <a:buAutoNum type="alphaLcPeriod"/>
            </a:pPr>
            <a:r>
              <a:rPr lang="en-US" dirty="0" err="1"/>
              <a:t>Kompetisi</a:t>
            </a:r>
            <a:endParaRPr lang="en-US" dirty="0"/>
          </a:p>
          <a:p>
            <a:pPr marL="514350" indent="-514350">
              <a:buAutoNum type="alphaLcPeriod"/>
            </a:pPr>
            <a:r>
              <a:rPr lang="en-US" dirty="0" err="1"/>
              <a:t>Akomodasi</a:t>
            </a:r>
            <a:endParaRPr lang="en-US" dirty="0"/>
          </a:p>
          <a:p>
            <a:pPr marL="514350" indent="-514350">
              <a:buAutoNum type="alphaLcPeriod"/>
            </a:pPr>
            <a:r>
              <a:rPr lang="en-US" dirty="0" err="1"/>
              <a:t>Kolaborasi</a:t>
            </a:r>
            <a:endParaRPr lang="en-US" dirty="0"/>
          </a:p>
          <a:p>
            <a:pPr marL="514350" indent="-514350">
              <a:buAutoNum type="alphaLcPeriod"/>
            </a:pPr>
            <a:r>
              <a:rPr lang="en-US" dirty="0" err="1"/>
              <a:t>Negosiasi</a:t>
            </a:r>
            <a:endParaRPr lang="en-US" dirty="0"/>
          </a:p>
          <a:p>
            <a:endParaRPr lang="en-ID" b="1" dirty="0"/>
          </a:p>
        </p:txBody>
      </p:sp>
    </p:spTree>
    <p:extLst>
      <p:ext uri="{BB962C8B-B14F-4D97-AF65-F5344CB8AC3E}">
        <p14:creationId xmlns:p14="http://schemas.microsoft.com/office/powerpoint/2010/main" val="265397491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6C784-C937-4251-B229-67F5226E7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1. </a:t>
            </a:r>
            <a:r>
              <a:rPr lang="en-US" b="1" dirty="0" err="1"/>
              <a:t>Negosisasi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E0EC6-E573-4635-A827-4303BA1EE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D" dirty="0" err="1"/>
              <a:t>Kepala</a:t>
            </a:r>
            <a:r>
              <a:rPr lang="en-ID" dirty="0"/>
              <a:t> </a:t>
            </a:r>
            <a:r>
              <a:rPr lang="en-ID" dirty="0" err="1"/>
              <a:t>bidang</a:t>
            </a:r>
            <a:r>
              <a:rPr lang="en-ID" dirty="0"/>
              <a:t> </a:t>
            </a:r>
            <a:r>
              <a:rPr lang="en-ID" dirty="0" err="1"/>
              <a:t>keperawatan</a:t>
            </a:r>
            <a:r>
              <a:rPr lang="en-ID" dirty="0"/>
              <a:t> </a:t>
            </a:r>
            <a:r>
              <a:rPr lang="en-ID" dirty="0" err="1"/>
              <a:t>rumah</a:t>
            </a:r>
            <a:r>
              <a:rPr lang="en-ID" dirty="0"/>
              <a:t> </a:t>
            </a:r>
            <a:r>
              <a:rPr lang="en-ID" dirty="0" err="1"/>
              <a:t>sakit</a:t>
            </a:r>
            <a:r>
              <a:rPr lang="en-ID" dirty="0"/>
              <a:t> </a:t>
            </a:r>
            <a:r>
              <a:rPr lang="en-ID" dirty="0" err="1"/>
              <a:t>merencanakan</a:t>
            </a:r>
            <a:r>
              <a:rPr lang="en-ID" dirty="0"/>
              <a:t> </a:t>
            </a:r>
            <a:r>
              <a:rPr lang="en-ID" dirty="0" err="1"/>
              <a:t>menambah</a:t>
            </a:r>
            <a:r>
              <a:rPr lang="en-ID" dirty="0"/>
              <a:t> </a:t>
            </a:r>
            <a:r>
              <a:rPr lang="en-ID" dirty="0" err="1"/>
              <a:t>jumlah</a:t>
            </a:r>
            <a:r>
              <a:rPr lang="en-ID" dirty="0"/>
              <a:t> </a:t>
            </a:r>
            <a:r>
              <a:rPr lang="en-ID" dirty="0" err="1"/>
              <a:t>tempat</a:t>
            </a:r>
            <a:r>
              <a:rPr lang="en-ID" dirty="0"/>
              <a:t> </a:t>
            </a:r>
            <a:r>
              <a:rPr lang="en-ID" dirty="0" err="1"/>
              <a:t>tidur</a:t>
            </a:r>
            <a:r>
              <a:rPr lang="en-ID" dirty="0"/>
              <a:t> di </a:t>
            </a:r>
            <a:r>
              <a:rPr lang="en-ID" dirty="0" err="1"/>
              <a:t>ruangan</a:t>
            </a:r>
            <a:r>
              <a:rPr lang="en-ID" dirty="0"/>
              <a:t> </a:t>
            </a:r>
            <a:r>
              <a:rPr lang="en-ID" dirty="0" err="1"/>
              <a:t>khusus</a:t>
            </a:r>
            <a:r>
              <a:rPr lang="en-ID" dirty="0"/>
              <a:t> </a:t>
            </a:r>
            <a:r>
              <a:rPr lang="en-ID" dirty="0" err="1"/>
              <a:t>gangguan</a:t>
            </a:r>
            <a:r>
              <a:rPr lang="en-ID" dirty="0"/>
              <a:t> </a:t>
            </a:r>
            <a:r>
              <a:rPr lang="en-ID" dirty="0" err="1"/>
              <a:t>kardio</a:t>
            </a:r>
            <a:r>
              <a:rPr lang="en-ID" dirty="0"/>
              <a:t> </a:t>
            </a:r>
            <a:r>
              <a:rPr lang="en-ID" dirty="0" err="1"/>
              <a:t>vaskuler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tetapi</a:t>
            </a:r>
            <a:r>
              <a:rPr lang="en-ID" dirty="0"/>
              <a:t> </a:t>
            </a:r>
            <a:r>
              <a:rPr lang="en-ID" dirty="0" err="1"/>
              <a:t>kepala</a:t>
            </a:r>
            <a:r>
              <a:rPr lang="en-ID" dirty="0"/>
              <a:t> </a:t>
            </a:r>
            <a:r>
              <a:rPr lang="en-ID" dirty="0" err="1"/>
              <a:t>ruangannya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setuju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jumlah</a:t>
            </a:r>
            <a:r>
              <a:rPr lang="en-ID" dirty="0"/>
              <a:t> </a:t>
            </a:r>
            <a:r>
              <a:rPr lang="en-ID" dirty="0" err="1"/>
              <a:t>perawatnya</a:t>
            </a:r>
            <a:r>
              <a:rPr lang="en-ID" dirty="0"/>
              <a:t> </a:t>
            </a:r>
            <a:r>
              <a:rPr lang="en-ID" dirty="0" err="1"/>
              <a:t>kurang</a:t>
            </a:r>
            <a:r>
              <a:rPr lang="en-ID" dirty="0"/>
              <a:t>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asuhan</a:t>
            </a:r>
            <a:r>
              <a:rPr lang="en-ID" dirty="0"/>
              <a:t> </a:t>
            </a:r>
            <a:r>
              <a:rPr lang="en-ID" dirty="0" err="1"/>
              <a:t>keperawatannya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optimal. </a:t>
            </a:r>
            <a:br>
              <a:rPr lang="en-ID" dirty="0"/>
            </a:br>
            <a:endParaRPr lang="en-ID" dirty="0"/>
          </a:p>
          <a:p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konflik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oleh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?</a:t>
            </a:r>
          </a:p>
          <a:p>
            <a:pPr marL="514350" indent="-514350">
              <a:buAutoNum type="alphaLcPeriod"/>
            </a:pPr>
            <a:r>
              <a:rPr lang="en-US" dirty="0" err="1"/>
              <a:t>Menghindar</a:t>
            </a:r>
            <a:endParaRPr lang="en-US" dirty="0"/>
          </a:p>
          <a:p>
            <a:pPr marL="514350" indent="-514350">
              <a:buAutoNum type="alphaLcPeriod"/>
            </a:pPr>
            <a:r>
              <a:rPr lang="en-US" dirty="0" err="1"/>
              <a:t>Kompetisi</a:t>
            </a:r>
            <a:endParaRPr lang="en-US" dirty="0"/>
          </a:p>
          <a:p>
            <a:pPr marL="514350" indent="-514350">
              <a:buAutoNum type="alphaLcPeriod"/>
            </a:pPr>
            <a:r>
              <a:rPr lang="en-US" dirty="0" err="1"/>
              <a:t>Akomodasi</a:t>
            </a:r>
            <a:endParaRPr lang="en-US" dirty="0"/>
          </a:p>
          <a:p>
            <a:pPr marL="514350" indent="-514350">
              <a:buAutoNum type="alphaLcPeriod"/>
            </a:pPr>
            <a:r>
              <a:rPr lang="en-US" dirty="0" err="1"/>
              <a:t>Kolaborasi</a:t>
            </a:r>
            <a:endParaRPr lang="en-US" dirty="0"/>
          </a:p>
          <a:p>
            <a:pPr marL="514350" indent="-514350">
              <a:buAutoNum type="alphaLcPeriod"/>
            </a:pPr>
            <a:r>
              <a:rPr lang="en-US" dirty="0" err="1">
                <a:solidFill>
                  <a:srgbClr val="FF0000"/>
                </a:solidFill>
              </a:rPr>
              <a:t>Negosiasi</a:t>
            </a:r>
            <a:endParaRPr lang="en-US" dirty="0">
              <a:solidFill>
                <a:srgbClr val="FF0000"/>
              </a:solidFill>
            </a:endParaRPr>
          </a:p>
          <a:p>
            <a:endParaRPr lang="en-ID" b="1" dirty="0"/>
          </a:p>
        </p:txBody>
      </p:sp>
    </p:spTree>
    <p:extLst>
      <p:ext uri="{BB962C8B-B14F-4D97-AF65-F5344CB8AC3E}">
        <p14:creationId xmlns:p14="http://schemas.microsoft.com/office/powerpoint/2010/main" val="148529209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52E10-D941-4D2B-A71F-CAA77725C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Con’t</a:t>
            </a:r>
            <a:r>
              <a:rPr lang="en-US" dirty="0"/>
              <a:t> </a:t>
            </a:r>
            <a:r>
              <a:rPr lang="en-US" dirty="0" err="1"/>
              <a:t>negosiasi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91F52F-5D22-4915-B1C3-9A08E39D0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Pembahasan</a:t>
            </a:r>
            <a:r>
              <a:rPr lang="en-ID" dirty="0"/>
              <a:t>:</a:t>
            </a:r>
            <a:br>
              <a:rPr lang="en-ID" dirty="0"/>
            </a:br>
            <a:r>
              <a:rPr lang="en-ID" dirty="0" err="1"/>
              <a:t>Kompromi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negosiasi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strategi</a:t>
            </a:r>
            <a:r>
              <a:rPr lang="en-ID" dirty="0"/>
              <a:t> </a:t>
            </a:r>
            <a:r>
              <a:rPr lang="en-ID" dirty="0" err="1"/>
              <a:t>penyelesaian</a:t>
            </a:r>
            <a:r>
              <a:rPr lang="en-ID" dirty="0"/>
              <a:t> </a:t>
            </a:r>
            <a:r>
              <a:rPr lang="en-ID" dirty="0" err="1"/>
              <a:t>konflik</a:t>
            </a:r>
            <a:r>
              <a:rPr lang="en-ID" dirty="0"/>
              <a:t> di mana </a:t>
            </a:r>
            <a:r>
              <a:rPr lang="en-ID" dirty="0" err="1"/>
              <a:t>semua</a:t>
            </a:r>
            <a:r>
              <a:rPr lang="en-ID" dirty="0"/>
              <a:t> yang </a:t>
            </a:r>
            <a:r>
              <a:rPr lang="en-ID" dirty="0" err="1"/>
              <a:t>terlibat</a:t>
            </a:r>
            <a:r>
              <a:rPr lang="en-ID" dirty="0"/>
              <a:t> </a:t>
            </a:r>
            <a:r>
              <a:rPr lang="en-ID" dirty="0" err="1"/>
              <a:t>saling</a:t>
            </a:r>
            <a:r>
              <a:rPr lang="en-ID" dirty="0"/>
              <a:t> </a:t>
            </a:r>
            <a:r>
              <a:rPr lang="en-ID" dirty="0" err="1"/>
              <a:t>menyadari</a:t>
            </a:r>
            <a:r>
              <a:rPr lang="en-ID" dirty="0"/>
              <a:t> dan </a:t>
            </a:r>
            <a:r>
              <a:rPr lang="en-ID" dirty="0" err="1"/>
              <a:t>sepakat</a:t>
            </a:r>
            <a:r>
              <a:rPr lang="en-ID" dirty="0"/>
              <a:t> pada </a:t>
            </a:r>
            <a:r>
              <a:rPr lang="en-ID" dirty="0" err="1"/>
              <a:t>keinginan</a:t>
            </a:r>
            <a:r>
              <a:rPr lang="en-ID" dirty="0"/>
              <a:t> </a:t>
            </a:r>
            <a:r>
              <a:rPr lang="en-ID" dirty="0" err="1"/>
              <a:t>bersama</a:t>
            </a:r>
            <a:r>
              <a:rPr lang="en-ID" dirty="0"/>
              <a:t>. </a:t>
            </a:r>
          </a:p>
          <a:p>
            <a:r>
              <a:rPr lang="en-ID" dirty="0" err="1"/>
              <a:t>Penyelesaian</a:t>
            </a:r>
            <a:r>
              <a:rPr lang="en-ID" dirty="0"/>
              <a:t> </a:t>
            </a:r>
            <a:r>
              <a:rPr lang="en-ID" dirty="0" err="1"/>
              <a:t>strategi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sering</a:t>
            </a:r>
            <a:r>
              <a:rPr lang="en-ID" dirty="0"/>
              <a:t> </a:t>
            </a:r>
            <a:r>
              <a:rPr lang="en-ID" dirty="0" err="1"/>
              <a:t>diartikan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lose-lose situation. </a:t>
            </a:r>
            <a:r>
              <a:rPr lang="en-ID" dirty="0" err="1"/>
              <a:t>Kedua</a:t>
            </a:r>
            <a:r>
              <a:rPr lang="en-ID" dirty="0"/>
              <a:t> </a:t>
            </a:r>
            <a:r>
              <a:rPr lang="en-ID" dirty="0" err="1"/>
              <a:t>pihak</a:t>
            </a:r>
            <a:r>
              <a:rPr lang="en-ID" dirty="0"/>
              <a:t> yang </a:t>
            </a:r>
            <a:r>
              <a:rPr lang="en-ID" dirty="0" err="1"/>
              <a:t>terlibat</a:t>
            </a:r>
            <a:r>
              <a:rPr lang="en-ID" dirty="0"/>
              <a:t> </a:t>
            </a:r>
            <a:r>
              <a:rPr lang="en-ID" dirty="0" err="1"/>
              <a:t>saling</a:t>
            </a:r>
            <a:r>
              <a:rPr lang="en-ID" dirty="0"/>
              <a:t> </a:t>
            </a:r>
            <a:r>
              <a:rPr lang="en-ID" dirty="0" err="1"/>
              <a:t>menyerah</a:t>
            </a:r>
            <a:r>
              <a:rPr lang="en-ID" dirty="0"/>
              <a:t> dan </a:t>
            </a:r>
            <a:r>
              <a:rPr lang="en-ID" dirty="0" err="1"/>
              <a:t>menyepakati</a:t>
            </a:r>
            <a:r>
              <a:rPr lang="en-ID" dirty="0"/>
              <a:t> </a:t>
            </a:r>
            <a:r>
              <a:rPr lang="en-ID" dirty="0" err="1"/>
              <a:t>hal</a:t>
            </a:r>
            <a:r>
              <a:rPr lang="en-ID" dirty="0"/>
              <a:t> yang </a:t>
            </a:r>
            <a:r>
              <a:rPr lang="en-ID" dirty="0" err="1"/>
              <a:t>telah</a:t>
            </a:r>
            <a:r>
              <a:rPr lang="en-ID" dirty="0"/>
              <a:t> </a:t>
            </a:r>
            <a:r>
              <a:rPr lang="en-ID" dirty="0" err="1"/>
              <a:t>dibuat</a:t>
            </a:r>
            <a:r>
              <a:rPr lang="en-ID" dirty="0"/>
              <a:t>. </a:t>
            </a:r>
          </a:p>
          <a:p>
            <a:r>
              <a:rPr lang="en-ID" dirty="0"/>
              <a:t>Di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manajemen</a:t>
            </a:r>
            <a:r>
              <a:rPr lang="en-ID" dirty="0"/>
              <a:t> </a:t>
            </a:r>
            <a:r>
              <a:rPr lang="en-ID" dirty="0" err="1"/>
              <a:t>keperawatan</a:t>
            </a:r>
            <a:r>
              <a:rPr lang="en-ID" dirty="0"/>
              <a:t>, </a:t>
            </a:r>
            <a:r>
              <a:rPr lang="en-ID" dirty="0" err="1"/>
              <a:t>strategi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sering</a:t>
            </a:r>
            <a:br>
              <a:rPr lang="en-ID" dirty="0"/>
            </a:br>
            <a:r>
              <a:rPr lang="en-ID" dirty="0" err="1"/>
              <a:t>digunakan</a:t>
            </a:r>
            <a:r>
              <a:rPr lang="en-ID" dirty="0"/>
              <a:t> oleh middle dan top </a:t>
            </a:r>
            <a:r>
              <a:rPr lang="en-ID" dirty="0" err="1"/>
              <a:t>manajer</a:t>
            </a:r>
            <a:r>
              <a:rPr lang="en-ID" dirty="0"/>
              <a:t> </a:t>
            </a:r>
            <a:r>
              <a:rPr lang="en-ID" dirty="0" err="1"/>
              <a:t>keperawatan</a:t>
            </a:r>
            <a:r>
              <a:rPr lang="en-ID" dirty="0"/>
              <a:t>. </a:t>
            </a:r>
            <a:br>
              <a:rPr lang="en-ID" dirty="0"/>
            </a:b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61676903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C9B98-B096-4E16-9567-32BAD524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2. </a:t>
            </a:r>
            <a:r>
              <a:rPr lang="en-US" b="1" dirty="0" err="1"/>
              <a:t>Kolaborasi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6E315-EACF-451D-9583-E722002E0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ruang</a:t>
            </a:r>
            <a:r>
              <a:rPr lang="en-ID" dirty="0"/>
              <a:t> </a:t>
            </a:r>
            <a:r>
              <a:rPr lang="en-ID" dirty="0" err="1"/>
              <a:t>rawat</a:t>
            </a:r>
            <a:r>
              <a:rPr lang="en-ID" dirty="0"/>
              <a:t> </a:t>
            </a:r>
            <a:r>
              <a:rPr lang="en-ID" dirty="0" err="1"/>
              <a:t>terdiri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zona A dan B </a:t>
            </a:r>
            <a:r>
              <a:rPr lang="en-ID" dirty="0" err="1"/>
              <a:t>berselisih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penggunaan</a:t>
            </a:r>
            <a:r>
              <a:rPr lang="en-ID" dirty="0"/>
              <a:t> </a:t>
            </a:r>
            <a:r>
              <a:rPr lang="en-ID" dirty="0" err="1"/>
              <a:t>alat</a:t>
            </a:r>
            <a:r>
              <a:rPr lang="en-ID" dirty="0"/>
              <a:t> </a:t>
            </a:r>
            <a:r>
              <a:rPr lang="en-ID" dirty="0" err="1"/>
              <a:t>bersama</a:t>
            </a:r>
            <a:r>
              <a:rPr lang="en-ID" dirty="0"/>
              <a:t>. Setelah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diskusi</a:t>
            </a:r>
            <a:r>
              <a:rPr lang="en-ID" dirty="0"/>
              <a:t> </a:t>
            </a:r>
            <a:r>
              <a:rPr lang="en-ID" dirty="0" err="1"/>
              <a:t>panjang</a:t>
            </a:r>
            <a:r>
              <a:rPr lang="en-ID" dirty="0"/>
              <a:t>, </a:t>
            </a:r>
            <a:r>
              <a:rPr lang="en-ID" dirty="0" err="1"/>
              <a:t>anggota</a:t>
            </a:r>
            <a:r>
              <a:rPr lang="en-ID" dirty="0"/>
              <a:t> </a:t>
            </a:r>
            <a:r>
              <a:rPr lang="en-ID" dirty="0" err="1"/>
              <a:t>tim</a:t>
            </a:r>
            <a:r>
              <a:rPr lang="en-ID" dirty="0"/>
              <a:t> </a:t>
            </a:r>
            <a:r>
              <a:rPr lang="en-ID" dirty="0" err="1"/>
              <a:t>membuat</a:t>
            </a:r>
            <a:r>
              <a:rPr lang="en-ID" dirty="0"/>
              <a:t> </a:t>
            </a:r>
            <a:r>
              <a:rPr lang="en-ID" dirty="0" err="1"/>
              <a:t>kesepakatan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situasi</a:t>
            </a:r>
            <a:r>
              <a:rPr lang="en-ID" dirty="0"/>
              <a:t> </a:t>
            </a:r>
            <a:r>
              <a:rPr lang="en-ID" dirty="0" err="1"/>
              <a:t>pekerjaan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keterbatasan</a:t>
            </a:r>
            <a:r>
              <a:rPr lang="en-ID" dirty="0"/>
              <a:t> </a:t>
            </a:r>
            <a:r>
              <a:rPr lang="en-ID" dirty="0" err="1"/>
              <a:t>alat</a:t>
            </a:r>
            <a:r>
              <a:rPr lang="en-ID" dirty="0"/>
              <a:t>, </a:t>
            </a:r>
            <a:r>
              <a:rPr lang="en-ID" dirty="0" err="1"/>
              <a:t>tenaga</a:t>
            </a:r>
            <a:r>
              <a:rPr lang="en-ID" dirty="0"/>
              <a:t> dan </a:t>
            </a:r>
            <a:r>
              <a:rPr lang="en-ID" dirty="0" err="1"/>
              <a:t>fasilitas</a:t>
            </a:r>
            <a:r>
              <a:rPr lang="en-ID" dirty="0"/>
              <a:t>. </a:t>
            </a:r>
            <a:r>
              <a:rPr lang="en-ID" dirty="0" err="1"/>
              <a:t>Diskusi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membuat</a:t>
            </a:r>
            <a:r>
              <a:rPr lang="en-ID" dirty="0"/>
              <a:t> </a:t>
            </a:r>
            <a:r>
              <a:rPr lang="en-ID" dirty="0" err="1"/>
              <a:t>anggota</a:t>
            </a:r>
            <a:r>
              <a:rPr lang="en-ID" dirty="0"/>
              <a:t> </a:t>
            </a:r>
            <a:r>
              <a:rPr lang="en-ID" dirty="0" err="1"/>
              <a:t>tim</a:t>
            </a:r>
            <a:r>
              <a:rPr lang="en-ID" dirty="0"/>
              <a:t> </a:t>
            </a:r>
            <a:r>
              <a:rPr lang="en-ID" dirty="0" err="1"/>
              <a:t>menyadari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kedua</a:t>
            </a:r>
            <a:r>
              <a:rPr lang="en-ID" dirty="0"/>
              <a:t> zona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kepedulian</a:t>
            </a:r>
            <a:r>
              <a:rPr lang="en-ID" dirty="0"/>
              <a:t> yang </a:t>
            </a:r>
            <a:r>
              <a:rPr lang="en-ID" dirty="0" err="1"/>
              <a:t>sama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mau</a:t>
            </a:r>
            <a:r>
              <a:rPr lang="en-ID" dirty="0"/>
              <a:t> </a:t>
            </a:r>
            <a:r>
              <a:rPr lang="en-ID" dirty="0" err="1"/>
              <a:t>saling</a:t>
            </a:r>
            <a:r>
              <a:rPr lang="en-ID" dirty="0"/>
              <a:t> </a:t>
            </a:r>
            <a:r>
              <a:rPr lang="en-ID" dirty="0" err="1"/>
              <a:t>membantu</a:t>
            </a:r>
            <a:r>
              <a:rPr lang="en-ID" dirty="0"/>
              <a:t>. </a:t>
            </a:r>
            <a:r>
              <a:rPr lang="en-ID" dirty="0" err="1"/>
              <a:t>Kepala</a:t>
            </a:r>
            <a:r>
              <a:rPr lang="en-ID" dirty="0"/>
              <a:t> </a:t>
            </a:r>
            <a:r>
              <a:rPr lang="en-ID" dirty="0" err="1"/>
              <a:t>ruangan</a:t>
            </a:r>
            <a:r>
              <a:rPr lang="en-ID" dirty="0"/>
              <a:t> juga </a:t>
            </a:r>
            <a:r>
              <a:rPr lang="en-ID" dirty="0" err="1"/>
              <a:t>sepakat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mengupayakan</a:t>
            </a:r>
            <a:r>
              <a:rPr lang="en-ID" dirty="0"/>
              <a:t> </a:t>
            </a:r>
            <a:r>
              <a:rPr lang="en-ID" dirty="0" err="1"/>
              <a:t>pemenuhan</a:t>
            </a:r>
            <a:r>
              <a:rPr lang="en-ID" dirty="0"/>
              <a:t> </a:t>
            </a:r>
            <a:r>
              <a:rPr lang="en-ID" dirty="0" err="1"/>
              <a:t>kebutuhan</a:t>
            </a:r>
            <a:r>
              <a:rPr lang="en-ID" dirty="0"/>
              <a:t> </a:t>
            </a:r>
            <a:r>
              <a:rPr lang="en-ID" dirty="0" err="1"/>
              <a:t>fasilitas</a:t>
            </a:r>
            <a:r>
              <a:rPr lang="en-ID" dirty="0"/>
              <a:t> </a:t>
            </a:r>
            <a:r>
              <a:rPr lang="en-ID" dirty="0" err="1"/>
              <a:t>ruangan</a:t>
            </a:r>
            <a:r>
              <a:rPr lang="en-ID" dirty="0"/>
              <a:t>. </a:t>
            </a:r>
          </a:p>
          <a:p>
            <a:r>
              <a:rPr lang="en-ID" dirty="0" err="1"/>
              <a:t>Apakah</a:t>
            </a:r>
            <a:r>
              <a:rPr lang="en-ID" dirty="0"/>
              <a:t> </a:t>
            </a:r>
            <a:r>
              <a:rPr lang="en-ID" dirty="0" err="1"/>
              <a:t>strategi</a:t>
            </a:r>
            <a:r>
              <a:rPr lang="en-ID" dirty="0"/>
              <a:t> </a:t>
            </a:r>
            <a:r>
              <a:rPr lang="en-ID" dirty="0" err="1"/>
              <a:t>penyelesaian</a:t>
            </a:r>
            <a:r>
              <a:rPr lang="en-ID" dirty="0"/>
              <a:t> </a:t>
            </a:r>
            <a:r>
              <a:rPr lang="en-ID" dirty="0" err="1"/>
              <a:t>konflik</a:t>
            </a:r>
            <a:r>
              <a:rPr lang="en-ID" dirty="0"/>
              <a:t> yang </a:t>
            </a:r>
            <a:r>
              <a:rPr lang="en-ID" dirty="0" err="1"/>
              <a:t>telah</a:t>
            </a:r>
            <a:r>
              <a:rPr lang="en-ID" dirty="0"/>
              <a:t> </a:t>
            </a:r>
            <a:r>
              <a:rPr lang="en-ID" dirty="0" err="1"/>
              <a:t>dilakukan</a:t>
            </a:r>
            <a:r>
              <a:rPr lang="en-ID" dirty="0"/>
              <a:t> pada </a:t>
            </a:r>
            <a:r>
              <a:rPr lang="en-ID" dirty="0" err="1"/>
              <a:t>kasus</a:t>
            </a:r>
            <a:r>
              <a:rPr lang="en-ID" dirty="0"/>
              <a:t> di </a:t>
            </a:r>
            <a:r>
              <a:rPr lang="en-ID" dirty="0" err="1"/>
              <a:t>atas</a:t>
            </a:r>
            <a:r>
              <a:rPr lang="en-ID" dirty="0"/>
              <a:t>?</a:t>
            </a:r>
            <a:br>
              <a:rPr lang="en-ID" dirty="0"/>
            </a:br>
            <a:r>
              <a:rPr lang="en-ID" dirty="0"/>
              <a:t>A. Avoiding</a:t>
            </a:r>
            <a:br>
              <a:rPr lang="en-ID" dirty="0"/>
            </a:br>
            <a:r>
              <a:rPr lang="en-ID" dirty="0"/>
              <a:t>B. Competing</a:t>
            </a:r>
            <a:br>
              <a:rPr lang="en-ID" dirty="0"/>
            </a:br>
            <a:r>
              <a:rPr lang="en-ID" dirty="0"/>
              <a:t>C. </a:t>
            </a:r>
            <a:r>
              <a:rPr lang="en-ID" dirty="0" err="1"/>
              <a:t>Accomodating</a:t>
            </a:r>
            <a:br>
              <a:rPr lang="en-ID" dirty="0"/>
            </a:br>
            <a:r>
              <a:rPr lang="en-ID" dirty="0"/>
              <a:t>D. Collaborating</a:t>
            </a:r>
            <a:br>
              <a:rPr lang="en-ID" dirty="0"/>
            </a:br>
            <a:r>
              <a:rPr lang="en-ID" dirty="0"/>
              <a:t>E. Compromising</a:t>
            </a:r>
          </a:p>
        </p:txBody>
      </p:sp>
    </p:spTree>
    <p:extLst>
      <p:ext uri="{BB962C8B-B14F-4D97-AF65-F5344CB8AC3E}">
        <p14:creationId xmlns:p14="http://schemas.microsoft.com/office/powerpoint/2010/main" val="254748044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C9B98-B096-4E16-9567-32BAD524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2. </a:t>
            </a:r>
            <a:r>
              <a:rPr lang="en-US" b="1" dirty="0" err="1"/>
              <a:t>Kolaborasi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6E315-EACF-451D-9583-E722002E0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ruang</a:t>
            </a:r>
            <a:r>
              <a:rPr lang="en-ID" dirty="0"/>
              <a:t> </a:t>
            </a:r>
            <a:r>
              <a:rPr lang="en-ID" dirty="0" err="1"/>
              <a:t>rawat</a:t>
            </a:r>
            <a:r>
              <a:rPr lang="en-ID" dirty="0"/>
              <a:t> </a:t>
            </a:r>
            <a:r>
              <a:rPr lang="en-ID" dirty="0" err="1"/>
              <a:t>terdiri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zona A dan B </a:t>
            </a:r>
            <a:r>
              <a:rPr lang="en-ID" dirty="0" err="1"/>
              <a:t>berselisih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penggunaan</a:t>
            </a:r>
            <a:r>
              <a:rPr lang="en-ID" dirty="0"/>
              <a:t> </a:t>
            </a:r>
            <a:r>
              <a:rPr lang="en-ID" dirty="0" err="1"/>
              <a:t>alat</a:t>
            </a:r>
            <a:r>
              <a:rPr lang="en-ID" dirty="0"/>
              <a:t> </a:t>
            </a:r>
            <a:r>
              <a:rPr lang="en-ID" dirty="0" err="1"/>
              <a:t>bersama</a:t>
            </a:r>
            <a:r>
              <a:rPr lang="en-ID" dirty="0"/>
              <a:t>. Setelah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diskusi</a:t>
            </a:r>
            <a:r>
              <a:rPr lang="en-ID" dirty="0"/>
              <a:t> </a:t>
            </a:r>
            <a:r>
              <a:rPr lang="en-ID" dirty="0" err="1"/>
              <a:t>panjang</a:t>
            </a:r>
            <a:r>
              <a:rPr lang="en-ID" dirty="0"/>
              <a:t>, </a:t>
            </a:r>
            <a:r>
              <a:rPr lang="en-ID" dirty="0" err="1"/>
              <a:t>anggota</a:t>
            </a:r>
            <a:r>
              <a:rPr lang="en-ID" dirty="0"/>
              <a:t> </a:t>
            </a:r>
            <a:r>
              <a:rPr lang="en-ID" dirty="0" err="1"/>
              <a:t>tim</a:t>
            </a:r>
            <a:r>
              <a:rPr lang="en-ID" dirty="0"/>
              <a:t> </a:t>
            </a:r>
            <a:r>
              <a:rPr lang="en-ID" dirty="0" err="1"/>
              <a:t>membuat</a:t>
            </a:r>
            <a:r>
              <a:rPr lang="en-ID" dirty="0"/>
              <a:t> </a:t>
            </a:r>
            <a:r>
              <a:rPr lang="en-ID" dirty="0" err="1"/>
              <a:t>kesepakatan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situasi</a:t>
            </a:r>
            <a:r>
              <a:rPr lang="en-ID" dirty="0"/>
              <a:t> </a:t>
            </a:r>
            <a:r>
              <a:rPr lang="en-ID" dirty="0" err="1"/>
              <a:t>pekerjaan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keterbatasan</a:t>
            </a:r>
            <a:r>
              <a:rPr lang="en-ID" dirty="0"/>
              <a:t> </a:t>
            </a:r>
            <a:r>
              <a:rPr lang="en-ID" dirty="0" err="1"/>
              <a:t>alat</a:t>
            </a:r>
            <a:r>
              <a:rPr lang="en-ID" dirty="0"/>
              <a:t>, </a:t>
            </a:r>
            <a:r>
              <a:rPr lang="en-ID" dirty="0" err="1"/>
              <a:t>tenaga</a:t>
            </a:r>
            <a:r>
              <a:rPr lang="en-ID" dirty="0"/>
              <a:t> dan </a:t>
            </a:r>
            <a:r>
              <a:rPr lang="en-ID" dirty="0" err="1"/>
              <a:t>fasilitas</a:t>
            </a:r>
            <a:r>
              <a:rPr lang="en-ID" dirty="0"/>
              <a:t>. </a:t>
            </a:r>
            <a:r>
              <a:rPr lang="en-ID" dirty="0" err="1"/>
              <a:t>Diskusi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membuat</a:t>
            </a:r>
            <a:r>
              <a:rPr lang="en-ID" dirty="0"/>
              <a:t> </a:t>
            </a:r>
            <a:r>
              <a:rPr lang="en-ID" dirty="0" err="1"/>
              <a:t>anggota</a:t>
            </a:r>
            <a:r>
              <a:rPr lang="en-ID" dirty="0"/>
              <a:t> </a:t>
            </a:r>
            <a:r>
              <a:rPr lang="en-ID" dirty="0" err="1"/>
              <a:t>tim</a:t>
            </a:r>
            <a:r>
              <a:rPr lang="en-ID" dirty="0"/>
              <a:t> </a:t>
            </a:r>
            <a:r>
              <a:rPr lang="en-ID" dirty="0" err="1"/>
              <a:t>menyadari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kedua</a:t>
            </a:r>
            <a:r>
              <a:rPr lang="en-ID" dirty="0"/>
              <a:t> zona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kepedulian</a:t>
            </a:r>
            <a:r>
              <a:rPr lang="en-ID" dirty="0"/>
              <a:t> yang </a:t>
            </a:r>
            <a:r>
              <a:rPr lang="en-ID" dirty="0" err="1"/>
              <a:t>sama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mau</a:t>
            </a:r>
            <a:r>
              <a:rPr lang="en-ID" dirty="0"/>
              <a:t> </a:t>
            </a:r>
            <a:r>
              <a:rPr lang="en-ID" dirty="0" err="1"/>
              <a:t>saling</a:t>
            </a:r>
            <a:r>
              <a:rPr lang="en-ID" dirty="0"/>
              <a:t> </a:t>
            </a:r>
            <a:r>
              <a:rPr lang="en-ID" dirty="0" err="1"/>
              <a:t>membantu</a:t>
            </a:r>
            <a:r>
              <a:rPr lang="en-ID" dirty="0"/>
              <a:t>. </a:t>
            </a:r>
            <a:r>
              <a:rPr lang="en-ID" dirty="0" err="1"/>
              <a:t>Kepala</a:t>
            </a:r>
            <a:r>
              <a:rPr lang="en-ID" dirty="0"/>
              <a:t> </a:t>
            </a:r>
            <a:r>
              <a:rPr lang="en-ID" dirty="0" err="1"/>
              <a:t>ruangan</a:t>
            </a:r>
            <a:r>
              <a:rPr lang="en-ID" dirty="0"/>
              <a:t> juga </a:t>
            </a:r>
            <a:r>
              <a:rPr lang="en-ID" dirty="0" err="1"/>
              <a:t>sepakat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mengupayakan</a:t>
            </a:r>
            <a:r>
              <a:rPr lang="en-ID" dirty="0"/>
              <a:t> </a:t>
            </a:r>
            <a:r>
              <a:rPr lang="en-ID" dirty="0" err="1"/>
              <a:t>pemenuhan</a:t>
            </a:r>
            <a:r>
              <a:rPr lang="en-ID" dirty="0"/>
              <a:t> </a:t>
            </a:r>
            <a:r>
              <a:rPr lang="en-ID" dirty="0" err="1"/>
              <a:t>kebutuhan</a:t>
            </a:r>
            <a:r>
              <a:rPr lang="en-ID" dirty="0"/>
              <a:t> </a:t>
            </a:r>
            <a:r>
              <a:rPr lang="en-ID" dirty="0" err="1"/>
              <a:t>fasilitas</a:t>
            </a:r>
            <a:r>
              <a:rPr lang="en-ID" dirty="0"/>
              <a:t> </a:t>
            </a:r>
            <a:r>
              <a:rPr lang="en-ID" dirty="0" err="1"/>
              <a:t>ruangan</a:t>
            </a:r>
            <a:r>
              <a:rPr lang="en-ID" dirty="0"/>
              <a:t>. </a:t>
            </a:r>
          </a:p>
          <a:p>
            <a:r>
              <a:rPr lang="en-ID" dirty="0" err="1"/>
              <a:t>Apakah</a:t>
            </a:r>
            <a:r>
              <a:rPr lang="en-ID" dirty="0"/>
              <a:t> </a:t>
            </a:r>
            <a:r>
              <a:rPr lang="en-ID" dirty="0" err="1"/>
              <a:t>strategi</a:t>
            </a:r>
            <a:r>
              <a:rPr lang="en-ID" dirty="0"/>
              <a:t> </a:t>
            </a:r>
            <a:r>
              <a:rPr lang="en-ID" dirty="0" err="1"/>
              <a:t>penyelesaian</a:t>
            </a:r>
            <a:r>
              <a:rPr lang="en-ID" dirty="0"/>
              <a:t> </a:t>
            </a:r>
            <a:r>
              <a:rPr lang="en-ID" dirty="0" err="1"/>
              <a:t>konflik</a:t>
            </a:r>
            <a:r>
              <a:rPr lang="en-ID" dirty="0"/>
              <a:t> yang </a:t>
            </a:r>
            <a:r>
              <a:rPr lang="en-ID" dirty="0" err="1"/>
              <a:t>telah</a:t>
            </a:r>
            <a:r>
              <a:rPr lang="en-ID" dirty="0"/>
              <a:t> </a:t>
            </a:r>
            <a:r>
              <a:rPr lang="en-ID" dirty="0" err="1"/>
              <a:t>dilakukan</a:t>
            </a:r>
            <a:r>
              <a:rPr lang="en-ID" dirty="0"/>
              <a:t> pada </a:t>
            </a:r>
            <a:r>
              <a:rPr lang="en-ID" dirty="0" err="1"/>
              <a:t>kasus</a:t>
            </a:r>
            <a:r>
              <a:rPr lang="en-ID" dirty="0"/>
              <a:t> di </a:t>
            </a:r>
            <a:r>
              <a:rPr lang="en-ID" dirty="0" err="1"/>
              <a:t>atas</a:t>
            </a:r>
            <a:r>
              <a:rPr lang="en-ID" dirty="0"/>
              <a:t>?</a:t>
            </a:r>
            <a:br>
              <a:rPr lang="en-ID" dirty="0"/>
            </a:br>
            <a:r>
              <a:rPr lang="en-ID" dirty="0"/>
              <a:t>A. Avoiding</a:t>
            </a:r>
            <a:br>
              <a:rPr lang="en-ID" dirty="0"/>
            </a:br>
            <a:r>
              <a:rPr lang="en-ID" dirty="0"/>
              <a:t>B. Competing</a:t>
            </a:r>
            <a:br>
              <a:rPr lang="en-ID" dirty="0"/>
            </a:br>
            <a:r>
              <a:rPr lang="en-ID" dirty="0"/>
              <a:t>C. </a:t>
            </a:r>
            <a:r>
              <a:rPr lang="en-ID" dirty="0" err="1"/>
              <a:t>Accomodating</a:t>
            </a:r>
            <a:br>
              <a:rPr lang="en-ID" dirty="0"/>
            </a:br>
            <a:r>
              <a:rPr lang="en-ID" dirty="0">
                <a:solidFill>
                  <a:srgbClr val="FF0000"/>
                </a:solidFill>
              </a:rPr>
              <a:t>D. </a:t>
            </a:r>
            <a:r>
              <a:rPr lang="en-ID" b="1" dirty="0">
                <a:solidFill>
                  <a:srgbClr val="FF0000"/>
                </a:solidFill>
              </a:rPr>
              <a:t>Collaborating</a:t>
            </a:r>
            <a:br>
              <a:rPr lang="en-ID" b="1" dirty="0"/>
            </a:br>
            <a:r>
              <a:rPr lang="en-ID" dirty="0"/>
              <a:t>E. Compromising</a:t>
            </a:r>
          </a:p>
        </p:txBody>
      </p:sp>
    </p:spTree>
    <p:extLst>
      <p:ext uri="{BB962C8B-B14F-4D97-AF65-F5344CB8AC3E}">
        <p14:creationId xmlns:p14="http://schemas.microsoft.com/office/powerpoint/2010/main" val="181645982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9D393-6482-419E-B73A-7FDF872A8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3. </a:t>
            </a:r>
            <a:r>
              <a:rPr lang="en-US" b="1" dirty="0" err="1"/>
              <a:t>Kompetisi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DB70D-2E21-4032-8374-9A3169FF0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dirty="0"/>
              <a:t>Pada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rawat</a:t>
            </a:r>
            <a:r>
              <a:rPr lang="en-US" dirty="0"/>
              <a:t> RS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perselisihan</a:t>
            </a:r>
            <a:r>
              <a:rPr lang="en-US" dirty="0"/>
              <a:t> </a:t>
            </a:r>
            <a:r>
              <a:rPr lang="en-US" dirty="0" err="1"/>
              <a:t>paham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senior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rawat</a:t>
            </a:r>
            <a:r>
              <a:rPr lang="en-US" dirty="0"/>
              <a:t> </a:t>
            </a:r>
            <a:r>
              <a:rPr lang="en-US" dirty="0" err="1"/>
              <a:t>luka</a:t>
            </a:r>
            <a:r>
              <a:rPr lang="en-US" dirty="0"/>
              <a:t> di </a:t>
            </a:r>
            <a:r>
              <a:rPr lang="en-US" dirty="0" err="1"/>
              <a:t>ruangan</a:t>
            </a:r>
            <a:r>
              <a:rPr lang="en-US" dirty="0"/>
              <a:t>.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Ruangan</a:t>
            </a:r>
            <a:r>
              <a:rPr lang="en-US" dirty="0"/>
              <a:t> </a:t>
            </a:r>
            <a:r>
              <a:rPr lang="en-US" dirty="0" err="1"/>
              <a:t>menengahi</a:t>
            </a:r>
            <a:r>
              <a:rPr lang="en-US" dirty="0"/>
              <a:t> </a:t>
            </a:r>
            <a:r>
              <a:rPr lang="en-US" dirty="0" err="1"/>
              <a:t>perselisihan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rapat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siapa</a:t>
            </a:r>
            <a:r>
              <a:rPr lang="en-US" dirty="0"/>
              <a:t> yang </a:t>
            </a:r>
            <a:r>
              <a:rPr lang="en-US" dirty="0" err="1"/>
              <a:t>benar</a:t>
            </a:r>
            <a:r>
              <a:rPr lang="en-US" dirty="0"/>
              <a:t> dan salah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kesepakatan</a:t>
            </a:r>
            <a:r>
              <a:rPr lang="en-US" dirty="0"/>
              <a:t> yang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ditanggapi</a:t>
            </a:r>
            <a:r>
              <a:rPr lang="en-US" dirty="0"/>
              <a:t> oleh </a:t>
            </a:r>
            <a:r>
              <a:rPr lang="en-US" dirty="0" err="1"/>
              <a:t>perawat</a:t>
            </a:r>
            <a:r>
              <a:rPr lang="en-US" dirty="0"/>
              <a:t> senior.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kesempatan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rawat</a:t>
            </a:r>
            <a:r>
              <a:rPr lang="en-US" dirty="0"/>
              <a:t> </a:t>
            </a:r>
            <a:r>
              <a:rPr lang="en-US" dirty="0" err="1"/>
              <a:t>luka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pelajari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. Setelah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rawat</a:t>
            </a:r>
            <a:r>
              <a:rPr lang="en-US" dirty="0"/>
              <a:t> </a:t>
            </a:r>
            <a:r>
              <a:rPr lang="en-US" dirty="0" err="1"/>
              <a:t>inap</a:t>
            </a:r>
            <a:r>
              <a:rPr lang="en-US" dirty="0"/>
              <a:t>,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mengevaluasi</a:t>
            </a:r>
            <a:r>
              <a:rPr lang="en-US" dirty="0"/>
              <a:t> </a:t>
            </a:r>
            <a:r>
              <a:rPr lang="en-US" dirty="0" err="1"/>
              <a:t>efektivitas</a:t>
            </a:r>
            <a:r>
              <a:rPr lang="en-US" dirty="0"/>
              <a:t> </a:t>
            </a:r>
            <a:r>
              <a:rPr lang="en-US" dirty="0" err="1"/>
              <a:t>rawat</a:t>
            </a:r>
            <a:r>
              <a:rPr lang="en-US" dirty="0"/>
              <a:t> </a:t>
            </a:r>
            <a:r>
              <a:rPr lang="en-US" dirty="0" err="1"/>
              <a:t>luka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yang </a:t>
            </a:r>
            <a:r>
              <a:rPr lang="en-US" dirty="0" err="1"/>
              <a:t>diterapakan</a:t>
            </a:r>
            <a:r>
              <a:rPr lang="en-US" dirty="0"/>
              <a:t> oleh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Ruangan</a:t>
            </a:r>
            <a:r>
              <a:rPr lang="en-US" dirty="0"/>
              <a:t>?</a:t>
            </a:r>
          </a:p>
          <a:p>
            <a:pPr marL="514350" indent="-514350">
              <a:buAutoNum type="alphaLcPeriod"/>
            </a:pPr>
            <a:r>
              <a:rPr lang="en-US" dirty="0" err="1"/>
              <a:t>Akomodasi</a:t>
            </a:r>
            <a:endParaRPr lang="en-US" dirty="0"/>
          </a:p>
          <a:p>
            <a:pPr marL="514350" indent="-514350">
              <a:buAutoNum type="alphaLcPeriod"/>
            </a:pPr>
            <a:r>
              <a:rPr lang="en-US" dirty="0" err="1"/>
              <a:t>Kompetisi</a:t>
            </a:r>
            <a:endParaRPr lang="en-US" dirty="0"/>
          </a:p>
          <a:p>
            <a:pPr marL="514350" indent="-514350">
              <a:buAutoNum type="alphaLcPeriod"/>
            </a:pPr>
            <a:r>
              <a:rPr lang="en-US" dirty="0" err="1"/>
              <a:t>Negosiasi</a:t>
            </a:r>
            <a:endParaRPr lang="en-US" dirty="0"/>
          </a:p>
          <a:p>
            <a:pPr marL="514350" indent="-514350">
              <a:buAutoNum type="alphaLcPeriod"/>
            </a:pPr>
            <a:r>
              <a:rPr lang="en-US" dirty="0" err="1"/>
              <a:t>Menghindar</a:t>
            </a:r>
            <a:endParaRPr lang="en-US" dirty="0"/>
          </a:p>
          <a:p>
            <a:pPr marL="514350" indent="-514350">
              <a:buAutoNum type="alphaLcPeriod"/>
            </a:pPr>
            <a:r>
              <a:rPr lang="en-US" dirty="0" err="1"/>
              <a:t>Kolaborasi</a:t>
            </a:r>
            <a:endParaRPr lang="en-US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96645933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9D393-6482-419E-B73A-7FDF872A8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3. </a:t>
            </a:r>
            <a:r>
              <a:rPr lang="en-US" b="1" dirty="0" err="1"/>
              <a:t>Kompetisi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DB70D-2E21-4032-8374-9A3169FF0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dirty="0"/>
              <a:t>Pada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rawat</a:t>
            </a:r>
            <a:r>
              <a:rPr lang="en-US" dirty="0"/>
              <a:t> RS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perselisihan</a:t>
            </a:r>
            <a:r>
              <a:rPr lang="en-US" dirty="0"/>
              <a:t> </a:t>
            </a:r>
            <a:r>
              <a:rPr lang="en-US" dirty="0" err="1"/>
              <a:t>paham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senior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rawat</a:t>
            </a:r>
            <a:r>
              <a:rPr lang="en-US" dirty="0"/>
              <a:t> </a:t>
            </a:r>
            <a:r>
              <a:rPr lang="en-US" dirty="0" err="1"/>
              <a:t>luka</a:t>
            </a:r>
            <a:r>
              <a:rPr lang="en-US" dirty="0"/>
              <a:t> di </a:t>
            </a:r>
            <a:r>
              <a:rPr lang="en-US" dirty="0" err="1"/>
              <a:t>ruangan</a:t>
            </a:r>
            <a:r>
              <a:rPr lang="en-US" dirty="0"/>
              <a:t>.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Ruangan</a:t>
            </a:r>
            <a:r>
              <a:rPr lang="en-US" dirty="0"/>
              <a:t> </a:t>
            </a:r>
            <a:r>
              <a:rPr lang="en-US" dirty="0" err="1"/>
              <a:t>menengahi</a:t>
            </a:r>
            <a:r>
              <a:rPr lang="en-US" dirty="0"/>
              <a:t> </a:t>
            </a:r>
            <a:r>
              <a:rPr lang="en-US" dirty="0" err="1"/>
              <a:t>perselisihan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rapat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siapa</a:t>
            </a:r>
            <a:r>
              <a:rPr lang="en-US" dirty="0"/>
              <a:t> yang </a:t>
            </a:r>
            <a:r>
              <a:rPr lang="en-US" dirty="0" err="1"/>
              <a:t>benar</a:t>
            </a:r>
            <a:r>
              <a:rPr lang="en-US" dirty="0"/>
              <a:t> dan salah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kesepakatan</a:t>
            </a:r>
            <a:r>
              <a:rPr lang="en-US" dirty="0"/>
              <a:t> yang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ditanggapi</a:t>
            </a:r>
            <a:r>
              <a:rPr lang="en-US" dirty="0"/>
              <a:t> oleh </a:t>
            </a:r>
            <a:r>
              <a:rPr lang="en-US" dirty="0" err="1"/>
              <a:t>perawat</a:t>
            </a:r>
            <a:r>
              <a:rPr lang="en-US" dirty="0"/>
              <a:t> senior.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kesempatan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rawat</a:t>
            </a:r>
            <a:r>
              <a:rPr lang="en-US" dirty="0"/>
              <a:t> </a:t>
            </a:r>
            <a:r>
              <a:rPr lang="en-US" dirty="0" err="1"/>
              <a:t>luka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pelajari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. Setelah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rawat</a:t>
            </a:r>
            <a:r>
              <a:rPr lang="en-US" dirty="0"/>
              <a:t> </a:t>
            </a:r>
            <a:r>
              <a:rPr lang="en-US" dirty="0" err="1"/>
              <a:t>inap</a:t>
            </a:r>
            <a:r>
              <a:rPr lang="en-US" dirty="0"/>
              <a:t>,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mengevaluasi</a:t>
            </a:r>
            <a:r>
              <a:rPr lang="en-US" dirty="0"/>
              <a:t> </a:t>
            </a:r>
            <a:r>
              <a:rPr lang="en-US" dirty="0" err="1"/>
              <a:t>efektivitas</a:t>
            </a:r>
            <a:r>
              <a:rPr lang="en-US" dirty="0"/>
              <a:t> </a:t>
            </a:r>
            <a:r>
              <a:rPr lang="en-US" dirty="0" err="1"/>
              <a:t>rawat</a:t>
            </a:r>
            <a:r>
              <a:rPr lang="en-US" dirty="0"/>
              <a:t> </a:t>
            </a:r>
            <a:r>
              <a:rPr lang="en-US" dirty="0" err="1"/>
              <a:t>luka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yang </a:t>
            </a:r>
            <a:r>
              <a:rPr lang="en-US" dirty="0" err="1"/>
              <a:t>diterapakan</a:t>
            </a:r>
            <a:r>
              <a:rPr lang="en-US" dirty="0"/>
              <a:t> oleh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Ruangan</a:t>
            </a:r>
            <a:r>
              <a:rPr lang="en-US" dirty="0"/>
              <a:t>?</a:t>
            </a:r>
          </a:p>
          <a:p>
            <a:pPr marL="514350" indent="-514350">
              <a:buAutoNum type="alphaLcPeriod"/>
            </a:pPr>
            <a:r>
              <a:rPr lang="en-US" dirty="0" err="1"/>
              <a:t>Akomodasi</a:t>
            </a:r>
            <a:endParaRPr lang="en-US" dirty="0"/>
          </a:p>
          <a:p>
            <a:pPr marL="514350" indent="-514350">
              <a:buAutoNum type="alphaLcPeriod"/>
            </a:pPr>
            <a:r>
              <a:rPr lang="en-US" b="1" dirty="0" err="1">
                <a:solidFill>
                  <a:srgbClr val="FF0000"/>
                </a:solidFill>
              </a:rPr>
              <a:t>Kompetisi</a:t>
            </a:r>
            <a:endParaRPr lang="en-US" b="1" dirty="0">
              <a:solidFill>
                <a:srgbClr val="FF0000"/>
              </a:solidFill>
            </a:endParaRPr>
          </a:p>
          <a:p>
            <a:pPr marL="514350" indent="-514350">
              <a:buAutoNum type="alphaLcPeriod"/>
            </a:pPr>
            <a:r>
              <a:rPr lang="en-US" dirty="0" err="1"/>
              <a:t>Negosiasi</a:t>
            </a:r>
            <a:endParaRPr lang="en-US" dirty="0"/>
          </a:p>
          <a:p>
            <a:pPr marL="514350" indent="-514350">
              <a:buAutoNum type="alphaLcPeriod"/>
            </a:pPr>
            <a:r>
              <a:rPr lang="en-US" dirty="0" err="1"/>
              <a:t>Menghindar</a:t>
            </a:r>
            <a:endParaRPr lang="en-US" dirty="0"/>
          </a:p>
          <a:p>
            <a:pPr marL="514350" indent="-514350">
              <a:buAutoNum type="alphaLcPeriod"/>
            </a:pPr>
            <a:r>
              <a:rPr lang="en-US" dirty="0" err="1"/>
              <a:t>Kolaborasi</a:t>
            </a:r>
            <a:endParaRPr lang="en-US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27376737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EDFFA-C06E-4DB7-9451-D29D62363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4. </a:t>
            </a:r>
            <a:r>
              <a:rPr lang="en-US" b="1" dirty="0" err="1"/>
              <a:t>Akomodasi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9035D-6801-4EC8-9309-62070BB603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mengelola</a:t>
            </a:r>
            <a:r>
              <a:rPr lang="en-US" dirty="0"/>
              <a:t> unit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bersalin</a:t>
            </a:r>
            <a:r>
              <a:rPr lang="en-US" dirty="0"/>
              <a:t>. </a:t>
            </a:r>
            <a:r>
              <a:rPr lang="en-US" dirty="0" err="1"/>
              <a:t>Sebelumnya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mengelola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.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mengajukan</a:t>
            </a:r>
            <a:r>
              <a:rPr lang="en-US" dirty="0"/>
              <a:t> </a:t>
            </a:r>
            <a:r>
              <a:rPr lang="en-US" dirty="0" err="1"/>
              <a:t>keberatan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manajer</a:t>
            </a:r>
            <a:r>
              <a:rPr lang="en-US" dirty="0"/>
              <a:t> </a:t>
            </a:r>
            <a:r>
              <a:rPr lang="en-US" dirty="0" err="1"/>
              <a:t>keperawatan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tahu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pada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bersalin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ruangan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di </a:t>
            </a:r>
            <a:r>
              <a:rPr lang="en-US" dirty="0" err="1"/>
              <a:t>ruangannya</a:t>
            </a:r>
            <a:r>
              <a:rPr lang="en-US" dirty="0"/>
              <a:t> yang </a:t>
            </a:r>
            <a:r>
              <a:rPr lang="en-US" dirty="0" err="1"/>
              <a:t>baru</a:t>
            </a:r>
            <a:r>
              <a:rPr lang="en-US" dirty="0"/>
              <a:t>.</a:t>
            </a:r>
          </a:p>
          <a:p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konflik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oleh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ruangan</a:t>
            </a:r>
            <a:r>
              <a:rPr lang="en-US" dirty="0"/>
              <a:t>?</a:t>
            </a:r>
          </a:p>
          <a:p>
            <a:pPr marL="514350" indent="-514350">
              <a:buAutoNum type="alphaLcPeriod"/>
            </a:pPr>
            <a:r>
              <a:rPr lang="en-US" dirty="0" err="1"/>
              <a:t>Menghindar</a:t>
            </a:r>
            <a:endParaRPr lang="en-US" dirty="0"/>
          </a:p>
          <a:p>
            <a:pPr marL="514350" indent="-514350">
              <a:buAutoNum type="alphaLcPeriod"/>
            </a:pPr>
            <a:r>
              <a:rPr lang="en-US" dirty="0" err="1"/>
              <a:t>Kompetisi</a:t>
            </a:r>
            <a:endParaRPr lang="en-US" dirty="0"/>
          </a:p>
          <a:p>
            <a:pPr marL="514350" indent="-514350">
              <a:buAutoNum type="alphaLcPeriod"/>
            </a:pPr>
            <a:r>
              <a:rPr lang="en-US" dirty="0" err="1"/>
              <a:t>Akomodasi</a:t>
            </a:r>
            <a:endParaRPr lang="en-US" dirty="0"/>
          </a:p>
          <a:p>
            <a:pPr marL="514350" indent="-514350">
              <a:buAutoNum type="alphaLcPeriod"/>
            </a:pPr>
            <a:r>
              <a:rPr lang="en-US" dirty="0" err="1"/>
              <a:t>Kolaborasi</a:t>
            </a:r>
            <a:endParaRPr lang="en-US" dirty="0"/>
          </a:p>
          <a:p>
            <a:pPr marL="514350" indent="-514350">
              <a:buAutoNum type="alphaLcPeriod"/>
            </a:pPr>
            <a:r>
              <a:rPr lang="en-US" dirty="0" err="1"/>
              <a:t>Negosiasi</a:t>
            </a:r>
            <a:endParaRPr lang="en-US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50549492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EDFFA-C06E-4DB7-9451-D29D62363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4. </a:t>
            </a:r>
            <a:r>
              <a:rPr lang="en-US" b="1" dirty="0" err="1"/>
              <a:t>Akomodasi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9035D-6801-4EC8-9309-62070BB603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mengelola</a:t>
            </a:r>
            <a:r>
              <a:rPr lang="en-US" dirty="0"/>
              <a:t> unit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bersalin</a:t>
            </a:r>
            <a:r>
              <a:rPr lang="en-US" dirty="0"/>
              <a:t>. </a:t>
            </a:r>
            <a:r>
              <a:rPr lang="en-US" dirty="0" err="1"/>
              <a:t>Sebelumnya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mengelola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.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mengajukan</a:t>
            </a:r>
            <a:r>
              <a:rPr lang="en-US" dirty="0"/>
              <a:t> </a:t>
            </a:r>
            <a:r>
              <a:rPr lang="en-US" dirty="0" err="1"/>
              <a:t>keberatan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manajer</a:t>
            </a:r>
            <a:r>
              <a:rPr lang="en-US" dirty="0"/>
              <a:t> </a:t>
            </a:r>
            <a:r>
              <a:rPr lang="en-US" dirty="0" err="1"/>
              <a:t>keperawatan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tahu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pada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bersalin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ruangan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di </a:t>
            </a:r>
            <a:r>
              <a:rPr lang="en-US" dirty="0" err="1"/>
              <a:t>ruangannya</a:t>
            </a:r>
            <a:r>
              <a:rPr lang="en-US" dirty="0"/>
              <a:t> yang </a:t>
            </a:r>
            <a:r>
              <a:rPr lang="en-US" dirty="0" err="1"/>
              <a:t>baru</a:t>
            </a:r>
            <a:r>
              <a:rPr lang="en-US" dirty="0"/>
              <a:t>.</a:t>
            </a:r>
          </a:p>
          <a:p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konflik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oleh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ruangan</a:t>
            </a:r>
            <a:r>
              <a:rPr lang="en-US" dirty="0"/>
              <a:t>?</a:t>
            </a:r>
          </a:p>
          <a:p>
            <a:pPr marL="514350" indent="-514350">
              <a:buAutoNum type="alphaLcPeriod"/>
            </a:pPr>
            <a:r>
              <a:rPr lang="en-US" dirty="0" err="1"/>
              <a:t>Menghindar</a:t>
            </a:r>
            <a:endParaRPr lang="en-US" dirty="0"/>
          </a:p>
          <a:p>
            <a:pPr marL="514350" indent="-514350">
              <a:buAutoNum type="alphaLcPeriod"/>
            </a:pPr>
            <a:r>
              <a:rPr lang="en-US" dirty="0" err="1"/>
              <a:t>Kompetisi</a:t>
            </a:r>
            <a:endParaRPr lang="en-US" dirty="0"/>
          </a:p>
          <a:p>
            <a:pPr marL="514350" indent="-514350">
              <a:buAutoNum type="alphaLcPeriod"/>
            </a:pPr>
            <a:r>
              <a:rPr lang="en-US" b="1" dirty="0" err="1">
                <a:solidFill>
                  <a:srgbClr val="FF0000"/>
                </a:solidFill>
              </a:rPr>
              <a:t>Akomodasi</a:t>
            </a:r>
            <a:endParaRPr lang="en-US" b="1" dirty="0">
              <a:solidFill>
                <a:srgbClr val="FF0000"/>
              </a:solidFill>
            </a:endParaRPr>
          </a:p>
          <a:p>
            <a:pPr marL="514350" indent="-514350">
              <a:buAutoNum type="alphaLcPeriod"/>
            </a:pPr>
            <a:r>
              <a:rPr lang="en-US" dirty="0" err="1"/>
              <a:t>Kolaborasi</a:t>
            </a:r>
            <a:endParaRPr lang="en-US" dirty="0"/>
          </a:p>
          <a:p>
            <a:pPr marL="514350" indent="-514350">
              <a:buAutoNum type="alphaLcPeriod"/>
            </a:pPr>
            <a:r>
              <a:rPr lang="en-US" dirty="0" err="1"/>
              <a:t>Negosiasi</a:t>
            </a:r>
            <a:endParaRPr lang="en-US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902521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/>
              <a:t>5. Veracity (</a:t>
            </a:r>
            <a:r>
              <a:rPr lang="en-US" b="1" dirty="0" err="1"/>
              <a:t>Kejujuran</a:t>
            </a:r>
            <a:r>
              <a:rPr lang="en-US" b="1" dirty="0"/>
              <a:t>)</a:t>
            </a:r>
            <a:endParaRPr lang="en-US" dirty="0"/>
          </a:p>
          <a:p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dimiliki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dimiliki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pemberi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menyampaikan</a:t>
            </a:r>
            <a:r>
              <a:rPr lang="en-US" dirty="0"/>
              <a:t> </a:t>
            </a:r>
            <a:r>
              <a:rPr lang="en-US" dirty="0" err="1"/>
              <a:t>kebenaran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setia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meyakinkan</a:t>
            </a:r>
            <a:r>
              <a:rPr lang="en-US" dirty="0"/>
              <a:t> agar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mengerti</a:t>
            </a:r>
            <a:r>
              <a:rPr lang="en-US" dirty="0"/>
              <a:t>.</a:t>
            </a:r>
          </a:p>
          <a:p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akurat</a:t>
            </a:r>
            <a:r>
              <a:rPr lang="en-US" dirty="0"/>
              <a:t>, </a:t>
            </a:r>
            <a:r>
              <a:rPr lang="en-US" dirty="0" err="1"/>
              <a:t>komprehensif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objektif</a:t>
            </a:r>
            <a:r>
              <a:rPr lang="en-US" dirty="0"/>
              <a:t>. </a:t>
            </a:r>
            <a:r>
              <a:rPr lang="en-US" dirty="0" err="1"/>
              <a:t>Kebenaran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membina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percaya</a:t>
            </a:r>
            <a:r>
              <a:rPr lang="en-US" dirty="0"/>
              <a:t>.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otonomi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berhak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tahu</a:t>
            </a:r>
            <a:r>
              <a:rPr lang="en-US" dirty="0"/>
              <a:t>.</a:t>
            </a:r>
          </a:p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Ny</a:t>
            </a:r>
            <a:r>
              <a:rPr lang="en-US" dirty="0"/>
              <a:t>. A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macam</a:t>
            </a:r>
            <a:r>
              <a:rPr lang="en-US" dirty="0"/>
              <a:t> </a:t>
            </a:r>
            <a:r>
              <a:rPr lang="en-US" dirty="0" err="1"/>
              <a:t>fraktur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kecelakaan</a:t>
            </a:r>
            <a:r>
              <a:rPr lang="en-US" dirty="0"/>
              <a:t> </a:t>
            </a:r>
            <a:r>
              <a:rPr lang="en-US" dirty="0" err="1"/>
              <a:t>mobil</a:t>
            </a:r>
            <a:r>
              <a:rPr lang="en-US" dirty="0"/>
              <a:t>, </a:t>
            </a:r>
            <a:r>
              <a:rPr lang="en-US" dirty="0" err="1"/>
              <a:t>suaminya</a:t>
            </a:r>
            <a:r>
              <a:rPr lang="en-US" dirty="0"/>
              <a:t> juga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kecelakaan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meninggal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. </a:t>
            </a:r>
            <a:r>
              <a:rPr lang="en-US" dirty="0" err="1"/>
              <a:t>Ny</a:t>
            </a:r>
            <a:r>
              <a:rPr lang="en-US" dirty="0"/>
              <a:t>. A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bertanya-tanya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suaminya</a:t>
            </a:r>
            <a:r>
              <a:rPr lang="en-US" dirty="0"/>
              <a:t>. </a:t>
            </a:r>
            <a:r>
              <a:rPr lang="en-US" dirty="0" err="1"/>
              <a:t>Dokter</a:t>
            </a:r>
            <a:r>
              <a:rPr lang="en-US" dirty="0"/>
              <a:t> </a:t>
            </a:r>
            <a:r>
              <a:rPr lang="en-US" dirty="0" err="1"/>
              <a:t>ahli</a:t>
            </a:r>
            <a:r>
              <a:rPr lang="en-US" dirty="0"/>
              <a:t> </a:t>
            </a:r>
            <a:r>
              <a:rPr lang="en-US" dirty="0" err="1"/>
              <a:t>bedah</a:t>
            </a:r>
            <a:r>
              <a:rPr lang="en-US" dirty="0"/>
              <a:t> </a:t>
            </a:r>
            <a:r>
              <a:rPr lang="en-US" dirty="0" err="1"/>
              <a:t>berpesan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memberitahukan</a:t>
            </a:r>
            <a:r>
              <a:rPr lang="en-US" dirty="0"/>
              <a:t> </a:t>
            </a:r>
            <a:r>
              <a:rPr lang="en-US" dirty="0" err="1"/>
              <a:t>kematian</a:t>
            </a:r>
            <a:r>
              <a:rPr lang="en-US" dirty="0"/>
              <a:t> </a:t>
            </a:r>
            <a:r>
              <a:rPr lang="en-US" dirty="0" err="1"/>
              <a:t>suaminya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.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dihadapkan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kejujuran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/>
              <a:t>6. Fidelity (</a:t>
            </a:r>
            <a:r>
              <a:rPr lang="en-US" b="1" dirty="0" err="1"/>
              <a:t>Menepati</a:t>
            </a:r>
            <a:r>
              <a:rPr lang="en-US" b="1" dirty="0"/>
              <a:t> </a:t>
            </a:r>
            <a:r>
              <a:rPr lang="en-US" b="1" dirty="0" err="1"/>
              <a:t>Janji</a:t>
            </a:r>
            <a:r>
              <a:rPr lang="en-US" b="1" dirty="0"/>
              <a:t>)</a:t>
            </a:r>
            <a:endParaRPr lang="en-US" dirty="0"/>
          </a:p>
          <a:p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, </a:t>
            </a:r>
            <a:r>
              <a:rPr lang="en-US" dirty="0" err="1"/>
              <a:t>mencegah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, </a:t>
            </a:r>
            <a:r>
              <a:rPr lang="en-US" dirty="0" err="1"/>
              <a:t>memulihkan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meminimalkan</a:t>
            </a:r>
            <a:r>
              <a:rPr lang="en-US" dirty="0"/>
              <a:t> </a:t>
            </a:r>
            <a:r>
              <a:rPr lang="en-US" dirty="0" err="1"/>
              <a:t>penderitaan</a:t>
            </a:r>
            <a:r>
              <a:rPr lang="en-US" dirty="0"/>
              <a:t>.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komitmen</a:t>
            </a:r>
            <a:r>
              <a:rPr lang="en-US" dirty="0"/>
              <a:t> </a:t>
            </a:r>
            <a:r>
              <a:rPr lang="en-US" dirty="0" err="1"/>
              <a:t>menepati</a:t>
            </a:r>
            <a:r>
              <a:rPr lang="en-US" dirty="0"/>
              <a:t> </a:t>
            </a:r>
            <a:r>
              <a:rPr lang="en-US" dirty="0" err="1"/>
              <a:t>janji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menghargai</a:t>
            </a:r>
            <a:r>
              <a:rPr lang="en-US" dirty="0"/>
              <a:t> </a:t>
            </a:r>
            <a:r>
              <a:rPr lang="en-US" dirty="0" err="1"/>
              <a:t>komitmennya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orang lain.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1110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C472E-0D82-41A4-9605-0B9A493EC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5. </a:t>
            </a:r>
            <a:r>
              <a:rPr lang="en-US" b="1" dirty="0" err="1"/>
              <a:t>Menghindar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D73F1-49D2-41AA-9F9F-B83E0AC17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ruangan</a:t>
            </a:r>
            <a:r>
              <a:rPr lang="en-US" dirty="0"/>
              <a:t> </a:t>
            </a:r>
            <a:r>
              <a:rPr lang="en-US" dirty="0" err="1"/>
              <a:t>memanggil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orang </a:t>
            </a:r>
            <a:r>
              <a:rPr lang="en-US" dirty="0" err="1"/>
              <a:t>staf</a:t>
            </a:r>
            <a:r>
              <a:rPr lang="en-US" dirty="0"/>
              <a:t> </a:t>
            </a:r>
            <a:r>
              <a:rPr lang="en-US" dirty="0" err="1"/>
              <a:t>perawatnya</a:t>
            </a:r>
            <a:r>
              <a:rPr lang="en-US" dirty="0"/>
              <a:t> yang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konflik</a:t>
            </a:r>
            <a:r>
              <a:rPr lang="en-US" dirty="0"/>
              <a:t>.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ruangan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menyampaikan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staffnya</a:t>
            </a:r>
            <a:r>
              <a:rPr lang="en-US" dirty="0"/>
              <a:t> “ Saya </a:t>
            </a:r>
            <a:r>
              <a:rPr lang="en-US" dirty="0" err="1"/>
              <a:t>ingin</a:t>
            </a:r>
            <a:r>
              <a:rPr lang="en-US" dirty="0"/>
              <a:t> kalian </a:t>
            </a:r>
            <a:r>
              <a:rPr lang="en-US" dirty="0" err="1"/>
              <a:t>berdua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professional, </a:t>
            </a:r>
            <a:r>
              <a:rPr lang="en-US" dirty="0" err="1"/>
              <a:t>sementara</a:t>
            </a:r>
            <a:r>
              <a:rPr lang="en-US" dirty="0"/>
              <a:t> </a:t>
            </a:r>
            <a:r>
              <a:rPr lang="en-US" dirty="0" err="1"/>
              <a:t>saya</a:t>
            </a:r>
            <a:r>
              <a:rPr lang="en-US" dirty="0"/>
              <a:t> </a:t>
            </a:r>
            <a:r>
              <a:rPr lang="en-US" dirty="0" err="1"/>
              <a:t>mengumpulkan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dan </a:t>
            </a:r>
            <a:r>
              <a:rPr lang="en-US" dirty="0" err="1"/>
              <a:t>fakta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, </a:t>
            </a:r>
            <a:r>
              <a:rPr lang="en-US" dirty="0" err="1"/>
              <a:t>selanjutnya</a:t>
            </a:r>
            <a:r>
              <a:rPr lang="en-US" dirty="0"/>
              <a:t> </a:t>
            </a:r>
            <a:r>
              <a:rPr lang="en-US" dirty="0" err="1"/>
              <a:t>masalaha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 pada </a:t>
            </a:r>
            <a:r>
              <a:rPr lang="en-US" dirty="0" err="1"/>
              <a:t>pertemuan</a:t>
            </a:r>
            <a:r>
              <a:rPr lang="en-US" dirty="0"/>
              <a:t> </a:t>
            </a:r>
            <a:r>
              <a:rPr lang="en-US" dirty="0" err="1"/>
              <a:t>berikutnya</a:t>
            </a:r>
            <a:r>
              <a:rPr lang="en-US" dirty="0"/>
              <a:t>..”. </a:t>
            </a:r>
          </a:p>
          <a:p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konflik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oleh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ruangan</a:t>
            </a:r>
            <a:r>
              <a:rPr lang="en-US" dirty="0"/>
              <a:t>?</a:t>
            </a:r>
          </a:p>
          <a:p>
            <a:pPr marL="514350" indent="-514350">
              <a:buAutoNum type="alphaLcPeriod"/>
            </a:pPr>
            <a:r>
              <a:rPr lang="en-US" dirty="0" err="1"/>
              <a:t>Menghindar</a:t>
            </a:r>
            <a:endParaRPr lang="en-US" dirty="0"/>
          </a:p>
          <a:p>
            <a:pPr marL="514350" indent="-514350">
              <a:buAutoNum type="alphaLcPeriod"/>
            </a:pPr>
            <a:r>
              <a:rPr lang="en-US" dirty="0" err="1"/>
              <a:t>Kompetisi</a:t>
            </a:r>
            <a:endParaRPr lang="en-US" dirty="0"/>
          </a:p>
          <a:p>
            <a:pPr marL="514350" indent="-514350">
              <a:buAutoNum type="alphaLcPeriod"/>
            </a:pPr>
            <a:r>
              <a:rPr lang="en-US" dirty="0" err="1"/>
              <a:t>Akomodasi</a:t>
            </a:r>
            <a:endParaRPr lang="en-US" dirty="0"/>
          </a:p>
          <a:p>
            <a:pPr marL="514350" indent="-514350">
              <a:buAutoNum type="alphaLcPeriod"/>
            </a:pPr>
            <a:r>
              <a:rPr lang="en-US" dirty="0" err="1"/>
              <a:t>Kolaborasi</a:t>
            </a:r>
            <a:endParaRPr lang="en-US" dirty="0"/>
          </a:p>
          <a:p>
            <a:pPr marL="514350" indent="-514350">
              <a:buAutoNum type="alphaLcPeriod"/>
            </a:pPr>
            <a:r>
              <a:rPr lang="en-US" dirty="0" err="1"/>
              <a:t>Negosiasi</a:t>
            </a:r>
            <a:endParaRPr lang="en-US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8575755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C472E-0D82-41A4-9605-0B9A493EC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5. </a:t>
            </a:r>
            <a:r>
              <a:rPr lang="en-US" b="1" dirty="0" err="1"/>
              <a:t>Menghindar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D73F1-49D2-41AA-9F9F-B83E0AC17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ruangan</a:t>
            </a:r>
            <a:r>
              <a:rPr lang="en-US" dirty="0"/>
              <a:t> </a:t>
            </a:r>
            <a:r>
              <a:rPr lang="en-US" dirty="0" err="1"/>
              <a:t>memanggil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orang </a:t>
            </a:r>
            <a:r>
              <a:rPr lang="en-US" dirty="0" err="1"/>
              <a:t>staf</a:t>
            </a:r>
            <a:r>
              <a:rPr lang="en-US" dirty="0"/>
              <a:t> </a:t>
            </a:r>
            <a:r>
              <a:rPr lang="en-US" dirty="0" err="1"/>
              <a:t>perawatnya</a:t>
            </a:r>
            <a:r>
              <a:rPr lang="en-US" dirty="0"/>
              <a:t> yang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konflik</a:t>
            </a:r>
            <a:r>
              <a:rPr lang="en-US" dirty="0"/>
              <a:t>.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ruangan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menyampaikan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staffnya</a:t>
            </a:r>
            <a:r>
              <a:rPr lang="en-US" dirty="0"/>
              <a:t> “ Saya </a:t>
            </a:r>
            <a:r>
              <a:rPr lang="en-US" dirty="0" err="1"/>
              <a:t>ingin</a:t>
            </a:r>
            <a:r>
              <a:rPr lang="en-US" dirty="0"/>
              <a:t> kalian </a:t>
            </a:r>
            <a:r>
              <a:rPr lang="en-US" dirty="0" err="1"/>
              <a:t>berdua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professional, </a:t>
            </a:r>
            <a:r>
              <a:rPr lang="en-US" dirty="0" err="1"/>
              <a:t>sementara</a:t>
            </a:r>
            <a:r>
              <a:rPr lang="en-US" dirty="0"/>
              <a:t> </a:t>
            </a:r>
            <a:r>
              <a:rPr lang="en-US" dirty="0" err="1"/>
              <a:t>saya</a:t>
            </a:r>
            <a:r>
              <a:rPr lang="en-US" dirty="0"/>
              <a:t> </a:t>
            </a:r>
            <a:r>
              <a:rPr lang="en-US" dirty="0" err="1"/>
              <a:t>mengumpulkan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dan </a:t>
            </a:r>
            <a:r>
              <a:rPr lang="en-US" dirty="0" err="1"/>
              <a:t>fakta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, </a:t>
            </a:r>
            <a:r>
              <a:rPr lang="en-US" dirty="0" err="1"/>
              <a:t>selanjutnya</a:t>
            </a:r>
            <a:r>
              <a:rPr lang="en-US" dirty="0"/>
              <a:t> </a:t>
            </a:r>
            <a:r>
              <a:rPr lang="en-US" dirty="0" err="1"/>
              <a:t>masalaha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 pada </a:t>
            </a:r>
            <a:r>
              <a:rPr lang="en-US" dirty="0" err="1"/>
              <a:t>pertemuan</a:t>
            </a:r>
            <a:r>
              <a:rPr lang="en-US" dirty="0"/>
              <a:t> </a:t>
            </a:r>
            <a:r>
              <a:rPr lang="en-US" dirty="0" err="1"/>
              <a:t>berikutnya</a:t>
            </a:r>
            <a:r>
              <a:rPr lang="en-US" dirty="0"/>
              <a:t>..”. </a:t>
            </a:r>
          </a:p>
          <a:p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konflik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oleh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ruangan</a:t>
            </a:r>
            <a:r>
              <a:rPr lang="en-US" dirty="0"/>
              <a:t>?</a:t>
            </a:r>
          </a:p>
          <a:p>
            <a:pPr marL="514350" indent="-514350">
              <a:buAutoNum type="alphaLcPeriod"/>
            </a:pPr>
            <a:r>
              <a:rPr lang="en-US" b="1" dirty="0" err="1">
                <a:solidFill>
                  <a:srgbClr val="FF0000"/>
                </a:solidFill>
              </a:rPr>
              <a:t>Menghindar</a:t>
            </a:r>
            <a:endParaRPr lang="en-US" b="1" dirty="0">
              <a:solidFill>
                <a:srgbClr val="FF0000"/>
              </a:solidFill>
            </a:endParaRPr>
          </a:p>
          <a:p>
            <a:pPr marL="514350" indent="-514350">
              <a:buAutoNum type="alphaLcPeriod"/>
            </a:pPr>
            <a:r>
              <a:rPr lang="en-US" dirty="0" err="1"/>
              <a:t>Kompetisi</a:t>
            </a:r>
            <a:endParaRPr lang="en-US" dirty="0"/>
          </a:p>
          <a:p>
            <a:pPr marL="514350" indent="-514350">
              <a:buAutoNum type="alphaLcPeriod"/>
            </a:pPr>
            <a:r>
              <a:rPr lang="en-US" dirty="0" err="1"/>
              <a:t>Akomodasi</a:t>
            </a:r>
            <a:endParaRPr lang="en-US" dirty="0"/>
          </a:p>
          <a:p>
            <a:pPr marL="514350" indent="-514350">
              <a:buAutoNum type="alphaLcPeriod"/>
            </a:pPr>
            <a:r>
              <a:rPr lang="en-US" dirty="0" err="1"/>
              <a:t>Kolaborasi</a:t>
            </a:r>
            <a:endParaRPr lang="en-US" dirty="0"/>
          </a:p>
          <a:p>
            <a:pPr marL="514350" indent="-514350">
              <a:buAutoNum type="alphaLcPeriod"/>
            </a:pPr>
            <a:r>
              <a:rPr lang="en-US" dirty="0" err="1"/>
              <a:t>Negosiasi</a:t>
            </a:r>
            <a:endParaRPr lang="en-US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48877506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83D75-CA5F-4077-8EF9-362E9D4BA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AF89E-A6BF-4BAF-83CB-AF03B178E1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4BA58EA-A561-4203-BDCC-9FF53F902D6E}"/>
              </a:ext>
            </a:extLst>
          </p:cNvPr>
          <p:cNvSpPr/>
          <p:nvPr/>
        </p:nvSpPr>
        <p:spPr>
          <a:xfrm>
            <a:off x="4207986" y="2967335"/>
            <a:ext cx="37760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Terima</a:t>
            </a:r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kasih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68767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7. Confidentiality (</a:t>
            </a:r>
            <a:r>
              <a:rPr lang="en-US" b="1" dirty="0" err="1"/>
              <a:t>Kerahasiaan</a:t>
            </a:r>
            <a:r>
              <a:rPr lang="en-US" b="1" dirty="0"/>
              <a:t>)</a:t>
            </a:r>
            <a:endParaRPr lang="en-US" dirty="0"/>
          </a:p>
          <a:p>
            <a:r>
              <a:rPr lang="en-US" dirty="0" err="1"/>
              <a:t>Kerahasiaan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dijaga</a:t>
            </a:r>
            <a:r>
              <a:rPr lang="en-US" dirty="0"/>
              <a:t> </a:t>
            </a:r>
            <a:r>
              <a:rPr lang="en-US" dirty="0" err="1"/>
              <a:t>privasi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. </a:t>
            </a:r>
            <a:r>
              <a:rPr lang="en-US" dirty="0" err="1"/>
              <a:t>Dokumentasi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dibaca</a:t>
            </a:r>
            <a:r>
              <a:rPr lang="en-US" dirty="0"/>
              <a:t> </a:t>
            </a:r>
            <a:r>
              <a:rPr lang="en-US" dirty="0" err="1"/>
              <a:t>guna</a:t>
            </a:r>
            <a:r>
              <a:rPr lang="en-US" dirty="0"/>
              <a:t> </a:t>
            </a:r>
            <a:r>
              <a:rPr lang="en-US" dirty="0" err="1"/>
              <a:t>keperluan</a:t>
            </a:r>
            <a:r>
              <a:rPr lang="en-US" dirty="0"/>
              <a:t> </a:t>
            </a:r>
            <a:r>
              <a:rPr lang="en-US" dirty="0" err="1"/>
              <a:t>pengobatan</a:t>
            </a:r>
            <a:r>
              <a:rPr lang="en-US" dirty="0"/>
              <a:t>, 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permintaan</a:t>
            </a:r>
            <a:r>
              <a:rPr lang="en-US" dirty="0"/>
              <a:t> </a:t>
            </a:r>
            <a:r>
              <a:rPr lang="en-US" dirty="0" err="1"/>
              <a:t>pengadilan</a:t>
            </a:r>
            <a:r>
              <a:rPr lang="en-US" dirty="0"/>
              <a:t>. </a:t>
            </a:r>
            <a:r>
              <a:rPr lang="en-US" dirty="0" err="1"/>
              <a:t>Diskusi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diluar</a:t>
            </a:r>
            <a:r>
              <a:rPr lang="en-US" dirty="0"/>
              <a:t> area </a:t>
            </a:r>
            <a:r>
              <a:rPr lang="en-US" dirty="0" err="1"/>
              <a:t>pelayanan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dihindari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/>
              <a:t>8. Accountability (</a:t>
            </a:r>
            <a:r>
              <a:rPr lang="en-US" b="1" dirty="0" err="1"/>
              <a:t>Akuntabilitas</a:t>
            </a:r>
            <a:r>
              <a:rPr lang="en-US" b="1" dirty="0"/>
              <a:t>)</a:t>
            </a:r>
            <a:endParaRPr lang="en-US" dirty="0"/>
          </a:p>
          <a:p>
            <a:r>
              <a:rPr lang="en-US" dirty="0" err="1"/>
              <a:t>Akuntabilitas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 yang </a:t>
            </a:r>
            <a:r>
              <a:rPr lang="en-US" dirty="0" err="1"/>
              <a:t>pasti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professional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dinilai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terkecuali</a:t>
            </a:r>
            <a:r>
              <a:rPr lang="en-US" dirty="0"/>
              <a:t>.</a:t>
            </a:r>
          </a:p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bertanggung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pada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, </a:t>
            </a:r>
            <a:r>
              <a:rPr lang="en-US" dirty="0" err="1"/>
              <a:t>profesi</a:t>
            </a:r>
            <a:r>
              <a:rPr lang="en-US" dirty="0"/>
              <a:t>, </a:t>
            </a:r>
            <a:r>
              <a:rPr lang="en-US" dirty="0" err="1"/>
              <a:t>klien</a:t>
            </a:r>
            <a:r>
              <a:rPr lang="en-US" dirty="0"/>
              <a:t>, </a:t>
            </a:r>
            <a:r>
              <a:rPr lang="en-US" dirty="0" err="1"/>
              <a:t>sesaae</a:t>
            </a:r>
            <a:r>
              <a:rPr lang="en-US" dirty="0"/>
              <a:t> </a:t>
            </a:r>
            <a:r>
              <a:rPr lang="en-US" dirty="0" err="1"/>
              <a:t>teman</a:t>
            </a:r>
            <a:r>
              <a:rPr lang="en-US" dirty="0"/>
              <a:t> </a:t>
            </a:r>
            <a:r>
              <a:rPr lang="en-US" dirty="0" err="1"/>
              <a:t>sejawat</a:t>
            </a:r>
            <a:r>
              <a:rPr lang="en-US" dirty="0"/>
              <a:t>, </a:t>
            </a:r>
            <a:r>
              <a:rPr lang="en-US" dirty="0" err="1"/>
              <a:t>karyawan</a:t>
            </a:r>
            <a:r>
              <a:rPr lang="en-US" dirty="0"/>
              <a:t>, dan </a:t>
            </a:r>
            <a:r>
              <a:rPr lang="en-US" dirty="0" err="1"/>
              <a:t>masyarakat</a:t>
            </a:r>
            <a:r>
              <a:rPr lang="en-US" dirty="0"/>
              <a:t>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dosis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digugat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yang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, </a:t>
            </a:r>
            <a:r>
              <a:rPr lang="en-US" dirty="0" err="1"/>
              <a:t>dokter</a:t>
            </a:r>
            <a:r>
              <a:rPr lang="en-US" dirty="0"/>
              <a:t> yang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delegatif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yang </a:t>
            </a:r>
            <a:r>
              <a:rPr lang="en-US" dirty="0" err="1"/>
              <a:t>menuntut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professional.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064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644051" cy="1325563"/>
          </a:xfrm>
        </p:spPr>
        <p:txBody>
          <a:bodyPr/>
          <a:lstStyle/>
          <a:p>
            <a:pPr algn="ctr" defTabSz="963613"/>
            <a:r>
              <a:rPr lang="en-US" dirty="0" err="1"/>
              <a:t>Soal</a:t>
            </a:r>
            <a:r>
              <a:rPr lang="en-US" dirty="0"/>
              <a:t> 1.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penjelasan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keluarganya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 </a:t>
            </a:r>
            <a:r>
              <a:rPr lang="en-US" dirty="0" err="1"/>
              <a:t>Kemudian</a:t>
            </a:r>
            <a:r>
              <a:rPr lang="en-US" dirty="0"/>
              <a:t>,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meminta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keluarganya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. 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etika</a:t>
            </a:r>
            <a:r>
              <a:rPr lang="en-US" dirty="0"/>
              <a:t> yang </a:t>
            </a:r>
            <a:r>
              <a:rPr lang="en-US" dirty="0" err="1"/>
              <a:t>diterapkan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?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en-US" dirty="0"/>
              <a:t>Autonomy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en-US" dirty="0"/>
              <a:t>Beneficence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en-US" dirty="0"/>
              <a:t>Justice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en-US" dirty="0" err="1"/>
              <a:t>Nonmaleficence</a:t>
            </a:r>
            <a:endParaRPr lang="en-US" dirty="0"/>
          </a:p>
          <a:p>
            <a:pPr marL="514350" indent="-514350" algn="just">
              <a:buFont typeface="+mj-lt"/>
              <a:buAutoNum type="alphaLcPeriod"/>
            </a:pPr>
            <a:r>
              <a:rPr lang="en-US" dirty="0"/>
              <a:t>Fidelity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222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644051" cy="1325563"/>
          </a:xfrm>
        </p:spPr>
        <p:txBody>
          <a:bodyPr/>
          <a:lstStyle/>
          <a:p>
            <a:pPr algn="ctr" defTabSz="963613"/>
            <a:r>
              <a:rPr lang="en-US" dirty="0" err="1"/>
              <a:t>Soal</a:t>
            </a:r>
            <a:r>
              <a:rPr lang="en-US" dirty="0"/>
              <a:t> 1. (</a:t>
            </a:r>
            <a:r>
              <a:rPr lang="en-US" b="1" i="1" dirty="0"/>
              <a:t>Autonomy : </a:t>
            </a:r>
            <a:r>
              <a:rPr lang="en-US" b="1" i="1" dirty="0" err="1"/>
              <a:t>Kemandirian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penjelasan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keluarganya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 </a:t>
            </a:r>
            <a:r>
              <a:rPr lang="en-US" b="1" dirty="0" err="1">
                <a:solidFill>
                  <a:srgbClr val="FF0000"/>
                </a:solidFill>
              </a:rPr>
              <a:t>Kemudian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>
                <a:solidFill>
                  <a:srgbClr val="FF0000"/>
                </a:solidFill>
              </a:rPr>
              <a:t>perawat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meminta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klien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keluarganya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dalam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pengambilan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keputusan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untuk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tindakan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operasi</a:t>
            </a:r>
            <a:r>
              <a:rPr lang="en-US" b="1" dirty="0">
                <a:solidFill>
                  <a:srgbClr val="FF0000"/>
                </a:solidFill>
              </a:rPr>
              <a:t>. 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etika</a:t>
            </a:r>
            <a:r>
              <a:rPr lang="en-US" dirty="0"/>
              <a:t> yang </a:t>
            </a:r>
            <a:r>
              <a:rPr lang="en-US" dirty="0" err="1"/>
              <a:t>diterapkan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?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en-US" b="1" dirty="0">
                <a:solidFill>
                  <a:srgbClr val="FF0000"/>
                </a:solidFill>
              </a:rPr>
              <a:t>Autonomy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en-US" dirty="0"/>
              <a:t>Beneficence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en-US" dirty="0"/>
              <a:t>Justice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en-US" dirty="0" err="1"/>
              <a:t>Nonmaleficence</a:t>
            </a:r>
            <a:endParaRPr lang="en-US" dirty="0"/>
          </a:p>
          <a:p>
            <a:pPr marL="514350" indent="-514350" algn="just">
              <a:buFont typeface="+mj-lt"/>
              <a:buAutoNum type="alphaLcPeriod"/>
            </a:pPr>
            <a:r>
              <a:rPr lang="en-US" dirty="0"/>
              <a:t>Fidelity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340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5FDC3-2800-418C-8885-A6613AC48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Soal</a:t>
            </a:r>
            <a:r>
              <a:rPr lang="en-US" dirty="0"/>
              <a:t> 2.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2641B-B5E0-4B94-8AC7-443AA52A1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komunitas</a:t>
            </a:r>
            <a:r>
              <a:rPr lang="en-ID" dirty="0"/>
              <a:t> yang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pengkajian</a:t>
            </a:r>
            <a:r>
              <a:rPr lang="en-ID" dirty="0"/>
              <a:t> </a:t>
            </a:r>
            <a:r>
              <a:rPr lang="en-ID" dirty="0" err="1"/>
              <a:t>mendapatkan</a:t>
            </a:r>
            <a:r>
              <a:rPr lang="en-ID" dirty="0"/>
              <a:t> 5 orang </a:t>
            </a:r>
            <a:r>
              <a:rPr lang="en-ID" dirty="0" err="1"/>
              <a:t>menderita</a:t>
            </a:r>
            <a:r>
              <a:rPr lang="en-ID" dirty="0"/>
              <a:t> HIV AIDS (+), 2 </a:t>
            </a:r>
            <a:r>
              <a:rPr lang="en-ID" dirty="0" err="1"/>
              <a:t>penderita</a:t>
            </a:r>
            <a:r>
              <a:rPr lang="en-ID" dirty="0"/>
              <a:t> (60%) </a:t>
            </a:r>
            <a:r>
              <a:rPr lang="en-ID" dirty="0" err="1"/>
              <a:t>bekerja</a:t>
            </a:r>
            <a:r>
              <a:rPr lang="en-ID" dirty="0"/>
              <a:t> di </a:t>
            </a:r>
            <a:r>
              <a:rPr lang="en-ID" dirty="0" err="1"/>
              <a:t>klub</a:t>
            </a:r>
            <a:r>
              <a:rPr lang="en-ID" dirty="0"/>
              <a:t> </a:t>
            </a:r>
            <a:r>
              <a:rPr lang="en-ID" dirty="0" err="1"/>
              <a:t>malam</a:t>
            </a:r>
            <a:r>
              <a:rPr lang="en-ID" dirty="0"/>
              <a:t>, 1 orang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ibu</a:t>
            </a:r>
            <a:r>
              <a:rPr lang="en-ID" dirty="0"/>
              <a:t> </a:t>
            </a:r>
            <a:r>
              <a:rPr lang="en-ID" dirty="0" err="1"/>
              <a:t>rumah</a:t>
            </a:r>
            <a:r>
              <a:rPr lang="en-ID" dirty="0"/>
              <a:t> </a:t>
            </a:r>
            <a:r>
              <a:rPr lang="en-ID" dirty="0" err="1"/>
              <a:t>tangga</a:t>
            </a:r>
            <a:r>
              <a:rPr lang="en-ID" dirty="0"/>
              <a:t>. Hasil anamnesis: </a:t>
            </a:r>
            <a:r>
              <a:rPr lang="en-ID" dirty="0" err="1"/>
              <a:t>klien</a:t>
            </a:r>
            <a:r>
              <a:rPr lang="en-ID" dirty="0"/>
              <a:t> </a:t>
            </a:r>
            <a:r>
              <a:rPr lang="en-ID" dirty="0" err="1"/>
              <a:t>mengatakan</a:t>
            </a:r>
            <a:r>
              <a:rPr lang="en-ID" dirty="0"/>
              <a:t> </a:t>
            </a:r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hubungan</a:t>
            </a:r>
            <a:r>
              <a:rPr lang="en-ID" dirty="0"/>
              <a:t> </a:t>
            </a:r>
            <a:r>
              <a:rPr lang="en-ID" dirty="0" err="1"/>
              <a:t>suami</a:t>
            </a:r>
            <a:r>
              <a:rPr lang="en-ID" dirty="0"/>
              <a:t> </a:t>
            </a:r>
            <a:r>
              <a:rPr lang="en-ID" dirty="0" err="1"/>
              <a:t>istri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suaminya</a:t>
            </a:r>
            <a:r>
              <a:rPr lang="en-ID" dirty="0"/>
              <a:t> </a:t>
            </a:r>
            <a:r>
              <a:rPr lang="en-ID" dirty="0" err="1"/>
              <a:t>saja</a:t>
            </a:r>
            <a:r>
              <a:rPr lang="en-ID" dirty="0"/>
              <a:t>.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sopan</a:t>
            </a:r>
            <a:r>
              <a:rPr lang="en-ID" dirty="0"/>
              <a:t> </a:t>
            </a:r>
            <a:r>
              <a:rPr lang="en-ID" dirty="0" err="1"/>
              <a:t>menganjurkan</a:t>
            </a:r>
            <a:r>
              <a:rPr lang="en-ID" dirty="0"/>
              <a:t> agar </a:t>
            </a:r>
            <a:r>
              <a:rPr lang="en-ID" dirty="0" err="1"/>
              <a:t>suami</a:t>
            </a:r>
            <a:r>
              <a:rPr lang="en-ID" dirty="0"/>
              <a:t> </a:t>
            </a:r>
            <a:r>
              <a:rPr lang="en-ID" dirty="0" err="1"/>
              <a:t>klien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pemeriksaan</a:t>
            </a:r>
            <a:r>
              <a:rPr lang="en-ID" dirty="0"/>
              <a:t> HIV AIDS, </a:t>
            </a:r>
            <a:r>
              <a:rPr lang="en-ID" dirty="0" err="1"/>
              <a:t>tetapi</a:t>
            </a:r>
            <a:r>
              <a:rPr lang="en-ID" dirty="0"/>
              <a:t> </a:t>
            </a:r>
            <a:r>
              <a:rPr lang="en-ID" dirty="0" err="1"/>
              <a:t>suami</a:t>
            </a:r>
            <a:r>
              <a:rPr lang="en-ID" dirty="0"/>
              <a:t> </a:t>
            </a:r>
            <a:r>
              <a:rPr lang="en-ID" dirty="0" err="1"/>
              <a:t>klien</a:t>
            </a:r>
            <a:r>
              <a:rPr lang="en-ID" dirty="0"/>
              <a:t> </a:t>
            </a:r>
            <a:r>
              <a:rPr lang="en-ID" dirty="0" err="1"/>
              <a:t>marah-marah</a:t>
            </a:r>
            <a:r>
              <a:rPr lang="en-ID" dirty="0"/>
              <a:t>.</a:t>
            </a:r>
            <a:br>
              <a:rPr lang="en-ID" dirty="0"/>
            </a:br>
            <a:endParaRPr lang="en-ID" dirty="0"/>
          </a:p>
          <a:p>
            <a:pPr marL="0" indent="0">
              <a:buNone/>
            </a:pPr>
            <a:r>
              <a:rPr lang="en-ID" dirty="0" err="1"/>
              <a:t>Apakah</a:t>
            </a:r>
            <a:r>
              <a:rPr lang="en-ID" dirty="0"/>
              <a:t> </a:t>
            </a:r>
            <a:r>
              <a:rPr lang="en-ID" dirty="0" err="1"/>
              <a:t>prinsip</a:t>
            </a:r>
            <a:r>
              <a:rPr lang="en-ID" dirty="0"/>
              <a:t> </a:t>
            </a:r>
            <a:r>
              <a:rPr lang="en-ID" dirty="0" err="1"/>
              <a:t>etik</a:t>
            </a:r>
            <a:r>
              <a:rPr lang="en-ID" dirty="0"/>
              <a:t> yang </a:t>
            </a:r>
            <a:r>
              <a:rPr lang="en-ID" dirty="0" err="1"/>
              <a:t>dilakukan</a:t>
            </a:r>
            <a:r>
              <a:rPr lang="en-ID" dirty="0"/>
              <a:t> oleh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?</a:t>
            </a:r>
          </a:p>
          <a:p>
            <a:pPr marL="514350" indent="-514350">
              <a:buFont typeface="+mj-lt"/>
              <a:buAutoNum type="alphaLcPeriod"/>
            </a:pPr>
            <a:r>
              <a:rPr lang="en-ID" dirty="0"/>
              <a:t>Justice</a:t>
            </a:r>
          </a:p>
          <a:p>
            <a:pPr marL="514350" indent="-514350">
              <a:buFont typeface="+mj-lt"/>
              <a:buAutoNum type="alphaLcPeriod"/>
            </a:pPr>
            <a:r>
              <a:rPr lang="en-ID" dirty="0"/>
              <a:t>Veracity</a:t>
            </a:r>
          </a:p>
          <a:p>
            <a:pPr marL="514350" indent="-514350">
              <a:buFont typeface="+mj-lt"/>
              <a:buAutoNum type="alphaLcPeriod"/>
            </a:pPr>
            <a:r>
              <a:rPr lang="en-ID" dirty="0"/>
              <a:t>Autonomy</a:t>
            </a:r>
          </a:p>
          <a:p>
            <a:pPr marL="514350" indent="-514350">
              <a:buFont typeface="+mj-lt"/>
              <a:buAutoNum type="alphaLcPeriod"/>
            </a:pPr>
            <a:r>
              <a:rPr lang="en-ID" dirty="0"/>
              <a:t>Beneficence</a:t>
            </a:r>
          </a:p>
          <a:p>
            <a:pPr marL="514350" indent="-514350">
              <a:buFont typeface="+mj-lt"/>
              <a:buAutoNum type="alphaLcPeriod"/>
            </a:pPr>
            <a:r>
              <a:rPr lang="en-ID" dirty="0"/>
              <a:t>Non-maleficence </a:t>
            </a:r>
            <a:br>
              <a:rPr lang="en-ID" dirty="0"/>
            </a:b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765966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4999</TotalTime>
  <Words>3441</Words>
  <Application>Microsoft Office PowerPoint</Application>
  <PresentationFormat>Widescreen</PresentationFormat>
  <Paragraphs>311</Paragraphs>
  <Slides>52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6" baseType="lpstr">
      <vt:lpstr>Arial</vt:lpstr>
      <vt:lpstr>Calibri</vt:lpstr>
      <vt:lpstr>Calibri Light</vt:lpstr>
      <vt:lpstr>Office Theme</vt:lpstr>
      <vt:lpstr>Manajemen Keperawatan  </vt:lpstr>
      <vt:lpstr>Etika Keperawatan</vt:lpstr>
      <vt:lpstr>PowerPoint Presentation</vt:lpstr>
      <vt:lpstr>PowerPoint Presentation</vt:lpstr>
      <vt:lpstr>PowerPoint Presentation</vt:lpstr>
      <vt:lpstr>PowerPoint Presentation</vt:lpstr>
      <vt:lpstr>Soal 1. </vt:lpstr>
      <vt:lpstr>Soal 1. (Autonomy : Kemandirian)</vt:lpstr>
      <vt:lpstr>Soal 2. </vt:lpstr>
      <vt:lpstr>Soal 2. (Beneficence : Berbuat baik)</vt:lpstr>
      <vt:lpstr>Soal 3. </vt:lpstr>
      <vt:lpstr>Soal 3. (Justice: Berbuat adil)</vt:lpstr>
      <vt:lpstr>Con’t (Justice: Berbuat adil)</vt:lpstr>
      <vt:lpstr>Soal 4. </vt:lpstr>
      <vt:lpstr>Soal 4. (Non-maleficience : Tidak merugikan)</vt:lpstr>
      <vt:lpstr>Con’t :</vt:lpstr>
      <vt:lpstr>Con’t : (Non-maleficience : Tidak merugikan) </vt:lpstr>
      <vt:lpstr>Soal 5. </vt:lpstr>
      <vt:lpstr>Soal 5. (Veracity: Kejujuran)</vt:lpstr>
      <vt:lpstr>Con’t : (Veracity: Kejujuran)</vt:lpstr>
      <vt:lpstr>Soal 6. </vt:lpstr>
      <vt:lpstr>Soal 6. (Fidelity : Menepati janji)</vt:lpstr>
      <vt:lpstr>Soal 7. </vt:lpstr>
      <vt:lpstr>Soal 7. (Confidentiality : Kerahasiaan)</vt:lpstr>
      <vt:lpstr>Soal 8. </vt:lpstr>
      <vt:lpstr>Soal 8. (Accountability : Akuntabilitas)</vt:lpstr>
      <vt:lpstr>MAKP ( Fungsional, kasus, tim, primer, modular) </vt:lpstr>
      <vt:lpstr>1. Metode Fungsional</vt:lpstr>
      <vt:lpstr>1. Metode Fungsional</vt:lpstr>
      <vt:lpstr>2. Metode Tim</vt:lpstr>
      <vt:lpstr>2. Metode Tim</vt:lpstr>
      <vt:lpstr>3. Metode KASUS</vt:lpstr>
      <vt:lpstr>3. Metode KASUS</vt:lpstr>
      <vt:lpstr>PowerPoint Presentation</vt:lpstr>
      <vt:lpstr>4. Metode Primer </vt:lpstr>
      <vt:lpstr>4. Metode Primer </vt:lpstr>
      <vt:lpstr>5. Modular</vt:lpstr>
      <vt:lpstr>5. Modular</vt:lpstr>
      <vt:lpstr>Manajemen Konflik</vt:lpstr>
      <vt:lpstr>Prinsip</vt:lpstr>
      <vt:lpstr>1. Negosisasi</vt:lpstr>
      <vt:lpstr>1. Negosisasi</vt:lpstr>
      <vt:lpstr>Con’t negosiasi</vt:lpstr>
      <vt:lpstr>2. Kolaborasi</vt:lpstr>
      <vt:lpstr>2. Kolaborasi</vt:lpstr>
      <vt:lpstr>3. Kompetisi</vt:lpstr>
      <vt:lpstr>3. Kompetisi</vt:lpstr>
      <vt:lpstr>4. Akomodasi</vt:lpstr>
      <vt:lpstr>4. Akomodasi</vt:lpstr>
      <vt:lpstr>5. Menghindar</vt:lpstr>
      <vt:lpstr>5. Menghindar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MyBook 14F</dc:creator>
  <cp:lastModifiedBy>MyBook 14F</cp:lastModifiedBy>
  <cp:revision>53</cp:revision>
  <dcterms:created xsi:type="dcterms:W3CDTF">2023-07-21T03:52:56Z</dcterms:created>
  <dcterms:modified xsi:type="dcterms:W3CDTF">2024-07-22T08:20:28Z</dcterms:modified>
</cp:coreProperties>
</file>