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086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4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1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0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9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3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19F28D-8DA1-4590-93CD-7F6AF5BED0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1223-DC5D-487F-9A50-626B5D42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73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Trematoda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Cacing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empedu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endParaRPr lang="en-US" sz="2400" dirty="0" smtClean="0"/>
          </a:p>
          <a:p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feses</a:t>
            </a:r>
            <a:endParaRPr lang="en-US" sz="2400" dirty="0" smtClean="0"/>
          </a:p>
          <a:p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jatuh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air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pemasakan</a:t>
            </a:r>
            <a:endParaRPr lang="en-US" sz="2400" dirty="0" smtClean="0"/>
          </a:p>
          <a:p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menetas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miracidium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berenang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87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Miracidium</a:t>
            </a:r>
            <a:r>
              <a:rPr lang="en-US" sz="2400" dirty="0" smtClean="0"/>
              <a:t> </a:t>
            </a:r>
            <a:r>
              <a:rPr lang="en-US" sz="2400" dirty="0" err="1" smtClean="0"/>
              <a:t>menembus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keong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sporocist</a:t>
            </a:r>
            <a:endParaRPr lang="en-US" sz="2400" dirty="0" smtClean="0"/>
          </a:p>
          <a:p>
            <a:r>
              <a:rPr lang="en-US" sz="2400" dirty="0" err="1" smtClean="0"/>
              <a:t>Sporocyst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redia</a:t>
            </a:r>
            <a:r>
              <a:rPr lang="en-US" sz="2400" dirty="0" smtClean="0"/>
              <a:t> 1, </a:t>
            </a:r>
            <a:r>
              <a:rPr lang="en-US" sz="2400" dirty="0" err="1" smtClean="0"/>
              <a:t>redia</a:t>
            </a:r>
            <a:r>
              <a:rPr lang="en-US" sz="2400" dirty="0" smtClean="0"/>
              <a:t> 2,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redia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berekor</a:t>
            </a:r>
            <a:r>
              <a:rPr lang="en-US" sz="2400" dirty="0" smtClean="0"/>
              <a:t> (</a:t>
            </a:r>
            <a:r>
              <a:rPr lang="en-US" sz="2400" dirty="0" err="1" smtClean="0"/>
              <a:t>cercaria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Cercaria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keong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berenang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air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22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air, </a:t>
            </a:r>
            <a:r>
              <a:rPr lang="en-US" sz="2400" dirty="0" err="1" smtClean="0"/>
              <a:t>cercaria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</a:t>
            </a:r>
            <a:r>
              <a:rPr lang="en-US" sz="2400" dirty="0" smtClean="0"/>
              <a:t> </a:t>
            </a:r>
            <a:r>
              <a:rPr lang="en-US" sz="2400" dirty="0" err="1" smtClean="0"/>
              <a:t>ekor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cysta</a:t>
            </a:r>
            <a:r>
              <a:rPr lang="en-US" sz="2400" dirty="0" smtClean="0"/>
              <a:t> (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encystasi</a:t>
            </a:r>
            <a:r>
              <a:rPr lang="en-US" sz="2400" dirty="0" smtClean="0"/>
              <a:t>)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metacercaria</a:t>
            </a:r>
            <a:endParaRPr lang="en-US" sz="2400" dirty="0" smtClean="0"/>
          </a:p>
          <a:p>
            <a:r>
              <a:rPr lang="en-US" sz="2400" dirty="0" err="1" smtClean="0"/>
              <a:t>Tumbuhan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termakan</a:t>
            </a:r>
            <a:r>
              <a:rPr lang="en-US" sz="2400" dirty="0" smtClean="0"/>
              <a:t> </a:t>
            </a:r>
            <a:r>
              <a:rPr lang="en-US" sz="2400" dirty="0" err="1" smtClean="0"/>
              <a:t>definitif</a:t>
            </a:r>
            <a:r>
              <a:rPr lang="en-US" sz="2400" dirty="0" smtClean="0"/>
              <a:t> host, </a:t>
            </a:r>
            <a:r>
              <a:rPr lang="en-US" sz="2400" dirty="0" err="1" smtClean="0"/>
              <a:t>metacercaria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cacing</a:t>
            </a:r>
            <a:r>
              <a:rPr lang="en-US" sz="2400" dirty="0" smtClean="0"/>
              <a:t> </a:t>
            </a:r>
            <a:r>
              <a:rPr lang="en-US" sz="2400" dirty="0" err="1" smtClean="0"/>
              <a:t>muda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duodenum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863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Menembus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empedu</a:t>
            </a:r>
            <a:r>
              <a:rPr lang="en-US" sz="2400" dirty="0" smtClean="0"/>
              <a:t>,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cacing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bertelur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29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sciola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594" y="228600"/>
            <a:ext cx="8820807" cy="6629400"/>
          </a:xfrm>
        </p:spPr>
      </p:pic>
    </p:spTree>
    <p:extLst>
      <p:ext uri="{BB962C8B-B14F-4D97-AF65-F5344CB8AC3E}">
        <p14:creationId xmlns:p14="http://schemas.microsoft.com/office/powerpoint/2010/main" val="153671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host</a:t>
            </a:r>
            <a:endParaRPr lang="en-US" dirty="0"/>
          </a:p>
        </p:txBody>
      </p:sp>
      <p:pic>
        <p:nvPicPr>
          <p:cNvPr id="4" name="Content Placeholder 3" descr="Galba_trunculata_Pop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888" y="2245519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10145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Iritasi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parenkim</a:t>
            </a:r>
            <a:r>
              <a:rPr lang="en-US" sz="2400" dirty="0" smtClean="0"/>
              <a:t> </a:t>
            </a:r>
            <a:r>
              <a:rPr lang="en-US" sz="2400" dirty="0" err="1" smtClean="0"/>
              <a:t>hepar</a:t>
            </a:r>
            <a:endParaRPr lang="en-US" sz="2400" dirty="0" smtClean="0"/>
          </a:p>
          <a:p>
            <a:r>
              <a:rPr lang="en-US" sz="2400" dirty="0" err="1" smtClean="0"/>
              <a:t>Nekrosis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fibrosis </a:t>
            </a:r>
            <a:r>
              <a:rPr lang="en-US" sz="2400" dirty="0" err="1" smtClean="0"/>
              <a:t>hati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987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Membasmi</a:t>
            </a:r>
            <a:r>
              <a:rPr lang="en-US" sz="2400" dirty="0" smtClean="0"/>
              <a:t> </a:t>
            </a:r>
            <a:r>
              <a:rPr lang="en-US" sz="2400" dirty="0" err="1" smtClean="0"/>
              <a:t>keong</a:t>
            </a:r>
            <a:r>
              <a:rPr lang="en-US" sz="2400" dirty="0" smtClean="0"/>
              <a:t> air</a:t>
            </a:r>
          </a:p>
          <a:p>
            <a:r>
              <a:rPr lang="en-US" sz="2400" dirty="0" err="1" smtClean="0"/>
              <a:t>Memasak</a:t>
            </a:r>
            <a:r>
              <a:rPr lang="en-US" sz="2400" dirty="0" smtClean="0"/>
              <a:t> </a:t>
            </a:r>
            <a:r>
              <a:rPr lang="en-US" sz="2400" dirty="0" err="1" smtClean="0"/>
              <a:t>sayur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sempurna</a:t>
            </a:r>
            <a:endParaRPr lang="en-US" sz="2400" dirty="0" smtClean="0"/>
          </a:p>
          <a:p>
            <a:r>
              <a:rPr lang="en-US" sz="2400" dirty="0" err="1" smtClean="0"/>
              <a:t>Memasak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sempurna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65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Dicrocoelium</a:t>
            </a:r>
            <a:r>
              <a:rPr lang="en-US" dirty="0" smtClean="0"/>
              <a:t> </a:t>
            </a:r>
            <a:r>
              <a:rPr lang="en-US" dirty="0" err="1" smtClean="0"/>
              <a:t>dendriticum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Distribusi</a:t>
            </a:r>
            <a:r>
              <a:rPr lang="en-US" sz="2400" dirty="0" smtClean="0"/>
              <a:t> : </a:t>
            </a:r>
            <a:r>
              <a:rPr lang="en-US" sz="2400" dirty="0" err="1" smtClean="0"/>
              <a:t>kosmopolitian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biri</a:t>
            </a:r>
            <a:r>
              <a:rPr lang="en-US" sz="2400" dirty="0" smtClean="0"/>
              <a:t> – </a:t>
            </a:r>
            <a:r>
              <a:rPr lang="en-US" sz="2400" dirty="0" err="1" smtClean="0"/>
              <a:t>biri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herbivora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endParaRPr lang="en-US" sz="2400" dirty="0" smtClean="0"/>
          </a:p>
          <a:p>
            <a:r>
              <a:rPr lang="en-US" sz="2400" dirty="0" err="1" smtClean="0"/>
              <a:t>Definitif</a:t>
            </a:r>
            <a:r>
              <a:rPr lang="en-US" sz="2400" dirty="0" smtClean="0"/>
              <a:t> host : </a:t>
            </a:r>
            <a:r>
              <a:rPr lang="en-US" sz="2400" dirty="0" err="1" smtClean="0"/>
              <a:t>biri</a:t>
            </a:r>
            <a:r>
              <a:rPr lang="en-US" sz="2400" dirty="0" smtClean="0"/>
              <a:t> – </a:t>
            </a:r>
            <a:r>
              <a:rPr lang="en-US" sz="2400" dirty="0" err="1" smtClean="0"/>
              <a:t>biri</a:t>
            </a:r>
            <a:r>
              <a:rPr lang="en-US" sz="2400" dirty="0" smtClean="0"/>
              <a:t>, </a:t>
            </a:r>
            <a:r>
              <a:rPr lang="en-US" sz="2400" dirty="0" err="1" smtClean="0"/>
              <a:t>anjing</a:t>
            </a:r>
            <a:r>
              <a:rPr lang="en-US" sz="2400" dirty="0" smtClean="0"/>
              <a:t>, </a:t>
            </a:r>
            <a:r>
              <a:rPr lang="en-US" sz="2400" dirty="0" err="1" smtClean="0"/>
              <a:t>kuda</a:t>
            </a:r>
            <a:r>
              <a:rPr lang="en-US" sz="2400" dirty="0" smtClean="0"/>
              <a:t>,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r>
              <a:rPr lang="en-US" sz="2400" dirty="0" smtClean="0"/>
              <a:t>Intermediate host I : land snail</a:t>
            </a:r>
          </a:p>
          <a:p>
            <a:r>
              <a:rPr lang="en-US" sz="2400" dirty="0" smtClean="0"/>
              <a:t>Intermediate host II : </a:t>
            </a:r>
            <a:r>
              <a:rPr lang="en-US" sz="2400" dirty="0" err="1" smtClean="0"/>
              <a:t>semut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12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lancet</a:t>
            </a:r>
          </a:p>
          <a:p>
            <a:r>
              <a:rPr lang="en-US" sz="2400" dirty="0" err="1" smtClean="0"/>
              <a:t>Ukuran</a:t>
            </a:r>
            <a:r>
              <a:rPr lang="en-US" sz="2400" dirty="0" smtClean="0"/>
              <a:t> : 5 – 1,5 x 1,5 – 2,5 mm</a:t>
            </a:r>
          </a:p>
          <a:p>
            <a:r>
              <a:rPr lang="en-US" sz="2400" dirty="0" smtClean="0"/>
              <a:t>Testis 2, </a:t>
            </a:r>
            <a:r>
              <a:rPr lang="en-US" sz="2400" dirty="0" err="1" smtClean="0"/>
              <a:t>berlobi</a:t>
            </a:r>
            <a:r>
              <a:rPr lang="en-US" sz="2400" dirty="0" smtClean="0"/>
              <a:t> </a:t>
            </a:r>
            <a:r>
              <a:rPr lang="en-US" sz="2400" dirty="0" err="1" smtClean="0"/>
              <a:t>dangkal</a:t>
            </a:r>
            <a:endParaRPr lang="en-US" sz="2400" dirty="0" smtClean="0"/>
          </a:p>
          <a:p>
            <a:r>
              <a:rPr lang="en-US" sz="2400" dirty="0" err="1" smtClean="0"/>
              <a:t>Ovarium</a:t>
            </a:r>
            <a:r>
              <a:rPr lang="en-US" sz="2400" dirty="0" smtClean="0"/>
              <a:t> :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bulat</a:t>
            </a:r>
            <a:endParaRPr lang="en-US" sz="2400" dirty="0" smtClean="0"/>
          </a:p>
          <a:p>
            <a:r>
              <a:rPr lang="en-US" sz="2400" dirty="0" smtClean="0"/>
              <a:t>Uterus : 2/3 </a:t>
            </a:r>
            <a:r>
              <a:rPr lang="en-US" sz="2400" dirty="0" err="1" smtClean="0"/>
              <a:t>tubuh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0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Fasciola</a:t>
            </a:r>
            <a:r>
              <a:rPr lang="en-US" dirty="0" smtClean="0"/>
              <a:t> hepatica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Penyakit</a:t>
            </a:r>
            <a:r>
              <a:rPr lang="en-US" sz="2400" dirty="0" smtClean="0"/>
              <a:t> : </a:t>
            </a:r>
            <a:r>
              <a:rPr lang="en-US" sz="2400" dirty="0" err="1" smtClean="0"/>
              <a:t>fascioliasis</a:t>
            </a:r>
            <a:r>
              <a:rPr lang="en-US" sz="2400" dirty="0" smtClean="0"/>
              <a:t> hepatica</a:t>
            </a:r>
          </a:p>
          <a:p>
            <a:r>
              <a:rPr lang="en-US" sz="2400" dirty="0" err="1" smtClean="0"/>
              <a:t>Distribusi</a:t>
            </a:r>
            <a:r>
              <a:rPr lang="en-US" sz="2400" dirty="0" smtClean="0"/>
              <a:t> : </a:t>
            </a:r>
            <a:r>
              <a:rPr lang="en-US" sz="2400" dirty="0" err="1" smtClean="0"/>
              <a:t>Kosmopolitan</a:t>
            </a:r>
            <a:endParaRPr lang="en-US" sz="2400" dirty="0" smtClean="0"/>
          </a:p>
          <a:p>
            <a:r>
              <a:rPr lang="en-US" sz="2400" dirty="0" smtClean="0"/>
              <a:t>Habitat 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empedu</a:t>
            </a:r>
            <a:endParaRPr lang="en-US" sz="2400" dirty="0" smtClean="0"/>
          </a:p>
          <a:p>
            <a:r>
              <a:rPr lang="en-US" sz="2400" dirty="0" err="1" smtClean="0"/>
              <a:t>Definitif</a:t>
            </a:r>
            <a:r>
              <a:rPr lang="en-US" sz="2400" dirty="0" smtClean="0"/>
              <a:t> host : </a:t>
            </a:r>
            <a:r>
              <a:rPr lang="en-US" sz="2400" dirty="0" err="1" smtClean="0"/>
              <a:t>biri</a:t>
            </a:r>
            <a:r>
              <a:rPr lang="en-US" sz="2400" dirty="0" smtClean="0"/>
              <a:t> – </a:t>
            </a:r>
            <a:r>
              <a:rPr lang="en-US" sz="2400" dirty="0" err="1" smtClean="0"/>
              <a:t>biri</a:t>
            </a:r>
            <a:r>
              <a:rPr lang="en-US" sz="2400" dirty="0" smtClean="0"/>
              <a:t>, </a:t>
            </a:r>
            <a:r>
              <a:rPr lang="en-US" sz="2400" dirty="0" err="1" smtClean="0"/>
              <a:t>kambing</a:t>
            </a:r>
            <a:r>
              <a:rPr lang="en-US" sz="2400" dirty="0" smtClean="0"/>
              <a:t>, </a:t>
            </a:r>
            <a:r>
              <a:rPr lang="en-US" sz="2400" dirty="0" err="1" smtClean="0"/>
              <a:t>rusa</a:t>
            </a:r>
            <a:r>
              <a:rPr lang="en-US" sz="2400" dirty="0" smtClean="0"/>
              <a:t>, </a:t>
            </a:r>
            <a:r>
              <a:rPr lang="en-US" sz="2400" dirty="0" err="1" smtClean="0"/>
              <a:t>kelinci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(</a:t>
            </a:r>
            <a:r>
              <a:rPr lang="en-US" sz="2400" dirty="0" err="1" smtClean="0"/>
              <a:t>kadang</a:t>
            </a:r>
            <a:r>
              <a:rPr lang="en-US" sz="2400" dirty="0" smtClean="0"/>
              <a:t> </a:t>
            </a:r>
            <a:r>
              <a:rPr lang="en-US" sz="2400" dirty="0" err="1" smtClean="0"/>
              <a:t>kala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Intermediate host 1 : water snail</a:t>
            </a:r>
          </a:p>
          <a:p>
            <a:r>
              <a:rPr lang="en-US" sz="2400" dirty="0" smtClean="0"/>
              <a:t>Intermediate host 2 :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air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4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icrocoelium_adult_B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980" y="1853248"/>
            <a:ext cx="5097508" cy="3059271"/>
          </a:xfrm>
        </p:spPr>
      </p:pic>
    </p:spTree>
    <p:extLst>
      <p:ext uri="{BB962C8B-B14F-4D97-AF65-F5344CB8AC3E}">
        <p14:creationId xmlns:p14="http://schemas.microsoft.com/office/powerpoint/2010/main" val="1103986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coklat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endParaRPr lang="en-US" sz="2400" dirty="0" smtClean="0"/>
          </a:p>
          <a:p>
            <a:r>
              <a:rPr lang="en-US" sz="2400" dirty="0" err="1" smtClean="0"/>
              <a:t>Mempunyai</a:t>
            </a:r>
            <a:r>
              <a:rPr lang="en-US" sz="2400" dirty="0" smtClean="0"/>
              <a:t> operculum</a:t>
            </a:r>
          </a:p>
          <a:p>
            <a:r>
              <a:rPr lang="en-US" sz="2400" dirty="0" err="1" smtClean="0"/>
              <a:t>Embryonated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16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_dendriticum_egg_wtmt_JCG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65485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definitf</a:t>
            </a:r>
            <a:r>
              <a:rPr lang="en-US" sz="2400" dirty="0" smtClean="0"/>
              <a:t> host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feses</a:t>
            </a:r>
            <a:endParaRPr lang="en-US" sz="2400" dirty="0" smtClean="0"/>
          </a:p>
          <a:p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termakan</a:t>
            </a:r>
            <a:r>
              <a:rPr lang="en-US" sz="2400" dirty="0" smtClean="0"/>
              <a:t> land snail, </a:t>
            </a:r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menetas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 </a:t>
            </a:r>
            <a:r>
              <a:rPr lang="en-US" sz="2400" dirty="0" err="1" smtClean="0"/>
              <a:t>keong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miracidium</a:t>
            </a:r>
            <a:endParaRPr lang="en-US" sz="2400" dirty="0" smtClean="0"/>
          </a:p>
          <a:p>
            <a:r>
              <a:rPr lang="en-US" sz="2400" dirty="0" err="1" smtClean="0"/>
              <a:t>Miracidium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manjadi</a:t>
            </a:r>
            <a:r>
              <a:rPr lang="en-US" sz="2400" dirty="0" smtClean="0"/>
              <a:t> </a:t>
            </a:r>
            <a:r>
              <a:rPr lang="en-US" sz="2400" dirty="0" err="1" smtClean="0"/>
              <a:t>sporocyst</a:t>
            </a:r>
            <a:r>
              <a:rPr lang="en-US" sz="2400" dirty="0" smtClean="0"/>
              <a:t> 1,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sporocyst</a:t>
            </a:r>
            <a:r>
              <a:rPr lang="en-US" sz="2400" dirty="0" smtClean="0"/>
              <a:t> 2 yang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cercaria</a:t>
            </a:r>
            <a:endParaRPr lang="en-US" sz="2400" dirty="0" smtClean="0"/>
          </a:p>
          <a:p>
            <a:r>
              <a:rPr lang="en-US" sz="2400" dirty="0" err="1" smtClean="0"/>
              <a:t>Cercaria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sekret</a:t>
            </a:r>
            <a:r>
              <a:rPr lang="en-US" sz="2400" dirty="0" smtClean="0"/>
              <a:t> snail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termakan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semut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337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semut</a:t>
            </a:r>
            <a:r>
              <a:rPr lang="en-US" sz="2400" dirty="0" smtClean="0"/>
              <a:t>,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metacercaria</a:t>
            </a:r>
            <a:endParaRPr lang="en-US" sz="2400" dirty="0" smtClean="0"/>
          </a:p>
          <a:p>
            <a:r>
              <a:rPr lang="en-US" sz="2400" dirty="0" err="1" smtClean="0"/>
              <a:t>Semut</a:t>
            </a:r>
            <a:r>
              <a:rPr lang="en-US" sz="2400" dirty="0" smtClean="0"/>
              <a:t> </a:t>
            </a:r>
            <a:r>
              <a:rPr lang="en-US" sz="2400" dirty="0" err="1" smtClean="0"/>
              <a:t>termakan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pencernaan</a:t>
            </a:r>
            <a:r>
              <a:rPr lang="en-US" sz="2400" dirty="0" smtClean="0"/>
              <a:t>, larva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endParaRPr lang="en-US" sz="2400" dirty="0" smtClean="0"/>
          </a:p>
          <a:p>
            <a:r>
              <a:rPr lang="en-US" sz="2400" dirty="0" smtClean="0"/>
              <a:t>Larva </a:t>
            </a:r>
            <a:r>
              <a:rPr lang="en-US" sz="2400" dirty="0" err="1" smtClean="0"/>
              <a:t>bermigrasi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empedu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41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crocoelium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28600"/>
            <a:ext cx="8610600" cy="6629400"/>
          </a:xfrm>
        </p:spPr>
      </p:pic>
    </p:spTree>
    <p:extLst>
      <p:ext uri="{BB962C8B-B14F-4D97-AF65-F5344CB8AC3E}">
        <p14:creationId xmlns:p14="http://schemas.microsoft.com/office/powerpoint/2010/main" val="2445128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Diare</a:t>
            </a:r>
            <a:r>
              <a:rPr lang="en-US" sz="2400" dirty="0" smtClean="0"/>
              <a:t>, </a:t>
            </a:r>
            <a:r>
              <a:rPr lang="en-US" sz="2400" dirty="0" err="1" smtClean="0"/>
              <a:t>kolik</a:t>
            </a:r>
            <a:r>
              <a:rPr lang="en-US" sz="2400" dirty="0" smtClean="0"/>
              <a:t>, </a:t>
            </a:r>
            <a:r>
              <a:rPr lang="en-US" sz="2400" dirty="0" err="1" smtClean="0"/>
              <a:t>mual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konstipasi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17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585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Famili</a:t>
            </a:r>
            <a:r>
              <a:rPr lang="en-US" dirty="0" smtClean="0"/>
              <a:t> : </a:t>
            </a:r>
            <a:r>
              <a:rPr lang="en-US" dirty="0" err="1" smtClean="0"/>
              <a:t>Opisthorciidae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: </a:t>
            </a:r>
            <a:r>
              <a:rPr lang="en-US" dirty="0" err="1" smtClean="0"/>
              <a:t>Clonorchis</a:t>
            </a:r>
            <a:r>
              <a:rPr lang="en-US" dirty="0" smtClean="0"/>
              <a:t> </a:t>
            </a:r>
            <a:r>
              <a:rPr lang="en-US" dirty="0" err="1" smtClean="0"/>
              <a:t>sinensis</a:t>
            </a:r>
            <a:r>
              <a:rPr lang="en-US" dirty="0" smtClean="0"/>
              <a:t>, </a:t>
            </a:r>
            <a:r>
              <a:rPr lang="en-US" dirty="0" err="1" smtClean="0"/>
              <a:t>Opisthorchis</a:t>
            </a:r>
            <a:r>
              <a:rPr lang="en-US" dirty="0" smtClean="0"/>
              <a:t> </a:t>
            </a:r>
            <a:r>
              <a:rPr lang="en-US" dirty="0" err="1" smtClean="0"/>
              <a:t>viverini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Ophisthorchis</a:t>
            </a:r>
            <a:r>
              <a:rPr lang="en-US" dirty="0" smtClean="0"/>
              <a:t> </a:t>
            </a:r>
            <a:r>
              <a:rPr lang="en-US" dirty="0" err="1" smtClean="0"/>
              <a:t>felineus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92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Clonorchis</a:t>
            </a:r>
            <a:r>
              <a:rPr lang="en-US" dirty="0" smtClean="0"/>
              <a:t> </a:t>
            </a:r>
            <a:r>
              <a:rPr lang="en-US" dirty="0" err="1" smtClean="0"/>
              <a:t>sinensis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Distibusi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: </a:t>
            </a:r>
            <a:r>
              <a:rPr lang="en-US" dirty="0" err="1" smtClean="0"/>
              <a:t>Jepang</a:t>
            </a:r>
            <a:r>
              <a:rPr lang="en-US" dirty="0" smtClean="0"/>
              <a:t>, RRC, Korea </a:t>
            </a:r>
            <a:r>
              <a:rPr lang="en-US" dirty="0" err="1" smtClean="0"/>
              <a:t>selatan</a:t>
            </a:r>
            <a:r>
              <a:rPr lang="en-US" dirty="0" smtClean="0"/>
              <a:t>, Taiwan, Vietnam</a:t>
            </a:r>
          </a:p>
          <a:p>
            <a:r>
              <a:rPr lang="en-US" dirty="0" err="1" smtClean="0"/>
              <a:t>Morfologi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pipih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, 10 – 25 x 2 – 4 mm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sucker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ventral sucker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Testis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dendrit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8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pipih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endParaRPr lang="en-US" sz="2400" dirty="0" smtClean="0"/>
          </a:p>
          <a:p>
            <a:r>
              <a:rPr lang="en-US" sz="2400" dirty="0" err="1" smtClean="0"/>
              <a:t>Cuticula</a:t>
            </a:r>
            <a:r>
              <a:rPr lang="en-US" sz="2400" dirty="0" smtClean="0"/>
              <a:t> </a:t>
            </a:r>
            <a:r>
              <a:rPr lang="en-US" sz="2400" dirty="0" err="1" smtClean="0"/>
              <a:t>bersisik</a:t>
            </a:r>
            <a:endParaRPr lang="en-US" sz="2400" dirty="0" smtClean="0"/>
          </a:p>
          <a:p>
            <a:r>
              <a:rPr lang="en-US" sz="2400" dirty="0" smtClean="0"/>
              <a:t>Ujung anterior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tonjolan</a:t>
            </a:r>
            <a:r>
              <a:rPr lang="en-US" sz="2400" dirty="0" smtClean="0"/>
              <a:t> (</a:t>
            </a:r>
            <a:r>
              <a:rPr lang="en-US" sz="2400" dirty="0" err="1" smtClean="0"/>
              <a:t>Chepalic</a:t>
            </a:r>
            <a:r>
              <a:rPr lang="en-US" sz="2400" dirty="0" smtClean="0"/>
              <a:t> cone)</a:t>
            </a:r>
          </a:p>
          <a:p>
            <a:r>
              <a:rPr lang="en-US" sz="2400" dirty="0" smtClean="0"/>
              <a:t>Ventral sucker </a:t>
            </a:r>
            <a:r>
              <a:rPr lang="en-US" sz="2400" dirty="0" err="1" smtClean="0"/>
              <a:t>lebh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oral sucker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74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Cuticula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berduri</a:t>
            </a:r>
            <a:endParaRPr lang="en-US" dirty="0" smtClean="0"/>
          </a:p>
          <a:p>
            <a:pPr marL="514350" indent="-514350"/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botol</a:t>
            </a:r>
            <a:r>
              <a:rPr lang="en-US" dirty="0" smtClean="0"/>
              <a:t>, </a:t>
            </a:r>
            <a:r>
              <a:rPr lang="en-US" dirty="0" err="1" smtClean="0"/>
              <a:t>memiliki</a:t>
            </a:r>
            <a:r>
              <a:rPr lang="en-US" dirty="0" smtClean="0"/>
              <a:t> operculum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Warna</a:t>
            </a:r>
            <a:r>
              <a:rPr lang="en-US" dirty="0" smtClean="0"/>
              <a:t>: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kecoklatan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Terdapat</a:t>
            </a:r>
            <a:r>
              <a:rPr lang="en-US" dirty="0" smtClean="0"/>
              <a:t> knob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Embryonated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13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_sinensis_adult_BAM2_labe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648496"/>
            <a:ext cx="5581109" cy="3264023"/>
          </a:xfrm>
        </p:spPr>
      </p:pic>
    </p:spTree>
    <p:extLst>
      <p:ext uri="{BB962C8B-B14F-4D97-AF65-F5344CB8AC3E}">
        <p14:creationId xmlns:p14="http://schemas.microsoft.com/office/powerpoint/2010/main" val="3432601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lonorchis_eg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7" y="1468192"/>
            <a:ext cx="5267459" cy="3139527"/>
          </a:xfrm>
        </p:spPr>
      </p:pic>
    </p:spTree>
    <p:extLst>
      <p:ext uri="{BB962C8B-B14F-4D97-AF65-F5344CB8AC3E}">
        <p14:creationId xmlns:p14="http://schemas.microsoft.com/office/powerpoint/2010/main" val="188990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Opisthorchis</a:t>
            </a:r>
            <a:r>
              <a:rPr lang="en-US" dirty="0" smtClean="0"/>
              <a:t> </a:t>
            </a:r>
            <a:r>
              <a:rPr lang="en-US" dirty="0" err="1" smtClean="0"/>
              <a:t>viverini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: Thailand, Laos</a:t>
            </a:r>
          </a:p>
          <a:p>
            <a:r>
              <a:rPr lang="en-US" dirty="0" err="1" smtClean="0"/>
              <a:t>Morfologi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: lancet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: 5 – 10 x 0,8 – 2 mm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sucker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ventral sucker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Testis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lobies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46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botol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: 13 x 26 </a:t>
            </a:r>
            <a:r>
              <a:rPr lang="en-US" dirty="0" err="1" smtClean="0"/>
              <a:t>mikron</a:t>
            </a:r>
            <a:endParaRPr lang="en-US" dirty="0" smtClean="0"/>
          </a:p>
          <a:p>
            <a:pPr marL="514350" indent="-514350"/>
            <a:r>
              <a:rPr lang="en-US" dirty="0" err="1" smtClean="0"/>
              <a:t>Definitif</a:t>
            </a:r>
            <a:r>
              <a:rPr lang="en-US" dirty="0" smtClean="0"/>
              <a:t> host :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kucing</a:t>
            </a:r>
            <a:r>
              <a:rPr lang="en-US" dirty="0" smtClean="0"/>
              <a:t>, </a:t>
            </a:r>
            <a:r>
              <a:rPr lang="en-US" dirty="0" err="1" smtClean="0"/>
              <a:t>anjing</a:t>
            </a:r>
            <a:endParaRPr lang="en-US" dirty="0" smtClean="0"/>
          </a:p>
          <a:p>
            <a:pPr marL="514350" indent="-514350"/>
            <a:r>
              <a:rPr lang="en-US" dirty="0" smtClean="0"/>
              <a:t>Intermediate host I : </a:t>
            </a:r>
            <a:r>
              <a:rPr lang="en-US" dirty="0" err="1" smtClean="0"/>
              <a:t>siput</a:t>
            </a:r>
            <a:r>
              <a:rPr lang="en-US" dirty="0" smtClean="0"/>
              <a:t> air (Bithynia </a:t>
            </a:r>
            <a:r>
              <a:rPr lang="en-US" dirty="0" err="1" smtClean="0"/>
              <a:t>laevis</a:t>
            </a:r>
            <a:r>
              <a:rPr lang="en-US" dirty="0" smtClean="0"/>
              <a:t>)</a:t>
            </a:r>
          </a:p>
          <a:p>
            <a:pPr marL="514350" indent="-514350"/>
            <a:r>
              <a:rPr lang="en-US" dirty="0" smtClean="0"/>
              <a:t>Intermediate host II : </a:t>
            </a:r>
            <a:r>
              <a:rPr lang="en-US" dirty="0" err="1" smtClean="0"/>
              <a:t>ikan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65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Opisthorchis</a:t>
            </a:r>
            <a:r>
              <a:rPr lang="en-US" dirty="0" smtClean="0"/>
              <a:t> </a:t>
            </a:r>
            <a:r>
              <a:rPr lang="en-US" dirty="0" err="1" smtClean="0"/>
              <a:t>felineus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: </a:t>
            </a:r>
            <a:r>
              <a:rPr lang="en-US" dirty="0" err="1" smtClean="0"/>
              <a:t>Prusia</a:t>
            </a:r>
            <a:r>
              <a:rPr lang="en-US" dirty="0" smtClean="0"/>
              <a:t>, </a:t>
            </a:r>
            <a:r>
              <a:rPr lang="en-US" dirty="0" err="1" smtClean="0"/>
              <a:t>Polandia</a:t>
            </a:r>
            <a:r>
              <a:rPr lang="en-US" dirty="0" smtClean="0"/>
              <a:t>, Siberia</a:t>
            </a:r>
          </a:p>
          <a:p>
            <a:r>
              <a:rPr lang="en-US" dirty="0" err="1" smtClean="0"/>
              <a:t>Morfologi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lancet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: 7 -11 x 2 – 3 mm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sucker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ventral sucker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Testis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lobus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53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botol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: 11 x 30 </a:t>
            </a:r>
            <a:r>
              <a:rPr lang="en-US" dirty="0" err="1" smtClean="0"/>
              <a:t>mikron</a:t>
            </a:r>
            <a:endParaRPr lang="en-US" dirty="0" smtClean="0"/>
          </a:p>
          <a:p>
            <a:pPr marL="514350" indent="-514350"/>
            <a:r>
              <a:rPr lang="en-US" dirty="0" err="1" smtClean="0"/>
              <a:t>Definitif</a:t>
            </a:r>
            <a:r>
              <a:rPr lang="en-US" dirty="0" smtClean="0"/>
              <a:t> host :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kucing</a:t>
            </a:r>
            <a:r>
              <a:rPr lang="en-US" dirty="0" smtClean="0"/>
              <a:t>, </a:t>
            </a:r>
            <a:r>
              <a:rPr lang="en-US" dirty="0" err="1" smtClean="0"/>
              <a:t>babi</a:t>
            </a:r>
            <a:endParaRPr lang="en-US" dirty="0" smtClean="0"/>
          </a:p>
          <a:p>
            <a:pPr marL="514350" indent="-514350"/>
            <a:r>
              <a:rPr lang="en-US" dirty="0" smtClean="0"/>
              <a:t>Intermediate host I : </a:t>
            </a:r>
            <a:r>
              <a:rPr lang="en-US" dirty="0" err="1" smtClean="0"/>
              <a:t>siput</a:t>
            </a:r>
            <a:r>
              <a:rPr lang="en-US" dirty="0" smtClean="0"/>
              <a:t> air (Bithynia </a:t>
            </a:r>
            <a:r>
              <a:rPr lang="en-US" dirty="0" err="1" smtClean="0"/>
              <a:t>tentacula</a:t>
            </a:r>
            <a:endParaRPr lang="en-US" dirty="0" smtClean="0"/>
          </a:p>
          <a:p>
            <a:pPr marL="514350" indent="-514350"/>
            <a:r>
              <a:rPr lang="en-US" dirty="0" smtClean="0"/>
              <a:t>Intermediate host II : </a:t>
            </a:r>
            <a:r>
              <a:rPr lang="en-US" dirty="0" err="1" smtClean="0"/>
              <a:t>ikan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99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meletakan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empediu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endParaRPr lang="en-US" dirty="0" smtClean="0"/>
          </a:p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menetas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snail</a:t>
            </a:r>
          </a:p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miracidium</a:t>
            </a:r>
            <a:r>
              <a:rPr lang="en-US" dirty="0" smtClean="0"/>
              <a:t>,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sporocyst</a:t>
            </a:r>
            <a:r>
              <a:rPr lang="en-US" dirty="0" smtClean="0"/>
              <a:t>, </a:t>
            </a:r>
            <a:r>
              <a:rPr lang="en-US" dirty="0" err="1" smtClean="0"/>
              <a:t>redia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cercaria</a:t>
            </a:r>
            <a:endParaRPr lang="en-US" dirty="0" smtClean="0"/>
          </a:p>
          <a:p>
            <a:r>
              <a:rPr lang="en-US" dirty="0" err="1" smtClean="0"/>
              <a:t>Cercaria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24 – 48 jam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44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Memasak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endParaRPr lang="en-US" dirty="0" smtClean="0"/>
          </a:p>
          <a:p>
            <a:r>
              <a:rPr lang="en-US" dirty="0" err="1" smtClean="0"/>
              <a:t>Sanitasi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5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Testis 2 </a:t>
            </a:r>
            <a:r>
              <a:rPr lang="en-US" sz="2400" dirty="0" err="1" smtClean="0"/>
              <a:t>buah</a:t>
            </a:r>
            <a:endParaRPr lang="en-US" sz="2400" dirty="0" smtClean="0"/>
          </a:p>
          <a:p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vittelaria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tersebar</a:t>
            </a:r>
            <a:r>
              <a:rPr lang="en-US" sz="2400" dirty="0" smtClean="0"/>
              <a:t> </a:t>
            </a:r>
            <a:r>
              <a:rPr lang="en-US" sz="2400" dirty="0" err="1" smtClean="0"/>
              <a:t>merata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lateral </a:t>
            </a:r>
            <a:r>
              <a:rPr lang="en-US" sz="2400" dirty="0" err="1" smtClean="0"/>
              <a:t>dan</a:t>
            </a:r>
            <a:r>
              <a:rPr lang="en-US" sz="2400" dirty="0" smtClean="0"/>
              <a:t> posterior</a:t>
            </a:r>
          </a:p>
          <a:p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ovarium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dendrit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590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pic>
        <p:nvPicPr>
          <p:cNvPr id="4" name="Content Placeholder 3" descr="F_hepatica_adult_stained_B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24" y="1996225"/>
            <a:ext cx="5834130" cy="2916294"/>
          </a:xfrm>
        </p:spPr>
      </p:pic>
    </p:spTree>
    <p:extLst>
      <p:ext uri="{BB962C8B-B14F-4D97-AF65-F5344CB8AC3E}">
        <p14:creationId xmlns:p14="http://schemas.microsoft.com/office/powerpoint/2010/main" val="232001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Besar</a:t>
            </a:r>
            <a:r>
              <a:rPr lang="en-US" sz="2400" dirty="0" smtClean="0"/>
              <a:t>, oval, 130 -150 x 63 – 90 </a:t>
            </a:r>
            <a:r>
              <a:rPr lang="en-US" sz="2400" dirty="0" err="1" smtClean="0"/>
              <a:t>mikron</a:t>
            </a:r>
            <a:endParaRPr lang="en-US" sz="2400" dirty="0" smtClean="0"/>
          </a:p>
          <a:p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kuning</a:t>
            </a:r>
            <a:r>
              <a:rPr lang="en-US" sz="2400" dirty="0" smtClean="0"/>
              <a:t> </a:t>
            </a:r>
            <a:r>
              <a:rPr lang="en-US" sz="2400" dirty="0" err="1" smtClean="0"/>
              <a:t>kecoklatan</a:t>
            </a:r>
            <a:endParaRPr lang="en-US" sz="2400" dirty="0" smtClean="0"/>
          </a:p>
          <a:p>
            <a:r>
              <a:rPr lang="en-US" sz="2400" dirty="0" err="1" smtClean="0"/>
              <a:t>Unembryonated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05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F. hepatica</a:t>
            </a:r>
            <a:endParaRPr lang="en-US" dirty="0"/>
          </a:p>
        </p:txBody>
      </p:sp>
      <p:pic>
        <p:nvPicPr>
          <p:cNvPr id="4" name="Content Placeholder 3" descr="F_hepatica_egg_wtmt_H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4" y="1853248"/>
            <a:ext cx="3909074" cy="2754471"/>
          </a:xfrm>
        </p:spPr>
      </p:pic>
    </p:spTree>
    <p:extLst>
      <p:ext uri="{BB962C8B-B14F-4D97-AF65-F5344CB8AC3E}">
        <p14:creationId xmlns:p14="http://schemas.microsoft.com/office/powerpoint/2010/main" val="114801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Fasciola</a:t>
            </a:r>
            <a:r>
              <a:rPr lang="en-US" dirty="0" smtClean="0"/>
              <a:t> </a:t>
            </a:r>
            <a:r>
              <a:rPr lang="en-US" dirty="0" err="1" smtClean="0"/>
              <a:t>gigantica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F. hepatica, F. </a:t>
            </a:r>
            <a:r>
              <a:rPr lang="en-US" dirty="0" err="1" smtClean="0"/>
              <a:t>gigantica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r>
              <a:rPr lang="en-US" dirty="0" smtClean="0"/>
              <a:t>Cephalic cone </a:t>
            </a:r>
            <a:r>
              <a:rPr lang="en-US" dirty="0" err="1" smtClean="0"/>
              <a:t>pendek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 3,5 x 0,7 – 1 cm</a:t>
            </a:r>
          </a:p>
          <a:p>
            <a:r>
              <a:rPr lang="en-US" dirty="0" smtClean="0"/>
              <a:t>Testis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dendrit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tandem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4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sukar</a:t>
            </a:r>
            <a:r>
              <a:rPr lang="en-US" sz="2400" dirty="0" smtClean="0"/>
              <a:t> </a:t>
            </a:r>
            <a:r>
              <a:rPr lang="en-US" sz="2400" dirty="0" err="1" smtClean="0"/>
              <a:t>dibedakan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F. hepatica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523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717</Words>
  <Application>Microsoft Office PowerPoint</Application>
  <PresentationFormat>Widescreen</PresentationFormat>
  <Paragraphs>127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Century Gothic</vt:lpstr>
      <vt:lpstr>Wingdings 3</vt:lpstr>
      <vt:lpstr>Ion</vt:lpstr>
      <vt:lpstr>Trematoda hati</vt:lpstr>
      <vt:lpstr>Fasciola hepatica</vt:lpstr>
      <vt:lpstr>Morfologi cacing dewasa</vt:lpstr>
      <vt:lpstr>PowerPoint Presentation</vt:lpstr>
      <vt:lpstr>Cacing dewasa</vt:lpstr>
      <vt:lpstr>Morfologi telur</vt:lpstr>
      <vt:lpstr>Telur F. hepatica</vt:lpstr>
      <vt:lpstr>Fasciola gigantica</vt:lpstr>
      <vt:lpstr>PowerPoint Presentation</vt:lpstr>
      <vt:lpstr>Siklus hidup</vt:lpstr>
      <vt:lpstr>PowerPoint Presentation</vt:lpstr>
      <vt:lpstr>PowerPoint Presentation</vt:lpstr>
      <vt:lpstr>PowerPoint Presentation</vt:lpstr>
      <vt:lpstr>PowerPoint Presentation</vt:lpstr>
      <vt:lpstr>Intermediate host</vt:lpstr>
      <vt:lpstr>Patologi </vt:lpstr>
      <vt:lpstr>Pencegahan </vt:lpstr>
      <vt:lpstr>Dicrocoelium dendriticum </vt:lpstr>
      <vt:lpstr>Morfologi cacing dewasa</vt:lpstr>
      <vt:lpstr>Cacing dewasa </vt:lpstr>
      <vt:lpstr>Morfologi telur</vt:lpstr>
      <vt:lpstr>Telur </vt:lpstr>
      <vt:lpstr>Siklus hidup</vt:lpstr>
      <vt:lpstr>PowerPoint Presentation</vt:lpstr>
      <vt:lpstr>PowerPoint Presentation</vt:lpstr>
      <vt:lpstr>Patologi </vt:lpstr>
      <vt:lpstr>Pencegahan </vt:lpstr>
      <vt:lpstr>Famili : Opisthorciidae</vt:lpstr>
      <vt:lpstr>Clonorchis sinensis</vt:lpstr>
      <vt:lpstr>PowerPoint Presentation</vt:lpstr>
      <vt:lpstr>Cacing dewasa </vt:lpstr>
      <vt:lpstr>Telur </vt:lpstr>
      <vt:lpstr>Opisthorchis viverini </vt:lpstr>
      <vt:lpstr>PowerPoint Presentation</vt:lpstr>
      <vt:lpstr>Opisthorchis felineus</vt:lpstr>
      <vt:lpstr>PowerPoint Presentation</vt:lpstr>
      <vt:lpstr>Siklus hidup</vt:lpstr>
      <vt:lpstr>Pencegahan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Trematoda hati</dc:title>
  <dc:creator>Windows User</dc:creator>
  <cp:lastModifiedBy>Windows User</cp:lastModifiedBy>
  <cp:revision>3</cp:revision>
  <dcterms:created xsi:type="dcterms:W3CDTF">2025-05-29T13:19:23Z</dcterms:created>
  <dcterms:modified xsi:type="dcterms:W3CDTF">2025-05-29T13:44:06Z</dcterms:modified>
</cp:coreProperties>
</file>