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78" r:id="rId9"/>
    <p:sldId id="262" r:id="rId10"/>
    <p:sldId id="263" r:id="rId11"/>
    <p:sldId id="264" r:id="rId12"/>
    <p:sldId id="265" r:id="rId13"/>
    <p:sldId id="279" r:id="rId14"/>
    <p:sldId id="280" r:id="rId15"/>
    <p:sldId id="266" r:id="rId16"/>
    <p:sldId id="267" r:id="rId17"/>
    <p:sldId id="268" r:id="rId18"/>
    <p:sldId id="269" r:id="rId19"/>
    <p:sldId id="281" r:id="rId20"/>
    <p:sldId id="270" r:id="rId21"/>
    <p:sldId id="271" r:id="rId22"/>
    <p:sldId id="272" r:id="rId23"/>
    <p:sldId id="282" r:id="rId24"/>
    <p:sldId id="283" r:id="rId25"/>
    <p:sldId id="273" r:id="rId26"/>
    <p:sldId id="274" r:id="rId27"/>
    <p:sldId id="275" r:id="rId28"/>
    <p:sldId id="276" r:id="rId29"/>
    <p:sldId id="284" r:id="rId30"/>
    <p:sldId id="299" r:id="rId31"/>
    <p:sldId id="285" r:id="rId32"/>
    <p:sldId id="300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344" r:id="rId44"/>
  </p:sldIdLst>
  <p:sldSz cx="9144000" cy="6858000" type="screen4x3"/>
  <p:notesSz cx="9945688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 varScale="1">
        <p:scale>
          <a:sx n="54" d="100"/>
          <a:sy n="54" d="100"/>
        </p:scale>
        <p:origin x="78" y="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5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9799" cy="342900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3589" y="0"/>
            <a:ext cx="4309799" cy="342900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513910"/>
            <a:ext cx="4309799" cy="34290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3589" y="6513910"/>
            <a:ext cx="4309799" cy="34290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892EDB81-495E-4EA2-817B-93C91E9594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8018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45" cy="342658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4343" y="0"/>
            <a:ext cx="4309745" cy="342658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9138" y="514350"/>
            <a:ext cx="3427412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8" tIns="46264" rIns="92528" bIns="46264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5049" y="3256864"/>
            <a:ext cx="7955591" cy="3087150"/>
          </a:xfrm>
          <a:prstGeom prst="rect">
            <a:avLst/>
          </a:prstGeom>
        </p:spPr>
        <p:txBody>
          <a:bodyPr vert="horz" lIns="92528" tIns="46264" rIns="92528" bIns="4626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725"/>
            <a:ext cx="4309745" cy="342658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4343" y="6513725"/>
            <a:ext cx="4309745" cy="342658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9EC83067-7FF7-4F82-A7EA-4EA3D494209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7177843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C83067-7FF7-4F82-A7EA-4EA3D4942094}" type="slidenum">
              <a:rPr lang="id-ID" smtClean="0"/>
              <a:t>1</a:t>
            </a:fld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68959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83A72C9-17CF-4502-8054-A4BCA1B11A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A8301-B393-4AF9-B8CA-9B13891B4F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572B2-1235-4E16-8F89-21291D1D1B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7BE4F-F19F-4B91-8C1B-EAB769CE0F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4C12D-D6CA-44D2-9230-4F19D712EF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10BB6-597F-4164-9735-DDE4ADA0CE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544853-FE94-417F-97C0-79FE3B6F31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E0F4F3-F3D9-4C08-9FD8-C0ECA57BCD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709FD-45CA-4254-BE87-3408C19BD4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2C0647-46EE-4681-B12E-0DDBEACAAC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79982-D838-4769-9206-7FA48A7E80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779504E-446F-4A0E-9DF5-BB38FA394C17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TREMATODA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S-1 KESEHATAN LINGKUNGAN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r>
              <a:rPr lang="en-US" dirty="0" smtClean="0"/>
              <a:t> </a:t>
            </a:r>
            <a:r>
              <a:rPr lang="en-US" dirty="0" err="1" smtClean="0"/>
              <a:t>jatuh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air,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menetas</a:t>
            </a:r>
            <a:r>
              <a:rPr lang="en-US" dirty="0" smtClean="0"/>
              <a:t> </a:t>
            </a:r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 err="1" smtClean="0"/>
              <a:t>miracidium</a:t>
            </a:r>
            <a:endParaRPr lang="en-US" dirty="0" smtClean="0"/>
          </a:p>
          <a:p>
            <a:r>
              <a:rPr lang="en-US" dirty="0" err="1" smtClean="0"/>
              <a:t>Miracidium</a:t>
            </a:r>
            <a:r>
              <a:rPr lang="en-US" dirty="0" smtClean="0"/>
              <a:t> </a:t>
            </a:r>
            <a:r>
              <a:rPr lang="en-US" dirty="0" err="1" smtClean="0"/>
              <a:t>berenang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air,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intermediate 1</a:t>
            </a:r>
          </a:p>
          <a:p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sporocyst</a:t>
            </a:r>
            <a:r>
              <a:rPr lang="en-US" dirty="0" smtClean="0"/>
              <a:t>, </a:t>
            </a:r>
            <a:r>
              <a:rPr lang="en-US" dirty="0" err="1" smtClean="0"/>
              <a:t>redia</a:t>
            </a:r>
            <a:r>
              <a:rPr lang="en-US" dirty="0" smtClean="0"/>
              <a:t>, </a:t>
            </a:r>
            <a:r>
              <a:rPr lang="en-US" dirty="0" err="1" smtClean="0"/>
              <a:t>daugther</a:t>
            </a:r>
            <a:r>
              <a:rPr lang="en-US" dirty="0" smtClean="0"/>
              <a:t> </a:t>
            </a:r>
            <a:r>
              <a:rPr lang="en-US" dirty="0" err="1" smtClean="0"/>
              <a:t>redia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cercaria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Cercaria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keong</a:t>
            </a:r>
            <a:r>
              <a:rPr lang="en-US" dirty="0" smtClean="0"/>
              <a:t>, </a:t>
            </a:r>
            <a:r>
              <a:rPr lang="en-US" dirty="0" err="1" smtClean="0"/>
              <a:t>berenang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air </a:t>
            </a:r>
            <a:r>
              <a:rPr lang="en-US" dirty="0" err="1" smtClean="0"/>
              <a:t>mencari</a:t>
            </a:r>
            <a:r>
              <a:rPr lang="en-US" dirty="0" smtClean="0"/>
              <a:t> intermediate host 2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tumbuhan</a:t>
            </a:r>
            <a:r>
              <a:rPr lang="en-US" dirty="0" smtClean="0"/>
              <a:t> air, </a:t>
            </a:r>
            <a:r>
              <a:rPr lang="en-US" dirty="0" err="1" smtClean="0"/>
              <a:t>cercaria</a:t>
            </a:r>
            <a:r>
              <a:rPr lang="en-US" dirty="0" smtClean="0"/>
              <a:t> </a:t>
            </a:r>
            <a:r>
              <a:rPr lang="en-US" dirty="0" err="1" smtClean="0"/>
              <a:t>melepaskan</a:t>
            </a:r>
            <a:r>
              <a:rPr lang="en-US" dirty="0" smtClean="0"/>
              <a:t> </a:t>
            </a:r>
            <a:r>
              <a:rPr lang="en-US" dirty="0" err="1" smtClean="0"/>
              <a:t>ekor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dinding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yang </a:t>
            </a:r>
            <a:r>
              <a:rPr lang="en-US" dirty="0" err="1" smtClean="0"/>
              <a:t>tipis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dinding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yang </a:t>
            </a:r>
            <a:r>
              <a:rPr lang="en-US" dirty="0" err="1" smtClean="0"/>
              <a:t>tebal</a:t>
            </a:r>
            <a:r>
              <a:rPr lang="en-US" dirty="0" smtClean="0"/>
              <a:t> (</a:t>
            </a:r>
            <a:r>
              <a:rPr lang="en-US" dirty="0" err="1" smtClean="0"/>
              <a:t>metacercaria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metacercaria</a:t>
            </a:r>
            <a:r>
              <a:rPr lang="en-US" dirty="0" smtClean="0"/>
              <a:t> </a:t>
            </a:r>
            <a:r>
              <a:rPr lang="en-US" dirty="0" err="1" smtClean="0"/>
              <a:t>ditelan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definitif</a:t>
            </a:r>
            <a:r>
              <a:rPr lang="en-US" dirty="0" smtClean="0"/>
              <a:t> host,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dinding</a:t>
            </a:r>
            <a:r>
              <a:rPr lang="en-US" dirty="0" smtClean="0"/>
              <a:t> </a:t>
            </a:r>
            <a:r>
              <a:rPr lang="en-US" dirty="0" err="1" smtClean="0"/>
              <a:t>metacercaria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dirusak</a:t>
            </a:r>
            <a:r>
              <a:rPr lang="en-US" dirty="0" smtClean="0"/>
              <a:t> </a:t>
            </a:r>
            <a:r>
              <a:rPr lang="en-US" dirty="0" err="1" smtClean="0"/>
              <a:t>enzim</a:t>
            </a:r>
            <a:r>
              <a:rPr lang="en-US" dirty="0" smtClean="0"/>
              <a:t> </a:t>
            </a:r>
            <a:r>
              <a:rPr lang="en-US" dirty="0" err="1" smtClean="0"/>
              <a:t>pencernaan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keluarlah</a:t>
            </a:r>
            <a:r>
              <a:rPr lang="en-US" dirty="0" smtClean="0"/>
              <a:t> larva</a:t>
            </a:r>
          </a:p>
          <a:p>
            <a:r>
              <a:rPr lang="en-US" dirty="0" smtClean="0"/>
              <a:t>Larva </a:t>
            </a:r>
            <a:r>
              <a:rPr lang="en-US" dirty="0" err="1" smtClean="0"/>
              <a:t>melekatkan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dinding</a:t>
            </a:r>
            <a:r>
              <a:rPr lang="en-US" dirty="0" smtClean="0"/>
              <a:t> </a:t>
            </a:r>
            <a:r>
              <a:rPr lang="en-US" dirty="0" err="1" smtClean="0"/>
              <a:t>mukosa</a:t>
            </a:r>
            <a:r>
              <a:rPr lang="en-US" dirty="0" smtClean="0"/>
              <a:t> </a:t>
            </a:r>
            <a:r>
              <a:rPr lang="en-US" dirty="0" err="1" smtClean="0"/>
              <a:t>usus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25 – 30 </a:t>
            </a:r>
            <a:r>
              <a:rPr lang="en-US" dirty="0" err="1" smtClean="0"/>
              <a:t>hari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Fasciolopsis_LifeCycle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964" y="304800"/>
            <a:ext cx="8723236" cy="62484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Intermediate host</a:t>
            </a:r>
            <a:endParaRPr lang="en-US" dirty="0"/>
          </a:p>
        </p:txBody>
      </p:sp>
      <p:pic>
        <p:nvPicPr>
          <p:cNvPr id="4" name="Content Placeholder 3" descr="Segmentina_species_Popp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0" y="2209800"/>
            <a:ext cx="3810000" cy="38100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Patologi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ulcerasi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abses</a:t>
            </a:r>
            <a:endParaRPr lang="en-US" dirty="0" smtClean="0"/>
          </a:p>
          <a:p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klinis</a:t>
            </a:r>
            <a:r>
              <a:rPr lang="en-US" dirty="0" smtClean="0"/>
              <a:t> : </a:t>
            </a:r>
            <a:r>
              <a:rPr lang="en-US" dirty="0" err="1" smtClean="0"/>
              <a:t>nyeri</a:t>
            </a:r>
            <a:r>
              <a:rPr lang="en-US" dirty="0" smtClean="0"/>
              <a:t> </a:t>
            </a:r>
            <a:r>
              <a:rPr lang="en-US" dirty="0" err="1" smtClean="0"/>
              <a:t>epigastrum</a:t>
            </a:r>
            <a:r>
              <a:rPr lang="en-US" dirty="0" smtClean="0"/>
              <a:t>, </a:t>
            </a:r>
            <a:r>
              <a:rPr lang="en-US" dirty="0" err="1" smtClean="0"/>
              <a:t>mual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diare</a:t>
            </a:r>
            <a:endParaRPr lang="en-US" dirty="0" smtClean="0"/>
          </a:p>
          <a:p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klinis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toksin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cacing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Pencegahan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Menghilangkan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infeksi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mengobati</a:t>
            </a:r>
            <a:r>
              <a:rPr lang="en-US" dirty="0" smtClean="0"/>
              <a:t> </a:t>
            </a:r>
            <a:r>
              <a:rPr lang="en-US" dirty="0" err="1" smtClean="0"/>
              <a:t>penderita</a:t>
            </a:r>
            <a:endParaRPr lang="en-US" dirty="0" smtClean="0"/>
          </a:p>
          <a:p>
            <a:r>
              <a:rPr lang="en-US" dirty="0" err="1" smtClean="0"/>
              <a:t>Memasak</a:t>
            </a:r>
            <a:r>
              <a:rPr lang="en-US" dirty="0" smtClean="0"/>
              <a:t> </a:t>
            </a:r>
            <a:r>
              <a:rPr lang="en-US" dirty="0" err="1" smtClean="0"/>
              <a:t>sayur</a:t>
            </a:r>
            <a:r>
              <a:rPr lang="en-US" dirty="0" smtClean="0"/>
              <a:t> (</a:t>
            </a:r>
            <a:r>
              <a:rPr lang="en-US" dirty="0" err="1" smtClean="0"/>
              <a:t>tumbuhan</a:t>
            </a:r>
            <a:r>
              <a:rPr lang="en-US" dirty="0" smtClean="0"/>
              <a:t> air)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sempurna</a:t>
            </a:r>
            <a:endParaRPr lang="en-US" dirty="0" smtClean="0"/>
          </a:p>
          <a:p>
            <a:r>
              <a:rPr lang="en-US" dirty="0" err="1" smtClean="0"/>
              <a:t>Membunuh</a:t>
            </a:r>
            <a:r>
              <a:rPr lang="en-US" dirty="0" smtClean="0"/>
              <a:t> </a:t>
            </a:r>
            <a:r>
              <a:rPr lang="en-US" dirty="0" err="1" smtClean="0"/>
              <a:t>miracidium</a:t>
            </a:r>
            <a:r>
              <a:rPr lang="en-US" dirty="0" smtClean="0"/>
              <a:t>, </a:t>
            </a:r>
            <a:r>
              <a:rPr lang="en-US" dirty="0" err="1" smtClean="0"/>
              <a:t>cercaria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air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sulfat</a:t>
            </a:r>
            <a:r>
              <a:rPr lang="en-US" dirty="0" smtClean="0"/>
              <a:t> </a:t>
            </a:r>
            <a:r>
              <a:rPr lang="en-US" dirty="0" err="1" smtClean="0"/>
              <a:t>tembaga</a:t>
            </a:r>
            <a:endParaRPr lang="en-US" dirty="0" smtClean="0"/>
          </a:p>
          <a:p>
            <a:r>
              <a:rPr lang="en-US" dirty="0" err="1" smtClean="0"/>
              <a:t>Memberantas</a:t>
            </a:r>
            <a:r>
              <a:rPr lang="en-US" dirty="0" smtClean="0"/>
              <a:t> </a:t>
            </a:r>
            <a:r>
              <a:rPr lang="en-US" dirty="0" err="1" smtClean="0"/>
              <a:t>keong</a:t>
            </a:r>
            <a:r>
              <a:rPr lang="en-US" dirty="0" smtClean="0"/>
              <a:t> (</a:t>
            </a:r>
            <a:r>
              <a:rPr lang="en-US" dirty="0" err="1" smtClean="0"/>
              <a:t>sukar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Heterophyes</a:t>
            </a:r>
            <a:r>
              <a:rPr lang="en-US" dirty="0" smtClean="0"/>
              <a:t> </a:t>
            </a:r>
            <a:r>
              <a:rPr lang="en-US" dirty="0" err="1" smtClean="0"/>
              <a:t>heterophyes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geografis</a:t>
            </a:r>
            <a:r>
              <a:rPr lang="en-US" dirty="0" smtClean="0"/>
              <a:t> : </a:t>
            </a:r>
            <a:r>
              <a:rPr lang="en-US" dirty="0" err="1" smtClean="0"/>
              <a:t>Jepang</a:t>
            </a:r>
            <a:r>
              <a:rPr lang="en-US" dirty="0" smtClean="0"/>
              <a:t>, Korea, China, </a:t>
            </a:r>
            <a:r>
              <a:rPr lang="en-US" dirty="0" err="1" smtClean="0"/>
              <a:t>Philipina</a:t>
            </a:r>
            <a:r>
              <a:rPr lang="en-US" dirty="0" smtClean="0"/>
              <a:t>, India </a:t>
            </a:r>
            <a:r>
              <a:rPr lang="en-US" dirty="0" err="1" smtClean="0"/>
              <a:t>barat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Morfologi</a:t>
            </a:r>
            <a:r>
              <a:rPr lang="en-US" dirty="0" smtClean="0"/>
              <a:t> </a:t>
            </a:r>
            <a:r>
              <a:rPr lang="en-US" dirty="0" err="1" smtClean="0"/>
              <a:t>cacing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Bentuk</a:t>
            </a:r>
            <a:r>
              <a:rPr lang="en-US" dirty="0" smtClean="0"/>
              <a:t> : oval, 1 – 1,7 x 0,3 – 04 mm</a:t>
            </a:r>
          </a:p>
          <a:p>
            <a:r>
              <a:rPr lang="en-US" dirty="0" err="1" smtClean="0"/>
              <a:t>Kutikula</a:t>
            </a:r>
            <a:r>
              <a:rPr lang="en-US" dirty="0" smtClean="0"/>
              <a:t> : </a:t>
            </a:r>
            <a:r>
              <a:rPr lang="en-US" dirty="0" err="1" smtClean="0"/>
              <a:t>berduri</a:t>
            </a:r>
            <a:r>
              <a:rPr lang="en-US" dirty="0" smtClean="0"/>
              <a:t> </a:t>
            </a:r>
            <a:r>
              <a:rPr lang="en-US" dirty="0" err="1" smtClean="0"/>
              <a:t>halus</a:t>
            </a:r>
            <a:endParaRPr lang="en-US" dirty="0" smtClean="0"/>
          </a:p>
          <a:p>
            <a:r>
              <a:rPr lang="en-US" dirty="0" smtClean="0"/>
              <a:t>Sucker : </a:t>
            </a:r>
            <a:r>
              <a:rPr lang="en-US" dirty="0" err="1" smtClean="0"/>
              <a:t>ada</a:t>
            </a:r>
            <a:r>
              <a:rPr lang="en-US" dirty="0" smtClean="0"/>
              <a:t> 3 </a:t>
            </a:r>
            <a:r>
              <a:rPr lang="en-US" dirty="0" err="1" smtClean="0"/>
              <a:t>buah</a:t>
            </a:r>
            <a:r>
              <a:rPr lang="en-US" dirty="0" smtClean="0"/>
              <a:t> (oral sucker, ventral sucker, genital sucker)</a:t>
            </a:r>
          </a:p>
          <a:p>
            <a:r>
              <a:rPr lang="en-US" dirty="0" smtClean="0"/>
              <a:t>Testis : 2 </a:t>
            </a:r>
            <a:r>
              <a:rPr lang="en-US" dirty="0" err="1" smtClean="0"/>
              <a:t>buah</a:t>
            </a:r>
            <a:endParaRPr lang="en-US" dirty="0" smtClean="0"/>
          </a:p>
          <a:p>
            <a:r>
              <a:rPr lang="en-US" dirty="0" err="1" smtClean="0"/>
              <a:t>Ovarium</a:t>
            </a:r>
            <a:r>
              <a:rPr lang="en-US" dirty="0" smtClean="0"/>
              <a:t> :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lateral 1/3 posterior </a:t>
            </a:r>
            <a:r>
              <a:rPr lang="en-US" dirty="0" err="1" smtClean="0"/>
              <a:t>tubuh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_heterophyes_adult_BAM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9900" y="838200"/>
            <a:ext cx="8064500" cy="5715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TREMATODA USUS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Morfologi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Bentuk</a:t>
            </a:r>
            <a:r>
              <a:rPr lang="en-US" dirty="0" smtClean="0"/>
              <a:t> : oval, 29 x 16 </a:t>
            </a:r>
            <a:r>
              <a:rPr lang="en-US" dirty="0" err="1" smtClean="0"/>
              <a:t>mikron</a:t>
            </a:r>
            <a:endParaRPr lang="en-US" dirty="0" smtClean="0"/>
          </a:p>
          <a:p>
            <a:r>
              <a:rPr lang="en-US" dirty="0" err="1" smtClean="0"/>
              <a:t>Mempunyai</a:t>
            </a:r>
            <a:r>
              <a:rPr lang="en-US" dirty="0" smtClean="0"/>
              <a:t> operculum</a:t>
            </a:r>
          </a:p>
          <a:p>
            <a:r>
              <a:rPr lang="en-US" dirty="0" err="1" smtClean="0"/>
              <a:t>Isi</a:t>
            </a:r>
            <a:r>
              <a:rPr lang="en-US" dirty="0" smtClean="0"/>
              <a:t> : </a:t>
            </a:r>
            <a:r>
              <a:rPr lang="en-US" dirty="0" err="1" smtClean="0"/>
              <a:t>miracidium</a:t>
            </a:r>
            <a:endParaRPr lang="en-US" dirty="0" smtClean="0"/>
          </a:p>
          <a:p>
            <a:r>
              <a:rPr lang="en-US" dirty="0" smtClean="0"/>
              <a:t>Knob : </a:t>
            </a:r>
            <a:r>
              <a:rPr lang="en-US" dirty="0" err="1" smtClean="0"/>
              <a:t>diujung</a:t>
            </a:r>
            <a:r>
              <a:rPr lang="en-US" dirty="0" smtClean="0"/>
              <a:t> posterior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Definitif</a:t>
            </a:r>
            <a:r>
              <a:rPr lang="en-US" dirty="0" smtClean="0"/>
              <a:t> host : </a:t>
            </a:r>
            <a:r>
              <a:rPr lang="en-US" dirty="0" err="1" smtClean="0"/>
              <a:t>manusia</a:t>
            </a:r>
            <a:endParaRPr lang="en-US" dirty="0" smtClean="0"/>
          </a:p>
          <a:p>
            <a:r>
              <a:rPr lang="en-US" dirty="0" smtClean="0"/>
              <a:t>Intermediate host 1 : snail (</a:t>
            </a:r>
            <a:r>
              <a:rPr lang="en-US" dirty="0" err="1" smtClean="0"/>
              <a:t>siput</a:t>
            </a:r>
            <a:r>
              <a:rPr lang="en-US" dirty="0" smtClean="0"/>
              <a:t> air)</a:t>
            </a:r>
          </a:p>
          <a:p>
            <a:r>
              <a:rPr lang="en-US" dirty="0" smtClean="0"/>
              <a:t>Intermediate host 2 : </a:t>
            </a:r>
            <a:r>
              <a:rPr lang="en-US" dirty="0" err="1" smtClean="0"/>
              <a:t>ikan</a:t>
            </a:r>
            <a:endParaRPr lang="en-US" dirty="0" smtClean="0"/>
          </a:p>
          <a:p>
            <a:r>
              <a:rPr lang="en-US" dirty="0" err="1" smtClean="0"/>
              <a:t>Cacing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r>
              <a:rPr lang="en-US" dirty="0" smtClean="0"/>
              <a:t> (</a:t>
            </a:r>
            <a:r>
              <a:rPr lang="en-US" dirty="0" err="1" smtClean="0"/>
              <a:t>definitif</a:t>
            </a:r>
            <a:r>
              <a:rPr lang="en-US" dirty="0" smtClean="0"/>
              <a:t> host)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endParaRPr lang="en-US" dirty="0" smtClean="0"/>
          </a:p>
          <a:p>
            <a:r>
              <a:rPr lang="en-US" dirty="0" err="1" smtClean="0"/>
              <a:t>Telur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air </a:t>
            </a:r>
            <a:r>
              <a:rPr lang="en-US" dirty="0" err="1" smtClean="0"/>
              <a:t>ditelan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snail, </a:t>
            </a:r>
            <a:r>
              <a:rPr lang="en-US" dirty="0" err="1" smtClean="0"/>
              <a:t>telur</a:t>
            </a:r>
            <a:r>
              <a:rPr lang="en-US" dirty="0" smtClean="0"/>
              <a:t> </a:t>
            </a:r>
            <a:r>
              <a:rPr lang="en-US" dirty="0" err="1" smtClean="0"/>
              <a:t>menetas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 err="1" smtClean="0"/>
              <a:t>miracidium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419600"/>
          </a:xfrm>
        </p:spPr>
        <p:txBody>
          <a:bodyPr/>
          <a:lstStyle/>
          <a:p>
            <a:r>
              <a:rPr lang="en-US" dirty="0" err="1" smtClean="0"/>
              <a:t>Miracidium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sporocyst</a:t>
            </a:r>
            <a:r>
              <a:rPr lang="en-US" dirty="0" smtClean="0"/>
              <a:t>, </a:t>
            </a:r>
            <a:r>
              <a:rPr lang="en-US" dirty="0" err="1" smtClean="0"/>
              <a:t>redia</a:t>
            </a:r>
            <a:r>
              <a:rPr lang="en-US" dirty="0" smtClean="0"/>
              <a:t>, </a:t>
            </a:r>
            <a:r>
              <a:rPr lang="en-US" dirty="0" err="1" smtClean="0"/>
              <a:t>cercaria</a:t>
            </a:r>
            <a:endParaRPr lang="en-US" dirty="0" smtClean="0"/>
          </a:p>
          <a:p>
            <a:r>
              <a:rPr lang="en-US" dirty="0" err="1" smtClean="0"/>
              <a:t>Cercaria</a:t>
            </a:r>
            <a:r>
              <a:rPr lang="en-US" dirty="0" smtClean="0"/>
              <a:t> </a:t>
            </a:r>
            <a:r>
              <a:rPr lang="en-US" dirty="0" err="1" smtClean="0"/>
              <a:t>lepas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air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intermediate host 2, </a:t>
            </a:r>
            <a:r>
              <a:rPr lang="en-US" dirty="0" err="1" smtClean="0"/>
              <a:t>dibawah</a:t>
            </a:r>
            <a:r>
              <a:rPr lang="en-US" dirty="0" smtClean="0"/>
              <a:t> </a:t>
            </a:r>
            <a:r>
              <a:rPr lang="en-US" dirty="0" err="1" smtClean="0"/>
              <a:t>sisik</a:t>
            </a:r>
            <a:r>
              <a:rPr lang="en-US" dirty="0" smtClean="0"/>
              <a:t> </a:t>
            </a:r>
            <a:r>
              <a:rPr lang="en-US" dirty="0" err="1" smtClean="0"/>
              <a:t>ikan</a:t>
            </a:r>
            <a:r>
              <a:rPr lang="en-US" dirty="0" smtClean="0"/>
              <a:t>,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metacercaria</a:t>
            </a:r>
            <a:endParaRPr lang="en-US" dirty="0" smtClean="0"/>
          </a:p>
          <a:p>
            <a:r>
              <a:rPr lang="en-US" dirty="0" err="1" smtClean="0"/>
              <a:t>Ikan</a:t>
            </a:r>
            <a:r>
              <a:rPr lang="en-US" dirty="0" smtClean="0"/>
              <a:t> yang </a:t>
            </a:r>
            <a:r>
              <a:rPr lang="en-US" dirty="0" err="1" smtClean="0"/>
              <a:t>terinfeksi</a:t>
            </a:r>
            <a:r>
              <a:rPr lang="en-US" dirty="0" smtClean="0"/>
              <a:t> </a:t>
            </a:r>
            <a:r>
              <a:rPr lang="en-US" dirty="0" err="1" smtClean="0"/>
              <a:t>termakan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usus</a:t>
            </a:r>
            <a:r>
              <a:rPr lang="en-US" dirty="0" smtClean="0"/>
              <a:t> </a:t>
            </a:r>
            <a:r>
              <a:rPr lang="en-US" dirty="0" err="1" smtClean="0"/>
              <a:t>halus</a:t>
            </a:r>
            <a:r>
              <a:rPr lang="en-US" dirty="0" smtClean="0"/>
              <a:t> </a:t>
            </a:r>
            <a:r>
              <a:rPr lang="en-US" dirty="0" err="1" smtClean="0"/>
              <a:t>metacercaria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exystasi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eterophyes_LifeCycle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663" y="304800"/>
            <a:ext cx="8698537" cy="6248400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Intermediate host</a:t>
            </a:r>
            <a:endParaRPr lang="en-US" dirty="0"/>
          </a:p>
        </p:txBody>
      </p:sp>
      <p:pic>
        <p:nvPicPr>
          <p:cNvPr id="4" name="Content Placeholder 3" descr="Cerithideopsilla_Conchology_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0" y="2209800"/>
            <a:ext cx="3810000" cy="3810000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Patologi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Timbul</a:t>
            </a:r>
            <a:r>
              <a:rPr lang="en-US" dirty="0" smtClean="0"/>
              <a:t> </a:t>
            </a:r>
            <a:r>
              <a:rPr lang="en-US" dirty="0" err="1" smtClean="0"/>
              <a:t>iritasi</a:t>
            </a:r>
            <a:r>
              <a:rPr lang="en-US" dirty="0" smtClean="0"/>
              <a:t> </a:t>
            </a:r>
            <a:r>
              <a:rPr lang="en-US" dirty="0" err="1" smtClean="0"/>
              <a:t>ditempat</a:t>
            </a:r>
            <a:r>
              <a:rPr lang="en-US" dirty="0" smtClean="0"/>
              <a:t> </a:t>
            </a:r>
            <a:r>
              <a:rPr lang="en-US" dirty="0" err="1" smtClean="0"/>
              <a:t>perlekatan</a:t>
            </a:r>
            <a:r>
              <a:rPr lang="en-US" dirty="0" smtClean="0"/>
              <a:t> </a:t>
            </a:r>
            <a:r>
              <a:rPr lang="en-US" dirty="0" err="1" smtClean="0"/>
              <a:t>cacing</a:t>
            </a:r>
            <a:endParaRPr lang="en-US" dirty="0" smtClean="0"/>
          </a:p>
          <a:p>
            <a:r>
              <a:rPr lang="en-US" dirty="0" err="1" smtClean="0"/>
              <a:t>Kolik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diare</a:t>
            </a:r>
            <a:r>
              <a:rPr lang="en-US" dirty="0" smtClean="0"/>
              <a:t> yang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lendir</a:t>
            </a:r>
            <a:endParaRPr lang="en-US" dirty="0" smtClean="0"/>
          </a:p>
          <a:p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dilaporkan</a:t>
            </a:r>
            <a:r>
              <a:rPr lang="en-US" dirty="0" smtClean="0"/>
              <a:t>, </a:t>
            </a:r>
            <a:r>
              <a:rPr lang="en-US" dirty="0" err="1" smtClean="0"/>
              <a:t>telur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otak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melewati</a:t>
            </a:r>
            <a:r>
              <a:rPr lang="en-US" dirty="0" smtClean="0"/>
              <a:t> </a:t>
            </a:r>
            <a:r>
              <a:rPr lang="en-US" dirty="0" err="1" smtClean="0"/>
              <a:t>saluran</a:t>
            </a:r>
            <a:r>
              <a:rPr lang="en-US" dirty="0" smtClean="0"/>
              <a:t> </a:t>
            </a:r>
            <a:r>
              <a:rPr lang="en-US" dirty="0" err="1" smtClean="0"/>
              <a:t>limfe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vena </a:t>
            </a:r>
            <a:r>
              <a:rPr lang="en-US" dirty="0" err="1" smtClean="0"/>
              <a:t>kecil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Pencegahan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Memutuskan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rantai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 smtClean="0"/>
          </a:p>
          <a:p>
            <a:r>
              <a:rPr lang="en-US" dirty="0" err="1" smtClean="0"/>
              <a:t>Memasak</a:t>
            </a:r>
            <a:r>
              <a:rPr lang="en-US" dirty="0" smtClean="0"/>
              <a:t> </a:t>
            </a:r>
            <a:r>
              <a:rPr lang="en-US" dirty="0" err="1" smtClean="0"/>
              <a:t>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endParaRPr lang="en-US" dirty="0" smtClean="0"/>
          </a:p>
          <a:p>
            <a:r>
              <a:rPr lang="en-US" dirty="0" err="1" smtClean="0"/>
              <a:t>Sanitasi</a:t>
            </a:r>
            <a:endParaRPr lang="en-US" dirty="0" smtClean="0"/>
          </a:p>
          <a:p>
            <a:r>
              <a:rPr lang="en-US" dirty="0" err="1" smtClean="0"/>
              <a:t>Membasmi</a:t>
            </a:r>
            <a:r>
              <a:rPr lang="en-US" dirty="0" smtClean="0"/>
              <a:t> water snail (</a:t>
            </a:r>
            <a:r>
              <a:rPr lang="en-US" dirty="0" err="1" smtClean="0"/>
              <a:t>sukar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Metagonimus</a:t>
            </a:r>
            <a:r>
              <a:rPr lang="en-US" i="1" dirty="0" smtClean="0"/>
              <a:t> </a:t>
            </a:r>
            <a:r>
              <a:rPr lang="en-US" i="1" dirty="0" err="1" smtClean="0"/>
              <a:t>yokogawai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Penyakit</a:t>
            </a:r>
            <a:r>
              <a:rPr lang="en-US" dirty="0" smtClean="0"/>
              <a:t> : </a:t>
            </a:r>
            <a:r>
              <a:rPr lang="en-US" dirty="0" err="1" smtClean="0"/>
              <a:t>metagonimiasis</a:t>
            </a:r>
            <a:endParaRPr lang="en-US" dirty="0" smtClean="0"/>
          </a:p>
          <a:p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geografis</a:t>
            </a:r>
            <a:r>
              <a:rPr lang="en-US" dirty="0" smtClean="0"/>
              <a:t> : </a:t>
            </a:r>
            <a:r>
              <a:rPr lang="en-US" dirty="0" err="1" smtClean="0"/>
              <a:t>Jepang</a:t>
            </a:r>
            <a:r>
              <a:rPr lang="en-US" dirty="0" smtClean="0"/>
              <a:t>, Balkan, </a:t>
            </a:r>
            <a:r>
              <a:rPr lang="en-US" dirty="0" err="1" smtClean="0"/>
              <a:t>Spanyol</a:t>
            </a:r>
            <a:r>
              <a:rPr lang="en-US" dirty="0" smtClean="0"/>
              <a:t>, </a:t>
            </a:r>
            <a:r>
              <a:rPr lang="en-US" dirty="0" err="1" smtClean="0"/>
              <a:t>Rusia</a:t>
            </a:r>
            <a:r>
              <a:rPr lang="en-US" dirty="0" smtClean="0"/>
              <a:t>, Indonesia, China, Thailand, Siberia, </a:t>
            </a:r>
            <a:r>
              <a:rPr lang="en-US" dirty="0" err="1" smtClean="0"/>
              <a:t>Yunani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Taiwan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Morfologi</a:t>
            </a:r>
            <a:r>
              <a:rPr lang="en-US" dirty="0" smtClean="0"/>
              <a:t> </a:t>
            </a:r>
            <a:r>
              <a:rPr lang="en-US" dirty="0" err="1" smtClean="0"/>
              <a:t>cacing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Ukuran</a:t>
            </a:r>
            <a:r>
              <a:rPr lang="en-US" dirty="0" smtClean="0"/>
              <a:t> : 1,5 x 0,6 mm</a:t>
            </a:r>
          </a:p>
          <a:p>
            <a:r>
              <a:rPr lang="en-US" dirty="0" err="1" smtClean="0"/>
              <a:t>Bagian</a:t>
            </a:r>
            <a:r>
              <a:rPr lang="en-US" dirty="0" smtClean="0"/>
              <a:t> posterior </a:t>
            </a:r>
            <a:r>
              <a:rPr lang="en-US" dirty="0" err="1" smtClean="0"/>
              <a:t>bulat</a:t>
            </a:r>
            <a:r>
              <a:rPr lang="en-US" dirty="0" smtClean="0"/>
              <a:t>, anterior </a:t>
            </a:r>
            <a:r>
              <a:rPr lang="en-US" dirty="0" err="1" smtClean="0"/>
              <a:t>menyempit</a:t>
            </a:r>
            <a:endParaRPr lang="en-US" dirty="0" smtClean="0"/>
          </a:p>
          <a:p>
            <a:r>
              <a:rPr lang="en-US" dirty="0" err="1" smtClean="0"/>
              <a:t>Cuticula</a:t>
            </a:r>
            <a:r>
              <a:rPr lang="en-US" dirty="0" smtClean="0"/>
              <a:t> </a:t>
            </a:r>
            <a:r>
              <a:rPr lang="en-US" dirty="0" err="1" smtClean="0"/>
              <a:t>diliputi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duri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sisik</a:t>
            </a:r>
            <a:endParaRPr lang="en-US" dirty="0" smtClean="0"/>
          </a:p>
          <a:p>
            <a:r>
              <a:rPr lang="en-US" dirty="0" smtClean="0"/>
              <a:t>Ventral sucker :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sebelah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tengah</a:t>
            </a:r>
            <a:endParaRPr lang="en-US" dirty="0" smtClean="0"/>
          </a:p>
          <a:p>
            <a:r>
              <a:rPr lang="en-US" dirty="0" smtClean="0"/>
              <a:t>Oral sucker :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ujung</a:t>
            </a:r>
            <a:r>
              <a:rPr lang="en-US" dirty="0" smtClean="0"/>
              <a:t> anterior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Testis: 2 </a:t>
            </a:r>
            <a:r>
              <a:rPr lang="en-US" dirty="0" err="1" smtClean="0"/>
              <a:t>buah</a:t>
            </a:r>
            <a:r>
              <a:rPr lang="en-US" dirty="0" smtClean="0"/>
              <a:t> (</a:t>
            </a:r>
            <a:r>
              <a:rPr lang="en-US" dirty="0" err="1" smtClean="0"/>
              <a:t>sepertiga</a:t>
            </a:r>
            <a:r>
              <a:rPr lang="en-US" dirty="0" smtClean="0"/>
              <a:t> posterior </a:t>
            </a:r>
            <a:r>
              <a:rPr lang="en-US" dirty="0" err="1" smtClean="0"/>
              <a:t>tubuh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Ovarium</a:t>
            </a:r>
            <a:r>
              <a:rPr lang="en-US" dirty="0" smtClean="0"/>
              <a:t> : </a:t>
            </a:r>
            <a:r>
              <a:rPr lang="en-US" dirty="0" err="1" smtClean="0"/>
              <a:t>bulat</a:t>
            </a:r>
            <a:r>
              <a:rPr lang="en-US" dirty="0" smtClean="0"/>
              <a:t> (</a:t>
            </a:r>
            <a:r>
              <a:rPr lang="en-US" dirty="0" err="1" smtClean="0"/>
              <a:t>pertengahan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Fasciolopsi</a:t>
            </a:r>
            <a:r>
              <a:rPr lang="en-US" i="1" dirty="0" smtClean="0"/>
              <a:t> </a:t>
            </a:r>
            <a:r>
              <a:rPr lang="en-US" i="1" dirty="0" err="1" smtClean="0"/>
              <a:t>buski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geografis</a:t>
            </a:r>
            <a:r>
              <a:rPr lang="en-US" dirty="0" smtClean="0"/>
              <a:t> : China, Taiwan, Vietnam, Sumatera</a:t>
            </a:r>
          </a:p>
          <a:p>
            <a:r>
              <a:rPr lang="en-US" dirty="0" err="1" smtClean="0"/>
              <a:t>Penyakit</a:t>
            </a:r>
            <a:r>
              <a:rPr lang="en-US" dirty="0" smtClean="0"/>
              <a:t> : </a:t>
            </a:r>
            <a:r>
              <a:rPr lang="en-US" dirty="0" err="1" smtClean="0"/>
              <a:t>fasciolopsiasis</a:t>
            </a:r>
            <a:endParaRPr lang="en-US" dirty="0" smtClean="0"/>
          </a:p>
          <a:p>
            <a:r>
              <a:rPr lang="en-US" dirty="0" smtClean="0"/>
              <a:t>Habitat : </a:t>
            </a:r>
            <a:r>
              <a:rPr lang="en-US" dirty="0" err="1" smtClean="0"/>
              <a:t>usus</a:t>
            </a:r>
            <a:r>
              <a:rPr lang="en-US" dirty="0" smtClean="0"/>
              <a:t> </a:t>
            </a:r>
            <a:r>
              <a:rPr lang="en-US" dirty="0" err="1" smtClean="0"/>
              <a:t>halus</a:t>
            </a:r>
            <a:r>
              <a:rPr lang="en-US" dirty="0" smtClean="0"/>
              <a:t>,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duodenum </a:t>
            </a:r>
            <a:r>
              <a:rPr lang="en-US" dirty="0" err="1" smtClean="0"/>
              <a:t>dan</a:t>
            </a:r>
            <a:r>
              <a:rPr lang="en-US" dirty="0" smtClean="0"/>
              <a:t> jejunum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babi</a:t>
            </a:r>
            <a:r>
              <a:rPr lang="en-US" dirty="0" smtClean="0"/>
              <a:t>, </a:t>
            </a:r>
            <a:r>
              <a:rPr lang="en-US" dirty="0" err="1" smtClean="0"/>
              <a:t>kadang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lambung</a:t>
            </a:r>
            <a:r>
              <a:rPr lang="en-US" dirty="0" smtClean="0"/>
              <a:t>/</a:t>
            </a:r>
            <a:r>
              <a:rPr lang="en-US" dirty="0" err="1" smtClean="0"/>
              <a:t>usus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, </a:t>
            </a:r>
            <a:r>
              <a:rPr lang="en-US" dirty="0" err="1" smtClean="0"/>
              <a:t>melekatkan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mukosa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Morfologi</a:t>
            </a:r>
            <a:r>
              <a:rPr lang="en-US" dirty="0" smtClean="0"/>
              <a:t> </a:t>
            </a:r>
            <a:r>
              <a:rPr lang="en-US" dirty="0" err="1" smtClean="0"/>
              <a:t>cacing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endParaRPr lang="en-US" dirty="0"/>
          </a:p>
        </p:txBody>
      </p:sp>
      <p:pic>
        <p:nvPicPr>
          <p:cNvPr id="4" name="Content Placeholder 3" descr="M_yokogawi_adult_BA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43100"/>
            <a:ext cx="8001000" cy="4533900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Morfologi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Oval,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kuning</a:t>
            </a:r>
            <a:r>
              <a:rPr lang="en-US" dirty="0" smtClean="0"/>
              <a:t> – </a:t>
            </a:r>
            <a:r>
              <a:rPr lang="en-US" dirty="0" err="1" smtClean="0"/>
              <a:t>coklat</a:t>
            </a:r>
            <a:endParaRPr lang="en-US" dirty="0" smtClean="0"/>
          </a:p>
          <a:p>
            <a:r>
              <a:rPr lang="en-US" dirty="0" err="1" smtClean="0"/>
              <a:t>Mempunyai</a:t>
            </a:r>
            <a:r>
              <a:rPr lang="en-US" dirty="0" smtClean="0"/>
              <a:t> operculum</a:t>
            </a:r>
          </a:p>
          <a:p>
            <a:r>
              <a:rPr lang="en-US" dirty="0" err="1" smtClean="0"/>
              <a:t>Ukuran</a:t>
            </a:r>
            <a:r>
              <a:rPr lang="en-US" dirty="0" smtClean="0"/>
              <a:t> 27 x 16 </a:t>
            </a:r>
            <a:r>
              <a:rPr lang="en-US" dirty="0" err="1" smtClean="0"/>
              <a:t>mikron</a:t>
            </a:r>
            <a:endParaRPr lang="en-US" dirty="0" smtClean="0"/>
          </a:p>
          <a:p>
            <a:r>
              <a:rPr lang="en-US" dirty="0" err="1" smtClean="0"/>
              <a:t>Terdapat</a:t>
            </a:r>
            <a:r>
              <a:rPr lang="en-US" dirty="0" smtClean="0"/>
              <a:t> knob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ujung</a:t>
            </a:r>
            <a:r>
              <a:rPr lang="en-US" dirty="0" smtClean="0"/>
              <a:t> posterior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Intermediate host</a:t>
            </a:r>
            <a:endParaRPr lang="en-US" dirty="0"/>
          </a:p>
        </p:txBody>
      </p:sp>
      <p:pic>
        <p:nvPicPr>
          <p:cNvPr id="4" name="Content Placeholder 3" descr="Semisulcospira_Conchology_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0" y="2209800"/>
            <a:ext cx="3810000" cy="3810000"/>
          </a:xfr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Serupa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Heterophyes</a:t>
            </a:r>
            <a:r>
              <a:rPr lang="en-US" dirty="0" smtClean="0"/>
              <a:t> </a:t>
            </a:r>
            <a:r>
              <a:rPr lang="en-US" dirty="0" err="1" smtClean="0"/>
              <a:t>heterophyes</a:t>
            </a:r>
            <a:r>
              <a:rPr lang="en-US" dirty="0" smtClean="0"/>
              <a:t> (</a:t>
            </a:r>
            <a:r>
              <a:rPr lang="en-US" dirty="0" err="1" smtClean="0"/>
              <a:t>terdapat</a:t>
            </a:r>
            <a:r>
              <a:rPr lang="en-US" dirty="0" smtClean="0"/>
              <a:t> 2 stadium </a:t>
            </a:r>
            <a:r>
              <a:rPr lang="en-US" dirty="0" err="1" smtClean="0"/>
              <a:t>redia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Definitif</a:t>
            </a:r>
            <a:r>
              <a:rPr lang="en-US" dirty="0" smtClean="0"/>
              <a:t> host : </a:t>
            </a:r>
            <a:r>
              <a:rPr lang="en-US" dirty="0" err="1" smtClean="0"/>
              <a:t>Babi</a:t>
            </a:r>
            <a:r>
              <a:rPr lang="en-US" dirty="0" smtClean="0"/>
              <a:t>, </a:t>
            </a:r>
            <a:r>
              <a:rPr lang="en-US" dirty="0" err="1" smtClean="0"/>
              <a:t>anjing</a:t>
            </a:r>
            <a:r>
              <a:rPr lang="en-US" dirty="0" smtClean="0"/>
              <a:t>, </a:t>
            </a:r>
            <a:r>
              <a:rPr lang="en-US" dirty="0" err="1" smtClean="0"/>
              <a:t>manusia</a:t>
            </a:r>
            <a:endParaRPr lang="en-US" dirty="0" smtClean="0"/>
          </a:p>
          <a:p>
            <a:r>
              <a:rPr lang="en-US" dirty="0" smtClean="0"/>
              <a:t>Intermediate host 1 : water snail (</a:t>
            </a:r>
            <a:r>
              <a:rPr lang="en-US" dirty="0" err="1" smtClean="0"/>
              <a:t>Sumisulcospira</a:t>
            </a:r>
            <a:r>
              <a:rPr lang="en-US" dirty="0" smtClean="0"/>
              <a:t>, </a:t>
            </a:r>
            <a:r>
              <a:rPr lang="en-US" dirty="0" err="1" smtClean="0"/>
              <a:t>Thiara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Hua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Intermediate host 2 : </a:t>
            </a:r>
            <a:r>
              <a:rPr lang="en-US" dirty="0" err="1" smtClean="0"/>
              <a:t>ikan</a:t>
            </a:r>
            <a:r>
              <a:rPr lang="en-US" dirty="0" smtClean="0"/>
              <a:t> </a:t>
            </a:r>
            <a:r>
              <a:rPr lang="en-US" dirty="0" err="1" smtClean="0"/>
              <a:t>salem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Jejunum</a:t>
            </a:r>
          </a:p>
          <a:p>
            <a:r>
              <a:rPr lang="en-US" dirty="0" err="1" smtClean="0"/>
              <a:t>Jarang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: duodenum, ileum, </a:t>
            </a:r>
            <a:r>
              <a:rPr lang="en-US" dirty="0" err="1" smtClean="0"/>
              <a:t>ceacum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Pencegahan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Memutuskan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rantai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 smtClean="0"/>
          </a:p>
          <a:p>
            <a:r>
              <a:rPr lang="en-US" dirty="0" err="1" smtClean="0"/>
              <a:t>Memasak</a:t>
            </a:r>
            <a:r>
              <a:rPr lang="en-US" dirty="0" smtClean="0"/>
              <a:t> </a:t>
            </a:r>
            <a:r>
              <a:rPr lang="en-US" dirty="0" err="1" smtClean="0"/>
              <a:t>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endParaRPr lang="en-US" dirty="0" smtClean="0"/>
          </a:p>
          <a:p>
            <a:r>
              <a:rPr lang="en-US" dirty="0" err="1" smtClean="0"/>
              <a:t>Sanitasi</a:t>
            </a:r>
            <a:endParaRPr lang="en-US" dirty="0" smtClean="0"/>
          </a:p>
          <a:p>
            <a:r>
              <a:rPr lang="en-US" dirty="0" err="1" smtClean="0"/>
              <a:t>Membasmi</a:t>
            </a:r>
            <a:r>
              <a:rPr lang="en-US" dirty="0" smtClean="0"/>
              <a:t> water snail (</a:t>
            </a:r>
            <a:r>
              <a:rPr lang="en-US" dirty="0" err="1" smtClean="0"/>
              <a:t>sukar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Echinostoma</a:t>
            </a:r>
            <a:r>
              <a:rPr lang="en-US" dirty="0" smtClean="0"/>
              <a:t> </a:t>
            </a:r>
            <a:r>
              <a:rPr lang="en-US" dirty="0" err="1" smtClean="0"/>
              <a:t>ilocanum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geografis</a:t>
            </a:r>
            <a:r>
              <a:rPr lang="en-US" dirty="0" smtClean="0"/>
              <a:t> : Filipina </a:t>
            </a:r>
            <a:r>
              <a:rPr lang="en-US" dirty="0" err="1" smtClean="0"/>
              <a:t>dan</a:t>
            </a:r>
            <a:r>
              <a:rPr lang="en-US" dirty="0" smtClean="0"/>
              <a:t> Indonesia</a:t>
            </a:r>
          </a:p>
          <a:p>
            <a:r>
              <a:rPr lang="en-US" dirty="0" smtClean="0"/>
              <a:t>Habitat : </a:t>
            </a:r>
            <a:r>
              <a:rPr lang="en-US" dirty="0" err="1" smtClean="0"/>
              <a:t>usus</a:t>
            </a:r>
            <a:r>
              <a:rPr lang="en-US" dirty="0" smtClean="0"/>
              <a:t> </a:t>
            </a:r>
            <a:r>
              <a:rPr lang="en-US" dirty="0" err="1" smtClean="0"/>
              <a:t>halus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Morfologi</a:t>
            </a:r>
            <a:r>
              <a:rPr lang="en-US" dirty="0" smtClean="0"/>
              <a:t> </a:t>
            </a:r>
            <a:r>
              <a:rPr lang="en-US" dirty="0" err="1" smtClean="0"/>
              <a:t>cacing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Panjang</a:t>
            </a:r>
            <a:r>
              <a:rPr lang="en-US" dirty="0" smtClean="0"/>
              <a:t> : 2,5 – 6,5 mm</a:t>
            </a:r>
          </a:p>
          <a:p>
            <a:r>
              <a:rPr lang="en-US" dirty="0" err="1" smtClean="0"/>
              <a:t>Lebar</a:t>
            </a:r>
            <a:r>
              <a:rPr lang="en-US" dirty="0" smtClean="0"/>
              <a:t> : 1 – 1,3 mm</a:t>
            </a:r>
          </a:p>
          <a:p>
            <a:r>
              <a:rPr lang="en-US" dirty="0" err="1" smtClean="0"/>
              <a:t>Tebal</a:t>
            </a:r>
            <a:r>
              <a:rPr lang="en-US" dirty="0" smtClean="0"/>
              <a:t> : 0,5 – 0,6 mm</a:t>
            </a:r>
          </a:p>
          <a:p>
            <a:r>
              <a:rPr lang="en-US" dirty="0" smtClean="0"/>
              <a:t>Ventral sucker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oral sucker</a:t>
            </a:r>
          </a:p>
          <a:p>
            <a:r>
              <a:rPr lang="en-US" dirty="0" err="1" smtClean="0"/>
              <a:t>Cuticula</a:t>
            </a:r>
            <a:r>
              <a:rPr lang="en-US" dirty="0" smtClean="0"/>
              <a:t> :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duri</a:t>
            </a:r>
            <a:r>
              <a:rPr lang="en-US" dirty="0" smtClean="0"/>
              <a:t> – </a:t>
            </a:r>
            <a:r>
              <a:rPr lang="en-US" dirty="0" err="1" smtClean="0"/>
              <a:t>duri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Morfologi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Oval</a:t>
            </a:r>
          </a:p>
          <a:p>
            <a:r>
              <a:rPr lang="en-US" dirty="0" err="1" smtClean="0"/>
              <a:t>Dinding</a:t>
            </a:r>
            <a:r>
              <a:rPr lang="en-US" dirty="0" smtClean="0"/>
              <a:t> </a:t>
            </a:r>
            <a:r>
              <a:rPr lang="en-US" dirty="0" err="1" smtClean="0"/>
              <a:t>tipis</a:t>
            </a:r>
            <a:endParaRPr lang="en-US" dirty="0" smtClean="0"/>
          </a:p>
          <a:p>
            <a:r>
              <a:rPr lang="en-US" dirty="0" err="1" smtClean="0"/>
              <a:t>Mempunyai</a:t>
            </a:r>
            <a:r>
              <a:rPr lang="en-US" dirty="0" smtClean="0"/>
              <a:t> operculum</a:t>
            </a:r>
          </a:p>
          <a:p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miracidium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Definitif</a:t>
            </a:r>
            <a:r>
              <a:rPr lang="en-US" dirty="0" smtClean="0"/>
              <a:t> host :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anjing</a:t>
            </a:r>
            <a:r>
              <a:rPr lang="en-US" dirty="0" smtClean="0"/>
              <a:t>, </a:t>
            </a:r>
            <a:r>
              <a:rPr lang="en-US" dirty="0" err="1" smtClean="0"/>
              <a:t>tikus</a:t>
            </a:r>
            <a:endParaRPr lang="en-US" dirty="0" smtClean="0"/>
          </a:p>
          <a:p>
            <a:r>
              <a:rPr lang="en-US" dirty="0" smtClean="0"/>
              <a:t>Intermediate 1 : water snail</a:t>
            </a:r>
          </a:p>
          <a:p>
            <a:r>
              <a:rPr lang="en-US" dirty="0" smtClean="0"/>
              <a:t>Intermediate 2 : water snail</a:t>
            </a:r>
          </a:p>
          <a:p>
            <a:r>
              <a:rPr lang="en-US" dirty="0" err="1" smtClean="0"/>
              <a:t>Cacing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r>
              <a:rPr lang="en-US" dirty="0" smtClean="0"/>
              <a:t> (</a:t>
            </a:r>
            <a:r>
              <a:rPr lang="en-US" dirty="0" err="1" smtClean="0"/>
              <a:t>definitif</a:t>
            </a:r>
            <a:r>
              <a:rPr lang="en-US" dirty="0" smtClean="0"/>
              <a:t> host)</a:t>
            </a:r>
          </a:p>
          <a:p>
            <a:r>
              <a:rPr lang="en-US" dirty="0" err="1" smtClean="0"/>
              <a:t>Telur</a:t>
            </a:r>
            <a:r>
              <a:rPr lang="en-US" dirty="0" smtClean="0"/>
              <a:t> </a:t>
            </a:r>
            <a:r>
              <a:rPr lang="en-US" dirty="0" err="1" smtClean="0"/>
              <a:t>jatuh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air,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menetas</a:t>
            </a:r>
            <a:r>
              <a:rPr lang="en-US" dirty="0" smtClean="0"/>
              <a:t> </a:t>
            </a:r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 err="1" smtClean="0"/>
              <a:t>miracidium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Morfologi</a:t>
            </a:r>
            <a:r>
              <a:rPr lang="en-US" dirty="0" smtClean="0"/>
              <a:t> </a:t>
            </a:r>
            <a:r>
              <a:rPr lang="en-US" dirty="0" err="1" smtClean="0"/>
              <a:t>cacing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Bentuk</a:t>
            </a:r>
            <a:r>
              <a:rPr lang="en-US" dirty="0" smtClean="0"/>
              <a:t> : </a:t>
            </a:r>
            <a:r>
              <a:rPr lang="en-US" dirty="0" err="1" smtClean="0"/>
              <a:t>pipih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daun</a:t>
            </a:r>
            <a:r>
              <a:rPr lang="en-US" dirty="0" smtClean="0"/>
              <a:t>,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daging</a:t>
            </a:r>
            <a:endParaRPr lang="en-US" dirty="0" smtClean="0"/>
          </a:p>
          <a:p>
            <a:r>
              <a:rPr lang="en-US" dirty="0" smtClean="0"/>
              <a:t>Ujung anterior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sempit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posterior</a:t>
            </a:r>
          </a:p>
          <a:p>
            <a:r>
              <a:rPr lang="en-US" dirty="0" err="1" smtClean="0"/>
              <a:t>Cuticula</a:t>
            </a:r>
            <a:r>
              <a:rPr lang="en-US" dirty="0" smtClean="0"/>
              <a:t> </a:t>
            </a:r>
            <a:r>
              <a:rPr lang="en-US" dirty="0" err="1" smtClean="0"/>
              <a:t>diliputi</a:t>
            </a:r>
            <a:r>
              <a:rPr lang="en-US" dirty="0" smtClean="0"/>
              <a:t> </a:t>
            </a:r>
            <a:r>
              <a:rPr lang="en-US" dirty="0" err="1" smtClean="0"/>
              <a:t>duri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endParaRPr lang="en-US" dirty="0" smtClean="0"/>
          </a:p>
          <a:p>
            <a:r>
              <a:rPr lang="en-US" dirty="0" smtClean="0"/>
              <a:t>Testis : 2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 err="1" smtClean="0"/>
              <a:t>dendrit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posterior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495800"/>
          </a:xfrm>
        </p:spPr>
        <p:txBody>
          <a:bodyPr/>
          <a:lstStyle/>
          <a:p>
            <a:r>
              <a:rPr lang="en-US" dirty="0" err="1" smtClean="0"/>
              <a:t>Miracidium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intermediate host 1</a:t>
            </a:r>
          </a:p>
          <a:p>
            <a:r>
              <a:rPr lang="en-US" dirty="0" err="1" smtClean="0"/>
              <a:t>Miracidium</a:t>
            </a:r>
            <a:r>
              <a:rPr lang="en-US" dirty="0" smtClean="0"/>
              <a:t>  </a:t>
            </a:r>
            <a:r>
              <a:rPr lang="en-US" dirty="0" err="1" smtClean="0"/>
              <a:t>menembus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snail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redia</a:t>
            </a:r>
            <a:r>
              <a:rPr lang="en-US" dirty="0" smtClean="0"/>
              <a:t> I, </a:t>
            </a:r>
            <a:r>
              <a:rPr lang="en-US" dirty="0" err="1" smtClean="0"/>
              <a:t>redia</a:t>
            </a:r>
            <a:r>
              <a:rPr lang="en-US" dirty="0" smtClean="0"/>
              <a:t> II,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cercaria</a:t>
            </a:r>
            <a:endParaRPr lang="en-US" dirty="0" smtClean="0"/>
          </a:p>
          <a:p>
            <a:r>
              <a:rPr lang="en-US" dirty="0" err="1" smtClean="0"/>
              <a:t>Cercaria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snail,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intermediate host 2,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sisik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metacercaria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 </a:t>
            </a:r>
            <a:r>
              <a:rPr lang="en-US" dirty="0" err="1" smtClean="0"/>
              <a:t>ikan</a:t>
            </a:r>
            <a:r>
              <a:rPr lang="en-US" dirty="0" smtClean="0"/>
              <a:t> yang </a:t>
            </a:r>
            <a:r>
              <a:rPr lang="en-US" dirty="0" err="1" smtClean="0"/>
              <a:t>terinfeksi.maka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usus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cacing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pencegahan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Memasak</a:t>
            </a:r>
            <a:r>
              <a:rPr lang="en-US" dirty="0" smtClean="0"/>
              <a:t> </a:t>
            </a:r>
            <a:r>
              <a:rPr lang="en-US" dirty="0" err="1" smtClean="0"/>
              <a:t>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sempurna</a:t>
            </a:r>
            <a:endParaRPr lang="en-US" dirty="0" smtClean="0"/>
          </a:p>
          <a:p>
            <a:r>
              <a:rPr lang="en-US" dirty="0" err="1" smtClean="0"/>
              <a:t>Sanitasi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TERIMA KASIH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Ovarium</a:t>
            </a:r>
            <a:r>
              <a:rPr lang="en-US" dirty="0" smtClean="0"/>
              <a:t> :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pertengahan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bercabang</a:t>
            </a:r>
            <a:r>
              <a:rPr lang="en-US" dirty="0" smtClean="0"/>
              <a:t> – </a:t>
            </a:r>
            <a:r>
              <a:rPr lang="en-US" dirty="0" err="1" smtClean="0"/>
              <a:t>cabang</a:t>
            </a:r>
            <a:endParaRPr lang="en-US" dirty="0" smtClean="0"/>
          </a:p>
          <a:p>
            <a:r>
              <a:rPr lang="en-US" dirty="0" smtClean="0"/>
              <a:t>Uterus :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tengah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berkelok</a:t>
            </a:r>
            <a:r>
              <a:rPr lang="en-US" dirty="0" smtClean="0"/>
              <a:t> – </a:t>
            </a:r>
            <a:r>
              <a:rPr lang="en-US" dirty="0" err="1" smtClean="0"/>
              <a:t>kelok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genital pore</a:t>
            </a:r>
          </a:p>
          <a:p>
            <a:r>
              <a:rPr lang="en-US" dirty="0" err="1" smtClean="0"/>
              <a:t>Trematoda</a:t>
            </a:r>
            <a:r>
              <a:rPr lang="en-US" dirty="0" smtClean="0"/>
              <a:t> </a:t>
            </a:r>
            <a:r>
              <a:rPr lang="en-US" dirty="0" err="1" smtClean="0"/>
              <a:t>terbesar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parasit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Fasciolopsis_buski_adult_G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4630" y="762000"/>
            <a:ext cx="8202169" cy="56388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Morfologi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Bentuk</a:t>
            </a:r>
            <a:r>
              <a:rPr lang="en-US" dirty="0" smtClean="0"/>
              <a:t> : oval, 130 – 140 x 80 – 85 </a:t>
            </a:r>
            <a:r>
              <a:rPr lang="en-US" dirty="0" err="1" smtClean="0"/>
              <a:t>mikron</a:t>
            </a:r>
            <a:endParaRPr lang="en-US" dirty="0" smtClean="0"/>
          </a:p>
          <a:p>
            <a:r>
              <a:rPr lang="en-US" dirty="0" err="1" smtClean="0"/>
              <a:t>Warna</a:t>
            </a:r>
            <a:r>
              <a:rPr lang="en-US" dirty="0" smtClean="0"/>
              <a:t> : </a:t>
            </a:r>
            <a:r>
              <a:rPr lang="en-US" dirty="0" err="1" smtClean="0"/>
              <a:t>kekuningan</a:t>
            </a:r>
            <a:endParaRPr lang="en-US" dirty="0" smtClean="0"/>
          </a:p>
          <a:p>
            <a:r>
              <a:rPr lang="en-US" dirty="0" err="1" smtClean="0"/>
              <a:t>Dinding</a:t>
            </a:r>
            <a:r>
              <a:rPr lang="en-US" dirty="0" smtClean="0"/>
              <a:t> : </a:t>
            </a:r>
            <a:r>
              <a:rPr lang="en-US" dirty="0" err="1" smtClean="0"/>
              <a:t>tipis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jernih</a:t>
            </a:r>
            <a:endParaRPr lang="en-US" dirty="0" smtClean="0"/>
          </a:p>
          <a:p>
            <a:r>
              <a:rPr lang="en-US" dirty="0" err="1" smtClean="0"/>
              <a:t>Mempunyai</a:t>
            </a:r>
            <a:r>
              <a:rPr lang="en-US" dirty="0" smtClean="0"/>
              <a:t> operculum</a:t>
            </a:r>
          </a:p>
          <a:p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host,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miracidium</a:t>
            </a:r>
            <a:r>
              <a:rPr lang="en-US" dirty="0" smtClean="0"/>
              <a:t> (</a:t>
            </a:r>
            <a:r>
              <a:rPr lang="en-US" dirty="0" err="1" smtClean="0"/>
              <a:t>unembryonated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F_buski_egg_wtmt_BAM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609600"/>
            <a:ext cx="7391400" cy="57912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Definitif</a:t>
            </a:r>
            <a:r>
              <a:rPr lang="en-US" dirty="0" smtClean="0"/>
              <a:t> host : </a:t>
            </a:r>
            <a:r>
              <a:rPr lang="en-US" dirty="0" err="1" smtClean="0"/>
              <a:t>babi</a:t>
            </a:r>
            <a:r>
              <a:rPr lang="en-US" dirty="0" smtClean="0"/>
              <a:t>, </a:t>
            </a:r>
            <a:r>
              <a:rPr lang="en-US" dirty="0" err="1" smtClean="0"/>
              <a:t>anjing</a:t>
            </a:r>
            <a:r>
              <a:rPr lang="en-US" dirty="0" smtClean="0"/>
              <a:t>, </a:t>
            </a:r>
            <a:r>
              <a:rPr lang="en-US" dirty="0" err="1" smtClean="0"/>
              <a:t>manusia</a:t>
            </a:r>
            <a:endParaRPr lang="en-US" dirty="0" smtClean="0"/>
          </a:p>
          <a:p>
            <a:r>
              <a:rPr lang="en-US" dirty="0" smtClean="0"/>
              <a:t>Intermediate host 1 : </a:t>
            </a:r>
            <a:r>
              <a:rPr lang="en-US" dirty="0" err="1" smtClean="0"/>
              <a:t>siput</a:t>
            </a:r>
            <a:r>
              <a:rPr lang="en-US" dirty="0" smtClean="0"/>
              <a:t> air</a:t>
            </a:r>
          </a:p>
          <a:p>
            <a:r>
              <a:rPr lang="en-US" dirty="0" smtClean="0"/>
              <a:t>Intermediate host 2 : </a:t>
            </a:r>
            <a:r>
              <a:rPr lang="en-US" dirty="0" err="1" smtClean="0"/>
              <a:t>tumbuhan</a:t>
            </a:r>
            <a:r>
              <a:rPr lang="en-US" dirty="0" smtClean="0"/>
              <a:t> air</a:t>
            </a:r>
          </a:p>
          <a:p>
            <a:r>
              <a:rPr lang="en-US" dirty="0" err="1" smtClean="0"/>
              <a:t>Cacing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intestinum</a:t>
            </a:r>
            <a:r>
              <a:rPr lang="en-US" dirty="0" smtClean="0"/>
              <a:t> </a:t>
            </a:r>
            <a:r>
              <a:rPr lang="en-US" dirty="0" err="1" smtClean="0"/>
              <a:t>definitif</a:t>
            </a:r>
            <a:r>
              <a:rPr lang="en-US" dirty="0" smtClean="0"/>
              <a:t> host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telur</a:t>
            </a:r>
            <a:endParaRPr lang="en-US" dirty="0" smtClean="0"/>
          </a:p>
          <a:p>
            <a:r>
              <a:rPr lang="en-US" dirty="0" err="1" smtClean="0"/>
              <a:t>Telur</a:t>
            </a:r>
            <a:r>
              <a:rPr lang="en-US" dirty="0" smtClean="0"/>
              <a:t>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feses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opCirc">
  <a:themeElements>
    <a:clrScheme name="">
      <a:dk1>
        <a:srgbClr val="808080"/>
      </a:dk1>
      <a:lt1>
        <a:srgbClr val="FFFFFF"/>
      </a:lt1>
      <a:dk2>
        <a:srgbClr val="808080"/>
      </a:dk2>
      <a:lt2>
        <a:srgbClr val="FFFFFF"/>
      </a:lt2>
      <a:accent1>
        <a:srgbClr val="00CC99"/>
      </a:accent1>
      <a:accent2>
        <a:srgbClr val="3333CC"/>
      </a:accent2>
      <a:accent3>
        <a:srgbClr val="C0C0C0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CropCirc</Template>
  <TotalTime>584</TotalTime>
  <Words>871</Words>
  <Application>Microsoft Office PowerPoint</Application>
  <PresentationFormat>On-screen Show (4:3)</PresentationFormat>
  <Paragraphs>136</Paragraphs>
  <Slides>43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Calibri</vt:lpstr>
      <vt:lpstr>Times New Roman</vt:lpstr>
      <vt:lpstr>CropCirc</vt:lpstr>
      <vt:lpstr>TREMATODA</vt:lpstr>
      <vt:lpstr>TREMATODA USUS</vt:lpstr>
      <vt:lpstr>Fasciolopsi buski</vt:lpstr>
      <vt:lpstr>Morfologi cacing dewasa</vt:lpstr>
      <vt:lpstr>PowerPoint Presentation</vt:lpstr>
      <vt:lpstr>PowerPoint Presentation</vt:lpstr>
      <vt:lpstr>Morfologi telur</vt:lpstr>
      <vt:lpstr>PowerPoint Presentation</vt:lpstr>
      <vt:lpstr>Siklus hidup</vt:lpstr>
      <vt:lpstr>PowerPoint Presentation</vt:lpstr>
      <vt:lpstr>PowerPoint Presentation</vt:lpstr>
      <vt:lpstr>PowerPoint Presentation</vt:lpstr>
      <vt:lpstr>PowerPoint Presentation</vt:lpstr>
      <vt:lpstr>Intermediate host</vt:lpstr>
      <vt:lpstr>Patologi </vt:lpstr>
      <vt:lpstr>Pencegahan </vt:lpstr>
      <vt:lpstr>Heterophyes heterophyes</vt:lpstr>
      <vt:lpstr>Morfologi cacing dewasa</vt:lpstr>
      <vt:lpstr>PowerPoint Presentation</vt:lpstr>
      <vt:lpstr>Morfologi telur</vt:lpstr>
      <vt:lpstr>Siklus hidup</vt:lpstr>
      <vt:lpstr>PowerPoint Presentation</vt:lpstr>
      <vt:lpstr>PowerPoint Presentation</vt:lpstr>
      <vt:lpstr>Intermediate host</vt:lpstr>
      <vt:lpstr>Patologi </vt:lpstr>
      <vt:lpstr>Pencegahan </vt:lpstr>
      <vt:lpstr>Metagonimus yokogawai</vt:lpstr>
      <vt:lpstr>Morfologi cacing dewasa</vt:lpstr>
      <vt:lpstr>PowerPoint Presentation</vt:lpstr>
      <vt:lpstr>Morfologi cacing dewasa</vt:lpstr>
      <vt:lpstr>Morfologi telur</vt:lpstr>
      <vt:lpstr>Intermediate host</vt:lpstr>
      <vt:lpstr>Siklus hidup</vt:lpstr>
      <vt:lpstr>Habitat </vt:lpstr>
      <vt:lpstr>Pencegahan </vt:lpstr>
      <vt:lpstr>Echinostoma ilocanum</vt:lpstr>
      <vt:lpstr>Morfologi cacing dewasa</vt:lpstr>
      <vt:lpstr>Morfologi telur</vt:lpstr>
      <vt:lpstr>Siklus hidup</vt:lpstr>
      <vt:lpstr>PowerPoint Presentation</vt:lpstr>
      <vt:lpstr>PowerPoint Presentation</vt:lpstr>
      <vt:lpstr>pencegahan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TREMATODA</dc:title>
  <dc:creator>ASUS</dc:creator>
  <cp:lastModifiedBy>Windows User</cp:lastModifiedBy>
  <cp:revision>85</cp:revision>
  <cp:lastPrinted>2017-04-10T03:32:08Z</cp:lastPrinted>
  <dcterms:created xsi:type="dcterms:W3CDTF">2012-06-08T11:32:42Z</dcterms:created>
  <dcterms:modified xsi:type="dcterms:W3CDTF">2025-05-29T13:25:12Z</dcterms:modified>
</cp:coreProperties>
</file>