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53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40" d="100"/>
          <a:sy n="40" d="100"/>
        </p:scale>
        <p:origin x="1623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7B7B-DADB-476B-AF1C-20C7A94C1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4E20E-65F7-4C26-BD38-935E5336D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CAF6-531E-4742-BB19-41532092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ECB69-C00D-466A-9C12-8939568D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7BD88-82B3-4AB7-B56B-893A069A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104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D70D-BADB-44CA-AA08-7D983E08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08460-AC24-41AE-857E-821F3DDFB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7A1D3-E4FD-446E-9581-CD46CDE8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83E0-482C-489C-8B38-C963690D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EC1F-EDD9-4EEF-98C9-E4BF2190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84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9F277-FA5A-434C-AA0B-45F59AEC9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830F-1E3D-49BC-900A-51F48632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93F5-3CBC-4A98-8CF4-5A128D6B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B53B2-576D-42BF-974E-4FB219C7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A171-53E6-4A76-9626-B12DF7BF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731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2493" y="228601"/>
            <a:ext cx="113479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493" y="1676400"/>
            <a:ext cx="5599723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5" y="1676400"/>
            <a:ext cx="5599723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2493" y="3963989"/>
            <a:ext cx="5599723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85" y="3963989"/>
            <a:ext cx="5599723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F8F0B2-3BD2-483C-82EB-722FA4E00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7B0C9E-1E3D-41C8-93EC-FE8AD276B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F8E58C-0E4D-4B38-86FC-E91258E31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B4EAB-C844-48B0-B5FD-0ED67C9739F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6046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C0BD-E6C4-4110-9FE9-75360515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F575-DB18-4B7D-A45D-50D9FFD7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E4C8B-3013-4473-8AD3-DD89B4AC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9A9FA-3E11-456D-A95A-CB80676D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ACE-C5BC-4213-B286-AA945536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318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4BE2-E69E-4376-A5F0-1E0E2124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9BC4-D447-4298-BAC3-92A39EE7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425CB-AD93-418D-A1E0-4B3182FF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77BD-0BC1-40E8-99CF-2A2941B4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D0080-B5D6-47DF-904C-92E3BD2B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892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063D-D56F-412E-BD0E-C226A068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117A-7761-42C9-8351-1535E25FD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564A8-3FCD-4203-8B41-218C2A8C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40021-8984-46DA-B716-B072FCC8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6EA26-AF69-4058-9467-BE824C46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2F0CE-68CC-4CAD-80A0-AC9D7E7F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73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8A3A-6795-4E10-B2DA-5EF66146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1C436-5A9E-4815-87DC-40752691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2AF3-7BC2-412C-83C1-8EC02043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EA507-204E-432A-9923-FF083FADE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EAC7F-96EC-4511-BA5C-90D87C764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80E6-E63D-4063-B690-09CA2A23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F647D-40D5-4DDE-9797-6DB806DD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63AAF-C394-4BD2-A93E-49666761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0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BAA8-8EAD-484E-94A4-D301E284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B91FB-62BE-4CD7-9FA7-72FA653C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B9B87-D105-4E3A-AA91-02CB2CBB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25ADE-15C3-43F6-8E40-E25490E3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548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00551D-7DF4-437A-B4F7-E4245C0B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3C694-EFB4-4284-8A39-93D9766D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872D2-C554-46A3-B048-6A053767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880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267B-F67A-4D64-B671-6E2FB401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15F8-644C-4561-ACE0-295CC0CD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32F2A-C2EB-4A31-96B1-7038D4ED8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224F5-E1C2-43E3-9D91-D871BCD5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1F59D-6982-48E1-ADA1-E2062B27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8FD3-A32B-468B-9CBB-7A2CBEB9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507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1252-3FAE-421B-B42B-AB7A1B7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D425A-A094-4F8E-8095-02033CFCF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1EFC0-DA7C-4B90-A171-18F3EF1CD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4B8D-A1C0-4223-AF23-DA559064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89B5-9E38-4272-AFF4-7E6E47D3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82EFF-F4A8-4390-80C0-535293F8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34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0C7A1-A3F1-4145-A464-9886B46A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EFD9-F2CA-4CB6-8A0B-4C6FE54A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4943-F4FE-43B1-9332-C746C82B9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21DE-CD7B-4D49-B2C9-4EA4D0A4896C}" type="datetimeFigureOut">
              <a:rPr lang="en-ID" smtClean="0"/>
              <a:t>19/03/2025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E487-13CB-4DA9-9785-E0E0B89F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6E521-B007-4A16-99F8-05B1E84CA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9A32-D6EB-4BC9-A976-EB333D6E71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64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media1.m4a"/><Relationship Id="rId7" Type="http://schemas.openxmlformats.org/officeDocument/2006/relationships/image" Target="../media/image3.gif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912B-FA36-48CD-8F12-6317B4E60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383"/>
            <a:ext cx="9144000" cy="207958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BAB 2 </a:t>
            </a:r>
            <a:br>
              <a:rPr lang="nl-NL" b="1" dirty="0"/>
            </a:br>
            <a:r>
              <a:rPr lang="nl-NL" b="1" dirty="0"/>
              <a:t>PERENCANAAN DALAM KEPERAWATAN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B2DBC-7C60-41A4-97C5-01476961F8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Frengki</a:t>
            </a:r>
            <a:r>
              <a:rPr lang="en-US" dirty="0"/>
              <a:t> </a:t>
            </a:r>
            <a:r>
              <a:rPr lang="en-US" dirty="0" err="1"/>
              <a:t>Apryanto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</a:t>
            </a:r>
            <a:r>
              <a:rPr lang="en-US" dirty="0" err="1"/>
              <a:t>Ners</a:t>
            </a:r>
            <a:r>
              <a:rPr lang="en-US" dirty="0"/>
              <a:t>., </a:t>
            </a:r>
            <a:r>
              <a:rPr lang="en-US" dirty="0" err="1"/>
              <a:t>M.Kep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940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38CC-A8C6-4C27-AE6C-D1563907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a. </a:t>
            </a:r>
            <a:r>
              <a:rPr lang="en-ID" b="1" i="1" dirty="0"/>
              <a:t>Strength </a:t>
            </a:r>
            <a:r>
              <a:rPr lang="en-ID" b="1" dirty="0"/>
              <a:t>(</a:t>
            </a:r>
            <a:r>
              <a:rPr lang="en-ID" b="1" dirty="0" err="1"/>
              <a:t>Kekuatan</a:t>
            </a:r>
            <a:r>
              <a:rPr lang="en-ID" b="1" dirty="0"/>
              <a:t>) </a:t>
            </a:r>
            <a:br>
              <a:rPr lang="en-ID" b="1" dirty="0"/>
            </a:b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9F72-3326-4DC3-9876-30AD4497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program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satuan-satuan</a:t>
            </a:r>
            <a:r>
              <a:rPr lang="en-ID" dirty="0"/>
              <a:t> yang </a:t>
            </a:r>
            <a:r>
              <a:rPr lang="en-ID" dirty="0" err="1"/>
              <a:t>didalamnya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kompetisi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berdampak</a:t>
            </a:r>
            <a:r>
              <a:rPr lang="en-ID" dirty="0"/>
              <a:t> pada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/>
              <a:t>komparatif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atribut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kesusksesan</a:t>
            </a:r>
            <a:r>
              <a:rPr lang="en-ID" dirty="0"/>
              <a:t> </a:t>
            </a:r>
            <a:r>
              <a:rPr lang="en-ID" dirty="0" err="1"/>
              <a:t>tertinggi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107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714A-A01C-4BF4-B1E8-F1DA856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E412-CB0C-4E31-896E-BD335D42A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/>
              <a:t>Contoh</a:t>
            </a:r>
            <a:r>
              <a:rPr lang="es-ES" dirty="0"/>
              <a:t> : </a:t>
            </a:r>
            <a:r>
              <a:rPr lang="es-ES" dirty="0" err="1"/>
              <a:t>kekuatan</a:t>
            </a:r>
            <a:r>
              <a:rPr lang="es-ES" dirty="0"/>
              <a:t> </a:t>
            </a:r>
            <a:r>
              <a:rPr lang="es-ES" dirty="0" err="1"/>
              <a:t>diantaranya</a:t>
            </a:r>
            <a:r>
              <a:rPr lang="es-ES" dirty="0"/>
              <a:t> </a:t>
            </a:r>
            <a:r>
              <a:rPr lang="es-ES" dirty="0" err="1"/>
              <a:t>adalah</a:t>
            </a:r>
            <a:r>
              <a:rPr lang="es-ES" dirty="0"/>
              <a:t> </a:t>
            </a:r>
            <a:r>
              <a:rPr lang="es-ES" dirty="0" err="1"/>
              <a:t>sumber</a:t>
            </a:r>
            <a:r>
              <a:rPr lang="es-ES" dirty="0"/>
              <a:t> </a:t>
            </a:r>
            <a:r>
              <a:rPr lang="es-ES" dirty="0" err="1"/>
              <a:t>daya</a:t>
            </a:r>
            <a:r>
              <a:rPr lang="es-ES" dirty="0"/>
              <a:t> </a:t>
            </a:r>
            <a:r>
              <a:rPr lang="es-ES" dirty="0" err="1"/>
              <a:t>manusia</a:t>
            </a:r>
            <a:r>
              <a:rPr lang="es-ES" dirty="0"/>
              <a:t> yang </a:t>
            </a:r>
            <a:r>
              <a:rPr lang="es-ES" dirty="0" err="1"/>
              <a:t>kompeten</a:t>
            </a:r>
            <a:r>
              <a:rPr lang="es-ES" dirty="0"/>
              <a:t>, </a:t>
            </a:r>
            <a:r>
              <a:rPr lang="es-ES" dirty="0" err="1"/>
              <a:t>mutu</a:t>
            </a:r>
            <a:r>
              <a:rPr lang="es-ES" dirty="0"/>
              <a:t> </a:t>
            </a:r>
            <a:r>
              <a:rPr lang="es-ES" dirty="0" err="1"/>
              <a:t>layanan</a:t>
            </a:r>
            <a:r>
              <a:rPr lang="es-ES" dirty="0"/>
              <a:t> yang </a:t>
            </a:r>
            <a:r>
              <a:rPr lang="es-ES" dirty="0" err="1"/>
              <a:t>memberikan</a:t>
            </a:r>
            <a:r>
              <a:rPr lang="es-ES" dirty="0"/>
              <a:t> </a:t>
            </a:r>
            <a:r>
              <a:rPr lang="es-ES" dirty="0" err="1"/>
              <a:t>kepuasan</a:t>
            </a:r>
            <a:r>
              <a:rPr lang="es-ES" dirty="0"/>
              <a:t> pada </a:t>
            </a:r>
            <a:r>
              <a:rPr lang="es-ES" dirty="0" err="1"/>
              <a:t>customer</a:t>
            </a:r>
            <a:r>
              <a:rPr lang="es-ES" dirty="0"/>
              <a:t>, sistema </a:t>
            </a:r>
            <a:r>
              <a:rPr lang="es-ES" dirty="0" err="1"/>
              <a:t>manajemen</a:t>
            </a:r>
            <a:r>
              <a:rPr lang="es-ES" dirty="0"/>
              <a:t> yang </a:t>
            </a:r>
            <a:r>
              <a:rPr lang="es-ES" dirty="0" err="1"/>
              <a:t>baik</a:t>
            </a:r>
            <a:r>
              <a:rPr lang="es-ES" dirty="0"/>
              <a:t>, </a:t>
            </a:r>
            <a:r>
              <a:rPr lang="es-ES" dirty="0" err="1"/>
              <a:t>dll</a:t>
            </a:r>
            <a:r>
              <a:rPr lang="es-E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5663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909E-E7FD-4332-9467-B5A321C0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b. </a:t>
            </a:r>
            <a:r>
              <a:rPr lang="en-ID" b="1" i="1" dirty="0"/>
              <a:t>Weakness </a:t>
            </a:r>
            <a:r>
              <a:rPr lang="en-ID" b="1" dirty="0"/>
              <a:t>(</a:t>
            </a:r>
            <a:r>
              <a:rPr lang="en-ID" b="1" dirty="0" err="1"/>
              <a:t>Kelemahan</a:t>
            </a:r>
            <a:r>
              <a:rPr lang="en-ID" b="1" dirty="0"/>
              <a:t>) </a:t>
            </a:r>
            <a:br>
              <a:rPr lang="en-ID" b="1" dirty="0"/>
            </a:b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208D-BE06-444E-82A9-E100B7D1B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program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Hambatan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, </a:t>
            </a:r>
            <a:r>
              <a:rPr lang="en-ID" dirty="0" err="1"/>
              <a:t>keterampilan</a:t>
            </a:r>
            <a:r>
              <a:rPr lang="en-ID" dirty="0"/>
              <a:t>, dan </a:t>
            </a:r>
            <a:r>
              <a:rPr lang="en-ID" dirty="0" err="1"/>
              <a:t>kompetensi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6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48F1-340C-4482-8DD7-E78DA5A8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D291-90C0-4EC9-8C81-A6277802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err="1"/>
              <a:t>Contoh</a:t>
            </a:r>
            <a:r>
              <a:rPr lang="en-ID" b="1" dirty="0"/>
              <a:t> :</a:t>
            </a:r>
          </a:p>
          <a:p>
            <a:r>
              <a:rPr lang="en-ID" dirty="0" err="1"/>
              <a:t>Komunikasi</a:t>
            </a:r>
            <a:r>
              <a:rPr lang="en-ID" dirty="0"/>
              <a:t> yang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menganggu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,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informatika</a:t>
            </a:r>
            <a:r>
              <a:rPr lang="en-ID" dirty="0"/>
              <a:t> yang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memadai</a:t>
            </a:r>
            <a:r>
              <a:rPr lang="en-ID" dirty="0"/>
              <a:t>, </a:t>
            </a:r>
          </a:p>
          <a:p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. </a:t>
            </a:r>
          </a:p>
          <a:p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hambatan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, </a:t>
            </a:r>
            <a:r>
              <a:rPr lang="en-ID" dirty="0" err="1"/>
              <a:t>misi</a:t>
            </a:r>
            <a:r>
              <a:rPr lang="en-ID" dirty="0"/>
              <a:t> dan </a:t>
            </a:r>
            <a:r>
              <a:rPr lang="en-ID" dirty="0" err="1"/>
              <a:t>tujuan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93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1DF9-A38C-4260-8BB3-ADB9675E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c. </a:t>
            </a:r>
            <a:r>
              <a:rPr lang="en-ID" b="1" i="1" dirty="0"/>
              <a:t>Opportunity </a:t>
            </a:r>
            <a:r>
              <a:rPr lang="en-ID" b="1" dirty="0"/>
              <a:t>(</a:t>
            </a:r>
            <a:r>
              <a:rPr lang="en-ID" b="1" dirty="0" err="1"/>
              <a:t>Peluang</a:t>
            </a:r>
            <a:r>
              <a:rPr lang="en-ID" b="1" dirty="0"/>
              <a:t>) </a:t>
            </a:r>
            <a:br>
              <a:rPr lang="en-ID" b="1" dirty="0"/>
            </a:b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5993-FB15-472D-9F60-AC395828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D" dirty="0"/>
              <a:t>Pada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dimasa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</a:t>
            </a:r>
          </a:p>
          <a:p>
            <a:pPr algn="just"/>
            <a:r>
              <a:rPr lang="en-ID" b="1" dirty="0" err="1"/>
              <a:t>Contoh</a:t>
            </a:r>
            <a:r>
              <a:rPr lang="en-ID" b="1" dirty="0"/>
              <a:t> : </a:t>
            </a:r>
            <a:r>
              <a:rPr lang="en-ID" dirty="0"/>
              <a:t> </a:t>
            </a:r>
          </a:p>
          <a:p>
            <a:pPr algn="just"/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kerjasama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instansi</a:t>
            </a:r>
            <a:r>
              <a:rPr lang="en-ID" dirty="0"/>
              <a:t> lain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, </a:t>
            </a:r>
          </a:p>
          <a:p>
            <a:pPr algn="just"/>
            <a:r>
              <a:rPr lang="en-ID" dirty="0"/>
              <a:t>Mitra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program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terbaru</a:t>
            </a:r>
            <a:r>
              <a:rPr lang="en-ID" dirty="0"/>
              <a:t>,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regulasi</a:t>
            </a:r>
            <a:r>
              <a:rPr lang="en-ID" dirty="0"/>
              <a:t> yang </a:t>
            </a:r>
            <a:r>
              <a:rPr lang="en-ID" dirty="0" err="1"/>
              <a:t>manjdi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dll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Peluang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prospek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keunggulann</a:t>
            </a:r>
            <a:r>
              <a:rPr lang="en-ID" dirty="0"/>
              <a:t> </a:t>
            </a:r>
            <a:r>
              <a:rPr lang="en-ID" dirty="0" err="1"/>
              <a:t>kompetitif</a:t>
            </a:r>
            <a:r>
              <a:rPr lang="en-ID" dirty="0"/>
              <a:t>, </a:t>
            </a:r>
            <a:r>
              <a:rPr lang="en-ID" dirty="0" err="1"/>
              <a:t>dll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315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F214-410E-44FE-B1A5-92E0F03E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d. </a:t>
            </a:r>
            <a:r>
              <a:rPr lang="en-ID" b="1" i="1" dirty="0"/>
              <a:t>Threat </a:t>
            </a:r>
            <a:r>
              <a:rPr lang="en-ID" b="1" dirty="0"/>
              <a:t>(</a:t>
            </a:r>
            <a:r>
              <a:rPr lang="en-ID" b="1" dirty="0" err="1"/>
              <a:t>Ancaman</a:t>
            </a:r>
            <a:r>
              <a:rPr lang="en-ID" b="1" dirty="0"/>
              <a:t>) </a:t>
            </a:r>
            <a:br>
              <a:rPr lang="en-ID" b="1" dirty="0"/>
            </a:b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7B32-9784-4AD0-87A1-CE7DEBD5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keberlanjutan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dimasa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  <a:p>
            <a:pPr algn="just"/>
            <a:r>
              <a:rPr lang="en-ID" b="1" dirty="0" err="1"/>
              <a:t>Contoh</a:t>
            </a:r>
            <a:r>
              <a:rPr lang="en-ID" b="1" dirty="0"/>
              <a:t>:</a:t>
            </a:r>
            <a:r>
              <a:rPr lang="en-ID" dirty="0"/>
              <a:t> </a:t>
            </a:r>
          </a:p>
          <a:p>
            <a:pPr algn="just"/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dan </a:t>
            </a:r>
            <a:r>
              <a:rPr lang="en-ID" dirty="0" err="1"/>
              <a:t>ekonomi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menentu</a:t>
            </a:r>
            <a:r>
              <a:rPr lang="en-ID" dirty="0"/>
              <a:t>, </a:t>
            </a:r>
          </a:p>
          <a:p>
            <a:pPr algn="just"/>
            <a:r>
              <a:rPr lang="en-ID" dirty="0" err="1"/>
              <a:t>Adanya</a:t>
            </a:r>
            <a:r>
              <a:rPr lang="en-ID" dirty="0"/>
              <a:t> pandemic Covid-19,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yang mahal, </a:t>
            </a:r>
          </a:p>
          <a:p>
            <a:pPr algn="just"/>
            <a:r>
              <a:rPr lang="en-ID" dirty="0" err="1"/>
              <a:t>Tehnologi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hemat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segi</a:t>
            </a:r>
            <a:r>
              <a:rPr lang="en-ID" dirty="0"/>
              <a:t> </a:t>
            </a:r>
            <a:r>
              <a:rPr lang="en-ID" dirty="0" err="1"/>
              <a:t>pembiayaan</a:t>
            </a:r>
            <a:r>
              <a:rPr lang="en-ID" dirty="0"/>
              <a:t>,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</a:t>
            </a:r>
          </a:p>
          <a:p>
            <a:pPr algn="just"/>
            <a:r>
              <a:rPr lang="en-ID" dirty="0" err="1"/>
              <a:t>Persaingan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ketat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, </a:t>
            </a:r>
          </a:p>
          <a:p>
            <a:pPr algn="just"/>
            <a:r>
              <a:rPr lang="en-ID" dirty="0"/>
              <a:t>Citra public yang </a:t>
            </a:r>
            <a:r>
              <a:rPr lang="en-ID" dirty="0" err="1"/>
              <a:t>negatif</a:t>
            </a:r>
            <a:r>
              <a:rPr lang="en-ID" dirty="0"/>
              <a:t>, </a:t>
            </a:r>
            <a:r>
              <a:rPr lang="en-ID" dirty="0" err="1"/>
              <a:t>dll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99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B2BA-F078-475E-AF4D-D4DBE175A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3. </a:t>
            </a:r>
            <a:r>
              <a:rPr lang="en-ID" b="1" dirty="0" err="1"/>
              <a:t>Pendekatan</a:t>
            </a:r>
            <a:r>
              <a:rPr lang="en-ID" b="1" dirty="0"/>
              <a:t>/model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analisis</a:t>
            </a:r>
            <a:r>
              <a:rPr lang="en-ID" b="1" dirty="0"/>
              <a:t> SWOT </a:t>
            </a:r>
            <a:br>
              <a:rPr lang="en-ID" b="1" dirty="0"/>
            </a:br>
            <a:endParaRPr lang="en-ID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598F4-781B-4265-93CF-FFB509140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730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6477-5FE2-4271-AD33-145637D6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a.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7AEA-9FA7-41AB-9FB0-0F19CD8A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D" dirty="0" err="1"/>
              <a:t>Komponen</a:t>
            </a:r>
            <a:r>
              <a:rPr lang="en-ID" dirty="0"/>
              <a:t> yang </a:t>
            </a:r>
            <a:r>
              <a:rPr lang="en-ID" dirty="0" err="1"/>
              <a:t>dipasangkan</a:t>
            </a:r>
            <a:r>
              <a:rPr lang="en-ID" dirty="0"/>
              <a:t> pada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S dan W, </a:t>
            </a:r>
            <a:r>
              <a:rPr lang="en-ID" dirty="0" err="1"/>
              <a:t>serta</a:t>
            </a:r>
            <a:r>
              <a:rPr lang="en-ID" dirty="0"/>
              <a:t> O dan T.</a:t>
            </a:r>
          </a:p>
          <a:p>
            <a:pPr algn="just"/>
            <a:r>
              <a:rPr lang="en-ID" dirty="0" err="1"/>
              <a:t>Komponen</a:t>
            </a:r>
            <a:r>
              <a:rPr lang="en-ID" dirty="0"/>
              <a:t> yang </a:t>
            </a:r>
            <a:r>
              <a:rPr lang="en-ID" dirty="0" err="1"/>
              <a:t>dipasangkan</a:t>
            </a:r>
            <a:r>
              <a:rPr lang="en-ID" dirty="0"/>
              <a:t> pada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S dan W, </a:t>
            </a:r>
            <a:r>
              <a:rPr lang="en-ID" dirty="0" err="1"/>
              <a:t>serta</a:t>
            </a:r>
            <a:r>
              <a:rPr lang="en-ID" dirty="0"/>
              <a:t> O dan T.</a:t>
            </a:r>
          </a:p>
          <a:p>
            <a:pPr algn="just"/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yang </a:t>
            </a:r>
            <a:r>
              <a:rPr lang="en-ID" dirty="0" err="1"/>
              <a:t>tersembunyi</a:t>
            </a:r>
            <a:r>
              <a:rPr lang="en-ID" dirty="0"/>
              <a:t> dan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diwaspadai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yang </a:t>
            </a:r>
            <a:r>
              <a:rPr lang="en-ID" dirty="0" err="1"/>
              <a:t>terbuka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Sehingga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 strength,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weakness dan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 Opportunity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Threath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Pada model </a:t>
            </a:r>
            <a:r>
              <a:rPr lang="en-ID" dirty="0" err="1"/>
              <a:t>kuantitatif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 SWOT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3 </a:t>
            </a:r>
            <a:r>
              <a:rPr lang="en-ID" dirty="0" err="1"/>
              <a:t>langkah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59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53AF-0A9D-4266-B535-0D770D8F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b. </a:t>
            </a:r>
            <a:r>
              <a:rPr lang="en-ID" b="1" dirty="0" err="1"/>
              <a:t>Pendekatan</a:t>
            </a:r>
            <a:r>
              <a:rPr lang="en-ID" b="1" dirty="0"/>
              <a:t> </a:t>
            </a:r>
            <a:r>
              <a:rPr lang="en-ID" b="1" dirty="0" err="1"/>
              <a:t>Kualitatif</a:t>
            </a:r>
            <a:r>
              <a:rPr lang="en-ID" b="1" dirty="0"/>
              <a:t> </a:t>
            </a:r>
            <a:br>
              <a:rPr lang="en-ID" b="1" dirty="0"/>
            </a:b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3A8B-37A7-4008-B8D6-8B28A4A4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/>
              <a:t>Model </a:t>
            </a:r>
            <a:r>
              <a:rPr lang="en-ID" dirty="0" err="1"/>
              <a:t>kualitatif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mirip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model </a:t>
            </a:r>
            <a:r>
              <a:rPr lang="en-ID" dirty="0" err="1"/>
              <a:t>kuantitatif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diantara</a:t>
            </a:r>
            <a:r>
              <a:rPr lang="en-ID" dirty="0"/>
              <a:t> </a:t>
            </a:r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pembuatan</a:t>
            </a:r>
            <a:r>
              <a:rPr lang="en-ID" dirty="0"/>
              <a:t> sub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Apabila</a:t>
            </a:r>
            <a:r>
              <a:rPr lang="en-ID" dirty="0"/>
              <a:t> pada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 </a:t>
            </a:r>
            <a:r>
              <a:rPr lang="en-ID" dirty="0" err="1"/>
              <a:t>tiap</a:t>
            </a:r>
            <a:r>
              <a:rPr lang="en-ID" dirty="0"/>
              <a:t> sub </a:t>
            </a:r>
            <a:r>
              <a:rPr lang="en-ID" dirty="0" err="1"/>
              <a:t>komponen</a:t>
            </a:r>
            <a:r>
              <a:rPr lang="en-ID" dirty="0"/>
              <a:t> S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sub </a:t>
            </a:r>
            <a:r>
              <a:rPr lang="en-ID" dirty="0" err="1"/>
              <a:t>komponen</a:t>
            </a:r>
            <a:r>
              <a:rPr lang="en-ID" dirty="0"/>
              <a:t> W, dan </a:t>
            </a:r>
            <a:r>
              <a:rPr lang="en-ID" dirty="0" err="1"/>
              <a:t>satu</a:t>
            </a:r>
            <a:r>
              <a:rPr lang="en-ID" dirty="0"/>
              <a:t> sub </a:t>
            </a:r>
            <a:r>
              <a:rPr lang="en-ID" dirty="0" err="1"/>
              <a:t>komponen</a:t>
            </a:r>
            <a:r>
              <a:rPr lang="en-ID" dirty="0"/>
              <a:t> O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sub </a:t>
            </a:r>
            <a:r>
              <a:rPr lang="en-ID" dirty="0" err="1"/>
              <a:t>komponen</a:t>
            </a:r>
            <a:r>
              <a:rPr lang="en-ID" dirty="0"/>
              <a:t> T,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model </a:t>
            </a:r>
            <a:r>
              <a:rPr lang="en-ID" dirty="0" err="1"/>
              <a:t>kualitatif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Sub </a:t>
            </a:r>
            <a:r>
              <a:rPr lang="en-ID" dirty="0" err="1"/>
              <a:t>komponen</a:t>
            </a:r>
            <a:r>
              <a:rPr lang="en-ID" dirty="0"/>
              <a:t> pada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(S-W-O-T)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 </a:t>
            </a:r>
          </a:p>
          <a:p>
            <a:pPr algn="just"/>
            <a:r>
              <a:rPr lang="en-ID" dirty="0"/>
              <a:t>Diagram </a:t>
            </a:r>
            <a:r>
              <a:rPr lang="en-ID" dirty="0" err="1"/>
              <a:t>Cartesius</a:t>
            </a:r>
            <a:r>
              <a:rPr lang="en-ID" dirty="0"/>
              <a:t> pada model </a:t>
            </a:r>
            <a:r>
              <a:rPr lang="en-ID" dirty="0" err="1"/>
              <a:t>kualitatif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50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F1FD-00A4-424E-B867-43612DF39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4. </a:t>
            </a:r>
            <a:r>
              <a:rPr lang="en-ID" b="1" dirty="0" err="1"/>
              <a:t>Tahap</a:t>
            </a:r>
            <a:r>
              <a:rPr lang="en-ID" b="1" dirty="0"/>
              <a:t> </a:t>
            </a:r>
            <a:r>
              <a:rPr lang="en-ID" b="1" dirty="0" err="1"/>
              <a:t>analisis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684605-2946-485A-B787-57917A8E5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45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764B-2C6F-4DEB-BF4F-7708D89A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Deskripsi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81A4-B3ED-4A85-9E40-888AE548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dikuasai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 </a:t>
            </a:r>
          </a:p>
          <a:p>
            <a:r>
              <a:rPr lang="en-ID" dirty="0" err="1"/>
              <a:t>Terdapat</a:t>
            </a:r>
            <a:r>
              <a:rPr lang="en-ID" dirty="0"/>
              <a:t> 2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dan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rentang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.</a:t>
            </a:r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,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b="1" dirty="0" err="1"/>
              <a:t>analisis</a:t>
            </a:r>
            <a:r>
              <a:rPr lang="en-ID" dirty="0"/>
              <a:t> </a:t>
            </a:r>
            <a:r>
              <a:rPr lang="en-ID" b="1" dirty="0"/>
              <a:t>SWOT</a:t>
            </a:r>
            <a:r>
              <a:rPr lang="en-ID" dirty="0"/>
              <a:t>, Balance </a:t>
            </a:r>
            <a:r>
              <a:rPr lang="en-ID" dirty="0" err="1"/>
              <a:t>Skorcard</a:t>
            </a:r>
            <a:r>
              <a:rPr lang="en-ID" dirty="0"/>
              <a:t>, fishbone </a:t>
            </a:r>
            <a:r>
              <a:rPr lang="en-ID" dirty="0" err="1"/>
              <a:t>analisis</a:t>
            </a:r>
            <a:r>
              <a:rPr lang="en-ID" dirty="0"/>
              <a:t>, </a:t>
            </a:r>
            <a:r>
              <a:rPr lang="en-ID" dirty="0" err="1"/>
              <a:t>dll</a:t>
            </a:r>
            <a:r>
              <a:rPr lang="en-ID" dirty="0"/>
              <a:t>.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172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E46D-CECB-46D9-AD15-1C3302E3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1846-6573-426B-9EA1-E690926C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infomasi</a:t>
            </a:r>
            <a:r>
              <a:rPr lang="en-ID" dirty="0"/>
              <a:t> </a:t>
            </a:r>
            <a:r>
              <a:rPr lang="en-ID" dirty="0" err="1"/>
              <a:t>terkumpul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dan </a:t>
            </a:r>
            <a:r>
              <a:rPr lang="en-ID" dirty="0" err="1"/>
              <a:t>kelangsungan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memanfaatkan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. </a:t>
            </a:r>
          </a:p>
          <a:p>
            <a:r>
              <a:rPr lang="en-ID" b="1" dirty="0" err="1"/>
              <a:t>Beberapa</a:t>
            </a:r>
            <a:r>
              <a:rPr lang="en-ID" b="1" dirty="0"/>
              <a:t> model yang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digunakan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:</a:t>
            </a: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276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49C6-A5BD-4D62-96FC-39C3C25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a. Analisis SWOT pada pendekatan kuantitatif </a:t>
            </a:r>
            <a:br>
              <a:rPr lang="fi-FI" b="1" dirty="0"/>
            </a:b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D4A7-2D00-47F8-89DE-37E5A3BB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Perhitungan</a:t>
            </a:r>
            <a:r>
              <a:rPr lang="en-ID" dirty="0"/>
              <a:t> SWOT pada </a:t>
            </a:r>
            <a:r>
              <a:rPr lang="en-ID" dirty="0" err="1"/>
              <a:t>pedekatan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2 </a:t>
            </a:r>
            <a:r>
              <a:rPr lang="en-ID" dirty="0" err="1"/>
              <a:t>tahapan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670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49C6-A5BD-4D62-96FC-39C3C25C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1) Tahap pertama, penentuan bobot, rating,</a:t>
            </a:r>
            <a:br>
              <a:rPr lang="sv-SE" b="1" dirty="0"/>
            </a:br>
            <a:r>
              <a:rPr lang="sv-SE" b="1" dirty="0"/>
              <a:t>dan skor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D4A7-2D00-47F8-89DE-37E5A3BB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Bobot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rentang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/</a:t>
            </a:r>
            <a:r>
              <a:rPr lang="en-ID" dirty="0" err="1"/>
              <a:t>skala</a:t>
            </a:r>
            <a:r>
              <a:rPr lang="en-ID" dirty="0"/>
              <a:t> 1 </a:t>
            </a:r>
            <a:r>
              <a:rPr lang="en-ID" dirty="0" err="1"/>
              <a:t>sampai</a:t>
            </a:r>
            <a:r>
              <a:rPr lang="en-ID" dirty="0"/>
              <a:t> 5 (1 =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, 5 =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), </a:t>
            </a:r>
            <a:r>
              <a:rPr lang="en-ID" dirty="0" err="1"/>
              <a:t>ditentukan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urgensi</a:t>
            </a:r>
            <a:r>
              <a:rPr lang="en-ID" dirty="0"/>
              <a:t> </a:t>
            </a:r>
            <a:r>
              <a:rPr lang="en-ID" dirty="0" err="1"/>
              <a:t>penanganan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.</a:t>
            </a: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017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B772-7927-4D78-96D2-9A162E69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2) </a:t>
            </a:r>
            <a:r>
              <a:rPr lang="en-ID" b="1" dirty="0" err="1"/>
              <a:t>Tahap</a:t>
            </a:r>
            <a:r>
              <a:rPr lang="en-ID" b="1" dirty="0"/>
              <a:t> </a:t>
            </a:r>
            <a:r>
              <a:rPr lang="en-ID" b="1" dirty="0" err="1"/>
              <a:t>kedua</a:t>
            </a:r>
            <a:r>
              <a:rPr lang="en-ID" b="1" dirty="0"/>
              <a:t>, </a:t>
            </a:r>
            <a:r>
              <a:rPr lang="en-ID" b="1" dirty="0" err="1"/>
              <a:t>penjumlahan</a:t>
            </a:r>
            <a:r>
              <a:rPr lang="en-ID" b="1" dirty="0"/>
              <a:t> </a:t>
            </a:r>
            <a:r>
              <a:rPr lang="en-ID" b="1" dirty="0" err="1"/>
              <a:t>bobot</a:t>
            </a:r>
            <a:r>
              <a:rPr lang="en-ID" b="1" dirty="0"/>
              <a:t> pada</a:t>
            </a:r>
            <a:br>
              <a:rPr lang="en-ID" b="1" dirty="0"/>
            </a:br>
            <a:r>
              <a:rPr lang="en-ID" b="1" dirty="0" err="1"/>
              <a:t>unsur</a:t>
            </a:r>
            <a:r>
              <a:rPr lang="en-ID" b="1" dirty="0"/>
              <a:t> </a:t>
            </a:r>
            <a:r>
              <a:rPr lang="en-ID" b="1" dirty="0" err="1"/>
              <a:t>kekuatan</a:t>
            </a:r>
            <a:r>
              <a:rPr lang="en-ID" b="1" dirty="0"/>
              <a:t> dan </a:t>
            </a:r>
            <a:r>
              <a:rPr lang="en-ID" b="1" dirty="0" err="1"/>
              <a:t>kelemahan</a:t>
            </a:r>
            <a:r>
              <a:rPr lang="en-ID" b="1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0341-93BF-475D-8082-C124DF252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 err="1"/>
              <a:t>Bobot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dihitung</a:t>
            </a:r>
            <a:r>
              <a:rPr lang="en-ID" dirty="0"/>
              <a:t> pada </a:t>
            </a:r>
            <a:r>
              <a:rPr lang="en-ID" dirty="0" err="1"/>
              <a:t>masingmasing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pada </a:t>
            </a:r>
            <a:r>
              <a:rPr lang="en-ID" dirty="0" err="1"/>
              <a:t>kekuatan</a:t>
            </a:r>
            <a:r>
              <a:rPr lang="en-ID" dirty="0"/>
              <a:t> dan </a:t>
            </a:r>
            <a:r>
              <a:rPr lang="en-ID" dirty="0" err="1"/>
              <a:t>kelemahan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total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bobot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1 </a:t>
            </a:r>
            <a:r>
              <a:rPr lang="en-ID" dirty="0" err="1"/>
              <a:t>atau</a:t>
            </a:r>
            <a:r>
              <a:rPr lang="en-ID" dirty="0"/>
              <a:t> 100%, </a:t>
            </a:r>
            <a:r>
              <a:rPr lang="en-ID" dirty="0" err="1"/>
              <a:t>demikian</a:t>
            </a:r>
            <a:r>
              <a:rPr lang="en-ID" dirty="0"/>
              <a:t> juga </a:t>
            </a:r>
            <a:r>
              <a:rPr lang="en-ID" dirty="0" err="1"/>
              <a:t>peluang</a:t>
            </a:r>
            <a:r>
              <a:rPr lang="en-ID" dirty="0"/>
              <a:t> dan </a:t>
            </a:r>
            <a:r>
              <a:rPr lang="en-ID" dirty="0" err="1"/>
              <a:t>ancaman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bobot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rentang</a:t>
            </a:r>
            <a:r>
              <a:rPr lang="en-ID" dirty="0"/>
              <a:t> 0,0 (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) </a:t>
            </a:r>
            <a:r>
              <a:rPr lang="en-ID" dirty="0" err="1"/>
              <a:t>hingga</a:t>
            </a:r>
            <a:r>
              <a:rPr lang="en-ID" dirty="0"/>
              <a:t> 1,0 (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). </a:t>
            </a:r>
          </a:p>
          <a:p>
            <a:pPr algn="just"/>
            <a:r>
              <a:rPr lang="en-ID" dirty="0" err="1"/>
              <a:t>Jumlah</a:t>
            </a:r>
            <a:r>
              <a:rPr lang="en-ID" dirty="0"/>
              <a:t> total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bobot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pada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1,0.</a:t>
            </a:r>
          </a:p>
        </p:txBody>
      </p:sp>
    </p:spTree>
    <p:extLst>
      <p:ext uri="{BB962C8B-B14F-4D97-AF65-F5344CB8AC3E}">
        <p14:creationId xmlns:p14="http://schemas.microsoft.com/office/powerpoint/2010/main" val="363802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0D99-EBF1-486B-AFE1-E152A50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3) Tahap ketiga, penentuan rating.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F40CF-874C-4B80-A571-303BDA31E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) </a:t>
            </a:r>
            <a:r>
              <a:rPr lang="en-ID" dirty="0" err="1"/>
              <a:t>disebut</a:t>
            </a:r>
            <a:r>
              <a:rPr lang="en-ID" dirty="0"/>
              <a:t> rating.</a:t>
            </a:r>
          </a:p>
          <a:p>
            <a:pPr marL="0" indent="0" algn="just">
              <a:buNone/>
            </a:pPr>
            <a:r>
              <a:rPr lang="en-ID" dirty="0"/>
              <a:t>a) Nilai rating pada “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”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1 </a:t>
            </a:r>
            <a:r>
              <a:rPr lang="en-ID" dirty="0" err="1"/>
              <a:t>sampai</a:t>
            </a:r>
            <a:r>
              <a:rPr lang="en-ID" dirty="0"/>
              <a:t> 4.</a:t>
            </a:r>
          </a:p>
          <a:p>
            <a:pPr algn="just"/>
            <a:r>
              <a:rPr lang="en-ID" dirty="0"/>
              <a:t>Nilai 1,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indicator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kinerjanya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pesaing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Nilai 2,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kinerjanya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pesaing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Nilai 3 </a:t>
            </a:r>
            <a:r>
              <a:rPr lang="en-ID" dirty="0" err="1"/>
              <a:t>atau</a:t>
            </a:r>
            <a:r>
              <a:rPr lang="en-ID" dirty="0"/>
              <a:t> 4,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tesebut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pesaing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pada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competitor </a:t>
            </a:r>
            <a:r>
              <a:rPr lang="en-ID" dirty="0" err="1"/>
              <a:t>utama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21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26A8-E184-4431-A7BB-C7270769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694AE-4DFE-4F44-9C42-EBCD2220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b) Nilai Rating “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” </a:t>
            </a:r>
            <a:r>
              <a:rPr lang="en-ID" dirty="0" err="1"/>
              <a:t>diberi</a:t>
            </a:r>
            <a:endParaRPr lang="en-ID" dirty="0"/>
          </a:p>
          <a:p>
            <a:r>
              <a:rPr lang="en-ID" dirty="0"/>
              <a:t>Nilai 1 </a:t>
            </a:r>
            <a:r>
              <a:rPr lang="en-ID" dirty="0" err="1"/>
              <a:t>sampai</a:t>
            </a:r>
            <a:r>
              <a:rPr lang="en-ID" dirty="0"/>
              <a:t> 4.</a:t>
            </a:r>
          </a:p>
          <a:p>
            <a:r>
              <a:rPr lang="en-ID" dirty="0"/>
              <a:t>Nilai 1,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kelemahannya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pesaing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pada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  <a:p>
            <a:r>
              <a:rPr lang="en-ID" dirty="0" err="1"/>
              <a:t>Sebaliknya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competitor </a:t>
            </a:r>
            <a:r>
              <a:rPr lang="en-ID" dirty="0" err="1"/>
              <a:t>utama</a:t>
            </a:r>
            <a:r>
              <a:rPr lang="en-ID" dirty="0"/>
              <a:t> pada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4.</a:t>
            </a:r>
          </a:p>
          <a:p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rating </a:t>
            </a:r>
            <a:r>
              <a:rPr lang="en-ID" dirty="0" err="1"/>
              <a:t>untuk</a:t>
            </a:r>
            <a:r>
              <a:rPr lang="en-ID" dirty="0"/>
              <a:t> variable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berkebalikan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rating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dan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491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041A-7442-4504-BD86-D70B4AE0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85577-24CA-4DE2-B640-86B0C1DE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/>
              <a:t>c) Nilai </a:t>
            </a:r>
            <a:r>
              <a:rPr lang="en-ID" dirty="0" err="1"/>
              <a:t>Skor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Hasil </a:t>
            </a:r>
            <a:r>
              <a:rPr lang="en-ID" dirty="0" err="1"/>
              <a:t>perkalian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bobot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rating. </a:t>
            </a:r>
          </a:p>
          <a:p>
            <a:pPr algn="just"/>
            <a:r>
              <a:rPr lang="en-ID" dirty="0" err="1"/>
              <a:t>Skor</a:t>
            </a:r>
            <a:r>
              <a:rPr lang="en-ID" dirty="0"/>
              <a:t> total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internal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internal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kekuatannya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nilainya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1. </a:t>
            </a:r>
          </a:p>
          <a:p>
            <a:pPr algn="just"/>
            <a:r>
              <a:rPr lang="en-ID" dirty="0" err="1"/>
              <a:t>Sebaliknya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nilainya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4,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75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0832-A62C-429A-8357-B0846B30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E0CC-8DA8-4B48-813B-522C1102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/>
              <a:t>d) Total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peluan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total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1. </a:t>
            </a:r>
          </a:p>
          <a:p>
            <a:pPr algn="just"/>
            <a:r>
              <a:rPr lang="en-ID" dirty="0" err="1"/>
              <a:t>Demikian</a:t>
            </a:r>
            <a:r>
              <a:rPr lang="en-ID" dirty="0"/>
              <a:t> juga </a:t>
            </a:r>
            <a:r>
              <a:rPr lang="en-ID" dirty="0" err="1"/>
              <a:t>jika</a:t>
            </a:r>
            <a:r>
              <a:rPr lang="en-ID" dirty="0"/>
              <a:t> total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4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186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823D-A0CA-4F91-87C3-C4C8F0E2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AA7B-6957-48AA-B3F5-3E31CEDB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/>
              <a:t>e) </a:t>
            </a:r>
            <a:r>
              <a:rPr lang="en-ID" dirty="0" err="1"/>
              <a:t>Gabungkan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internal dan </a:t>
            </a:r>
            <a:r>
              <a:rPr lang="en-ID" dirty="0" err="1"/>
              <a:t>eksternal</a:t>
            </a:r>
            <a:r>
              <a:rPr lang="en-ID" dirty="0"/>
              <a:t>,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dimasukkan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matrik</a:t>
            </a:r>
            <a:r>
              <a:rPr lang="en-ID" dirty="0"/>
              <a:t> Internal dan External,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persaingan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diidentifikasi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387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B2E9-B6D7-4518-A9E4-62802440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7F450-84B1-459C-87CC-FC4BEDB0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89638-E6B2-4B68-A4A9-CB94C89B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84" t="18772" r="33296" b="21228"/>
          <a:stretch/>
        </p:blipFill>
        <p:spPr>
          <a:xfrm>
            <a:off x="3465093" y="365125"/>
            <a:ext cx="3970422" cy="59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8D82-AFB9-476A-B352-6D05000C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br>
              <a:rPr lang="en-ID" b="1" dirty="0"/>
            </a:b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Mata </a:t>
            </a:r>
            <a:r>
              <a:rPr lang="en-ID" b="1" dirty="0" err="1"/>
              <a:t>Kuliah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331F-4487-450F-821B-79D0F37E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sistematis</a:t>
            </a:r>
            <a:r>
              <a:rPr lang="en-ID" dirty="0"/>
              <a:t> dan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dengan</a:t>
            </a:r>
            <a:br>
              <a:rPr lang="en-ID" dirty="0"/>
            </a:b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alternatif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dalam</a:t>
            </a:r>
            <a:br>
              <a:rPr lang="en-ID" dirty="0"/>
            </a:b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598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5337-B4DB-44E9-8CAC-D2AEBFAF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1D961-449C-4A9F-A63E-41B86C94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Diagram </a:t>
            </a:r>
            <a:r>
              <a:rPr lang="en-ID" dirty="0" err="1"/>
              <a:t>cartesius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SWOT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pada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 Internal Factor Analysis Summary (IFAS) dan </a:t>
            </a:r>
            <a:r>
              <a:rPr lang="en-ID" dirty="0" err="1"/>
              <a:t>Eksternal</a:t>
            </a:r>
            <a:r>
              <a:rPr lang="en-ID" dirty="0"/>
              <a:t> Factor Analysis Summary (EFAS). </a:t>
            </a:r>
          </a:p>
          <a:p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diagram </a:t>
            </a:r>
            <a:r>
              <a:rPr lang="en-ID" dirty="0" err="1"/>
              <a:t>cartesius</a:t>
            </a:r>
            <a:r>
              <a:rPr lang="en-ID" dirty="0"/>
              <a:t>: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653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E552-B438-4FEA-8F38-21384282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EAB0-54E6-42F3-BD20-47D42F6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a) Unsur kekuatan dan kelemahan digambarkan oleh sumbu horisontal</a:t>
            </a:r>
            <a:br>
              <a:rPr lang="sv-SE" dirty="0"/>
            </a:br>
            <a:r>
              <a:rPr lang="sv-SE" dirty="0"/>
              <a:t>“X”, sedangkan unsur peluang dan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digambarkan</a:t>
            </a:r>
            <a:r>
              <a:rPr lang="en-ID" dirty="0"/>
              <a:t> </a:t>
            </a:r>
            <a:r>
              <a:rPr lang="en-ID" dirty="0" err="1"/>
              <a:t>sumbu</a:t>
            </a:r>
            <a:r>
              <a:rPr lang="en-ID" dirty="0"/>
              <a:t> vertical “Y” </a:t>
            </a:r>
            <a:r>
              <a:rPr lang="en-ID" dirty="0" err="1"/>
              <a:t>menunjukkan</a:t>
            </a:r>
            <a:r>
              <a:rPr lang="en-ID" dirty="0"/>
              <a:t>. </a:t>
            </a:r>
            <a:br>
              <a:rPr lang="en-ID" dirty="0"/>
            </a:br>
            <a:br>
              <a:rPr lang="sv-SE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1577E-3F58-4CC0-80D2-EEBB4D971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41" t="38948" r="32091" b="31579"/>
          <a:stretch/>
        </p:blipFill>
        <p:spPr>
          <a:xfrm>
            <a:off x="4267200" y="3300565"/>
            <a:ext cx="4212284" cy="30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6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B591-95AB-4A30-A4F3-C470C2C5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525E8-7C19-4669-9E64-B2E683FB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b) ) Hasil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 </a:t>
            </a:r>
            <a:r>
              <a:rPr lang="en-ID" dirty="0" err="1"/>
              <a:t>penentuan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</a:p>
          <a:p>
            <a:r>
              <a:rPr lang="en-ID" dirty="0"/>
              <a:t>Nilai y0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, dan </a:t>
            </a:r>
            <a:r>
              <a:rPr lang="en-ID" dirty="0" err="1"/>
              <a:t>sebaliknya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y0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. </a:t>
            </a:r>
          </a:p>
          <a:p>
            <a:r>
              <a:rPr lang="en-ID" dirty="0"/>
              <a:t>Nilai x0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, dan </a:t>
            </a:r>
            <a:r>
              <a:rPr lang="en-ID" dirty="0" err="1"/>
              <a:t>sebaliknya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x0,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39BAD-2FF0-4AF9-8381-B8D968C12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41" t="38948" r="32091" b="31579"/>
          <a:stretch/>
        </p:blipFill>
        <p:spPr>
          <a:xfrm>
            <a:off x="3741821" y="4318159"/>
            <a:ext cx="3657600" cy="26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1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A282-01F9-4B2A-8849-FAE149BB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7867-5944-4ADB-ABF8-9E6AE3500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DC5D9-A060-4464-86D0-4A85133570C7}"/>
              </a:ext>
            </a:extLst>
          </p:cNvPr>
          <p:cNvSpPr/>
          <p:nvPr/>
        </p:nvSpPr>
        <p:spPr>
          <a:xfrm>
            <a:off x="4336386" y="2967335"/>
            <a:ext cx="351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9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645F-51FD-4ABC-A1DF-A372E574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Sub Capaian Pembelajaran Mata Kuliah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7E0E-7490-4B70-9F77-D4E366B6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analisis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memeprioritaskan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mengguanakan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 dan </a:t>
            </a:r>
            <a:r>
              <a:rPr lang="en-ID" dirty="0" err="1"/>
              <a:t>kualitatif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b="1" i="1" dirty="0"/>
              <a:t>Plan of Action</a:t>
            </a:r>
          </a:p>
        </p:txBody>
      </p:sp>
    </p:spTree>
    <p:extLst>
      <p:ext uri="{BB962C8B-B14F-4D97-AF65-F5344CB8AC3E}">
        <p14:creationId xmlns:p14="http://schemas.microsoft.com/office/powerpoint/2010/main" val="81773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F10EA-7E37-44B2-884A-142350AE6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 err="1"/>
              <a:t>Analisis</a:t>
            </a:r>
            <a:r>
              <a:rPr lang="en-ID" b="1" dirty="0"/>
              <a:t> Swot</a:t>
            </a:r>
            <a:r>
              <a:rPr lang="en-ID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2EA3FA-0731-417B-9633-38793BE13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752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AutoShape 2">
            <a:extLst>
              <a:ext uri="{FF2B5EF4-FFF2-40B4-BE49-F238E27FC236}">
                <a16:creationId xmlns:a16="http://schemas.microsoft.com/office/drawing/2014/main" id="{E56F9B54-EC3A-4B5D-921D-A0625478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779464"/>
            <a:ext cx="7697788" cy="52974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50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6100215C-2F5C-4E7B-B03A-CF39FBBAE767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416050" y="339725"/>
            <a:ext cx="467995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SWOT/KKPA</a:t>
            </a:r>
          </a:p>
        </p:txBody>
      </p:sp>
      <p:pic>
        <p:nvPicPr>
          <p:cNvPr id="361478" name="Picture 6" descr="swot_strengths">
            <a:extLst>
              <a:ext uri="{FF2B5EF4-FFF2-40B4-BE49-F238E27FC236}">
                <a16:creationId xmlns:a16="http://schemas.microsoft.com/office/drawing/2014/main" id="{FDED711B-BAD5-469F-8941-B2553AEE73A4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413" y="1403351"/>
            <a:ext cx="140335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6" name="Picture 4" descr="swot_weaknesses">
            <a:extLst>
              <a:ext uri="{FF2B5EF4-FFF2-40B4-BE49-F238E27FC236}">
                <a16:creationId xmlns:a16="http://schemas.microsoft.com/office/drawing/2014/main" id="{5DABEE89-401E-430B-9D1D-8EC583BD9FA7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8926" y="2535239"/>
            <a:ext cx="1235075" cy="866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9" name="Picture 7" descr="swot_opps">
            <a:extLst>
              <a:ext uri="{FF2B5EF4-FFF2-40B4-BE49-F238E27FC236}">
                <a16:creationId xmlns:a16="http://schemas.microsoft.com/office/drawing/2014/main" id="{00B7DEF3-A108-4935-9F52-B04A360C7E4F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413" y="3590926"/>
            <a:ext cx="1587500" cy="98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7" name="Picture 5" descr="swot_threats">
            <a:extLst>
              <a:ext uri="{FF2B5EF4-FFF2-40B4-BE49-F238E27FC236}">
                <a16:creationId xmlns:a16="http://schemas.microsoft.com/office/drawing/2014/main" id="{6D12E9A5-3E5C-4FA2-99A7-FF62EF55A2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9" y="4633913"/>
            <a:ext cx="14446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CCF216E4-7A41-4BFB-B45E-16BEA334B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003426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61481" name="Text Box 9">
            <a:extLst>
              <a:ext uri="{FF2B5EF4-FFF2-40B4-BE49-F238E27FC236}">
                <a16:creationId xmlns:a16="http://schemas.microsoft.com/office/drawing/2014/main" id="{317E275D-3AE6-446B-9975-25079EF3D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470026"/>
            <a:ext cx="503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en-US" sz="3200">
                <a:solidFill>
                  <a:srgbClr val="333333"/>
                </a:solidFill>
                <a:latin typeface="Arial" charset="0"/>
              </a:rPr>
              <a:t>trengths </a:t>
            </a:r>
            <a:r>
              <a:rPr lang="en-US" sz="3200" i="1">
                <a:solidFill>
                  <a:srgbClr val="333333"/>
                </a:solidFill>
                <a:latin typeface="Arial" charset="0"/>
              </a:rPr>
              <a:t>(Kekuatan)</a:t>
            </a:r>
          </a:p>
        </p:txBody>
      </p:sp>
      <p:sp>
        <p:nvSpPr>
          <p:cNvPr id="361482" name="Text Box 10">
            <a:extLst>
              <a:ext uri="{FF2B5EF4-FFF2-40B4-BE49-F238E27FC236}">
                <a16:creationId xmlns:a16="http://schemas.microsoft.com/office/drawing/2014/main" id="{E4F44C1E-881E-472D-8133-FEFCD711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3756026"/>
            <a:ext cx="610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3200">
                <a:solidFill>
                  <a:srgbClr val="333333"/>
                </a:solidFill>
                <a:latin typeface="Arial" charset="0"/>
              </a:rPr>
              <a:t>pportunities </a:t>
            </a:r>
            <a:r>
              <a:rPr lang="en-US" sz="3200" i="1">
                <a:solidFill>
                  <a:srgbClr val="333333"/>
                </a:solidFill>
                <a:latin typeface="Arial" charset="0"/>
              </a:rPr>
              <a:t>(Peluang)</a:t>
            </a:r>
          </a:p>
        </p:txBody>
      </p:sp>
      <p:sp>
        <p:nvSpPr>
          <p:cNvPr id="361483" name="Text Box 11">
            <a:extLst>
              <a:ext uri="{FF2B5EF4-FFF2-40B4-BE49-F238E27FC236}">
                <a16:creationId xmlns:a16="http://schemas.microsoft.com/office/drawing/2014/main" id="{3C75CAB3-4D59-443C-90D6-044F0FC04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2613026"/>
            <a:ext cx="602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</a:t>
            </a:r>
            <a:r>
              <a:rPr lang="en-US" sz="3200">
                <a:solidFill>
                  <a:srgbClr val="333333"/>
                </a:solidFill>
                <a:latin typeface="Arial" charset="0"/>
              </a:rPr>
              <a:t>eaknesses </a:t>
            </a:r>
            <a:r>
              <a:rPr lang="en-US" sz="3200" i="1">
                <a:solidFill>
                  <a:srgbClr val="333333"/>
                </a:solidFill>
                <a:latin typeface="Arial" charset="0"/>
              </a:rPr>
              <a:t>(Kelemahan)</a:t>
            </a:r>
          </a:p>
        </p:txBody>
      </p:sp>
      <p:sp>
        <p:nvSpPr>
          <p:cNvPr id="361484" name="Text Box 12">
            <a:extLst>
              <a:ext uri="{FF2B5EF4-FFF2-40B4-BE49-F238E27FC236}">
                <a16:creationId xmlns:a16="http://schemas.microsoft.com/office/drawing/2014/main" id="{392C440C-8822-419E-8043-ADE35D0C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899026"/>
            <a:ext cx="6191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u="sng">
                <a:solidFill>
                  <a:srgbClr val="333333"/>
                </a:solidFill>
              </a:rPr>
              <a:t>T</a:t>
            </a:r>
            <a:r>
              <a:rPr lang="en-US" altLang="en-US">
                <a:solidFill>
                  <a:srgbClr val="333333"/>
                </a:solidFill>
              </a:rPr>
              <a:t>hreats </a:t>
            </a:r>
            <a:r>
              <a:rPr lang="en-US" altLang="en-US" i="1">
                <a:solidFill>
                  <a:srgbClr val="333333"/>
                </a:solidFill>
              </a:rPr>
              <a:t>(Ancaman)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6889C1-DE99-4FEB-87F1-5AA8E6D7E3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5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1474" grpId="0" animBg="1"/>
      <p:bldP spid="361475" grpId="0"/>
      <p:bldP spid="361481" grpId="0"/>
      <p:bldP spid="361482" grpId="0"/>
      <p:bldP spid="361483" grpId="0"/>
      <p:bldP spid="361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135F-3879-4E02-AB9C-EB3D73FC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1. </a:t>
            </a:r>
            <a:r>
              <a:rPr lang="en-ID" b="1" dirty="0" err="1"/>
              <a:t>Definisi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6DD7-AF83-454B-84B3-AAA0166F4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Analisis</a:t>
            </a:r>
            <a:r>
              <a:rPr lang="en-ID" dirty="0"/>
              <a:t> SWOT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intepretasi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inventarisasi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,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peluang</a:t>
            </a:r>
            <a:r>
              <a:rPr lang="en-ID" dirty="0"/>
              <a:t> dan </a:t>
            </a:r>
            <a:r>
              <a:rPr lang="en-ID" dirty="0" err="1"/>
              <a:t>ancaman</a:t>
            </a:r>
            <a:r>
              <a:rPr lang="en-ID" dirty="0"/>
              <a:t> yang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.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811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2E5A-1A2B-4D15-9AB7-C6E23A16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54AD3-BAE1-4714-AA46-D3BDF8D2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Philip Kotler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proses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, </a:t>
            </a:r>
            <a:r>
              <a:rPr lang="en-ID" dirty="0" err="1"/>
              <a:t>kelemahan</a:t>
            </a:r>
            <a:r>
              <a:rPr lang="en-ID" dirty="0"/>
              <a:t>, </a:t>
            </a:r>
            <a:r>
              <a:rPr lang="en-ID" dirty="0" err="1"/>
              <a:t>peluang</a:t>
            </a:r>
            <a:r>
              <a:rPr lang="en-ID" dirty="0"/>
              <a:t>, dan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SWOT. </a:t>
            </a:r>
          </a:p>
          <a:p>
            <a:r>
              <a:rPr lang="en-ID" dirty="0" err="1"/>
              <a:t>Analisis</a:t>
            </a:r>
            <a:r>
              <a:rPr lang="en-ID" dirty="0"/>
              <a:t> SWOT </a:t>
            </a:r>
            <a:r>
              <a:rPr lang="en-ID" dirty="0" err="1"/>
              <a:t>sebagai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internal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. </a:t>
            </a:r>
          </a:p>
          <a:p>
            <a:r>
              <a:rPr lang="en-ID" dirty="0"/>
              <a:t>Teknik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diasumsikan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br>
              <a:rPr lang="en-ID" dirty="0"/>
            </a:b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meminimalkan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dan </a:t>
            </a:r>
            <a:r>
              <a:rPr lang="en-ID" dirty="0" err="1"/>
              <a:t>ancaman</a:t>
            </a:r>
            <a:r>
              <a:rPr lang="en-ID" dirty="0"/>
              <a:t>. </a:t>
            </a:r>
          </a:p>
          <a:p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SWOT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yang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rancangan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(</a:t>
            </a:r>
            <a:r>
              <a:rPr lang="en-ID" dirty="0" err="1"/>
              <a:t>Hasibuan</a:t>
            </a:r>
            <a:r>
              <a:rPr lang="en-ID" dirty="0"/>
              <a:t>, 2021)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248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66820-7CD3-4D90-BBAB-AA4BEE709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2. </a:t>
            </a:r>
            <a:r>
              <a:rPr lang="en-ID" b="1" dirty="0" err="1"/>
              <a:t>Komponen</a:t>
            </a:r>
            <a:r>
              <a:rPr lang="en-ID" b="1" dirty="0"/>
              <a:t> </a:t>
            </a:r>
            <a:r>
              <a:rPr lang="en-ID" b="1" dirty="0" err="1"/>
              <a:t>analisis</a:t>
            </a:r>
            <a:r>
              <a:rPr lang="en-ID" b="1" dirty="0"/>
              <a:t> SWOT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6BB4D8-E633-4514-A7A5-72E2C08D5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838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4.2|3.5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1277</Words>
  <Application>Microsoft Office PowerPoint</Application>
  <PresentationFormat>Widescreen</PresentationFormat>
  <Paragraphs>103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BAB 2  PERENCANAAN DALAM KEPERAWATAN</vt:lpstr>
      <vt:lpstr>Deskripsi</vt:lpstr>
      <vt:lpstr>Tujuan Pembelajaran Capaian Pembelajaran Mata Kuliah</vt:lpstr>
      <vt:lpstr>Sub Capaian Pembelajaran Mata Kuliah</vt:lpstr>
      <vt:lpstr>Analisis Swot </vt:lpstr>
      <vt:lpstr>SWOT/KKPA</vt:lpstr>
      <vt:lpstr>1. Definisi</vt:lpstr>
      <vt:lpstr>PowerPoint Presentation</vt:lpstr>
      <vt:lpstr>2. Komponen analisis SWOT  </vt:lpstr>
      <vt:lpstr>a. Strength (Kekuatan)  </vt:lpstr>
      <vt:lpstr>PowerPoint Presentation</vt:lpstr>
      <vt:lpstr>b. Weakness (Kelemahan)  </vt:lpstr>
      <vt:lpstr>PowerPoint Presentation</vt:lpstr>
      <vt:lpstr>c. Opportunity (Peluang)  </vt:lpstr>
      <vt:lpstr>d. Threat (Ancaman)  </vt:lpstr>
      <vt:lpstr>3. Pendekatan/model dalam analisis SWOT  </vt:lpstr>
      <vt:lpstr>a. Pendekatan Kuantitatif </vt:lpstr>
      <vt:lpstr>b. Pendekatan Kualitatif  </vt:lpstr>
      <vt:lpstr>4. Tahap analisis  </vt:lpstr>
      <vt:lpstr>PowerPoint Presentation</vt:lpstr>
      <vt:lpstr>a. Analisis SWOT pada pendekatan kuantitatif  </vt:lpstr>
      <vt:lpstr>1) Tahap pertama, penentuan bobot, rating, dan skor </vt:lpstr>
      <vt:lpstr>2) Tahap kedua, penjumlahan bobot pada unsur kekuatan dan kelemahan. </vt:lpstr>
      <vt:lpstr>3) Tahap ketiga, penentuan rating.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 PERENCANAAN DALAM KEPERAWATAN</dc:title>
  <dc:creator>MyBook 14F</dc:creator>
  <cp:lastModifiedBy>MyBook 14F</cp:lastModifiedBy>
  <cp:revision>12</cp:revision>
  <dcterms:created xsi:type="dcterms:W3CDTF">2025-03-06T02:17:57Z</dcterms:created>
  <dcterms:modified xsi:type="dcterms:W3CDTF">2025-03-19T01:06:47Z</dcterms:modified>
</cp:coreProperties>
</file>