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718" autoAdjust="0"/>
  </p:normalViewPr>
  <p:slideViewPr>
    <p:cSldViewPr>
      <p:cViewPr varScale="1">
        <p:scale>
          <a:sx n="64" d="100"/>
          <a:sy n="64" d="100"/>
        </p:scale>
        <p:origin x="156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2C593-5717-4574-AB48-9238F64CF888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34AF-2C6D-4A4C-9C1D-427645ED1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2C593-5717-4574-AB48-9238F64CF888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34AF-2C6D-4A4C-9C1D-427645ED1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2C593-5717-4574-AB48-9238F64CF888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34AF-2C6D-4A4C-9C1D-427645ED1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2C593-5717-4574-AB48-9238F64CF888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34AF-2C6D-4A4C-9C1D-427645ED1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2C593-5717-4574-AB48-9238F64CF888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34AF-2C6D-4A4C-9C1D-427645ED1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2C593-5717-4574-AB48-9238F64CF888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34AF-2C6D-4A4C-9C1D-427645ED1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2C593-5717-4574-AB48-9238F64CF888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34AF-2C6D-4A4C-9C1D-427645ED1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2C593-5717-4574-AB48-9238F64CF888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34AF-2C6D-4A4C-9C1D-427645ED1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2C593-5717-4574-AB48-9238F64CF888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34AF-2C6D-4A4C-9C1D-427645ED1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2C593-5717-4574-AB48-9238F64CF888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34AF-2C6D-4A4C-9C1D-427645ED1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2C593-5717-4574-AB48-9238F64CF888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34AF-2C6D-4A4C-9C1D-427645ED1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2C593-5717-4574-AB48-9238F64CF888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B34AF-2C6D-4A4C-9C1D-427645ED1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>
              <a:lumMod val="8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>
              <a:lumMod val="8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>
              <a:lumMod val="8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>
              <a:lumMod val="8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>
              <a:lumMod val="8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>
              <a:lumMod val="8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1538" y="357166"/>
            <a:ext cx="6983835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5200" b="1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TOXIC AND HAZARD</a:t>
            </a:r>
            <a:endParaRPr lang="en-US" sz="5200" b="1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id-ID" dirty="0">
                <a:latin typeface="Times New Roman" pitchFamily="18" charset="0"/>
                <a:cs typeface="Times New Roman" pitchFamily="18" charset="0"/>
              </a:rPr>
              <a:t>TOXIC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1142984"/>
            <a:ext cx="7858180" cy="321471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id-ID" sz="2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Toxic</a:t>
            </a:r>
            <a:r>
              <a:rPr lang="id-ID" sz="2400" dirty="0">
                <a:latin typeface="Times New Roman" pitchFamily="18" charset="0"/>
                <a:cs typeface="Times New Roman" pitchFamily="18" charset="0"/>
              </a:rPr>
              <a:t> is any substance or substance which in a certain amount when it enters the body by being swallowed, inhaled, absorbed, smeared and injected will cause a chemical reaction that causes damage to the structure or function disorders that cause symptoms, illness and death. </a:t>
            </a:r>
          </a:p>
          <a:p>
            <a:pPr algn="just">
              <a:lnSpc>
                <a:spcPct val="150000"/>
              </a:lnSpc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76" y="214290"/>
            <a:ext cx="8286808" cy="4572032"/>
          </a:xfrm>
        </p:spPr>
        <p:txBody>
          <a:bodyPr>
            <a:normAutofit fontScale="70000" lnSpcReduction="20000"/>
          </a:bodyPr>
          <a:lstStyle/>
          <a:p>
            <a:r>
              <a:rPr lang="id-ID" b="1" dirty="0">
                <a:latin typeface="Times New Roman" pitchFamily="18" charset="0"/>
                <a:cs typeface="Times New Roman" pitchFamily="18" charset="0"/>
              </a:rPr>
              <a:t>TOXIC TYPE:</a:t>
            </a:r>
          </a:p>
          <a:p>
            <a:pPr marL="514350" lvl="0" indent="-514350">
              <a:buFont typeface="+mj-lt"/>
              <a:buAutoNum type="arabicParenR"/>
            </a:pPr>
            <a:r>
              <a:rPr lang="id-ID" dirty="0">
                <a:latin typeface="Times New Roman" pitchFamily="18" charset="0"/>
                <a:cs typeface="Times New Roman" pitchFamily="18" charset="0"/>
              </a:rPr>
              <a:t>Based on the source, toxic materials can be classified as follows: </a:t>
            </a:r>
          </a:p>
          <a:p>
            <a:pPr marL="914400" lvl="1" indent="-514350">
              <a:buAutoNum type="alphaLcPeriod"/>
            </a:pPr>
            <a:r>
              <a:rPr lang="id-ID" dirty="0">
                <a:latin typeface="Times New Roman" pitchFamily="18" charset="0"/>
                <a:cs typeface="Times New Roman" pitchFamily="18" charset="0"/>
              </a:rPr>
              <a:t>Plant toxin </a:t>
            </a:r>
          </a:p>
          <a:p>
            <a:pPr marL="914400" lvl="1" indent="-514350">
              <a:buAutoNum type="alphaLcPeriod"/>
            </a:pPr>
            <a:r>
              <a:rPr lang="id-ID" dirty="0">
                <a:latin typeface="Times New Roman" pitchFamily="18" charset="0"/>
                <a:cs typeface="Times New Roman" pitchFamily="18" charset="0"/>
              </a:rPr>
              <a:t>Animal toxin </a:t>
            </a:r>
          </a:p>
          <a:p>
            <a:pPr marL="914400" lvl="1" indent="-514350">
              <a:buAutoNum type="alphaLcPeriod"/>
            </a:pPr>
            <a:r>
              <a:rPr lang="id-ID" dirty="0">
                <a:latin typeface="Times New Roman" pitchFamily="18" charset="0"/>
                <a:cs typeface="Times New Roman" pitchFamily="18" charset="0"/>
              </a:rPr>
              <a:t>Environmental toxins (water, soil, air). </a:t>
            </a:r>
          </a:p>
          <a:p>
            <a:pPr marL="514350" lvl="0" indent="-514350">
              <a:buFont typeface="+mj-lt"/>
              <a:buAutoNum type="arabicParenR"/>
            </a:pPr>
            <a:r>
              <a:rPr lang="id-ID" dirty="0">
                <a:latin typeface="Times New Roman" pitchFamily="18" charset="0"/>
                <a:cs typeface="Times New Roman" pitchFamily="18" charset="0"/>
              </a:rPr>
              <a:t>Based on the compound:</a:t>
            </a:r>
          </a:p>
          <a:p>
            <a:pPr marL="914400" lvl="1" indent="-514350">
              <a:buAutoNum type="alphaLcPeriod"/>
            </a:pPr>
            <a:r>
              <a:rPr lang="id-ID" dirty="0">
                <a:latin typeface="Times New Roman" pitchFamily="18" charset="0"/>
                <a:cs typeface="Times New Roman" pitchFamily="18" charset="0"/>
              </a:rPr>
              <a:t>Heavy metal, </a:t>
            </a:r>
          </a:p>
          <a:p>
            <a:pPr marL="914400" lvl="1" indent="-514350">
              <a:buAutoNum type="alphaLcPeriod"/>
            </a:pPr>
            <a:r>
              <a:rPr lang="id-ID" dirty="0">
                <a:latin typeface="Times New Roman" pitchFamily="18" charset="0"/>
                <a:cs typeface="Times New Roman" pitchFamily="18" charset="0"/>
              </a:rPr>
              <a:t>Organic compounds</a:t>
            </a:r>
          </a:p>
          <a:p>
            <a:pPr marL="914400" lvl="1" indent="-514350">
              <a:buAutoNum type="alphaLcPeriod"/>
            </a:pPr>
            <a:r>
              <a:rPr lang="id-ID" dirty="0">
                <a:latin typeface="Times New Roman" pitchFamily="18" charset="0"/>
                <a:cs typeface="Times New Roman" pitchFamily="18" charset="0"/>
              </a:rPr>
              <a:t>Poison gas</a:t>
            </a:r>
          </a:p>
          <a:p>
            <a:pPr marL="514350" lvl="0" indent="-514350">
              <a:buNone/>
            </a:pPr>
            <a:r>
              <a:rPr lang="id-ID" dirty="0">
                <a:latin typeface="Times New Roman" pitchFamily="18" charset="0"/>
                <a:cs typeface="Times New Roman" pitchFamily="18" charset="0"/>
              </a:rPr>
              <a:t>3) 	Based on usage:</a:t>
            </a:r>
          </a:p>
          <a:p>
            <a:pPr marL="914400" lvl="1" indent="-514350">
              <a:buAutoNum type="alphaLcPeriod"/>
            </a:pPr>
            <a:r>
              <a:rPr lang="id-ID" dirty="0">
                <a:latin typeface="Times New Roman" pitchFamily="18" charset="0"/>
                <a:cs typeface="Times New Roman" pitchFamily="18" charset="0"/>
              </a:rPr>
              <a:t>Drugs</a:t>
            </a:r>
          </a:p>
          <a:p>
            <a:pPr marL="914400" lvl="1" indent="-514350">
              <a:buAutoNum type="alphaLcPeriod"/>
            </a:pPr>
            <a:r>
              <a:rPr lang="id-ID" dirty="0">
                <a:latin typeface="Times New Roman" pitchFamily="18" charset="0"/>
                <a:cs typeface="Times New Roman" pitchFamily="18" charset="0"/>
              </a:rPr>
              <a:t>Pesticide</a:t>
            </a:r>
          </a:p>
          <a:p>
            <a:pPr marL="914400" lvl="1" indent="-514350">
              <a:buAutoNum type="alphaLcPeriod"/>
            </a:pPr>
            <a:r>
              <a:rPr lang="id-ID" dirty="0">
                <a:latin typeface="Times New Roman" pitchFamily="18" charset="0"/>
                <a:cs typeface="Times New Roman" pitchFamily="18" charset="0"/>
              </a:rPr>
              <a:t>Organic solvent</a:t>
            </a:r>
          </a:p>
          <a:p>
            <a:pPr marL="914400" lvl="1" indent="-514350">
              <a:buAutoNum type="alphaLcPeriod"/>
            </a:pPr>
            <a:r>
              <a:rPr lang="id-ID" dirty="0">
                <a:latin typeface="Times New Roman" pitchFamily="18" charset="0"/>
                <a:cs typeface="Times New Roman" pitchFamily="18" charset="0"/>
              </a:rPr>
              <a:t>Heavy metal</a:t>
            </a:r>
          </a:p>
          <a:p>
            <a:endParaRPr lang="id-ID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285728"/>
            <a:ext cx="8229600" cy="2895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id-ID" b="1" dirty="0">
                <a:latin typeface="Times New Roman" pitchFamily="18" charset="0"/>
                <a:cs typeface="Times New Roman" pitchFamily="18" charset="0"/>
              </a:rPr>
              <a:t>MAIN ROUTE OF TOXIC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id-ID" dirty="0">
                <a:latin typeface="Times New Roman" pitchFamily="18" charset="0"/>
                <a:cs typeface="Times New Roman" pitchFamily="18" charset="0"/>
              </a:rPr>
              <a:t>Skin (Absorption)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id-ID" dirty="0">
                <a:latin typeface="Times New Roman" pitchFamily="18" charset="0"/>
                <a:cs typeface="Times New Roman" pitchFamily="18" charset="0"/>
              </a:rPr>
              <a:t>Breathing (Inhalation)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id-ID" dirty="0">
                <a:latin typeface="Times New Roman" pitchFamily="18" charset="0"/>
                <a:cs typeface="Times New Roman" pitchFamily="18" charset="0"/>
              </a:rPr>
              <a:t>Digestion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76" y="0"/>
            <a:ext cx="8358246" cy="4000528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id-ID" b="1" dirty="0">
                <a:latin typeface="Times New Roman" pitchFamily="18" charset="0"/>
                <a:cs typeface="Times New Roman" pitchFamily="18" charset="0"/>
              </a:rPr>
              <a:t>TOXIC EFFECT</a:t>
            </a:r>
          </a:p>
          <a:p>
            <a:pPr marL="514350" indent="-514350">
              <a:lnSpc>
                <a:spcPct val="160000"/>
              </a:lnSpc>
              <a:buFont typeface="+mj-lt"/>
              <a:buAutoNum type="arabicPeriod"/>
            </a:pP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Adverse Effect</a:t>
            </a:r>
          </a:p>
          <a:p>
            <a:pPr marL="514350" indent="-514350">
              <a:lnSpc>
                <a:spcPct val="160000"/>
              </a:lnSpc>
              <a:buFont typeface="+mj-lt"/>
              <a:buAutoNum type="arabicPeriod"/>
            </a:pP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Toxic Effect on Biological System</a:t>
            </a:r>
          </a:p>
          <a:p>
            <a:pPr marL="514350" indent="-514350">
              <a:lnSpc>
                <a:spcPct val="160000"/>
              </a:lnSpc>
              <a:buFont typeface="+mj-lt"/>
              <a:buAutoNum type="arabicPeriod"/>
            </a:pP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Local Effect</a:t>
            </a:r>
          </a:p>
          <a:p>
            <a:pPr marL="514350" indent="-514350">
              <a:lnSpc>
                <a:spcPct val="160000"/>
              </a:lnSpc>
              <a:buFont typeface="+mj-lt"/>
              <a:buAutoNum type="arabicPeriod"/>
            </a:pP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Systemic Effect</a:t>
            </a:r>
          </a:p>
          <a:p>
            <a:pPr marL="514350" indent="-514350">
              <a:buFont typeface="+mj-lt"/>
              <a:buAutoNum type="arabicPeriod"/>
            </a:pPr>
            <a:endParaRPr lang="id-ID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285728"/>
            <a:ext cx="8429684" cy="421484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id-ID" b="1" dirty="0">
                <a:latin typeface="Times New Roman" pitchFamily="18" charset="0"/>
                <a:cs typeface="Times New Roman" pitchFamily="18" charset="0"/>
              </a:rPr>
              <a:t>TOXIC COUNTERMEASURES</a:t>
            </a:r>
          </a:p>
          <a:p>
            <a:pPr marL="914400" lvl="1" indent="-514350">
              <a:lnSpc>
                <a:spcPct val="170000"/>
              </a:lnSpc>
              <a:buFont typeface="+mj-lt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Wash vegetables and fruits thoroughly before processing or eating</a:t>
            </a:r>
          </a:p>
          <a:p>
            <a:pPr marL="914400" lvl="1" indent="-514350">
              <a:lnSpc>
                <a:spcPct val="170000"/>
              </a:lnSpc>
              <a:buFont typeface="+mj-lt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Using clean (unpolluted) water to handle and process food</a:t>
            </a:r>
          </a:p>
          <a:p>
            <a:pPr marL="914400" lvl="1" indent="-514350">
              <a:lnSpc>
                <a:spcPct val="170000"/>
              </a:lnSpc>
              <a:buFont typeface="+mj-lt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Do not use cooking utensils or containers that are coated with heavy metal</a:t>
            </a:r>
          </a:p>
          <a:p>
            <a:pPr marL="914400" lvl="1" indent="-514350">
              <a:lnSpc>
                <a:spcPct val="170000"/>
              </a:lnSpc>
              <a:buFont typeface="+mj-lt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Do not use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styrofoam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containers or crackle plastic to accommodate hot and fatty ready-to-eat food because there is a chance of transfer of chemical compounds from the container to the food </a:t>
            </a:r>
          </a:p>
          <a:p>
            <a:pPr marL="914400" lvl="1" indent="-514350">
              <a:lnSpc>
                <a:spcPct val="170000"/>
              </a:lnSpc>
              <a:buFont typeface="+mj-lt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Use personal protective equipment</a:t>
            </a:r>
            <a:endParaRPr lang="id-ID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id-ID" b="1" dirty="0">
                <a:latin typeface="Times New Roman" pitchFamily="18" charset="0"/>
                <a:cs typeface="Times New Roman" pitchFamily="18" charset="0"/>
              </a:rPr>
              <a:t>HAZARD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071546"/>
            <a:ext cx="8229600" cy="28956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None/>
            </a:pPr>
            <a:r>
              <a:rPr lang="id-ID" dirty="0">
                <a:latin typeface="Times New Roman" pitchFamily="18" charset="0"/>
                <a:cs typeface="Times New Roman" pitchFamily="18" charset="0"/>
              </a:rPr>
              <a:t>		Hazards are sources, situations, actions and components that have the potential to cause harm and are considered to cause damage or disruption of processes/activities therein to work accidents.</a:t>
            </a:r>
          </a:p>
          <a:p>
            <a:pPr>
              <a:lnSpc>
                <a:spcPct val="150000"/>
              </a:lnSpc>
            </a:pPr>
            <a:endParaRPr lang="id-ID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285728"/>
            <a:ext cx="8215338" cy="400052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id-ID" b="1" dirty="0">
                <a:latin typeface="Times New Roman" pitchFamily="18" charset="0"/>
                <a:cs typeface="Times New Roman" pitchFamily="18" charset="0"/>
              </a:rPr>
              <a:t>SOURCE OF DANGER</a:t>
            </a:r>
          </a:p>
          <a:p>
            <a:pPr>
              <a:lnSpc>
                <a:spcPct val="120000"/>
              </a:lnSpc>
              <a:buNone/>
            </a:pPr>
            <a:r>
              <a:rPr lang="id-ID" dirty="0">
                <a:latin typeface="Times New Roman" pitchFamily="18" charset="0"/>
                <a:cs typeface="Times New Roman" pitchFamily="18" charset="0"/>
              </a:rPr>
              <a:t>		In the work process there are sources of danger, namely</a:t>
            </a:r>
          </a:p>
          <a:p>
            <a:pPr marL="914400" lvl="1" indent="-514350">
              <a:lnSpc>
                <a:spcPct val="120000"/>
              </a:lnSpc>
              <a:buFont typeface="+mj-lt"/>
              <a:buAutoNum type="arabicPeriod"/>
            </a:pPr>
            <a:r>
              <a:rPr lang="id-ID" dirty="0">
                <a:latin typeface="Times New Roman" pitchFamily="18" charset="0"/>
                <a:cs typeface="Times New Roman" pitchFamily="18" charset="0"/>
              </a:rPr>
              <a:t>Human</a:t>
            </a:r>
          </a:p>
          <a:p>
            <a:pPr marL="914400" lvl="1" indent="-514350">
              <a:lnSpc>
                <a:spcPct val="120000"/>
              </a:lnSpc>
              <a:buFont typeface="+mj-lt"/>
              <a:buAutoNum type="arabicPeriod"/>
            </a:pPr>
            <a:r>
              <a:rPr lang="id-ID" dirty="0">
                <a:latin typeface="Times New Roman" pitchFamily="18" charset="0"/>
                <a:cs typeface="Times New Roman" pitchFamily="18" charset="0"/>
              </a:rPr>
              <a:t>Equipment</a:t>
            </a:r>
          </a:p>
          <a:p>
            <a:pPr marL="914400" lvl="1" indent="-514350">
              <a:lnSpc>
                <a:spcPct val="120000"/>
              </a:lnSpc>
              <a:buFont typeface="+mj-lt"/>
              <a:buAutoNum type="arabicPeriod"/>
            </a:pPr>
            <a:r>
              <a:rPr lang="id-ID" dirty="0">
                <a:latin typeface="Times New Roman" pitchFamily="18" charset="0"/>
                <a:cs typeface="Times New Roman" pitchFamily="18" charset="0"/>
              </a:rPr>
              <a:t>Material</a:t>
            </a:r>
          </a:p>
          <a:p>
            <a:pPr marL="914400" lvl="1" indent="-514350">
              <a:lnSpc>
                <a:spcPct val="120000"/>
              </a:lnSpc>
              <a:buFont typeface="+mj-lt"/>
              <a:buAutoNum type="arabicPeriod"/>
            </a:pPr>
            <a:r>
              <a:rPr lang="id-ID" dirty="0">
                <a:latin typeface="Times New Roman" pitchFamily="18" charset="0"/>
                <a:cs typeface="Times New Roman" pitchFamily="18" charset="0"/>
              </a:rPr>
              <a:t>Process Production</a:t>
            </a:r>
          </a:p>
          <a:p>
            <a:pPr marL="914400" lvl="1" indent="-514350">
              <a:lnSpc>
                <a:spcPct val="120000"/>
              </a:lnSpc>
              <a:buFont typeface="+mj-lt"/>
              <a:buAutoNum type="arabicPeriod"/>
            </a:pPr>
            <a:r>
              <a:rPr lang="id-ID" dirty="0">
                <a:latin typeface="Times New Roman" pitchFamily="18" charset="0"/>
                <a:cs typeface="Times New Roman" pitchFamily="18" charset="0"/>
              </a:rPr>
              <a:t>System and Procedure</a:t>
            </a:r>
          </a:p>
          <a:p>
            <a:pPr marL="914400" lvl="1" indent="-514350">
              <a:lnSpc>
                <a:spcPct val="120000"/>
              </a:lnSpc>
              <a:buFont typeface="+mj-lt"/>
              <a:buAutoNum type="arabicPeriod"/>
            </a:pPr>
            <a:r>
              <a:rPr lang="id-ID" dirty="0">
                <a:latin typeface="Times New Roman" pitchFamily="18" charset="0"/>
                <a:cs typeface="Times New Roman" pitchFamily="18" charset="0"/>
              </a:rPr>
              <a:t>Unsafe Action</a:t>
            </a:r>
          </a:p>
          <a:p>
            <a:pPr marL="914400" lvl="1" indent="-514350">
              <a:lnSpc>
                <a:spcPct val="120000"/>
              </a:lnSpc>
              <a:buFont typeface="+mj-lt"/>
              <a:buAutoNum type="arabicPeriod"/>
            </a:pPr>
            <a:r>
              <a:rPr lang="id-ID" dirty="0">
                <a:latin typeface="Times New Roman" pitchFamily="18" charset="0"/>
                <a:cs typeface="Times New Roman" pitchFamily="18" charset="0"/>
              </a:rPr>
              <a:t>Unsafe Condition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endParaRPr lang="id-ID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0166" y="0"/>
            <a:ext cx="8143932" cy="50006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id-ID" sz="2800" b="1" dirty="0">
                <a:latin typeface="Times New Roman" pitchFamily="18" charset="0"/>
                <a:cs typeface="Times New Roman" pitchFamily="18" charset="0"/>
              </a:rPr>
              <a:t>HAZARD CONTROL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Elimination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Substitution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Engineering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Administrative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Personal Protective Equipment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boratory-PowerPoint-Template-27379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Laboratory-PowerPoint-Template-27379</Template>
  <TotalTime>45</TotalTime>
  <Words>278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Laboratory-PowerPoint-Template-27379</vt:lpstr>
      <vt:lpstr>PowerPoint Presentation</vt:lpstr>
      <vt:lpstr>TOXIC</vt:lpstr>
      <vt:lpstr>PowerPoint Presentation</vt:lpstr>
      <vt:lpstr>PowerPoint Presentation</vt:lpstr>
      <vt:lpstr>PowerPoint Presentation</vt:lpstr>
      <vt:lpstr>PowerPoint Presentation</vt:lpstr>
      <vt:lpstr>HAZARD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Anita Kursasi</cp:lastModifiedBy>
  <cp:revision>2</cp:revision>
  <dcterms:created xsi:type="dcterms:W3CDTF">2021-11-16T13:04:48Z</dcterms:created>
  <dcterms:modified xsi:type="dcterms:W3CDTF">2024-10-31T06:15:39Z</dcterms:modified>
</cp:coreProperties>
</file>