
<file path=[Content_Types].xml><?xml version="1.0" encoding="utf-8"?>
<Types xmlns="http://schemas.openxmlformats.org/package/2006/content-types">
  <Default Extension="png" ContentType="image/png"/>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8" r:id="rId2"/>
    <p:sldId id="259" r:id="rId3"/>
    <p:sldId id="274" r:id="rId4"/>
    <p:sldId id="291" r:id="rId5"/>
    <p:sldId id="275" r:id="rId6"/>
    <p:sldId id="276" r:id="rId7"/>
    <p:sldId id="277" r:id="rId8"/>
    <p:sldId id="267" r:id="rId9"/>
    <p:sldId id="279" r:id="rId10"/>
    <p:sldId id="281" r:id="rId11"/>
    <p:sldId id="269" r:id="rId12"/>
    <p:sldId id="282" r:id="rId13"/>
    <p:sldId id="283" r:id="rId14"/>
    <p:sldId id="284" r:id="rId15"/>
    <p:sldId id="268" r:id="rId16"/>
    <p:sldId id="285" r:id="rId17"/>
    <p:sldId id="286" r:id="rId18"/>
    <p:sldId id="287" r:id="rId19"/>
    <p:sldId id="288" r:id="rId20"/>
    <p:sldId id="289" r:id="rId21"/>
    <p:sldId id="290" r:id="rId22"/>
    <p:sldId id="270" r:id="rId23"/>
    <p:sldId id="262" r:id="rId24"/>
    <p:sldId id="272" r:id="rId25"/>
    <p:sldId id="273" r:id="rId26"/>
    <p:sldId id="271" r:id="rId27"/>
    <p:sldId id="260" r:id="rId28"/>
    <p:sldId id="261" r:id="rId29"/>
    <p:sldId id="263" r:id="rId30"/>
    <p:sldId id="264" r:id="rId31"/>
    <p:sldId id="265" r:id="rId32"/>
    <p:sldId id="266" r:id="rId33"/>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B2FC"/>
    <a:srgbClr val="B43675"/>
    <a:srgbClr val="D1659B"/>
    <a:srgbClr val="E048AA"/>
    <a:srgbClr val="CB238F"/>
    <a:srgbClr val="EF75D5"/>
    <a:srgbClr val="000000"/>
    <a:srgbClr val="7E26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4FD8AC-D433-4E6C-ACA4-E8E30EF8C482}" type="doc">
      <dgm:prSet loTypeId="urn:microsoft.com/office/officeart/2005/8/layout/hChevron3" loCatId="process" qsTypeId="urn:microsoft.com/office/officeart/2005/8/quickstyle/simple1" qsCatId="simple" csTypeId="urn:microsoft.com/office/officeart/2005/8/colors/accent1_2" csCatId="accent1" phldr="1"/>
      <dgm:spPr/>
    </dgm:pt>
    <dgm:pt modelId="{BE824F3C-F647-4F42-BF04-DBB063899645}">
      <dgm:prSet phldrT="[Text]"/>
      <dgm:spPr>
        <a:solidFill>
          <a:srgbClr val="D1659B"/>
        </a:solidFill>
        <a:ln>
          <a:solidFill>
            <a:schemeClr val="bg1"/>
          </a:solidFill>
        </a:ln>
      </dgm:spPr>
      <dgm:t>
        <a:bodyPr/>
        <a:lstStyle/>
        <a:p>
          <a:r>
            <a:rPr lang="en-GB" b="1" dirty="0" smtClean="0"/>
            <a:t>Design</a:t>
          </a:r>
          <a:endParaRPr lang="en-GB" b="1" dirty="0"/>
        </a:p>
      </dgm:t>
    </dgm:pt>
    <dgm:pt modelId="{3693867E-990A-4CCA-BDE3-BA027289C6DB}" type="parTrans" cxnId="{31C1196D-E5D5-4C7D-8882-B7A84655B0B4}">
      <dgm:prSet/>
      <dgm:spPr/>
      <dgm:t>
        <a:bodyPr/>
        <a:lstStyle/>
        <a:p>
          <a:endParaRPr lang="en-GB"/>
        </a:p>
      </dgm:t>
    </dgm:pt>
    <dgm:pt modelId="{83208203-A1BD-4408-8190-60B67D1989F5}" type="sibTrans" cxnId="{31C1196D-E5D5-4C7D-8882-B7A84655B0B4}">
      <dgm:prSet/>
      <dgm:spPr/>
      <dgm:t>
        <a:bodyPr/>
        <a:lstStyle/>
        <a:p>
          <a:endParaRPr lang="en-GB"/>
        </a:p>
      </dgm:t>
    </dgm:pt>
    <dgm:pt modelId="{401D90AC-8C68-48DE-BD6A-7F09F068ED58}">
      <dgm:prSet phldrT="[Text]"/>
      <dgm:spPr>
        <a:solidFill>
          <a:srgbClr val="B43675"/>
        </a:solidFill>
        <a:ln>
          <a:solidFill>
            <a:schemeClr val="bg1"/>
          </a:solidFill>
        </a:ln>
      </dgm:spPr>
      <dgm:t>
        <a:bodyPr/>
        <a:lstStyle/>
        <a:p>
          <a:r>
            <a:rPr lang="en-GB" b="1" dirty="0" smtClean="0"/>
            <a:t>Plan</a:t>
          </a:r>
          <a:endParaRPr lang="en-GB" b="1" dirty="0"/>
        </a:p>
      </dgm:t>
    </dgm:pt>
    <dgm:pt modelId="{0AC46BF3-A84B-4DB2-971E-E95BDDB12BA5}" type="parTrans" cxnId="{9F26222F-6CDD-4F0B-8840-FC7FE2AF556A}">
      <dgm:prSet/>
      <dgm:spPr/>
      <dgm:t>
        <a:bodyPr/>
        <a:lstStyle/>
        <a:p>
          <a:endParaRPr lang="en-GB"/>
        </a:p>
      </dgm:t>
    </dgm:pt>
    <dgm:pt modelId="{506F4985-6D80-4739-AE0B-71E7BF78FEBF}" type="sibTrans" cxnId="{9F26222F-6CDD-4F0B-8840-FC7FE2AF556A}">
      <dgm:prSet/>
      <dgm:spPr/>
      <dgm:t>
        <a:bodyPr/>
        <a:lstStyle/>
        <a:p>
          <a:endParaRPr lang="en-GB"/>
        </a:p>
      </dgm:t>
    </dgm:pt>
    <dgm:pt modelId="{00619BA0-DC7B-4A3E-9EC3-D5CF2C079634}">
      <dgm:prSet phldrT="[Text]"/>
      <dgm:spPr>
        <a:solidFill>
          <a:srgbClr val="D1659B"/>
        </a:solidFill>
        <a:ln>
          <a:solidFill>
            <a:schemeClr val="bg1"/>
          </a:solidFill>
        </a:ln>
      </dgm:spPr>
      <dgm:t>
        <a:bodyPr/>
        <a:lstStyle/>
        <a:p>
          <a:r>
            <a:rPr lang="en-GB" b="1" dirty="0" smtClean="0"/>
            <a:t>Build</a:t>
          </a:r>
          <a:endParaRPr lang="en-GB" b="1" dirty="0"/>
        </a:p>
      </dgm:t>
    </dgm:pt>
    <dgm:pt modelId="{0E19A4B0-489E-4D8D-8E41-B682B7274326}" type="parTrans" cxnId="{1FBCEF81-5C83-4E96-AC9F-C0F48605D490}">
      <dgm:prSet/>
      <dgm:spPr/>
      <dgm:t>
        <a:bodyPr/>
        <a:lstStyle/>
        <a:p>
          <a:endParaRPr lang="en-GB"/>
        </a:p>
      </dgm:t>
    </dgm:pt>
    <dgm:pt modelId="{461FD9AF-1A83-48BE-908F-61DB837D01B1}" type="sibTrans" cxnId="{1FBCEF81-5C83-4E96-AC9F-C0F48605D490}">
      <dgm:prSet/>
      <dgm:spPr/>
      <dgm:t>
        <a:bodyPr/>
        <a:lstStyle/>
        <a:p>
          <a:endParaRPr lang="en-GB"/>
        </a:p>
      </dgm:t>
    </dgm:pt>
    <dgm:pt modelId="{7964A0AD-E7E3-44EF-BF97-C59BBEF2C7B5}">
      <dgm:prSet/>
      <dgm:spPr>
        <a:solidFill>
          <a:srgbClr val="B43675"/>
        </a:solidFill>
        <a:ln>
          <a:solidFill>
            <a:schemeClr val="bg1"/>
          </a:solidFill>
        </a:ln>
      </dgm:spPr>
      <dgm:t>
        <a:bodyPr/>
        <a:lstStyle/>
        <a:p>
          <a:r>
            <a:rPr lang="en-GB" b="1" dirty="0" smtClean="0"/>
            <a:t>Test</a:t>
          </a:r>
          <a:endParaRPr lang="en-GB" b="1" dirty="0"/>
        </a:p>
      </dgm:t>
    </dgm:pt>
    <dgm:pt modelId="{6F94E880-31B7-433E-B90E-6269F8A052A6}" type="parTrans" cxnId="{7F381E76-58DF-4DDE-88CA-6E22AE296C5C}">
      <dgm:prSet/>
      <dgm:spPr/>
      <dgm:t>
        <a:bodyPr/>
        <a:lstStyle/>
        <a:p>
          <a:endParaRPr lang="en-GB"/>
        </a:p>
      </dgm:t>
    </dgm:pt>
    <dgm:pt modelId="{D5CDB1F1-6630-4B22-9A85-9EE715F222F5}" type="sibTrans" cxnId="{7F381E76-58DF-4DDE-88CA-6E22AE296C5C}">
      <dgm:prSet/>
      <dgm:spPr/>
      <dgm:t>
        <a:bodyPr/>
        <a:lstStyle/>
        <a:p>
          <a:endParaRPr lang="en-GB"/>
        </a:p>
      </dgm:t>
    </dgm:pt>
    <dgm:pt modelId="{9F817659-BF13-4879-8959-BFEC079CE81D}">
      <dgm:prSet/>
      <dgm:spPr>
        <a:solidFill>
          <a:srgbClr val="D1659B"/>
        </a:solidFill>
        <a:ln>
          <a:solidFill>
            <a:schemeClr val="bg1"/>
          </a:solidFill>
        </a:ln>
      </dgm:spPr>
      <dgm:t>
        <a:bodyPr/>
        <a:lstStyle/>
        <a:p>
          <a:r>
            <a:rPr lang="en-GB" b="1" dirty="0" smtClean="0"/>
            <a:t>Evaluate</a:t>
          </a:r>
          <a:endParaRPr lang="en-GB" b="1" dirty="0"/>
        </a:p>
      </dgm:t>
    </dgm:pt>
    <dgm:pt modelId="{B6A791D9-BF9F-4F62-9F5F-917A5A4E4267}" type="parTrans" cxnId="{0302B80B-13FC-48FC-8C7E-804B8DBD40E1}">
      <dgm:prSet/>
      <dgm:spPr/>
      <dgm:t>
        <a:bodyPr/>
        <a:lstStyle/>
        <a:p>
          <a:endParaRPr lang="en-GB"/>
        </a:p>
      </dgm:t>
    </dgm:pt>
    <dgm:pt modelId="{956B4CC1-2A98-4BD7-9CC7-65A77D3DE73F}" type="sibTrans" cxnId="{0302B80B-13FC-48FC-8C7E-804B8DBD40E1}">
      <dgm:prSet/>
      <dgm:spPr/>
      <dgm:t>
        <a:bodyPr/>
        <a:lstStyle/>
        <a:p>
          <a:endParaRPr lang="en-GB"/>
        </a:p>
      </dgm:t>
    </dgm:pt>
    <dgm:pt modelId="{4C2F27FE-310B-478C-BF76-BAC957B468EE}" type="pres">
      <dgm:prSet presAssocID="{5A4FD8AC-D433-4E6C-ACA4-E8E30EF8C482}" presName="Name0" presStyleCnt="0">
        <dgm:presLayoutVars>
          <dgm:dir/>
          <dgm:resizeHandles val="exact"/>
        </dgm:presLayoutVars>
      </dgm:prSet>
      <dgm:spPr/>
    </dgm:pt>
    <dgm:pt modelId="{4BB0BEFA-1D04-486A-A5B6-C7465D821A70}" type="pres">
      <dgm:prSet presAssocID="{BE824F3C-F647-4F42-BF04-DBB063899645}" presName="parTxOnly" presStyleLbl="node1" presStyleIdx="0" presStyleCnt="5">
        <dgm:presLayoutVars>
          <dgm:bulletEnabled val="1"/>
        </dgm:presLayoutVars>
      </dgm:prSet>
      <dgm:spPr/>
      <dgm:t>
        <a:bodyPr/>
        <a:lstStyle/>
        <a:p>
          <a:endParaRPr lang="en-GB"/>
        </a:p>
      </dgm:t>
    </dgm:pt>
    <dgm:pt modelId="{20E16794-CBE7-4FE1-8197-BDA4D04E0B61}" type="pres">
      <dgm:prSet presAssocID="{83208203-A1BD-4408-8190-60B67D1989F5}" presName="parSpace" presStyleCnt="0"/>
      <dgm:spPr/>
    </dgm:pt>
    <dgm:pt modelId="{35E46013-6B64-4991-90A9-C1BCFB68CEC9}" type="pres">
      <dgm:prSet presAssocID="{401D90AC-8C68-48DE-BD6A-7F09F068ED58}" presName="parTxOnly" presStyleLbl="node1" presStyleIdx="1" presStyleCnt="5">
        <dgm:presLayoutVars>
          <dgm:bulletEnabled val="1"/>
        </dgm:presLayoutVars>
      </dgm:prSet>
      <dgm:spPr/>
      <dgm:t>
        <a:bodyPr/>
        <a:lstStyle/>
        <a:p>
          <a:endParaRPr lang="en-GB"/>
        </a:p>
      </dgm:t>
    </dgm:pt>
    <dgm:pt modelId="{26150555-F554-4E23-AF47-AB61B1EFB95D}" type="pres">
      <dgm:prSet presAssocID="{506F4985-6D80-4739-AE0B-71E7BF78FEBF}" presName="parSpace" presStyleCnt="0"/>
      <dgm:spPr/>
    </dgm:pt>
    <dgm:pt modelId="{31CE58CE-5655-4156-8AA8-BF4F7F231F9E}" type="pres">
      <dgm:prSet presAssocID="{00619BA0-DC7B-4A3E-9EC3-D5CF2C079634}" presName="parTxOnly" presStyleLbl="node1" presStyleIdx="2" presStyleCnt="5">
        <dgm:presLayoutVars>
          <dgm:bulletEnabled val="1"/>
        </dgm:presLayoutVars>
      </dgm:prSet>
      <dgm:spPr/>
      <dgm:t>
        <a:bodyPr/>
        <a:lstStyle/>
        <a:p>
          <a:endParaRPr lang="en-GB"/>
        </a:p>
      </dgm:t>
    </dgm:pt>
    <dgm:pt modelId="{CC9BB79A-56A9-4027-B70D-9BE2544A7A0F}" type="pres">
      <dgm:prSet presAssocID="{461FD9AF-1A83-48BE-908F-61DB837D01B1}" presName="parSpace" presStyleCnt="0"/>
      <dgm:spPr/>
    </dgm:pt>
    <dgm:pt modelId="{679A36CB-E5B0-4B1B-A1E4-6964AD44E4F2}" type="pres">
      <dgm:prSet presAssocID="{7964A0AD-E7E3-44EF-BF97-C59BBEF2C7B5}" presName="parTxOnly" presStyleLbl="node1" presStyleIdx="3" presStyleCnt="5">
        <dgm:presLayoutVars>
          <dgm:bulletEnabled val="1"/>
        </dgm:presLayoutVars>
      </dgm:prSet>
      <dgm:spPr/>
      <dgm:t>
        <a:bodyPr/>
        <a:lstStyle/>
        <a:p>
          <a:endParaRPr lang="en-GB"/>
        </a:p>
      </dgm:t>
    </dgm:pt>
    <dgm:pt modelId="{06762627-7B27-4F4B-97BE-D87EAAE298D9}" type="pres">
      <dgm:prSet presAssocID="{D5CDB1F1-6630-4B22-9A85-9EE715F222F5}" presName="parSpace" presStyleCnt="0"/>
      <dgm:spPr/>
    </dgm:pt>
    <dgm:pt modelId="{7DBB0DC9-7599-4741-95AD-E732F1D6817C}" type="pres">
      <dgm:prSet presAssocID="{9F817659-BF13-4879-8959-BFEC079CE81D}" presName="parTxOnly" presStyleLbl="node1" presStyleIdx="4" presStyleCnt="5">
        <dgm:presLayoutVars>
          <dgm:bulletEnabled val="1"/>
        </dgm:presLayoutVars>
      </dgm:prSet>
      <dgm:spPr/>
      <dgm:t>
        <a:bodyPr/>
        <a:lstStyle/>
        <a:p>
          <a:endParaRPr lang="en-GB"/>
        </a:p>
      </dgm:t>
    </dgm:pt>
  </dgm:ptLst>
  <dgm:cxnLst>
    <dgm:cxn modelId="{F946D73B-8AB7-40BF-AEBA-0A58AAA24E85}" type="presOf" srcId="{00619BA0-DC7B-4A3E-9EC3-D5CF2C079634}" destId="{31CE58CE-5655-4156-8AA8-BF4F7F231F9E}" srcOrd="0" destOrd="0" presId="urn:microsoft.com/office/officeart/2005/8/layout/hChevron3"/>
    <dgm:cxn modelId="{A47056D3-3B57-4DC4-9A54-2FD57951E1D6}" type="presOf" srcId="{9F817659-BF13-4879-8959-BFEC079CE81D}" destId="{7DBB0DC9-7599-4741-95AD-E732F1D6817C}" srcOrd="0" destOrd="0" presId="urn:microsoft.com/office/officeart/2005/8/layout/hChevron3"/>
    <dgm:cxn modelId="{9F26222F-6CDD-4F0B-8840-FC7FE2AF556A}" srcId="{5A4FD8AC-D433-4E6C-ACA4-E8E30EF8C482}" destId="{401D90AC-8C68-48DE-BD6A-7F09F068ED58}" srcOrd="1" destOrd="0" parTransId="{0AC46BF3-A84B-4DB2-971E-E95BDDB12BA5}" sibTransId="{506F4985-6D80-4739-AE0B-71E7BF78FEBF}"/>
    <dgm:cxn modelId="{0302B80B-13FC-48FC-8C7E-804B8DBD40E1}" srcId="{5A4FD8AC-D433-4E6C-ACA4-E8E30EF8C482}" destId="{9F817659-BF13-4879-8959-BFEC079CE81D}" srcOrd="4" destOrd="0" parTransId="{B6A791D9-BF9F-4F62-9F5F-917A5A4E4267}" sibTransId="{956B4CC1-2A98-4BD7-9CC7-65A77D3DE73F}"/>
    <dgm:cxn modelId="{531B0CAF-ABC9-43F9-9194-39D60CA8B90D}" type="presOf" srcId="{7964A0AD-E7E3-44EF-BF97-C59BBEF2C7B5}" destId="{679A36CB-E5B0-4B1B-A1E4-6964AD44E4F2}" srcOrd="0" destOrd="0" presId="urn:microsoft.com/office/officeart/2005/8/layout/hChevron3"/>
    <dgm:cxn modelId="{16BB54A3-9432-45FA-BB67-862F1C96CE52}" type="presOf" srcId="{5A4FD8AC-D433-4E6C-ACA4-E8E30EF8C482}" destId="{4C2F27FE-310B-478C-BF76-BAC957B468EE}" srcOrd="0" destOrd="0" presId="urn:microsoft.com/office/officeart/2005/8/layout/hChevron3"/>
    <dgm:cxn modelId="{3C96D5A2-655E-4404-AD00-ACEE2AA8EBC0}" type="presOf" srcId="{401D90AC-8C68-48DE-BD6A-7F09F068ED58}" destId="{35E46013-6B64-4991-90A9-C1BCFB68CEC9}" srcOrd="0" destOrd="0" presId="urn:microsoft.com/office/officeart/2005/8/layout/hChevron3"/>
    <dgm:cxn modelId="{31C1196D-E5D5-4C7D-8882-B7A84655B0B4}" srcId="{5A4FD8AC-D433-4E6C-ACA4-E8E30EF8C482}" destId="{BE824F3C-F647-4F42-BF04-DBB063899645}" srcOrd="0" destOrd="0" parTransId="{3693867E-990A-4CCA-BDE3-BA027289C6DB}" sibTransId="{83208203-A1BD-4408-8190-60B67D1989F5}"/>
    <dgm:cxn modelId="{1FBCEF81-5C83-4E96-AC9F-C0F48605D490}" srcId="{5A4FD8AC-D433-4E6C-ACA4-E8E30EF8C482}" destId="{00619BA0-DC7B-4A3E-9EC3-D5CF2C079634}" srcOrd="2" destOrd="0" parTransId="{0E19A4B0-489E-4D8D-8E41-B682B7274326}" sibTransId="{461FD9AF-1A83-48BE-908F-61DB837D01B1}"/>
    <dgm:cxn modelId="{7F381E76-58DF-4DDE-88CA-6E22AE296C5C}" srcId="{5A4FD8AC-D433-4E6C-ACA4-E8E30EF8C482}" destId="{7964A0AD-E7E3-44EF-BF97-C59BBEF2C7B5}" srcOrd="3" destOrd="0" parTransId="{6F94E880-31B7-433E-B90E-6269F8A052A6}" sibTransId="{D5CDB1F1-6630-4B22-9A85-9EE715F222F5}"/>
    <dgm:cxn modelId="{EFFFE90E-632E-4286-AF64-A402A092451E}" type="presOf" srcId="{BE824F3C-F647-4F42-BF04-DBB063899645}" destId="{4BB0BEFA-1D04-486A-A5B6-C7465D821A70}" srcOrd="0" destOrd="0" presId="urn:microsoft.com/office/officeart/2005/8/layout/hChevron3"/>
    <dgm:cxn modelId="{55081814-9F18-46E0-85FA-68747463F461}" type="presParOf" srcId="{4C2F27FE-310B-478C-BF76-BAC957B468EE}" destId="{4BB0BEFA-1D04-486A-A5B6-C7465D821A70}" srcOrd="0" destOrd="0" presId="urn:microsoft.com/office/officeart/2005/8/layout/hChevron3"/>
    <dgm:cxn modelId="{4891AC57-D215-4AC7-9DDA-0B9E5029229A}" type="presParOf" srcId="{4C2F27FE-310B-478C-BF76-BAC957B468EE}" destId="{20E16794-CBE7-4FE1-8197-BDA4D04E0B61}" srcOrd="1" destOrd="0" presId="urn:microsoft.com/office/officeart/2005/8/layout/hChevron3"/>
    <dgm:cxn modelId="{0A46227E-97FE-4657-8DAC-0EAE7414E51A}" type="presParOf" srcId="{4C2F27FE-310B-478C-BF76-BAC957B468EE}" destId="{35E46013-6B64-4991-90A9-C1BCFB68CEC9}" srcOrd="2" destOrd="0" presId="urn:microsoft.com/office/officeart/2005/8/layout/hChevron3"/>
    <dgm:cxn modelId="{B3A1E175-F9E4-49DA-9CA6-6919262B4C0E}" type="presParOf" srcId="{4C2F27FE-310B-478C-BF76-BAC957B468EE}" destId="{26150555-F554-4E23-AF47-AB61B1EFB95D}" srcOrd="3" destOrd="0" presId="urn:microsoft.com/office/officeart/2005/8/layout/hChevron3"/>
    <dgm:cxn modelId="{CC1AD6E3-4B11-4D81-ADEC-9101FFFC35B2}" type="presParOf" srcId="{4C2F27FE-310B-478C-BF76-BAC957B468EE}" destId="{31CE58CE-5655-4156-8AA8-BF4F7F231F9E}" srcOrd="4" destOrd="0" presId="urn:microsoft.com/office/officeart/2005/8/layout/hChevron3"/>
    <dgm:cxn modelId="{7E4A9FCA-273E-45F1-B8F1-58A0681AF516}" type="presParOf" srcId="{4C2F27FE-310B-478C-BF76-BAC957B468EE}" destId="{CC9BB79A-56A9-4027-B70D-9BE2544A7A0F}" srcOrd="5" destOrd="0" presId="urn:microsoft.com/office/officeart/2005/8/layout/hChevron3"/>
    <dgm:cxn modelId="{145D6638-DE52-4CE0-8051-12C9775DF556}" type="presParOf" srcId="{4C2F27FE-310B-478C-BF76-BAC957B468EE}" destId="{679A36CB-E5B0-4B1B-A1E4-6964AD44E4F2}" srcOrd="6" destOrd="0" presId="urn:microsoft.com/office/officeart/2005/8/layout/hChevron3"/>
    <dgm:cxn modelId="{CE28AFA1-7417-4472-98F5-62905F14BFB7}" type="presParOf" srcId="{4C2F27FE-310B-478C-BF76-BAC957B468EE}" destId="{06762627-7B27-4F4B-97BE-D87EAAE298D9}" srcOrd="7" destOrd="0" presId="urn:microsoft.com/office/officeart/2005/8/layout/hChevron3"/>
    <dgm:cxn modelId="{509216CE-53B7-47B8-8D0D-F99D454F3D66}" type="presParOf" srcId="{4C2F27FE-310B-478C-BF76-BAC957B468EE}" destId="{7DBB0DC9-7599-4741-95AD-E732F1D6817C}" srcOrd="8"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D03D42E-F58C-4FFE-80EB-0E3D28A764B4}" type="slidenum">
              <a:rPr lang="en-GB" altLang="en-US"/>
              <a:pPr>
                <a:defRPr/>
              </a:pPr>
              <a:t>‹#›</a:t>
            </a:fld>
            <a:endParaRPr lang="en-GB" altLang="en-US"/>
          </a:p>
        </p:txBody>
      </p:sp>
    </p:spTree>
    <p:extLst>
      <p:ext uri="{BB962C8B-B14F-4D97-AF65-F5344CB8AC3E}">
        <p14:creationId xmlns:p14="http://schemas.microsoft.com/office/powerpoint/2010/main" val="32426791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E1B74DC-ACB5-46EF-8100-2EB07F699C2D}" type="slidenum">
              <a:rPr lang="en-GB" altLang="en-US"/>
              <a:pPr>
                <a:spcBef>
                  <a:spcPct val="0"/>
                </a:spcBef>
              </a:pPr>
              <a:t>1</a:t>
            </a:fld>
            <a:endParaRPr lang="en-GB" alt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4942211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E21FF18-7C63-4814-B22C-BF78831F730C}" type="slidenum">
              <a:rPr lang="en-GB" altLang="en-US"/>
              <a:pPr>
                <a:spcBef>
                  <a:spcPct val="0"/>
                </a:spcBef>
              </a:pPr>
              <a:t>30</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726372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177C75-37B2-47E9-BCF6-2435DE1A5D76}" type="slidenum">
              <a:rPr lang="en-GB" altLang="en-US"/>
              <a:pPr>
                <a:spcBef>
                  <a:spcPct val="0"/>
                </a:spcBef>
              </a:pPr>
              <a:t>31</a:t>
            </a:fld>
            <a:endParaRPr lang="en-GB" alt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4982037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05D50AA-A519-46ED-A60E-7B2AB319D9AF}" type="slidenum">
              <a:rPr lang="en-GB" altLang="en-US"/>
              <a:pPr>
                <a:spcBef>
                  <a:spcPct val="0"/>
                </a:spcBef>
              </a:pPr>
              <a:t>32</a:t>
            </a:fld>
            <a:endParaRPr lang="en-GB"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830218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EB182A0-1919-4856-B796-6293D1CF592F}" type="slidenum">
              <a:rPr lang="en-GB" altLang="en-US"/>
              <a:pPr>
                <a:spcBef>
                  <a:spcPct val="0"/>
                </a:spcBef>
              </a:pPr>
              <a:t>2</a:t>
            </a:fld>
            <a:endParaRPr lang="en-GB" alt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489900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1"/>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GB" smtClean="0"/>
              <a:t>Unitec New Zealand </a:t>
            </a:r>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NZ" smtClean="0">
                <a:latin typeface="Arial" panose="020B0604020202020204" pitchFamily="34" charset="0"/>
              </a:rPr>
              <a:t>It is useful to think about academic writing and assignment writing as a process that you can break down into a series of steps.  Many times students don’t know where to begin and so don’t until very late in the peace.  It is good to think about breaking up the process into a series of steps.</a:t>
            </a:r>
            <a:endParaRPr lang="en-GB" smtClean="0">
              <a:latin typeface="Arial" panose="020B0604020202020204" pitchFamily="34" charset="0"/>
            </a:endParaRPr>
          </a:p>
        </p:txBody>
      </p:sp>
    </p:spTree>
    <p:extLst>
      <p:ext uri="{BB962C8B-B14F-4D97-AF65-F5344CB8AC3E}">
        <p14:creationId xmlns:p14="http://schemas.microsoft.com/office/powerpoint/2010/main" val="927836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1"/>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GB" smtClean="0"/>
              <a:t>Unitec New Zealand </a:t>
            </a:r>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NZ" smtClean="0">
                <a:latin typeface="Arial" panose="020B0604020202020204" pitchFamily="34" charset="0"/>
              </a:rPr>
              <a:t>What are some of the things you need to find out about before you start?</a:t>
            </a:r>
          </a:p>
          <a:p>
            <a:pPr eaLnBrk="1" hangingPunct="1"/>
            <a:r>
              <a:rPr lang="en-NZ" smtClean="0">
                <a:latin typeface="Arial" panose="020B0604020202020204" pitchFamily="34" charset="0"/>
              </a:rPr>
              <a:t>Due date</a:t>
            </a:r>
          </a:p>
          <a:p>
            <a:pPr eaLnBrk="1" hangingPunct="1"/>
            <a:r>
              <a:rPr lang="en-NZ" smtClean="0">
                <a:latin typeface="Arial" panose="020B0604020202020204" pitchFamily="34" charset="0"/>
              </a:rPr>
              <a:t>Length</a:t>
            </a:r>
          </a:p>
          <a:p>
            <a:pPr eaLnBrk="1" hangingPunct="1"/>
            <a:r>
              <a:rPr lang="en-NZ" smtClean="0">
                <a:latin typeface="Arial" panose="020B0604020202020204" pitchFamily="34" charset="0"/>
              </a:rPr>
              <a:t>Structure (essay, report, oral presentation etc?)</a:t>
            </a:r>
          </a:p>
          <a:p>
            <a:pPr eaLnBrk="1" hangingPunct="1"/>
            <a:r>
              <a:rPr lang="en-NZ" smtClean="0">
                <a:latin typeface="Arial" panose="020B0604020202020204" pitchFamily="34" charset="0"/>
              </a:rPr>
              <a:t>Presentation (margins, word processed, cover page etc?)</a:t>
            </a:r>
          </a:p>
          <a:p>
            <a:pPr eaLnBrk="1" hangingPunct="1"/>
            <a:r>
              <a:rPr lang="en-NZ" smtClean="0">
                <a:latin typeface="Arial" panose="020B0604020202020204" pitchFamily="34" charset="0"/>
              </a:rPr>
              <a:t>Referencing (what system?) </a:t>
            </a:r>
          </a:p>
          <a:p>
            <a:pPr eaLnBrk="1" hangingPunct="1"/>
            <a:r>
              <a:rPr lang="en-NZ" smtClean="0">
                <a:latin typeface="Arial" panose="020B0604020202020204" pitchFamily="34" charset="0"/>
              </a:rPr>
              <a:t>Sources of info – your own experience / library / interviews / class notes (impacts on your planning)</a:t>
            </a:r>
          </a:p>
          <a:p>
            <a:pPr eaLnBrk="1" hangingPunct="1"/>
            <a:r>
              <a:rPr lang="en-NZ" smtClean="0">
                <a:latin typeface="Arial" panose="020B0604020202020204" pitchFamily="34" charset="0"/>
              </a:rPr>
              <a:t>Think about whether the marking schedule gives you more details about what the marker is looking for.</a:t>
            </a:r>
          </a:p>
          <a:p>
            <a:pPr eaLnBrk="1" hangingPunct="1"/>
            <a:r>
              <a:rPr lang="en-NZ" smtClean="0">
                <a:latin typeface="Arial" panose="020B0604020202020204" pitchFamily="34" charset="0"/>
              </a:rPr>
              <a:t>How are the marks allocated</a:t>
            </a:r>
            <a:endParaRPr lang="en-GB" smtClean="0">
              <a:latin typeface="Arial" panose="020B0604020202020204" pitchFamily="34" charset="0"/>
            </a:endParaRPr>
          </a:p>
        </p:txBody>
      </p:sp>
    </p:spTree>
    <p:extLst>
      <p:ext uri="{BB962C8B-B14F-4D97-AF65-F5344CB8AC3E}">
        <p14:creationId xmlns:p14="http://schemas.microsoft.com/office/powerpoint/2010/main" val="33640279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1"/>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r>
              <a:rPr lang="en-GB" smtClean="0"/>
              <a:t>Unitec New Zealand </a:t>
            </a:r>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NZ" smtClean="0">
                <a:latin typeface="Arial" panose="020B0604020202020204" pitchFamily="34" charset="0"/>
              </a:rPr>
              <a:t>Exercise – have the students analyse some essay questions picking out the task words and any conditions placed on the task words</a:t>
            </a:r>
            <a:endParaRPr lang="en-GB" smtClean="0">
              <a:latin typeface="Arial" panose="020B0604020202020204" pitchFamily="34" charset="0"/>
            </a:endParaRPr>
          </a:p>
        </p:txBody>
      </p:sp>
    </p:spTree>
    <p:extLst>
      <p:ext uri="{BB962C8B-B14F-4D97-AF65-F5344CB8AC3E}">
        <p14:creationId xmlns:p14="http://schemas.microsoft.com/office/powerpoint/2010/main" val="899903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E3ED582-43D8-40E9-84AD-156874FC4F28}" type="slidenum">
              <a:rPr lang="en-GB" altLang="en-US"/>
              <a:pPr>
                <a:spcBef>
                  <a:spcPct val="0"/>
                </a:spcBef>
              </a:pPr>
              <a:t>23</a:t>
            </a:fld>
            <a:endParaRPr lang="en-GB"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449629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6D8D919-B45A-4CAD-BD53-161CF85B3954}" type="slidenum">
              <a:rPr lang="en-GB" altLang="en-US"/>
              <a:pPr>
                <a:spcBef>
                  <a:spcPct val="0"/>
                </a:spcBef>
              </a:pPr>
              <a:t>27</a:t>
            </a:fld>
            <a:endParaRPr lang="en-GB" altLang="en-U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62683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3369A06-1FEE-4FF9-A1AB-85BBE636E526}" type="slidenum">
              <a:rPr lang="en-GB" altLang="en-US"/>
              <a:pPr>
                <a:spcBef>
                  <a:spcPct val="0"/>
                </a:spcBef>
              </a:pPr>
              <a:t>28</a:t>
            </a:fld>
            <a:endParaRPr lang="en-GB"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851017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BAC0EDE-895A-45A0-891F-038DA198D554}" type="slidenum">
              <a:rPr lang="en-GB" altLang="en-US"/>
              <a:pPr>
                <a:spcBef>
                  <a:spcPct val="0"/>
                </a:spcBef>
              </a:pPr>
              <a:t>29</a:t>
            </a:fld>
            <a:endParaRPr lang="en-GB"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0281175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defRPr b="1">
                <a:solidFill>
                  <a:schemeClr val="bg1"/>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5" name="Date Placeholder 3"/>
          <p:cNvSpPr>
            <a:spLocks noGrp="1"/>
          </p:cNvSpPr>
          <p:nvPr>
            <p:ph type="dt" sz="half" idx="10"/>
          </p:nvPr>
        </p:nvSpPr>
        <p:spPr/>
        <p:txBody>
          <a:bodyPr/>
          <a:lstStyle>
            <a:lvl1pPr>
              <a:defRPr>
                <a:solidFill>
                  <a:schemeClr val="bg1"/>
                </a:solidFill>
              </a:defRPr>
            </a:lvl1pPr>
          </a:lstStyle>
          <a:p>
            <a:pPr>
              <a:defRPr/>
            </a:pPr>
            <a:endParaRPr lang="en-GB"/>
          </a:p>
        </p:txBody>
      </p:sp>
      <p:sp>
        <p:nvSpPr>
          <p:cNvPr id="6" name="Footer Placeholder 4"/>
          <p:cNvSpPr>
            <a:spLocks noGrp="1"/>
          </p:cNvSpPr>
          <p:nvPr>
            <p:ph type="ftr" sz="quarter" idx="11"/>
          </p:nvPr>
        </p:nvSpPr>
        <p:spPr/>
        <p:txBody>
          <a:bodyPr/>
          <a:lstStyle>
            <a:lvl1pPr>
              <a:defRPr>
                <a:solidFill>
                  <a:schemeClr val="bg1"/>
                </a:solidFill>
              </a:defRPr>
            </a:lvl1pPr>
          </a:lstStyle>
          <a:p>
            <a:pPr>
              <a:defRPr/>
            </a:pPr>
            <a:endParaRPr lang="en-GB"/>
          </a:p>
        </p:txBody>
      </p:sp>
      <p:sp>
        <p:nvSpPr>
          <p:cNvPr id="7" name="Slide Number Placeholder 5"/>
          <p:cNvSpPr>
            <a:spLocks noGrp="1"/>
          </p:cNvSpPr>
          <p:nvPr>
            <p:ph type="sldNum" sz="quarter" idx="12"/>
          </p:nvPr>
        </p:nvSpPr>
        <p:spPr/>
        <p:txBody>
          <a:bodyPr/>
          <a:lstStyle>
            <a:lvl1pPr>
              <a:defRPr smtClean="0">
                <a:solidFill>
                  <a:schemeClr val="bg1"/>
                </a:solidFill>
              </a:defRPr>
            </a:lvl1pPr>
          </a:lstStyle>
          <a:p>
            <a:pPr>
              <a:defRPr/>
            </a:pPr>
            <a:fld id="{6840D610-1260-4BA2-A211-0E1D3982C46F}" type="slidenum">
              <a:rPr lang="en-GB" altLang="en-US"/>
              <a:pPr>
                <a:defRPr/>
              </a:pPr>
              <a:t>‹#›</a:t>
            </a:fld>
            <a:endParaRPr lang="en-GB" altLang="en-US"/>
          </a:p>
        </p:txBody>
      </p:sp>
    </p:spTree>
    <p:extLst>
      <p:ext uri="{BB962C8B-B14F-4D97-AF65-F5344CB8AC3E}">
        <p14:creationId xmlns:p14="http://schemas.microsoft.com/office/powerpoint/2010/main" val="2300701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F249153-272C-481A-B1B8-5DD78CC918AF}" type="slidenum">
              <a:rPr lang="en-GB" altLang="en-US"/>
              <a:pPr>
                <a:defRPr/>
              </a:pPr>
              <a:t>‹#›</a:t>
            </a:fld>
            <a:endParaRPr lang="en-GB" altLang="en-US"/>
          </a:p>
        </p:txBody>
      </p:sp>
    </p:spTree>
    <p:extLst>
      <p:ext uri="{BB962C8B-B14F-4D97-AF65-F5344CB8AC3E}">
        <p14:creationId xmlns:p14="http://schemas.microsoft.com/office/powerpoint/2010/main" val="995585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58E1945-49B2-4BBF-9BFE-2E4F76E9F3DD}" type="slidenum">
              <a:rPr lang="en-GB" altLang="en-US"/>
              <a:pPr>
                <a:defRPr/>
              </a:pPr>
              <a:t>‹#›</a:t>
            </a:fld>
            <a:endParaRPr lang="en-GB" altLang="en-US"/>
          </a:p>
        </p:txBody>
      </p:sp>
    </p:spTree>
    <p:extLst>
      <p:ext uri="{BB962C8B-B14F-4D97-AF65-F5344CB8AC3E}">
        <p14:creationId xmlns:p14="http://schemas.microsoft.com/office/powerpoint/2010/main" val="3988963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4EA2320-C3B9-4EB7-BF9B-74225F2A07B1}" type="slidenum">
              <a:rPr lang="en-GB" altLang="en-US"/>
              <a:pPr>
                <a:defRPr/>
              </a:pPr>
              <a:t>‹#›</a:t>
            </a:fld>
            <a:endParaRPr lang="en-GB" altLang="en-US"/>
          </a:p>
        </p:txBody>
      </p:sp>
    </p:spTree>
    <p:extLst>
      <p:ext uri="{BB962C8B-B14F-4D97-AF65-F5344CB8AC3E}">
        <p14:creationId xmlns:p14="http://schemas.microsoft.com/office/powerpoint/2010/main" val="14493120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23E6EA1-A327-45D6-A06A-952EC07E397F}" type="slidenum">
              <a:rPr lang="en-GB" altLang="en-US"/>
              <a:pPr>
                <a:defRPr/>
              </a:pPr>
              <a:t>‹#›</a:t>
            </a:fld>
            <a:endParaRPr lang="en-GB" altLang="en-US"/>
          </a:p>
        </p:txBody>
      </p:sp>
    </p:spTree>
    <p:extLst>
      <p:ext uri="{BB962C8B-B14F-4D97-AF65-F5344CB8AC3E}">
        <p14:creationId xmlns:p14="http://schemas.microsoft.com/office/powerpoint/2010/main" val="4245744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579438"/>
          </a:xfrm>
        </p:spPr>
        <p:txBody>
          <a:bodyPr/>
          <a:lstStyle/>
          <a:p>
            <a:r>
              <a:rPr lang="en-US" smtClean="0"/>
              <a:t>Click to edit Master title style</a:t>
            </a:r>
            <a:endParaRPr lang="en-NZ"/>
          </a:p>
        </p:txBody>
      </p:sp>
      <p:sp>
        <p:nvSpPr>
          <p:cNvPr id="3" name="Content Placeholder 2"/>
          <p:cNvSpPr>
            <a:spLocks noGrp="1"/>
          </p:cNvSpPr>
          <p:nvPr>
            <p:ph sz="half" idx="1"/>
          </p:nvPr>
        </p:nvSpPr>
        <p:spPr>
          <a:xfrm>
            <a:off x="457200" y="1889125"/>
            <a:ext cx="4038600" cy="4492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648200" y="1889125"/>
            <a:ext cx="4038600" cy="4492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Rectangle 4"/>
          <p:cNvSpPr>
            <a:spLocks noGrp="1" noChangeArrowheads="1"/>
          </p:cNvSpPr>
          <p:nvPr>
            <p:ph type="ftr" sz="quarter" idx="10"/>
          </p:nvPr>
        </p:nvSpPr>
        <p:spPr/>
        <p:txBody>
          <a:bodyPr/>
          <a:lstStyle>
            <a:lvl1pPr>
              <a:defRPr/>
            </a:lvl1pPr>
          </a:lstStyle>
          <a:p>
            <a:pPr>
              <a:defRPr/>
            </a:pPr>
            <a:r>
              <a:rPr lang="en-GB"/>
              <a:t>© Unitec New Zealand</a:t>
            </a:r>
          </a:p>
        </p:txBody>
      </p:sp>
      <p:sp>
        <p:nvSpPr>
          <p:cNvPr id="6" name="Rectangle 11"/>
          <p:cNvSpPr>
            <a:spLocks noGrp="1" noChangeArrowheads="1"/>
          </p:cNvSpPr>
          <p:nvPr>
            <p:ph type="sldNum" sz="quarter" idx="11"/>
          </p:nvPr>
        </p:nvSpPr>
        <p:spPr/>
        <p:txBody>
          <a:bodyPr/>
          <a:lstStyle>
            <a:lvl1pPr>
              <a:defRPr smtClean="0"/>
            </a:lvl1pPr>
          </a:lstStyle>
          <a:p>
            <a:pPr>
              <a:defRPr/>
            </a:pPr>
            <a:fld id="{E44F7DFD-00F7-4909-BA89-3B74A77F5324}" type="slidenum">
              <a:rPr lang="en-GB"/>
              <a:pPr>
                <a:defRPr/>
              </a:pPr>
              <a:t>‹#›</a:t>
            </a:fld>
            <a:endParaRPr lang="en-GB"/>
          </a:p>
        </p:txBody>
      </p:sp>
    </p:spTree>
    <p:extLst>
      <p:ext uri="{BB962C8B-B14F-4D97-AF65-F5344CB8AC3E}">
        <p14:creationId xmlns:p14="http://schemas.microsoft.com/office/powerpoint/2010/main" val="1440387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8DFE81B-68BF-4996-9145-0304A64750BF}" type="slidenum">
              <a:rPr lang="en-GB" altLang="en-US"/>
              <a:pPr>
                <a:defRPr/>
              </a:pPr>
              <a:t>‹#›</a:t>
            </a:fld>
            <a:endParaRPr lang="en-GB" altLang="en-US"/>
          </a:p>
        </p:txBody>
      </p:sp>
    </p:spTree>
    <p:extLst>
      <p:ext uri="{BB962C8B-B14F-4D97-AF65-F5344CB8AC3E}">
        <p14:creationId xmlns:p14="http://schemas.microsoft.com/office/powerpoint/2010/main" val="3342242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C653599-0231-4839-BDFF-A4E547324D06}" type="slidenum">
              <a:rPr lang="en-GB" altLang="en-US"/>
              <a:pPr>
                <a:defRPr/>
              </a:pPr>
              <a:t>‹#›</a:t>
            </a:fld>
            <a:endParaRPr lang="en-GB" altLang="en-US"/>
          </a:p>
        </p:txBody>
      </p:sp>
    </p:spTree>
    <p:extLst>
      <p:ext uri="{BB962C8B-B14F-4D97-AF65-F5344CB8AC3E}">
        <p14:creationId xmlns:p14="http://schemas.microsoft.com/office/powerpoint/2010/main" val="200758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AC4DB68-2AD1-428B-AC1B-0B764B45A5B9}" type="slidenum">
              <a:rPr lang="en-GB" altLang="en-US"/>
              <a:pPr>
                <a:defRPr/>
              </a:pPr>
              <a:t>‹#›</a:t>
            </a:fld>
            <a:endParaRPr lang="en-GB" altLang="en-US"/>
          </a:p>
        </p:txBody>
      </p:sp>
    </p:spTree>
    <p:extLst>
      <p:ext uri="{BB962C8B-B14F-4D97-AF65-F5344CB8AC3E}">
        <p14:creationId xmlns:p14="http://schemas.microsoft.com/office/powerpoint/2010/main" val="1000959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13C3541D-0CBA-45C8-8EE4-52C59A26776F}" type="slidenum">
              <a:rPr lang="en-GB" altLang="en-US"/>
              <a:pPr>
                <a:defRPr/>
              </a:pPr>
              <a:t>‹#›</a:t>
            </a:fld>
            <a:endParaRPr lang="en-GB" altLang="en-US"/>
          </a:p>
        </p:txBody>
      </p:sp>
    </p:spTree>
    <p:extLst>
      <p:ext uri="{BB962C8B-B14F-4D97-AF65-F5344CB8AC3E}">
        <p14:creationId xmlns:p14="http://schemas.microsoft.com/office/powerpoint/2010/main" val="3254660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DDE4E37D-6A7A-497B-A0DD-2F9EDDB8F78F}" type="slidenum">
              <a:rPr lang="en-GB" altLang="en-US"/>
              <a:pPr>
                <a:defRPr/>
              </a:pPr>
              <a:t>‹#›</a:t>
            </a:fld>
            <a:endParaRPr lang="en-GB" altLang="en-US"/>
          </a:p>
        </p:txBody>
      </p:sp>
    </p:spTree>
    <p:extLst>
      <p:ext uri="{BB962C8B-B14F-4D97-AF65-F5344CB8AC3E}">
        <p14:creationId xmlns:p14="http://schemas.microsoft.com/office/powerpoint/2010/main" val="2160180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E0C64A5D-8281-4C3E-A453-9933D665ECAF}" type="slidenum">
              <a:rPr lang="en-GB" altLang="en-US"/>
              <a:pPr>
                <a:defRPr/>
              </a:pPr>
              <a:t>‹#›</a:t>
            </a:fld>
            <a:endParaRPr lang="en-GB" altLang="en-US"/>
          </a:p>
        </p:txBody>
      </p:sp>
    </p:spTree>
    <p:extLst>
      <p:ext uri="{BB962C8B-B14F-4D97-AF65-F5344CB8AC3E}">
        <p14:creationId xmlns:p14="http://schemas.microsoft.com/office/powerpoint/2010/main" val="525470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42974E7-CA3E-41A9-9320-11A78073331E}" type="slidenum">
              <a:rPr lang="en-GB" altLang="en-US"/>
              <a:pPr>
                <a:defRPr/>
              </a:pPr>
              <a:t>‹#›</a:t>
            </a:fld>
            <a:endParaRPr lang="en-GB" altLang="en-US"/>
          </a:p>
        </p:txBody>
      </p:sp>
    </p:spTree>
    <p:extLst>
      <p:ext uri="{BB962C8B-B14F-4D97-AF65-F5344CB8AC3E}">
        <p14:creationId xmlns:p14="http://schemas.microsoft.com/office/powerpoint/2010/main" val="1860522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566D9FE-9C33-4559-AAF9-6D9B81FF5756}" type="slidenum">
              <a:rPr lang="en-GB" altLang="en-US"/>
              <a:pPr>
                <a:defRPr/>
              </a:pPr>
              <a:t>‹#›</a:t>
            </a:fld>
            <a:endParaRPr lang="en-GB" altLang="en-US"/>
          </a:p>
        </p:txBody>
      </p:sp>
    </p:spTree>
    <p:extLst>
      <p:ext uri="{BB962C8B-B14F-4D97-AF65-F5344CB8AC3E}">
        <p14:creationId xmlns:p14="http://schemas.microsoft.com/office/powerpoint/2010/main" val="318678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chemeClr val="bg1"/>
                </a:solidFill>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chemeClr val="bg1"/>
                </a:solidFill>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5F62A2A-1656-4283-8CB6-1F5D81CDA533}"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773"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 id="2147483772" r:id="rId13"/>
    <p:sldLayoutId id="2147483774" r:id="rId14"/>
  </p:sldLayoutIdLst>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5.png"/><Relationship Id="rId4" Type="http://schemas.openxmlformats.org/officeDocument/2006/relationships/oleObject" Target="../embeddings/Microsoft_Excel_97-2003_Worksheet1.xls"/></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0" y="2779713"/>
            <a:ext cx="9144000" cy="1233487"/>
          </a:xfrm>
        </p:spPr>
        <p:txBody>
          <a:bodyPr/>
          <a:lstStyle/>
          <a:p>
            <a:pPr eaLnBrk="1" hangingPunct="1"/>
            <a:r>
              <a:rPr lang="id-ID" altLang="en-US" sz="5400" b="1" dirty="0" smtClean="0"/>
              <a:t>Academic Writing</a:t>
            </a:r>
          </a:p>
          <a:p>
            <a:pPr eaLnBrk="1" hangingPunct="1"/>
            <a:r>
              <a:rPr lang="id-ID" altLang="en-US" sz="3600" b="1" dirty="0" smtClean="0"/>
              <a:t>By</a:t>
            </a:r>
          </a:p>
          <a:p>
            <a:pPr eaLnBrk="1" hangingPunct="1"/>
            <a:r>
              <a:rPr lang="id-ID" altLang="en-US" b="1" dirty="0" smtClean="0"/>
              <a:t>Anita Wahyuning Kursasi, S.pd, M. Pd.</a:t>
            </a:r>
            <a:endParaRPr lang="en-GB" altLang="en-US" b="1"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rtlCol="0">
            <a:normAutofit/>
          </a:bodyPr>
          <a:lstStyle/>
          <a:p>
            <a:pPr eaLnBrk="1" fontAlgn="auto" hangingPunct="1">
              <a:spcAft>
                <a:spcPts val="0"/>
              </a:spcAft>
              <a:defRPr/>
            </a:pPr>
            <a:r>
              <a:rPr lang="en-NZ" dirty="0" smtClean="0">
                <a:solidFill>
                  <a:schemeClr val="accent1">
                    <a:lumMod val="75000"/>
                  </a:schemeClr>
                </a:solidFill>
              </a:rPr>
              <a:t>An academic Paragraph</a:t>
            </a:r>
            <a:endParaRPr lang="en-NZ" dirty="0">
              <a:solidFill>
                <a:schemeClr val="accent1">
                  <a:lumMod val="75000"/>
                </a:schemeClr>
              </a:solidFill>
            </a:endParaRPr>
          </a:p>
        </p:txBody>
      </p:sp>
      <p:sp>
        <p:nvSpPr>
          <p:cNvPr id="8" name="Content Placeholder 7"/>
          <p:cNvSpPr>
            <a:spLocks noGrp="1"/>
          </p:cNvSpPr>
          <p:nvPr>
            <p:ph idx="1"/>
          </p:nvPr>
        </p:nvSpPr>
        <p:spPr>
          <a:xfrm>
            <a:off x="457200" y="1289050"/>
            <a:ext cx="8229600" cy="4837113"/>
          </a:xfrm>
        </p:spPr>
        <p:txBody>
          <a:bodyPr rtlCol="0">
            <a:normAutofit fontScale="62500" lnSpcReduction="20000"/>
          </a:bodyPr>
          <a:lstStyle/>
          <a:p>
            <a:pPr marL="0" indent="0" eaLnBrk="1" fontAlgn="auto" hangingPunct="1">
              <a:lnSpc>
                <a:spcPct val="160000"/>
              </a:lnSpc>
              <a:spcAft>
                <a:spcPts val="0"/>
              </a:spcAft>
              <a:buFontTx/>
              <a:buChar char="-"/>
              <a:defRPr/>
            </a:pPr>
            <a:r>
              <a:rPr lang="id-ID" dirty="0" smtClean="0"/>
              <a:t> A</a:t>
            </a:r>
            <a:r>
              <a:rPr lang="en-AU" dirty="0" smtClean="0"/>
              <a:t> </a:t>
            </a:r>
            <a:r>
              <a:rPr lang="en-AU" dirty="0" smtClean="0"/>
              <a:t>paragraph introduces and develops one </a:t>
            </a:r>
            <a:r>
              <a:rPr lang="en-AU" dirty="0" smtClean="0">
                <a:solidFill>
                  <a:srgbClr val="FF0000"/>
                </a:solidFill>
              </a:rPr>
              <a:t>main idea</a:t>
            </a:r>
          </a:p>
          <a:p>
            <a:pPr marL="0" indent="0" eaLnBrk="1" fontAlgn="auto" hangingPunct="1">
              <a:lnSpc>
                <a:spcPct val="160000"/>
              </a:lnSpc>
              <a:spcAft>
                <a:spcPts val="0"/>
              </a:spcAft>
              <a:buFontTx/>
              <a:buChar char="-"/>
              <a:defRPr/>
            </a:pPr>
            <a:r>
              <a:rPr lang="en-AU" dirty="0" smtClean="0"/>
              <a:t> </a:t>
            </a:r>
            <a:r>
              <a:rPr lang="id-ID" dirty="0" smtClean="0"/>
              <a:t>T</a:t>
            </a:r>
            <a:r>
              <a:rPr lang="en-AU" dirty="0" smtClean="0"/>
              <a:t>he </a:t>
            </a:r>
            <a:r>
              <a:rPr lang="en-AU" dirty="0" smtClean="0"/>
              <a:t>main idea is introduced through a </a:t>
            </a:r>
            <a:r>
              <a:rPr lang="en-AU" dirty="0" smtClean="0">
                <a:solidFill>
                  <a:srgbClr val="FF0000"/>
                </a:solidFill>
              </a:rPr>
              <a:t>topic sentence</a:t>
            </a:r>
            <a:r>
              <a:rPr lang="en-AU" dirty="0" smtClean="0"/>
              <a:t>, which is usually </a:t>
            </a:r>
            <a:r>
              <a:rPr lang="en-AU" dirty="0" smtClean="0">
                <a:solidFill>
                  <a:srgbClr val="FFFF00"/>
                </a:solidFill>
              </a:rPr>
              <a:t>the first sentence</a:t>
            </a:r>
          </a:p>
          <a:p>
            <a:pPr marL="0" indent="0" eaLnBrk="1" fontAlgn="auto" hangingPunct="1">
              <a:lnSpc>
                <a:spcPct val="160000"/>
              </a:lnSpc>
              <a:spcAft>
                <a:spcPts val="0"/>
              </a:spcAft>
              <a:buFontTx/>
              <a:buChar char="-"/>
              <a:defRPr/>
            </a:pPr>
            <a:r>
              <a:rPr lang="en-AU" dirty="0" smtClean="0"/>
              <a:t> </a:t>
            </a:r>
            <a:r>
              <a:rPr lang="id-ID" dirty="0"/>
              <a:t>A</a:t>
            </a:r>
            <a:r>
              <a:rPr lang="en-AU" dirty="0" err="1" smtClean="0"/>
              <a:t>ll</a:t>
            </a:r>
            <a:r>
              <a:rPr lang="en-AU" dirty="0" smtClean="0"/>
              <a:t> </a:t>
            </a:r>
            <a:r>
              <a:rPr lang="en-AU" dirty="0" smtClean="0"/>
              <a:t>sentences in the paragraph need to relate to the main idea in a logical way</a:t>
            </a:r>
          </a:p>
          <a:p>
            <a:pPr marL="0" indent="0" eaLnBrk="1" fontAlgn="auto" hangingPunct="1">
              <a:lnSpc>
                <a:spcPct val="160000"/>
              </a:lnSpc>
              <a:spcAft>
                <a:spcPts val="0"/>
              </a:spcAft>
              <a:buFontTx/>
              <a:buChar char="-"/>
              <a:defRPr/>
            </a:pPr>
            <a:r>
              <a:rPr lang="id-ID" dirty="0" smtClean="0"/>
              <a:t> </a:t>
            </a:r>
            <a:r>
              <a:rPr lang="id-ID" dirty="0" smtClean="0">
                <a:solidFill>
                  <a:srgbClr val="FFFF00"/>
                </a:solidFill>
              </a:rPr>
              <a:t>P</a:t>
            </a:r>
            <a:r>
              <a:rPr lang="en-AU" dirty="0" err="1" smtClean="0">
                <a:solidFill>
                  <a:srgbClr val="FFFF00"/>
                </a:solidFill>
              </a:rPr>
              <a:t>aragraphs</a:t>
            </a:r>
            <a:r>
              <a:rPr lang="en-AU" dirty="0" smtClean="0">
                <a:solidFill>
                  <a:srgbClr val="FFFF00"/>
                </a:solidFill>
              </a:rPr>
              <a:t> </a:t>
            </a:r>
            <a:r>
              <a:rPr lang="en-AU" dirty="0" smtClean="0">
                <a:solidFill>
                  <a:srgbClr val="FFFF00"/>
                </a:solidFill>
              </a:rPr>
              <a:t>are linked together and flow logically on from each other</a:t>
            </a:r>
          </a:p>
          <a:p>
            <a:pPr marL="0" indent="0" eaLnBrk="1" fontAlgn="auto" hangingPunct="1">
              <a:lnSpc>
                <a:spcPct val="160000"/>
              </a:lnSpc>
              <a:spcAft>
                <a:spcPts val="0"/>
              </a:spcAft>
              <a:buFontTx/>
              <a:buChar char="-"/>
              <a:defRPr/>
            </a:pPr>
            <a:r>
              <a:rPr lang="en-AU" dirty="0" smtClean="0"/>
              <a:t> in-text references need to be included in the paragraph if supporting ideas come from other sources.</a:t>
            </a:r>
          </a:p>
          <a:p>
            <a:pPr marL="0" indent="0" eaLnBrk="1" fontAlgn="auto" hangingPunct="1">
              <a:lnSpc>
                <a:spcPct val="80000"/>
              </a:lnSpc>
              <a:spcAft>
                <a:spcPts val="0"/>
              </a:spcAft>
              <a:buFontTx/>
              <a:buChar char="-"/>
              <a:defRPr/>
            </a:pPr>
            <a:endParaRPr lang="en-AU" b="1" dirty="0" smtClean="0"/>
          </a:p>
          <a:p>
            <a:pPr marL="0" indent="0" eaLnBrk="1" fontAlgn="auto" hangingPunct="1">
              <a:lnSpc>
                <a:spcPct val="80000"/>
              </a:lnSpc>
              <a:spcAft>
                <a:spcPts val="0"/>
              </a:spcAft>
              <a:buFont typeface="Wingdings"/>
              <a:buNone/>
              <a:defRPr/>
            </a:pPr>
            <a:r>
              <a:rPr lang="en-NZ" sz="1600" dirty="0" err="1" smtClean="0"/>
              <a:t>Rountree</a:t>
            </a:r>
            <a:r>
              <a:rPr lang="en-NZ" sz="1600" dirty="0" smtClean="0"/>
              <a:t>, K. (1991). Writing for success: A practical guide for New Zealand students. Auckland: Longman Paul.</a:t>
            </a:r>
            <a:endParaRPr lang="en-GB" sz="1600" dirty="0" smtClean="0"/>
          </a:p>
          <a:p>
            <a:pPr marL="274320" indent="-274320" eaLnBrk="1" fontAlgn="auto" hangingPunct="1">
              <a:spcAft>
                <a:spcPts val="0"/>
              </a:spcAft>
              <a:buFont typeface="Wingdings"/>
              <a:buChar char=""/>
              <a:defRPr/>
            </a:pPr>
            <a:endParaRPr lang="en-NZ" dirty="0"/>
          </a:p>
        </p:txBody>
      </p:sp>
      <p:sp>
        <p:nvSpPr>
          <p:cNvPr id="28677" name="Footer Placeholder 4"/>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en-GB"/>
              <a:t>© Unitec New Zealand</a:t>
            </a:r>
          </a:p>
        </p:txBody>
      </p:sp>
      <p:sp>
        <p:nvSpPr>
          <p:cNvPr id="3072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993C485-34EE-4A13-AE85-1DFAC40EE29A}" type="slidenum">
              <a:rPr lang="en-GB" sz="1200">
                <a:solidFill>
                  <a:srgbClr val="898989"/>
                </a:solidFill>
                <a:latin typeface="Arial" panose="020B0604020202020204" pitchFamily="34" charset="0"/>
              </a:rPr>
              <a:pPr>
                <a:spcBef>
                  <a:spcPct val="0"/>
                </a:spcBef>
                <a:buFontTx/>
                <a:buNone/>
              </a:pPr>
              <a:t>10</a:t>
            </a:fld>
            <a:endParaRPr lang="en-GB" sz="1200">
              <a:solidFill>
                <a:srgbClr val="898989"/>
              </a:solidFill>
              <a:latin typeface="Arial" panose="020B0604020202020204" pitchFamily="34" charset="0"/>
            </a:endParaRPr>
          </a:p>
        </p:txBody>
      </p:sp>
    </p:spTree>
    <p:extLst>
      <p:ext uri="{BB962C8B-B14F-4D97-AF65-F5344CB8AC3E}">
        <p14:creationId xmlns:p14="http://schemas.microsoft.com/office/powerpoint/2010/main" val="1285499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rgbClr val="FF0000"/>
                </a:solidFill>
              </a:rPr>
              <a:t>Punctuation and Grammar</a:t>
            </a:r>
            <a:endParaRPr lang="id-ID" dirty="0">
              <a:solidFill>
                <a:srgbClr val="FF0000"/>
              </a:solidFill>
            </a:endParaRPr>
          </a:p>
        </p:txBody>
      </p:sp>
      <p:sp>
        <p:nvSpPr>
          <p:cNvPr id="3" name="Content Placeholder 2"/>
          <p:cNvSpPr>
            <a:spLocks noGrp="1"/>
          </p:cNvSpPr>
          <p:nvPr>
            <p:ph idx="1"/>
          </p:nvPr>
        </p:nvSpPr>
        <p:spPr/>
        <p:txBody>
          <a:bodyPr/>
          <a:lstStyle/>
          <a:p>
            <a:r>
              <a:rPr lang="id-ID" dirty="0" smtClean="0"/>
              <a:t>You MUST pay much more attention to these matters, especially because it is read by the end-user  or consumers  of your writing whom are vary and will not always know to what you are referring.</a:t>
            </a:r>
          </a:p>
          <a:p>
            <a:r>
              <a:rPr lang="id-ID" dirty="0" smtClean="0"/>
              <a:t>So </a:t>
            </a:r>
            <a:r>
              <a:rPr lang="id-ID" dirty="0" smtClean="0">
                <a:solidFill>
                  <a:srgbClr val="FF0000"/>
                </a:solidFill>
              </a:rPr>
              <a:t>BE CLEAR</a:t>
            </a:r>
            <a:r>
              <a:rPr lang="id-ID" dirty="0" smtClean="0"/>
              <a:t>, punctuation and grammar are universally known systems that maintain clarity and </a:t>
            </a:r>
            <a:r>
              <a:rPr lang="id-ID" dirty="0" smtClean="0">
                <a:solidFill>
                  <a:srgbClr val="FF0000"/>
                </a:solidFill>
              </a:rPr>
              <a:t>avoid ambiguity</a:t>
            </a:r>
            <a:r>
              <a:rPr lang="id-ID" dirty="0" smtClean="0"/>
              <a:t> in expression</a:t>
            </a:r>
            <a:endParaRPr lang="id-ID" dirty="0"/>
          </a:p>
        </p:txBody>
      </p:sp>
    </p:spTree>
    <p:extLst>
      <p:ext uri="{BB962C8B-B14F-4D97-AF65-F5344CB8AC3E}">
        <p14:creationId xmlns:p14="http://schemas.microsoft.com/office/powerpoint/2010/main" val="847900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NZ" dirty="0">
                <a:solidFill>
                  <a:schemeClr val="accent1">
                    <a:lumMod val="75000"/>
                  </a:schemeClr>
                </a:solidFill>
              </a:rPr>
              <a:t>W</a:t>
            </a:r>
            <a:r>
              <a:rPr lang="en-NZ" dirty="0" smtClean="0">
                <a:solidFill>
                  <a:schemeClr val="accent1">
                    <a:lumMod val="75000"/>
                  </a:schemeClr>
                </a:solidFill>
              </a:rPr>
              <a:t>ordiness</a:t>
            </a:r>
            <a:endParaRPr lang="en-NZ" dirty="0">
              <a:solidFill>
                <a:schemeClr val="accent1">
                  <a:lumMod val="75000"/>
                </a:schemeClr>
              </a:solidFill>
            </a:endParaRPr>
          </a:p>
        </p:txBody>
      </p:sp>
      <p:sp>
        <p:nvSpPr>
          <p:cNvPr id="38915" name="Content Placeholder 2"/>
          <p:cNvSpPr>
            <a:spLocks noGrp="1"/>
          </p:cNvSpPr>
          <p:nvPr>
            <p:ph idx="1"/>
          </p:nvPr>
        </p:nvSpPr>
        <p:spPr/>
        <p:txBody>
          <a:bodyPr/>
          <a:lstStyle/>
          <a:p>
            <a:pPr eaLnBrk="1" hangingPunct="1">
              <a:buFont typeface="Wingdings" panose="05000000000000000000" pitchFamily="2" charset="2"/>
              <a:buNone/>
            </a:pPr>
            <a:r>
              <a:rPr lang="en-NZ" dirty="0" smtClean="0"/>
              <a:t>	</a:t>
            </a:r>
            <a:r>
              <a:rPr lang="en-NZ" sz="4000" dirty="0" smtClean="0"/>
              <a:t>You may often find that there are a number of </a:t>
            </a:r>
            <a:r>
              <a:rPr lang="en-NZ" sz="4000" dirty="0" smtClean="0">
                <a:solidFill>
                  <a:srgbClr val="FFFF00"/>
                </a:solidFill>
              </a:rPr>
              <a:t>words</a:t>
            </a:r>
            <a:r>
              <a:rPr lang="en-NZ" sz="4000" dirty="0" smtClean="0"/>
              <a:t> contained in your writing that </a:t>
            </a:r>
            <a:r>
              <a:rPr lang="en-NZ" sz="4000" dirty="0" smtClean="0">
                <a:solidFill>
                  <a:srgbClr val="FFFF00"/>
                </a:solidFill>
              </a:rPr>
              <a:t>can be safely eliminated </a:t>
            </a:r>
            <a:r>
              <a:rPr lang="en-NZ" sz="4000" dirty="0" smtClean="0"/>
              <a:t> without any kind of danger to your meaning whatsoever. </a:t>
            </a:r>
            <a:r>
              <a:rPr lang="en-NZ" sz="5400" dirty="0" smtClean="0">
                <a:solidFill>
                  <a:srgbClr val="F28411"/>
                </a:solidFill>
              </a:rPr>
              <a:t>X</a:t>
            </a:r>
            <a:endParaRPr lang="en-NZ" dirty="0" smtClean="0">
              <a:solidFill>
                <a:srgbClr val="F28411"/>
              </a:solidFill>
            </a:endParaRPr>
          </a:p>
          <a:p>
            <a:pPr eaLnBrk="1" hangingPunct="1"/>
            <a:endParaRPr lang="en-NZ" dirty="0" smtClean="0"/>
          </a:p>
        </p:txBody>
      </p:sp>
      <p:sp>
        <p:nvSpPr>
          <p:cNvPr id="35845" name="Footer Placeholder 4"/>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en-GB"/>
              <a:t>© Unitec New Zealand</a:t>
            </a:r>
          </a:p>
        </p:txBody>
      </p:sp>
      <p:sp>
        <p:nvSpPr>
          <p:cNvPr id="38917"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B46E162-AB13-4FD4-A039-A797FF244242}" type="slidenum">
              <a:rPr lang="en-GB" sz="1200">
                <a:solidFill>
                  <a:srgbClr val="898989"/>
                </a:solidFill>
                <a:latin typeface="Arial" panose="020B0604020202020204" pitchFamily="34" charset="0"/>
              </a:rPr>
              <a:pPr>
                <a:spcBef>
                  <a:spcPct val="0"/>
                </a:spcBef>
                <a:buFontTx/>
                <a:buNone/>
              </a:pPr>
              <a:t>12</a:t>
            </a:fld>
            <a:endParaRPr lang="en-GB" sz="1200">
              <a:solidFill>
                <a:srgbClr val="898989"/>
              </a:solidFill>
              <a:latin typeface="Arial" panose="020B0604020202020204" pitchFamily="34" charset="0"/>
            </a:endParaRPr>
          </a:p>
        </p:txBody>
      </p:sp>
    </p:spTree>
    <p:extLst>
      <p:ext uri="{BB962C8B-B14F-4D97-AF65-F5344CB8AC3E}">
        <p14:creationId xmlns:p14="http://schemas.microsoft.com/office/powerpoint/2010/main" val="3223196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id-ID" dirty="0" smtClean="0">
                <a:solidFill>
                  <a:srgbClr val="FF0000"/>
                </a:solidFill>
              </a:rPr>
              <a:t>Example of Diction</a:t>
            </a:r>
            <a:endParaRPr lang="en-NZ" dirty="0" smtClean="0">
              <a:solidFill>
                <a:srgbClr val="FF0000"/>
              </a:solidFill>
            </a:endParaRPr>
          </a:p>
        </p:txBody>
      </p:sp>
      <p:sp>
        <p:nvSpPr>
          <p:cNvPr id="31747" name="Content Placeholder 2"/>
          <p:cNvSpPr>
            <a:spLocks noGrp="1"/>
          </p:cNvSpPr>
          <p:nvPr>
            <p:ph idx="1"/>
          </p:nvPr>
        </p:nvSpPr>
        <p:spPr>
          <a:xfrm>
            <a:off x="563563" y="1160463"/>
            <a:ext cx="7467600" cy="5235575"/>
          </a:xfrm>
          <a:ln w="19050">
            <a:solidFill>
              <a:srgbClr val="FF0000"/>
            </a:solidFill>
            <a:miter lim="800000"/>
            <a:headEnd/>
            <a:tailEnd/>
          </a:ln>
        </p:spPr>
        <p:txBody>
          <a:bodyPr/>
          <a:lstStyle/>
          <a:p>
            <a:pPr eaLnBrk="1" hangingPunct="1">
              <a:buFont typeface="Wingdings" panose="05000000000000000000" pitchFamily="2" charset="2"/>
              <a:buNone/>
            </a:pPr>
            <a:endParaRPr lang="en-NZ" dirty="0" smtClean="0"/>
          </a:p>
          <a:p>
            <a:pPr eaLnBrk="1" hangingPunct="1"/>
            <a:r>
              <a:rPr lang="en-NZ" sz="4000" b="1" dirty="0" smtClean="0">
                <a:solidFill>
                  <a:srgbClr val="FF0000"/>
                </a:solidFill>
              </a:rPr>
              <a:t>You</a:t>
            </a:r>
            <a:r>
              <a:rPr lang="en-NZ" sz="4000" b="1" dirty="0" smtClean="0"/>
              <a:t> may </a:t>
            </a:r>
            <a:r>
              <a:rPr lang="en-NZ" sz="4000" dirty="0" smtClean="0"/>
              <a:t>often </a:t>
            </a:r>
            <a:r>
              <a:rPr lang="en-NZ" sz="4000" b="1" dirty="0" smtClean="0"/>
              <a:t>find</a:t>
            </a:r>
            <a:r>
              <a:rPr lang="en-NZ" sz="4000" dirty="0" smtClean="0"/>
              <a:t> that there are a number of </a:t>
            </a:r>
            <a:r>
              <a:rPr lang="en-NZ" sz="4000" b="1" dirty="0" smtClean="0"/>
              <a:t>words</a:t>
            </a:r>
            <a:r>
              <a:rPr lang="en-NZ" sz="4000" dirty="0" smtClean="0"/>
              <a:t> contained </a:t>
            </a:r>
            <a:r>
              <a:rPr lang="en-NZ" sz="4000" dirty="0" smtClean="0"/>
              <a:t>in your writing </a:t>
            </a:r>
            <a:r>
              <a:rPr lang="en-NZ" sz="4000" b="1" dirty="0" smtClean="0"/>
              <a:t>that can be </a:t>
            </a:r>
            <a:r>
              <a:rPr lang="en-NZ" sz="4000" dirty="0" smtClean="0"/>
              <a:t>safely </a:t>
            </a:r>
            <a:r>
              <a:rPr lang="en-NZ" sz="4000" b="1" dirty="0" smtClean="0"/>
              <a:t>eliminated  without any </a:t>
            </a:r>
            <a:r>
              <a:rPr lang="en-NZ" sz="4000" dirty="0" smtClean="0"/>
              <a:t>kind of </a:t>
            </a:r>
            <a:r>
              <a:rPr lang="en-NZ" sz="4000" b="1" dirty="0" smtClean="0"/>
              <a:t>danger</a:t>
            </a:r>
            <a:r>
              <a:rPr lang="en-NZ" sz="4000" dirty="0" smtClean="0"/>
              <a:t> </a:t>
            </a:r>
            <a:r>
              <a:rPr lang="en-NZ" sz="4000" b="1" dirty="0" smtClean="0"/>
              <a:t>to your meaning</a:t>
            </a:r>
            <a:r>
              <a:rPr lang="en-NZ" sz="4000" dirty="0" smtClean="0"/>
              <a:t> whatsoever.  </a:t>
            </a:r>
            <a:r>
              <a:rPr lang="en-NZ" sz="2000" dirty="0" smtClean="0"/>
              <a:t>(Beer &amp; </a:t>
            </a:r>
            <a:r>
              <a:rPr lang="en-NZ" sz="2000" dirty="0" err="1" smtClean="0"/>
              <a:t>McMurrey</a:t>
            </a:r>
            <a:r>
              <a:rPr lang="en-NZ" sz="2000" dirty="0" smtClean="0"/>
              <a:t>, 2005, p. 34)</a:t>
            </a:r>
            <a:endParaRPr lang="en-NZ" sz="4000" dirty="0" smtClean="0"/>
          </a:p>
          <a:p>
            <a:pPr eaLnBrk="1" hangingPunct="1">
              <a:buFont typeface="Wingdings" panose="05000000000000000000" pitchFamily="2" charset="2"/>
              <a:buNone/>
            </a:pPr>
            <a:endParaRPr lang="en-NZ" sz="1400" dirty="0" smtClean="0"/>
          </a:p>
          <a:p>
            <a:pPr eaLnBrk="1" hangingPunct="1">
              <a:buFont typeface="Wingdings" panose="05000000000000000000" pitchFamily="2" charset="2"/>
              <a:buNone/>
            </a:pPr>
            <a:r>
              <a:rPr lang="en-NZ" sz="1400" dirty="0" smtClean="0"/>
              <a:t>Beer, D.,  &amp; </a:t>
            </a:r>
            <a:r>
              <a:rPr lang="en-NZ" sz="1400" dirty="0" err="1" smtClean="0"/>
              <a:t>McMurrey</a:t>
            </a:r>
            <a:r>
              <a:rPr lang="en-NZ" sz="1400" dirty="0" smtClean="0"/>
              <a:t>, D.  (2005). </a:t>
            </a:r>
            <a:r>
              <a:rPr lang="en-NZ" sz="1400" i="1" dirty="0" smtClean="0"/>
              <a:t>A guide to writing as an engineer </a:t>
            </a:r>
            <a:r>
              <a:rPr lang="en-NZ" sz="1400" dirty="0" smtClean="0"/>
              <a:t>(2</a:t>
            </a:r>
            <a:r>
              <a:rPr lang="en-NZ" sz="1400" baseline="30000" dirty="0" smtClean="0"/>
              <a:t>nd</a:t>
            </a:r>
            <a:r>
              <a:rPr lang="en-NZ" sz="1400" dirty="0" smtClean="0"/>
              <a:t> ed.). New York: John Wiley &amp; Sons.</a:t>
            </a:r>
            <a:endParaRPr lang="en-NZ" sz="1400" i="1" dirty="0" smtClean="0"/>
          </a:p>
        </p:txBody>
      </p:sp>
      <p:sp>
        <p:nvSpPr>
          <p:cNvPr id="36869" name="Footer Placeholder 4"/>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en-GB"/>
              <a:t>© Unitec New Zealand</a:t>
            </a:r>
          </a:p>
        </p:txBody>
      </p:sp>
      <p:sp>
        <p:nvSpPr>
          <p:cNvPr id="39941"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DF82828-AC23-4367-A2D1-0561757CBEAF}" type="slidenum">
              <a:rPr lang="en-GB" sz="1200">
                <a:solidFill>
                  <a:srgbClr val="898989"/>
                </a:solidFill>
                <a:latin typeface="Arial" panose="020B0604020202020204" pitchFamily="34" charset="0"/>
              </a:rPr>
              <a:pPr>
                <a:spcBef>
                  <a:spcPct val="0"/>
                </a:spcBef>
                <a:buFontTx/>
                <a:buNone/>
              </a:pPr>
              <a:t>13</a:t>
            </a:fld>
            <a:endParaRPr lang="en-GB" sz="1200">
              <a:solidFill>
                <a:srgbClr val="898989"/>
              </a:solidFill>
              <a:latin typeface="Arial" panose="020B0604020202020204" pitchFamily="34" charset="0"/>
            </a:endParaRPr>
          </a:p>
        </p:txBody>
      </p:sp>
      <p:cxnSp>
        <p:nvCxnSpPr>
          <p:cNvPr id="7" name="Straight Connector 6"/>
          <p:cNvCxnSpPr/>
          <p:nvPr/>
        </p:nvCxnSpPr>
        <p:spPr>
          <a:xfrm>
            <a:off x="3371850" y="2205038"/>
            <a:ext cx="654050" cy="9525"/>
          </a:xfrm>
          <a:prstGeom prst="line">
            <a:avLst/>
          </a:prstGeom>
          <a:ln w="4762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062038" y="2824163"/>
            <a:ext cx="2309812" cy="19050"/>
          </a:xfrm>
          <a:prstGeom prst="line">
            <a:avLst/>
          </a:prstGeom>
          <a:ln w="47625"/>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923925" y="3395663"/>
            <a:ext cx="2200275" cy="34925"/>
          </a:xfrm>
          <a:prstGeom prst="line">
            <a:avLst/>
          </a:prstGeom>
          <a:ln w="47625"/>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408227" y="5227093"/>
            <a:ext cx="2965711" cy="13647"/>
          </a:xfrm>
          <a:prstGeom prst="line">
            <a:avLst/>
          </a:prstGeom>
          <a:ln w="47625"/>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3124200" y="3388519"/>
            <a:ext cx="3429000" cy="7144"/>
          </a:xfrm>
          <a:prstGeom prst="line">
            <a:avLst/>
          </a:prstGeom>
          <a:ln w="47625"/>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468144" y="2166133"/>
            <a:ext cx="2193131" cy="24618"/>
          </a:xfrm>
          <a:prstGeom prst="line">
            <a:avLst/>
          </a:prstGeom>
          <a:ln w="47625"/>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601592" y="4005275"/>
            <a:ext cx="1540515" cy="6871"/>
          </a:xfrm>
          <a:prstGeom prst="line">
            <a:avLst/>
          </a:prstGeom>
          <a:ln w="47625"/>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7373938" y="2773363"/>
            <a:ext cx="82550" cy="7144"/>
          </a:xfrm>
          <a:prstGeom prst="line">
            <a:avLst/>
          </a:prstGeom>
          <a:ln w="476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36133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a:spLocks noGrp="1"/>
          </p:cNvSpPr>
          <p:nvPr>
            <p:ph idx="1"/>
          </p:nvPr>
        </p:nvSpPr>
        <p:spPr>
          <a:xfrm>
            <a:off x="457200" y="587375"/>
            <a:ext cx="8229600" cy="5538788"/>
          </a:xfrm>
        </p:spPr>
        <p:txBody>
          <a:bodyPr/>
          <a:lstStyle/>
          <a:p>
            <a:pPr eaLnBrk="1" hangingPunct="1"/>
            <a:r>
              <a:rPr lang="en-NZ" b="1" dirty="0" smtClean="0">
                <a:solidFill>
                  <a:schemeClr val="accent1">
                    <a:lumMod val="75000"/>
                  </a:schemeClr>
                </a:solidFill>
              </a:rPr>
              <a:t>Be careful not to use redundant </a:t>
            </a:r>
            <a:r>
              <a:rPr lang="en-NZ" b="1" dirty="0" smtClean="0">
                <a:solidFill>
                  <a:schemeClr val="accent1">
                    <a:lumMod val="75000"/>
                  </a:schemeClr>
                </a:solidFill>
              </a:rPr>
              <a:t>phrases</a:t>
            </a:r>
            <a:endParaRPr lang="en-NZ" b="1" dirty="0" smtClean="0">
              <a:solidFill>
                <a:schemeClr val="accent1">
                  <a:lumMod val="75000"/>
                </a:schemeClr>
              </a:solidFill>
            </a:endParaRPr>
          </a:p>
          <a:p>
            <a:pPr eaLnBrk="1" hangingPunct="1">
              <a:buFont typeface="Wingdings" panose="05000000000000000000" pitchFamily="2" charset="2"/>
              <a:buNone/>
            </a:pPr>
            <a:r>
              <a:rPr lang="en-NZ" dirty="0" smtClean="0"/>
              <a:t>	</a:t>
            </a:r>
            <a:r>
              <a:rPr lang="en-NZ" sz="2400" dirty="0" smtClean="0"/>
              <a:t>For example: </a:t>
            </a:r>
          </a:p>
          <a:p>
            <a:pPr eaLnBrk="1" hangingPunct="1">
              <a:buFont typeface="Wingdings" panose="05000000000000000000" pitchFamily="2" charset="2"/>
              <a:buNone/>
            </a:pPr>
            <a:r>
              <a:rPr lang="en-NZ" sz="2400" dirty="0" smtClean="0"/>
              <a:t>	Alternative choices – alternatives</a:t>
            </a:r>
          </a:p>
          <a:p>
            <a:pPr eaLnBrk="1" hangingPunct="1">
              <a:buFont typeface="Wingdings" panose="05000000000000000000" pitchFamily="2" charset="2"/>
              <a:buNone/>
            </a:pPr>
            <a:r>
              <a:rPr lang="en-NZ" sz="2400" dirty="0" smtClean="0"/>
              <a:t>	Actual experience - experience</a:t>
            </a:r>
          </a:p>
          <a:p>
            <a:pPr eaLnBrk="1" hangingPunct="1">
              <a:buFont typeface="Wingdings" panose="05000000000000000000" pitchFamily="2" charset="2"/>
              <a:buNone/>
            </a:pPr>
            <a:r>
              <a:rPr lang="en-NZ" sz="2400" dirty="0" smtClean="0"/>
              <a:t>	‘Various differences” (Various implies difference so you do not need both words)</a:t>
            </a:r>
          </a:p>
          <a:p>
            <a:pPr eaLnBrk="1" hangingPunct="1"/>
            <a:endParaRPr lang="en-NZ" sz="2400" b="1" dirty="0" smtClean="0"/>
          </a:p>
          <a:p>
            <a:pPr eaLnBrk="1" hangingPunct="1"/>
            <a:r>
              <a:rPr lang="en-NZ" sz="2400" b="1" dirty="0" smtClean="0"/>
              <a:t>Avoid starting sentences with linking words</a:t>
            </a:r>
          </a:p>
          <a:p>
            <a:pPr eaLnBrk="1" hangingPunct="1">
              <a:buFont typeface="Wingdings" panose="05000000000000000000" pitchFamily="2" charset="2"/>
              <a:buNone/>
            </a:pPr>
            <a:r>
              <a:rPr lang="en-NZ" sz="2400" dirty="0" smtClean="0"/>
              <a:t>	Such as but, and or yet.</a:t>
            </a:r>
          </a:p>
          <a:p>
            <a:pPr eaLnBrk="1" hangingPunct="1">
              <a:buFont typeface="Wingdings" panose="05000000000000000000" pitchFamily="2" charset="2"/>
              <a:buNone/>
            </a:pPr>
            <a:r>
              <a:rPr lang="en-NZ" sz="1800" dirty="0" smtClean="0"/>
              <a:t>	Beer, D.,  &amp; </a:t>
            </a:r>
            <a:r>
              <a:rPr lang="en-NZ" sz="1800" dirty="0" err="1" smtClean="0"/>
              <a:t>McMurrey</a:t>
            </a:r>
            <a:r>
              <a:rPr lang="en-NZ" sz="1800" dirty="0" smtClean="0"/>
              <a:t>, D.  (2005). </a:t>
            </a:r>
            <a:r>
              <a:rPr lang="en-NZ" sz="1800" i="1" dirty="0" smtClean="0"/>
              <a:t>A guide to writing as an engineer </a:t>
            </a:r>
            <a:r>
              <a:rPr lang="en-NZ" sz="1800" dirty="0" smtClean="0"/>
              <a:t>(2</a:t>
            </a:r>
            <a:r>
              <a:rPr lang="en-NZ" sz="1800" baseline="30000" dirty="0" smtClean="0"/>
              <a:t>nd</a:t>
            </a:r>
            <a:r>
              <a:rPr lang="en-NZ" sz="1800" dirty="0" smtClean="0"/>
              <a:t> ed.). New York: John Wiley &amp; Sons</a:t>
            </a:r>
          </a:p>
        </p:txBody>
      </p:sp>
      <p:sp>
        <p:nvSpPr>
          <p:cNvPr id="37893" name="Footer Placeholder 4"/>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en-GB"/>
              <a:t>© Unitec New Zealand</a:t>
            </a:r>
          </a:p>
        </p:txBody>
      </p:sp>
      <p:sp>
        <p:nvSpPr>
          <p:cNvPr id="409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0C7E33E-C43A-4BA8-9778-14C74207A3DD}" type="slidenum">
              <a:rPr lang="en-GB" sz="1200">
                <a:solidFill>
                  <a:srgbClr val="898989"/>
                </a:solidFill>
                <a:latin typeface="Arial" panose="020B0604020202020204" pitchFamily="34" charset="0"/>
              </a:rPr>
              <a:pPr>
                <a:spcBef>
                  <a:spcPct val="0"/>
                </a:spcBef>
                <a:buFontTx/>
                <a:buNone/>
              </a:pPr>
              <a:t>14</a:t>
            </a:fld>
            <a:endParaRPr lang="en-GB" sz="1200">
              <a:solidFill>
                <a:srgbClr val="898989"/>
              </a:solidFill>
              <a:latin typeface="Arial" panose="020B0604020202020204" pitchFamily="34" charset="0"/>
            </a:endParaRPr>
          </a:p>
        </p:txBody>
      </p:sp>
    </p:spTree>
    <p:extLst>
      <p:ext uri="{BB962C8B-B14F-4D97-AF65-F5344CB8AC3E}">
        <p14:creationId xmlns:p14="http://schemas.microsoft.com/office/powerpoint/2010/main" val="774136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rgbClr val="FF0000"/>
                </a:solidFill>
              </a:rPr>
              <a:t>REFERENCING</a:t>
            </a:r>
            <a:endParaRPr lang="id-ID" dirty="0">
              <a:solidFill>
                <a:srgbClr val="FF0000"/>
              </a:solidFill>
            </a:endParaRPr>
          </a:p>
        </p:txBody>
      </p:sp>
      <p:sp>
        <p:nvSpPr>
          <p:cNvPr id="3" name="Content Placeholder 2"/>
          <p:cNvSpPr>
            <a:spLocks noGrp="1"/>
          </p:cNvSpPr>
          <p:nvPr>
            <p:ph idx="1"/>
          </p:nvPr>
        </p:nvSpPr>
        <p:spPr/>
        <p:txBody>
          <a:bodyPr/>
          <a:lstStyle/>
          <a:p>
            <a:r>
              <a:rPr lang="id-ID" dirty="0" smtClean="0"/>
              <a:t>A significant difference between Academic Writing and other writing genres is based on Citation and referencing of published authors.</a:t>
            </a:r>
          </a:p>
          <a:p>
            <a:pPr marL="0" indent="0">
              <a:buNone/>
            </a:pPr>
            <a:endParaRPr lang="id-ID" dirty="0"/>
          </a:p>
        </p:txBody>
      </p:sp>
    </p:spTree>
    <p:extLst>
      <p:ext uri="{BB962C8B-B14F-4D97-AF65-F5344CB8AC3E}">
        <p14:creationId xmlns:p14="http://schemas.microsoft.com/office/powerpoint/2010/main" val="1526328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AU" dirty="0" smtClean="0">
                <a:solidFill>
                  <a:srgbClr val="FFFF00"/>
                </a:solidFill>
              </a:rPr>
              <a:t>Why do we reference?</a:t>
            </a:r>
          </a:p>
        </p:txBody>
      </p:sp>
      <p:sp>
        <p:nvSpPr>
          <p:cNvPr id="48131" name="Rectangle 3"/>
          <p:cNvSpPr>
            <a:spLocks noGrp="1" noChangeArrowheads="1"/>
          </p:cNvSpPr>
          <p:nvPr>
            <p:ph type="body" sz="half" idx="2"/>
          </p:nvPr>
        </p:nvSpPr>
        <p:spPr>
          <a:xfrm>
            <a:off x="320675" y="1868488"/>
            <a:ext cx="8302625" cy="4360862"/>
          </a:xfrm>
        </p:spPr>
        <p:txBody>
          <a:bodyPr/>
          <a:lstStyle/>
          <a:p>
            <a:pPr marL="0" indent="0" eaLnBrk="1" hangingPunct="1">
              <a:lnSpc>
                <a:spcPct val="90000"/>
              </a:lnSpc>
            </a:pPr>
            <a:r>
              <a:rPr lang="en-US" dirty="0" smtClean="0"/>
              <a:t> </a:t>
            </a:r>
            <a:r>
              <a:rPr lang="en-US" sz="2800" dirty="0" smtClean="0"/>
              <a:t>To</a:t>
            </a:r>
            <a:r>
              <a:rPr lang="en-US" dirty="0" smtClean="0"/>
              <a:t> </a:t>
            </a:r>
            <a:r>
              <a:rPr lang="en-US" sz="2800" dirty="0" smtClean="0"/>
              <a:t>acknowledge another person's intellectual work </a:t>
            </a:r>
          </a:p>
          <a:p>
            <a:pPr marL="0" indent="0" eaLnBrk="1" hangingPunct="1">
              <a:lnSpc>
                <a:spcPct val="90000"/>
              </a:lnSpc>
            </a:pPr>
            <a:endParaRPr lang="en-US" sz="1200" dirty="0" smtClean="0"/>
          </a:p>
          <a:p>
            <a:pPr marL="0" indent="0" eaLnBrk="1" hangingPunct="1">
              <a:lnSpc>
                <a:spcPct val="90000"/>
              </a:lnSpc>
            </a:pPr>
            <a:r>
              <a:rPr lang="en-US" sz="2800" dirty="0" smtClean="0"/>
              <a:t> To make it possible for your reader to locate your sources independently </a:t>
            </a:r>
          </a:p>
          <a:p>
            <a:pPr marL="0" indent="0" eaLnBrk="1" hangingPunct="1">
              <a:lnSpc>
                <a:spcPct val="90000"/>
              </a:lnSpc>
            </a:pPr>
            <a:endParaRPr lang="en-US" sz="1200" dirty="0" smtClean="0"/>
          </a:p>
          <a:p>
            <a:pPr marL="0" indent="0" eaLnBrk="1" hangingPunct="1">
              <a:lnSpc>
                <a:spcPct val="90000"/>
              </a:lnSpc>
            </a:pPr>
            <a:r>
              <a:rPr lang="en-US" sz="2800" dirty="0" smtClean="0"/>
              <a:t> To demonstrate your knowledge of your field and make your writing more trustworthy</a:t>
            </a:r>
          </a:p>
          <a:p>
            <a:pPr marL="0" indent="0" eaLnBrk="1" hangingPunct="1">
              <a:lnSpc>
                <a:spcPct val="90000"/>
              </a:lnSpc>
            </a:pPr>
            <a:endParaRPr lang="en-US" sz="1200" dirty="0" smtClean="0"/>
          </a:p>
          <a:p>
            <a:pPr marL="0" indent="0" eaLnBrk="1" hangingPunct="1">
              <a:lnSpc>
                <a:spcPct val="90000"/>
              </a:lnSpc>
            </a:pPr>
            <a:r>
              <a:rPr lang="en-US" sz="2800" dirty="0" smtClean="0"/>
              <a:t> To avoid being accused of </a:t>
            </a:r>
            <a:r>
              <a:rPr lang="en-US" sz="2800" b="1" dirty="0" smtClean="0"/>
              <a:t>'plagiarism'</a:t>
            </a:r>
            <a:r>
              <a:rPr lang="en-US" sz="2800" dirty="0" smtClean="0"/>
              <a:t> (using other people's words/ideas as if they were your own)- “intellectual kidnapping”</a:t>
            </a:r>
            <a:endParaRPr lang="en-AU" sz="2800" dirty="0" smtClean="0"/>
          </a:p>
        </p:txBody>
      </p:sp>
      <p:sp>
        <p:nvSpPr>
          <p:cNvPr id="43012" name="Footer Placeholder 4"/>
          <p:cNvSpPr>
            <a:spLocks noGrp="1"/>
          </p:cNvSpPr>
          <p:nvPr>
            <p:ph type="ftr" sz="quarter" idx="10"/>
          </p:nvPr>
        </p:nvSpPr>
        <p:spPr bwMode="auto">
          <a:ln>
            <a:miter lim="800000"/>
            <a:headEnd/>
            <a:tailEnd/>
          </a:ln>
        </p:spPr>
        <p:txBody>
          <a:bodyPr wrap="square" numCol="1" compatLnSpc="1">
            <a:prstTxWarp prst="textNoShape">
              <a:avLst/>
            </a:prstTxWarp>
          </a:bodyPr>
          <a:lstStyle/>
          <a:p>
            <a:pPr>
              <a:defRPr/>
            </a:pPr>
            <a:r>
              <a:rPr lang="en-GB" smtClean="0"/>
              <a:t>© Unitec New Zealand</a:t>
            </a:r>
          </a:p>
        </p:txBody>
      </p:sp>
      <p:sp>
        <p:nvSpPr>
          <p:cNvPr id="48133"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C5AAD91-717F-4846-93B4-17F68238F4C5}" type="slidenum">
              <a:rPr lang="en-GB" sz="1200">
                <a:solidFill>
                  <a:srgbClr val="898989"/>
                </a:solidFill>
                <a:latin typeface="Arial" panose="020B0604020202020204" pitchFamily="34" charset="0"/>
              </a:rPr>
              <a:pPr>
                <a:spcBef>
                  <a:spcPct val="0"/>
                </a:spcBef>
                <a:buFontTx/>
                <a:buNone/>
              </a:pPr>
              <a:t>16</a:t>
            </a:fld>
            <a:endParaRPr lang="en-GB" sz="1200">
              <a:solidFill>
                <a:srgbClr val="898989"/>
              </a:solidFill>
              <a:latin typeface="Arial" panose="020B0604020202020204" pitchFamily="34" charset="0"/>
            </a:endParaRPr>
          </a:p>
        </p:txBody>
      </p:sp>
      <p:pic>
        <p:nvPicPr>
          <p:cNvPr id="48134" name="Picture 4" descr="Conversation_ƒ"/>
          <p:cNvPicPr>
            <a:picLocks noChangeAspect="1" noChangeArrowheads="1"/>
          </p:cNvPicPr>
          <p:nvPr/>
        </p:nvPicPr>
        <p:blipFill>
          <a:blip r:embed="rId2">
            <a:extLst>
              <a:ext uri="{28A0092B-C50C-407E-A947-70E740481C1C}">
                <a14:useLocalDpi xmlns:a14="http://schemas.microsoft.com/office/drawing/2010/main" val="0"/>
              </a:ext>
            </a:extLst>
          </a:blip>
          <a:srcRect t="40334" b="42551"/>
          <a:stretch>
            <a:fillRect/>
          </a:stretch>
        </p:blipFill>
        <p:spPr bwMode="auto">
          <a:xfrm>
            <a:off x="0" y="0"/>
            <a:ext cx="91440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225277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131">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1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a:xfrm>
            <a:off x="447675" y="912813"/>
            <a:ext cx="8229600" cy="715962"/>
          </a:xfrm>
        </p:spPr>
        <p:txBody>
          <a:bodyPr rtlCol="0">
            <a:normAutofit fontScale="90000"/>
          </a:bodyPr>
          <a:lstStyle/>
          <a:p>
            <a:pPr eaLnBrk="1" fontAlgn="auto" hangingPunct="1">
              <a:spcAft>
                <a:spcPts val="0"/>
              </a:spcAft>
              <a:defRPr/>
            </a:pPr>
            <a:r>
              <a:rPr lang="en-GB" dirty="0" smtClean="0">
                <a:solidFill>
                  <a:srgbClr val="FFFF00"/>
                </a:solidFill>
              </a:rPr>
              <a:t>When a reference isn’t </a:t>
            </a:r>
            <a:r>
              <a:rPr lang="en-GB" dirty="0" smtClean="0">
                <a:solidFill>
                  <a:srgbClr val="FFFF00"/>
                </a:solidFill>
              </a:rPr>
              <a:t>required</a:t>
            </a:r>
            <a:r>
              <a:rPr lang="id-ID" dirty="0" smtClean="0">
                <a:solidFill>
                  <a:srgbClr val="FFFF00"/>
                </a:solidFill>
              </a:rPr>
              <a:t> ?</a:t>
            </a:r>
            <a:endParaRPr lang="en-GB" dirty="0" smtClean="0">
              <a:solidFill>
                <a:srgbClr val="FFFF00"/>
              </a:solidFill>
            </a:endParaRPr>
          </a:p>
        </p:txBody>
      </p:sp>
      <p:sp>
        <p:nvSpPr>
          <p:cNvPr id="44035" name="Rectangle 3"/>
          <p:cNvSpPr>
            <a:spLocks noGrp="1" noChangeArrowheads="1"/>
          </p:cNvSpPr>
          <p:nvPr>
            <p:ph idx="1"/>
          </p:nvPr>
        </p:nvSpPr>
        <p:spPr>
          <a:xfrm>
            <a:off x="457200" y="1965325"/>
            <a:ext cx="8229600" cy="4041775"/>
          </a:xfrm>
        </p:spPr>
        <p:txBody>
          <a:bodyPr rtlCol="0">
            <a:normAutofit fontScale="92500" lnSpcReduction="20000"/>
          </a:bodyPr>
          <a:lstStyle/>
          <a:p>
            <a:pPr eaLnBrk="1" fontAlgn="auto" hangingPunct="1">
              <a:spcAft>
                <a:spcPts val="0"/>
              </a:spcAft>
              <a:buFontTx/>
              <a:buNone/>
              <a:defRPr/>
            </a:pPr>
            <a:r>
              <a:rPr lang="en-US" b="1" dirty="0" smtClean="0"/>
              <a:t>When you include information that is:</a:t>
            </a:r>
          </a:p>
          <a:p>
            <a:pPr eaLnBrk="1" fontAlgn="auto" hangingPunct="1">
              <a:spcAft>
                <a:spcPts val="0"/>
              </a:spcAft>
              <a:buFontTx/>
              <a:buNone/>
              <a:defRPr/>
            </a:pPr>
            <a:endParaRPr lang="en-US" b="1" dirty="0" smtClean="0"/>
          </a:p>
          <a:p>
            <a:pPr eaLnBrk="1" fontAlgn="auto" hangingPunct="1">
              <a:spcAft>
                <a:spcPts val="0"/>
              </a:spcAft>
              <a:defRPr/>
            </a:pPr>
            <a:r>
              <a:rPr lang="en-US" b="1" dirty="0" smtClean="0"/>
              <a:t>general knowledge</a:t>
            </a:r>
            <a:r>
              <a:rPr lang="en-US" dirty="0" smtClean="0"/>
              <a:t> (e.g. that Barrack Obama is the President of the U.S.A.)</a:t>
            </a:r>
          </a:p>
          <a:p>
            <a:pPr eaLnBrk="1" fontAlgn="auto" hangingPunct="1">
              <a:spcAft>
                <a:spcPts val="0"/>
              </a:spcAft>
              <a:defRPr/>
            </a:pPr>
            <a:r>
              <a:rPr lang="en-US" dirty="0" smtClean="0"/>
              <a:t>information that is </a:t>
            </a:r>
            <a:r>
              <a:rPr lang="en-US" b="1" dirty="0" smtClean="0"/>
              <a:t>common knowledge in your field</a:t>
            </a:r>
            <a:endParaRPr lang="en-US" dirty="0" smtClean="0"/>
          </a:p>
          <a:p>
            <a:pPr eaLnBrk="1" fontAlgn="auto" hangingPunct="1">
              <a:spcAft>
                <a:spcPts val="0"/>
              </a:spcAft>
              <a:defRPr/>
            </a:pPr>
            <a:r>
              <a:rPr lang="en-US" b="1" dirty="0" smtClean="0"/>
              <a:t>ideas</a:t>
            </a:r>
            <a:r>
              <a:rPr lang="en-US" dirty="0" smtClean="0"/>
              <a:t> that are definitely </a:t>
            </a:r>
            <a:r>
              <a:rPr lang="en-US" b="1" dirty="0" smtClean="0"/>
              <a:t>your own</a:t>
            </a:r>
            <a:r>
              <a:rPr lang="en-US" dirty="0" smtClean="0"/>
              <a:t>, and </a:t>
            </a:r>
            <a:r>
              <a:rPr lang="en-US" b="1" dirty="0" smtClean="0"/>
              <a:t>findings or insights</a:t>
            </a:r>
            <a:r>
              <a:rPr lang="en-US" dirty="0" smtClean="0"/>
              <a:t> from </a:t>
            </a:r>
            <a:r>
              <a:rPr lang="en-US" b="1" dirty="0" smtClean="0"/>
              <a:t>your own research</a:t>
            </a:r>
          </a:p>
          <a:p>
            <a:pPr eaLnBrk="1" fontAlgn="auto" hangingPunct="1">
              <a:spcAft>
                <a:spcPts val="0"/>
              </a:spcAft>
              <a:defRPr/>
            </a:pPr>
            <a:endParaRPr lang="en-GB" dirty="0" smtClean="0"/>
          </a:p>
        </p:txBody>
      </p:sp>
      <p:sp>
        <p:nvSpPr>
          <p:cNvPr id="44037" name="Footer Placeholder 3"/>
          <p:cNvSpPr>
            <a:spLocks noGrp="1"/>
          </p:cNvSpPr>
          <p:nvPr>
            <p:ph type="ftr" sz="quarter" idx="11"/>
          </p:nvPr>
        </p:nvSpPr>
        <p:spPr bwMode="auto">
          <a:ln>
            <a:miter lim="800000"/>
            <a:headEnd/>
            <a:tailEnd/>
          </a:ln>
        </p:spPr>
        <p:txBody>
          <a:bodyPr wrap="square" numCol="1" compatLnSpc="1">
            <a:prstTxWarp prst="textNoShape">
              <a:avLst/>
            </a:prstTxWarp>
          </a:bodyPr>
          <a:lstStyle/>
          <a:p>
            <a:pPr>
              <a:defRPr/>
            </a:pPr>
            <a:r>
              <a:rPr lang="en-GB"/>
              <a:t>© Unitec New Zealand</a:t>
            </a:r>
          </a:p>
        </p:txBody>
      </p:sp>
      <p:sp>
        <p:nvSpPr>
          <p:cNvPr id="4915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03CAC4E-9368-42A5-AC11-27FBEF468E4B}" type="slidenum">
              <a:rPr lang="en-GB" sz="1200">
                <a:solidFill>
                  <a:srgbClr val="898989"/>
                </a:solidFill>
                <a:latin typeface="Arial" panose="020B0604020202020204" pitchFamily="34" charset="0"/>
              </a:rPr>
              <a:pPr>
                <a:spcBef>
                  <a:spcPct val="0"/>
                </a:spcBef>
                <a:buFontTx/>
                <a:buNone/>
              </a:pPr>
              <a:t>17</a:t>
            </a:fld>
            <a:endParaRPr lang="en-GB" sz="1200">
              <a:solidFill>
                <a:srgbClr val="898989"/>
              </a:solidFill>
              <a:latin typeface="Arial" panose="020B0604020202020204" pitchFamily="34" charset="0"/>
            </a:endParaRPr>
          </a:p>
        </p:txBody>
      </p:sp>
      <p:pic>
        <p:nvPicPr>
          <p:cNvPr id="49158" name="Picture 4" descr="Conversation_ƒ"/>
          <p:cNvPicPr>
            <a:picLocks noChangeAspect="1" noChangeArrowheads="1"/>
          </p:cNvPicPr>
          <p:nvPr/>
        </p:nvPicPr>
        <p:blipFill>
          <a:blip r:embed="rId2">
            <a:extLst>
              <a:ext uri="{28A0092B-C50C-407E-A947-70E740481C1C}">
                <a14:useLocalDpi xmlns:a14="http://schemas.microsoft.com/office/drawing/2010/main" val="0"/>
              </a:ext>
            </a:extLst>
          </a:blip>
          <a:srcRect t="40334" b="42551"/>
          <a:stretch>
            <a:fillRect/>
          </a:stretch>
        </p:blipFill>
        <p:spPr bwMode="auto">
          <a:xfrm>
            <a:off x="0" y="0"/>
            <a:ext cx="91440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13913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AU" dirty="0" smtClean="0">
                <a:solidFill>
                  <a:srgbClr val="FF0000"/>
                </a:solidFill>
              </a:rPr>
              <a:t>Academic writing is a process</a:t>
            </a:r>
          </a:p>
        </p:txBody>
      </p:sp>
      <p:sp>
        <p:nvSpPr>
          <p:cNvPr id="50179" name="Rectangle 3"/>
          <p:cNvSpPr>
            <a:spLocks noGrp="1" noChangeArrowheads="1"/>
          </p:cNvSpPr>
          <p:nvPr>
            <p:ph type="body" sz="half" idx="2"/>
          </p:nvPr>
        </p:nvSpPr>
        <p:spPr>
          <a:xfrm>
            <a:off x="320675" y="1985963"/>
            <a:ext cx="8302625" cy="4516437"/>
          </a:xfrm>
        </p:spPr>
        <p:txBody>
          <a:bodyPr/>
          <a:lstStyle/>
          <a:p>
            <a:pPr marL="0" indent="0" algn="ctr" eaLnBrk="1" hangingPunct="1">
              <a:buFontTx/>
              <a:buNone/>
            </a:pPr>
            <a:endParaRPr lang="en-AU" sz="2800" b="1" smtClean="0"/>
          </a:p>
          <a:p>
            <a:pPr marL="0" indent="0" algn="ctr" eaLnBrk="1" hangingPunct="1">
              <a:buFontTx/>
              <a:buNone/>
            </a:pPr>
            <a:endParaRPr lang="en-AU" sz="2000" b="1" smtClean="0"/>
          </a:p>
        </p:txBody>
      </p:sp>
      <p:sp>
        <p:nvSpPr>
          <p:cNvPr id="46084" name="Footer Placeholder 4"/>
          <p:cNvSpPr>
            <a:spLocks noGrp="1"/>
          </p:cNvSpPr>
          <p:nvPr>
            <p:ph type="ftr" sz="quarter" idx="10"/>
          </p:nvPr>
        </p:nvSpPr>
        <p:spPr bwMode="auto">
          <a:ln>
            <a:miter lim="800000"/>
            <a:headEnd/>
            <a:tailEnd/>
          </a:ln>
        </p:spPr>
        <p:txBody>
          <a:bodyPr wrap="square" numCol="1" compatLnSpc="1">
            <a:prstTxWarp prst="textNoShape">
              <a:avLst/>
            </a:prstTxWarp>
          </a:bodyPr>
          <a:lstStyle/>
          <a:p>
            <a:pPr>
              <a:defRPr/>
            </a:pPr>
            <a:r>
              <a:rPr lang="en-GB" smtClean="0"/>
              <a:t>© Unitec New Zealand</a:t>
            </a:r>
          </a:p>
        </p:txBody>
      </p:sp>
      <p:sp>
        <p:nvSpPr>
          <p:cNvPr id="50181"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15EBB0C-B84A-438D-8BA1-17C46E13A68C}" type="slidenum">
              <a:rPr lang="en-GB" sz="1200">
                <a:solidFill>
                  <a:srgbClr val="898989"/>
                </a:solidFill>
                <a:latin typeface="Arial" panose="020B0604020202020204" pitchFamily="34" charset="0"/>
              </a:rPr>
              <a:pPr>
                <a:spcBef>
                  <a:spcPct val="0"/>
                </a:spcBef>
                <a:buFontTx/>
                <a:buNone/>
              </a:pPr>
              <a:t>18</a:t>
            </a:fld>
            <a:endParaRPr lang="en-GB" sz="1200">
              <a:solidFill>
                <a:srgbClr val="898989"/>
              </a:solidFill>
              <a:latin typeface="Arial" panose="020B0604020202020204" pitchFamily="34" charset="0"/>
            </a:endParaRPr>
          </a:p>
        </p:txBody>
      </p:sp>
      <p:pic>
        <p:nvPicPr>
          <p:cNvPr id="50182" name="Picture 4" descr="Conversation_ƒ"/>
          <p:cNvPicPr>
            <a:picLocks noChangeAspect="1" noChangeArrowheads="1"/>
          </p:cNvPicPr>
          <p:nvPr/>
        </p:nvPicPr>
        <p:blipFill>
          <a:blip r:embed="rId3">
            <a:extLst>
              <a:ext uri="{28A0092B-C50C-407E-A947-70E740481C1C}">
                <a14:useLocalDpi xmlns:a14="http://schemas.microsoft.com/office/drawing/2010/main" val="0"/>
              </a:ext>
            </a:extLst>
          </a:blip>
          <a:srcRect t="40334" b="42551"/>
          <a:stretch>
            <a:fillRect/>
          </a:stretch>
        </p:blipFill>
        <p:spPr bwMode="auto">
          <a:xfrm>
            <a:off x="0" y="0"/>
            <a:ext cx="91440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3" name="Rectangle 5"/>
          <p:cNvSpPr>
            <a:spLocks noChangeArrowheads="1"/>
          </p:cNvSpPr>
          <p:nvPr/>
        </p:nvSpPr>
        <p:spPr bwMode="auto">
          <a:xfrm>
            <a:off x="733425" y="1704975"/>
            <a:ext cx="7562850" cy="484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1800" i="1">
              <a:latin typeface="Arial" panose="020B0604020202020204" pitchFamily="34" charset="0"/>
            </a:endParaRPr>
          </a:p>
          <a:p>
            <a:pPr eaLnBrk="1" hangingPunct="1">
              <a:spcBef>
                <a:spcPct val="0"/>
              </a:spcBef>
              <a:buFontTx/>
              <a:buNone/>
            </a:pPr>
            <a:endParaRPr lang="en-AU" sz="1800" i="1">
              <a:latin typeface="Arial" panose="020B0604020202020204" pitchFamily="34" charset="0"/>
            </a:endParaRPr>
          </a:p>
          <a:p>
            <a:pPr eaLnBrk="1" hangingPunct="1">
              <a:spcBef>
                <a:spcPct val="0"/>
              </a:spcBef>
              <a:buFontTx/>
              <a:buNone/>
            </a:pPr>
            <a:endParaRPr lang="en-AU" sz="1800" i="1">
              <a:latin typeface="Arial" panose="020B0604020202020204" pitchFamily="34" charset="0"/>
            </a:endParaRPr>
          </a:p>
          <a:p>
            <a:pPr eaLnBrk="1" hangingPunct="1">
              <a:spcBef>
                <a:spcPct val="0"/>
              </a:spcBef>
              <a:buFontTx/>
              <a:buNone/>
            </a:pPr>
            <a:endParaRPr lang="en-AU" sz="1800" i="1">
              <a:latin typeface="Arial" panose="020B0604020202020204" pitchFamily="34" charset="0"/>
            </a:endParaRPr>
          </a:p>
        </p:txBody>
      </p:sp>
      <p:sp>
        <p:nvSpPr>
          <p:cNvPr id="92166" name="Rectangle 6"/>
          <p:cNvSpPr>
            <a:spLocks noChangeArrowheads="1"/>
          </p:cNvSpPr>
          <p:nvPr/>
        </p:nvSpPr>
        <p:spPr bwMode="auto">
          <a:xfrm>
            <a:off x="207963" y="2208213"/>
            <a:ext cx="8572500" cy="509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Tx/>
              <a:buNone/>
            </a:pPr>
            <a:r>
              <a:rPr lang="en-GB" dirty="0">
                <a:solidFill>
                  <a:schemeClr val="bg1"/>
                </a:solidFill>
                <a:latin typeface="Arial" panose="020B0604020202020204" pitchFamily="34" charset="0"/>
              </a:rPr>
              <a:t>Writing is hard work, it takes time and concentration.  Good writers aren’t born that way, rather they understand that writing is a process.  It can be broken down into stages that make it more manageable.</a:t>
            </a:r>
          </a:p>
          <a:p>
            <a:pPr eaLnBrk="1" hangingPunct="1">
              <a:buFontTx/>
              <a:buNone/>
            </a:pPr>
            <a:endParaRPr lang="en-NZ" dirty="0">
              <a:latin typeface="Arial" panose="020B0604020202020204" pitchFamily="34" charset="0"/>
            </a:endParaRPr>
          </a:p>
          <a:p>
            <a:pPr eaLnBrk="1" hangingPunct="1">
              <a:buFontTx/>
              <a:buNone/>
            </a:pPr>
            <a:endParaRPr lang="en-NZ" sz="1800" dirty="0">
              <a:latin typeface="Arial" panose="020B0604020202020204" pitchFamily="34" charset="0"/>
            </a:endParaRPr>
          </a:p>
          <a:p>
            <a:pPr eaLnBrk="1" hangingPunct="1">
              <a:buFontTx/>
              <a:buNone/>
            </a:pPr>
            <a:endParaRPr lang="en-NZ" sz="1800" dirty="0">
              <a:latin typeface="Arial" panose="020B0604020202020204" pitchFamily="34" charset="0"/>
            </a:endParaRPr>
          </a:p>
          <a:p>
            <a:pPr eaLnBrk="1" hangingPunct="1">
              <a:buFontTx/>
              <a:buNone/>
            </a:pPr>
            <a:endParaRPr lang="en-NZ" sz="1800" dirty="0">
              <a:latin typeface="Arial" panose="020B0604020202020204" pitchFamily="34" charset="0"/>
            </a:endParaRPr>
          </a:p>
          <a:p>
            <a:pPr eaLnBrk="1" hangingPunct="1">
              <a:buFontTx/>
              <a:buNone/>
            </a:pPr>
            <a:endParaRPr lang="en-NZ" sz="1800" dirty="0">
              <a:latin typeface="Arial" panose="020B0604020202020204" pitchFamily="34" charset="0"/>
            </a:endParaRPr>
          </a:p>
          <a:p>
            <a:pPr eaLnBrk="1" hangingPunct="1">
              <a:buFontTx/>
              <a:buNone/>
            </a:pPr>
            <a:endParaRPr lang="en-NZ" sz="1800" dirty="0">
              <a:latin typeface="Arial" panose="020B0604020202020204" pitchFamily="34" charset="0"/>
            </a:endParaRPr>
          </a:p>
          <a:p>
            <a:pPr eaLnBrk="1" hangingPunct="1">
              <a:buFontTx/>
              <a:buNone/>
            </a:pPr>
            <a:endParaRPr lang="en-GB" sz="1800" dirty="0">
              <a:latin typeface="Arial" panose="020B0604020202020204" pitchFamily="34" charset="0"/>
            </a:endParaRPr>
          </a:p>
        </p:txBody>
      </p:sp>
    </p:spTree>
    <p:extLst>
      <p:ext uri="{BB962C8B-B14F-4D97-AF65-F5344CB8AC3E}">
        <p14:creationId xmlns:p14="http://schemas.microsoft.com/office/powerpoint/2010/main" val="16769971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6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AU" dirty="0" smtClean="0">
                <a:solidFill>
                  <a:srgbClr val="FF0000"/>
                </a:solidFill>
              </a:rPr>
              <a:t>Steps in the academic writing process</a:t>
            </a:r>
          </a:p>
        </p:txBody>
      </p:sp>
      <p:sp>
        <p:nvSpPr>
          <p:cNvPr id="52227" name="Rectangle 3"/>
          <p:cNvSpPr>
            <a:spLocks noGrp="1" noChangeArrowheads="1"/>
          </p:cNvSpPr>
          <p:nvPr>
            <p:ph type="body" sz="half" idx="2"/>
          </p:nvPr>
        </p:nvSpPr>
        <p:spPr>
          <a:xfrm>
            <a:off x="320675" y="1985963"/>
            <a:ext cx="8302625" cy="4516437"/>
          </a:xfrm>
        </p:spPr>
        <p:txBody>
          <a:bodyPr/>
          <a:lstStyle/>
          <a:p>
            <a:pPr marL="0" indent="0" algn="ctr" eaLnBrk="1" hangingPunct="1">
              <a:buFontTx/>
              <a:buNone/>
            </a:pPr>
            <a:endParaRPr lang="en-AU" sz="2800" b="1" dirty="0" smtClean="0"/>
          </a:p>
          <a:p>
            <a:pPr marL="0" indent="0" algn="ctr" eaLnBrk="1" hangingPunct="1">
              <a:buFontTx/>
              <a:buNone/>
            </a:pPr>
            <a:endParaRPr lang="en-AU" sz="2000" b="1" dirty="0" smtClean="0"/>
          </a:p>
        </p:txBody>
      </p:sp>
      <p:sp>
        <p:nvSpPr>
          <p:cNvPr id="47108" name="Footer Placeholder 4"/>
          <p:cNvSpPr>
            <a:spLocks noGrp="1"/>
          </p:cNvSpPr>
          <p:nvPr>
            <p:ph type="ftr" sz="quarter" idx="10"/>
          </p:nvPr>
        </p:nvSpPr>
        <p:spPr bwMode="auto">
          <a:ln>
            <a:miter lim="800000"/>
            <a:headEnd/>
            <a:tailEnd/>
          </a:ln>
        </p:spPr>
        <p:txBody>
          <a:bodyPr wrap="square" numCol="1" compatLnSpc="1">
            <a:prstTxWarp prst="textNoShape">
              <a:avLst/>
            </a:prstTxWarp>
          </a:bodyPr>
          <a:lstStyle/>
          <a:p>
            <a:pPr>
              <a:defRPr/>
            </a:pPr>
            <a:r>
              <a:rPr lang="en-GB" smtClean="0"/>
              <a:t>© Unitec New Zealand</a:t>
            </a:r>
          </a:p>
        </p:txBody>
      </p:sp>
      <p:sp>
        <p:nvSpPr>
          <p:cNvPr id="52229"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822174B-BE31-47B9-8F60-8B16EEC47866}" type="slidenum">
              <a:rPr lang="en-GB" sz="1200">
                <a:solidFill>
                  <a:srgbClr val="898989"/>
                </a:solidFill>
                <a:latin typeface="Arial" panose="020B0604020202020204" pitchFamily="34" charset="0"/>
              </a:rPr>
              <a:pPr>
                <a:spcBef>
                  <a:spcPct val="0"/>
                </a:spcBef>
                <a:buFontTx/>
                <a:buNone/>
              </a:pPr>
              <a:t>19</a:t>
            </a:fld>
            <a:endParaRPr lang="en-GB" sz="1200">
              <a:solidFill>
                <a:srgbClr val="898989"/>
              </a:solidFill>
              <a:latin typeface="Arial" panose="020B0604020202020204" pitchFamily="34" charset="0"/>
            </a:endParaRPr>
          </a:p>
        </p:txBody>
      </p:sp>
      <p:pic>
        <p:nvPicPr>
          <p:cNvPr id="52230" name="Picture 4" descr="Conversation_ƒ"/>
          <p:cNvPicPr>
            <a:picLocks noChangeAspect="1" noChangeArrowheads="1"/>
          </p:cNvPicPr>
          <p:nvPr/>
        </p:nvPicPr>
        <p:blipFill>
          <a:blip r:embed="rId3">
            <a:extLst>
              <a:ext uri="{28A0092B-C50C-407E-A947-70E740481C1C}">
                <a14:useLocalDpi xmlns:a14="http://schemas.microsoft.com/office/drawing/2010/main" val="0"/>
              </a:ext>
            </a:extLst>
          </a:blip>
          <a:srcRect t="40334" b="42551"/>
          <a:stretch>
            <a:fillRect/>
          </a:stretch>
        </p:blipFill>
        <p:spPr bwMode="auto">
          <a:xfrm>
            <a:off x="0" y="0"/>
            <a:ext cx="91440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189" name="Rectangle 5"/>
          <p:cNvSpPr>
            <a:spLocks noChangeArrowheads="1"/>
          </p:cNvSpPr>
          <p:nvPr/>
        </p:nvSpPr>
        <p:spPr bwMode="auto">
          <a:xfrm>
            <a:off x="320675" y="1985963"/>
            <a:ext cx="8645904" cy="652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50000"/>
              </a:lnSpc>
              <a:spcBef>
                <a:spcPct val="0"/>
              </a:spcBef>
              <a:buFontTx/>
              <a:buNone/>
            </a:pPr>
            <a:endParaRPr lang="id-ID" sz="2000" dirty="0" smtClean="0">
              <a:solidFill>
                <a:schemeClr val="bg1"/>
              </a:solidFill>
              <a:latin typeface="Arial" panose="020B0604020202020204" pitchFamily="34" charset="0"/>
            </a:endParaRPr>
          </a:p>
          <a:p>
            <a:pPr eaLnBrk="1" hangingPunct="1">
              <a:lnSpc>
                <a:spcPct val="150000"/>
              </a:lnSpc>
              <a:spcBef>
                <a:spcPct val="0"/>
              </a:spcBef>
              <a:buFontTx/>
              <a:buNone/>
            </a:pPr>
            <a:r>
              <a:rPr lang="en-NZ" sz="2000" dirty="0" smtClean="0">
                <a:solidFill>
                  <a:schemeClr val="bg1"/>
                </a:solidFill>
                <a:latin typeface="Arial" panose="020B0604020202020204" pitchFamily="34" charset="0"/>
              </a:rPr>
              <a:t>Analyse </a:t>
            </a:r>
            <a:r>
              <a:rPr lang="en-NZ" sz="2000" dirty="0">
                <a:solidFill>
                  <a:schemeClr val="bg1"/>
                </a:solidFill>
                <a:latin typeface="Arial" panose="020B0604020202020204" pitchFamily="34" charset="0"/>
              </a:rPr>
              <a:t>the question</a:t>
            </a:r>
          </a:p>
          <a:p>
            <a:pPr eaLnBrk="1" hangingPunct="1">
              <a:lnSpc>
                <a:spcPct val="150000"/>
              </a:lnSpc>
              <a:spcBef>
                <a:spcPct val="0"/>
              </a:spcBef>
              <a:buFontTx/>
              <a:buNone/>
            </a:pPr>
            <a:r>
              <a:rPr lang="en-NZ" sz="2000" dirty="0">
                <a:solidFill>
                  <a:schemeClr val="bg1"/>
                </a:solidFill>
                <a:latin typeface="Arial" panose="020B0604020202020204" pitchFamily="34" charset="0"/>
              </a:rPr>
              <a:t>Brainstorm ideas</a:t>
            </a:r>
          </a:p>
          <a:p>
            <a:pPr eaLnBrk="1" hangingPunct="1">
              <a:lnSpc>
                <a:spcPct val="150000"/>
              </a:lnSpc>
              <a:spcBef>
                <a:spcPct val="0"/>
              </a:spcBef>
              <a:buFontTx/>
              <a:buNone/>
            </a:pPr>
            <a:r>
              <a:rPr lang="en-NZ" sz="2000" dirty="0">
                <a:solidFill>
                  <a:schemeClr val="bg1"/>
                </a:solidFill>
                <a:latin typeface="Arial" panose="020B0604020202020204" pitchFamily="34" charset="0"/>
              </a:rPr>
              <a:t>Make a plan to guide research</a:t>
            </a:r>
          </a:p>
          <a:p>
            <a:pPr eaLnBrk="1" hangingPunct="1">
              <a:lnSpc>
                <a:spcPct val="150000"/>
              </a:lnSpc>
              <a:spcBef>
                <a:spcPct val="0"/>
              </a:spcBef>
              <a:buFontTx/>
              <a:buNone/>
            </a:pPr>
            <a:r>
              <a:rPr lang="en-NZ" sz="2000" dirty="0">
                <a:solidFill>
                  <a:schemeClr val="bg1"/>
                </a:solidFill>
                <a:latin typeface="Arial" panose="020B0604020202020204" pitchFamily="34" charset="0"/>
              </a:rPr>
              <a:t>Do research to get more ideas for your answer</a:t>
            </a:r>
          </a:p>
          <a:p>
            <a:pPr eaLnBrk="1" hangingPunct="1">
              <a:lnSpc>
                <a:spcPct val="150000"/>
              </a:lnSpc>
              <a:spcBef>
                <a:spcPct val="0"/>
              </a:spcBef>
              <a:buFontTx/>
              <a:buNone/>
            </a:pPr>
            <a:r>
              <a:rPr lang="en-NZ" sz="2000" dirty="0">
                <a:solidFill>
                  <a:schemeClr val="bg1"/>
                </a:solidFill>
                <a:latin typeface="Arial" panose="020B0604020202020204" pitchFamily="34" charset="0"/>
              </a:rPr>
              <a:t>Sort ideas by planning the essay/assignment structure</a:t>
            </a:r>
          </a:p>
          <a:p>
            <a:pPr eaLnBrk="1" hangingPunct="1">
              <a:lnSpc>
                <a:spcPct val="150000"/>
              </a:lnSpc>
              <a:spcBef>
                <a:spcPct val="0"/>
              </a:spcBef>
              <a:buFontTx/>
              <a:buNone/>
            </a:pPr>
            <a:r>
              <a:rPr lang="en-NZ" sz="2000" dirty="0">
                <a:solidFill>
                  <a:schemeClr val="bg1"/>
                </a:solidFill>
                <a:latin typeface="Arial" panose="020B0604020202020204" pitchFamily="34" charset="0"/>
              </a:rPr>
              <a:t>Write drafts</a:t>
            </a:r>
          </a:p>
          <a:p>
            <a:pPr eaLnBrk="1" hangingPunct="1">
              <a:lnSpc>
                <a:spcPct val="150000"/>
              </a:lnSpc>
              <a:spcBef>
                <a:spcPct val="0"/>
              </a:spcBef>
              <a:buFontTx/>
              <a:buNone/>
            </a:pPr>
            <a:r>
              <a:rPr lang="en-NZ" sz="2000" dirty="0">
                <a:solidFill>
                  <a:schemeClr val="bg1"/>
                </a:solidFill>
                <a:latin typeface="Arial" panose="020B0604020202020204" pitchFamily="34" charset="0"/>
              </a:rPr>
              <a:t>Prepare references</a:t>
            </a:r>
          </a:p>
          <a:p>
            <a:pPr eaLnBrk="1" hangingPunct="1">
              <a:lnSpc>
                <a:spcPct val="150000"/>
              </a:lnSpc>
              <a:spcBef>
                <a:spcPct val="0"/>
              </a:spcBef>
              <a:buFontTx/>
              <a:buNone/>
            </a:pPr>
            <a:r>
              <a:rPr lang="en-NZ" sz="2000" dirty="0">
                <a:solidFill>
                  <a:schemeClr val="bg1"/>
                </a:solidFill>
                <a:latin typeface="Arial" panose="020B0604020202020204" pitchFamily="34" charset="0"/>
              </a:rPr>
              <a:t>Edit and proofread</a:t>
            </a:r>
          </a:p>
          <a:p>
            <a:pPr eaLnBrk="1" hangingPunct="1">
              <a:spcBef>
                <a:spcPct val="0"/>
              </a:spcBef>
              <a:buFontTx/>
              <a:buNone/>
            </a:pPr>
            <a:endParaRPr lang="en-NZ" sz="2000" dirty="0">
              <a:latin typeface="Arial" panose="020B0604020202020204" pitchFamily="34" charset="0"/>
            </a:endParaRPr>
          </a:p>
          <a:p>
            <a:pPr eaLnBrk="1" hangingPunct="1">
              <a:spcBef>
                <a:spcPct val="0"/>
              </a:spcBef>
              <a:buFontTx/>
              <a:buNone/>
            </a:pPr>
            <a:endParaRPr lang="en-NZ" sz="2000" dirty="0">
              <a:latin typeface="Arial" panose="020B0604020202020204" pitchFamily="34" charset="0"/>
            </a:endParaRPr>
          </a:p>
          <a:p>
            <a:pPr eaLnBrk="1" hangingPunct="1">
              <a:spcBef>
                <a:spcPct val="0"/>
              </a:spcBef>
              <a:buFontTx/>
              <a:buNone/>
            </a:pPr>
            <a:endParaRPr lang="en-NZ" sz="1800" dirty="0">
              <a:latin typeface="Arial" panose="020B0604020202020204" pitchFamily="34" charset="0"/>
            </a:endParaRPr>
          </a:p>
          <a:p>
            <a:pPr eaLnBrk="1" hangingPunct="1">
              <a:spcBef>
                <a:spcPct val="0"/>
              </a:spcBef>
              <a:buFontTx/>
              <a:buNone/>
            </a:pPr>
            <a:endParaRPr lang="en-NZ" sz="1800" dirty="0">
              <a:latin typeface="Arial" panose="020B0604020202020204" pitchFamily="34" charset="0"/>
            </a:endParaRPr>
          </a:p>
          <a:p>
            <a:pPr eaLnBrk="1" hangingPunct="1">
              <a:spcBef>
                <a:spcPct val="0"/>
              </a:spcBef>
              <a:buFontTx/>
              <a:buNone/>
            </a:pPr>
            <a:endParaRPr lang="en-NZ" sz="1800" dirty="0">
              <a:latin typeface="Arial" panose="020B0604020202020204" pitchFamily="34" charset="0"/>
            </a:endParaRPr>
          </a:p>
          <a:p>
            <a:pPr eaLnBrk="1" hangingPunct="1">
              <a:spcBef>
                <a:spcPct val="0"/>
              </a:spcBef>
              <a:buFontTx/>
              <a:buNone/>
            </a:pPr>
            <a:endParaRPr lang="en-NZ" sz="1800" dirty="0">
              <a:latin typeface="Arial" panose="020B0604020202020204" pitchFamily="34" charset="0"/>
            </a:endParaRPr>
          </a:p>
          <a:p>
            <a:pPr eaLnBrk="1" hangingPunct="1">
              <a:spcBef>
                <a:spcPct val="0"/>
              </a:spcBef>
              <a:buFontTx/>
              <a:buNone/>
            </a:pPr>
            <a:endParaRPr lang="en-GB" sz="1800" dirty="0">
              <a:latin typeface="Arial" panose="020B0604020202020204" pitchFamily="34" charset="0"/>
            </a:endParaRPr>
          </a:p>
          <a:p>
            <a:pPr eaLnBrk="1" hangingPunct="1">
              <a:spcBef>
                <a:spcPct val="0"/>
              </a:spcBef>
              <a:buFontTx/>
              <a:buNone/>
            </a:pPr>
            <a:endParaRPr lang="en-AU" sz="1800" i="1" dirty="0">
              <a:latin typeface="Arial" panose="020B0604020202020204" pitchFamily="34" charset="0"/>
            </a:endParaRPr>
          </a:p>
        </p:txBody>
      </p:sp>
    </p:spTree>
    <p:extLst>
      <p:ext uri="{BB962C8B-B14F-4D97-AF65-F5344CB8AC3E}">
        <p14:creationId xmlns:p14="http://schemas.microsoft.com/office/powerpoint/2010/main" val="18176061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18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318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318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318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318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93189">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93189">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9318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41300" y="165100"/>
            <a:ext cx="8229600" cy="1143000"/>
          </a:xfrm>
        </p:spPr>
        <p:txBody>
          <a:bodyPr/>
          <a:lstStyle/>
          <a:p>
            <a:pPr eaLnBrk="1" hangingPunct="1"/>
            <a:r>
              <a:rPr lang="id-ID" altLang="en-US" sz="2800" b="1" dirty="0" smtClean="0">
                <a:solidFill>
                  <a:srgbClr val="FF0000"/>
                </a:solidFill>
              </a:rPr>
              <a:t>What is Academic Writing ?</a:t>
            </a:r>
            <a:endParaRPr lang="en-US" altLang="en-US" sz="2800" b="1" dirty="0" smtClean="0">
              <a:solidFill>
                <a:srgbClr val="FF0000"/>
              </a:solidFill>
            </a:endParaRPr>
          </a:p>
        </p:txBody>
      </p:sp>
      <p:sp>
        <p:nvSpPr>
          <p:cNvPr id="6147" name="Rectangle 3"/>
          <p:cNvSpPr>
            <a:spLocks noGrp="1" noChangeArrowheads="1"/>
          </p:cNvSpPr>
          <p:nvPr>
            <p:ph type="body" idx="1"/>
          </p:nvPr>
        </p:nvSpPr>
        <p:spPr>
          <a:xfrm>
            <a:off x="241300" y="1190625"/>
            <a:ext cx="8361363" cy="5046402"/>
          </a:xfrm>
        </p:spPr>
        <p:txBody>
          <a:bodyPr/>
          <a:lstStyle/>
          <a:p>
            <a:pPr eaLnBrk="1" hangingPunct="1"/>
            <a:r>
              <a:rPr lang="id-ID" altLang="en-US" sz="2400" dirty="0" smtClean="0"/>
              <a:t>Academic Writing does many of the things that personal writing does not</a:t>
            </a:r>
            <a:r>
              <a:rPr lang="id-ID" altLang="en-US" sz="2400" dirty="0" smtClean="0">
                <a:solidFill>
                  <a:srgbClr val="FF0000"/>
                </a:solidFill>
              </a:rPr>
              <a:t>. It has its own set of rules and practice</a:t>
            </a:r>
          </a:p>
          <a:p>
            <a:pPr eaLnBrk="1" hangingPunct="1"/>
            <a:r>
              <a:rPr lang="id-ID" altLang="en-US" sz="2400" dirty="0" smtClean="0"/>
              <a:t>The rules and practices may be organized around a formal order or structure to present idea which supported by the author citation in literature.</a:t>
            </a:r>
          </a:p>
          <a:p>
            <a:pPr eaLnBrk="1" hangingPunct="1"/>
            <a:r>
              <a:rPr lang="id-ID" altLang="en-US" sz="2400" dirty="0" smtClean="0"/>
              <a:t>In contrast to personal writing contexts, academic writing is different because </a:t>
            </a:r>
            <a:r>
              <a:rPr lang="id-ID" altLang="en-US" sz="2400" dirty="0" smtClean="0">
                <a:solidFill>
                  <a:srgbClr val="FF0000"/>
                </a:solidFill>
              </a:rPr>
              <a:t>it deals with the underlying theories </a:t>
            </a:r>
            <a:r>
              <a:rPr lang="id-ID" altLang="en-US" sz="2400" dirty="0" smtClean="0"/>
              <a:t>and causes governing processes and practices in everyday life, as well as exploring alternative explanations for these events</a:t>
            </a:r>
          </a:p>
          <a:p>
            <a:pPr eaLnBrk="1" hangingPunct="1"/>
            <a:endParaRPr lang="en-US" altLang="en-US" sz="2400" dirty="0" smtClean="0"/>
          </a:p>
          <a:p>
            <a:pPr lvl="1" eaLnBrk="1" hangingPunct="1"/>
            <a:r>
              <a:rPr lang="en-US" altLang="en-US" sz="2000" dirty="0" smtClean="0"/>
              <a:t>Su</a:t>
            </a:r>
            <a:endParaRPr lang="en-US" altLang="en-US" sz="2000"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AU" dirty="0" smtClean="0"/>
              <a:t/>
            </a:r>
            <a:br>
              <a:rPr lang="en-AU" dirty="0" smtClean="0"/>
            </a:br>
            <a:r>
              <a:rPr lang="en-AU" dirty="0" smtClean="0">
                <a:solidFill>
                  <a:schemeClr val="accent1">
                    <a:lumMod val="75000"/>
                  </a:schemeClr>
                </a:solidFill>
              </a:rPr>
              <a:t>Analysing assignment questions </a:t>
            </a:r>
            <a:br>
              <a:rPr lang="en-AU" dirty="0" smtClean="0">
                <a:solidFill>
                  <a:schemeClr val="accent1">
                    <a:lumMod val="75000"/>
                  </a:schemeClr>
                </a:solidFill>
              </a:rPr>
            </a:br>
            <a:endParaRPr lang="en-AU" dirty="0" smtClean="0">
              <a:solidFill>
                <a:schemeClr val="accent1">
                  <a:lumMod val="75000"/>
                </a:schemeClr>
              </a:solidFill>
            </a:endParaRPr>
          </a:p>
        </p:txBody>
      </p:sp>
      <p:sp>
        <p:nvSpPr>
          <p:cNvPr id="48131" name="Rectangle 3"/>
          <p:cNvSpPr>
            <a:spLocks noGrp="1" noChangeArrowheads="1"/>
          </p:cNvSpPr>
          <p:nvPr>
            <p:ph type="body" sz="half" idx="2"/>
          </p:nvPr>
        </p:nvSpPr>
        <p:spPr>
          <a:xfrm>
            <a:off x="320675" y="1985963"/>
            <a:ext cx="8302625" cy="4516437"/>
          </a:xfrm>
        </p:spPr>
        <p:txBody>
          <a:bodyPr rtlCol="0">
            <a:normAutofit fontScale="92500" lnSpcReduction="20000"/>
          </a:bodyPr>
          <a:lstStyle/>
          <a:p>
            <a:pPr marL="0" indent="0" eaLnBrk="1" fontAlgn="auto" hangingPunct="1">
              <a:spcAft>
                <a:spcPts val="0"/>
              </a:spcAft>
              <a:buFontTx/>
              <a:buNone/>
              <a:defRPr/>
            </a:pPr>
            <a:r>
              <a:rPr lang="en-AU" b="1" dirty="0" smtClean="0"/>
              <a:t>It is important to give your lecturer exactly what he/she asks for.</a:t>
            </a:r>
          </a:p>
          <a:p>
            <a:pPr marL="0" indent="0" eaLnBrk="1" fontAlgn="auto" hangingPunct="1">
              <a:spcAft>
                <a:spcPts val="0"/>
              </a:spcAft>
              <a:buFontTx/>
              <a:buNone/>
              <a:defRPr/>
            </a:pPr>
            <a:endParaRPr lang="en-AU" b="1" dirty="0" smtClean="0"/>
          </a:p>
          <a:p>
            <a:pPr marL="0" indent="0" eaLnBrk="1" fontAlgn="auto" hangingPunct="1">
              <a:spcAft>
                <a:spcPts val="0"/>
              </a:spcAft>
              <a:buFontTx/>
              <a:buNone/>
              <a:defRPr/>
            </a:pPr>
            <a:r>
              <a:rPr lang="en-AU" dirty="0" smtClean="0"/>
              <a:t>If you misunderstand one word in a question it can be enough to throw your assignment right off track.</a:t>
            </a:r>
          </a:p>
          <a:p>
            <a:pPr marL="0" indent="0" eaLnBrk="1" fontAlgn="auto" hangingPunct="1">
              <a:spcAft>
                <a:spcPts val="0"/>
              </a:spcAft>
              <a:buFontTx/>
              <a:buNone/>
              <a:defRPr/>
            </a:pPr>
            <a:endParaRPr lang="en-AU" dirty="0" smtClean="0"/>
          </a:p>
          <a:p>
            <a:pPr marL="0" indent="0" eaLnBrk="1" fontAlgn="auto" hangingPunct="1">
              <a:spcAft>
                <a:spcPts val="0"/>
              </a:spcAft>
              <a:buFontTx/>
              <a:buNone/>
              <a:defRPr/>
            </a:pPr>
            <a:r>
              <a:rPr lang="en-AU" dirty="0" smtClean="0"/>
              <a:t>It helps to pick out the instruction words, the conditions of any instructions and the key content words.</a:t>
            </a:r>
          </a:p>
        </p:txBody>
      </p:sp>
      <p:sp>
        <p:nvSpPr>
          <p:cNvPr id="48132" name="Footer Placeholder 4"/>
          <p:cNvSpPr>
            <a:spLocks noGrp="1"/>
          </p:cNvSpPr>
          <p:nvPr>
            <p:ph type="ftr" sz="quarter" idx="10"/>
          </p:nvPr>
        </p:nvSpPr>
        <p:spPr bwMode="auto">
          <a:ln>
            <a:miter lim="800000"/>
            <a:headEnd/>
            <a:tailEnd/>
          </a:ln>
        </p:spPr>
        <p:txBody>
          <a:bodyPr wrap="square" numCol="1" compatLnSpc="1">
            <a:prstTxWarp prst="textNoShape">
              <a:avLst/>
            </a:prstTxWarp>
          </a:bodyPr>
          <a:lstStyle/>
          <a:p>
            <a:pPr>
              <a:defRPr/>
            </a:pPr>
            <a:r>
              <a:rPr lang="en-GB" smtClean="0"/>
              <a:t>© Unitec New Zealand</a:t>
            </a:r>
          </a:p>
        </p:txBody>
      </p:sp>
      <p:sp>
        <p:nvSpPr>
          <p:cNvPr id="54277"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78C7081-AD5D-4CD0-8C4B-9B780E012516}" type="slidenum">
              <a:rPr lang="en-GB" sz="1200">
                <a:solidFill>
                  <a:srgbClr val="898989"/>
                </a:solidFill>
                <a:latin typeface="Arial" panose="020B0604020202020204" pitchFamily="34" charset="0"/>
              </a:rPr>
              <a:pPr>
                <a:spcBef>
                  <a:spcPct val="0"/>
                </a:spcBef>
                <a:buFontTx/>
                <a:buNone/>
              </a:pPr>
              <a:t>20</a:t>
            </a:fld>
            <a:endParaRPr lang="en-GB" sz="1200">
              <a:solidFill>
                <a:srgbClr val="898989"/>
              </a:solidFill>
              <a:latin typeface="Arial" panose="020B0604020202020204" pitchFamily="34" charset="0"/>
            </a:endParaRPr>
          </a:p>
        </p:txBody>
      </p:sp>
      <p:pic>
        <p:nvPicPr>
          <p:cNvPr id="54278" name="Picture 4" descr="Conversation_ƒ"/>
          <p:cNvPicPr>
            <a:picLocks noChangeAspect="1" noChangeArrowheads="1"/>
          </p:cNvPicPr>
          <p:nvPr/>
        </p:nvPicPr>
        <p:blipFill>
          <a:blip r:embed="rId2">
            <a:extLst>
              <a:ext uri="{28A0092B-C50C-407E-A947-70E740481C1C}">
                <a14:useLocalDpi xmlns:a14="http://schemas.microsoft.com/office/drawing/2010/main" val="0"/>
              </a:ext>
            </a:extLst>
          </a:blip>
          <a:srcRect t="40334" b="42551"/>
          <a:stretch>
            <a:fillRect/>
          </a:stretch>
        </p:blipFill>
        <p:spPr bwMode="auto">
          <a:xfrm>
            <a:off x="0" y="0"/>
            <a:ext cx="91440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9" name="Rectangle 5"/>
          <p:cNvSpPr>
            <a:spLocks noChangeArrowheads="1"/>
          </p:cNvSpPr>
          <p:nvPr/>
        </p:nvSpPr>
        <p:spPr bwMode="auto">
          <a:xfrm>
            <a:off x="733425" y="1704975"/>
            <a:ext cx="7562850" cy="484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1800" i="1">
              <a:latin typeface="Arial" panose="020B0604020202020204" pitchFamily="34" charset="0"/>
            </a:endParaRPr>
          </a:p>
          <a:p>
            <a:pPr eaLnBrk="1" hangingPunct="1">
              <a:spcBef>
                <a:spcPct val="0"/>
              </a:spcBef>
              <a:buFontTx/>
              <a:buNone/>
            </a:pPr>
            <a:endParaRPr lang="en-AU" sz="1800" i="1">
              <a:latin typeface="Arial" panose="020B0604020202020204" pitchFamily="34" charset="0"/>
            </a:endParaRPr>
          </a:p>
          <a:p>
            <a:pPr eaLnBrk="1" hangingPunct="1">
              <a:spcBef>
                <a:spcPct val="0"/>
              </a:spcBef>
              <a:buFontTx/>
              <a:buNone/>
            </a:pPr>
            <a:endParaRPr lang="en-AU" sz="1800" i="1">
              <a:latin typeface="Arial" panose="020B0604020202020204" pitchFamily="34" charset="0"/>
            </a:endParaRPr>
          </a:p>
          <a:p>
            <a:pPr eaLnBrk="1" hangingPunct="1">
              <a:spcBef>
                <a:spcPct val="0"/>
              </a:spcBef>
              <a:buFontTx/>
              <a:buNone/>
            </a:pPr>
            <a:endParaRPr lang="en-AU" sz="1800" i="1">
              <a:latin typeface="Arial" panose="020B0604020202020204" pitchFamily="34" charset="0"/>
            </a:endParaRPr>
          </a:p>
        </p:txBody>
      </p:sp>
    </p:spTree>
    <p:extLst>
      <p:ext uri="{BB962C8B-B14F-4D97-AF65-F5344CB8AC3E}">
        <p14:creationId xmlns:p14="http://schemas.microsoft.com/office/powerpoint/2010/main" val="319808029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a:xfrm>
            <a:off x="265113" y="958850"/>
            <a:ext cx="8194675" cy="584200"/>
          </a:xfrm>
        </p:spPr>
        <p:txBody>
          <a:bodyPr rtlCol="0">
            <a:normAutofit fontScale="90000"/>
          </a:bodyPr>
          <a:lstStyle/>
          <a:p>
            <a:pPr eaLnBrk="1" fontAlgn="auto" hangingPunct="1">
              <a:spcAft>
                <a:spcPts val="0"/>
              </a:spcAft>
              <a:defRPr/>
            </a:pPr>
            <a:r>
              <a:rPr lang="en-AU" dirty="0" smtClean="0"/>
              <a:t>Analysing questions</a:t>
            </a:r>
          </a:p>
        </p:txBody>
      </p:sp>
      <p:sp>
        <p:nvSpPr>
          <p:cNvPr id="52227" name="Rectangle 3"/>
          <p:cNvSpPr>
            <a:spLocks noGrp="1" noChangeArrowheads="1"/>
          </p:cNvSpPr>
          <p:nvPr>
            <p:ph type="body" sz="half" idx="2"/>
          </p:nvPr>
        </p:nvSpPr>
        <p:spPr>
          <a:xfrm>
            <a:off x="261938" y="1828800"/>
            <a:ext cx="8302625" cy="4586288"/>
          </a:xfrm>
        </p:spPr>
        <p:txBody>
          <a:bodyPr rtlCol="0">
            <a:normAutofit fontScale="85000" lnSpcReduction="20000"/>
          </a:bodyPr>
          <a:lstStyle/>
          <a:p>
            <a:pPr marL="0" indent="0" eaLnBrk="1" fontAlgn="auto" hangingPunct="1">
              <a:spcAft>
                <a:spcPts val="0"/>
              </a:spcAft>
              <a:buFontTx/>
              <a:buNone/>
              <a:defRPr/>
            </a:pPr>
            <a:r>
              <a:rPr lang="en-AU" u="sng" dirty="0" smtClean="0">
                <a:solidFill>
                  <a:srgbClr val="54B7C6"/>
                </a:solidFill>
              </a:rPr>
              <a:t>Instruction words</a:t>
            </a:r>
            <a:r>
              <a:rPr lang="en-AU" dirty="0" smtClean="0">
                <a:solidFill>
                  <a:srgbClr val="54B7C6"/>
                </a:solidFill>
              </a:rPr>
              <a:t> </a:t>
            </a:r>
            <a:r>
              <a:rPr lang="en-AU" dirty="0" smtClean="0"/>
              <a:t>tell you how to answer the question for example:</a:t>
            </a:r>
          </a:p>
          <a:p>
            <a:pPr marL="0" indent="0" eaLnBrk="1" fontAlgn="auto" hangingPunct="1">
              <a:spcAft>
                <a:spcPts val="0"/>
              </a:spcAft>
              <a:buFontTx/>
              <a:buNone/>
              <a:defRPr/>
            </a:pPr>
            <a:r>
              <a:rPr lang="en-AU" dirty="0" smtClean="0"/>
              <a:t>Discuss…			Compare and contrast…</a:t>
            </a:r>
          </a:p>
          <a:p>
            <a:pPr marL="0" indent="0" eaLnBrk="1" fontAlgn="auto" hangingPunct="1">
              <a:spcAft>
                <a:spcPts val="0"/>
              </a:spcAft>
              <a:buFontTx/>
              <a:buNone/>
              <a:defRPr/>
            </a:pPr>
            <a:r>
              <a:rPr lang="en-AU" dirty="0" smtClean="0"/>
              <a:t>Identify…			Evaluate</a:t>
            </a:r>
          </a:p>
          <a:p>
            <a:pPr marL="0" indent="0" eaLnBrk="1" fontAlgn="auto" hangingPunct="1">
              <a:spcAft>
                <a:spcPts val="0"/>
              </a:spcAft>
              <a:buFontTx/>
              <a:buNone/>
              <a:defRPr/>
            </a:pPr>
            <a:r>
              <a:rPr lang="en-AU" u="sng" dirty="0" smtClean="0">
                <a:solidFill>
                  <a:srgbClr val="54B7C6"/>
                </a:solidFill>
              </a:rPr>
              <a:t>Conditions</a:t>
            </a:r>
            <a:r>
              <a:rPr lang="en-AU" u="sng" dirty="0" smtClean="0">
                <a:solidFill>
                  <a:srgbClr val="3366CC"/>
                </a:solidFill>
              </a:rPr>
              <a:t> </a:t>
            </a:r>
            <a:r>
              <a:rPr lang="en-AU" dirty="0" smtClean="0"/>
              <a:t>make an instruction more specific.  For example:</a:t>
            </a:r>
          </a:p>
          <a:p>
            <a:pPr marL="0" indent="0" eaLnBrk="1" fontAlgn="auto" hangingPunct="1">
              <a:spcAft>
                <a:spcPts val="0"/>
              </a:spcAft>
              <a:buFontTx/>
              <a:buNone/>
              <a:defRPr/>
            </a:pPr>
            <a:r>
              <a:rPr lang="en-AU" dirty="0" smtClean="0"/>
              <a:t>Identify two…		Include examples…</a:t>
            </a:r>
          </a:p>
          <a:p>
            <a:pPr marL="0" indent="0" eaLnBrk="1" fontAlgn="auto" hangingPunct="1">
              <a:spcAft>
                <a:spcPts val="0"/>
              </a:spcAft>
              <a:buFontTx/>
              <a:buNone/>
              <a:defRPr/>
            </a:pPr>
            <a:r>
              <a:rPr lang="en-AU" dirty="0" smtClean="0"/>
              <a:t>Refer to class work…	Outline briefly..</a:t>
            </a:r>
          </a:p>
          <a:p>
            <a:pPr marL="0" indent="0" eaLnBrk="1" fontAlgn="auto" hangingPunct="1">
              <a:spcAft>
                <a:spcPts val="0"/>
              </a:spcAft>
              <a:buFontTx/>
              <a:buNone/>
              <a:defRPr/>
            </a:pPr>
            <a:r>
              <a:rPr lang="en-AU" u="sng" dirty="0" smtClean="0">
                <a:solidFill>
                  <a:srgbClr val="54B7C6"/>
                </a:solidFill>
              </a:rPr>
              <a:t/>
            </a:r>
            <a:br>
              <a:rPr lang="en-AU" u="sng" dirty="0" smtClean="0">
                <a:solidFill>
                  <a:srgbClr val="54B7C6"/>
                </a:solidFill>
              </a:rPr>
            </a:br>
            <a:r>
              <a:rPr lang="en-AU" u="sng" dirty="0" smtClean="0">
                <a:solidFill>
                  <a:srgbClr val="54B7C6"/>
                </a:solidFill>
              </a:rPr>
              <a:t>Key content words</a:t>
            </a:r>
            <a:r>
              <a:rPr lang="en-AU" dirty="0" smtClean="0">
                <a:solidFill>
                  <a:srgbClr val="54B7C6"/>
                </a:solidFill>
              </a:rPr>
              <a:t> </a:t>
            </a:r>
            <a:r>
              <a:rPr lang="en-AU" dirty="0" smtClean="0"/>
              <a:t>give the topic areas that need to be covered in an assignment.</a:t>
            </a:r>
          </a:p>
          <a:p>
            <a:pPr marL="0" indent="0" eaLnBrk="1" fontAlgn="auto" hangingPunct="1">
              <a:spcAft>
                <a:spcPts val="0"/>
              </a:spcAft>
              <a:buFontTx/>
              <a:buNone/>
              <a:defRPr/>
            </a:pPr>
            <a:endParaRPr lang="en-AU" sz="4400" b="1" dirty="0" smtClean="0">
              <a:solidFill>
                <a:srgbClr val="3366CC"/>
              </a:solidFill>
            </a:endParaRPr>
          </a:p>
        </p:txBody>
      </p:sp>
      <p:sp>
        <p:nvSpPr>
          <p:cNvPr id="49156" name="Footer Placeholder 4"/>
          <p:cNvSpPr>
            <a:spLocks noGrp="1"/>
          </p:cNvSpPr>
          <p:nvPr>
            <p:ph type="ftr" sz="quarter" idx="10"/>
          </p:nvPr>
        </p:nvSpPr>
        <p:spPr bwMode="auto">
          <a:ln>
            <a:miter lim="800000"/>
            <a:headEnd/>
            <a:tailEnd/>
          </a:ln>
        </p:spPr>
        <p:txBody>
          <a:bodyPr wrap="square" numCol="1" compatLnSpc="1">
            <a:prstTxWarp prst="textNoShape">
              <a:avLst/>
            </a:prstTxWarp>
          </a:bodyPr>
          <a:lstStyle/>
          <a:p>
            <a:pPr>
              <a:defRPr/>
            </a:pPr>
            <a:r>
              <a:rPr lang="en-GB" smtClean="0"/>
              <a:t>© Unitec New Zealand</a:t>
            </a:r>
          </a:p>
        </p:txBody>
      </p:sp>
      <p:sp>
        <p:nvSpPr>
          <p:cNvPr id="55301"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191BDB5-D44B-4D6D-9797-6C849D0BF63A}" type="slidenum">
              <a:rPr lang="en-GB" sz="1200">
                <a:solidFill>
                  <a:srgbClr val="898989"/>
                </a:solidFill>
                <a:latin typeface="Arial" panose="020B0604020202020204" pitchFamily="34" charset="0"/>
              </a:rPr>
              <a:pPr>
                <a:spcBef>
                  <a:spcPct val="0"/>
                </a:spcBef>
                <a:buFontTx/>
                <a:buNone/>
              </a:pPr>
              <a:t>21</a:t>
            </a:fld>
            <a:endParaRPr lang="en-GB" sz="1200">
              <a:solidFill>
                <a:srgbClr val="898989"/>
              </a:solidFill>
              <a:latin typeface="Arial" panose="020B0604020202020204" pitchFamily="34" charset="0"/>
            </a:endParaRPr>
          </a:p>
        </p:txBody>
      </p:sp>
      <p:pic>
        <p:nvPicPr>
          <p:cNvPr id="55302" name="Picture 4" descr="Conversation_ƒ"/>
          <p:cNvPicPr>
            <a:picLocks noChangeAspect="1" noChangeArrowheads="1"/>
          </p:cNvPicPr>
          <p:nvPr/>
        </p:nvPicPr>
        <p:blipFill>
          <a:blip r:embed="rId3">
            <a:extLst>
              <a:ext uri="{28A0092B-C50C-407E-A947-70E740481C1C}">
                <a14:useLocalDpi xmlns:a14="http://schemas.microsoft.com/office/drawing/2010/main" val="0"/>
              </a:ext>
            </a:extLst>
          </a:blip>
          <a:srcRect t="40334" b="42551"/>
          <a:stretch>
            <a:fillRect/>
          </a:stretch>
        </p:blipFill>
        <p:spPr bwMode="auto">
          <a:xfrm>
            <a:off x="0" y="0"/>
            <a:ext cx="9144000"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667785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222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222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222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2227">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22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80956"/>
          </a:xfrm>
        </p:spPr>
        <p:txBody>
          <a:bodyPr/>
          <a:lstStyle/>
          <a:p>
            <a:r>
              <a:rPr lang="id-ID" dirty="0" smtClean="0">
                <a:solidFill>
                  <a:srgbClr val="FF0000"/>
                </a:solidFill>
              </a:rPr>
              <a:t>The Audience</a:t>
            </a:r>
            <a:endParaRPr lang="id-ID" dirty="0">
              <a:solidFill>
                <a:srgbClr val="FF0000"/>
              </a:solidFill>
            </a:endParaRPr>
          </a:p>
        </p:txBody>
      </p:sp>
      <p:sp>
        <p:nvSpPr>
          <p:cNvPr id="3" name="Content Placeholder 2"/>
          <p:cNvSpPr>
            <a:spLocks noGrp="1"/>
          </p:cNvSpPr>
          <p:nvPr>
            <p:ph idx="1"/>
          </p:nvPr>
        </p:nvSpPr>
        <p:spPr>
          <a:xfrm>
            <a:off x="457200" y="1255594"/>
            <a:ext cx="8229600" cy="4870569"/>
          </a:xfrm>
        </p:spPr>
        <p:txBody>
          <a:bodyPr/>
          <a:lstStyle/>
          <a:p>
            <a:r>
              <a:rPr lang="id-ID" sz="2800" dirty="0" smtClean="0"/>
              <a:t>Being conscious of academic tone reader knows all term you to be </a:t>
            </a:r>
            <a:r>
              <a:rPr lang="id-ID" sz="2800" dirty="0" smtClean="0">
                <a:solidFill>
                  <a:srgbClr val="FFFF00"/>
                </a:solidFill>
              </a:rPr>
              <a:t>“aware”</a:t>
            </a:r>
            <a:r>
              <a:rPr lang="id-ID" sz="2800" dirty="0" smtClean="0"/>
              <a:t> of </a:t>
            </a:r>
            <a:r>
              <a:rPr lang="id-ID" sz="2800" dirty="0" smtClean="0">
                <a:solidFill>
                  <a:srgbClr val="FF0000"/>
                </a:solidFill>
              </a:rPr>
              <a:t>your audience </a:t>
            </a:r>
            <a:r>
              <a:rPr lang="id-ID" sz="2800" dirty="0" smtClean="0"/>
              <a:t>and </a:t>
            </a:r>
            <a:r>
              <a:rPr lang="id-ID" sz="2800" dirty="0" smtClean="0">
                <a:solidFill>
                  <a:srgbClr val="FFFF00"/>
                </a:solidFill>
              </a:rPr>
              <a:t>respect the formality </a:t>
            </a:r>
            <a:r>
              <a:rPr lang="id-ID" sz="2800" dirty="0" smtClean="0"/>
              <a:t>normally associated with academic writing.</a:t>
            </a:r>
          </a:p>
          <a:p>
            <a:r>
              <a:rPr lang="id-ID" sz="2800" dirty="0" smtClean="0"/>
              <a:t>You must </a:t>
            </a:r>
            <a:r>
              <a:rPr lang="id-ID" sz="2800" dirty="0" smtClean="0">
                <a:solidFill>
                  <a:srgbClr val="FFFF00"/>
                </a:solidFill>
              </a:rPr>
              <a:t>target</a:t>
            </a:r>
            <a:r>
              <a:rPr lang="id-ID" sz="2800" dirty="0" smtClean="0"/>
              <a:t> a </a:t>
            </a:r>
            <a:r>
              <a:rPr lang="id-ID" sz="2800" dirty="0" smtClean="0">
                <a:solidFill>
                  <a:srgbClr val="FF0000"/>
                </a:solidFill>
              </a:rPr>
              <a:t>more general audience </a:t>
            </a:r>
            <a:r>
              <a:rPr lang="id-ID" sz="2800" dirty="0" smtClean="0"/>
              <a:t>than just your lecturer and your friends. You should </a:t>
            </a:r>
            <a:r>
              <a:rPr lang="id-ID" sz="2800" dirty="0" smtClean="0">
                <a:solidFill>
                  <a:srgbClr val="FFFF00"/>
                </a:solidFill>
              </a:rPr>
              <a:t>assume</a:t>
            </a:r>
            <a:r>
              <a:rPr lang="id-ID" sz="2800" dirty="0" smtClean="0"/>
              <a:t> that </a:t>
            </a:r>
            <a:r>
              <a:rPr lang="id-ID" sz="2800" dirty="0" smtClean="0">
                <a:solidFill>
                  <a:srgbClr val="FF0000"/>
                </a:solidFill>
              </a:rPr>
              <a:t>your readers will be intelligent thinking people</a:t>
            </a:r>
            <a:r>
              <a:rPr lang="id-ID" sz="2800" dirty="0" smtClean="0"/>
              <a:t>, but they may not be specifically informed of your topic</a:t>
            </a:r>
            <a:r>
              <a:rPr lang="id-ID" sz="2800" dirty="0" smtClean="0">
                <a:solidFill>
                  <a:srgbClr val="FF0000"/>
                </a:solidFill>
              </a:rPr>
              <a:t>. </a:t>
            </a:r>
            <a:r>
              <a:rPr lang="id-ID" sz="2800" dirty="0" smtClean="0">
                <a:solidFill>
                  <a:srgbClr val="FFFF00"/>
                </a:solidFill>
              </a:rPr>
              <a:t>Do not presume </a:t>
            </a:r>
            <a:r>
              <a:rPr lang="id-ID" sz="2800" dirty="0" smtClean="0"/>
              <a:t>that your </a:t>
            </a:r>
            <a:r>
              <a:rPr lang="id-ID" sz="2800" dirty="0" smtClean="0">
                <a:solidFill>
                  <a:srgbClr val="FFFF00"/>
                </a:solidFill>
              </a:rPr>
              <a:t>readers knows all terms</a:t>
            </a:r>
            <a:r>
              <a:rPr lang="id-ID" sz="2800" dirty="0" smtClean="0"/>
              <a:t> and concepts associated with your works. </a:t>
            </a:r>
            <a:endParaRPr lang="id-ID" sz="2800" dirty="0"/>
          </a:p>
        </p:txBody>
      </p:sp>
    </p:spTree>
    <p:extLst>
      <p:ext uri="{BB962C8B-B14F-4D97-AF65-F5344CB8AC3E}">
        <p14:creationId xmlns:p14="http://schemas.microsoft.com/office/powerpoint/2010/main" val="33880231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685800" y="805219"/>
            <a:ext cx="7772400" cy="3234518"/>
          </a:xfrm>
        </p:spPr>
        <p:txBody>
          <a:bodyPr/>
          <a:lstStyle/>
          <a:p>
            <a:pPr eaLnBrk="1" hangingPunct="1"/>
            <a:r>
              <a:rPr lang="id-ID" altLang="en-US" dirty="0" smtClean="0"/>
              <a:t>THANK YOU</a:t>
            </a:r>
            <a:endParaRPr lang="en-US" altLang="en-US" b="1" dirty="0" smtClean="0"/>
          </a:p>
        </p:txBody>
      </p:sp>
      <p:sp>
        <p:nvSpPr>
          <p:cNvPr id="12291" name="Rectangle 3"/>
          <p:cNvSpPr>
            <a:spLocks noGrp="1" noChangeArrowheads="1"/>
          </p:cNvSpPr>
          <p:nvPr>
            <p:ph type="subTitle" idx="1"/>
          </p:nvPr>
        </p:nvSpPr>
        <p:spPr>
          <a:xfrm>
            <a:off x="1371600" y="2784144"/>
            <a:ext cx="6400800" cy="1009934"/>
          </a:xfrm>
        </p:spPr>
        <p:txBody>
          <a:bodyPr/>
          <a:lstStyle/>
          <a:p>
            <a:pPr eaLnBrk="1" hangingPunct="1"/>
            <a:r>
              <a:rPr lang="id-ID" altLang="en-US" sz="2800" dirty="0" smtClean="0"/>
              <a:t>Good Luck with your Academic Writing</a:t>
            </a:r>
            <a:r>
              <a:rPr lang="id-ID" altLang="en-US" sz="2400" dirty="0" smtClean="0"/>
              <a:t>.</a:t>
            </a:r>
            <a:endParaRPr lang="en-US" altLang="en-US" sz="2400" dirty="0" smtClean="0"/>
          </a:p>
        </p:txBody>
      </p:sp>
      <p:pic>
        <p:nvPicPr>
          <p:cNvPr id="7172" name="Picture 4" descr="IMG_927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15026" y="4271749"/>
            <a:ext cx="1943174" cy="226316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4059266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1885685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39930786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347663"/>
            <a:ext cx="8229600" cy="1143000"/>
          </a:xfrm>
        </p:spPr>
        <p:txBody>
          <a:bodyPr/>
          <a:lstStyle/>
          <a:p>
            <a:pPr eaLnBrk="1" hangingPunct="1"/>
            <a:r>
              <a:rPr lang="en-GB" altLang="en-US" sz="2800" b="1" smtClean="0"/>
              <a:t>Colour scheme</a:t>
            </a:r>
            <a:endParaRPr lang="en-US" altLang="en-US" sz="2800" b="1" smtClean="0"/>
          </a:p>
        </p:txBody>
      </p:sp>
      <p:sp>
        <p:nvSpPr>
          <p:cNvPr id="8195" name="Rectangle 3"/>
          <p:cNvSpPr>
            <a:spLocks noChangeArrowheads="1"/>
          </p:cNvSpPr>
          <p:nvPr/>
        </p:nvSpPr>
        <p:spPr bwMode="auto">
          <a:xfrm>
            <a:off x="3686175" y="2306638"/>
            <a:ext cx="827088" cy="6111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0"/>
              </a:spcBef>
              <a:buFontTx/>
              <a:buNone/>
            </a:pPr>
            <a:endParaRPr lang="en-US" altLang="en-US" sz="1800">
              <a:solidFill>
                <a:schemeClr val="tx1"/>
              </a:solidFill>
            </a:endParaRPr>
          </a:p>
        </p:txBody>
      </p:sp>
      <p:sp>
        <p:nvSpPr>
          <p:cNvPr id="8196" name="Rectangle 4"/>
          <p:cNvSpPr>
            <a:spLocks noChangeArrowheads="1"/>
          </p:cNvSpPr>
          <p:nvPr/>
        </p:nvSpPr>
        <p:spPr bwMode="auto">
          <a:xfrm>
            <a:off x="4762500" y="2306638"/>
            <a:ext cx="827088" cy="611187"/>
          </a:xfrm>
          <a:prstGeom prst="rect">
            <a:avLst/>
          </a:prstGeom>
          <a:solidFill>
            <a:srgbClr val="7E265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0"/>
              </a:spcBef>
              <a:buFontTx/>
              <a:buNone/>
            </a:pPr>
            <a:endParaRPr lang="en-US" altLang="en-US" sz="1800">
              <a:solidFill>
                <a:schemeClr val="tx1"/>
              </a:solidFill>
            </a:endParaRPr>
          </a:p>
        </p:txBody>
      </p:sp>
      <p:sp>
        <p:nvSpPr>
          <p:cNvPr id="8197" name="Rectangle 5"/>
          <p:cNvSpPr>
            <a:spLocks noChangeArrowheads="1"/>
          </p:cNvSpPr>
          <p:nvPr/>
        </p:nvSpPr>
        <p:spPr bwMode="auto">
          <a:xfrm>
            <a:off x="2633663" y="3921125"/>
            <a:ext cx="827087" cy="611188"/>
          </a:xfrm>
          <a:prstGeom prst="rect">
            <a:avLst/>
          </a:prstGeom>
          <a:solidFill>
            <a:srgbClr val="CB238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0"/>
              </a:spcBef>
              <a:buFontTx/>
              <a:buNone/>
            </a:pPr>
            <a:endParaRPr lang="en-US" altLang="en-US" sz="1800">
              <a:solidFill>
                <a:schemeClr val="tx1"/>
              </a:solidFill>
            </a:endParaRPr>
          </a:p>
        </p:txBody>
      </p:sp>
      <p:sp>
        <p:nvSpPr>
          <p:cNvPr id="8198" name="Rectangle 6"/>
          <p:cNvSpPr>
            <a:spLocks noChangeArrowheads="1"/>
          </p:cNvSpPr>
          <p:nvPr/>
        </p:nvSpPr>
        <p:spPr bwMode="auto">
          <a:xfrm>
            <a:off x="3702050" y="3921125"/>
            <a:ext cx="827088" cy="6111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0"/>
              </a:spcBef>
              <a:buFontTx/>
              <a:buNone/>
            </a:pPr>
            <a:endParaRPr lang="en-US" altLang="en-US" sz="1800">
              <a:solidFill>
                <a:schemeClr val="tx1"/>
              </a:solidFill>
            </a:endParaRPr>
          </a:p>
        </p:txBody>
      </p:sp>
      <p:sp>
        <p:nvSpPr>
          <p:cNvPr id="8199" name="Rectangle 7"/>
          <p:cNvSpPr>
            <a:spLocks noChangeArrowheads="1"/>
          </p:cNvSpPr>
          <p:nvPr/>
        </p:nvSpPr>
        <p:spPr bwMode="auto">
          <a:xfrm>
            <a:off x="4770438" y="3921125"/>
            <a:ext cx="827087" cy="61118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0"/>
              </a:spcBef>
              <a:buFontTx/>
              <a:buNone/>
            </a:pPr>
            <a:endParaRPr lang="en-US" altLang="en-US" sz="1800">
              <a:solidFill>
                <a:schemeClr val="tx1"/>
              </a:solidFill>
            </a:endParaRPr>
          </a:p>
        </p:txBody>
      </p:sp>
      <p:sp>
        <p:nvSpPr>
          <p:cNvPr id="8200" name="Rectangle 8"/>
          <p:cNvSpPr>
            <a:spLocks noChangeArrowheads="1"/>
          </p:cNvSpPr>
          <p:nvPr/>
        </p:nvSpPr>
        <p:spPr bwMode="auto">
          <a:xfrm>
            <a:off x="5840413" y="3921125"/>
            <a:ext cx="827087" cy="611188"/>
          </a:xfrm>
          <a:prstGeom prst="rect">
            <a:avLst/>
          </a:prstGeom>
          <a:solidFill>
            <a:srgbClr val="7E265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0"/>
              </a:spcBef>
              <a:buFontTx/>
              <a:buNone/>
            </a:pPr>
            <a:endParaRPr lang="en-US" altLang="en-US" sz="1800">
              <a:solidFill>
                <a:schemeClr val="tx1"/>
              </a:solidFill>
            </a:endParaRPr>
          </a:p>
        </p:txBody>
      </p:sp>
      <p:sp>
        <p:nvSpPr>
          <p:cNvPr id="8201" name="Rectangle 9"/>
          <p:cNvSpPr>
            <a:spLocks noChangeArrowheads="1"/>
          </p:cNvSpPr>
          <p:nvPr/>
        </p:nvSpPr>
        <p:spPr bwMode="auto">
          <a:xfrm>
            <a:off x="5822950" y="2306638"/>
            <a:ext cx="827088" cy="6111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0"/>
              </a:spcBef>
              <a:buFontTx/>
              <a:buNone/>
            </a:pPr>
            <a:endParaRPr lang="en-US" altLang="en-US" sz="1800">
              <a:solidFill>
                <a:schemeClr val="tx1"/>
              </a:solidFill>
            </a:endParaRPr>
          </a:p>
        </p:txBody>
      </p:sp>
      <p:sp>
        <p:nvSpPr>
          <p:cNvPr id="8202" name="Rectangle 10"/>
          <p:cNvSpPr>
            <a:spLocks noChangeArrowheads="1"/>
          </p:cNvSpPr>
          <p:nvPr/>
        </p:nvSpPr>
        <p:spPr bwMode="auto">
          <a:xfrm>
            <a:off x="2617788" y="2306638"/>
            <a:ext cx="827087" cy="611187"/>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0"/>
              </a:spcBef>
              <a:buFontTx/>
              <a:buNone/>
            </a:pPr>
            <a:endParaRPr lang="en-US" altLang="en-US" sz="1800">
              <a:solidFill>
                <a:schemeClr val="tx1"/>
              </a:solidFill>
            </a:endParaRPr>
          </a:p>
        </p:txBody>
      </p:sp>
      <p:sp>
        <p:nvSpPr>
          <p:cNvPr id="8203" name="Text Box 11"/>
          <p:cNvSpPr txBox="1">
            <a:spLocks noChangeArrowheads="1"/>
          </p:cNvSpPr>
          <p:nvPr/>
        </p:nvSpPr>
        <p:spPr bwMode="auto">
          <a:xfrm>
            <a:off x="2343150" y="1666875"/>
            <a:ext cx="1377950"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algn="ctr" eaLnBrk="1" hangingPunct="1">
              <a:spcBef>
                <a:spcPct val="0"/>
              </a:spcBef>
              <a:buFontTx/>
              <a:buNone/>
            </a:pPr>
            <a:r>
              <a:rPr lang="en-GB" altLang="en-US" sz="1600" b="1">
                <a:cs typeface="Arial" panose="020B0604020202020204" pitchFamily="34" charset="0"/>
              </a:rPr>
              <a:t>Background</a:t>
            </a:r>
            <a:endParaRPr lang="en-US" altLang="en-US" sz="1600" b="1">
              <a:cs typeface="Arial" panose="020B0604020202020204" pitchFamily="34" charset="0"/>
            </a:endParaRPr>
          </a:p>
        </p:txBody>
      </p:sp>
      <p:sp>
        <p:nvSpPr>
          <p:cNvPr id="8204" name="Text Box 12"/>
          <p:cNvSpPr txBox="1">
            <a:spLocks noChangeArrowheads="1"/>
          </p:cNvSpPr>
          <p:nvPr/>
        </p:nvSpPr>
        <p:spPr bwMode="auto">
          <a:xfrm>
            <a:off x="3703638" y="1544638"/>
            <a:ext cx="79692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algn="ctr" eaLnBrk="1" hangingPunct="1">
              <a:spcBef>
                <a:spcPct val="0"/>
              </a:spcBef>
              <a:buFontTx/>
              <a:buNone/>
            </a:pPr>
            <a:r>
              <a:rPr lang="en-GB" altLang="en-US" sz="1600" b="1">
                <a:cs typeface="Arial" panose="020B0604020202020204" pitchFamily="34" charset="0"/>
              </a:rPr>
              <a:t>Text &amp;</a:t>
            </a:r>
          </a:p>
          <a:p>
            <a:pPr algn="ctr" eaLnBrk="1" hangingPunct="1">
              <a:spcBef>
                <a:spcPct val="0"/>
              </a:spcBef>
              <a:buFontTx/>
              <a:buNone/>
            </a:pPr>
            <a:r>
              <a:rPr lang="en-GB" altLang="en-US" sz="1600" b="1">
                <a:cs typeface="Arial" panose="020B0604020202020204" pitchFamily="34" charset="0"/>
              </a:rPr>
              <a:t>Lines</a:t>
            </a:r>
            <a:endParaRPr lang="en-US" altLang="en-US" sz="1600" b="1">
              <a:cs typeface="Arial" panose="020B0604020202020204" pitchFamily="34" charset="0"/>
            </a:endParaRPr>
          </a:p>
        </p:txBody>
      </p:sp>
      <p:sp>
        <p:nvSpPr>
          <p:cNvPr id="8205" name="Text Box 13"/>
          <p:cNvSpPr txBox="1">
            <a:spLocks noChangeArrowheads="1"/>
          </p:cNvSpPr>
          <p:nvPr/>
        </p:nvSpPr>
        <p:spPr bwMode="auto">
          <a:xfrm>
            <a:off x="4633913" y="1666875"/>
            <a:ext cx="1084262"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algn="ctr" eaLnBrk="1" hangingPunct="1">
              <a:spcBef>
                <a:spcPct val="0"/>
              </a:spcBef>
              <a:buFontTx/>
              <a:buNone/>
            </a:pPr>
            <a:r>
              <a:rPr lang="en-GB" altLang="en-US" sz="1600" b="1">
                <a:cs typeface="Arial" panose="020B0604020202020204" pitchFamily="34" charset="0"/>
              </a:rPr>
              <a:t>Shadows</a:t>
            </a:r>
            <a:endParaRPr lang="en-US" altLang="en-US" sz="1600" b="1">
              <a:cs typeface="Arial" panose="020B0604020202020204" pitchFamily="34" charset="0"/>
            </a:endParaRPr>
          </a:p>
        </p:txBody>
      </p:sp>
      <p:sp>
        <p:nvSpPr>
          <p:cNvPr id="8206" name="Text Box 14"/>
          <p:cNvSpPr txBox="1">
            <a:spLocks noChangeArrowheads="1"/>
          </p:cNvSpPr>
          <p:nvPr/>
        </p:nvSpPr>
        <p:spPr bwMode="auto">
          <a:xfrm>
            <a:off x="5934075" y="1544638"/>
            <a:ext cx="604838"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algn="ctr" eaLnBrk="1" hangingPunct="1">
              <a:spcBef>
                <a:spcPct val="0"/>
              </a:spcBef>
              <a:buFontTx/>
              <a:buNone/>
            </a:pPr>
            <a:r>
              <a:rPr lang="en-GB" altLang="en-US" sz="1600" b="1">
                <a:cs typeface="Arial" panose="020B0604020202020204" pitchFamily="34" charset="0"/>
              </a:rPr>
              <a:t>Title</a:t>
            </a:r>
            <a:br>
              <a:rPr lang="en-GB" altLang="en-US" sz="1600" b="1">
                <a:cs typeface="Arial" panose="020B0604020202020204" pitchFamily="34" charset="0"/>
              </a:rPr>
            </a:br>
            <a:r>
              <a:rPr lang="en-GB" altLang="en-US" sz="1600" b="1">
                <a:cs typeface="Arial" panose="020B0604020202020204" pitchFamily="34" charset="0"/>
              </a:rPr>
              <a:t>Text</a:t>
            </a:r>
            <a:endParaRPr lang="en-US" altLang="en-US" sz="1600" b="1">
              <a:cs typeface="Arial" panose="020B0604020202020204" pitchFamily="34" charset="0"/>
            </a:endParaRPr>
          </a:p>
        </p:txBody>
      </p:sp>
      <p:sp>
        <p:nvSpPr>
          <p:cNvPr id="8207" name="Text Box 15"/>
          <p:cNvSpPr txBox="1">
            <a:spLocks noChangeArrowheads="1"/>
          </p:cNvSpPr>
          <p:nvPr/>
        </p:nvSpPr>
        <p:spPr bwMode="auto">
          <a:xfrm>
            <a:off x="2749550" y="3281363"/>
            <a:ext cx="596900"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algn="ctr" eaLnBrk="1" hangingPunct="1">
              <a:spcBef>
                <a:spcPct val="0"/>
              </a:spcBef>
              <a:buFontTx/>
              <a:buNone/>
            </a:pPr>
            <a:r>
              <a:rPr lang="en-GB" altLang="en-US" sz="1600" b="1">
                <a:cs typeface="Arial" panose="020B0604020202020204" pitchFamily="34" charset="0"/>
              </a:rPr>
              <a:t>Fills</a:t>
            </a:r>
            <a:endParaRPr lang="en-US" altLang="en-US" sz="1600" b="1">
              <a:cs typeface="Arial" panose="020B0604020202020204" pitchFamily="34" charset="0"/>
            </a:endParaRPr>
          </a:p>
        </p:txBody>
      </p:sp>
      <p:sp>
        <p:nvSpPr>
          <p:cNvPr id="8208" name="Text Box 16"/>
          <p:cNvSpPr txBox="1">
            <a:spLocks noChangeArrowheads="1"/>
          </p:cNvSpPr>
          <p:nvPr/>
        </p:nvSpPr>
        <p:spPr bwMode="auto">
          <a:xfrm>
            <a:off x="3690938" y="3281363"/>
            <a:ext cx="868362"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algn="ctr" eaLnBrk="1" hangingPunct="1">
              <a:spcBef>
                <a:spcPct val="0"/>
              </a:spcBef>
              <a:buFontTx/>
              <a:buNone/>
            </a:pPr>
            <a:r>
              <a:rPr lang="en-GB" altLang="en-US" sz="1600" b="1">
                <a:cs typeface="Arial" panose="020B0604020202020204" pitchFamily="34" charset="0"/>
              </a:rPr>
              <a:t>Accent</a:t>
            </a:r>
            <a:endParaRPr lang="en-US" altLang="en-US" sz="1600" b="1">
              <a:cs typeface="Arial" panose="020B0604020202020204" pitchFamily="34" charset="0"/>
            </a:endParaRPr>
          </a:p>
        </p:txBody>
      </p:sp>
      <p:sp>
        <p:nvSpPr>
          <p:cNvPr id="8209" name="Text Box 17"/>
          <p:cNvSpPr txBox="1">
            <a:spLocks noChangeArrowheads="1"/>
          </p:cNvSpPr>
          <p:nvPr/>
        </p:nvSpPr>
        <p:spPr bwMode="auto">
          <a:xfrm>
            <a:off x="4611688" y="3159125"/>
            <a:ext cx="11207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algn="ctr" eaLnBrk="1" hangingPunct="1">
              <a:spcBef>
                <a:spcPct val="0"/>
              </a:spcBef>
              <a:buFontTx/>
              <a:buNone/>
            </a:pPr>
            <a:r>
              <a:rPr lang="en-GB" altLang="en-US" sz="1600" b="1">
                <a:cs typeface="Arial" panose="020B0604020202020204" pitchFamily="34" charset="0"/>
              </a:rPr>
              <a:t>Accent &amp;</a:t>
            </a:r>
          </a:p>
          <a:p>
            <a:pPr algn="ctr" eaLnBrk="1" hangingPunct="1">
              <a:spcBef>
                <a:spcPct val="0"/>
              </a:spcBef>
              <a:buFontTx/>
              <a:buNone/>
            </a:pPr>
            <a:r>
              <a:rPr lang="en-GB" altLang="en-US" sz="1600" b="1">
                <a:cs typeface="Arial" panose="020B0604020202020204" pitchFamily="34" charset="0"/>
              </a:rPr>
              <a:t>Hyperlink</a:t>
            </a:r>
            <a:endParaRPr lang="en-US" altLang="en-US" sz="1600" b="1">
              <a:cs typeface="Arial" panose="020B0604020202020204" pitchFamily="34" charset="0"/>
            </a:endParaRPr>
          </a:p>
        </p:txBody>
      </p:sp>
      <p:sp>
        <p:nvSpPr>
          <p:cNvPr id="8210" name="Text Box 18"/>
          <p:cNvSpPr txBox="1">
            <a:spLocks noChangeArrowheads="1"/>
          </p:cNvSpPr>
          <p:nvPr/>
        </p:nvSpPr>
        <p:spPr bwMode="auto">
          <a:xfrm>
            <a:off x="5692775" y="3157538"/>
            <a:ext cx="1120775"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algn="ctr" eaLnBrk="1" hangingPunct="1">
              <a:spcBef>
                <a:spcPct val="0"/>
              </a:spcBef>
              <a:buFontTx/>
              <a:buNone/>
            </a:pPr>
            <a:r>
              <a:rPr lang="en-GB" altLang="en-US" sz="1600" b="1">
                <a:cs typeface="Arial" panose="020B0604020202020204" pitchFamily="34" charset="0"/>
              </a:rPr>
              <a:t>Followed</a:t>
            </a:r>
          </a:p>
          <a:p>
            <a:pPr algn="ctr" eaLnBrk="1" hangingPunct="1">
              <a:spcBef>
                <a:spcPct val="0"/>
              </a:spcBef>
              <a:buFontTx/>
              <a:buNone/>
            </a:pPr>
            <a:r>
              <a:rPr lang="en-GB" altLang="en-US" sz="1600" b="1">
                <a:cs typeface="Arial" panose="020B0604020202020204" pitchFamily="34" charset="0"/>
              </a:rPr>
              <a:t>Hyperlink</a:t>
            </a:r>
            <a:endParaRPr lang="en-US" altLang="en-US" sz="1600" b="1">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44500" y="358775"/>
            <a:ext cx="8229600" cy="1143000"/>
          </a:xfrm>
        </p:spPr>
        <p:txBody>
          <a:bodyPr/>
          <a:lstStyle/>
          <a:p>
            <a:pPr eaLnBrk="1" hangingPunct="1"/>
            <a:r>
              <a:rPr lang="en-GB" altLang="en-US" sz="2800" b="1" smtClean="0"/>
              <a:t>Sample Graph (3 colour)</a:t>
            </a:r>
            <a:endParaRPr lang="en-US" altLang="en-US" sz="2800" b="1" smtClean="0"/>
          </a:p>
        </p:txBody>
      </p:sp>
      <p:graphicFrame>
        <p:nvGraphicFramePr>
          <p:cNvPr id="10243" name="Chart 1"/>
          <p:cNvGraphicFramePr>
            <a:graphicFrameLocks/>
          </p:cNvGraphicFramePr>
          <p:nvPr/>
        </p:nvGraphicFramePr>
        <p:xfrm>
          <a:off x="1123950" y="1128713"/>
          <a:ext cx="6878638" cy="3940175"/>
        </p:xfrm>
        <a:graphic>
          <a:graphicData uri="http://schemas.openxmlformats.org/presentationml/2006/ole">
            <mc:AlternateContent xmlns:mc="http://schemas.openxmlformats.org/markup-compatibility/2006">
              <mc:Choice xmlns:v="urn:schemas-microsoft-com:vml" Requires="v">
                <p:oleObj spid="_x0000_s10261" r:id="rId4" imgW="6882981" imgH="3938357" progId="Excel.Chart.8">
                  <p:embed/>
                </p:oleObj>
              </mc:Choice>
              <mc:Fallback>
                <p:oleObj r:id="rId4" imgW="6882981" imgH="3938357" progId="Excel.Chart.8">
                  <p:embed/>
                  <p:pic>
                    <p:nvPicPr>
                      <p:cNvPr id="0" name="Chart 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23950" y="1128713"/>
                        <a:ext cx="6878638" cy="394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z="2800" b="1" smtClean="0"/>
              <a:t>Process Flow</a:t>
            </a:r>
          </a:p>
        </p:txBody>
      </p:sp>
      <p:sp>
        <p:nvSpPr>
          <p:cNvPr id="14339" name="Rectangle 3"/>
          <p:cNvSpPr>
            <a:spLocks noChangeArrowheads="1"/>
          </p:cNvSpPr>
          <p:nvPr/>
        </p:nvSpPr>
        <p:spPr bwMode="auto">
          <a:xfrm>
            <a:off x="611188" y="2738438"/>
            <a:ext cx="1376362" cy="235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0"/>
              </a:spcBef>
            </a:pPr>
            <a:r>
              <a:rPr lang="en-GB" altLang="en-US" sz="1400" b="1">
                <a:cs typeface="Arial" panose="020B0604020202020204" pitchFamily="34" charset="0"/>
              </a:rPr>
              <a:t>Bullet 1</a:t>
            </a:r>
          </a:p>
          <a:p>
            <a:pPr eaLnBrk="1" hangingPunct="1">
              <a:spcBef>
                <a:spcPct val="0"/>
              </a:spcBef>
            </a:pPr>
            <a:r>
              <a:rPr lang="en-GB" altLang="en-US" sz="1400" b="1">
                <a:cs typeface="Arial" panose="020B0604020202020204" pitchFamily="34" charset="0"/>
              </a:rPr>
              <a:t>Bullet 2</a:t>
            </a:r>
          </a:p>
          <a:p>
            <a:pPr eaLnBrk="1" hangingPunct="1">
              <a:spcBef>
                <a:spcPct val="0"/>
              </a:spcBef>
            </a:pPr>
            <a:r>
              <a:rPr lang="en-GB" altLang="en-US" sz="1400" b="1">
                <a:cs typeface="Arial" panose="020B0604020202020204" pitchFamily="34" charset="0"/>
              </a:rPr>
              <a:t>Bullet 3</a:t>
            </a:r>
          </a:p>
          <a:p>
            <a:pPr eaLnBrk="1" hangingPunct="1">
              <a:spcBef>
                <a:spcPct val="0"/>
              </a:spcBef>
            </a:pPr>
            <a:endParaRPr lang="en-GB" altLang="en-US" sz="1400" b="1">
              <a:cs typeface="Arial" panose="020B0604020202020204" pitchFamily="34" charset="0"/>
            </a:endParaRPr>
          </a:p>
        </p:txBody>
      </p:sp>
      <p:sp>
        <p:nvSpPr>
          <p:cNvPr id="14340" name="Rectangle 4"/>
          <p:cNvSpPr>
            <a:spLocks noChangeArrowheads="1"/>
          </p:cNvSpPr>
          <p:nvPr/>
        </p:nvSpPr>
        <p:spPr bwMode="auto">
          <a:xfrm>
            <a:off x="2230438" y="2738438"/>
            <a:ext cx="1376362" cy="235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0"/>
              </a:spcBef>
            </a:pPr>
            <a:r>
              <a:rPr lang="en-GB" altLang="en-US" sz="1400" b="1">
                <a:cs typeface="Arial" panose="020B0604020202020204" pitchFamily="34" charset="0"/>
              </a:rPr>
              <a:t>Bullet 1</a:t>
            </a:r>
          </a:p>
          <a:p>
            <a:pPr eaLnBrk="1" hangingPunct="1">
              <a:spcBef>
                <a:spcPct val="0"/>
              </a:spcBef>
            </a:pPr>
            <a:r>
              <a:rPr lang="en-GB" altLang="en-US" sz="1400" b="1">
                <a:cs typeface="Arial" panose="020B0604020202020204" pitchFamily="34" charset="0"/>
              </a:rPr>
              <a:t>Bullet 2</a:t>
            </a:r>
          </a:p>
          <a:p>
            <a:pPr eaLnBrk="1" hangingPunct="1">
              <a:spcBef>
                <a:spcPct val="0"/>
              </a:spcBef>
            </a:pPr>
            <a:r>
              <a:rPr lang="en-GB" altLang="en-US" sz="1400" b="1">
                <a:cs typeface="Arial" panose="020B0604020202020204" pitchFamily="34" charset="0"/>
              </a:rPr>
              <a:t>Bullet 3</a:t>
            </a:r>
          </a:p>
          <a:p>
            <a:pPr eaLnBrk="1" hangingPunct="1">
              <a:spcBef>
                <a:spcPct val="0"/>
              </a:spcBef>
            </a:pPr>
            <a:endParaRPr lang="en-GB" altLang="en-US" sz="1400" b="1">
              <a:cs typeface="Arial" panose="020B0604020202020204" pitchFamily="34" charset="0"/>
            </a:endParaRPr>
          </a:p>
        </p:txBody>
      </p:sp>
      <p:sp>
        <p:nvSpPr>
          <p:cNvPr id="14341" name="Rectangle 5"/>
          <p:cNvSpPr>
            <a:spLocks noChangeArrowheads="1"/>
          </p:cNvSpPr>
          <p:nvPr/>
        </p:nvSpPr>
        <p:spPr bwMode="auto">
          <a:xfrm>
            <a:off x="3824288" y="2738438"/>
            <a:ext cx="1376362" cy="235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0"/>
              </a:spcBef>
            </a:pPr>
            <a:r>
              <a:rPr lang="en-GB" altLang="en-US" sz="1400" b="1">
                <a:cs typeface="Arial" panose="020B0604020202020204" pitchFamily="34" charset="0"/>
              </a:rPr>
              <a:t>Bullet 1</a:t>
            </a:r>
          </a:p>
          <a:p>
            <a:pPr eaLnBrk="1" hangingPunct="1">
              <a:spcBef>
                <a:spcPct val="0"/>
              </a:spcBef>
            </a:pPr>
            <a:r>
              <a:rPr lang="en-GB" altLang="en-US" sz="1400" b="1">
                <a:cs typeface="Arial" panose="020B0604020202020204" pitchFamily="34" charset="0"/>
              </a:rPr>
              <a:t>Bullet 2</a:t>
            </a:r>
          </a:p>
          <a:p>
            <a:pPr eaLnBrk="1" hangingPunct="1">
              <a:spcBef>
                <a:spcPct val="0"/>
              </a:spcBef>
            </a:pPr>
            <a:r>
              <a:rPr lang="en-GB" altLang="en-US" sz="1400" b="1">
                <a:cs typeface="Arial" panose="020B0604020202020204" pitchFamily="34" charset="0"/>
              </a:rPr>
              <a:t>Bullet 3</a:t>
            </a:r>
          </a:p>
          <a:p>
            <a:pPr eaLnBrk="1" hangingPunct="1">
              <a:spcBef>
                <a:spcPct val="0"/>
              </a:spcBef>
            </a:pPr>
            <a:endParaRPr lang="en-GB" altLang="en-US" sz="1400" b="1">
              <a:cs typeface="Arial" panose="020B0604020202020204" pitchFamily="34" charset="0"/>
            </a:endParaRPr>
          </a:p>
        </p:txBody>
      </p:sp>
      <p:sp>
        <p:nvSpPr>
          <p:cNvPr id="14342" name="Rectangle 6"/>
          <p:cNvSpPr>
            <a:spLocks noChangeArrowheads="1"/>
          </p:cNvSpPr>
          <p:nvPr/>
        </p:nvSpPr>
        <p:spPr bwMode="auto">
          <a:xfrm>
            <a:off x="5441950" y="2738438"/>
            <a:ext cx="1376363" cy="235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0"/>
              </a:spcBef>
            </a:pPr>
            <a:r>
              <a:rPr lang="en-GB" altLang="en-US" sz="1400" b="1">
                <a:cs typeface="Arial" panose="020B0604020202020204" pitchFamily="34" charset="0"/>
              </a:rPr>
              <a:t>Bullet 1</a:t>
            </a:r>
          </a:p>
          <a:p>
            <a:pPr eaLnBrk="1" hangingPunct="1">
              <a:spcBef>
                <a:spcPct val="0"/>
              </a:spcBef>
            </a:pPr>
            <a:r>
              <a:rPr lang="en-GB" altLang="en-US" sz="1400" b="1">
                <a:cs typeface="Arial" panose="020B0604020202020204" pitchFamily="34" charset="0"/>
              </a:rPr>
              <a:t>Bullet 2</a:t>
            </a:r>
          </a:p>
          <a:p>
            <a:pPr eaLnBrk="1" hangingPunct="1">
              <a:spcBef>
                <a:spcPct val="0"/>
              </a:spcBef>
            </a:pPr>
            <a:r>
              <a:rPr lang="en-GB" altLang="en-US" sz="1400" b="1">
                <a:cs typeface="Arial" panose="020B0604020202020204" pitchFamily="34" charset="0"/>
              </a:rPr>
              <a:t>Bullet 3</a:t>
            </a:r>
          </a:p>
          <a:p>
            <a:pPr eaLnBrk="1" hangingPunct="1">
              <a:spcBef>
                <a:spcPct val="0"/>
              </a:spcBef>
            </a:pPr>
            <a:endParaRPr lang="en-GB" altLang="en-US" sz="1400" b="1">
              <a:cs typeface="Arial" panose="020B0604020202020204" pitchFamily="34" charset="0"/>
            </a:endParaRPr>
          </a:p>
        </p:txBody>
      </p:sp>
      <p:sp>
        <p:nvSpPr>
          <p:cNvPr id="14343" name="Rectangle 7"/>
          <p:cNvSpPr>
            <a:spLocks noChangeArrowheads="1"/>
          </p:cNvSpPr>
          <p:nvPr/>
        </p:nvSpPr>
        <p:spPr bwMode="auto">
          <a:xfrm>
            <a:off x="7037388" y="2738438"/>
            <a:ext cx="1376362" cy="2354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0"/>
              </a:spcBef>
            </a:pPr>
            <a:r>
              <a:rPr lang="en-GB" altLang="en-US" sz="1400" b="1">
                <a:cs typeface="Arial" panose="020B0604020202020204" pitchFamily="34" charset="0"/>
              </a:rPr>
              <a:t>Bullet 1</a:t>
            </a:r>
          </a:p>
          <a:p>
            <a:pPr eaLnBrk="1" hangingPunct="1">
              <a:spcBef>
                <a:spcPct val="0"/>
              </a:spcBef>
            </a:pPr>
            <a:r>
              <a:rPr lang="en-GB" altLang="en-US" sz="1400" b="1">
                <a:cs typeface="Arial" panose="020B0604020202020204" pitchFamily="34" charset="0"/>
              </a:rPr>
              <a:t>Bullet 2</a:t>
            </a:r>
          </a:p>
          <a:p>
            <a:pPr eaLnBrk="1" hangingPunct="1">
              <a:spcBef>
                <a:spcPct val="0"/>
              </a:spcBef>
            </a:pPr>
            <a:r>
              <a:rPr lang="en-GB" altLang="en-US" sz="1400" b="1">
                <a:cs typeface="Arial" panose="020B0604020202020204" pitchFamily="34" charset="0"/>
              </a:rPr>
              <a:t>Bullet 3</a:t>
            </a:r>
          </a:p>
          <a:p>
            <a:pPr eaLnBrk="1" hangingPunct="1">
              <a:spcBef>
                <a:spcPct val="0"/>
              </a:spcBef>
            </a:pPr>
            <a:endParaRPr lang="en-GB" altLang="en-US" sz="1400" b="1">
              <a:cs typeface="Arial" panose="020B0604020202020204" pitchFamily="34" charset="0"/>
            </a:endParaRPr>
          </a:p>
        </p:txBody>
      </p:sp>
      <p:graphicFrame>
        <p:nvGraphicFramePr>
          <p:cNvPr id="4" name="Diagram 3"/>
          <p:cNvGraphicFramePr/>
          <p:nvPr/>
        </p:nvGraphicFramePr>
        <p:xfrm>
          <a:off x="462673" y="55396"/>
          <a:ext cx="8099592" cy="41495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8126"/>
          </a:xfrm>
        </p:spPr>
        <p:txBody>
          <a:bodyPr/>
          <a:lstStyle/>
          <a:p>
            <a:r>
              <a:rPr lang="id-ID" sz="4000" dirty="0" smtClean="0">
                <a:solidFill>
                  <a:srgbClr val="FF0000"/>
                </a:solidFill>
              </a:rPr>
              <a:t>ACADEMIC WRITING </a:t>
            </a:r>
            <a:endParaRPr lang="id-ID" sz="4000" dirty="0">
              <a:solidFill>
                <a:srgbClr val="FF0000"/>
              </a:solidFill>
            </a:endParaRPr>
          </a:p>
        </p:txBody>
      </p:sp>
      <p:sp>
        <p:nvSpPr>
          <p:cNvPr id="3" name="Content Placeholder 2"/>
          <p:cNvSpPr>
            <a:spLocks noGrp="1"/>
          </p:cNvSpPr>
          <p:nvPr>
            <p:ph idx="1"/>
          </p:nvPr>
        </p:nvSpPr>
        <p:spPr>
          <a:xfrm>
            <a:off x="457200" y="996287"/>
            <a:ext cx="8229600" cy="5129877"/>
          </a:xfrm>
        </p:spPr>
        <p:txBody>
          <a:bodyPr/>
          <a:lstStyle/>
          <a:p>
            <a:pPr marL="0" indent="0" eaLnBrk="1" fontAlgn="auto" hangingPunct="1">
              <a:lnSpc>
                <a:spcPct val="150000"/>
              </a:lnSpc>
              <a:spcAft>
                <a:spcPts val="0"/>
              </a:spcAft>
              <a:buFont typeface="Wingdings 3"/>
              <a:buChar char=""/>
              <a:defRPr/>
            </a:pPr>
            <a:r>
              <a:rPr lang="en-AU" sz="2000" b="1" dirty="0">
                <a:solidFill>
                  <a:schemeClr val="accent1">
                    <a:lumMod val="75000"/>
                  </a:schemeClr>
                </a:solidFill>
              </a:rPr>
              <a:t> Formal </a:t>
            </a:r>
            <a:r>
              <a:rPr lang="en-AU" sz="2000" b="1" dirty="0">
                <a:solidFill>
                  <a:srgbClr val="3366CC"/>
                </a:solidFill>
              </a:rPr>
              <a:t>	</a:t>
            </a:r>
            <a:r>
              <a:rPr lang="en-AU" sz="2000" dirty="0"/>
              <a:t>(impersonal, no slang, formal sentence structure)</a:t>
            </a:r>
          </a:p>
          <a:p>
            <a:pPr marL="0" indent="0" eaLnBrk="1" fontAlgn="auto" hangingPunct="1">
              <a:lnSpc>
                <a:spcPct val="150000"/>
              </a:lnSpc>
              <a:spcAft>
                <a:spcPts val="0"/>
              </a:spcAft>
              <a:buFont typeface="Wingdings 3"/>
              <a:buChar char=""/>
              <a:defRPr/>
            </a:pPr>
            <a:r>
              <a:rPr lang="en-AU" sz="2000" b="1" dirty="0">
                <a:solidFill>
                  <a:schemeClr val="accent1">
                    <a:lumMod val="75000"/>
                  </a:schemeClr>
                </a:solidFill>
              </a:rPr>
              <a:t> Reasoned </a:t>
            </a:r>
            <a:r>
              <a:rPr lang="en-AU" sz="2000" b="1" dirty="0">
                <a:solidFill>
                  <a:srgbClr val="3366CC"/>
                </a:solidFill>
              </a:rPr>
              <a:t>	</a:t>
            </a:r>
            <a:r>
              <a:rPr lang="en-AU" sz="2000" dirty="0"/>
              <a:t>(critical thinking: how and why)</a:t>
            </a:r>
          </a:p>
          <a:p>
            <a:pPr marL="0" indent="0" eaLnBrk="1" fontAlgn="auto" hangingPunct="1">
              <a:lnSpc>
                <a:spcPct val="150000"/>
              </a:lnSpc>
              <a:spcAft>
                <a:spcPts val="0"/>
              </a:spcAft>
              <a:buFont typeface="Wingdings 3"/>
              <a:buChar char=""/>
              <a:defRPr/>
            </a:pPr>
            <a:r>
              <a:rPr lang="en-AU" sz="2000" b="1" dirty="0">
                <a:solidFill>
                  <a:schemeClr val="accent1">
                    <a:lumMod val="75000"/>
                  </a:schemeClr>
                </a:solidFill>
              </a:rPr>
              <a:t> Impartial </a:t>
            </a:r>
            <a:r>
              <a:rPr lang="en-AU" sz="2000" b="1" dirty="0">
                <a:solidFill>
                  <a:srgbClr val="3366CC"/>
                </a:solidFill>
              </a:rPr>
              <a:t>	</a:t>
            </a:r>
            <a:r>
              <a:rPr lang="en-AU" sz="2000" dirty="0"/>
              <a:t>(gives a balanced point of view, more than one 			point of  view</a:t>
            </a:r>
            <a:r>
              <a:rPr lang="en-AU" sz="2000" dirty="0" smtClean="0"/>
              <a:t>)</a:t>
            </a:r>
            <a:r>
              <a:rPr lang="id-ID" sz="2000" dirty="0" smtClean="0"/>
              <a:t> &gt; </a:t>
            </a:r>
            <a:r>
              <a:rPr lang="id-ID" sz="2000" dirty="0" smtClean="0">
                <a:solidFill>
                  <a:srgbClr val="FFFF00"/>
                </a:solidFill>
              </a:rPr>
              <a:t>comparing , contrasting</a:t>
            </a:r>
            <a:endParaRPr lang="en-AU" sz="2000" dirty="0">
              <a:solidFill>
                <a:srgbClr val="FFFF00"/>
              </a:solidFill>
            </a:endParaRPr>
          </a:p>
          <a:p>
            <a:pPr marL="0" indent="0" eaLnBrk="1" fontAlgn="auto" hangingPunct="1">
              <a:lnSpc>
                <a:spcPct val="150000"/>
              </a:lnSpc>
              <a:spcAft>
                <a:spcPts val="0"/>
              </a:spcAft>
              <a:buFont typeface="Wingdings 3"/>
              <a:buChar char=""/>
              <a:defRPr/>
            </a:pPr>
            <a:r>
              <a:rPr lang="en-AU" sz="2000" b="1" dirty="0">
                <a:solidFill>
                  <a:schemeClr val="accent1">
                    <a:lumMod val="75000"/>
                  </a:schemeClr>
                </a:solidFill>
              </a:rPr>
              <a:t> Logical </a:t>
            </a:r>
            <a:r>
              <a:rPr lang="en-AU" sz="2000" b="1" dirty="0"/>
              <a:t>	(</a:t>
            </a:r>
            <a:r>
              <a:rPr lang="en-AU" sz="2000" dirty="0"/>
              <a:t>ideas flow logically from one to another: 			signposts, topic sentences and linked paragraphs)</a:t>
            </a:r>
          </a:p>
          <a:p>
            <a:pPr marL="0" indent="0" eaLnBrk="1" fontAlgn="auto" hangingPunct="1">
              <a:spcAft>
                <a:spcPts val="0"/>
              </a:spcAft>
              <a:buFont typeface="Wingdings 3"/>
              <a:buChar char=""/>
              <a:defRPr/>
            </a:pPr>
            <a:r>
              <a:rPr lang="en-AU" sz="2000" b="1" dirty="0">
                <a:solidFill>
                  <a:schemeClr val="accent1">
                    <a:lumMod val="75000"/>
                  </a:schemeClr>
                </a:solidFill>
              </a:rPr>
              <a:t> Structured</a:t>
            </a:r>
            <a:r>
              <a:rPr lang="en-AU" sz="2000" b="1" dirty="0"/>
              <a:t>	</a:t>
            </a:r>
            <a:r>
              <a:rPr lang="en-AU" sz="2000" dirty="0"/>
              <a:t>(keeps to the structure of an essay, report </a:t>
            </a:r>
            <a:r>
              <a:rPr lang="en-AU" sz="2000" dirty="0" err="1"/>
              <a:t>etc</a:t>
            </a:r>
            <a:r>
              <a:rPr lang="en-AU" sz="2000" dirty="0"/>
              <a:t>)</a:t>
            </a:r>
          </a:p>
          <a:p>
            <a:pPr marL="0" indent="0" eaLnBrk="1" fontAlgn="auto" hangingPunct="1">
              <a:spcAft>
                <a:spcPts val="0"/>
              </a:spcAft>
              <a:buFont typeface="Arial" panose="020B0604020202020204" pitchFamily="34" charset="0"/>
              <a:buNone/>
              <a:defRPr/>
            </a:pPr>
            <a:endParaRPr lang="en-AU" sz="2000" dirty="0"/>
          </a:p>
          <a:p>
            <a:pPr marL="0" indent="0" eaLnBrk="1" fontAlgn="auto" hangingPunct="1">
              <a:spcAft>
                <a:spcPts val="0"/>
              </a:spcAft>
              <a:buFont typeface="Wingdings 3"/>
              <a:buChar char=""/>
              <a:defRPr/>
            </a:pPr>
            <a:r>
              <a:rPr lang="en-AU" sz="2000" b="1" dirty="0">
                <a:solidFill>
                  <a:schemeClr val="accent1">
                    <a:lumMod val="75000"/>
                  </a:schemeClr>
                </a:solidFill>
              </a:rPr>
              <a:t> Supported</a:t>
            </a:r>
            <a:r>
              <a:rPr lang="en-AU" sz="2000" b="1" dirty="0"/>
              <a:t>	(</a:t>
            </a:r>
            <a:r>
              <a:rPr lang="en-AU" sz="2000" dirty="0"/>
              <a:t>evidence and examples, referencing)</a:t>
            </a:r>
            <a:endParaRPr lang="en-AU" sz="2000" dirty="0">
              <a:solidFill>
                <a:srgbClr val="3366CC"/>
              </a:solidFill>
            </a:endParaRPr>
          </a:p>
          <a:p>
            <a:endParaRPr lang="id-ID" sz="2000" dirty="0"/>
          </a:p>
        </p:txBody>
      </p:sp>
    </p:spTree>
    <p:extLst>
      <p:ext uri="{BB962C8B-B14F-4D97-AF65-F5344CB8AC3E}">
        <p14:creationId xmlns:p14="http://schemas.microsoft.com/office/powerpoint/2010/main" val="29391731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96875" y="-14288"/>
            <a:ext cx="8229600" cy="1143001"/>
          </a:xfrm>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z="2800" b="1" smtClean="0"/>
              <a:t>Example of a table</a:t>
            </a:r>
            <a:endParaRPr lang="en-US" altLang="en-US" sz="2800" b="1" smtClean="0"/>
          </a:p>
        </p:txBody>
      </p:sp>
      <p:graphicFrame>
        <p:nvGraphicFramePr>
          <p:cNvPr id="19459" name="Group 3"/>
          <p:cNvGraphicFramePr>
            <a:graphicFrameLocks noGrp="1"/>
          </p:cNvGraphicFramePr>
          <p:nvPr>
            <p:ph type="tbl" idx="1"/>
          </p:nvPr>
        </p:nvGraphicFramePr>
        <p:xfrm>
          <a:off x="819150" y="1073150"/>
          <a:ext cx="7402513" cy="3441701"/>
        </p:xfrm>
        <a:graphic>
          <a:graphicData uri="http://schemas.openxmlformats.org/drawingml/2006/table">
            <a:tbl>
              <a:tblPr/>
              <a:tblGrid>
                <a:gridCol w="3702051"/>
                <a:gridCol w="3700462"/>
              </a:tblGrid>
              <a:tr h="547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lumMod val="50000"/>
                            </a:schemeClr>
                          </a:solidFill>
                          <a:effectLst/>
                          <a:latin typeface="Arial" charset="0"/>
                        </a:rPr>
                        <a:t>Title</a:t>
                      </a:r>
                      <a:endParaRPr kumimoji="0" lang="en-US" sz="2400" b="1" i="0" u="none" strike="noStrike" cap="none" normalizeH="0" baseline="0" dirty="0" smtClean="0">
                        <a:ln>
                          <a:noFill/>
                        </a:ln>
                        <a:solidFill>
                          <a:schemeClr val="tx1">
                            <a:lumMod val="50000"/>
                          </a:schemeClr>
                        </a:solidFill>
                        <a:effectLst/>
                        <a:latin typeface="Arial" charset="0"/>
                      </a:endParaRPr>
                    </a:p>
                  </a:txBody>
                  <a:tcPr marL="90000" marR="90000" marT="46800" marB="46800" anchor="ctr" anchorCtr="1" horzOverflow="overflow">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a:noFill/>
                    </a:lnTlToBr>
                    <a:lnBlToTr>
                      <a:noFill/>
                    </a:lnBlToTr>
                    <a:solidFill>
                      <a:srgbClr val="B4367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lumMod val="50000"/>
                            </a:schemeClr>
                          </a:solidFill>
                          <a:effectLst/>
                          <a:latin typeface="Arial" charset="0"/>
                        </a:rPr>
                        <a:t>Title</a:t>
                      </a:r>
                      <a:endParaRPr kumimoji="0" lang="en-US" sz="2400" b="1" i="0" u="none" strike="noStrike" cap="none" normalizeH="0" baseline="0" dirty="0" smtClean="0">
                        <a:ln>
                          <a:noFill/>
                        </a:ln>
                        <a:solidFill>
                          <a:schemeClr val="tx1">
                            <a:lumMod val="50000"/>
                          </a:schemeClr>
                        </a:solidFill>
                        <a:effectLst/>
                        <a:latin typeface="Arial" charset="0"/>
                      </a:endParaRPr>
                    </a:p>
                  </a:txBody>
                  <a:tcPr marL="90000" marR="90000" marT="46800" marB="46800" anchor="ctr" anchorCtr="1" horzOverflow="overflow">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a:noFill/>
                    </a:lnTlToBr>
                    <a:lnBlToTr>
                      <a:noFill/>
                    </a:lnBlToTr>
                    <a:solidFill>
                      <a:srgbClr val="B43675"/>
                    </a:solidFill>
                  </a:tcPr>
                </a:tc>
              </a:tr>
              <a:tr h="482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lumMod val="50000"/>
                            </a:schemeClr>
                          </a:solidFill>
                          <a:effectLst/>
                          <a:latin typeface="Arial" charset="0"/>
                        </a:rPr>
                        <a:t>Data</a:t>
                      </a:r>
                      <a:endParaRPr kumimoji="0" lang="en-US" sz="2400" b="0" i="0" u="none" strike="noStrike" cap="none" normalizeH="0" baseline="0" dirty="0" smtClean="0">
                        <a:ln>
                          <a:noFill/>
                        </a:ln>
                        <a:solidFill>
                          <a:schemeClr val="tx1">
                            <a:lumMod val="50000"/>
                          </a:schemeClr>
                        </a:solidFill>
                        <a:effectLst/>
                        <a:latin typeface="Arial" charset="0"/>
                      </a:endParaRPr>
                    </a:p>
                  </a:txBody>
                  <a:tcPr marL="90000" marR="90000" marT="46800" marB="46800" anchor="ctr" anchorCtr="1" horzOverflow="overflow">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lumMod val="50000"/>
                            </a:schemeClr>
                          </a:solidFill>
                          <a:effectLst/>
                          <a:latin typeface="Arial" charset="0"/>
                        </a:rPr>
                        <a:t>Data</a:t>
                      </a:r>
                      <a:endParaRPr kumimoji="0" lang="en-US" sz="2400" b="0" i="0" u="none" strike="noStrike" cap="none" normalizeH="0" baseline="0" dirty="0" smtClean="0">
                        <a:ln>
                          <a:noFill/>
                        </a:ln>
                        <a:solidFill>
                          <a:schemeClr val="tx1">
                            <a:lumMod val="50000"/>
                          </a:schemeClr>
                        </a:solidFill>
                        <a:effectLst/>
                        <a:latin typeface="Arial" charset="0"/>
                      </a:endParaRPr>
                    </a:p>
                  </a:txBody>
                  <a:tcPr marL="90000" marR="90000" marT="46800" marB="46800" anchor="ctr" anchorCtr="1" horzOverflow="overflow">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a:noFill/>
                    </a:lnTlToBr>
                    <a:lnBlToTr>
                      <a:noFill/>
                    </a:lnBlToTr>
                    <a:noFill/>
                  </a:tcPr>
                </a:tc>
              </a:tr>
              <a:tr h="482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a:noFill/>
                    </a:lnTlToBr>
                    <a:lnBlToTr>
                      <a:noFill/>
                    </a:lnBlToTr>
                    <a:noFill/>
                  </a:tcPr>
                </a:tc>
              </a:tr>
              <a:tr h="481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a:noFill/>
                    </a:lnTlToBr>
                    <a:lnBlToTr>
                      <a:noFill/>
                    </a:lnBlToTr>
                    <a:noFill/>
                  </a:tcPr>
                </a:tc>
              </a:tr>
              <a:tr h="482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a:noFill/>
                    </a:lnTlToBr>
                    <a:lnBlToTr>
                      <a:noFill/>
                    </a:lnBlToTr>
                    <a:noFill/>
                  </a:tcPr>
                </a:tc>
              </a:tr>
              <a:tr h="482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a:noFill/>
                    </a:lnTlToBr>
                    <a:lnBlToTr>
                      <a:noFill/>
                    </a:lnBlToTr>
                    <a:noFill/>
                  </a:tcPr>
                </a:tc>
              </a:tr>
              <a:tr h="482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charset="0"/>
                      </a:endParaRPr>
                    </a:p>
                  </a:txBody>
                  <a:tcPr marL="90000" marR="90000" marT="46800" marB="46800" anchor="ctr" anchorCtr="1" horzOverflow="overflow">
                    <a:lnL w="28575" cap="flat" cmpd="sng" algn="ctr">
                      <a:solidFill>
                        <a:schemeClr val="bg1">
                          <a:lumMod val="95000"/>
                        </a:schemeClr>
                      </a:solidFill>
                      <a:prstDash val="solid"/>
                      <a:round/>
                      <a:headEnd type="none" w="med" len="med"/>
                      <a:tailEnd type="none" w="med" len="med"/>
                    </a:lnL>
                    <a:lnR w="28575" cap="flat" cmpd="sng" algn="ctr">
                      <a:solidFill>
                        <a:schemeClr val="bg1">
                          <a:lumMod val="95000"/>
                        </a:schemeClr>
                      </a:solidFill>
                      <a:prstDash val="solid"/>
                      <a:round/>
                      <a:headEnd type="none" w="med" len="med"/>
                      <a:tailEnd type="none" w="med" len="med"/>
                    </a:lnR>
                    <a:lnT w="28575" cap="flat" cmpd="sng" algn="ctr">
                      <a:solidFill>
                        <a:schemeClr val="bg1">
                          <a:lumMod val="95000"/>
                        </a:schemeClr>
                      </a:solidFill>
                      <a:prstDash val="solid"/>
                      <a:round/>
                      <a:headEnd type="none" w="med" len="med"/>
                      <a:tailEnd type="none" w="med" len="med"/>
                    </a:lnT>
                    <a:lnB w="28575" cap="flat" cmpd="sng" algn="ctr">
                      <a:solidFill>
                        <a:schemeClr val="bg1">
                          <a:lumMod val="95000"/>
                        </a:schemeClr>
                      </a:solidFill>
                      <a:prstDash val="solid"/>
                      <a:round/>
                      <a:headEnd type="none" w="med" len="med"/>
                      <a:tailEnd type="none" w="med" len="med"/>
                    </a:lnB>
                    <a:lnTlToBr>
                      <a:noFill/>
                    </a:lnTlToBr>
                    <a:lnBlToTr>
                      <a:noFill/>
                    </a:lnBlToTr>
                    <a:noFill/>
                  </a:tcPr>
                </a:tc>
              </a:tr>
            </a:tbl>
          </a:graphicData>
        </a:graphic>
      </p:graphicFrame>
      <p:sp>
        <p:nvSpPr>
          <p:cNvPr id="16413" name="Text Box 29"/>
          <p:cNvSpPr txBox="1">
            <a:spLocks noChangeArrowheads="1"/>
          </p:cNvSpPr>
          <p:nvPr/>
        </p:nvSpPr>
        <p:spPr bwMode="auto">
          <a:xfrm>
            <a:off x="1744663" y="4891088"/>
            <a:ext cx="5535612" cy="646112"/>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algn="ctr" eaLnBrk="1" hangingPunct="1">
              <a:spcBef>
                <a:spcPct val="0"/>
              </a:spcBef>
              <a:buFontTx/>
              <a:buNone/>
            </a:pPr>
            <a:r>
              <a:rPr lang="en-GB" altLang="en-US" sz="1800" b="1">
                <a:cs typeface="Arial" panose="020B0604020202020204" pitchFamily="34" charset="0"/>
              </a:rPr>
              <a:t>Note:  </a:t>
            </a:r>
            <a:r>
              <a:rPr lang="en-GB" altLang="en-US" sz="1800">
                <a:cs typeface="Arial" panose="020B0604020202020204" pitchFamily="34" charset="0"/>
              </a:rPr>
              <a:t>PowerPoint does not allow you to have nice default tables - but you can cut and paste this one</a:t>
            </a:r>
            <a:endParaRPr lang="en-US" altLang="en-US" sz="18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9525"/>
            <a:ext cx="8229600" cy="1143000"/>
          </a:xfrm>
        </p:spPr>
        <p:txBody>
          <a:bodyPr/>
          <a:lstStyle/>
          <a:p>
            <a:pPr eaLnBrk="1" hangingPunct="1"/>
            <a:r>
              <a:rPr lang="en-GB" altLang="en-US" sz="2800" b="1" smtClean="0"/>
              <a:t>Examples of default styles</a:t>
            </a:r>
            <a:endParaRPr lang="en-US" altLang="en-US" sz="2800" b="1" smtClean="0"/>
          </a:p>
        </p:txBody>
      </p:sp>
      <p:sp>
        <p:nvSpPr>
          <p:cNvPr id="18435" name="Rectangle 3"/>
          <p:cNvSpPr>
            <a:spLocks noGrp="1" noChangeArrowheads="1"/>
          </p:cNvSpPr>
          <p:nvPr>
            <p:ph type="body" sz="half" idx="1"/>
          </p:nvPr>
        </p:nvSpPr>
        <p:spPr>
          <a:xfrm>
            <a:off x="2444750" y="3068638"/>
            <a:ext cx="4689475" cy="4525962"/>
          </a:xfrm>
          <a:noFill/>
        </p:spPr>
        <p:txBody>
          <a:bodyPr/>
          <a:lstStyle/>
          <a:p>
            <a:pPr eaLnBrk="1" hangingPunct="1"/>
            <a:r>
              <a:rPr lang="en-GB" altLang="en-US" sz="2400" smtClean="0"/>
              <a:t>Text and lines are like this</a:t>
            </a:r>
          </a:p>
          <a:p>
            <a:pPr eaLnBrk="1" hangingPunct="1"/>
            <a:r>
              <a:rPr lang="en-GB" altLang="en-US" sz="2400" u="sng" smtClean="0">
                <a:solidFill>
                  <a:srgbClr val="FFFF00"/>
                </a:solidFill>
              </a:rPr>
              <a:t>Hyperlinks like this</a:t>
            </a:r>
          </a:p>
          <a:p>
            <a:pPr eaLnBrk="1" hangingPunct="1"/>
            <a:r>
              <a:rPr lang="en-GB" altLang="en-US" sz="2400" u="sng" smtClean="0"/>
              <a:t>Visited hyperlinks like this</a:t>
            </a:r>
            <a:endParaRPr lang="en-US" altLang="en-US" sz="2400" u="sng" smtClean="0"/>
          </a:p>
        </p:txBody>
      </p:sp>
      <p:graphicFrame>
        <p:nvGraphicFramePr>
          <p:cNvPr id="21508" name="Group 4"/>
          <p:cNvGraphicFramePr>
            <a:graphicFrameLocks noGrp="1"/>
          </p:cNvGraphicFramePr>
          <p:nvPr>
            <p:ph sz="half" idx="2"/>
          </p:nvPr>
        </p:nvGraphicFramePr>
        <p:xfrm>
          <a:off x="3425825" y="1260475"/>
          <a:ext cx="2232025" cy="1368425"/>
        </p:xfrm>
        <a:graphic>
          <a:graphicData uri="http://schemas.openxmlformats.org/drawingml/2006/table">
            <a:tbl>
              <a:tblPr/>
              <a:tblGrid>
                <a:gridCol w="1116012"/>
                <a:gridCol w="1116013"/>
              </a:tblGrid>
              <a:tr h="68483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bg1"/>
                          </a:solidFill>
                          <a:effectLst/>
                          <a:latin typeface="Arial" charset="0"/>
                        </a:rPr>
                        <a:t>Table</a:t>
                      </a:r>
                      <a:endParaRPr kumimoji="0" lang="en-US" sz="2000" b="0" i="0" u="none" strike="noStrike" cap="none" normalizeH="0" baseline="0" dirty="0" smtClean="0">
                        <a:ln>
                          <a:noFill/>
                        </a:ln>
                        <a:solidFill>
                          <a:schemeClr val="bg1"/>
                        </a:solidFill>
                        <a:effectLst/>
                        <a:latin typeface="Arial" charset="0"/>
                      </a:endParaRPr>
                    </a:p>
                  </a:txBody>
                  <a:tcPr marL="69484" marR="69484" marT="34742" marB="34742"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bg1"/>
                        </a:solidFill>
                        <a:effectLst/>
                        <a:latin typeface="Arial" charset="0"/>
                      </a:endParaRPr>
                    </a:p>
                  </a:txBody>
                  <a:tcPr marL="69484" marR="69484" marT="34742" marB="34742"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r h="683586">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bg1"/>
                        </a:solidFill>
                        <a:effectLst/>
                        <a:latin typeface="Arial" charset="0"/>
                      </a:endParaRPr>
                    </a:p>
                  </a:txBody>
                  <a:tcPr marL="69484" marR="69484" marT="34742" marB="34742"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bg1"/>
                        </a:solidFill>
                        <a:effectLst/>
                        <a:latin typeface="Arial" charset="0"/>
                      </a:endParaRPr>
                    </a:p>
                  </a:txBody>
                  <a:tcPr marL="69484" marR="69484" marT="34742" marB="34742"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635000" y="1260475"/>
            <a:ext cx="2232025" cy="136842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algn="ctr" eaLnBrk="1" hangingPunct="1">
              <a:spcBef>
                <a:spcPct val="0"/>
              </a:spcBef>
              <a:buFontTx/>
              <a:buNone/>
            </a:pPr>
            <a:r>
              <a:rPr lang="en-GB" altLang="en-US" sz="1800">
                <a:cs typeface="Arial" panose="020B0604020202020204" pitchFamily="34" charset="0"/>
              </a:rPr>
              <a:t>Text box</a:t>
            </a:r>
            <a:endParaRPr lang="en-US" altLang="en-US" sz="1800">
              <a:cs typeface="Arial" panose="020B0604020202020204" pitchFamily="34" charset="0"/>
            </a:endParaRPr>
          </a:p>
        </p:txBody>
      </p:sp>
      <p:sp>
        <p:nvSpPr>
          <p:cNvPr id="10256" name="Rectangle 16"/>
          <p:cNvSpPr>
            <a:spLocks noChangeArrowheads="1"/>
          </p:cNvSpPr>
          <p:nvPr/>
        </p:nvSpPr>
        <p:spPr bwMode="auto">
          <a:xfrm>
            <a:off x="6197600" y="1260475"/>
            <a:ext cx="2232025" cy="1368425"/>
          </a:xfrm>
          <a:prstGeom prst="rect">
            <a:avLst/>
          </a:prstGeom>
          <a:solidFill>
            <a:schemeClr val="bg1"/>
          </a:solidFill>
          <a:ln>
            <a:noFill/>
          </a:ln>
          <a:effectLst>
            <a:outerShdw dist="107763" dir="2700000" algn="ctr" rotWithShape="0">
              <a:schemeClr val="bg2">
                <a:alpha val="50000"/>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defRPr/>
            </a:pPr>
            <a:r>
              <a:rPr lang="en-GB" dirty="0">
                <a:solidFill>
                  <a:schemeClr val="accent6">
                    <a:lumMod val="75000"/>
                  </a:schemeClr>
                </a:solidFill>
                <a:latin typeface="Arial" charset="0"/>
                <a:cs typeface="Arial" charset="0"/>
              </a:rPr>
              <a:t>Text box</a:t>
            </a:r>
          </a:p>
          <a:p>
            <a:pPr algn="ctr" eaLnBrk="1" hangingPunct="1">
              <a:defRPr/>
            </a:pPr>
            <a:r>
              <a:rPr lang="en-GB" dirty="0">
                <a:solidFill>
                  <a:schemeClr val="accent6">
                    <a:lumMod val="75000"/>
                  </a:schemeClr>
                </a:solidFill>
                <a:latin typeface="Arial" charset="0"/>
                <a:cs typeface="Arial" charset="0"/>
              </a:rPr>
              <a:t>with shadow</a:t>
            </a:r>
            <a:endParaRPr lang="en-US" dirty="0">
              <a:solidFill>
                <a:schemeClr val="accent6">
                  <a:lumMod val="75000"/>
                </a:schemeClr>
              </a:solidFill>
              <a:latin typeface="Arial" charset="0"/>
              <a:cs typeface="Arial" charset="0"/>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0"/>
              </a:spcBef>
              <a:buFontTx/>
              <a:buNone/>
            </a:pPr>
            <a:endParaRPr lang="en-US" altLang="en-US" sz="1800"/>
          </a:p>
        </p:txBody>
      </p:sp>
      <p:sp>
        <p:nvSpPr>
          <p:cNvPr id="20483" name="Rectangle 3"/>
          <p:cNvSpPr>
            <a:spLocks noGrp="1" noChangeArrowheads="1"/>
          </p:cNvSpPr>
          <p:nvPr>
            <p:ph type="title"/>
          </p:nvPr>
        </p:nvSpPr>
        <p:spPr>
          <a:xfrm>
            <a:off x="457200" y="9525"/>
            <a:ext cx="8229600" cy="1143000"/>
          </a:xfrm>
        </p:spPr>
        <p:txBody>
          <a:bodyPr/>
          <a:lstStyle/>
          <a:p>
            <a:pPr eaLnBrk="1" hangingPunct="1"/>
            <a:r>
              <a:rPr lang="en-GB" altLang="en-US" sz="2800" b="1" smtClean="0"/>
              <a:t>Use of templates</a:t>
            </a:r>
            <a:endParaRPr lang="en-US" altLang="en-US" sz="2800" b="1" smtClean="0"/>
          </a:p>
        </p:txBody>
      </p:sp>
      <p:sp>
        <p:nvSpPr>
          <p:cNvPr id="20484" name="Text Box 4"/>
          <p:cNvSpPr txBox="1">
            <a:spLocks noChangeArrowheads="1"/>
          </p:cNvSpPr>
          <p:nvPr/>
        </p:nvSpPr>
        <p:spPr bwMode="auto">
          <a:xfrm>
            <a:off x="1150938" y="101282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2441575"/>
            <a:ext cx="3409950" cy="227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20486" name="Text Box 6"/>
          <p:cNvSpPr txBox="1">
            <a:spLocks noChangeArrowheads="1"/>
          </p:cNvSpPr>
          <p:nvPr/>
        </p:nvSpPr>
        <p:spPr bwMode="auto">
          <a:xfrm>
            <a:off x="4495800" y="2441575"/>
            <a:ext cx="3640138" cy="206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0487" name="Text Box 7"/>
          <p:cNvSpPr txBox="1">
            <a:spLocks noChangeArrowheads="1"/>
          </p:cNvSpPr>
          <p:nvPr/>
        </p:nvSpPr>
        <p:spPr bwMode="auto">
          <a:xfrm>
            <a:off x="0" y="5049838"/>
            <a:ext cx="9144000" cy="1058862"/>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bg1"/>
                </a:solidFill>
                <a:latin typeface="Arial" panose="020B0604020202020204" pitchFamily="34" charset="0"/>
              </a:defRPr>
            </a:lvl1pPr>
            <a:lvl2pPr>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lvl="1" algn="ctr" eaLnBrk="1" hangingPunct="1">
              <a:lnSpc>
                <a:spcPct val="90000"/>
              </a:lnSpc>
              <a:buClr>
                <a:schemeClr val="accent1"/>
              </a:buClr>
              <a:buFontTx/>
              <a:buNone/>
            </a:pPr>
            <a:r>
              <a:rPr lang="en-GB" altLang="en-US" sz="1600" b="1">
                <a:cs typeface="Arial" panose="020B0604020202020204" pitchFamily="34" charset="0"/>
              </a:rPr>
              <a:t>You can find many more free PowerPoint templates</a:t>
            </a:r>
          </a:p>
          <a:p>
            <a:pPr lvl="1" algn="ctr" eaLnBrk="1" hangingPunct="1">
              <a:lnSpc>
                <a:spcPct val="90000"/>
              </a:lnSpc>
              <a:buClr>
                <a:schemeClr val="accent1"/>
              </a:buClr>
              <a:buFontTx/>
              <a:buNone/>
            </a:pPr>
            <a:r>
              <a:rPr lang="en-GB" altLang="en-US" sz="1600" b="1">
                <a:cs typeface="Arial" panose="020B0604020202020204" pitchFamily="34" charset="0"/>
              </a:rPr>
              <a:t>on the Presentation Magazine website</a:t>
            </a:r>
          </a:p>
          <a:p>
            <a:pPr lvl="1" algn="ctr" eaLnBrk="1" hangingPunct="1">
              <a:lnSpc>
                <a:spcPct val="90000"/>
              </a:lnSpc>
              <a:buClr>
                <a:schemeClr val="accent1"/>
              </a:buClr>
              <a:buFontTx/>
              <a:buNone/>
            </a:pPr>
            <a:r>
              <a:rPr lang="en-GB" altLang="en-US" b="1">
                <a:solidFill>
                  <a:srgbClr val="FFFF00"/>
                </a:solidFill>
                <a:cs typeface="Arial" panose="020B0604020202020204" pitchFamily="34" charset="0"/>
              </a:rPr>
              <a:t>www.presentationmagazine.com</a:t>
            </a:r>
            <a:endParaRPr lang="en-US" altLang="en-US" b="1">
              <a:solidFill>
                <a:srgbClr val="FFFF00"/>
              </a:solidFill>
              <a:cs typeface="Arial" panose="020B0604020202020204" pitchFamily="34" charset="0"/>
            </a:endParaRPr>
          </a:p>
        </p:txBody>
      </p:sp>
      <p:sp>
        <p:nvSpPr>
          <p:cNvPr id="20488" name="Text Box 8"/>
          <p:cNvSpPr txBox="1">
            <a:spLocks noChangeArrowheads="1"/>
          </p:cNvSpPr>
          <p:nvPr/>
        </p:nvSpPr>
        <p:spPr bwMode="auto">
          <a:xfrm>
            <a:off x="1150938" y="1909763"/>
            <a:ext cx="6926262"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bg1"/>
                </a:solidFill>
                <a:latin typeface="Arial" panose="020B0604020202020204" pitchFamily="34" charset="0"/>
              </a:defRPr>
            </a:lvl1pPr>
            <a:lvl2pPr marL="742950" indent="-285750">
              <a:spcBef>
                <a:spcPct val="20000"/>
              </a:spcBef>
              <a:buChar char="–"/>
              <a:defRPr sz="2800">
                <a:solidFill>
                  <a:schemeClr val="bg1"/>
                </a:solidFill>
                <a:latin typeface="Arial" panose="020B0604020202020204" pitchFamily="34" charset="0"/>
              </a:defRPr>
            </a:lvl2pPr>
            <a:lvl3pPr marL="1143000" indent="-228600">
              <a:spcBef>
                <a:spcPct val="20000"/>
              </a:spcBef>
              <a:buChar char="•"/>
              <a:defRPr sz="2400">
                <a:solidFill>
                  <a:schemeClr val="bg1"/>
                </a:solidFill>
                <a:latin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FORMAL</a:t>
            </a:r>
            <a:endParaRPr lang="id-ID" dirty="0"/>
          </a:p>
        </p:txBody>
      </p:sp>
      <p:sp>
        <p:nvSpPr>
          <p:cNvPr id="3" name="Content Placeholder 2"/>
          <p:cNvSpPr>
            <a:spLocks noGrp="1"/>
          </p:cNvSpPr>
          <p:nvPr>
            <p:ph idx="1"/>
          </p:nvPr>
        </p:nvSpPr>
        <p:spPr/>
        <p:txBody>
          <a:bodyPr/>
          <a:lstStyle/>
          <a:p>
            <a:r>
              <a:rPr lang="id-ID" altLang="en-US" dirty="0"/>
              <a:t>Academic Writing uses Formal Language and pay more attention in traditional conventions of </a:t>
            </a:r>
            <a:r>
              <a:rPr lang="id-ID" altLang="en-US" dirty="0">
                <a:solidFill>
                  <a:srgbClr val="FF0000"/>
                </a:solidFill>
              </a:rPr>
              <a:t>grammar, spelling, diction,  and punctuations.</a:t>
            </a:r>
          </a:p>
          <a:p>
            <a:endParaRPr lang="id-ID" dirty="0"/>
          </a:p>
        </p:txBody>
      </p:sp>
    </p:spTree>
    <p:extLst>
      <p:ext uri="{BB962C8B-B14F-4D97-AF65-F5344CB8AC3E}">
        <p14:creationId xmlns:p14="http://schemas.microsoft.com/office/powerpoint/2010/main" val="94079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875" y="1050925"/>
            <a:ext cx="8229600" cy="579438"/>
          </a:xfrm>
        </p:spPr>
        <p:txBody>
          <a:bodyPr rtlCol="0">
            <a:normAutofit fontScale="90000"/>
          </a:bodyPr>
          <a:lstStyle/>
          <a:p>
            <a:pPr eaLnBrk="1" fontAlgn="auto" hangingPunct="1">
              <a:spcAft>
                <a:spcPts val="0"/>
              </a:spcAft>
              <a:defRPr/>
            </a:pPr>
            <a:r>
              <a:rPr lang="en-NZ" dirty="0" smtClean="0">
                <a:solidFill>
                  <a:schemeClr val="accent1">
                    <a:lumMod val="75000"/>
                  </a:schemeClr>
                </a:solidFill>
              </a:rPr>
              <a:t>What does critical  thinking involve?</a:t>
            </a:r>
            <a:endParaRPr lang="en-NZ" dirty="0">
              <a:solidFill>
                <a:schemeClr val="accent1">
                  <a:lumMod val="75000"/>
                </a:schemeClr>
              </a:solidFill>
            </a:endParaRPr>
          </a:p>
        </p:txBody>
      </p:sp>
      <p:sp>
        <p:nvSpPr>
          <p:cNvPr id="15363" name="Content Placeholder 2"/>
          <p:cNvSpPr>
            <a:spLocks noGrp="1"/>
          </p:cNvSpPr>
          <p:nvPr>
            <p:ph sz="half" idx="1"/>
          </p:nvPr>
        </p:nvSpPr>
        <p:spPr/>
        <p:txBody>
          <a:bodyPr/>
          <a:lstStyle/>
          <a:p>
            <a:pPr eaLnBrk="1" hangingPunct="1"/>
            <a:r>
              <a:rPr lang="en-GB" sz="2800" smtClean="0"/>
              <a:t>Assessment of the relationship between claims and the evidence given to support them</a:t>
            </a:r>
          </a:p>
          <a:p>
            <a:pPr eaLnBrk="1" hangingPunct="1"/>
            <a:endParaRPr lang="en-GB" sz="2800" smtClean="0"/>
          </a:p>
          <a:p>
            <a:pPr eaLnBrk="1" hangingPunct="1"/>
            <a:r>
              <a:rPr lang="en-GB" sz="2800" smtClean="0"/>
              <a:t>Exercising judgement in order to interpret and evaluate arguments and evidence</a:t>
            </a:r>
          </a:p>
          <a:p>
            <a:pPr eaLnBrk="1" hangingPunct="1"/>
            <a:endParaRPr lang="en-NZ" smtClean="0"/>
          </a:p>
        </p:txBody>
      </p:sp>
      <p:sp>
        <p:nvSpPr>
          <p:cNvPr id="15364" name="Text Placeholder 3"/>
          <p:cNvSpPr>
            <a:spLocks noGrp="1"/>
          </p:cNvSpPr>
          <p:nvPr>
            <p:ph type="body" sz="half" idx="2"/>
          </p:nvPr>
        </p:nvSpPr>
        <p:spPr/>
        <p:txBody>
          <a:bodyPr/>
          <a:lstStyle/>
          <a:p>
            <a:pPr eaLnBrk="1" hangingPunct="1"/>
            <a:r>
              <a:rPr lang="en-GB" sz="2800" dirty="0" smtClean="0"/>
              <a:t>Questioning taken for granted assumptions</a:t>
            </a:r>
          </a:p>
          <a:p>
            <a:pPr eaLnBrk="1" hangingPunct="1">
              <a:buFont typeface="Wingdings" panose="05000000000000000000" pitchFamily="2" charset="2"/>
              <a:buNone/>
            </a:pPr>
            <a:endParaRPr lang="en-GB" sz="2800" dirty="0" smtClean="0"/>
          </a:p>
          <a:p>
            <a:pPr eaLnBrk="1" hangingPunct="1"/>
            <a:r>
              <a:rPr lang="en-GB" sz="2800" dirty="0" smtClean="0"/>
              <a:t>Involves both openness to new ideas and appropriate scepticism</a:t>
            </a:r>
          </a:p>
          <a:p>
            <a:pPr eaLnBrk="1" hangingPunct="1"/>
            <a:endParaRPr lang="en-NZ" dirty="0" smtClean="0"/>
          </a:p>
        </p:txBody>
      </p:sp>
      <p:sp>
        <p:nvSpPr>
          <p:cNvPr id="17413" name="Footer Placeholder 4"/>
          <p:cNvSpPr>
            <a:spLocks noGrp="1"/>
          </p:cNvSpPr>
          <p:nvPr>
            <p:ph type="ftr" sz="quarter" idx="10"/>
          </p:nvPr>
        </p:nvSpPr>
        <p:spPr bwMode="auto">
          <a:ln>
            <a:miter lim="800000"/>
            <a:headEnd/>
            <a:tailEnd/>
          </a:ln>
        </p:spPr>
        <p:txBody>
          <a:bodyPr wrap="square" numCol="1" compatLnSpc="1">
            <a:prstTxWarp prst="textNoShape">
              <a:avLst/>
            </a:prstTxWarp>
          </a:bodyPr>
          <a:lstStyle/>
          <a:p>
            <a:pPr>
              <a:defRPr/>
            </a:pPr>
            <a:r>
              <a:rPr lang="en-GB" smtClean="0"/>
              <a:t>© Unitec New Zealand</a:t>
            </a:r>
          </a:p>
        </p:txBody>
      </p:sp>
      <p:sp>
        <p:nvSpPr>
          <p:cNvPr id="15366"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C23509C-21D0-4D9A-A93B-F74DCC7D8A15}" type="slidenum">
              <a:rPr lang="en-GB" sz="1200">
                <a:solidFill>
                  <a:srgbClr val="898989"/>
                </a:solidFill>
                <a:latin typeface="Arial" panose="020B0604020202020204" pitchFamily="34" charset="0"/>
              </a:rPr>
              <a:pPr>
                <a:spcBef>
                  <a:spcPct val="0"/>
                </a:spcBef>
                <a:buFontTx/>
                <a:buNone/>
              </a:pPr>
              <a:t>5</a:t>
            </a:fld>
            <a:endParaRPr lang="en-GB" sz="1200">
              <a:solidFill>
                <a:srgbClr val="898989"/>
              </a:solidFill>
              <a:latin typeface="Arial" panose="020B0604020202020204" pitchFamily="34" charset="0"/>
            </a:endParaRPr>
          </a:p>
        </p:txBody>
      </p:sp>
      <p:pic>
        <p:nvPicPr>
          <p:cNvPr id="15367" name="Picture 4" descr="Conversation_ƒ"/>
          <p:cNvPicPr>
            <a:picLocks noChangeAspect="1" noChangeArrowheads="1"/>
          </p:cNvPicPr>
          <p:nvPr/>
        </p:nvPicPr>
        <p:blipFill>
          <a:blip r:embed="rId2">
            <a:extLst>
              <a:ext uri="{28A0092B-C50C-407E-A947-70E740481C1C}">
                <a14:useLocalDpi xmlns:a14="http://schemas.microsoft.com/office/drawing/2010/main" val="0"/>
              </a:ext>
            </a:extLst>
          </a:blip>
          <a:srcRect t="40334" b="42551"/>
          <a:stretch>
            <a:fillRect/>
          </a:stretch>
        </p:blipFill>
        <p:spPr bwMode="auto">
          <a:xfrm>
            <a:off x="0" y="0"/>
            <a:ext cx="91440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846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AU" dirty="0" smtClean="0">
                <a:solidFill>
                  <a:schemeClr val="accent1">
                    <a:lumMod val="75000"/>
                  </a:schemeClr>
                </a:solidFill>
              </a:rPr>
              <a:t/>
            </a:r>
            <a:br>
              <a:rPr lang="en-AU" dirty="0" smtClean="0">
                <a:solidFill>
                  <a:schemeClr val="accent1">
                    <a:lumMod val="75000"/>
                  </a:schemeClr>
                </a:solidFill>
              </a:rPr>
            </a:br>
            <a:r>
              <a:rPr lang="en-AU" dirty="0" smtClean="0">
                <a:solidFill>
                  <a:schemeClr val="accent1">
                    <a:lumMod val="75000"/>
                  </a:schemeClr>
                </a:solidFill>
              </a:rPr>
              <a:t>A </a:t>
            </a:r>
            <a:r>
              <a:rPr lang="id-ID" dirty="0" smtClean="0">
                <a:solidFill>
                  <a:schemeClr val="accent1">
                    <a:lumMod val="75000"/>
                  </a:schemeClr>
                </a:solidFill>
              </a:rPr>
              <a:t>C</a:t>
            </a:r>
            <a:r>
              <a:rPr lang="en-AU" dirty="0" err="1" smtClean="0">
                <a:solidFill>
                  <a:schemeClr val="accent1">
                    <a:lumMod val="75000"/>
                  </a:schemeClr>
                </a:solidFill>
              </a:rPr>
              <a:t>ritical</a:t>
            </a:r>
            <a:r>
              <a:rPr lang="en-AU" dirty="0" smtClean="0">
                <a:solidFill>
                  <a:schemeClr val="accent1">
                    <a:lumMod val="75000"/>
                  </a:schemeClr>
                </a:solidFill>
              </a:rPr>
              <a:t> </a:t>
            </a:r>
            <a:r>
              <a:rPr lang="id-ID" dirty="0">
                <a:solidFill>
                  <a:schemeClr val="accent1">
                    <a:lumMod val="75000"/>
                  </a:schemeClr>
                </a:solidFill>
              </a:rPr>
              <a:t>T</a:t>
            </a:r>
            <a:r>
              <a:rPr lang="en-AU" dirty="0" err="1" smtClean="0">
                <a:solidFill>
                  <a:schemeClr val="accent1">
                    <a:lumMod val="75000"/>
                  </a:schemeClr>
                </a:solidFill>
              </a:rPr>
              <a:t>hinker</a:t>
            </a:r>
            <a:r>
              <a:rPr lang="en-AU" dirty="0" smtClean="0"/>
              <a:t/>
            </a:r>
            <a:br>
              <a:rPr lang="en-AU" dirty="0" smtClean="0"/>
            </a:br>
            <a:endParaRPr lang="en-AU" dirty="0" smtClean="0"/>
          </a:p>
        </p:txBody>
      </p:sp>
      <p:sp>
        <p:nvSpPr>
          <p:cNvPr id="16387" name="Rectangle 3"/>
          <p:cNvSpPr>
            <a:spLocks noGrp="1" noChangeArrowheads="1"/>
          </p:cNvSpPr>
          <p:nvPr>
            <p:ph type="body" sz="half" idx="2"/>
          </p:nvPr>
        </p:nvSpPr>
        <p:spPr>
          <a:xfrm>
            <a:off x="771525" y="1985963"/>
            <a:ext cx="7851775" cy="4516437"/>
          </a:xfrm>
        </p:spPr>
        <p:txBody>
          <a:bodyPr/>
          <a:lstStyle/>
          <a:p>
            <a:pPr marL="0" indent="0" algn="ctr" eaLnBrk="1" hangingPunct="1">
              <a:buFontTx/>
              <a:buNone/>
            </a:pPr>
            <a:endParaRPr lang="en-AU" sz="2800" b="1" dirty="0" smtClean="0"/>
          </a:p>
          <a:p>
            <a:pPr marL="0" indent="0" algn="ctr" eaLnBrk="1" hangingPunct="1">
              <a:buFontTx/>
              <a:buNone/>
            </a:pPr>
            <a:endParaRPr lang="en-AU" sz="2000" b="1" dirty="0" smtClean="0"/>
          </a:p>
        </p:txBody>
      </p:sp>
      <p:sp>
        <p:nvSpPr>
          <p:cNvPr id="18436" name="Footer Placeholder 4"/>
          <p:cNvSpPr>
            <a:spLocks noGrp="1"/>
          </p:cNvSpPr>
          <p:nvPr>
            <p:ph type="ftr" sz="quarter" idx="10"/>
          </p:nvPr>
        </p:nvSpPr>
        <p:spPr bwMode="auto">
          <a:ln>
            <a:miter lim="800000"/>
            <a:headEnd/>
            <a:tailEnd/>
          </a:ln>
        </p:spPr>
        <p:txBody>
          <a:bodyPr wrap="square" numCol="1" compatLnSpc="1">
            <a:prstTxWarp prst="textNoShape">
              <a:avLst/>
            </a:prstTxWarp>
          </a:bodyPr>
          <a:lstStyle/>
          <a:p>
            <a:pPr>
              <a:defRPr/>
            </a:pPr>
            <a:r>
              <a:rPr lang="en-GB" smtClean="0"/>
              <a:t>© Unitec New Zealand</a:t>
            </a:r>
          </a:p>
        </p:txBody>
      </p:sp>
      <p:sp>
        <p:nvSpPr>
          <p:cNvPr id="16389"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F64A163-D288-4DD0-A64C-00E1B1B00E21}" type="slidenum">
              <a:rPr lang="en-GB" sz="1200">
                <a:solidFill>
                  <a:srgbClr val="898989"/>
                </a:solidFill>
                <a:latin typeface="Arial" panose="020B0604020202020204" pitchFamily="34" charset="0"/>
              </a:rPr>
              <a:pPr>
                <a:spcBef>
                  <a:spcPct val="0"/>
                </a:spcBef>
                <a:buFontTx/>
                <a:buNone/>
              </a:pPr>
              <a:t>6</a:t>
            </a:fld>
            <a:endParaRPr lang="en-GB" sz="1200">
              <a:solidFill>
                <a:srgbClr val="898989"/>
              </a:solidFill>
              <a:latin typeface="Arial" panose="020B0604020202020204" pitchFamily="34" charset="0"/>
            </a:endParaRPr>
          </a:p>
        </p:txBody>
      </p:sp>
      <p:pic>
        <p:nvPicPr>
          <p:cNvPr id="16390" name="Picture 4" descr="Conversation_ƒ"/>
          <p:cNvPicPr>
            <a:picLocks noChangeAspect="1" noChangeArrowheads="1"/>
          </p:cNvPicPr>
          <p:nvPr/>
        </p:nvPicPr>
        <p:blipFill>
          <a:blip r:embed="rId2">
            <a:extLst>
              <a:ext uri="{28A0092B-C50C-407E-A947-70E740481C1C}">
                <a14:useLocalDpi xmlns:a14="http://schemas.microsoft.com/office/drawing/2010/main" val="0"/>
              </a:ext>
            </a:extLst>
          </a:blip>
          <a:srcRect t="40334" b="42551"/>
          <a:stretch>
            <a:fillRect/>
          </a:stretch>
        </p:blipFill>
        <p:spPr bwMode="auto">
          <a:xfrm>
            <a:off x="0" y="0"/>
            <a:ext cx="91440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Rectangle 5"/>
          <p:cNvSpPr>
            <a:spLocks noChangeArrowheads="1"/>
          </p:cNvSpPr>
          <p:nvPr/>
        </p:nvSpPr>
        <p:spPr bwMode="auto">
          <a:xfrm>
            <a:off x="733425" y="1704975"/>
            <a:ext cx="7562850" cy="567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25000"/>
              </a:lnSpc>
              <a:spcBef>
                <a:spcPct val="0"/>
              </a:spcBef>
              <a:buFontTx/>
              <a:buNone/>
            </a:pPr>
            <a:r>
              <a:rPr lang="en-AU" sz="2400" dirty="0">
                <a:solidFill>
                  <a:schemeClr val="bg1"/>
                </a:solidFill>
                <a:latin typeface="Arial" panose="020B0604020202020204" pitchFamily="34" charset="0"/>
              </a:rPr>
              <a:t>Questions and evaluates information, for example: </a:t>
            </a:r>
            <a:br>
              <a:rPr lang="en-AU" sz="2400" dirty="0">
                <a:solidFill>
                  <a:schemeClr val="bg1"/>
                </a:solidFill>
                <a:latin typeface="Arial" panose="020B0604020202020204" pitchFamily="34" charset="0"/>
              </a:rPr>
            </a:br>
            <a:r>
              <a:rPr lang="en-AU" sz="2400" i="1" dirty="0">
                <a:solidFill>
                  <a:schemeClr val="bg1"/>
                </a:solidFill>
                <a:latin typeface="Arial" panose="020B0604020202020204" pitchFamily="34" charset="0"/>
              </a:rPr>
              <a:t> </a:t>
            </a:r>
            <a:br>
              <a:rPr lang="en-AU" sz="2400" i="1" dirty="0">
                <a:solidFill>
                  <a:schemeClr val="bg1"/>
                </a:solidFill>
                <a:latin typeface="Arial" panose="020B0604020202020204" pitchFamily="34" charset="0"/>
              </a:rPr>
            </a:br>
            <a:r>
              <a:rPr lang="en-AU" sz="2400" i="1" dirty="0">
                <a:solidFill>
                  <a:srgbClr val="FF0000"/>
                </a:solidFill>
                <a:latin typeface="Arial" panose="020B0604020202020204" pitchFamily="34" charset="0"/>
              </a:rPr>
              <a:t>What is really important here?</a:t>
            </a:r>
          </a:p>
          <a:p>
            <a:pPr algn="ctr" eaLnBrk="1" hangingPunct="1">
              <a:lnSpc>
                <a:spcPct val="125000"/>
              </a:lnSpc>
              <a:spcBef>
                <a:spcPct val="0"/>
              </a:spcBef>
              <a:buFontTx/>
              <a:buNone/>
            </a:pPr>
            <a:r>
              <a:rPr lang="en-AU" sz="2400" i="1" dirty="0">
                <a:solidFill>
                  <a:schemeClr val="bg1"/>
                </a:solidFill>
                <a:latin typeface="Arial" panose="020B0604020202020204" pitchFamily="34" charset="0"/>
              </a:rPr>
              <a:t> 	How does it relate to what I know already?</a:t>
            </a:r>
          </a:p>
          <a:p>
            <a:pPr algn="ctr" eaLnBrk="1" hangingPunct="1">
              <a:lnSpc>
                <a:spcPct val="125000"/>
              </a:lnSpc>
              <a:spcBef>
                <a:spcPct val="0"/>
              </a:spcBef>
              <a:buFontTx/>
              <a:buNone/>
            </a:pPr>
            <a:r>
              <a:rPr lang="en-AU" sz="2400" i="1" dirty="0">
                <a:solidFill>
                  <a:srgbClr val="FF0000"/>
                </a:solidFill>
                <a:latin typeface="Arial" panose="020B0604020202020204" pitchFamily="34" charset="0"/>
              </a:rPr>
              <a:t> What standpoint does the writer have?</a:t>
            </a:r>
          </a:p>
          <a:p>
            <a:pPr algn="ctr" eaLnBrk="1" hangingPunct="1">
              <a:lnSpc>
                <a:spcPct val="125000"/>
              </a:lnSpc>
              <a:spcBef>
                <a:spcPct val="0"/>
              </a:spcBef>
              <a:buFontTx/>
              <a:buNone/>
            </a:pPr>
            <a:r>
              <a:rPr lang="en-AU" sz="2400" i="1" dirty="0">
                <a:solidFill>
                  <a:schemeClr val="bg1"/>
                </a:solidFill>
                <a:latin typeface="Arial" panose="020B0604020202020204" pitchFamily="34" charset="0"/>
              </a:rPr>
              <a:t> Are there any weaknesses in the argument that is      being put forward?</a:t>
            </a:r>
          </a:p>
          <a:p>
            <a:pPr algn="ctr" eaLnBrk="1" hangingPunct="1">
              <a:lnSpc>
                <a:spcPct val="125000"/>
              </a:lnSpc>
              <a:spcBef>
                <a:spcPct val="0"/>
              </a:spcBef>
              <a:buFontTx/>
              <a:buNone/>
            </a:pPr>
            <a:r>
              <a:rPr lang="en-AU" sz="2400" i="1" dirty="0">
                <a:solidFill>
                  <a:schemeClr val="bg1"/>
                </a:solidFill>
                <a:latin typeface="Arial" panose="020B0604020202020204" pitchFamily="34" charset="0"/>
              </a:rPr>
              <a:t> </a:t>
            </a:r>
            <a:r>
              <a:rPr lang="en-AU" sz="2400" i="1" dirty="0">
                <a:solidFill>
                  <a:srgbClr val="FF0000"/>
                </a:solidFill>
                <a:latin typeface="Arial" panose="020B0604020202020204" pitchFamily="34" charset="0"/>
              </a:rPr>
              <a:t>What other opinions are there on this topic?</a:t>
            </a:r>
          </a:p>
          <a:p>
            <a:pPr algn="ctr" eaLnBrk="1" hangingPunct="1">
              <a:lnSpc>
                <a:spcPct val="125000"/>
              </a:lnSpc>
              <a:spcBef>
                <a:spcPct val="0"/>
              </a:spcBef>
              <a:buFontTx/>
              <a:buNone/>
            </a:pPr>
            <a:r>
              <a:rPr lang="en-AU" sz="2400" i="1" dirty="0">
                <a:solidFill>
                  <a:schemeClr val="bg1"/>
                </a:solidFill>
                <a:latin typeface="Arial" panose="020B0604020202020204" pitchFamily="34" charset="0"/>
              </a:rPr>
              <a:t> Do I agree or disagree with the writer?</a:t>
            </a:r>
          </a:p>
          <a:p>
            <a:pPr eaLnBrk="1" hangingPunct="1">
              <a:spcBef>
                <a:spcPct val="0"/>
              </a:spcBef>
              <a:buFontTx/>
              <a:buNone/>
            </a:pPr>
            <a:endParaRPr lang="en-AU" sz="2400" i="1" dirty="0">
              <a:solidFill>
                <a:schemeClr val="bg1"/>
              </a:solidFill>
              <a:latin typeface="Arial" panose="020B0604020202020204" pitchFamily="34" charset="0"/>
            </a:endParaRPr>
          </a:p>
          <a:p>
            <a:pPr eaLnBrk="1" hangingPunct="1">
              <a:spcBef>
                <a:spcPct val="0"/>
              </a:spcBef>
              <a:buFontTx/>
              <a:buNone/>
            </a:pPr>
            <a:endParaRPr lang="en-AU" sz="1800" i="1" dirty="0">
              <a:latin typeface="Arial" panose="020B0604020202020204" pitchFamily="34" charset="0"/>
            </a:endParaRPr>
          </a:p>
          <a:p>
            <a:pPr eaLnBrk="1" hangingPunct="1">
              <a:spcBef>
                <a:spcPct val="0"/>
              </a:spcBef>
              <a:buFontTx/>
              <a:buNone/>
            </a:pPr>
            <a:endParaRPr lang="en-AU" sz="1800" i="1" dirty="0">
              <a:latin typeface="Arial" panose="020B0604020202020204" pitchFamily="34" charset="0"/>
            </a:endParaRPr>
          </a:p>
          <a:p>
            <a:pPr eaLnBrk="1" hangingPunct="1">
              <a:spcBef>
                <a:spcPct val="0"/>
              </a:spcBef>
              <a:buFontTx/>
              <a:buNone/>
            </a:pPr>
            <a:endParaRPr lang="en-AU" sz="1800" i="1" dirty="0">
              <a:latin typeface="Arial" panose="020B0604020202020204" pitchFamily="34" charset="0"/>
            </a:endParaRPr>
          </a:p>
          <a:p>
            <a:pPr eaLnBrk="1" hangingPunct="1">
              <a:spcBef>
                <a:spcPct val="0"/>
              </a:spcBef>
              <a:buFontTx/>
              <a:buNone/>
            </a:pPr>
            <a:endParaRPr lang="en-AU" sz="1800" i="1" dirty="0">
              <a:latin typeface="Arial" panose="020B0604020202020204" pitchFamily="34" charset="0"/>
            </a:endParaRPr>
          </a:p>
        </p:txBody>
      </p:sp>
    </p:spTree>
    <p:extLst>
      <p:ext uri="{BB962C8B-B14F-4D97-AF65-F5344CB8AC3E}">
        <p14:creationId xmlns:p14="http://schemas.microsoft.com/office/powerpoint/2010/main" val="174330169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AU" dirty="0" smtClean="0">
                <a:solidFill>
                  <a:srgbClr val="FF0000"/>
                </a:solidFill>
              </a:rPr>
              <a:t>A critical thinker</a:t>
            </a:r>
          </a:p>
        </p:txBody>
      </p:sp>
      <p:sp>
        <p:nvSpPr>
          <p:cNvPr id="17411" name="Rectangle 3"/>
          <p:cNvSpPr>
            <a:spLocks noGrp="1" noChangeArrowheads="1"/>
          </p:cNvSpPr>
          <p:nvPr>
            <p:ph type="body" sz="half" idx="2"/>
          </p:nvPr>
        </p:nvSpPr>
        <p:spPr>
          <a:xfrm>
            <a:off x="320675" y="1985963"/>
            <a:ext cx="8302625" cy="4516437"/>
          </a:xfrm>
        </p:spPr>
        <p:txBody>
          <a:bodyPr/>
          <a:lstStyle/>
          <a:p>
            <a:pPr marL="0" indent="0" eaLnBrk="1" hangingPunct="1">
              <a:buFontTx/>
              <a:buNone/>
            </a:pPr>
            <a:endParaRPr lang="en-AU" sz="2800" b="1" dirty="0" smtClean="0"/>
          </a:p>
          <a:p>
            <a:pPr marL="0" indent="0" eaLnBrk="1" hangingPunct="1">
              <a:buFontTx/>
              <a:buNone/>
            </a:pPr>
            <a:endParaRPr lang="en-AU" sz="2000" b="1" dirty="0" smtClean="0"/>
          </a:p>
        </p:txBody>
      </p:sp>
      <p:sp>
        <p:nvSpPr>
          <p:cNvPr id="21508" name="Footer Placeholder 4"/>
          <p:cNvSpPr>
            <a:spLocks noGrp="1"/>
          </p:cNvSpPr>
          <p:nvPr>
            <p:ph type="ftr" sz="quarter" idx="10"/>
          </p:nvPr>
        </p:nvSpPr>
        <p:spPr bwMode="auto">
          <a:ln>
            <a:miter lim="800000"/>
            <a:headEnd/>
            <a:tailEnd/>
          </a:ln>
        </p:spPr>
        <p:txBody>
          <a:bodyPr wrap="square" numCol="1" compatLnSpc="1">
            <a:prstTxWarp prst="textNoShape">
              <a:avLst/>
            </a:prstTxWarp>
          </a:bodyPr>
          <a:lstStyle/>
          <a:p>
            <a:pPr>
              <a:defRPr/>
            </a:pPr>
            <a:r>
              <a:rPr lang="en-GB" smtClean="0"/>
              <a:t>© Unitec New Zealand</a:t>
            </a:r>
          </a:p>
        </p:txBody>
      </p:sp>
      <p:sp>
        <p:nvSpPr>
          <p:cNvPr id="17413"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4C30EC2-77D1-4856-B969-6ABA39843F47}" type="slidenum">
              <a:rPr lang="en-GB" sz="1200">
                <a:solidFill>
                  <a:srgbClr val="898989"/>
                </a:solidFill>
                <a:latin typeface="Arial" panose="020B0604020202020204" pitchFamily="34" charset="0"/>
              </a:rPr>
              <a:pPr>
                <a:spcBef>
                  <a:spcPct val="0"/>
                </a:spcBef>
                <a:buFontTx/>
                <a:buNone/>
              </a:pPr>
              <a:t>7</a:t>
            </a:fld>
            <a:endParaRPr lang="en-GB" sz="1200">
              <a:solidFill>
                <a:srgbClr val="898989"/>
              </a:solidFill>
              <a:latin typeface="Arial" panose="020B0604020202020204" pitchFamily="34" charset="0"/>
            </a:endParaRPr>
          </a:p>
        </p:txBody>
      </p:sp>
      <p:pic>
        <p:nvPicPr>
          <p:cNvPr id="17414" name="Picture 4" descr="Conversation_ƒ"/>
          <p:cNvPicPr>
            <a:picLocks noChangeAspect="1" noChangeArrowheads="1"/>
          </p:cNvPicPr>
          <p:nvPr/>
        </p:nvPicPr>
        <p:blipFill>
          <a:blip r:embed="rId2">
            <a:extLst>
              <a:ext uri="{28A0092B-C50C-407E-A947-70E740481C1C}">
                <a14:useLocalDpi xmlns:a14="http://schemas.microsoft.com/office/drawing/2010/main" val="0"/>
              </a:ext>
            </a:extLst>
          </a:blip>
          <a:srcRect t="40334" b="42551"/>
          <a:stretch>
            <a:fillRect/>
          </a:stretch>
        </p:blipFill>
        <p:spPr bwMode="auto">
          <a:xfrm>
            <a:off x="0" y="0"/>
            <a:ext cx="91440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5" name="Rectangle 6"/>
          <p:cNvSpPr>
            <a:spLocks noChangeArrowheads="1"/>
          </p:cNvSpPr>
          <p:nvPr/>
        </p:nvSpPr>
        <p:spPr bwMode="auto">
          <a:xfrm>
            <a:off x="530225" y="2009775"/>
            <a:ext cx="8097838" cy="414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25000"/>
              </a:lnSpc>
              <a:spcBef>
                <a:spcPct val="0"/>
              </a:spcBef>
              <a:buFontTx/>
              <a:buNone/>
            </a:pPr>
            <a:r>
              <a:rPr lang="en-AU" sz="1800" dirty="0">
                <a:latin typeface="Arial" panose="020B0604020202020204" pitchFamily="34" charset="0"/>
              </a:rPr>
              <a:t> </a:t>
            </a:r>
            <a:r>
              <a:rPr lang="en-AU" sz="2400" dirty="0">
                <a:solidFill>
                  <a:schemeClr val="bg1"/>
                </a:solidFill>
                <a:latin typeface="Arial" panose="020B0604020202020204" pitchFamily="34" charset="0"/>
              </a:rPr>
              <a:t>-</a:t>
            </a:r>
            <a:r>
              <a:rPr lang="en-AU" sz="1800" dirty="0">
                <a:solidFill>
                  <a:schemeClr val="bg1"/>
                </a:solidFill>
                <a:latin typeface="Arial" panose="020B0604020202020204" pitchFamily="34" charset="0"/>
              </a:rPr>
              <a:t> </a:t>
            </a:r>
            <a:r>
              <a:rPr lang="en-AU" sz="2800" dirty="0">
                <a:solidFill>
                  <a:schemeClr val="bg1"/>
                </a:solidFill>
              </a:rPr>
              <a:t>does not just accept what s/he reads</a:t>
            </a:r>
          </a:p>
          <a:p>
            <a:pPr eaLnBrk="1" hangingPunct="1">
              <a:lnSpc>
                <a:spcPct val="125000"/>
              </a:lnSpc>
              <a:spcBef>
                <a:spcPct val="0"/>
              </a:spcBef>
              <a:buFontTx/>
              <a:buNone/>
            </a:pPr>
            <a:r>
              <a:rPr lang="en-AU" sz="2800" dirty="0"/>
              <a:t>- </a:t>
            </a:r>
            <a:r>
              <a:rPr lang="en-AU" sz="2800" dirty="0" smtClean="0">
                <a:solidFill>
                  <a:schemeClr val="bg1"/>
                </a:solidFill>
              </a:rPr>
              <a:t>does not simply make assertions</a:t>
            </a:r>
            <a:r>
              <a:rPr lang="en-AU" sz="2800" dirty="0">
                <a:solidFill>
                  <a:schemeClr val="bg1"/>
                </a:solidFill>
              </a:rPr>
              <a:t/>
            </a:r>
            <a:br>
              <a:rPr lang="en-AU" sz="2800" dirty="0">
                <a:solidFill>
                  <a:schemeClr val="bg1"/>
                </a:solidFill>
              </a:rPr>
            </a:br>
            <a:r>
              <a:rPr lang="en-AU" sz="2800" dirty="0">
                <a:solidFill>
                  <a:schemeClr val="bg1"/>
                </a:solidFill>
              </a:rPr>
              <a:t> - bases arguments on evidence and sound reasoning</a:t>
            </a:r>
          </a:p>
          <a:p>
            <a:pPr eaLnBrk="1" hangingPunct="1">
              <a:lnSpc>
                <a:spcPct val="125000"/>
              </a:lnSpc>
              <a:spcBef>
                <a:spcPct val="0"/>
              </a:spcBef>
              <a:buFontTx/>
              <a:buNone/>
            </a:pPr>
            <a:r>
              <a:rPr lang="en-AU" sz="2800" dirty="0">
                <a:solidFill>
                  <a:schemeClr val="bg1"/>
                </a:solidFill>
              </a:rPr>
              <a:t> - identifies flaws or weaknesses in an argument</a:t>
            </a:r>
          </a:p>
          <a:p>
            <a:pPr eaLnBrk="1" hangingPunct="1">
              <a:lnSpc>
                <a:spcPct val="125000"/>
              </a:lnSpc>
              <a:spcBef>
                <a:spcPct val="0"/>
              </a:spcBef>
              <a:buFontTx/>
              <a:buNone/>
            </a:pPr>
            <a:r>
              <a:rPr lang="en-AU" sz="2800" dirty="0">
                <a:solidFill>
                  <a:schemeClr val="bg1"/>
                </a:solidFill>
              </a:rPr>
              <a:t> - recognises his or her own assumptions, prejudice or point of view</a:t>
            </a:r>
          </a:p>
          <a:p>
            <a:pPr eaLnBrk="1" hangingPunct="1">
              <a:lnSpc>
                <a:spcPct val="125000"/>
              </a:lnSpc>
              <a:spcBef>
                <a:spcPct val="0"/>
              </a:spcBef>
              <a:buFontTx/>
              <a:buNone/>
            </a:pPr>
            <a:r>
              <a:rPr lang="en-AU" sz="2800" dirty="0">
                <a:solidFill>
                  <a:schemeClr val="bg1"/>
                </a:solidFill>
              </a:rPr>
              <a:t>  - develops a reasoned, logical argument</a:t>
            </a:r>
          </a:p>
          <a:p>
            <a:pPr eaLnBrk="1" hangingPunct="1">
              <a:spcBef>
                <a:spcPct val="0"/>
              </a:spcBef>
              <a:buFontTx/>
              <a:buNone/>
            </a:pPr>
            <a:endParaRPr lang="en-AU" sz="1800" i="1" dirty="0">
              <a:latin typeface="Arial" panose="020B0604020202020204" pitchFamily="34" charset="0"/>
            </a:endParaRPr>
          </a:p>
        </p:txBody>
      </p:sp>
    </p:spTree>
    <p:extLst>
      <p:ext uri="{BB962C8B-B14F-4D97-AF65-F5344CB8AC3E}">
        <p14:creationId xmlns:p14="http://schemas.microsoft.com/office/powerpoint/2010/main" val="122377396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STRUCTURE</a:t>
            </a:r>
            <a:endParaRPr lang="id-ID" dirty="0"/>
          </a:p>
        </p:txBody>
      </p:sp>
      <p:sp>
        <p:nvSpPr>
          <p:cNvPr id="3" name="Content Placeholder 2"/>
          <p:cNvSpPr>
            <a:spLocks noGrp="1"/>
          </p:cNvSpPr>
          <p:nvPr>
            <p:ph idx="1"/>
          </p:nvPr>
        </p:nvSpPr>
        <p:spPr/>
        <p:txBody>
          <a:bodyPr/>
          <a:lstStyle/>
          <a:p>
            <a:r>
              <a:rPr lang="id-ID" dirty="0" smtClean="0"/>
              <a:t>Some kind of structure is required such as</a:t>
            </a:r>
          </a:p>
          <a:p>
            <a:pPr>
              <a:buFontTx/>
              <a:buChar char="-"/>
            </a:pPr>
            <a:r>
              <a:rPr lang="id-ID" dirty="0" smtClean="0"/>
              <a:t>Beginning </a:t>
            </a:r>
          </a:p>
          <a:p>
            <a:pPr>
              <a:buFontTx/>
              <a:buChar char="-"/>
            </a:pPr>
            <a:r>
              <a:rPr lang="id-ID" dirty="0" smtClean="0"/>
              <a:t>Middle</a:t>
            </a:r>
          </a:p>
          <a:p>
            <a:pPr>
              <a:buFontTx/>
              <a:buChar char="-"/>
            </a:pPr>
            <a:r>
              <a:rPr lang="id-ID" dirty="0" smtClean="0"/>
              <a:t>End</a:t>
            </a:r>
          </a:p>
          <a:p>
            <a:pPr marL="0" indent="0">
              <a:buNone/>
            </a:pPr>
            <a:r>
              <a:rPr lang="id-ID" dirty="0" smtClean="0"/>
              <a:t>The structure is typical of an ESSAY FORMAT.</a:t>
            </a:r>
            <a:endParaRPr lang="id-ID" dirty="0"/>
          </a:p>
        </p:txBody>
      </p:sp>
    </p:spTree>
    <p:extLst>
      <p:ext uri="{BB962C8B-B14F-4D97-AF65-F5344CB8AC3E}">
        <p14:creationId xmlns:p14="http://schemas.microsoft.com/office/powerpoint/2010/main" val="1007918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AU" dirty="0" smtClean="0"/>
              <a:t/>
            </a:r>
            <a:br>
              <a:rPr lang="en-AU" dirty="0" smtClean="0"/>
            </a:br>
            <a:endParaRPr lang="en-AU" dirty="0" smtClean="0"/>
          </a:p>
        </p:txBody>
      </p:sp>
      <p:sp>
        <p:nvSpPr>
          <p:cNvPr id="20483" name="Rectangle 3"/>
          <p:cNvSpPr>
            <a:spLocks noGrp="1" noChangeArrowheads="1"/>
          </p:cNvSpPr>
          <p:nvPr>
            <p:ph type="body" sz="half" idx="2"/>
          </p:nvPr>
        </p:nvSpPr>
        <p:spPr>
          <a:xfrm>
            <a:off x="320675" y="1985963"/>
            <a:ext cx="8302625" cy="4516437"/>
          </a:xfrm>
        </p:spPr>
        <p:txBody>
          <a:bodyPr/>
          <a:lstStyle/>
          <a:p>
            <a:pPr marL="0" indent="0" algn="ctr" eaLnBrk="1" hangingPunct="1">
              <a:buFontTx/>
              <a:buNone/>
            </a:pPr>
            <a:endParaRPr lang="en-AU" sz="2800" b="1" dirty="0" smtClean="0"/>
          </a:p>
          <a:p>
            <a:pPr marL="0" indent="0" algn="ctr" eaLnBrk="1" hangingPunct="1">
              <a:buFontTx/>
              <a:buNone/>
            </a:pPr>
            <a:endParaRPr lang="en-AU" sz="1000" b="1" dirty="0" smtClean="0"/>
          </a:p>
        </p:txBody>
      </p:sp>
      <p:sp>
        <p:nvSpPr>
          <p:cNvPr id="22532" name="Footer Placeholder 4"/>
          <p:cNvSpPr>
            <a:spLocks noGrp="1"/>
          </p:cNvSpPr>
          <p:nvPr>
            <p:ph type="ftr" sz="quarter" idx="10"/>
          </p:nvPr>
        </p:nvSpPr>
        <p:spPr bwMode="auto">
          <a:ln>
            <a:miter lim="800000"/>
            <a:headEnd/>
            <a:tailEnd/>
          </a:ln>
        </p:spPr>
        <p:txBody>
          <a:bodyPr wrap="square" numCol="1" compatLnSpc="1">
            <a:prstTxWarp prst="textNoShape">
              <a:avLst/>
            </a:prstTxWarp>
          </a:bodyPr>
          <a:lstStyle/>
          <a:p>
            <a:pPr>
              <a:defRPr/>
            </a:pPr>
            <a:r>
              <a:rPr lang="en-GB" smtClean="0"/>
              <a:t>© Unitec New Zealand</a:t>
            </a:r>
          </a:p>
        </p:txBody>
      </p:sp>
      <p:sp>
        <p:nvSpPr>
          <p:cNvPr id="20485"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B5D4851-35F7-49A2-AE00-C5C8F20D32FC}" type="slidenum">
              <a:rPr lang="en-GB" sz="1200">
                <a:solidFill>
                  <a:srgbClr val="898989"/>
                </a:solidFill>
                <a:latin typeface="Arial" panose="020B0604020202020204" pitchFamily="34" charset="0"/>
              </a:rPr>
              <a:pPr>
                <a:spcBef>
                  <a:spcPct val="0"/>
                </a:spcBef>
                <a:buFontTx/>
                <a:buNone/>
              </a:pPr>
              <a:t>9</a:t>
            </a:fld>
            <a:endParaRPr lang="en-GB" sz="1200">
              <a:solidFill>
                <a:srgbClr val="898989"/>
              </a:solidFill>
              <a:latin typeface="Arial" panose="020B0604020202020204" pitchFamily="34" charset="0"/>
            </a:endParaRPr>
          </a:p>
        </p:txBody>
      </p:sp>
      <p:pic>
        <p:nvPicPr>
          <p:cNvPr id="20486" name="Picture 4" descr="Conversation_ƒ"/>
          <p:cNvPicPr>
            <a:picLocks noChangeAspect="1" noChangeArrowheads="1"/>
          </p:cNvPicPr>
          <p:nvPr/>
        </p:nvPicPr>
        <p:blipFill>
          <a:blip r:embed="rId2">
            <a:extLst>
              <a:ext uri="{28A0092B-C50C-407E-A947-70E740481C1C}">
                <a14:useLocalDpi xmlns:a14="http://schemas.microsoft.com/office/drawing/2010/main" val="0"/>
              </a:ext>
            </a:extLst>
          </a:blip>
          <a:srcRect t="40334" b="42551"/>
          <a:stretch>
            <a:fillRect/>
          </a:stretch>
        </p:blipFill>
        <p:spPr bwMode="auto">
          <a:xfrm>
            <a:off x="0" y="0"/>
            <a:ext cx="91440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7" name="Rectangle 5"/>
          <p:cNvSpPr>
            <a:spLocks noChangeArrowheads="1"/>
          </p:cNvSpPr>
          <p:nvPr/>
        </p:nvSpPr>
        <p:spPr bwMode="auto">
          <a:xfrm>
            <a:off x="733425" y="1704975"/>
            <a:ext cx="7562850" cy="484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2400" i="1">
              <a:latin typeface="Arial" panose="020B0604020202020204" pitchFamily="34" charset="0"/>
            </a:endParaRPr>
          </a:p>
          <a:p>
            <a:pPr eaLnBrk="1" hangingPunct="1">
              <a:spcBef>
                <a:spcPct val="0"/>
              </a:spcBef>
              <a:buFontTx/>
              <a:buNone/>
            </a:pPr>
            <a:endParaRPr lang="en-AU" sz="1800" i="1">
              <a:latin typeface="Arial" panose="020B0604020202020204" pitchFamily="34" charset="0"/>
            </a:endParaRPr>
          </a:p>
          <a:p>
            <a:pPr eaLnBrk="1" hangingPunct="1">
              <a:spcBef>
                <a:spcPct val="0"/>
              </a:spcBef>
              <a:buFontTx/>
              <a:buNone/>
            </a:pPr>
            <a:endParaRPr lang="en-AU" sz="1800" i="1">
              <a:latin typeface="Arial" panose="020B0604020202020204" pitchFamily="34" charset="0"/>
            </a:endParaRPr>
          </a:p>
          <a:p>
            <a:pPr eaLnBrk="1" hangingPunct="1">
              <a:spcBef>
                <a:spcPct val="0"/>
              </a:spcBef>
              <a:buFontTx/>
              <a:buNone/>
            </a:pPr>
            <a:endParaRPr lang="en-AU" sz="1800" i="1">
              <a:latin typeface="Arial" panose="020B0604020202020204" pitchFamily="34" charset="0"/>
            </a:endParaRPr>
          </a:p>
          <a:p>
            <a:pPr eaLnBrk="1" hangingPunct="1">
              <a:spcBef>
                <a:spcPct val="0"/>
              </a:spcBef>
              <a:buFontTx/>
              <a:buNone/>
            </a:pPr>
            <a:endParaRPr lang="en-AU" sz="1800" i="1">
              <a:latin typeface="Arial" panose="020B0604020202020204" pitchFamily="34" charset="0"/>
            </a:endParaRPr>
          </a:p>
        </p:txBody>
      </p:sp>
      <p:sp>
        <p:nvSpPr>
          <p:cNvPr id="94214" name="Rectangle 6"/>
          <p:cNvSpPr>
            <a:spLocks noChangeArrowheads="1"/>
          </p:cNvSpPr>
          <p:nvPr/>
        </p:nvSpPr>
        <p:spPr bwMode="auto">
          <a:xfrm>
            <a:off x="731838" y="825500"/>
            <a:ext cx="7418387" cy="738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NZ" sz="2400" b="1" dirty="0">
                <a:solidFill>
                  <a:srgbClr val="54B7C6"/>
                </a:solidFill>
              </a:rPr>
              <a:t>Introduction</a:t>
            </a:r>
            <a:r>
              <a:rPr lang="en-NZ" sz="2400" dirty="0"/>
              <a:t>  	</a:t>
            </a:r>
            <a:r>
              <a:rPr lang="en-NZ" sz="2400" dirty="0">
                <a:solidFill>
                  <a:schemeClr val="bg1"/>
                </a:solidFill>
              </a:rPr>
              <a:t>usually one paragraph					explains what you are writing 			about and how you plan to do it</a:t>
            </a:r>
            <a:br>
              <a:rPr lang="en-NZ" sz="2400" dirty="0">
                <a:solidFill>
                  <a:schemeClr val="bg1"/>
                </a:solidFill>
              </a:rPr>
            </a:br>
            <a:endParaRPr lang="en-NZ" sz="2400" dirty="0">
              <a:solidFill>
                <a:schemeClr val="bg1"/>
              </a:solidFill>
            </a:endParaRPr>
          </a:p>
          <a:p>
            <a:pPr eaLnBrk="1" hangingPunct="1">
              <a:spcBef>
                <a:spcPct val="0"/>
              </a:spcBef>
              <a:buFontTx/>
              <a:buNone/>
            </a:pPr>
            <a:r>
              <a:rPr lang="en-NZ" sz="2400" b="1" dirty="0">
                <a:solidFill>
                  <a:srgbClr val="54B7C6"/>
                </a:solidFill>
              </a:rPr>
              <a:t>Body</a:t>
            </a:r>
            <a:r>
              <a:rPr lang="en-NZ" sz="2400" b="1" dirty="0">
                <a:solidFill>
                  <a:srgbClr val="3366FF"/>
                </a:solidFill>
              </a:rPr>
              <a:t> 		</a:t>
            </a:r>
            <a:r>
              <a:rPr lang="en-NZ" sz="2400" dirty="0">
                <a:solidFill>
                  <a:schemeClr val="bg1"/>
                </a:solidFill>
              </a:rPr>
              <a:t>A series of paragraphs (80-90%) 			of the 	essay.  Gives details/ 				evidence to answer the question</a:t>
            </a:r>
            <a:r>
              <a:rPr lang="en-NZ" sz="2400" dirty="0"/>
              <a:t/>
            </a:r>
            <a:br>
              <a:rPr lang="en-NZ" sz="2400" dirty="0"/>
            </a:br>
            <a:endParaRPr lang="en-NZ" sz="2400" b="1" dirty="0">
              <a:solidFill>
                <a:srgbClr val="3366FF"/>
              </a:solidFill>
            </a:endParaRPr>
          </a:p>
          <a:p>
            <a:pPr eaLnBrk="1" hangingPunct="1">
              <a:spcBef>
                <a:spcPct val="0"/>
              </a:spcBef>
              <a:buFontTx/>
              <a:buNone/>
            </a:pPr>
            <a:r>
              <a:rPr lang="en-NZ" sz="2400" b="1" dirty="0">
                <a:solidFill>
                  <a:srgbClr val="54B7C6"/>
                </a:solidFill>
              </a:rPr>
              <a:t>Conclusion</a:t>
            </a:r>
            <a:r>
              <a:rPr lang="en-NZ" sz="2400" dirty="0"/>
              <a:t>	</a:t>
            </a:r>
            <a:r>
              <a:rPr lang="en-NZ" sz="2400" dirty="0">
                <a:solidFill>
                  <a:schemeClr val="bg1"/>
                </a:solidFill>
              </a:rPr>
              <a:t> usually one paragraph, briefly 			summarises main ideas and 				shows you have answered the 			question</a:t>
            </a:r>
            <a:br>
              <a:rPr lang="en-NZ" sz="2400" dirty="0">
                <a:solidFill>
                  <a:schemeClr val="bg1"/>
                </a:solidFill>
              </a:rPr>
            </a:br>
            <a:endParaRPr lang="en-NZ" sz="2400" dirty="0">
              <a:solidFill>
                <a:schemeClr val="bg1"/>
              </a:solidFill>
            </a:endParaRPr>
          </a:p>
          <a:p>
            <a:pPr eaLnBrk="1" hangingPunct="1">
              <a:spcBef>
                <a:spcPct val="0"/>
              </a:spcBef>
              <a:buFontTx/>
              <a:buNone/>
            </a:pPr>
            <a:r>
              <a:rPr lang="en-NZ" sz="2400" b="1" dirty="0">
                <a:solidFill>
                  <a:srgbClr val="54B7C6"/>
                </a:solidFill>
              </a:rPr>
              <a:t>References</a:t>
            </a:r>
            <a:r>
              <a:rPr lang="en-NZ" sz="2400" dirty="0"/>
              <a:t>	</a:t>
            </a:r>
            <a:r>
              <a:rPr lang="en-NZ" sz="2400" dirty="0">
                <a:solidFill>
                  <a:schemeClr val="bg1"/>
                </a:solidFill>
              </a:rPr>
              <a:t>list of sources you used 				(APA style)</a:t>
            </a:r>
          </a:p>
          <a:p>
            <a:pPr eaLnBrk="1" hangingPunct="1">
              <a:spcBef>
                <a:spcPct val="0"/>
              </a:spcBef>
              <a:buFontTx/>
              <a:buNone/>
            </a:pPr>
            <a:endParaRPr lang="en-NZ" sz="2400" dirty="0">
              <a:latin typeface="Arial" panose="020B0604020202020204" pitchFamily="34" charset="0"/>
            </a:endParaRPr>
          </a:p>
          <a:p>
            <a:pPr eaLnBrk="1" hangingPunct="1">
              <a:spcBef>
                <a:spcPct val="0"/>
              </a:spcBef>
              <a:buFontTx/>
              <a:buNone/>
            </a:pPr>
            <a:endParaRPr lang="en-NZ" sz="1800" dirty="0">
              <a:latin typeface="Arial" panose="020B0604020202020204" pitchFamily="34" charset="0"/>
            </a:endParaRPr>
          </a:p>
          <a:p>
            <a:pPr eaLnBrk="1" hangingPunct="1">
              <a:spcBef>
                <a:spcPct val="0"/>
              </a:spcBef>
              <a:buFontTx/>
              <a:buNone/>
            </a:pPr>
            <a:endParaRPr lang="en-NZ" sz="1800" dirty="0">
              <a:latin typeface="Arial" panose="020B0604020202020204" pitchFamily="34" charset="0"/>
            </a:endParaRPr>
          </a:p>
          <a:p>
            <a:pPr eaLnBrk="1" hangingPunct="1">
              <a:spcBef>
                <a:spcPct val="0"/>
              </a:spcBef>
              <a:buFontTx/>
              <a:buNone/>
            </a:pPr>
            <a:endParaRPr lang="en-NZ" sz="1800" dirty="0">
              <a:latin typeface="Arial" panose="020B0604020202020204" pitchFamily="34" charset="0"/>
            </a:endParaRPr>
          </a:p>
          <a:p>
            <a:pPr eaLnBrk="1" hangingPunct="1">
              <a:spcBef>
                <a:spcPct val="0"/>
              </a:spcBef>
              <a:buFontTx/>
              <a:buNone/>
            </a:pPr>
            <a:endParaRPr lang="en-NZ" sz="1800" dirty="0">
              <a:latin typeface="Arial" panose="020B0604020202020204" pitchFamily="34" charset="0"/>
            </a:endParaRPr>
          </a:p>
          <a:p>
            <a:pPr eaLnBrk="1" hangingPunct="1">
              <a:spcBef>
                <a:spcPct val="0"/>
              </a:spcBef>
              <a:buFontTx/>
              <a:buNone/>
            </a:pPr>
            <a:endParaRPr lang="en-GB" sz="1800" dirty="0">
              <a:latin typeface="Arial" panose="020B0604020202020204" pitchFamily="34" charset="0"/>
            </a:endParaRPr>
          </a:p>
        </p:txBody>
      </p:sp>
    </p:spTree>
    <p:extLst>
      <p:ext uri="{BB962C8B-B14F-4D97-AF65-F5344CB8AC3E}">
        <p14:creationId xmlns:p14="http://schemas.microsoft.com/office/powerpoint/2010/main" val="116202964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421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421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421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42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772</TotalTime>
  <Words>1355</Words>
  <Application>Microsoft Office PowerPoint</Application>
  <PresentationFormat>On-screen Show (4:3)</PresentationFormat>
  <Paragraphs>291</Paragraphs>
  <Slides>32</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8" baseType="lpstr">
      <vt:lpstr>Arial</vt:lpstr>
      <vt:lpstr>Calibri</vt:lpstr>
      <vt:lpstr>Wingdings</vt:lpstr>
      <vt:lpstr>Wingdings 3</vt:lpstr>
      <vt:lpstr>Default Design</vt:lpstr>
      <vt:lpstr>Microsoft Excel Chart</vt:lpstr>
      <vt:lpstr>PowerPoint Presentation</vt:lpstr>
      <vt:lpstr>What is Academic Writing ?</vt:lpstr>
      <vt:lpstr>ACADEMIC WRITING </vt:lpstr>
      <vt:lpstr>FORMAL</vt:lpstr>
      <vt:lpstr>What does critical  thinking involve?</vt:lpstr>
      <vt:lpstr> A Critical Thinker </vt:lpstr>
      <vt:lpstr>A critical thinker</vt:lpstr>
      <vt:lpstr>STRUCTURE</vt:lpstr>
      <vt:lpstr> </vt:lpstr>
      <vt:lpstr>An academic Paragraph</vt:lpstr>
      <vt:lpstr>Punctuation and Grammar</vt:lpstr>
      <vt:lpstr>Wordiness</vt:lpstr>
      <vt:lpstr>Example of Diction</vt:lpstr>
      <vt:lpstr>PowerPoint Presentation</vt:lpstr>
      <vt:lpstr>REFERENCING</vt:lpstr>
      <vt:lpstr>Why do we reference?</vt:lpstr>
      <vt:lpstr>When a reference isn’t required ?</vt:lpstr>
      <vt:lpstr>Academic writing is a process</vt:lpstr>
      <vt:lpstr>Steps in the academic writing process</vt:lpstr>
      <vt:lpstr> Analysing assignment questions  </vt:lpstr>
      <vt:lpstr>Analysing questions</vt:lpstr>
      <vt:lpstr>The Audience</vt:lpstr>
      <vt:lpstr>THANK YOU</vt:lpstr>
      <vt:lpstr>PowerPoint Presentation</vt:lpstr>
      <vt:lpstr>PowerPoint Presentation</vt:lpstr>
      <vt:lpstr>PowerPoint Presentation</vt:lpstr>
      <vt:lpstr>Colour scheme</vt:lpstr>
      <vt:lpstr>Sample Graph (3 colour)</vt:lpstr>
      <vt:lpstr>Process Flow</vt:lpstr>
      <vt:lpstr>Example of a table</vt:lpstr>
      <vt:lpstr>Examples of default styles</vt:lpstr>
      <vt:lpstr>Use of templates</vt:lpstr>
    </vt:vector>
  </TitlesOfParts>
  <Company>Clearly Presented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PowerPoint Template</dc:title>
  <dc:creator>Presentation Magazine</dc:creator>
  <cp:lastModifiedBy>asus</cp:lastModifiedBy>
  <cp:revision>67</cp:revision>
  <dcterms:created xsi:type="dcterms:W3CDTF">2009-11-03T13:35:13Z</dcterms:created>
  <dcterms:modified xsi:type="dcterms:W3CDTF">2016-01-26T06:21:03Z</dcterms:modified>
</cp:coreProperties>
</file>