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ayantiari1982@gmail.com" initials="d" lastIdx="1" clrIdx="0">
    <p:extLst>
      <p:ext uri="{19B8F6BF-5375-455C-9EA6-DF929625EA0E}">
        <p15:presenceInfo xmlns:p15="http://schemas.microsoft.com/office/powerpoint/2012/main" userId="9199adf7c182d37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7/2/2025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50BE3-4439-F426-65AB-565C68FD49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INTRANATAL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21FCE-D333-1F09-EE63-3AE207A343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Ari Damayanti W</a:t>
            </a:r>
            <a:endParaRPr lang="en-ID" dirty="0"/>
          </a:p>
        </p:txBody>
      </p:sp>
      <p:pic>
        <p:nvPicPr>
          <p:cNvPr id="2054" name="Picture 6" descr="Intranatal Care - Apa Saja yang Harus Diperhatikan? - Sirka.io">
            <a:extLst>
              <a:ext uri="{FF2B5EF4-FFF2-40B4-BE49-F238E27FC236}">
                <a16:creationId xmlns:a16="http://schemas.microsoft.com/office/drawing/2014/main" id="{40419007-E808-444D-8AF0-08A52EEA4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420" y="759242"/>
            <a:ext cx="3150157" cy="2946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713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9A90B-5DEA-297F-21D2-08ED228D3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Partograf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object 19">
            <a:extLst>
              <a:ext uri="{FF2B5EF4-FFF2-40B4-BE49-F238E27FC236}">
                <a16:creationId xmlns:a16="http://schemas.microsoft.com/office/drawing/2014/main" id="{28253E9F-EB9C-6AB4-36DC-4991A837CC38}"/>
              </a:ext>
            </a:extLst>
          </p:cNvPr>
          <p:cNvSpPr txBox="1"/>
          <p:nvPr/>
        </p:nvSpPr>
        <p:spPr>
          <a:xfrm>
            <a:off x="3670300" y="286316"/>
            <a:ext cx="7848600" cy="1345821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12700">
              <a:lnSpc>
                <a:spcPts val="2240"/>
              </a:lnSpc>
            </a:pPr>
            <a:r>
              <a:rPr sz="2100" spc="57" dirty="0">
                <a:latin typeface="Calibri"/>
                <a:cs typeface="Calibri"/>
              </a:rPr>
              <a:t>Partograf WHO sudah dimodifikasi agar lebih sederhana dan </a:t>
            </a:r>
            <a:r>
              <a:rPr sz="2100" spc="57" dirty="0" err="1">
                <a:latin typeface="Calibri"/>
                <a:cs typeface="Calibri"/>
              </a:rPr>
              <a:t>lebih</a:t>
            </a:r>
            <a:r>
              <a:rPr sz="2100" spc="57" dirty="0">
                <a:latin typeface="Calibri"/>
                <a:cs typeface="Calibri"/>
              </a:rPr>
              <a:t> </a:t>
            </a:r>
            <a:r>
              <a:rPr sz="2100" spc="57" dirty="0" err="1">
                <a:latin typeface="Calibri"/>
                <a:cs typeface="Calibri"/>
              </a:rPr>
              <a:t>mudah</a:t>
            </a:r>
            <a:r>
              <a:rPr lang="en-US" sz="2100" spc="57" dirty="0">
                <a:latin typeface="Calibri"/>
                <a:cs typeface="Calibri"/>
              </a:rPr>
              <a:t> </a:t>
            </a:r>
            <a:r>
              <a:rPr sz="2100" spc="20" dirty="0" err="1">
                <a:latin typeface="Calibri"/>
                <a:cs typeface="Calibri"/>
              </a:rPr>
              <a:t>digunakan</a:t>
            </a:r>
            <a:r>
              <a:rPr sz="2100" spc="20" dirty="0">
                <a:latin typeface="Calibri"/>
                <a:cs typeface="Calibri"/>
              </a:rPr>
              <a:t>. Fase laten dihilangkan dan pengisian partograf dimulai pada </a:t>
            </a:r>
            <a:r>
              <a:rPr sz="2100" spc="20" dirty="0" err="1">
                <a:latin typeface="Calibri"/>
                <a:cs typeface="Calibri"/>
              </a:rPr>
              <a:t>fase</a:t>
            </a:r>
            <a:r>
              <a:rPr lang="en-US" sz="2100" spc="20" dirty="0">
                <a:latin typeface="Calibri"/>
                <a:cs typeface="Calibri"/>
              </a:rPr>
              <a:t> </a:t>
            </a:r>
            <a:r>
              <a:rPr lang="en-US" sz="2100" spc="20" dirty="0" err="1">
                <a:latin typeface="Calibri"/>
                <a:cs typeface="Calibri"/>
              </a:rPr>
              <a:t>aktif</a:t>
            </a:r>
            <a:r>
              <a:rPr lang="en-US" sz="2100" spc="20" dirty="0">
                <a:latin typeface="Calibri"/>
                <a:cs typeface="Calibri"/>
              </a:rPr>
              <a:t> Ketika </a:t>
            </a:r>
            <a:r>
              <a:rPr lang="en-US" sz="2100" spc="20" dirty="0" err="1">
                <a:latin typeface="Calibri"/>
                <a:cs typeface="Calibri"/>
              </a:rPr>
              <a:t>pembukaan</a:t>
            </a:r>
            <a:r>
              <a:rPr lang="en-US" sz="2100" spc="20" dirty="0">
                <a:latin typeface="Calibri"/>
                <a:cs typeface="Calibri"/>
              </a:rPr>
              <a:t> </a:t>
            </a:r>
            <a:r>
              <a:rPr lang="en-US" sz="2100" spc="20" dirty="0" err="1">
                <a:latin typeface="Calibri"/>
                <a:cs typeface="Calibri"/>
              </a:rPr>
              <a:t>servix</a:t>
            </a:r>
            <a:r>
              <a:rPr lang="en-US" sz="2100" spc="20" dirty="0">
                <a:latin typeface="Calibri"/>
                <a:cs typeface="Calibri"/>
              </a:rPr>
              <a:t> 4cm. </a:t>
            </a:r>
            <a:r>
              <a:rPr lang="en-US" sz="2100" spc="20" dirty="0" err="1">
                <a:latin typeface="Calibri"/>
                <a:cs typeface="Calibri"/>
              </a:rPr>
              <a:t>Partograf</a:t>
            </a:r>
            <a:r>
              <a:rPr lang="en-US" sz="2100" spc="20" dirty="0">
                <a:latin typeface="Calibri"/>
                <a:cs typeface="Calibri"/>
              </a:rPr>
              <a:t> </a:t>
            </a:r>
            <a:r>
              <a:rPr lang="en-US" sz="2100" spc="20" dirty="0" err="1">
                <a:latin typeface="Calibri"/>
                <a:cs typeface="Calibri"/>
              </a:rPr>
              <a:t>berisikan</a:t>
            </a:r>
            <a:r>
              <a:rPr lang="en-US" sz="2100" spc="20" dirty="0">
                <a:latin typeface="Calibri"/>
                <a:cs typeface="Calibri"/>
              </a:rPr>
              <a:t> :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A6ED3FC2-5B88-917B-BB0A-ED4454063095}"/>
              </a:ext>
            </a:extLst>
          </p:cNvPr>
          <p:cNvSpPr txBox="1"/>
          <p:nvPr/>
        </p:nvSpPr>
        <p:spPr>
          <a:xfrm>
            <a:off x="3515359" y="1632137"/>
            <a:ext cx="8522616" cy="580136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12700">
              <a:lnSpc>
                <a:spcPts val="2240"/>
              </a:lnSpc>
            </a:pPr>
            <a:r>
              <a:rPr sz="2100" b="1" spc="35" dirty="0">
                <a:solidFill>
                  <a:srgbClr val="800000"/>
                </a:solidFill>
                <a:latin typeface="Calibri"/>
                <a:cs typeface="Calibri"/>
              </a:rPr>
              <a:t>Informasi Pasien</a:t>
            </a:r>
            <a:r>
              <a:rPr sz="2100" spc="35" dirty="0">
                <a:latin typeface="Calibri"/>
                <a:cs typeface="Calibri"/>
              </a:rPr>
              <a:t>: Isi nama pasien, gravida, para, nomor registrasi di rumah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ts val="2270"/>
              </a:lnSpc>
              <a:spcBef>
                <a:spcPts val="1"/>
              </a:spcBef>
            </a:pPr>
            <a:r>
              <a:rPr sz="2100" spc="-4" dirty="0">
                <a:latin typeface="Calibri"/>
                <a:cs typeface="Calibri"/>
              </a:rPr>
              <a:t>sakit, tanggal dan jam masuk serta jam berapa ketuban pecah.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E7FEFE58-63A3-8F9B-E6B4-DF01A4CC64BA}"/>
              </a:ext>
            </a:extLst>
          </p:cNvPr>
          <p:cNvSpPr txBox="1"/>
          <p:nvPr/>
        </p:nvSpPr>
        <p:spPr>
          <a:xfrm>
            <a:off x="3516361" y="2480152"/>
            <a:ext cx="5475240" cy="292100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12700">
              <a:lnSpc>
                <a:spcPts val="2240"/>
              </a:lnSpc>
            </a:pPr>
            <a:r>
              <a:rPr sz="2100" b="1" spc="-4" dirty="0">
                <a:solidFill>
                  <a:srgbClr val="800000"/>
                </a:solidFill>
                <a:latin typeface="Calibri"/>
                <a:cs typeface="Calibri"/>
              </a:rPr>
              <a:t>Denyut Jantung Janin </a:t>
            </a:r>
            <a:r>
              <a:rPr sz="2100" spc="-4" dirty="0">
                <a:latin typeface="Calibri"/>
                <a:cs typeface="Calibri"/>
              </a:rPr>
              <a:t>: Catat setiap setengah jam.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4C08D085-626A-8198-976D-0759C8008B80}"/>
              </a:ext>
            </a:extLst>
          </p:cNvPr>
          <p:cNvSpPr txBox="1"/>
          <p:nvPr/>
        </p:nvSpPr>
        <p:spPr>
          <a:xfrm>
            <a:off x="3515359" y="2965672"/>
            <a:ext cx="7864322" cy="2240153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12700">
              <a:lnSpc>
                <a:spcPts val="2240"/>
              </a:lnSpc>
            </a:pPr>
            <a:r>
              <a:rPr sz="2100" b="1" spc="-5" dirty="0">
                <a:solidFill>
                  <a:srgbClr val="800000"/>
                </a:solidFill>
                <a:latin typeface="Calibri"/>
                <a:cs typeface="Calibri"/>
              </a:rPr>
              <a:t>Cairan Ketuban</a:t>
            </a:r>
            <a:r>
              <a:rPr sz="2100" spc="-5" dirty="0">
                <a:latin typeface="Calibri"/>
                <a:cs typeface="Calibri"/>
              </a:rPr>
              <a:t>: Catat warna air ketuban setiap kali pemeriksaan dalam: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ct val="101725"/>
              </a:lnSpc>
              <a:spcBef>
                <a:spcPts val="383"/>
              </a:spcBef>
            </a:pPr>
            <a:r>
              <a:rPr sz="2100" b="1" spc="-4" dirty="0">
                <a:latin typeface="Calibri"/>
                <a:cs typeface="Calibri"/>
              </a:rPr>
              <a:t>U</a:t>
            </a:r>
            <a:r>
              <a:rPr sz="2100" spc="-4" dirty="0">
                <a:latin typeface="Calibri"/>
                <a:cs typeface="Calibri"/>
              </a:rPr>
              <a:t>: selaput ketuban utuh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ct val="101725"/>
              </a:lnSpc>
              <a:spcBef>
                <a:spcPts val="511"/>
              </a:spcBef>
            </a:pPr>
            <a:r>
              <a:rPr sz="2100" b="1" spc="-7" dirty="0">
                <a:latin typeface="Calibri"/>
                <a:cs typeface="Calibri"/>
              </a:rPr>
              <a:t>J</a:t>
            </a:r>
            <a:r>
              <a:rPr sz="2100" spc="-7" dirty="0">
                <a:latin typeface="Calibri"/>
                <a:cs typeface="Calibri"/>
              </a:rPr>
              <a:t>: Selaput ketuban pecah, cairan ketuban jernih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ct val="101725"/>
              </a:lnSpc>
              <a:spcBef>
                <a:spcPts val="508"/>
              </a:spcBef>
            </a:pPr>
            <a:r>
              <a:rPr sz="2100" b="1" spc="-7" dirty="0">
                <a:latin typeface="Calibri"/>
                <a:cs typeface="Calibri"/>
              </a:rPr>
              <a:t>M</a:t>
            </a:r>
            <a:r>
              <a:rPr sz="2100" spc="-7" dirty="0">
                <a:latin typeface="Calibri"/>
                <a:cs typeface="Calibri"/>
              </a:rPr>
              <a:t>: Cairan ketuban bercampur mekonium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ct val="101725"/>
              </a:lnSpc>
              <a:spcBef>
                <a:spcPts val="495"/>
              </a:spcBef>
            </a:pPr>
            <a:r>
              <a:rPr sz="2100" b="1" spc="-7" dirty="0">
                <a:latin typeface="Calibri"/>
                <a:cs typeface="Calibri"/>
              </a:rPr>
              <a:t>D</a:t>
            </a:r>
            <a:r>
              <a:rPr sz="2100" spc="-7" dirty="0">
                <a:latin typeface="Calibri"/>
                <a:cs typeface="Calibri"/>
              </a:rPr>
              <a:t>: Cairan ketuban bercampur darah</a:t>
            </a:r>
            <a:endParaRPr sz="2100" dirty="0">
              <a:latin typeface="Calibri"/>
              <a:cs typeface="Calibri"/>
            </a:endParaRPr>
          </a:p>
          <a:p>
            <a:pPr marL="12700" marR="40004">
              <a:lnSpc>
                <a:spcPct val="101725"/>
              </a:lnSpc>
              <a:spcBef>
                <a:spcPts val="508"/>
              </a:spcBef>
            </a:pPr>
            <a:r>
              <a:rPr sz="2100" b="1" spc="-8" dirty="0">
                <a:latin typeface="Calibri"/>
                <a:cs typeface="Calibri"/>
              </a:rPr>
              <a:t>K</a:t>
            </a:r>
            <a:r>
              <a:rPr sz="2100" spc="-8" dirty="0">
                <a:latin typeface="Calibri"/>
                <a:cs typeface="Calibri"/>
              </a:rPr>
              <a:t>: kering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7F19FF09-AAA4-7FCA-6FCE-B72C966DFC0E}"/>
              </a:ext>
            </a:extLst>
          </p:cNvPr>
          <p:cNvSpPr txBox="1"/>
          <p:nvPr/>
        </p:nvSpPr>
        <p:spPr>
          <a:xfrm>
            <a:off x="3465069" y="5396535"/>
            <a:ext cx="5577823" cy="1461465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12700" marR="40050">
              <a:lnSpc>
                <a:spcPts val="2240"/>
              </a:lnSpc>
            </a:pPr>
            <a:r>
              <a:rPr sz="2100" b="1" spc="-7" dirty="0">
                <a:solidFill>
                  <a:srgbClr val="800000"/>
                </a:solidFill>
                <a:latin typeface="Calibri"/>
                <a:cs typeface="Calibri"/>
              </a:rPr>
              <a:t>Penyusupan </a:t>
            </a:r>
            <a:r>
              <a:rPr sz="2100" spc="-7" dirty="0">
                <a:latin typeface="Calibri"/>
                <a:cs typeface="Calibri"/>
              </a:rPr>
              <a:t>:</a:t>
            </a:r>
            <a:endParaRPr sz="2100" dirty="0">
              <a:latin typeface="Calibri"/>
              <a:cs typeface="Calibri"/>
            </a:endParaRPr>
          </a:p>
          <a:p>
            <a:pPr marL="253491" marR="40050">
              <a:lnSpc>
                <a:spcPct val="101725"/>
              </a:lnSpc>
              <a:spcBef>
                <a:spcPts val="396"/>
              </a:spcBef>
            </a:pPr>
            <a:r>
              <a:rPr sz="2100" spc="-7" dirty="0">
                <a:latin typeface="Calibri"/>
                <a:cs typeface="Calibri"/>
              </a:rPr>
              <a:t>1: Sutura beradu</a:t>
            </a:r>
            <a:endParaRPr sz="2100" dirty="0">
              <a:latin typeface="Calibri"/>
              <a:cs typeface="Calibri"/>
            </a:endParaRPr>
          </a:p>
          <a:p>
            <a:pPr marL="253491" marR="40050">
              <a:lnSpc>
                <a:spcPct val="101725"/>
              </a:lnSpc>
              <a:spcBef>
                <a:spcPts val="508"/>
              </a:spcBef>
            </a:pPr>
            <a:r>
              <a:rPr sz="2100" spc="-3" dirty="0">
                <a:latin typeface="Calibri"/>
                <a:cs typeface="Calibri"/>
              </a:rPr>
              <a:t>2: Sutura tumpang tindih tapi bisa dipisahkan</a:t>
            </a:r>
            <a:endParaRPr sz="2100" dirty="0">
              <a:latin typeface="Calibri"/>
              <a:cs typeface="Calibri"/>
            </a:endParaRPr>
          </a:p>
          <a:p>
            <a:pPr marL="253491">
              <a:lnSpc>
                <a:spcPct val="101725"/>
              </a:lnSpc>
              <a:spcBef>
                <a:spcPts val="500"/>
              </a:spcBef>
            </a:pPr>
            <a:r>
              <a:rPr sz="2100" spc="-4" dirty="0">
                <a:latin typeface="Calibri"/>
                <a:cs typeface="Calibri"/>
              </a:rPr>
              <a:t>3: Sutura tumpang tindih dan tak bisa dipisahkan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7679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19EC-090B-C60E-3F59-031645367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Partograf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E43D9766-5828-1A8A-7B65-CBF6499A8C25}"/>
              </a:ext>
            </a:extLst>
          </p:cNvPr>
          <p:cNvSpPr txBox="1"/>
          <p:nvPr/>
        </p:nvSpPr>
        <p:spPr>
          <a:xfrm>
            <a:off x="3717442" y="413047"/>
            <a:ext cx="7714787" cy="884257"/>
          </a:xfrm>
          <a:prstGeom prst="rect">
            <a:avLst/>
          </a:prstGeom>
        </p:spPr>
        <p:txBody>
          <a:bodyPr wrap="square" lIns="0" tIns="3810" rIns="0" bIns="0" rtlCol="0">
            <a:noAutofit/>
          </a:bodyPr>
          <a:lstStyle/>
          <a:p>
            <a:pPr marL="184912" indent="-172212">
              <a:lnSpc>
                <a:spcPts val="2610"/>
              </a:lnSpc>
            </a:pPr>
            <a:r>
              <a:rPr sz="2100" dirty="0">
                <a:solidFill>
                  <a:srgbClr val="800000"/>
                </a:solidFill>
                <a:latin typeface="Arial"/>
                <a:cs typeface="Arial"/>
              </a:rPr>
              <a:t>•</a:t>
            </a:r>
            <a:r>
              <a:rPr sz="2100" spc="39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100" b="1" spc="-39" dirty="0">
                <a:solidFill>
                  <a:srgbClr val="800000"/>
                </a:solidFill>
                <a:latin typeface="Calibri"/>
                <a:cs typeface="Calibri"/>
              </a:rPr>
              <a:t>P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embu</a:t>
            </a:r>
            <a:r>
              <a:rPr sz="2100" b="1" spc="-29" dirty="0">
                <a:solidFill>
                  <a:srgbClr val="800000"/>
                </a:solidFill>
                <a:latin typeface="Calibri"/>
                <a:cs typeface="Calibri"/>
              </a:rPr>
              <a:t>k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2100" b="1" spc="-9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n </a:t>
            </a:r>
            <a:r>
              <a:rPr sz="2100" b="1" spc="4" dirty="0">
                <a:solidFill>
                  <a:srgbClr val="800000"/>
                </a:solidFill>
                <a:latin typeface="Calibri"/>
                <a:cs typeface="Calibri"/>
              </a:rPr>
              <a:t>S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e</a:t>
            </a:r>
            <a:r>
              <a:rPr sz="2100" b="1" spc="19" dirty="0">
                <a:solidFill>
                  <a:srgbClr val="800000"/>
                </a:solidFill>
                <a:latin typeface="Calibri"/>
                <a:cs typeface="Calibri"/>
              </a:rPr>
              <a:t>r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vi</a:t>
            </a:r>
            <a:r>
              <a:rPr sz="2100" b="1" spc="-9" dirty="0">
                <a:solidFill>
                  <a:srgbClr val="800000"/>
                </a:solidFill>
                <a:latin typeface="Calibri"/>
                <a:cs typeface="Calibri"/>
              </a:rPr>
              <a:t>k</a:t>
            </a:r>
            <a:r>
              <a:rPr sz="2100" b="1" spc="9" dirty="0">
                <a:solidFill>
                  <a:srgbClr val="800000"/>
                </a:solidFill>
                <a:latin typeface="Calibri"/>
                <a:cs typeface="Calibri"/>
              </a:rPr>
              <a:t>s</a:t>
            </a:r>
            <a:r>
              <a:rPr sz="2100" spc="0" dirty="0">
                <a:latin typeface="Calibri"/>
                <a:cs typeface="Calibri"/>
              </a:rPr>
              <a:t>:</a:t>
            </a:r>
            <a:r>
              <a:rPr sz="2100" spc="-14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Dinilai</a:t>
            </a:r>
            <a:r>
              <a:rPr sz="2100" spc="14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pada</a:t>
            </a:r>
            <a:r>
              <a:rPr sz="2100" spc="-2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sa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0" dirty="0">
                <a:latin typeface="Calibri"/>
                <a:cs typeface="Calibri"/>
              </a:rPr>
              <a:t>t mela</a:t>
            </a:r>
            <a:r>
              <a:rPr sz="2100" spc="-19" dirty="0">
                <a:latin typeface="Calibri"/>
                <a:cs typeface="Calibri"/>
              </a:rPr>
              <a:t>k</a:t>
            </a:r>
            <a:r>
              <a:rPr sz="2100" spc="0" dirty="0">
                <a:latin typeface="Calibri"/>
                <a:cs typeface="Calibri"/>
              </a:rPr>
              <a:t>u</a:t>
            </a:r>
            <a:r>
              <a:rPr sz="2100" spc="-29" dirty="0">
                <a:latin typeface="Calibri"/>
                <a:cs typeface="Calibri"/>
              </a:rPr>
              <a:t>k</a:t>
            </a:r>
            <a:r>
              <a:rPr sz="2100" spc="0" dirty="0">
                <a:latin typeface="Calibri"/>
                <a:cs typeface="Calibri"/>
              </a:rPr>
              <a:t>an</a:t>
            </a:r>
            <a:r>
              <a:rPr sz="2100" spc="-3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pemeri</a:t>
            </a:r>
            <a:r>
              <a:rPr sz="2100" spc="-19" dirty="0">
                <a:latin typeface="Calibri"/>
                <a:cs typeface="Calibri"/>
              </a:rPr>
              <a:t>k</a:t>
            </a:r>
            <a:r>
              <a:rPr sz="2100" spc="0" dirty="0">
                <a:latin typeface="Calibri"/>
                <a:cs typeface="Calibri"/>
              </a:rPr>
              <a:t>saan </a:t>
            </a:r>
            <a:r>
              <a:rPr sz="2100" spc="4" dirty="0">
                <a:latin typeface="Calibri"/>
                <a:cs typeface="Calibri"/>
              </a:rPr>
              <a:t>d</a:t>
            </a:r>
            <a:r>
              <a:rPr sz="2100" spc="0" dirty="0">
                <a:latin typeface="Calibri"/>
                <a:cs typeface="Calibri"/>
              </a:rPr>
              <a:t>alam </a:t>
            </a:r>
            <a:endParaRPr sz="2100" dirty="0">
              <a:latin typeface="Calibri"/>
              <a:cs typeface="Calibri"/>
            </a:endParaRPr>
          </a:p>
          <a:p>
            <a:pPr marL="184912">
              <a:lnSpc>
                <a:spcPts val="2563"/>
              </a:lnSpc>
            </a:pPr>
            <a:r>
              <a:rPr sz="2100" spc="-3" dirty="0">
                <a:latin typeface="Calibri"/>
                <a:cs typeface="Calibri"/>
              </a:rPr>
              <a:t>dan diberi tanda (X). Mulai pengisian pada partograf saat pembukaan</a:t>
            </a:r>
            <a:endParaRPr sz="2100" dirty="0">
              <a:latin typeface="Calibri"/>
              <a:cs typeface="Calibri"/>
            </a:endParaRPr>
          </a:p>
          <a:p>
            <a:pPr marL="184912" marR="36134">
              <a:lnSpc>
                <a:spcPts val="2335"/>
              </a:lnSpc>
            </a:pPr>
            <a:r>
              <a:rPr sz="2100" spc="-2" dirty="0">
                <a:latin typeface="Calibri"/>
                <a:cs typeface="Calibri"/>
              </a:rPr>
              <a:t>4 cm.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7BDE5832-AD97-981A-C1F9-4D5E37930366}"/>
              </a:ext>
            </a:extLst>
          </p:cNvPr>
          <p:cNvSpPr txBox="1"/>
          <p:nvPr/>
        </p:nvSpPr>
        <p:spPr>
          <a:xfrm>
            <a:off x="3615842" y="1539664"/>
            <a:ext cx="7631741" cy="884257"/>
          </a:xfrm>
          <a:prstGeom prst="rect">
            <a:avLst/>
          </a:prstGeom>
        </p:spPr>
        <p:txBody>
          <a:bodyPr wrap="square" lIns="0" tIns="3810" rIns="0" bIns="0" rtlCol="0">
            <a:noAutofit/>
          </a:bodyPr>
          <a:lstStyle/>
          <a:p>
            <a:pPr marL="184912" indent="-172212">
              <a:lnSpc>
                <a:spcPts val="2610"/>
              </a:lnSpc>
            </a:pPr>
            <a:r>
              <a:rPr sz="2100" dirty="0">
                <a:solidFill>
                  <a:srgbClr val="800000"/>
                </a:solidFill>
                <a:latin typeface="Arial"/>
                <a:cs typeface="Arial"/>
              </a:rPr>
              <a:t>•</a:t>
            </a:r>
            <a:r>
              <a:rPr sz="2100" spc="39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Garis</a:t>
            </a:r>
            <a:r>
              <a:rPr sz="2100" b="1" spc="-14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100" b="1" spc="-69" dirty="0">
                <a:solidFill>
                  <a:srgbClr val="800000"/>
                </a:solidFill>
                <a:latin typeface="Calibri"/>
                <a:cs typeface="Calibri"/>
              </a:rPr>
              <a:t>W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asp</a:t>
            </a:r>
            <a:r>
              <a:rPr sz="2100" b="1" spc="-4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da </a:t>
            </a:r>
            <a:r>
              <a:rPr sz="2100" spc="0" dirty="0">
                <a:latin typeface="Calibri"/>
                <a:cs typeface="Calibri"/>
              </a:rPr>
              <a:t>: </a:t>
            </a:r>
            <a:r>
              <a:rPr sz="2100" spc="-9" dirty="0">
                <a:latin typeface="Calibri"/>
                <a:cs typeface="Calibri"/>
              </a:rPr>
              <a:t>G</a:t>
            </a:r>
            <a:r>
              <a:rPr sz="2100" spc="0" dirty="0">
                <a:latin typeface="Calibri"/>
                <a:cs typeface="Calibri"/>
              </a:rPr>
              <a:t>aris</a:t>
            </a:r>
            <a:r>
              <a:rPr sz="2100" spc="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ini</a:t>
            </a:r>
            <a:r>
              <a:rPr sz="2100" spc="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dimulai p</a:t>
            </a:r>
            <a:r>
              <a:rPr sz="2100" spc="4" dirty="0">
                <a:latin typeface="Calibri"/>
                <a:cs typeface="Calibri"/>
              </a:rPr>
              <a:t>a</a:t>
            </a:r>
            <a:r>
              <a:rPr sz="2100" spc="0" dirty="0">
                <a:latin typeface="Calibri"/>
                <a:cs typeface="Calibri"/>
              </a:rPr>
              <a:t>da</a:t>
            </a:r>
            <a:r>
              <a:rPr sz="2100" spc="-2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sa</a:t>
            </a:r>
            <a:r>
              <a:rPr sz="2100" spc="-25" dirty="0">
                <a:latin typeface="Calibri"/>
                <a:cs typeface="Calibri"/>
              </a:rPr>
              <a:t>a</a:t>
            </a:r>
            <a:r>
              <a:rPr sz="2100" spc="0" dirty="0">
                <a:latin typeface="Calibri"/>
                <a:cs typeface="Calibri"/>
              </a:rPr>
              <a:t>t pembu</a:t>
            </a:r>
            <a:r>
              <a:rPr sz="2100" spc="-29" dirty="0">
                <a:latin typeface="Calibri"/>
                <a:cs typeface="Calibri"/>
              </a:rPr>
              <a:t>k</a:t>
            </a:r>
            <a:r>
              <a:rPr sz="2100" spc="0" dirty="0">
                <a:latin typeface="Calibri"/>
                <a:cs typeface="Calibri"/>
              </a:rPr>
              <a:t>aan</a:t>
            </a:r>
            <a:r>
              <a:rPr sz="2100" spc="-3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s</a:t>
            </a:r>
            <a:r>
              <a:rPr sz="2100" spc="-4" dirty="0">
                <a:latin typeface="Calibri"/>
                <a:cs typeface="Calibri"/>
              </a:rPr>
              <a:t>e</a:t>
            </a:r>
            <a:r>
              <a:rPr sz="2100" spc="19" dirty="0">
                <a:latin typeface="Calibri"/>
                <a:cs typeface="Calibri"/>
              </a:rPr>
              <a:t>r</a:t>
            </a:r>
            <a:r>
              <a:rPr sz="2100" spc="0" dirty="0">
                <a:latin typeface="Calibri"/>
                <a:cs typeface="Calibri"/>
              </a:rPr>
              <a:t>vi</a:t>
            </a:r>
            <a:r>
              <a:rPr sz="2100" spc="-19" dirty="0">
                <a:latin typeface="Calibri"/>
                <a:cs typeface="Calibri"/>
              </a:rPr>
              <a:t>k</a:t>
            </a:r>
            <a:r>
              <a:rPr sz="2100" spc="0" dirty="0">
                <a:latin typeface="Calibri"/>
                <a:cs typeface="Calibri"/>
              </a:rPr>
              <a:t>s</a:t>
            </a:r>
            <a:r>
              <a:rPr sz="2100" spc="24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4 cm </a:t>
            </a:r>
            <a:endParaRPr sz="2100" dirty="0">
              <a:latin typeface="Calibri"/>
              <a:cs typeface="Calibri"/>
            </a:endParaRPr>
          </a:p>
          <a:p>
            <a:pPr marL="184912">
              <a:lnSpc>
                <a:spcPts val="2563"/>
              </a:lnSpc>
            </a:pPr>
            <a:r>
              <a:rPr sz="2100" spc="-4" dirty="0">
                <a:latin typeface="Calibri"/>
                <a:cs typeface="Calibri"/>
              </a:rPr>
              <a:t>hingga titik pembukaan lengkap yang diperkirakan dengan laju 1 cm </a:t>
            </a:r>
            <a:endParaRPr sz="2100" dirty="0">
              <a:latin typeface="Calibri"/>
              <a:cs typeface="Calibri"/>
            </a:endParaRPr>
          </a:p>
          <a:p>
            <a:pPr marL="184912">
              <a:lnSpc>
                <a:spcPts val="2563"/>
              </a:lnSpc>
            </a:pPr>
            <a:r>
              <a:rPr sz="2100" spc="0" dirty="0">
                <a:latin typeface="Calibri"/>
                <a:cs typeface="Calibri"/>
              </a:rPr>
              <a:t>per jam.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7" name="object 19">
            <a:extLst>
              <a:ext uri="{FF2B5EF4-FFF2-40B4-BE49-F238E27FC236}">
                <a16:creationId xmlns:a16="http://schemas.microsoft.com/office/drawing/2014/main" id="{A96969F3-C70B-FA00-DC89-2A162BA7AAF1}"/>
              </a:ext>
            </a:extLst>
          </p:cNvPr>
          <p:cNvSpPr txBox="1"/>
          <p:nvPr/>
        </p:nvSpPr>
        <p:spPr>
          <a:xfrm>
            <a:off x="3615842" y="2665562"/>
            <a:ext cx="7499451" cy="308185"/>
          </a:xfrm>
          <a:prstGeom prst="rect">
            <a:avLst/>
          </a:prstGeom>
        </p:spPr>
        <p:txBody>
          <a:bodyPr wrap="square" lIns="0" tIns="15017" rIns="0" bIns="0" rtlCol="0">
            <a:noAutofit/>
          </a:bodyPr>
          <a:lstStyle/>
          <a:p>
            <a:pPr marL="12700">
              <a:lnSpc>
                <a:spcPts val="2365"/>
              </a:lnSpc>
            </a:pPr>
            <a:r>
              <a:rPr sz="2100" spc="19" dirty="0">
                <a:solidFill>
                  <a:srgbClr val="800000"/>
                </a:solidFill>
                <a:latin typeface="Arial"/>
                <a:cs typeface="Arial"/>
              </a:rPr>
              <a:t>• </a:t>
            </a:r>
            <a:r>
              <a:rPr sz="2100" b="1" spc="-4" dirty="0">
                <a:solidFill>
                  <a:srgbClr val="800000"/>
                </a:solidFill>
                <a:latin typeface="Calibri"/>
                <a:cs typeface="Calibri"/>
              </a:rPr>
              <a:t>Garis Bertindak </a:t>
            </a:r>
            <a:r>
              <a:rPr sz="2100" spc="-4" dirty="0">
                <a:latin typeface="Calibri"/>
                <a:cs typeface="Calibri"/>
              </a:rPr>
              <a:t>: Paralel dan 4 jam ke sebelah kanan garis waspada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8" name="object 18">
            <a:extLst>
              <a:ext uri="{FF2B5EF4-FFF2-40B4-BE49-F238E27FC236}">
                <a16:creationId xmlns:a16="http://schemas.microsoft.com/office/drawing/2014/main" id="{2737703D-3034-F70D-36A5-2794CFBA6F49}"/>
              </a:ext>
            </a:extLst>
          </p:cNvPr>
          <p:cNvSpPr txBox="1"/>
          <p:nvPr/>
        </p:nvSpPr>
        <p:spPr>
          <a:xfrm>
            <a:off x="3615842" y="3126126"/>
            <a:ext cx="8182458" cy="1307953"/>
          </a:xfrm>
          <a:prstGeom prst="rect">
            <a:avLst/>
          </a:prstGeom>
        </p:spPr>
        <p:txBody>
          <a:bodyPr wrap="square" lIns="0" tIns="3810" rIns="0" bIns="0" rtlCol="0">
            <a:noAutofit/>
          </a:bodyPr>
          <a:lstStyle/>
          <a:p>
            <a:pPr marL="184912" indent="-172212">
              <a:lnSpc>
                <a:spcPts val="2610"/>
              </a:lnSpc>
            </a:pPr>
            <a:r>
              <a:rPr sz="2100" dirty="0">
                <a:solidFill>
                  <a:srgbClr val="800000"/>
                </a:solidFill>
                <a:latin typeface="Arial"/>
                <a:cs typeface="Arial"/>
              </a:rPr>
              <a:t>•</a:t>
            </a:r>
            <a:r>
              <a:rPr sz="2100" spc="39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2100" b="1" spc="-39" dirty="0">
                <a:solidFill>
                  <a:srgbClr val="800000"/>
                </a:solidFill>
                <a:latin typeface="Calibri"/>
                <a:cs typeface="Calibri"/>
              </a:rPr>
              <a:t>P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enurunan</a:t>
            </a:r>
            <a:r>
              <a:rPr sz="2100" b="1" spc="259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d</a:t>
            </a:r>
            <a:r>
              <a:rPr sz="2100" b="1" spc="-9" dirty="0">
                <a:solidFill>
                  <a:srgbClr val="800000"/>
                </a:solidFill>
                <a:latin typeface="Calibri"/>
                <a:cs typeface="Calibri"/>
              </a:rPr>
              <a:t>i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nilai</a:t>
            </a:r>
            <a:r>
              <a:rPr sz="2100" b="1" spc="254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mel</a:t>
            </a:r>
            <a:r>
              <a:rPr sz="2100" b="1" spc="-9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lui</a:t>
            </a:r>
            <a:r>
              <a:rPr sz="2100" b="1" spc="259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palp</a:t>
            </a:r>
            <a:r>
              <a:rPr sz="2100" b="1" spc="-4" dirty="0">
                <a:solidFill>
                  <a:srgbClr val="800000"/>
                </a:solidFill>
                <a:latin typeface="Calibri"/>
                <a:cs typeface="Calibri"/>
              </a:rPr>
              <a:t>a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si</a:t>
            </a:r>
            <a:r>
              <a:rPr sz="2100" b="1" spc="259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abd</a:t>
            </a:r>
            <a:r>
              <a:rPr sz="2100" b="1" spc="-14" dirty="0">
                <a:solidFill>
                  <a:srgbClr val="800000"/>
                </a:solidFill>
                <a:latin typeface="Calibri"/>
                <a:cs typeface="Calibri"/>
              </a:rPr>
              <a:t>o</a:t>
            </a:r>
            <a:r>
              <a:rPr sz="2100" b="1" spc="0" dirty="0">
                <a:solidFill>
                  <a:srgbClr val="800000"/>
                </a:solidFill>
                <a:latin typeface="Calibri"/>
                <a:cs typeface="Calibri"/>
              </a:rPr>
              <a:t>me</a:t>
            </a:r>
            <a:r>
              <a:rPr sz="2100" b="1" spc="-4" dirty="0">
                <a:solidFill>
                  <a:srgbClr val="800000"/>
                </a:solidFill>
                <a:latin typeface="Calibri"/>
                <a:cs typeface="Calibri"/>
              </a:rPr>
              <a:t>n</a:t>
            </a:r>
            <a:r>
              <a:rPr sz="2100" spc="0" dirty="0">
                <a:latin typeface="Calibri"/>
                <a:cs typeface="Calibri"/>
              </a:rPr>
              <a:t>:</a:t>
            </a:r>
            <a:r>
              <a:rPr sz="2100" spc="259" dirty="0">
                <a:latin typeface="Calibri"/>
                <a:cs typeface="Calibri"/>
              </a:rPr>
              <a:t> </a:t>
            </a:r>
            <a:r>
              <a:rPr sz="2100" spc="0" dirty="0">
                <a:latin typeface="Calibri"/>
                <a:cs typeface="Calibri"/>
              </a:rPr>
              <a:t>Men</a:t>
            </a:r>
            <a:r>
              <a:rPr sz="2100" spc="-34" dirty="0">
                <a:latin typeface="Calibri"/>
                <a:cs typeface="Calibri"/>
              </a:rPr>
              <a:t>g</a:t>
            </a:r>
            <a:r>
              <a:rPr sz="2100" spc="0" dirty="0">
                <a:latin typeface="Calibri"/>
                <a:cs typeface="Calibri"/>
              </a:rPr>
              <a:t>acu</a:t>
            </a:r>
            <a:r>
              <a:rPr sz="2100" spc="264" dirty="0">
                <a:latin typeface="Calibri"/>
                <a:cs typeface="Calibri"/>
              </a:rPr>
              <a:t> </a:t>
            </a:r>
            <a:r>
              <a:rPr sz="2100" spc="-9" dirty="0">
                <a:latin typeface="Calibri"/>
                <a:cs typeface="Calibri"/>
              </a:rPr>
              <a:t>p</a:t>
            </a:r>
            <a:r>
              <a:rPr sz="2100" spc="0" dirty="0">
                <a:latin typeface="Calibri"/>
                <a:cs typeface="Calibri"/>
              </a:rPr>
              <a:t>a</a:t>
            </a:r>
            <a:r>
              <a:rPr sz="2100" spc="-9" dirty="0">
                <a:latin typeface="Calibri"/>
                <a:cs typeface="Calibri"/>
              </a:rPr>
              <a:t>d</a:t>
            </a:r>
            <a:r>
              <a:rPr sz="2100" spc="0" dirty="0">
                <a:latin typeface="Calibri"/>
                <a:cs typeface="Calibri"/>
              </a:rPr>
              <a:t>a</a:t>
            </a:r>
            <a:r>
              <a:rPr sz="2100" spc="259" dirty="0">
                <a:latin typeface="Calibri"/>
                <a:cs typeface="Calibri"/>
              </a:rPr>
              <a:t> </a:t>
            </a:r>
            <a:r>
              <a:rPr sz="2100" spc="-9" dirty="0">
                <a:latin typeface="Calibri"/>
                <a:cs typeface="Calibri"/>
              </a:rPr>
              <a:t>b</a:t>
            </a:r>
            <a:r>
              <a:rPr sz="2100" spc="0" dirty="0">
                <a:latin typeface="Calibri"/>
                <a:cs typeface="Calibri"/>
              </a:rPr>
              <a:t>agian </a:t>
            </a:r>
            <a:endParaRPr sz="2100" dirty="0">
              <a:latin typeface="Calibri"/>
              <a:cs typeface="Calibri"/>
            </a:endParaRPr>
          </a:p>
          <a:p>
            <a:pPr marL="184912">
              <a:lnSpc>
                <a:spcPts val="2563"/>
              </a:lnSpc>
            </a:pPr>
            <a:r>
              <a:rPr sz="2100" spc="42" dirty="0">
                <a:latin typeface="Calibri"/>
                <a:cs typeface="Calibri"/>
              </a:rPr>
              <a:t>kepala (dibagi menjadi 5 bagian) </a:t>
            </a:r>
            <a:r>
              <a:rPr lang="en-US" sz="2100" spc="42" dirty="0" err="1">
                <a:latin typeface="Calibri"/>
                <a:cs typeface="Calibri"/>
              </a:rPr>
              <a:t>dapat</a:t>
            </a:r>
            <a:r>
              <a:rPr sz="2100" spc="42" dirty="0">
                <a:latin typeface="Calibri"/>
                <a:cs typeface="Calibri"/>
              </a:rPr>
              <a:t> dipalpasi </a:t>
            </a:r>
            <a:r>
              <a:rPr sz="2100" spc="42" dirty="0" err="1">
                <a:latin typeface="Calibri"/>
                <a:cs typeface="Calibri"/>
              </a:rPr>
              <a:t>diatas</a:t>
            </a:r>
            <a:r>
              <a:rPr sz="2100" spc="42" dirty="0">
                <a:latin typeface="Calibri"/>
                <a:cs typeface="Calibri"/>
              </a:rPr>
              <a:t> </a:t>
            </a:r>
            <a:r>
              <a:rPr sz="2100" spc="42" dirty="0" err="1">
                <a:latin typeface="Calibri"/>
                <a:cs typeface="Calibri"/>
              </a:rPr>
              <a:t>simfisis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ditulis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dengan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lambang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lingkaran</a:t>
            </a:r>
            <a:r>
              <a:rPr lang="en-US" sz="2100" spc="42" dirty="0">
                <a:latin typeface="Calibri"/>
                <a:cs typeface="Calibri"/>
              </a:rPr>
              <a:t> (O) </a:t>
            </a:r>
            <a:r>
              <a:rPr lang="en-US" sz="2100" spc="42" dirty="0" err="1">
                <a:latin typeface="Calibri"/>
                <a:cs typeface="Calibri"/>
              </a:rPr>
              <a:t>setiap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melakukan</a:t>
            </a:r>
            <a:r>
              <a:rPr lang="en-US" sz="2100" spc="42" dirty="0">
                <a:latin typeface="Calibri"/>
                <a:cs typeface="Calibri"/>
              </a:rPr>
              <a:t> VT, sinciput (S) </a:t>
            </a:r>
            <a:r>
              <a:rPr lang="en-US" sz="2100" spc="42" dirty="0" err="1">
                <a:latin typeface="Calibri"/>
                <a:cs typeface="Calibri"/>
              </a:rPr>
              <a:t>berada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tingkat</a:t>
            </a:r>
            <a:r>
              <a:rPr lang="en-US" sz="2100" spc="42" dirty="0">
                <a:latin typeface="Calibri"/>
                <a:cs typeface="Calibri"/>
              </a:rPr>
              <a:t> </a:t>
            </a:r>
            <a:r>
              <a:rPr lang="en-US" sz="2100" spc="42" dirty="0" err="1">
                <a:latin typeface="Calibri"/>
                <a:cs typeface="Calibri"/>
              </a:rPr>
              <a:t>simpisis</a:t>
            </a:r>
            <a:r>
              <a:rPr lang="en-US" sz="2100" spc="42" dirty="0">
                <a:latin typeface="Calibri"/>
                <a:cs typeface="Calibri"/>
              </a:rPr>
              <a:t> pubis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9621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JaypeeDigital | eBook Reader">
            <a:extLst>
              <a:ext uri="{FF2B5EF4-FFF2-40B4-BE49-F238E27FC236}">
                <a16:creationId xmlns:a16="http://schemas.microsoft.com/office/drawing/2014/main" id="{F76CC605-B57E-1642-3E6B-C8F214155E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0" y="-8334"/>
            <a:ext cx="9131300" cy="686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013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863F-692A-36B0-6C79-094C02CC1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Partograf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5C6C9010-172F-246F-F9E0-1559590981AE}"/>
              </a:ext>
            </a:extLst>
          </p:cNvPr>
          <p:cNvSpPr txBox="1"/>
          <p:nvPr/>
        </p:nvSpPr>
        <p:spPr>
          <a:xfrm>
            <a:off x="3632200" y="929411"/>
            <a:ext cx="7913181" cy="5369789"/>
          </a:xfrm>
          <a:prstGeom prst="rect">
            <a:avLst/>
          </a:prstGeom>
        </p:spPr>
        <p:txBody>
          <a:bodyPr wrap="square" lIns="0" tIns="12922" rIns="0" bIns="0" rtlCol="0">
            <a:noAutofit/>
          </a:bodyPr>
          <a:lstStyle/>
          <a:p>
            <a:pPr marL="12700" marR="28920">
              <a:lnSpc>
                <a:spcPts val="2035"/>
              </a:lnSpc>
            </a:pPr>
            <a:r>
              <a:rPr sz="2000" b="1" spc="-9" dirty="0">
                <a:solidFill>
                  <a:srgbClr val="800000"/>
                </a:solidFill>
                <a:latin typeface="Times New Roman"/>
                <a:cs typeface="Times New Roman"/>
              </a:rPr>
              <a:t>Waktu</a:t>
            </a:r>
            <a:r>
              <a:rPr sz="2000" spc="-9" dirty="0">
                <a:solidFill>
                  <a:srgbClr val="800000"/>
                </a:solidFill>
                <a:latin typeface="Times New Roman"/>
                <a:cs typeface="Times New Roman"/>
              </a:rPr>
              <a:t>: </a:t>
            </a:r>
            <a:r>
              <a:rPr sz="2000" spc="-9" dirty="0">
                <a:latin typeface="Times New Roman"/>
                <a:cs typeface="Times New Roman"/>
              </a:rPr>
              <a:t>menyatakan berapa lama penanganan sejak pasien diterima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338"/>
              </a:spcBef>
            </a:pPr>
            <a:r>
              <a:rPr sz="2000" b="1" spc="-3" dirty="0">
                <a:solidFill>
                  <a:srgbClr val="800000"/>
                </a:solidFill>
                <a:latin typeface="Times New Roman"/>
                <a:cs typeface="Times New Roman"/>
              </a:rPr>
              <a:t>Jam</a:t>
            </a:r>
            <a:r>
              <a:rPr sz="2000" spc="-3" dirty="0">
                <a:latin typeface="Times New Roman"/>
                <a:cs typeface="Times New Roman"/>
              </a:rPr>
              <a:t>: catat jam sesungguhnya</a:t>
            </a:r>
            <a:endParaRPr sz="2000" dirty="0">
              <a:latin typeface="Times New Roman"/>
              <a:cs typeface="Times New Roman"/>
            </a:endParaRPr>
          </a:p>
          <a:p>
            <a:pPr marL="12700" marR="3171">
              <a:lnSpc>
                <a:spcPts val="2204"/>
              </a:lnSpc>
              <a:spcBef>
                <a:spcPts val="722"/>
              </a:spcBef>
            </a:pPr>
            <a:r>
              <a:rPr sz="2000" b="1" spc="-6" dirty="0">
                <a:solidFill>
                  <a:srgbClr val="800000"/>
                </a:solidFill>
                <a:latin typeface="Times New Roman"/>
                <a:cs typeface="Times New Roman"/>
              </a:rPr>
              <a:t>Kontraksi</a:t>
            </a:r>
            <a:r>
              <a:rPr sz="2000" spc="-6" dirty="0">
                <a:latin typeface="Times New Roman"/>
                <a:cs typeface="Times New Roman"/>
              </a:rPr>
              <a:t>: lakukan palpasi untuk hitung banyaknya kontraksi dalam 10 menit </a:t>
            </a:r>
            <a:endParaRPr sz="2000" dirty="0">
              <a:latin typeface="Times New Roman"/>
              <a:cs typeface="Times New Roman"/>
            </a:endParaRPr>
          </a:p>
          <a:p>
            <a:pPr marL="12700" marR="3171">
              <a:lnSpc>
                <a:spcPts val="2184"/>
              </a:lnSpc>
            </a:pPr>
            <a:r>
              <a:rPr sz="2000" spc="-6" dirty="0">
                <a:latin typeface="Times New Roman"/>
                <a:cs typeface="Times New Roman"/>
              </a:rPr>
              <a:t>dan lamanya. Lama </a:t>
            </a:r>
            <a:r>
              <a:rPr sz="2000" spc="-6" dirty="0" err="1">
                <a:latin typeface="Times New Roman"/>
                <a:cs typeface="Times New Roman"/>
              </a:rPr>
              <a:t>kontraksi</a:t>
            </a:r>
            <a:r>
              <a:rPr sz="2000" spc="-6" dirty="0">
                <a:latin typeface="Times New Roman"/>
                <a:cs typeface="Times New Roman"/>
              </a:rPr>
              <a:t> </a:t>
            </a:r>
            <a:r>
              <a:rPr sz="2000" spc="-6" dirty="0" err="1">
                <a:latin typeface="Times New Roman"/>
                <a:cs typeface="Times New Roman"/>
              </a:rPr>
              <a:t>dibag</a:t>
            </a:r>
            <a:r>
              <a:rPr lang="en-US" sz="2000" spc="-6" dirty="0" err="1">
                <a:latin typeface="Times New Roman"/>
                <a:cs typeface="Times New Roman"/>
              </a:rPr>
              <a:t>i</a:t>
            </a:r>
            <a:r>
              <a:rPr sz="2000" spc="-6" dirty="0">
                <a:latin typeface="Times New Roman"/>
                <a:cs typeface="Times New Roman"/>
              </a:rPr>
              <a:t> dalam hitungan detik: &lt;20 detik, 20-40 </a:t>
            </a:r>
            <a:endParaRPr sz="2000" dirty="0">
              <a:latin typeface="Times New Roman"/>
              <a:cs typeface="Times New Roman"/>
            </a:endParaRPr>
          </a:p>
          <a:p>
            <a:pPr marL="12700" marR="3171">
              <a:lnSpc>
                <a:spcPts val="2184"/>
              </a:lnSpc>
            </a:pPr>
            <a:r>
              <a:rPr sz="2000" spc="-3" dirty="0">
                <a:latin typeface="Times New Roman"/>
                <a:cs typeface="Times New Roman"/>
              </a:rPr>
              <a:t>detik, dan &gt;40 detik</a:t>
            </a:r>
            <a:endParaRPr sz="2000" dirty="0">
              <a:latin typeface="Times New Roman"/>
              <a:cs typeface="Times New Roman"/>
            </a:endParaRPr>
          </a:p>
          <a:p>
            <a:pPr marL="12700" marR="444101">
              <a:lnSpc>
                <a:spcPts val="1820"/>
              </a:lnSpc>
              <a:spcBef>
                <a:spcPts val="561"/>
              </a:spcBef>
            </a:pPr>
            <a:r>
              <a:rPr sz="20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Oksitosin</a:t>
            </a:r>
            <a:r>
              <a:rPr sz="2000" spc="-5" dirty="0">
                <a:solidFill>
                  <a:srgbClr val="800000"/>
                </a:solidFill>
                <a:latin typeface="Times New Roman"/>
                <a:cs typeface="Times New Roman"/>
              </a:rPr>
              <a:t>: </a:t>
            </a:r>
            <a:r>
              <a:rPr sz="2000" spc="-5" dirty="0">
                <a:latin typeface="Times New Roman"/>
                <a:cs typeface="Times New Roman"/>
              </a:rPr>
              <a:t>catat jumlah oksitosin pervolum cairan infus serta jumlah tetes permenit.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399"/>
              </a:spcBef>
            </a:pPr>
            <a:r>
              <a:rPr sz="20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Obat- obatan lain yang diberikan dan cairan IV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ts val="2130"/>
              </a:lnSpc>
              <a:spcBef>
                <a:spcPts val="536"/>
              </a:spcBef>
            </a:pPr>
            <a:r>
              <a:rPr sz="2000" spc="-8" dirty="0" err="1">
                <a:latin typeface="Times New Roman"/>
                <a:cs typeface="Times New Roman"/>
              </a:rPr>
              <a:t>Cata</a:t>
            </a:r>
            <a:r>
              <a:rPr lang="en-US" sz="2000" spc="-8" dirty="0" err="1">
                <a:latin typeface="Times New Roman"/>
                <a:cs typeface="Times New Roman"/>
              </a:rPr>
              <a:t>t</a:t>
            </a:r>
            <a:r>
              <a:rPr sz="2000" spc="-8" dirty="0">
                <a:latin typeface="Times New Roman"/>
                <a:cs typeface="Times New Roman"/>
              </a:rPr>
              <a:t> semua pemberian obat-obatan tambahan dan atau cairan IV dalam kotak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ts val="1880"/>
              </a:lnSpc>
            </a:pPr>
            <a:r>
              <a:rPr sz="2000" spc="-5" dirty="0">
                <a:latin typeface="Times New Roman"/>
                <a:cs typeface="Times New Roman"/>
              </a:rPr>
              <a:t>yang sesuai dengan kolom waktunya.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351"/>
              </a:spcBef>
            </a:pPr>
            <a:r>
              <a:rPr sz="2000" b="1" spc="-8" dirty="0">
                <a:solidFill>
                  <a:srgbClr val="800000"/>
                </a:solidFill>
                <a:latin typeface="Times New Roman"/>
                <a:cs typeface="Times New Roman"/>
              </a:rPr>
              <a:t>Nadi</a:t>
            </a:r>
            <a:r>
              <a:rPr sz="2000" spc="-8" dirty="0">
                <a:solidFill>
                  <a:srgbClr val="800000"/>
                </a:solidFill>
                <a:latin typeface="Times New Roman"/>
                <a:cs typeface="Times New Roman"/>
              </a:rPr>
              <a:t>: </a:t>
            </a:r>
            <a:r>
              <a:rPr sz="2000" spc="-8" dirty="0">
                <a:latin typeface="Times New Roman"/>
                <a:cs typeface="Times New Roman"/>
              </a:rPr>
              <a:t>tandai dengan titik besar.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440"/>
              </a:spcBef>
            </a:pPr>
            <a:r>
              <a:rPr sz="2000" b="1" spc="-10" dirty="0">
                <a:solidFill>
                  <a:srgbClr val="800000"/>
                </a:solidFill>
                <a:latin typeface="Times New Roman"/>
                <a:cs typeface="Times New Roman"/>
              </a:rPr>
              <a:t>Tekanan darah</a:t>
            </a:r>
            <a:r>
              <a:rPr sz="2000" spc="-10" dirty="0">
                <a:solidFill>
                  <a:srgbClr val="800000"/>
                </a:solidFill>
                <a:latin typeface="Times New Roman"/>
                <a:cs typeface="Times New Roman"/>
              </a:rPr>
              <a:t>: </a:t>
            </a:r>
            <a:r>
              <a:rPr sz="2000" spc="-10" dirty="0">
                <a:latin typeface="Times New Roman"/>
                <a:cs typeface="Times New Roman"/>
              </a:rPr>
              <a:t>tandai dengan anak panah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430"/>
              </a:spcBef>
            </a:pPr>
            <a:r>
              <a:rPr sz="2000" b="1" spc="-1" dirty="0">
                <a:solidFill>
                  <a:srgbClr val="800000"/>
                </a:solidFill>
                <a:latin typeface="Times New Roman"/>
                <a:cs typeface="Times New Roman"/>
              </a:rPr>
              <a:t>Suhu tubuh</a:t>
            </a:r>
            <a:endParaRPr sz="2000" dirty="0">
              <a:latin typeface="Times New Roman"/>
              <a:cs typeface="Times New Roman"/>
            </a:endParaRPr>
          </a:p>
          <a:p>
            <a:pPr marL="12700" marR="28920">
              <a:lnSpc>
                <a:spcPct val="95825"/>
              </a:lnSpc>
              <a:spcBef>
                <a:spcPts val="440"/>
              </a:spcBef>
            </a:pPr>
            <a:r>
              <a:rPr sz="2000" b="1" spc="-5" dirty="0">
                <a:solidFill>
                  <a:srgbClr val="800000"/>
                </a:solidFill>
                <a:latin typeface="Times New Roman"/>
                <a:cs typeface="Times New Roman"/>
              </a:rPr>
              <a:t>Protein, aseton, volum urin</a:t>
            </a:r>
            <a:r>
              <a:rPr sz="2000" spc="-5" dirty="0">
                <a:solidFill>
                  <a:srgbClr val="800000"/>
                </a:solidFill>
                <a:latin typeface="Times New Roman"/>
                <a:cs typeface="Times New Roman"/>
              </a:rPr>
              <a:t>: </a:t>
            </a:r>
            <a:r>
              <a:rPr sz="2000" spc="-5" dirty="0">
                <a:latin typeface="Times New Roman"/>
                <a:cs typeface="Times New Roman"/>
              </a:rPr>
              <a:t>catat setiap ibu berkemih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ts val="1820"/>
              </a:lnSpc>
              <a:spcBef>
                <a:spcPts val="855"/>
              </a:spcBef>
            </a:pPr>
            <a:r>
              <a:rPr sz="2000" spc="-5" dirty="0">
                <a:latin typeface="Times New Roman"/>
                <a:cs typeface="Times New Roman"/>
              </a:rPr>
              <a:t>Jika ada temuan yang melintas ke arah kanan dari garis waspada, </a:t>
            </a:r>
            <a:r>
              <a:rPr sz="2000" spc="-5" dirty="0" err="1">
                <a:latin typeface="Times New Roman"/>
                <a:cs typeface="Times New Roman"/>
              </a:rPr>
              <a:t>petugas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 err="1">
                <a:latin typeface="Times New Roman"/>
                <a:cs typeface="Times New Roman"/>
              </a:rPr>
              <a:t>segera</a:t>
            </a:r>
            <a:r>
              <a:rPr sz="2000" spc="-5" dirty="0">
                <a:latin typeface="Times New Roman"/>
                <a:cs typeface="Times New Roman"/>
              </a:rPr>
              <a:t> melakukan tindakan atau </a:t>
            </a:r>
            <a:r>
              <a:rPr sz="2000" spc="-5" dirty="0" err="1">
                <a:latin typeface="Times New Roman"/>
                <a:cs typeface="Times New Roman"/>
              </a:rPr>
              <a:t>mempersiapkan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 err="1">
                <a:latin typeface="Times New Roman"/>
                <a:cs typeface="Times New Roman"/>
              </a:rPr>
              <a:t>rujukan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9894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24D7C-E794-B99A-9AE7-822207CB4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nyeri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785E8-7C05-11BD-D80B-6F686F527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Memberi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kompres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hangat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di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bagian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tubuh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yang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terasa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 </a:t>
            </a:r>
            <a:r>
              <a:rPr lang="en-ID" sz="2400" i="0" dirty="0" err="1">
                <a:solidFill>
                  <a:srgbClr val="202124"/>
                </a:solidFill>
                <a:effectLst/>
                <a:latin typeface="Google Sans"/>
              </a:rPr>
              <a:t>nyeri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 air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hangat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Mendapat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pijatan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,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misalnya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di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bagian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kaki,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tangan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, dan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punggung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Melakukan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teknik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relaksasi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,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seperti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menarik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napas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dalam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,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mendengarkan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musik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yang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menenangkan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,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atau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menggunakan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lang="en-ID" sz="2400" b="0" i="0" dirty="0" err="1">
                <a:solidFill>
                  <a:srgbClr val="202124"/>
                </a:solidFill>
                <a:effectLst/>
                <a:latin typeface="Google Sans"/>
              </a:rPr>
              <a:t>aromaterapi</a:t>
            </a:r>
            <a:r>
              <a:rPr lang="en-ID" sz="2400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27325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0313-53FE-BE32-94BB-12B61410C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Distocia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056277-158E-22D0-F496-6C0462C576B8}"/>
              </a:ext>
            </a:extLst>
          </p:cNvPr>
          <p:cNvSpPr txBox="1">
            <a:spLocks noChangeArrowheads="1"/>
          </p:cNvSpPr>
          <p:nvPr/>
        </p:nvSpPr>
        <p:spPr>
          <a:xfrm>
            <a:off x="3709481" y="1194295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6600"/>
                </a:solidFill>
                <a:latin typeface="Berlin Sans FB" panose="020E0602020502020306" pitchFamily="34" charset="0"/>
              </a:rPr>
              <a:t>HIS :</a:t>
            </a:r>
            <a:r>
              <a:rPr lang="en-US" altLang="en-US" sz="2400" b="1">
                <a:solidFill>
                  <a:schemeClr val="tx2"/>
                </a:solidFill>
                <a:latin typeface="Berlin Sans FB" panose="020E0602020502020306" pitchFamily="34" charset="0"/>
              </a:rPr>
              <a:t> </a:t>
            </a:r>
          </a:p>
          <a:p>
            <a:pPr>
              <a:lnSpc>
                <a:spcPct val="160000"/>
              </a:lnSpc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Inertia hipotonik</a:t>
            </a:r>
          </a:p>
          <a:p>
            <a:pPr>
              <a:lnSpc>
                <a:spcPct val="160000"/>
              </a:lnSpc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Hipertonik</a:t>
            </a:r>
            <a:r>
              <a:rPr lang="id-ID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 hipoksia janin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	           </a:t>
            </a:r>
            <a:r>
              <a:rPr lang="id-ID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 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 retraksi pathol </a:t>
            </a:r>
            <a:endParaRPr lang="id-ID" altLang="en-US" sz="2400">
              <a:solidFill>
                <a:srgbClr val="996633"/>
              </a:solidFill>
              <a:latin typeface="Berlin Sans FB" panose="020E0602020502020306" pitchFamily="34" charset="0"/>
              <a:sym typeface="Wingdings" panose="05000000000000000000" pitchFamily="2" charset="2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6600"/>
                </a:solidFill>
                <a:latin typeface="Berlin Sans FB" panose="020E0602020502020306" pitchFamily="34" charset="0"/>
              </a:rPr>
              <a:t>ETIOLOGI 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Usia, heriditer, kelainan letak, peregangan yg &gt;&gt;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(hidramion, gemelli,)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6600"/>
                </a:solidFill>
                <a:latin typeface="Berlin Sans FB" panose="020E0602020502020306" pitchFamily="34" charset="0"/>
              </a:rPr>
              <a:t>PENATALAKSANAAN :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Pantau TTV (ibu &amp; janin) intake nutrisi, cairan 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 drip oxy  gagal  SC</a:t>
            </a:r>
            <a:endParaRPr lang="en-US" altLang="en-US" sz="2400">
              <a:solidFill>
                <a:srgbClr val="996633"/>
              </a:solidFill>
              <a:latin typeface="Berlin Sans FB" panose="020E0602020502020306" pitchFamily="34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996633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E4DFED9-2B0C-0056-2E13-181B7AE91BF0}"/>
              </a:ext>
            </a:extLst>
          </p:cNvPr>
          <p:cNvSpPr txBox="1">
            <a:spLocks noChangeArrowheads="1"/>
          </p:cNvSpPr>
          <p:nvPr/>
        </p:nvSpPr>
        <p:spPr>
          <a:xfrm>
            <a:off x="3619500" y="5129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>
                <a:solidFill>
                  <a:srgbClr val="996633"/>
                </a:solidFill>
                <a:latin typeface="Cooper Black" panose="0208090404030B020404" pitchFamily="18" charset="0"/>
              </a:rPr>
              <a:t>1. POWER / TENAGA / HIS</a:t>
            </a:r>
            <a:endParaRPr lang="en-US" altLang="en-US" dirty="0">
              <a:solidFill>
                <a:srgbClr val="996633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02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59BAD-59BD-21BC-5C4A-B02DEFD89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Distocia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C5DA199-C987-9264-74E8-45903C36461D}"/>
              </a:ext>
            </a:extLst>
          </p:cNvPr>
          <p:cNvSpPr txBox="1">
            <a:spLocks noChangeArrowheads="1"/>
          </p:cNvSpPr>
          <p:nvPr/>
        </p:nvSpPr>
        <p:spPr>
          <a:xfrm>
            <a:off x="3404681" y="1295400"/>
            <a:ext cx="8534400" cy="495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Berlin Sans FB" panose="020E0602020502020306" pitchFamily="34" charset="0"/>
              </a:rPr>
              <a:t>	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Jalan lahir keras (tulang panggul 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 bentuk, ukuran, penyakit tl. bel, kel. kaki).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</a:t>
            </a:r>
            <a:r>
              <a:rPr lang="en-US" altLang="en-US" sz="2400" b="1">
                <a:solidFill>
                  <a:srgbClr val="FF6600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Bahaya :</a:t>
            </a:r>
            <a:r>
              <a:rPr lang="en-US" altLang="en-US" sz="2400">
                <a:solidFill>
                  <a:schemeClr val="tx2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 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1. Partus lama  KPD  infeksi IU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	           2. His &gt;&gt;  ancaman UT ruptur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	           3. Hamil 36 mg pd primi grav kep blm masuk</a:t>
            </a:r>
            <a:r>
              <a:rPr lang="id-ID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P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AP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	           4. Kelainan letak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	           5. Riwayat persalinan yg lalu bermasalah	 	   </a:t>
            </a:r>
            <a:r>
              <a:rPr lang="id-ID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	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(bekas SC)</a:t>
            </a:r>
            <a:endParaRPr lang="en-US" altLang="en-US" sz="2400">
              <a:solidFill>
                <a:srgbClr val="996633"/>
              </a:solidFill>
              <a:latin typeface="Berlin Sans FB" panose="020E0602020502020306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Berlin Sans FB" panose="020E0602020502020306" pitchFamily="34" charset="0"/>
              </a:rPr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6600"/>
                </a:solidFill>
                <a:latin typeface="Berlin Sans FB" panose="020E0602020502020306" pitchFamily="34" charset="0"/>
              </a:rPr>
              <a:t>	</a:t>
            </a:r>
            <a:r>
              <a:rPr lang="en-US" altLang="en-US" sz="2400" b="1">
                <a:solidFill>
                  <a:srgbClr val="FF6600"/>
                </a:solidFill>
                <a:latin typeface="Berlin Sans FB" panose="020E0602020502020306" pitchFamily="34" charset="0"/>
              </a:rPr>
              <a:t>Penatalaksanaan medis 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tx2"/>
                </a:solidFill>
                <a:latin typeface="Berlin Sans FB" panose="020E0602020502020306" pitchFamily="34" charset="0"/>
              </a:rPr>
              <a:t>	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Trial of Labor,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SC</a:t>
            </a:r>
            <a:endParaRPr lang="en-US" altLang="en-US" sz="2400" dirty="0">
              <a:solidFill>
                <a:srgbClr val="996633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E98BC27-3843-3B6A-DFCD-88CCD4535103}"/>
              </a:ext>
            </a:extLst>
          </p:cNvPr>
          <p:cNvSpPr txBox="1">
            <a:spLocks noChangeArrowheads="1"/>
          </p:cNvSpPr>
          <p:nvPr/>
        </p:nvSpPr>
        <p:spPr>
          <a:xfrm>
            <a:off x="3709481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>
                <a:solidFill>
                  <a:srgbClr val="996633"/>
                </a:solidFill>
                <a:latin typeface="Cooper Black" panose="0208090404030B020404" pitchFamily="18" charset="0"/>
              </a:rPr>
              <a:t>2. PASSAGE /JALAN LAHIR</a:t>
            </a:r>
            <a:endParaRPr lang="en-US" altLang="en-US" dirty="0">
              <a:solidFill>
                <a:srgbClr val="996633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16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88292-AC51-7D94-4506-2ADC93E4B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Distocia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B22D07-C192-6DBC-6A26-927AA53FFE63}"/>
              </a:ext>
            </a:extLst>
          </p:cNvPr>
          <p:cNvSpPr txBox="1">
            <a:spLocks noChangeArrowheads="1"/>
          </p:cNvSpPr>
          <p:nvPr/>
        </p:nvSpPr>
        <p:spPr>
          <a:xfrm>
            <a:off x="3709481" y="1123837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AutoNum type="alphaLcParenR"/>
            </a:pPr>
            <a:r>
              <a:rPr lang="en-US" altLang="en-US" sz="2800" b="1">
                <a:solidFill>
                  <a:srgbClr val="996633"/>
                </a:solidFill>
                <a:latin typeface="Berlin Sans FB" panose="020E0602020502020306" pitchFamily="34" charset="0"/>
              </a:rPr>
              <a:t>Letak kepala</a:t>
            </a:r>
            <a:r>
              <a:rPr lang="en-US" altLang="en-US" sz="2800">
                <a:solidFill>
                  <a:srgbClr val="996633"/>
                </a:solidFill>
                <a:latin typeface="Berlin Sans FB" panose="020E0602020502020306" pitchFamily="34" charset="0"/>
              </a:rPr>
              <a:t> : janin besar </a:t>
            </a:r>
            <a:r>
              <a:rPr lang="en-US" altLang="en-US" sz="28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 distocia bahu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Etiologi		  : faktor genetik, postmatur, 			  	    DM, grande multi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b="1">
                <a:solidFill>
                  <a:srgbClr val="FF6600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</a:t>
            </a:r>
            <a:r>
              <a:rPr lang="en-US" altLang="en-US" sz="2800" b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Posisi </a:t>
            </a:r>
            <a:r>
              <a:rPr lang="en-US" altLang="en-US" sz="2800">
                <a:solidFill>
                  <a:srgbClr val="FF6600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</a:t>
            </a:r>
            <a:r>
              <a:rPr lang="en-US" altLang="en-US" sz="28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  : apabila ubun-ubun kecil 		          	  	    tetap di belakang disebut</a:t>
            </a:r>
            <a:r>
              <a:rPr lang="en-US" altLang="en-US" sz="2800">
                <a:latin typeface="Berlin Sans FB" panose="020E0602020502020306" pitchFamily="34" charset="0"/>
                <a:sym typeface="Wingdings" panose="05000000000000000000" pitchFamily="2" charset="2"/>
              </a:rPr>
              <a:t> 			  	    </a:t>
            </a:r>
            <a:r>
              <a:rPr lang="en-US" altLang="en-US" sz="2800">
                <a:solidFill>
                  <a:srgbClr val="FF6600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positio oksipito posterior 			  	    persistens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FF6600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</a:t>
            </a:r>
            <a:r>
              <a:rPr lang="en-US" altLang="en-US" sz="28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Etiologi		  :  1. Kelainan panggul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			    2. Otot panggul lemah</a:t>
            </a:r>
          </a:p>
          <a:p>
            <a:pPr marL="533400" indent="-53340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			    3. Kepala janin kecil</a:t>
            </a:r>
            <a:endParaRPr lang="en-US" altLang="en-US" sz="2800" dirty="0">
              <a:solidFill>
                <a:srgbClr val="996633"/>
              </a:solidFill>
              <a:latin typeface="Berlin Sans FB" panose="020E0602020502020306" pitchFamily="34" charset="0"/>
              <a:sym typeface="Wingdings" panose="05000000000000000000" pitchFamily="2" charset="2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CD0F045-4DD4-C589-B84B-56F0DFAA6EE6}"/>
              </a:ext>
            </a:extLst>
          </p:cNvPr>
          <p:cNvSpPr txBox="1">
            <a:spLocks noChangeArrowheads="1"/>
          </p:cNvSpPr>
          <p:nvPr/>
        </p:nvSpPr>
        <p:spPr>
          <a:xfrm>
            <a:off x="3365500" y="60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>
                <a:solidFill>
                  <a:srgbClr val="996633"/>
                </a:solidFill>
                <a:latin typeface="Cooper Black" panose="0208090404030B020404" pitchFamily="18" charset="0"/>
              </a:rPr>
              <a:t>3. PASSANGER / JANIN </a:t>
            </a:r>
            <a:br>
              <a:rPr lang="en-US" altLang="en-US">
                <a:solidFill>
                  <a:srgbClr val="996633"/>
                </a:solidFill>
                <a:latin typeface="Cooper Black" panose="0208090404030B020404" pitchFamily="18" charset="0"/>
              </a:rPr>
            </a:br>
            <a:r>
              <a:rPr lang="en-US" altLang="en-US">
                <a:solidFill>
                  <a:srgbClr val="996633"/>
                </a:solidFill>
                <a:latin typeface="Cooper Black" panose="0208090404030B020404" pitchFamily="18" charset="0"/>
              </a:rPr>
              <a:t>    (POSISI, PERSENTASI)</a:t>
            </a:r>
            <a:endParaRPr lang="en-US" altLang="en-US" dirty="0">
              <a:solidFill>
                <a:srgbClr val="996633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91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2DA03-8882-7DC8-250D-A9ED61EE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Distocia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464DD0-E134-FD2F-D419-E95D53CC186F}"/>
              </a:ext>
            </a:extLst>
          </p:cNvPr>
          <p:cNvSpPr txBox="1">
            <a:spLocks noChangeArrowheads="1"/>
          </p:cNvSpPr>
          <p:nvPr/>
        </p:nvSpPr>
        <p:spPr>
          <a:xfrm>
            <a:off x="3517900" y="1142774"/>
            <a:ext cx="8229600" cy="4530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Clr>
                <a:srgbClr val="996633"/>
              </a:buClr>
              <a:buFont typeface="Wingdings" panose="05000000000000000000" pitchFamily="2" charset="2"/>
              <a:buAutoNum type="alphaLcPeriod" startAt="2"/>
            </a:pPr>
            <a:r>
              <a:rPr lang="en-US" altLang="en-US" sz="2600">
                <a:solidFill>
                  <a:srgbClr val="FF6600"/>
                </a:solidFill>
                <a:latin typeface="Berlin Sans FB" panose="020E0602020502020306" pitchFamily="34" charset="0"/>
              </a:rPr>
              <a:t>Letak sungsang </a:t>
            </a:r>
          </a:p>
          <a:p>
            <a:pPr marL="609600" indent="-609600"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	</a:t>
            </a:r>
            <a:r>
              <a:rPr lang="en-US" altLang="en-US" sz="2600">
                <a:solidFill>
                  <a:srgbClr val="FF6600"/>
                </a:solidFill>
                <a:latin typeface="Berlin Sans FB" panose="020E0602020502020306" pitchFamily="34" charset="0"/>
              </a:rPr>
              <a:t>adalah</a:t>
            </a: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 letak memanjang dg kepala di f</a:t>
            </a:r>
            <a:r>
              <a:rPr lang="id-ID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undus </a:t>
            </a: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ut</a:t>
            </a:r>
            <a:r>
              <a:rPr lang="id-ID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eri</a:t>
            </a: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 dan bokong di bawah </a:t>
            </a:r>
            <a:r>
              <a:rPr lang="en-US" altLang="en-US" sz="2500">
                <a:solidFill>
                  <a:srgbClr val="996633"/>
                </a:solidFill>
                <a:latin typeface="Berlin Sans FB" panose="020E0602020502020306" pitchFamily="34" charset="0"/>
              </a:rPr>
              <a:t>kavum</a:t>
            </a: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 uteri.</a:t>
            </a:r>
          </a:p>
          <a:p>
            <a:pPr marL="609600" indent="-609600"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	</a:t>
            </a:r>
          </a:p>
          <a:p>
            <a:pPr marL="609600" indent="-609600"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	</a:t>
            </a:r>
            <a:r>
              <a:rPr lang="en-US" altLang="en-US" sz="2600">
                <a:solidFill>
                  <a:srgbClr val="FF6600"/>
                </a:solidFill>
                <a:latin typeface="Berlin Sans FB" panose="020E0602020502020306" pitchFamily="34" charset="0"/>
              </a:rPr>
              <a:t>Jenis :</a:t>
            </a:r>
          </a:p>
          <a:p>
            <a:pPr marL="1352550" lvl="2" indent="-438150">
              <a:buClr>
                <a:srgbClr val="996633"/>
              </a:buClr>
            </a:pP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Pres. Bo. Murni </a:t>
            </a:r>
            <a:r>
              <a:rPr lang="en-US" altLang="en-US" sz="2500">
                <a:solidFill>
                  <a:srgbClr val="996633"/>
                </a:solidFill>
                <a:latin typeface="Berlin Sans FB" panose="020E0602020502020306" pitchFamily="34" charset="0"/>
              </a:rPr>
              <a:t>(frank breech)</a:t>
            </a:r>
          </a:p>
          <a:p>
            <a:pPr marL="1352550" lvl="2" indent="-438150">
              <a:buClr>
                <a:srgbClr val="996633"/>
              </a:buClr>
            </a:pP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Pres. Bo. Kaki sempurna </a:t>
            </a:r>
            <a:r>
              <a:rPr lang="en-US" altLang="en-US" sz="2500">
                <a:solidFill>
                  <a:srgbClr val="996633"/>
                </a:solidFill>
                <a:latin typeface="Berlin Sans FB" panose="020E0602020502020306" pitchFamily="34" charset="0"/>
              </a:rPr>
              <a:t>(complete breech)</a:t>
            </a:r>
          </a:p>
          <a:p>
            <a:pPr marL="1352550" lvl="2" indent="-438150">
              <a:buClr>
                <a:srgbClr val="996633"/>
              </a:buClr>
            </a:pP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Pres. Bo. Kaki tdk sempurna </a:t>
            </a:r>
            <a:r>
              <a:rPr lang="en-US" altLang="en-US" sz="2500">
                <a:solidFill>
                  <a:srgbClr val="996633"/>
                </a:solidFill>
                <a:latin typeface="Berlin Sans FB" panose="020E0602020502020306" pitchFamily="34" charset="0"/>
              </a:rPr>
              <a:t>(incomplete</a:t>
            </a: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 breech)</a:t>
            </a:r>
          </a:p>
          <a:p>
            <a:pPr marL="1352550" lvl="2" indent="-438150">
              <a:buClr>
                <a:srgbClr val="996633"/>
              </a:buClr>
            </a:pPr>
            <a:r>
              <a:rPr lang="en-US" altLang="en-US" sz="2600">
                <a:solidFill>
                  <a:srgbClr val="996633"/>
                </a:solidFill>
                <a:latin typeface="Berlin Sans FB" panose="020E0602020502020306" pitchFamily="34" charset="0"/>
              </a:rPr>
              <a:t>Pres. kaki</a:t>
            </a:r>
          </a:p>
          <a:p>
            <a:pPr marL="609600" indent="-609600">
              <a:buClr>
                <a:srgbClr val="996633"/>
              </a:buClr>
            </a:pPr>
            <a:endParaRPr lang="en-US" altLang="en-US" sz="2600">
              <a:solidFill>
                <a:srgbClr val="996633"/>
              </a:solidFill>
              <a:latin typeface="Berlin Sans FB" panose="020E0602020502020306" pitchFamily="34" charset="0"/>
            </a:endParaRPr>
          </a:p>
          <a:p>
            <a:pPr marL="609600" indent="-609600">
              <a:buClr>
                <a:srgbClr val="996633"/>
              </a:buClr>
              <a:buFont typeface="Wingdings" panose="05000000000000000000" pitchFamily="2" charset="2"/>
              <a:buNone/>
            </a:pPr>
            <a:endParaRPr lang="en-US" altLang="en-US" sz="2600" dirty="0">
              <a:solidFill>
                <a:srgbClr val="996633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693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98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98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98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98" decel="100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8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EEA92-4407-BEB1-DFBA-29BFDEB79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Distocia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3962B2-4EE0-083F-6B76-D9F8D5CFF4D8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0" y="889000"/>
            <a:ext cx="75438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AutoNum type="alphaLcPeriod" startAt="3"/>
            </a:pPr>
            <a:r>
              <a:rPr lang="en-US" altLang="en-US" sz="2800">
                <a:solidFill>
                  <a:srgbClr val="FF6600"/>
                </a:solidFill>
                <a:latin typeface="Berlin Sans FB" panose="020E0602020502020306" pitchFamily="34" charset="0"/>
              </a:rPr>
              <a:t>Letak lintang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6600"/>
                </a:solidFill>
                <a:latin typeface="Berlin Sans FB" panose="020E0602020502020306" pitchFamily="34" charset="0"/>
              </a:rPr>
              <a:t>	adalah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 suatu keadaan dimana janin melintang  di 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	        dlm uterus dg kep. Disisi yg satu sdg bokong 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	        di sisi lain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</a:t>
            </a:r>
            <a:r>
              <a:rPr lang="en-US" altLang="en-US" sz="2800">
                <a:solidFill>
                  <a:srgbClr val="FF6600"/>
                </a:solidFill>
                <a:latin typeface="Berlin Sans FB" panose="020E0602020502020306" pitchFamily="34" charset="0"/>
              </a:rPr>
              <a:t>Dg punggung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 :  di depan (dorso anterior)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		              di belakang (dorso posterior)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	                          di atas (dorso superior)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		              di bawah (dorso inferior)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996633"/>
              </a:solidFill>
              <a:latin typeface="Berlin Sans FB" panose="020E0602020502020306" pitchFamily="34" charset="0"/>
            </a:endParaRP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</a:t>
            </a:r>
            <a:r>
              <a:rPr lang="en-US" altLang="en-US" sz="2800">
                <a:solidFill>
                  <a:srgbClr val="FF6600"/>
                </a:solidFill>
                <a:latin typeface="Berlin Sans FB" panose="020E0602020502020306" pitchFamily="34" charset="0"/>
              </a:rPr>
              <a:t>Etiologi</a:t>
            </a:r>
            <a:r>
              <a:rPr lang="en-US" altLang="en-US" sz="2400">
                <a:solidFill>
                  <a:srgbClr val="FF6600"/>
                </a:solidFill>
                <a:latin typeface="Berlin Sans FB" panose="020E0602020502020306" pitchFamily="34" charset="0"/>
              </a:rPr>
              <a:t>	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  :  </a:t>
            </a:r>
            <a:r>
              <a:rPr lang="en-US" altLang="en-US" sz="2300">
                <a:solidFill>
                  <a:srgbClr val="996633"/>
                </a:solidFill>
                <a:latin typeface="Berlin Sans FB" panose="020E0602020502020306" pitchFamily="34" charset="0"/>
              </a:rPr>
              <a:t>Multi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 para, prematur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		     Hydramnion, gemelli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		     Panggul sempit, tumor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			     Plas.praevia, ke</a:t>
            </a:r>
            <a:r>
              <a:rPr lang="id-ID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lainan</a:t>
            </a:r>
            <a:r>
              <a:rPr lang="en-US" altLang="en-US" sz="2400">
                <a:solidFill>
                  <a:srgbClr val="996633"/>
                </a:solidFill>
                <a:latin typeface="Berlin Sans FB" panose="020E0602020502020306" pitchFamily="34" charset="0"/>
              </a:rPr>
              <a:t> bentuk uterus</a:t>
            </a:r>
          </a:p>
          <a:p>
            <a:pPr marL="609600" indent="-609600">
              <a:lnSpc>
                <a:spcPct val="80000"/>
              </a:lnSpc>
              <a:buClr>
                <a:srgbClr val="996633"/>
              </a:buClr>
              <a:buFont typeface="Wingdings" panose="05000000000000000000" pitchFamily="2" charset="2"/>
              <a:buNone/>
            </a:pPr>
            <a:endParaRPr lang="en-US" altLang="en-US" sz="2400">
              <a:solidFill>
                <a:srgbClr val="996633"/>
              </a:solidFill>
              <a:latin typeface="Berlin Sans FB" panose="020E0602020502020306" pitchFamily="34" charset="0"/>
            </a:endParaRPr>
          </a:p>
          <a:p>
            <a:pPr marL="609600" indent="-609600">
              <a:lnSpc>
                <a:spcPct val="80000"/>
              </a:lnSpc>
              <a:buClr>
                <a:srgbClr val="996633"/>
              </a:buClr>
            </a:pPr>
            <a:endParaRPr lang="en-US" altLang="en-US" sz="2400" dirty="0">
              <a:solidFill>
                <a:srgbClr val="996633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95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98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98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98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98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98" decel="100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98" decel="100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98" decel="100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98" decel="100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98" decel="100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3D33-8433-2F6C-756D-D2BE8E56D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 kala III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9770F-72EE-8308-E91D-1D4983C95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>
                <a:solidFill>
                  <a:srgbClr val="040C28"/>
                </a:solidFill>
                <a:latin typeface="Google Sans"/>
              </a:rPr>
              <a:t>P</a:t>
            </a:r>
            <a:r>
              <a:rPr lang="fi-FI" sz="2800" b="0" i="0" dirty="0">
                <a:solidFill>
                  <a:srgbClr val="040C28"/>
                </a:solidFill>
                <a:effectLst/>
                <a:latin typeface="Google Sans"/>
              </a:rPr>
              <a:t>emberikan oksitosin, penegangan tali pusat terkendali dan melahirkan plasenta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4241237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A8F25-FFFD-6C2C-6284-CD33C0AB5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Distocia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DE40D2-02E9-F0CC-3541-88F956072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1" y="873125"/>
            <a:ext cx="8848725" cy="5984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¡"/>
              <a:defRPr sz="27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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kern="0" dirty="0">
                <a:solidFill>
                  <a:schemeClr val="tx2"/>
                </a:solidFill>
                <a:latin typeface="Berlin Sans FB" panose="020E0602020502020306" pitchFamily="34" charset="0"/>
              </a:rPr>
              <a:t>	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</a:rPr>
              <a:t>Kondisi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</a:rPr>
              <a:t>psikis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</a:rPr>
              <a:t>ibu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</a:rPr>
              <a:t>selama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</a:rPr>
              <a:t>inpartu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akibat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kurang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informasi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selama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inpartu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,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dampak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nyeri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kala 1,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kurang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dukungan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suami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dak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keluarga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kern="0" dirty="0">
                <a:solidFill>
                  <a:schemeClr val="tx2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 kern="0" dirty="0">
                <a:solidFill>
                  <a:schemeClr val="tx2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</a:t>
            </a:r>
            <a:r>
              <a:rPr lang="en-US" altLang="en-US" sz="2400" b="1" kern="0" dirty="0" err="1">
                <a:solidFill>
                  <a:srgbClr val="FF6600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Etiologi</a:t>
            </a:r>
            <a:r>
              <a:rPr lang="en-US" altLang="en-US" sz="2400" b="1" kern="0" dirty="0">
                <a:solidFill>
                  <a:srgbClr val="FF6600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: </a:t>
            </a:r>
            <a:r>
              <a:rPr lang="en-US" altLang="en-US" sz="2400" b="1" kern="0" dirty="0" err="1">
                <a:latin typeface="Berlin Sans FB" panose="020E0602020502020306" pitchFamily="34" charset="0"/>
                <a:sym typeface="Wingdings" panose="05000000000000000000" pitchFamily="2" charset="2"/>
              </a:rPr>
              <a:t>katekolamin</a:t>
            </a:r>
            <a:r>
              <a:rPr lang="en-US" altLang="en-US" sz="2400" b="1" kern="0" dirty="0"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b="1" kern="0" dirty="0" err="1">
                <a:latin typeface="Berlin Sans FB" panose="020E0602020502020306" pitchFamily="34" charset="0"/>
                <a:sym typeface="Wingdings" panose="05000000000000000000" pitchFamily="2" charset="2"/>
              </a:rPr>
              <a:t>menigkat</a:t>
            </a:r>
            <a:r>
              <a:rPr lang="en-US" altLang="en-US" sz="2400" b="1" kern="0" dirty="0"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 system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saraf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simpatis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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menurunkan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aliran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darah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ke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plasenta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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suplai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O2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menurun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fetal maternal 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kontraksi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uterus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menurun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.</a:t>
            </a:r>
            <a:endParaRPr lang="en-US" altLang="en-US" sz="2400" kern="0" dirty="0">
              <a:solidFill>
                <a:schemeClr val="tx2"/>
              </a:solidFill>
              <a:latin typeface="Berlin Sans FB" panose="020E0602020502020306" pitchFamily="34" charset="0"/>
              <a:sym typeface="Wingdings" panose="05000000000000000000" pitchFamily="2" charset="2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kern="0" dirty="0">
                <a:solidFill>
                  <a:schemeClr val="tx2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 kern="0" dirty="0">
                <a:solidFill>
                  <a:schemeClr val="tx2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</a:t>
            </a:r>
            <a:r>
              <a:rPr lang="en-US" altLang="en-US" sz="2400" b="1" kern="0" dirty="0" err="1">
                <a:solidFill>
                  <a:srgbClr val="FF6600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Bahaya</a:t>
            </a:r>
            <a:r>
              <a:rPr lang="en-US" altLang="en-US" sz="2400" b="1" kern="0" dirty="0">
                <a:solidFill>
                  <a:srgbClr val="FF6600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:</a:t>
            </a:r>
            <a:r>
              <a:rPr lang="en-US" altLang="en-US" sz="2400" kern="0" dirty="0">
                <a:solidFill>
                  <a:schemeClr val="tx2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 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1. </a:t>
            </a:r>
            <a:r>
              <a:rPr lang="en-US" altLang="en-US" sz="2400" kern="0" dirty="0" err="1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Partus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lama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	           2. His &lt;&lt;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		           		       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b="1" kern="0" dirty="0">
                <a:solidFill>
                  <a:srgbClr val="FF6600"/>
                </a:solidFill>
                <a:latin typeface="Berlin Sans FB" panose="020E0602020502020306" pitchFamily="34" charset="0"/>
              </a:rPr>
              <a:t>	</a:t>
            </a:r>
            <a:r>
              <a:rPr lang="en-US" altLang="en-US" sz="2400" b="1" kern="0" dirty="0" err="1">
                <a:solidFill>
                  <a:srgbClr val="FF6600"/>
                </a:solidFill>
                <a:latin typeface="Berlin Sans FB" panose="020E0602020502020306" pitchFamily="34" charset="0"/>
              </a:rPr>
              <a:t>Penatalaksanaan</a:t>
            </a:r>
            <a:r>
              <a:rPr lang="en-US" altLang="en-US" sz="2400" b="1" kern="0" dirty="0">
                <a:solidFill>
                  <a:srgbClr val="FF6600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 b="1" kern="0" dirty="0" err="1">
                <a:solidFill>
                  <a:srgbClr val="FF6600"/>
                </a:solidFill>
                <a:latin typeface="Berlin Sans FB" panose="020E0602020502020306" pitchFamily="34" charset="0"/>
              </a:rPr>
              <a:t>medis</a:t>
            </a:r>
            <a:r>
              <a:rPr lang="en-US" altLang="en-US" sz="2400" b="1" kern="0" dirty="0">
                <a:solidFill>
                  <a:srgbClr val="FF6600"/>
                </a:solidFill>
                <a:latin typeface="Berlin Sans FB" panose="020E0602020502020306" pitchFamily="34" charset="0"/>
              </a:rPr>
              <a:t> 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400" kern="0" dirty="0">
                <a:solidFill>
                  <a:schemeClr val="tx2"/>
                </a:solidFill>
                <a:latin typeface="Berlin Sans FB" panose="020E0602020502020306" pitchFamily="34" charset="0"/>
              </a:rPr>
              <a:t>	support </a:t>
            </a:r>
            <a:r>
              <a:rPr lang="en-US" altLang="en-US" sz="2400" kern="0" dirty="0" err="1">
                <a:solidFill>
                  <a:schemeClr val="tx2"/>
                </a:solidFill>
                <a:latin typeface="Berlin Sans FB" panose="020E0602020502020306" pitchFamily="34" charset="0"/>
              </a:rPr>
              <a:t>suami</a:t>
            </a:r>
            <a:r>
              <a:rPr lang="en-US" altLang="en-US" sz="2400" kern="0" dirty="0">
                <a:solidFill>
                  <a:schemeClr val="tx2"/>
                </a:solidFill>
                <a:latin typeface="Berlin Sans FB" panose="020E0602020502020306" pitchFamily="34" charset="0"/>
              </a:rPr>
              <a:t> dan </a:t>
            </a:r>
            <a:r>
              <a:rPr lang="en-US" altLang="en-US" sz="2400" kern="0" dirty="0" err="1">
                <a:solidFill>
                  <a:schemeClr val="tx2"/>
                </a:solidFill>
                <a:latin typeface="Berlin Sans FB" panose="020E0602020502020306" pitchFamily="34" charset="0"/>
              </a:rPr>
              <a:t>keluarga</a:t>
            </a:r>
            <a:r>
              <a:rPr lang="en-US" altLang="en-US" sz="2400" kern="0" dirty="0">
                <a:solidFill>
                  <a:schemeClr val="tx2"/>
                </a:solidFill>
                <a:latin typeface="Berlin Sans FB" panose="020E0602020502020306" pitchFamily="34" charset="0"/>
              </a:rPr>
              <a:t>, </a:t>
            </a:r>
            <a:r>
              <a:rPr lang="en-US" altLang="en-US" sz="2400" kern="0" dirty="0" err="1">
                <a:solidFill>
                  <a:schemeClr val="tx2"/>
                </a:solidFill>
                <a:latin typeface="Berlin Sans FB" panose="020E0602020502020306" pitchFamily="34" charset="0"/>
              </a:rPr>
              <a:t>pemberian</a:t>
            </a:r>
            <a:r>
              <a:rPr lang="en-US" altLang="en-US" sz="2400" kern="0" dirty="0">
                <a:solidFill>
                  <a:schemeClr val="tx2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 kern="0" dirty="0" err="1">
                <a:solidFill>
                  <a:schemeClr val="tx2"/>
                </a:solidFill>
                <a:latin typeface="Berlin Sans FB" panose="020E0602020502020306" pitchFamily="34" charset="0"/>
              </a:rPr>
              <a:t>edukasi</a:t>
            </a:r>
            <a:r>
              <a:rPr lang="en-US" altLang="en-US" sz="2400" kern="0" dirty="0">
                <a:solidFill>
                  <a:schemeClr val="tx2"/>
                </a:solidFill>
                <a:latin typeface="Berlin Sans FB" panose="020E0602020502020306" pitchFamily="34" charset="0"/>
              </a:rPr>
              <a:t> Ketika </a:t>
            </a:r>
            <a:r>
              <a:rPr lang="en-US" altLang="en-US" sz="2400" kern="0" dirty="0" err="1">
                <a:solidFill>
                  <a:schemeClr val="tx2"/>
                </a:solidFill>
                <a:latin typeface="Berlin Sans FB" panose="020E0602020502020306" pitchFamily="34" charset="0"/>
              </a:rPr>
              <a:t>anc</a:t>
            </a:r>
            <a:r>
              <a:rPr lang="en-US" altLang="en-US" sz="2400" kern="0" dirty="0">
                <a:solidFill>
                  <a:schemeClr val="tx2"/>
                </a:solidFill>
                <a:latin typeface="Berlin Sans FB" panose="020E0602020502020306" pitchFamily="34" charset="0"/>
              </a:rPr>
              <a:t>, t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</a:rPr>
              <a:t>rial of Labor,</a:t>
            </a:r>
            <a:r>
              <a:rPr lang="en-US" altLang="en-US" sz="2400" kern="0" dirty="0">
                <a:solidFill>
                  <a:srgbClr val="996633"/>
                </a:solidFill>
                <a:latin typeface="Berlin Sans FB" panose="020E0602020502020306" pitchFamily="34" charset="0"/>
                <a:sym typeface="Wingdings" panose="05000000000000000000" pitchFamily="2" charset="2"/>
              </a:rPr>
              <a:t> SC</a:t>
            </a:r>
            <a:endParaRPr lang="en-US" altLang="en-US" sz="2400" kern="0" dirty="0">
              <a:solidFill>
                <a:srgbClr val="996633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2D56FB5-B08E-F77F-FDD7-75B4EDB20FEE}"/>
              </a:ext>
            </a:extLst>
          </p:cNvPr>
          <p:cNvSpPr txBox="1">
            <a:spLocks noChangeArrowheads="1"/>
          </p:cNvSpPr>
          <p:nvPr/>
        </p:nvSpPr>
        <p:spPr>
          <a:xfrm>
            <a:off x="295275" y="34925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>
                <a:solidFill>
                  <a:srgbClr val="996633"/>
                </a:solidFill>
                <a:latin typeface="Cooper Black" panose="0208090404030B020404" pitchFamily="18" charset="0"/>
              </a:rPr>
              <a:t>4. PSIKOLOGIS IBU</a:t>
            </a:r>
          </a:p>
        </p:txBody>
      </p:sp>
    </p:spTree>
    <p:extLst>
      <p:ext uri="{BB962C8B-B14F-4D97-AF65-F5344CB8AC3E}">
        <p14:creationId xmlns:p14="http://schemas.microsoft.com/office/powerpoint/2010/main" val="76736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71ECC-61CC-E4DB-8E73-D05ECF33C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KPD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90E2F-829F-96B3-AB0B-1E95E696D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0668" y="864108"/>
            <a:ext cx="3661832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800" dirty="0" err="1">
                <a:solidFill>
                  <a:srgbClr val="040C28"/>
                </a:solidFill>
                <a:latin typeface="Google Sans"/>
              </a:rPr>
              <a:t>K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ondisi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saat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kantung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ketuban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pecah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lebih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awal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sebelum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proses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persalinan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atau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ketika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usia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kandungan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belum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mencapai</a:t>
            </a:r>
            <a:r>
              <a:rPr lang="en-ID" sz="2800" b="0" i="0" dirty="0">
                <a:solidFill>
                  <a:srgbClr val="040C28"/>
                </a:solidFill>
                <a:effectLst/>
                <a:latin typeface="Google Sans"/>
              </a:rPr>
              <a:t> 37 </a:t>
            </a:r>
            <a:r>
              <a:rPr lang="en-ID" sz="2800" b="0" i="0" dirty="0" err="1">
                <a:solidFill>
                  <a:srgbClr val="040C28"/>
                </a:solidFill>
                <a:effectLst/>
                <a:latin typeface="Google Sans"/>
              </a:rPr>
              <a:t>minggu</a:t>
            </a:r>
            <a:endParaRPr lang="en-ID" sz="2800" dirty="0"/>
          </a:p>
        </p:txBody>
      </p:sp>
      <p:pic>
        <p:nvPicPr>
          <p:cNvPr id="2050" name="Picture 2" descr="Ketuban Pecah Dini (KPD) atau Premature Rupture of The Membrane (PROM) -  Bidan Kita">
            <a:extLst>
              <a:ext uri="{FF2B5EF4-FFF2-40B4-BE49-F238E27FC236}">
                <a16:creationId xmlns:a16="http://schemas.microsoft.com/office/drawing/2014/main" id="{FFBCB2FA-2F0F-9C57-C6A3-25D20B81F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200" y="707679"/>
            <a:ext cx="4622800" cy="543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36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F63E-14B2-4373-AC29-59656C9F9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TERIMA</a:t>
            </a:r>
            <a:r>
              <a:rPr lang="en-US" sz="3200" b="1" dirty="0"/>
              <a:t> KASIH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C32B2CF-5C9D-4C29-A748-6804FF98A1C5}"/>
              </a:ext>
            </a:extLst>
          </p:cNvPr>
          <p:cNvSpPr txBox="1">
            <a:spLocks/>
          </p:cNvSpPr>
          <p:nvPr/>
        </p:nvSpPr>
        <p:spPr>
          <a:xfrm>
            <a:off x="4812633" y="231007"/>
            <a:ext cx="6333422" cy="6002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solidFill>
                  <a:srgbClr val="FF0000"/>
                </a:solidFill>
              </a:rPr>
              <a:t>SEMANGAT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BERJUANG</a:t>
            </a:r>
            <a:r>
              <a:rPr lang="en-US" sz="3200" b="1" dirty="0">
                <a:solidFill>
                  <a:srgbClr val="FF0000"/>
                </a:solidFill>
              </a:rPr>
              <a:t> DI </a:t>
            </a:r>
            <a:r>
              <a:rPr lang="en-US" sz="3200" b="1" dirty="0" err="1">
                <a:solidFill>
                  <a:srgbClr val="FF0000"/>
                </a:solidFill>
              </a:rPr>
              <a:t>UKNI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Mengapa Kuliah Keperawatan Di Luar Negeri ? - Mediaperawat.id">
            <a:extLst>
              <a:ext uri="{FF2B5EF4-FFF2-40B4-BE49-F238E27FC236}">
                <a16:creationId xmlns:a16="http://schemas.microsoft.com/office/drawing/2014/main" id="{EEF7C059-1EFB-41DD-BF87-BF6A9F97A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696" y="3539537"/>
            <a:ext cx="4633328" cy="3087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2356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4AC7C-DAB7-294B-8AE8-4D6E52456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Tanda </a:t>
            </a:r>
            <a:r>
              <a:rPr lang="en-US" dirty="0" err="1"/>
              <a:t>pelepasan</a:t>
            </a:r>
            <a:r>
              <a:rPr lang="en-US" dirty="0"/>
              <a:t> </a:t>
            </a:r>
            <a:r>
              <a:rPr lang="en-US" dirty="0" err="1"/>
              <a:t>plasenta</a:t>
            </a:r>
            <a:endParaRPr lang="en-ID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70E075-98C4-4DAC-3343-B5F2C81E0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8724" y="808522"/>
            <a:ext cx="7725076" cy="5368441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arenR"/>
            </a:pP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erubahan</a:t>
            </a:r>
            <a:r>
              <a:rPr lang="en-US" sz="2000" spc="-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bentuk</a:t>
            </a:r>
            <a:r>
              <a:rPr lang="en-US" sz="2000" spc="-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dan</a:t>
            </a:r>
            <a:r>
              <a:rPr lang="en-US" sz="2000" spc="-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tinggi</a:t>
            </a:r>
            <a:r>
              <a:rPr lang="en-US" sz="2000" spc="-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fundus.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elah</a:t>
            </a:r>
            <a:r>
              <a:rPr lang="en-US" sz="2000" spc="-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yi</a:t>
            </a:r>
            <a:r>
              <a:rPr lang="en-US" sz="2000" spc="-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lahir</a:t>
            </a:r>
            <a:r>
              <a:rPr lang="en-US" sz="2000" spc="-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dan</a:t>
            </a:r>
            <a:r>
              <a:rPr lang="en-US" sz="2000" spc="-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sebelum</a:t>
            </a:r>
            <a:r>
              <a:rPr lang="en-US" sz="2000" spc="-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miometrium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2000" spc="-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ont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u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erus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2000" spc="-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bentuk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bulat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penuh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dan TFU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biasa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ny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di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3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pusa</a:t>
            </a:r>
            <a:r>
              <a:rPr lang="en-US" sz="2000" spc="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ela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eru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ont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plasent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do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3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ah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erus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2000" spc="-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bentuk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segiti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seperti</a:t>
            </a:r>
            <a:r>
              <a:rPr lang="en-US" sz="2000" spc="-1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buah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pear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atau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alpu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dan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fundus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ada</a:t>
            </a:r>
            <a:r>
              <a:rPr lang="en-US" sz="2000" spc="-1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</a:t>
            </a:r>
            <a:r>
              <a:rPr lang="en-US" sz="2000" spc="-1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atas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pusa</a:t>
            </a:r>
            <a:r>
              <a:rPr lang="en-US" sz="2000" spc="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0" indent="0">
              <a:buNone/>
            </a:pPr>
            <a:endParaRPr lang="en-ID" sz="2000" dirty="0">
              <a:latin typeface="Times New Roman" panose="020206030504050203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spc="-7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2) T</a:t>
            </a:r>
            <a:r>
              <a:rPr lang="en-US" sz="2000" spc="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spc="13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pusa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13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memanjang</a:t>
            </a:r>
            <a:r>
              <a:rPr lang="en-US" spc="5" dirty="0">
                <a:solidFill>
                  <a:srgbClr val="363435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liha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13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menjulu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13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spc="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elua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13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melalu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spc="13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vu</a:t>
            </a:r>
            <a:r>
              <a:rPr lang="en-US" sz="2000" spc="-1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lv</a:t>
            </a:r>
            <a:r>
              <a:rPr lang="en-US" sz="2000" spc="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 (</a:t>
            </a:r>
            <a:r>
              <a:rPr lang="en-US" sz="2000" spc="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tanda</a:t>
            </a:r>
            <a:r>
              <a:rPr lang="en-ID" sz="2000" spc="5" dirty="0">
                <a:latin typeface="Times New Roman" panose="02020603050405020304" pitchFamily="18" charset="0"/>
                <a:ea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Ah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eld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).</a:t>
            </a:r>
          </a:p>
          <a:p>
            <a:endParaRPr lang="en-US" sz="2000" dirty="0">
              <a:solidFill>
                <a:srgbClr val="363435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3) </a:t>
            </a:r>
            <a:r>
              <a:rPr lang="en-US" sz="2000" spc="10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Sembu</a:t>
            </a:r>
            <a:r>
              <a:rPr lang="en-US" sz="2000" spc="-3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000" spc="-6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</a:t>
            </a:r>
            <a:r>
              <a:rPr lang="en-US" sz="2000" spc="-3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</a:t>
            </a:r>
            <a:r>
              <a:rPr lang="en-US" sz="2000" spc="-6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mendada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spc="-6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000" spc="-6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sin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gk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pc="-15" dirty="0">
                <a:solidFill>
                  <a:srgbClr val="363435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pc="-15" dirty="0" err="1">
                <a:solidFill>
                  <a:srgbClr val="363435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dimana</a:t>
            </a:r>
            <a:r>
              <a:rPr lang="en-US" spc="-15" dirty="0">
                <a:solidFill>
                  <a:srgbClr val="363435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pc="-15" dirty="0" err="1">
                <a:solidFill>
                  <a:srgbClr val="363435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3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</a:t>
            </a:r>
            <a:r>
              <a:rPr lang="en-US" sz="2000" spc="-6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3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000" spc="-1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</a:t>
            </a:r>
            <a:r>
              <a:rPr lang="en-US" sz="2000" spc="-6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umpu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</a:t>
            </a:r>
            <a:r>
              <a:rPr lang="en-US" sz="2000" spc="-6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spc="-6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bela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</a:t>
            </a:r>
            <a:r>
              <a:rPr lang="en-US" sz="2000" spc="-6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plasent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membantu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mendo</a:t>
            </a:r>
            <a:r>
              <a:rPr lang="en-US" sz="2000" spc="-1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ong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plasenta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eluar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bantu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oleh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vitasi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000" spc="-10" dirty="0">
                <a:solidFill>
                  <a:srgbClr val="363435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Apabila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umpula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000" spc="-5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</a:t>
            </a:r>
            <a:r>
              <a:rPr lang="en-US" sz="2000" spc="-3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et</a:t>
            </a:r>
            <a:r>
              <a:rPr lang="en-US" sz="2000" spc="-2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oplasenta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</a:t>
            </a:r>
            <a:r>
              <a:rPr lang="en-US" sz="2000" spc="-5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pooling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dala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</a:t>
            </a:r>
            <a:r>
              <a:rPr lang="en-US" sz="2000" spc="-5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ruan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anta</a:t>
            </a:r>
            <a:r>
              <a:rPr lang="en-US" sz="2000" spc="-3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dindin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2000" spc="-2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eru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dan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permu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dala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</a:t>
            </a:r>
            <a:r>
              <a:rPr lang="en-US" sz="2000" spc="-5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plasent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melebih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apasita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2000" spc="-5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tampung</a:t>
            </a:r>
            <a:r>
              <a:rPr lang="en-US" sz="2000" spc="-3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ny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</a:t>
            </a:r>
            <a:r>
              <a:rPr lang="en-US" sz="2000" spc="-3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</a:t>
            </a:r>
            <a:r>
              <a:rPr lang="en-US" sz="2000" spc="-5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ersembur</a:t>
            </a:r>
            <a:r>
              <a:rPr lang="en-US" sz="2000" spc="-1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eluar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dari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epi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plasenta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5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ang </a:t>
            </a:r>
            <a:r>
              <a:rPr lang="en-US" sz="2000" spc="-1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sz="2000" spc="-5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lepas</a:t>
            </a:r>
            <a:r>
              <a:rPr lang="en-US" sz="2000" dirty="0">
                <a:solidFill>
                  <a:srgbClr val="363435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</a:t>
            </a:r>
            <a:endParaRPr lang="en-ID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3264329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34D42-742A-970E-082F-244D0FA5F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BC2A5-EC45-9EB1-0BBE-4B409CADB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1026" name="Picture 2" descr="What Is the Apgar Score? | The HIE Help Center">
            <a:extLst>
              <a:ext uri="{FF2B5EF4-FFF2-40B4-BE49-F238E27FC236}">
                <a16:creationId xmlns:a16="http://schemas.microsoft.com/office/drawing/2014/main" id="{7444F6DE-EB38-51BE-4316-84363A74B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656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7D2E0-C361-0EFB-9B61-EA9022FB6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Fisiologi</a:t>
            </a:r>
            <a:r>
              <a:rPr lang="en-US" sz="3200" dirty="0"/>
              <a:t> kala IV</a:t>
            </a:r>
            <a:endParaRPr lang="en-ID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20665CC-7908-0174-898F-1EE863C2F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88092" y="770021"/>
            <a:ext cx="8441356" cy="5406942"/>
          </a:xfrm>
        </p:spPr>
        <p:txBody>
          <a:bodyPr>
            <a:normAutofit/>
          </a:bodyPr>
          <a:lstStyle/>
          <a:p>
            <a:pPr marL="1146810" marR="1143635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spc="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Fisiolog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persalina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adala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</a:t>
            </a:r>
            <a:r>
              <a:rPr lang="en-US" sz="2000" spc="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akt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</a:t>
            </a:r>
            <a:r>
              <a:rPr lang="en-US" sz="2000" spc="-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ela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plasent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lahi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sampa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dua</a:t>
            </a:r>
            <a:r>
              <a:rPr lang="en-US" sz="2000" spc="1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ja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pertama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elah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melahi</a:t>
            </a:r>
            <a:r>
              <a:rPr lang="en-US" sz="2000" spc="-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1146810" marR="1143635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Kal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20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dimula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</a:t>
            </a:r>
            <a:r>
              <a:rPr lang="en-US" sz="2000" spc="-2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ela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</a:t>
            </a:r>
            <a:r>
              <a:rPr lang="en-US" sz="20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lahir</a:t>
            </a:r>
            <a:r>
              <a:rPr lang="en-US" sz="2000" spc="-3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000" spc="-3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pla</a:t>
            </a:r>
            <a:r>
              <a:rPr lang="en-US" sz="2000" spc="-1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ent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sz="2000" spc="-3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akhir</a:t>
            </a:r>
            <a:r>
              <a:rPr lang="en-US" sz="20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dua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jam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elah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</a:t>
            </a:r>
            <a:r>
              <a:rPr lang="en-US" sz="20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oses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ersebu</a:t>
            </a:r>
            <a:r>
              <a:rPr lang="en-US" spc="15" dirty="0" err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pc="1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</a:p>
          <a:p>
            <a:pPr marL="1146810" marR="1143635" indent="-342900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Obser</a:t>
            </a:r>
            <a:r>
              <a:rPr lang="en-US" sz="2000" spc="-2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asi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ang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harus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dila</a:t>
            </a:r>
            <a:r>
              <a:rPr lang="en-US" sz="2000" spc="-1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pada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ala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</a:t>
            </a:r>
            <a:r>
              <a:rPr lang="en-US" sz="20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endParaRPr lang="en-ID" sz="2000" dirty="0">
              <a:latin typeface="Times New Roman" panose="02020603050405020304" pitchFamily="18" charset="0"/>
              <a:ea typeface="Cambria" panose="02040503050406030204" pitchFamily="18" charset="0"/>
            </a:endParaRPr>
          </a:p>
          <a:p>
            <a:pPr marL="758190" indent="0">
              <a:buNone/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a. </a:t>
            </a:r>
            <a:r>
              <a:rPr lang="en-US" sz="2000" spc="10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Tin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</a:t>
            </a:r>
            <a:r>
              <a:rPr lang="en-US" sz="20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at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esada</a:t>
            </a:r>
            <a:r>
              <a:rPr lang="en-US" sz="2000" spc="-2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</a:t>
            </a:r>
            <a:endParaRPr lang="en-ID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02360" marR="1885315" indent="0">
              <a:lnSpc>
                <a:spcPct val="115000"/>
              </a:lnSpc>
              <a:spcBef>
                <a:spcPts val="18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b. </a:t>
            </a:r>
            <a:r>
              <a:rPr lang="en-US" sz="2000" spc="10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emeri</a:t>
            </a:r>
            <a:r>
              <a:rPr lang="en-US" sz="20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saan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tanda-tanda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vital: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anan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</a:t>
            </a:r>
            <a:r>
              <a:rPr lang="en-US" sz="2000" spc="-2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ah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nadi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dan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perna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asan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marL="1102360" marR="1885315" indent="0">
              <a:lnSpc>
                <a:spcPct val="115000"/>
              </a:lnSpc>
              <a:spcBef>
                <a:spcPts val="18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c. </a:t>
            </a:r>
            <a:r>
              <a:rPr lang="en-US" sz="2000" spc="10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ont</a:t>
            </a:r>
            <a:r>
              <a:rPr lang="en-US" sz="20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</a:t>
            </a:r>
            <a:r>
              <a:rPr lang="en-US" sz="20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erus</a:t>
            </a:r>
            <a:endParaRPr lang="en-ID" sz="2000" dirty="0">
              <a:latin typeface="Times New Roman" panose="02020603050405020304" pitchFamily="18" charset="0"/>
              <a:ea typeface="Cambria" panose="02040503050406030204" pitchFamily="18" charset="0"/>
            </a:endParaRPr>
          </a:p>
          <a:p>
            <a:pPr marL="1102360" marR="1885315" indent="0">
              <a:lnSpc>
                <a:spcPct val="115000"/>
              </a:lnSpc>
              <a:spcBef>
                <a:spcPts val="185"/>
              </a:spcBef>
              <a:spcAft>
                <a:spcPts val="0"/>
              </a:spcAft>
              <a:buNone/>
            </a:pP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d. </a:t>
            </a:r>
            <a:r>
              <a:rPr lang="en-US" sz="2000" spc="9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8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erjadi</a:t>
            </a:r>
            <a:r>
              <a:rPr lang="en-US" sz="2000" spc="-2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</a:t>
            </a:r>
            <a:r>
              <a:rPr lang="en-US" sz="2000" spc="-2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pe</a:t>
            </a:r>
            <a:r>
              <a:rPr lang="en-US" sz="2000" spc="-15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</a:t>
            </a:r>
            <a:r>
              <a:rPr lang="en-US" sz="2000" spc="-2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ahan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 </a:t>
            </a:r>
            <a:r>
              <a:rPr lang="en-US" sz="20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sz="20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da</a:t>
            </a:r>
            <a:r>
              <a:rPr lang="en-US" sz="20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ahan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diang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masih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normal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ji</a:t>
            </a:r>
            <a:r>
              <a:rPr lang="en-US" sz="2000" spc="-1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k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jumlah</a:t>
            </a:r>
            <a:r>
              <a:rPr lang="en-US" sz="2000" spc="-2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ny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tidak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melebihi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500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cc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89111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E8E7901D-42BA-DA8F-1693-98598B4F09EA}"/>
              </a:ext>
            </a:extLst>
          </p:cNvPr>
          <p:cNvSpPr txBox="1"/>
          <p:nvPr/>
        </p:nvSpPr>
        <p:spPr>
          <a:xfrm>
            <a:off x="0" y="616727"/>
            <a:ext cx="3827721" cy="1956552"/>
          </a:xfrm>
          <a:prstGeom prst="rect">
            <a:avLst/>
          </a:prstGeom>
        </p:spPr>
        <p:txBody>
          <a:bodyPr wrap="square" lIns="0" tIns="22066" rIns="0" bIns="0" rtlCol="0">
            <a:noAutofit/>
          </a:bodyPr>
          <a:lstStyle/>
          <a:p>
            <a:pPr marL="88900">
              <a:lnSpc>
                <a:spcPts val="3475"/>
              </a:lnSpc>
            </a:pPr>
            <a:r>
              <a:rPr sz="2400" b="1" dirty="0">
                <a:latin typeface="Arial"/>
                <a:cs typeface="Arial"/>
              </a:rPr>
              <a:t>Komponen partograf</a:t>
            </a:r>
          </a:p>
          <a:p>
            <a:pPr marL="12700" marR="62864">
              <a:lnSpc>
                <a:spcPct val="95825"/>
              </a:lnSpc>
              <a:spcBef>
                <a:spcPts val="2450"/>
              </a:spcBef>
            </a:pPr>
            <a:r>
              <a:rPr sz="2400" spc="0" dirty="0">
                <a:latin typeface="Arial"/>
                <a:cs typeface="Arial"/>
              </a:rPr>
              <a:t>Kondisi janin:</a:t>
            </a:r>
            <a:endParaRPr sz="2400" dirty="0">
              <a:latin typeface="Arial"/>
              <a:cs typeface="Arial"/>
            </a:endParaRPr>
          </a:p>
          <a:p>
            <a:pPr marL="12700" marR="62864">
              <a:lnSpc>
                <a:spcPct val="95825"/>
              </a:lnSpc>
              <a:spcBef>
                <a:spcPts val="95"/>
              </a:spcBef>
            </a:pPr>
            <a:r>
              <a:rPr sz="1800" spc="-2" dirty="0">
                <a:latin typeface="Arial"/>
                <a:cs typeface="Arial"/>
              </a:rPr>
              <a:t>-Denyut jantung janin</a:t>
            </a:r>
            <a:endParaRPr sz="1800" dirty="0">
              <a:latin typeface="Arial"/>
              <a:cs typeface="Arial"/>
            </a:endParaRPr>
          </a:p>
          <a:p>
            <a:pPr marL="12700" marR="62864">
              <a:lnSpc>
                <a:spcPct val="95825"/>
              </a:lnSpc>
              <a:spcBef>
                <a:spcPts val="90"/>
              </a:spcBef>
            </a:pPr>
            <a:r>
              <a:rPr sz="1800" spc="-1" dirty="0">
                <a:latin typeface="Arial"/>
                <a:cs typeface="Arial"/>
              </a:rPr>
              <a:t>-Selaput dan cairan ketuban</a:t>
            </a:r>
            <a:endParaRPr sz="1800" dirty="0">
              <a:latin typeface="Arial"/>
              <a:cs typeface="Arial"/>
            </a:endParaRPr>
          </a:p>
          <a:p>
            <a:pPr marL="12700" marR="62864">
              <a:lnSpc>
                <a:spcPct val="95825"/>
              </a:lnSpc>
              <a:spcBef>
                <a:spcPts val="90"/>
              </a:spcBef>
            </a:pPr>
            <a:r>
              <a:rPr sz="1800" spc="-2" dirty="0">
                <a:latin typeface="Arial"/>
                <a:cs typeface="Arial"/>
              </a:rPr>
              <a:t>-Molase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66731A3C-7823-623D-5E73-92F0CA1EBED4}"/>
              </a:ext>
            </a:extLst>
          </p:cNvPr>
          <p:cNvSpPr txBox="1"/>
          <p:nvPr/>
        </p:nvSpPr>
        <p:spPr>
          <a:xfrm>
            <a:off x="291490" y="3055651"/>
            <a:ext cx="3016097" cy="1155723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spc="0" dirty="0">
                <a:latin typeface="Arial"/>
                <a:cs typeface="Arial"/>
              </a:rPr>
              <a:t>Kemajuan persalinan:</a:t>
            </a:r>
            <a:endParaRPr sz="2400" dirty="0">
              <a:latin typeface="Arial"/>
              <a:cs typeface="Arial"/>
            </a:endParaRPr>
          </a:p>
          <a:p>
            <a:pPr marL="12700" marR="45719">
              <a:lnSpc>
                <a:spcPct val="95825"/>
              </a:lnSpc>
            </a:pPr>
            <a:r>
              <a:rPr sz="1800" spc="-1" dirty="0">
                <a:latin typeface="Arial"/>
                <a:cs typeface="Arial"/>
              </a:rPr>
              <a:t>-Dilatasi serviks</a:t>
            </a:r>
            <a:endParaRPr sz="1800" dirty="0">
              <a:latin typeface="Arial"/>
              <a:cs typeface="Arial"/>
            </a:endParaRPr>
          </a:p>
          <a:p>
            <a:pPr marL="12700" marR="45719">
              <a:lnSpc>
                <a:spcPct val="95825"/>
              </a:lnSpc>
              <a:spcBef>
                <a:spcPts val="90"/>
              </a:spcBef>
            </a:pPr>
            <a:r>
              <a:rPr sz="1800" spc="-2" dirty="0">
                <a:latin typeface="Arial"/>
                <a:cs typeface="Arial"/>
              </a:rPr>
              <a:t>-Penurunan kepala</a:t>
            </a:r>
            <a:endParaRPr sz="1800" dirty="0">
              <a:latin typeface="Arial"/>
              <a:cs typeface="Arial"/>
            </a:endParaRPr>
          </a:p>
          <a:p>
            <a:pPr marL="12700" marR="45719">
              <a:lnSpc>
                <a:spcPct val="95825"/>
              </a:lnSpc>
              <a:spcBef>
                <a:spcPts val="90"/>
              </a:spcBef>
            </a:pPr>
            <a:r>
              <a:rPr sz="1800" spc="-1" dirty="0">
                <a:latin typeface="Arial"/>
                <a:cs typeface="Arial"/>
              </a:rPr>
              <a:t>-HIS (kontrasi uterus)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9032B02D-D95E-B1D8-E96A-5360E6FCBC1F}"/>
              </a:ext>
            </a:extLst>
          </p:cNvPr>
          <p:cNvSpPr txBox="1"/>
          <p:nvPr/>
        </p:nvSpPr>
        <p:spPr>
          <a:xfrm>
            <a:off x="45037" y="4693746"/>
            <a:ext cx="3468878" cy="1430043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 marR="34289">
              <a:lnSpc>
                <a:spcPts val="2555"/>
              </a:lnSpc>
            </a:pPr>
            <a:r>
              <a:rPr sz="2400" spc="0" dirty="0">
                <a:latin typeface="Arial"/>
                <a:cs typeface="Arial"/>
              </a:rPr>
              <a:t>Kondisi ibu: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sz="1800" spc="-8" dirty="0">
                <a:latin typeface="Arial"/>
                <a:cs typeface="Arial"/>
              </a:rPr>
              <a:t>-Nadi, Tekanan darah, temperatur</a:t>
            </a:r>
            <a:endParaRPr sz="1800" dirty="0">
              <a:latin typeface="Arial"/>
              <a:cs typeface="Arial"/>
            </a:endParaRPr>
          </a:p>
          <a:p>
            <a:pPr marL="12700" marR="34289">
              <a:lnSpc>
                <a:spcPct val="95825"/>
              </a:lnSpc>
              <a:spcBef>
                <a:spcPts val="90"/>
              </a:spcBef>
            </a:pPr>
            <a:r>
              <a:rPr sz="1800" spc="0" dirty="0">
                <a:latin typeface="Arial"/>
                <a:cs typeface="Arial"/>
              </a:rPr>
              <a:t>-urine</a:t>
            </a:r>
            <a:endParaRPr sz="1800" dirty="0">
              <a:latin typeface="Arial"/>
              <a:cs typeface="Arial"/>
            </a:endParaRPr>
          </a:p>
          <a:p>
            <a:pPr marL="12700" marR="34289">
              <a:lnSpc>
                <a:spcPct val="95825"/>
              </a:lnSpc>
              <a:spcBef>
                <a:spcPts val="90"/>
              </a:spcBef>
            </a:pPr>
            <a:r>
              <a:rPr sz="1800" spc="0" dirty="0">
                <a:latin typeface="Arial"/>
                <a:cs typeface="Arial"/>
              </a:rPr>
              <a:t>-Obat-obatan dan cairan IV</a:t>
            </a:r>
            <a:endParaRPr sz="1800" dirty="0">
              <a:latin typeface="Arial"/>
              <a:cs typeface="Arial"/>
            </a:endParaRPr>
          </a:p>
          <a:p>
            <a:pPr marL="12700" marR="34289">
              <a:lnSpc>
                <a:spcPct val="95825"/>
              </a:lnSpc>
              <a:spcBef>
                <a:spcPts val="90"/>
              </a:spcBef>
            </a:pPr>
            <a:r>
              <a:rPr sz="1800" spc="-1" dirty="0">
                <a:latin typeface="Arial"/>
                <a:cs typeface="Arial"/>
              </a:rPr>
              <a:t>-Regimen oksitosin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7" name="object 16">
            <a:extLst>
              <a:ext uri="{FF2B5EF4-FFF2-40B4-BE49-F238E27FC236}">
                <a16:creationId xmlns:a16="http://schemas.microsoft.com/office/drawing/2014/main" id="{BA62A02B-33BF-1753-79B4-7B16C1C59201}"/>
              </a:ext>
            </a:extLst>
          </p:cNvPr>
          <p:cNvSpPr/>
          <p:nvPr/>
        </p:nvSpPr>
        <p:spPr>
          <a:xfrm>
            <a:off x="4713351" y="1142998"/>
            <a:ext cx="4125849" cy="5638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5BC2E573-2444-721A-489A-30CF53961938}"/>
              </a:ext>
            </a:extLst>
          </p:cNvPr>
          <p:cNvSpPr/>
          <p:nvPr/>
        </p:nvSpPr>
        <p:spPr>
          <a:xfrm>
            <a:off x="4343400" y="2438400"/>
            <a:ext cx="228600" cy="2133600"/>
          </a:xfrm>
          <a:custGeom>
            <a:avLst/>
            <a:gdLst/>
            <a:ahLst/>
            <a:cxnLst/>
            <a:rect l="l" t="t" r="r" b="b"/>
            <a:pathLst>
              <a:path w="228600" h="2133600">
                <a:moveTo>
                  <a:pt x="228600" y="2133600"/>
                </a:moveTo>
                <a:lnTo>
                  <a:pt x="217360" y="2132750"/>
                </a:lnTo>
                <a:lnTo>
                  <a:pt x="206430" y="2130256"/>
                </a:lnTo>
                <a:lnTo>
                  <a:pt x="195861" y="2126196"/>
                </a:lnTo>
                <a:lnTo>
                  <a:pt x="185704" y="2120649"/>
                </a:lnTo>
                <a:lnTo>
                  <a:pt x="176009" y="2113696"/>
                </a:lnTo>
                <a:lnTo>
                  <a:pt x="166829" y="2105415"/>
                </a:lnTo>
                <a:lnTo>
                  <a:pt x="158213" y="2095886"/>
                </a:lnTo>
                <a:lnTo>
                  <a:pt x="150214" y="2085190"/>
                </a:lnTo>
                <a:lnTo>
                  <a:pt x="142881" y="2073404"/>
                </a:lnTo>
                <a:lnTo>
                  <a:pt x="136267" y="2060609"/>
                </a:lnTo>
                <a:lnTo>
                  <a:pt x="130423" y="2046884"/>
                </a:lnTo>
                <a:lnTo>
                  <a:pt x="125398" y="2032309"/>
                </a:lnTo>
                <a:lnTo>
                  <a:pt x="121246" y="2016964"/>
                </a:lnTo>
                <a:lnTo>
                  <a:pt x="118015" y="2000927"/>
                </a:lnTo>
                <a:lnTo>
                  <a:pt x="115759" y="1984278"/>
                </a:lnTo>
                <a:lnTo>
                  <a:pt x="114527" y="1967097"/>
                </a:lnTo>
                <a:lnTo>
                  <a:pt x="114300" y="1955800"/>
                </a:lnTo>
                <a:lnTo>
                  <a:pt x="114300" y="1244600"/>
                </a:lnTo>
                <a:lnTo>
                  <a:pt x="113754" y="1227118"/>
                </a:lnTo>
                <a:lnTo>
                  <a:pt x="112150" y="1210118"/>
                </a:lnTo>
                <a:lnTo>
                  <a:pt x="109541" y="1193678"/>
                </a:lnTo>
                <a:lnTo>
                  <a:pt x="105975" y="1177878"/>
                </a:lnTo>
                <a:lnTo>
                  <a:pt x="101506" y="1162798"/>
                </a:lnTo>
                <a:lnTo>
                  <a:pt x="96183" y="1148518"/>
                </a:lnTo>
                <a:lnTo>
                  <a:pt x="90058" y="1135115"/>
                </a:lnTo>
                <a:lnTo>
                  <a:pt x="83182" y="1122671"/>
                </a:lnTo>
                <a:lnTo>
                  <a:pt x="75606" y="1111265"/>
                </a:lnTo>
                <a:lnTo>
                  <a:pt x="67381" y="1100976"/>
                </a:lnTo>
                <a:lnTo>
                  <a:pt x="58558" y="1091883"/>
                </a:lnTo>
                <a:lnTo>
                  <a:pt x="49188" y="1084067"/>
                </a:lnTo>
                <a:lnTo>
                  <a:pt x="39323" y="1077606"/>
                </a:lnTo>
                <a:lnTo>
                  <a:pt x="29013" y="1072581"/>
                </a:lnTo>
                <a:lnTo>
                  <a:pt x="18309" y="1069070"/>
                </a:lnTo>
                <a:lnTo>
                  <a:pt x="7263" y="1067153"/>
                </a:lnTo>
                <a:lnTo>
                  <a:pt x="0" y="1066800"/>
                </a:lnTo>
                <a:lnTo>
                  <a:pt x="11239" y="1065950"/>
                </a:lnTo>
                <a:lnTo>
                  <a:pt x="22169" y="1063456"/>
                </a:lnTo>
                <a:lnTo>
                  <a:pt x="32738" y="1059396"/>
                </a:lnTo>
                <a:lnTo>
                  <a:pt x="42895" y="1053849"/>
                </a:lnTo>
                <a:lnTo>
                  <a:pt x="52590" y="1046896"/>
                </a:lnTo>
                <a:lnTo>
                  <a:pt x="61770" y="1038615"/>
                </a:lnTo>
                <a:lnTo>
                  <a:pt x="70386" y="1029086"/>
                </a:lnTo>
                <a:lnTo>
                  <a:pt x="78385" y="1018390"/>
                </a:lnTo>
                <a:lnTo>
                  <a:pt x="85718" y="1006604"/>
                </a:lnTo>
                <a:lnTo>
                  <a:pt x="92332" y="993809"/>
                </a:lnTo>
                <a:lnTo>
                  <a:pt x="98176" y="980084"/>
                </a:lnTo>
                <a:lnTo>
                  <a:pt x="103201" y="965509"/>
                </a:lnTo>
                <a:lnTo>
                  <a:pt x="107353" y="950164"/>
                </a:lnTo>
                <a:lnTo>
                  <a:pt x="110584" y="934127"/>
                </a:lnTo>
                <a:lnTo>
                  <a:pt x="112840" y="917478"/>
                </a:lnTo>
                <a:lnTo>
                  <a:pt x="114072" y="900297"/>
                </a:lnTo>
                <a:lnTo>
                  <a:pt x="114300" y="889000"/>
                </a:lnTo>
                <a:lnTo>
                  <a:pt x="114300" y="177800"/>
                </a:lnTo>
                <a:lnTo>
                  <a:pt x="114845" y="160318"/>
                </a:lnTo>
                <a:lnTo>
                  <a:pt x="116449" y="143318"/>
                </a:lnTo>
                <a:lnTo>
                  <a:pt x="119058" y="126878"/>
                </a:lnTo>
                <a:lnTo>
                  <a:pt x="122624" y="111078"/>
                </a:lnTo>
                <a:lnTo>
                  <a:pt x="127093" y="95998"/>
                </a:lnTo>
                <a:lnTo>
                  <a:pt x="132416" y="81718"/>
                </a:lnTo>
                <a:lnTo>
                  <a:pt x="138541" y="68315"/>
                </a:lnTo>
                <a:lnTo>
                  <a:pt x="145417" y="55871"/>
                </a:lnTo>
                <a:lnTo>
                  <a:pt x="152993" y="44465"/>
                </a:lnTo>
                <a:lnTo>
                  <a:pt x="161218" y="34176"/>
                </a:lnTo>
                <a:lnTo>
                  <a:pt x="170041" y="25083"/>
                </a:lnTo>
                <a:lnTo>
                  <a:pt x="179411" y="17267"/>
                </a:lnTo>
                <a:lnTo>
                  <a:pt x="189276" y="10806"/>
                </a:lnTo>
                <a:lnTo>
                  <a:pt x="199586" y="5781"/>
                </a:lnTo>
                <a:lnTo>
                  <a:pt x="210290" y="2270"/>
                </a:lnTo>
                <a:lnTo>
                  <a:pt x="221336" y="353"/>
                </a:lnTo>
                <a:lnTo>
                  <a:pt x="2286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7">
            <a:extLst>
              <a:ext uri="{FF2B5EF4-FFF2-40B4-BE49-F238E27FC236}">
                <a16:creationId xmlns:a16="http://schemas.microsoft.com/office/drawing/2014/main" id="{52FED765-0F78-0B29-A545-60002AFEC49A}"/>
              </a:ext>
            </a:extLst>
          </p:cNvPr>
          <p:cNvSpPr/>
          <p:nvPr/>
        </p:nvSpPr>
        <p:spPr>
          <a:xfrm>
            <a:off x="4419600" y="1524000"/>
            <a:ext cx="152400" cy="914400"/>
          </a:xfrm>
          <a:custGeom>
            <a:avLst/>
            <a:gdLst/>
            <a:ahLst/>
            <a:cxnLst/>
            <a:rect l="l" t="t" r="r" b="b"/>
            <a:pathLst>
              <a:path w="152400" h="914400">
                <a:moveTo>
                  <a:pt x="152400" y="914400"/>
                </a:moveTo>
                <a:lnTo>
                  <a:pt x="137908" y="913019"/>
                </a:lnTo>
                <a:lnTo>
                  <a:pt x="124331" y="909050"/>
                </a:lnTo>
                <a:lnTo>
                  <a:pt x="111927" y="902750"/>
                </a:lnTo>
                <a:lnTo>
                  <a:pt x="100953" y="894378"/>
                </a:lnTo>
                <a:lnTo>
                  <a:pt x="91669" y="884192"/>
                </a:lnTo>
                <a:lnTo>
                  <a:pt x="84331" y="872450"/>
                </a:lnTo>
                <a:lnTo>
                  <a:pt x="79199" y="859409"/>
                </a:lnTo>
                <a:lnTo>
                  <a:pt x="76530" y="845330"/>
                </a:lnTo>
                <a:lnTo>
                  <a:pt x="76200" y="838200"/>
                </a:lnTo>
                <a:lnTo>
                  <a:pt x="76200" y="533400"/>
                </a:lnTo>
                <a:lnTo>
                  <a:pt x="74819" y="518908"/>
                </a:lnTo>
                <a:lnTo>
                  <a:pt x="70850" y="505331"/>
                </a:lnTo>
                <a:lnTo>
                  <a:pt x="64550" y="492927"/>
                </a:lnTo>
                <a:lnTo>
                  <a:pt x="56178" y="481953"/>
                </a:lnTo>
                <a:lnTo>
                  <a:pt x="45992" y="472669"/>
                </a:lnTo>
                <a:lnTo>
                  <a:pt x="34250" y="465331"/>
                </a:lnTo>
                <a:lnTo>
                  <a:pt x="21209" y="460199"/>
                </a:lnTo>
                <a:lnTo>
                  <a:pt x="7130" y="457530"/>
                </a:lnTo>
                <a:lnTo>
                  <a:pt x="0" y="457200"/>
                </a:lnTo>
                <a:lnTo>
                  <a:pt x="14491" y="455819"/>
                </a:lnTo>
                <a:lnTo>
                  <a:pt x="28068" y="451850"/>
                </a:lnTo>
                <a:lnTo>
                  <a:pt x="40472" y="445550"/>
                </a:lnTo>
                <a:lnTo>
                  <a:pt x="51446" y="437178"/>
                </a:lnTo>
                <a:lnTo>
                  <a:pt x="60730" y="426992"/>
                </a:lnTo>
                <a:lnTo>
                  <a:pt x="68068" y="415250"/>
                </a:lnTo>
                <a:lnTo>
                  <a:pt x="73200" y="402209"/>
                </a:lnTo>
                <a:lnTo>
                  <a:pt x="75869" y="388130"/>
                </a:lnTo>
                <a:lnTo>
                  <a:pt x="76200" y="381000"/>
                </a:lnTo>
                <a:lnTo>
                  <a:pt x="76200" y="76200"/>
                </a:lnTo>
                <a:lnTo>
                  <a:pt x="77580" y="61708"/>
                </a:lnTo>
                <a:lnTo>
                  <a:pt x="81549" y="48131"/>
                </a:lnTo>
                <a:lnTo>
                  <a:pt x="87849" y="35727"/>
                </a:lnTo>
                <a:lnTo>
                  <a:pt x="96221" y="24753"/>
                </a:lnTo>
                <a:lnTo>
                  <a:pt x="106407" y="15469"/>
                </a:lnTo>
                <a:lnTo>
                  <a:pt x="118149" y="8131"/>
                </a:lnTo>
                <a:lnTo>
                  <a:pt x="131190" y="2999"/>
                </a:lnTo>
                <a:lnTo>
                  <a:pt x="145269" y="330"/>
                </a:lnTo>
                <a:lnTo>
                  <a:pt x="15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9">
            <a:extLst>
              <a:ext uri="{FF2B5EF4-FFF2-40B4-BE49-F238E27FC236}">
                <a16:creationId xmlns:a16="http://schemas.microsoft.com/office/drawing/2014/main" id="{32B942AA-48B9-805C-E298-A69EE6BA5C4E}"/>
              </a:ext>
            </a:extLst>
          </p:cNvPr>
          <p:cNvSpPr/>
          <p:nvPr/>
        </p:nvSpPr>
        <p:spPr>
          <a:xfrm>
            <a:off x="4343400" y="4572000"/>
            <a:ext cx="152400" cy="1981200"/>
          </a:xfrm>
          <a:custGeom>
            <a:avLst/>
            <a:gdLst/>
            <a:ahLst/>
            <a:cxnLst/>
            <a:rect l="l" t="t" r="r" b="b"/>
            <a:pathLst>
              <a:path w="152400" h="1981200">
                <a:moveTo>
                  <a:pt x="152400" y="1981200"/>
                </a:moveTo>
                <a:lnTo>
                  <a:pt x="119584" y="1965128"/>
                </a:lnTo>
                <a:lnTo>
                  <a:pt x="99462" y="1934817"/>
                </a:lnTo>
                <a:lnTo>
                  <a:pt x="88991" y="1907652"/>
                </a:lnTo>
                <a:lnTo>
                  <a:pt x="81376" y="1876003"/>
                </a:lnTo>
                <a:lnTo>
                  <a:pt x="77047" y="1840795"/>
                </a:lnTo>
                <a:lnTo>
                  <a:pt x="76200" y="1816100"/>
                </a:lnTo>
                <a:lnTo>
                  <a:pt x="76200" y="1155700"/>
                </a:lnTo>
                <a:lnTo>
                  <a:pt x="75709" y="1136865"/>
                </a:lnTo>
                <a:lnTo>
                  <a:pt x="74271" y="1118653"/>
                </a:lnTo>
                <a:lnTo>
                  <a:pt x="71942" y="1101177"/>
                </a:lnTo>
                <a:lnTo>
                  <a:pt x="68774" y="1084554"/>
                </a:lnTo>
                <a:lnTo>
                  <a:pt x="64820" y="1068900"/>
                </a:lnTo>
                <a:lnTo>
                  <a:pt x="60136" y="1054331"/>
                </a:lnTo>
                <a:lnTo>
                  <a:pt x="54774" y="1040961"/>
                </a:lnTo>
                <a:lnTo>
                  <a:pt x="48789" y="1028908"/>
                </a:lnTo>
                <a:lnTo>
                  <a:pt x="42233" y="1018286"/>
                </a:lnTo>
                <a:lnTo>
                  <a:pt x="35161" y="1009212"/>
                </a:lnTo>
                <a:lnTo>
                  <a:pt x="27627" y="1001802"/>
                </a:lnTo>
                <a:lnTo>
                  <a:pt x="19684" y="996170"/>
                </a:lnTo>
                <a:lnTo>
                  <a:pt x="11386" y="992434"/>
                </a:lnTo>
                <a:lnTo>
                  <a:pt x="2787" y="990708"/>
                </a:lnTo>
                <a:lnTo>
                  <a:pt x="0" y="990600"/>
                </a:lnTo>
                <a:lnTo>
                  <a:pt x="8683" y="989537"/>
                </a:lnTo>
                <a:lnTo>
                  <a:pt x="17083" y="986427"/>
                </a:lnTo>
                <a:lnTo>
                  <a:pt x="25145" y="981386"/>
                </a:lnTo>
                <a:lnTo>
                  <a:pt x="32815" y="974528"/>
                </a:lnTo>
                <a:lnTo>
                  <a:pt x="40039" y="965970"/>
                </a:lnTo>
                <a:lnTo>
                  <a:pt x="46764" y="955828"/>
                </a:lnTo>
                <a:lnTo>
                  <a:pt x="52937" y="944217"/>
                </a:lnTo>
                <a:lnTo>
                  <a:pt x="58503" y="931253"/>
                </a:lnTo>
                <a:lnTo>
                  <a:pt x="63408" y="917052"/>
                </a:lnTo>
                <a:lnTo>
                  <a:pt x="67600" y="901730"/>
                </a:lnTo>
                <a:lnTo>
                  <a:pt x="71023" y="885403"/>
                </a:lnTo>
                <a:lnTo>
                  <a:pt x="73625" y="868186"/>
                </a:lnTo>
                <a:lnTo>
                  <a:pt x="75352" y="850195"/>
                </a:lnTo>
                <a:lnTo>
                  <a:pt x="76149" y="831546"/>
                </a:lnTo>
                <a:lnTo>
                  <a:pt x="76200" y="825500"/>
                </a:lnTo>
                <a:lnTo>
                  <a:pt x="76200" y="165100"/>
                </a:lnTo>
                <a:lnTo>
                  <a:pt x="76690" y="146265"/>
                </a:lnTo>
                <a:lnTo>
                  <a:pt x="78128" y="128053"/>
                </a:lnTo>
                <a:lnTo>
                  <a:pt x="80457" y="110577"/>
                </a:lnTo>
                <a:lnTo>
                  <a:pt x="83625" y="93954"/>
                </a:lnTo>
                <a:lnTo>
                  <a:pt x="87579" y="78300"/>
                </a:lnTo>
                <a:lnTo>
                  <a:pt x="92263" y="63731"/>
                </a:lnTo>
                <a:lnTo>
                  <a:pt x="97625" y="50361"/>
                </a:lnTo>
                <a:lnTo>
                  <a:pt x="103610" y="38308"/>
                </a:lnTo>
                <a:lnTo>
                  <a:pt x="110166" y="27686"/>
                </a:lnTo>
                <a:lnTo>
                  <a:pt x="117238" y="18612"/>
                </a:lnTo>
                <a:lnTo>
                  <a:pt x="124772" y="11202"/>
                </a:lnTo>
                <a:lnTo>
                  <a:pt x="132715" y="5570"/>
                </a:lnTo>
                <a:lnTo>
                  <a:pt x="141013" y="1834"/>
                </a:lnTo>
                <a:lnTo>
                  <a:pt x="149612" y="108"/>
                </a:lnTo>
                <a:lnTo>
                  <a:pt x="1524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8A88D112-FD66-2349-E1CC-621E6BC32947}"/>
              </a:ext>
            </a:extLst>
          </p:cNvPr>
          <p:cNvSpPr/>
          <p:nvPr/>
        </p:nvSpPr>
        <p:spPr>
          <a:xfrm>
            <a:off x="2895600" y="1905000"/>
            <a:ext cx="1524000" cy="152400"/>
          </a:xfrm>
          <a:custGeom>
            <a:avLst/>
            <a:gdLst/>
            <a:ahLst/>
            <a:cxnLst/>
            <a:rect l="l" t="t" r="r" b="b"/>
            <a:pathLst>
              <a:path w="1524000" h="152400">
                <a:moveTo>
                  <a:pt x="0" y="38100"/>
                </a:moveTo>
                <a:lnTo>
                  <a:pt x="1143000" y="38100"/>
                </a:lnTo>
                <a:lnTo>
                  <a:pt x="1143000" y="0"/>
                </a:lnTo>
                <a:lnTo>
                  <a:pt x="1524000" y="76200"/>
                </a:lnTo>
                <a:lnTo>
                  <a:pt x="1143000" y="152400"/>
                </a:lnTo>
                <a:lnTo>
                  <a:pt x="1143000" y="114300"/>
                </a:lnTo>
                <a:lnTo>
                  <a:pt x="0" y="114300"/>
                </a:lnTo>
                <a:lnTo>
                  <a:pt x="0" y="381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3">
            <a:extLst>
              <a:ext uri="{FF2B5EF4-FFF2-40B4-BE49-F238E27FC236}">
                <a16:creationId xmlns:a16="http://schemas.microsoft.com/office/drawing/2014/main" id="{E6D7BD50-311B-AEEF-17D8-174A1881E515}"/>
              </a:ext>
            </a:extLst>
          </p:cNvPr>
          <p:cNvSpPr/>
          <p:nvPr/>
        </p:nvSpPr>
        <p:spPr>
          <a:xfrm>
            <a:off x="2819400" y="3429000"/>
            <a:ext cx="1524000" cy="152400"/>
          </a:xfrm>
          <a:custGeom>
            <a:avLst/>
            <a:gdLst/>
            <a:ahLst/>
            <a:cxnLst/>
            <a:rect l="l" t="t" r="r" b="b"/>
            <a:pathLst>
              <a:path w="1524000" h="152400">
                <a:moveTo>
                  <a:pt x="0" y="38100"/>
                </a:moveTo>
                <a:lnTo>
                  <a:pt x="1143000" y="38100"/>
                </a:lnTo>
                <a:lnTo>
                  <a:pt x="1143000" y="0"/>
                </a:lnTo>
                <a:lnTo>
                  <a:pt x="1524000" y="76200"/>
                </a:lnTo>
                <a:lnTo>
                  <a:pt x="1143000" y="152400"/>
                </a:lnTo>
                <a:lnTo>
                  <a:pt x="1143000" y="114300"/>
                </a:lnTo>
                <a:lnTo>
                  <a:pt x="0" y="114300"/>
                </a:lnTo>
                <a:lnTo>
                  <a:pt x="0" y="381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5">
            <a:extLst>
              <a:ext uri="{FF2B5EF4-FFF2-40B4-BE49-F238E27FC236}">
                <a16:creationId xmlns:a16="http://schemas.microsoft.com/office/drawing/2014/main" id="{F8162A22-CA4C-D71A-B66D-66E86D219201}"/>
              </a:ext>
            </a:extLst>
          </p:cNvPr>
          <p:cNvSpPr/>
          <p:nvPr/>
        </p:nvSpPr>
        <p:spPr>
          <a:xfrm>
            <a:off x="2819400" y="5486400"/>
            <a:ext cx="1524000" cy="152400"/>
          </a:xfrm>
          <a:custGeom>
            <a:avLst/>
            <a:gdLst/>
            <a:ahLst/>
            <a:cxnLst/>
            <a:rect l="l" t="t" r="r" b="b"/>
            <a:pathLst>
              <a:path w="1524000" h="152400">
                <a:moveTo>
                  <a:pt x="0" y="38100"/>
                </a:moveTo>
                <a:lnTo>
                  <a:pt x="1143000" y="38100"/>
                </a:lnTo>
                <a:lnTo>
                  <a:pt x="1143000" y="0"/>
                </a:lnTo>
                <a:lnTo>
                  <a:pt x="1524000" y="76200"/>
                </a:lnTo>
                <a:lnTo>
                  <a:pt x="1143000" y="152400"/>
                </a:lnTo>
                <a:lnTo>
                  <a:pt x="1143000" y="114300"/>
                </a:lnTo>
                <a:lnTo>
                  <a:pt x="0" y="114300"/>
                </a:lnTo>
                <a:lnTo>
                  <a:pt x="0" y="381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5507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F5D1B-2957-41F2-A597-9F444BEC4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Tatalaksana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ID" dirty="0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35172FE5-6FD0-80BE-38B9-3E45E7ED3F4A}"/>
              </a:ext>
            </a:extLst>
          </p:cNvPr>
          <p:cNvSpPr/>
          <p:nvPr/>
        </p:nvSpPr>
        <p:spPr>
          <a:xfrm>
            <a:off x="7942446" y="980920"/>
            <a:ext cx="3733800" cy="57375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ADFA45F0-5BA5-8084-7138-8F56D855C3A6}"/>
              </a:ext>
            </a:extLst>
          </p:cNvPr>
          <p:cNvSpPr txBox="1"/>
          <p:nvPr/>
        </p:nvSpPr>
        <p:spPr>
          <a:xfrm>
            <a:off x="3474854" y="1603556"/>
            <a:ext cx="4467592" cy="1825444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 marR="48834">
              <a:lnSpc>
                <a:spcPts val="2545"/>
              </a:lnSpc>
            </a:pPr>
            <a:r>
              <a:rPr sz="2400" b="1" spc="-4" dirty="0">
                <a:latin typeface="Calibri"/>
                <a:cs typeface="Calibri"/>
              </a:rPr>
              <a:t>Apabila persalinan dikatakan maju:</a:t>
            </a:r>
            <a:endParaRPr sz="2400" dirty="0">
              <a:latin typeface="Calibri"/>
              <a:cs typeface="Calibri"/>
            </a:endParaRPr>
          </a:p>
          <a:p>
            <a:pPr marL="355600" indent="-342900">
              <a:lnSpc>
                <a:spcPct val="101725"/>
              </a:lnSpc>
              <a:spcBef>
                <a:spcPts val="375"/>
              </a:spcBef>
              <a:buFont typeface="Wingdings" panose="05000000000000000000" pitchFamily="2" charset="2"/>
              <a:buChar char="ü"/>
            </a:pPr>
            <a:r>
              <a:rPr sz="2100" spc="-5" dirty="0" err="1">
                <a:latin typeface="Calibri"/>
                <a:cs typeface="Calibri"/>
              </a:rPr>
              <a:t>Tidak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5" dirty="0" err="1">
                <a:latin typeface="Calibri"/>
                <a:cs typeface="Calibri"/>
              </a:rPr>
              <a:t>diperlukan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5" dirty="0" err="1">
                <a:latin typeface="Calibri"/>
                <a:cs typeface="Calibri"/>
              </a:rPr>
              <a:t>intervensi</a:t>
            </a:r>
            <a:r>
              <a:rPr sz="2100" spc="-5" dirty="0">
                <a:latin typeface="Calibri"/>
                <a:cs typeface="Calibri"/>
              </a:rPr>
              <a:t> lain kecuali terjadi komplikasi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AFC34D8E-E6AD-5FD3-E916-4647D1883FB5}"/>
              </a:ext>
            </a:extLst>
          </p:cNvPr>
          <p:cNvSpPr txBox="1"/>
          <p:nvPr/>
        </p:nvSpPr>
        <p:spPr>
          <a:xfrm>
            <a:off x="3506015" y="3424428"/>
            <a:ext cx="4290448" cy="593446"/>
          </a:xfrm>
          <a:prstGeom prst="rect">
            <a:avLst/>
          </a:prstGeom>
        </p:spPr>
        <p:txBody>
          <a:bodyPr wrap="square" lIns="0" tIns="14890" rIns="0" bIns="0" rtlCol="0">
            <a:noAutofit/>
          </a:bodyPr>
          <a:lstStyle/>
          <a:p>
            <a:pPr marL="355600" indent="-342900">
              <a:lnSpc>
                <a:spcPts val="2345"/>
              </a:lnSpc>
              <a:buFont typeface="Wingdings" panose="05000000000000000000" pitchFamily="2" charset="2"/>
              <a:buChar char="ü"/>
            </a:pPr>
            <a:r>
              <a:rPr sz="2100" spc="-5" dirty="0" err="1">
                <a:latin typeface="Calibri"/>
                <a:cs typeface="Calibri"/>
              </a:rPr>
              <a:t>Amniotomi</a:t>
            </a:r>
            <a:r>
              <a:rPr sz="2100" spc="-5" dirty="0">
                <a:latin typeface="Calibri"/>
                <a:cs typeface="Calibri"/>
              </a:rPr>
              <a:t> dapat dilakukan selama kala I</a:t>
            </a:r>
            <a:r>
              <a:rPr lang="en-US" sz="2100" spc="-5" dirty="0">
                <a:latin typeface="Calibri"/>
                <a:cs typeface="Calibri"/>
              </a:rPr>
              <a:t> </a:t>
            </a:r>
            <a:r>
              <a:rPr sz="2100" spc="-2" dirty="0" err="1">
                <a:latin typeface="Calibri"/>
                <a:cs typeface="Calibri"/>
              </a:rPr>
              <a:t>aktif</a:t>
            </a:r>
            <a:r>
              <a:rPr sz="2100" spc="-2" dirty="0">
                <a:latin typeface="Calibri"/>
                <a:cs typeface="Calibri"/>
              </a:rPr>
              <a:t> bila memang diperlukan</a:t>
            </a: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3194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34CE2-7656-2AAA-85B1-14955A3F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Tatalaksana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ID" dirty="0"/>
          </a:p>
        </p:txBody>
      </p:sp>
      <p:sp>
        <p:nvSpPr>
          <p:cNvPr id="4" name="object 9">
            <a:extLst>
              <a:ext uri="{FF2B5EF4-FFF2-40B4-BE49-F238E27FC236}">
                <a16:creationId xmlns:a16="http://schemas.microsoft.com/office/drawing/2014/main" id="{41B67166-0DE1-B7F5-F2B2-2F43D1B56783}"/>
              </a:ext>
            </a:extLst>
          </p:cNvPr>
          <p:cNvSpPr txBox="1"/>
          <p:nvPr/>
        </p:nvSpPr>
        <p:spPr>
          <a:xfrm>
            <a:off x="3820561" y="793916"/>
            <a:ext cx="7971549" cy="659841"/>
          </a:xfrm>
          <a:prstGeom prst="rect">
            <a:avLst/>
          </a:prstGeom>
        </p:spPr>
        <p:txBody>
          <a:bodyPr wrap="square" lIns="0" tIns="16160" rIns="0" bIns="0" rtlCol="0">
            <a:noAutofit/>
          </a:bodyPr>
          <a:lstStyle/>
          <a:p>
            <a:pPr marL="12700">
              <a:lnSpc>
                <a:spcPts val="2545"/>
              </a:lnSpc>
            </a:pPr>
            <a:r>
              <a:rPr sz="2400" b="1" spc="-3" dirty="0">
                <a:latin typeface="Calibri"/>
                <a:cs typeface="Calibri"/>
              </a:rPr>
              <a:t>Apabila berada diantara garis “waspada” dan</a:t>
            </a:r>
            <a:r>
              <a:rPr lang="en-US" sz="2400" b="1" spc="-3" dirty="0">
                <a:latin typeface="Calibri"/>
                <a:cs typeface="Calibri"/>
              </a:rPr>
              <a:t> </a:t>
            </a:r>
            <a:r>
              <a:rPr sz="2400" b="1" spc="-3" dirty="0">
                <a:latin typeface="Calibri"/>
                <a:cs typeface="Calibri"/>
              </a:rPr>
              <a:t>“bertindak”:</a:t>
            </a:r>
            <a:endParaRPr sz="2400" dirty="0">
              <a:latin typeface="Calibri"/>
              <a:cs typeface="Calibri"/>
            </a:endParaRPr>
          </a:p>
          <a:p>
            <a:pPr marL="285496" marR="45720">
              <a:lnSpc>
                <a:spcPts val="2595"/>
              </a:lnSpc>
              <a:spcBef>
                <a:spcPts val="2"/>
              </a:spcBef>
            </a:pPr>
            <a:r>
              <a:rPr sz="2400" b="1" spc="-4" dirty="0">
                <a:latin typeface="Calibri"/>
                <a:cs typeface="Calibri"/>
              </a:rPr>
              <a:t>ini berarti “</a:t>
            </a:r>
            <a:r>
              <a:rPr sz="2400" b="1" i="1" spc="-4" dirty="0">
                <a:latin typeface="Calibri"/>
                <a:cs typeface="Calibri"/>
              </a:rPr>
              <a:t>warning”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7">
            <a:extLst>
              <a:ext uri="{FF2B5EF4-FFF2-40B4-BE49-F238E27FC236}">
                <a16:creationId xmlns:a16="http://schemas.microsoft.com/office/drawing/2014/main" id="{E7034786-E602-F653-E454-A370FEBD2993}"/>
              </a:ext>
            </a:extLst>
          </p:cNvPr>
          <p:cNvSpPr txBox="1"/>
          <p:nvPr/>
        </p:nvSpPr>
        <p:spPr>
          <a:xfrm>
            <a:off x="3583218" y="1793092"/>
            <a:ext cx="8092226" cy="868172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355600" indent="-342900">
              <a:lnSpc>
                <a:spcPts val="2240"/>
              </a:lnSpc>
              <a:buFont typeface="Wingdings" panose="05000000000000000000" pitchFamily="2" charset="2"/>
              <a:buChar char="ü"/>
            </a:pPr>
            <a:r>
              <a:rPr sz="2100" spc="-10" dirty="0">
                <a:latin typeface="Calibri"/>
                <a:cs typeface="Calibri"/>
              </a:rPr>
              <a:t>Pada pusat kesehatan, transfer </a:t>
            </a:r>
            <a:r>
              <a:rPr sz="2100" spc="-10" dirty="0" err="1">
                <a:latin typeface="Calibri"/>
                <a:cs typeface="Calibri"/>
              </a:rPr>
              <a:t>pasien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10" dirty="0" err="1">
                <a:latin typeface="Calibri"/>
                <a:cs typeface="Calibri"/>
              </a:rPr>
              <a:t>ke</a:t>
            </a:r>
            <a:r>
              <a:rPr lang="en-US" sz="2100" spc="-10" dirty="0">
                <a:latin typeface="Calibri"/>
                <a:cs typeface="Calibri"/>
              </a:rPr>
              <a:t> </a:t>
            </a:r>
            <a:r>
              <a:rPr sz="2100" spc="-10" dirty="0" err="1">
                <a:latin typeface="Calibri"/>
                <a:cs typeface="Calibri"/>
              </a:rPr>
              <a:t>fasilitas</a:t>
            </a:r>
            <a:r>
              <a:rPr sz="2100" spc="-10" dirty="0">
                <a:latin typeface="Calibri"/>
                <a:cs typeface="Calibri"/>
              </a:rPr>
              <a:t> kesehatan yang</a:t>
            </a:r>
            <a:endParaRPr sz="2100" dirty="0">
              <a:latin typeface="Calibri"/>
              <a:cs typeface="Calibri"/>
            </a:endParaRPr>
          </a:p>
          <a:p>
            <a:pPr marL="12700" marR="15831">
              <a:lnSpc>
                <a:spcPts val="2270"/>
              </a:lnSpc>
              <a:spcBef>
                <a:spcPts val="1"/>
              </a:spcBef>
            </a:pPr>
            <a:r>
              <a:rPr sz="2100" spc="-7" dirty="0">
                <a:latin typeface="Calibri"/>
                <a:cs typeface="Calibri"/>
              </a:rPr>
              <a:t>mampu </a:t>
            </a:r>
            <a:r>
              <a:rPr sz="2100" spc="-7" dirty="0" err="1">
                <a:latin typeface="Calibri"/>
                <a:cs typeface="Calibri"/>
              </a:rPr>
              <a:t>melakukan</a:t>
            </a:r>
            <a:r>
              <a:rPr sz="2100" spc="-7" dirty="0">
                <a:latin typeface="Calibri"/>
                <a:cs typeface="Calibri"/>
              </a:rPr>
              <a:t> </a:t>
            </a:r>
            <a:r>
              <a:rPr lang="en-US" sz="2100" spc="-7" dirty="0" err="1">
                <a:latin typeface="Calibri"/>
                <a:cs typeface="Calibri"/>
              </a:rPr>
              <a:t>SC</a:t>
            </a:r>
            <a:r>
              <a:rPr sz="2100" spc="-7" dirty="0" err="1">
                <a:latin typeface="Calibri"/>
                <a:cs typeface="Calibri"/>
              </a:rPr>
              <a:t>,kecuali</a:t>
            </a:r>
            <a:r>
              <a:rPr sz="2100" spc="-7" dirty="0">
                <a:latin typeface="Calibri"/>
                <a:cs typeface="Calibri"/>
              </a:rPr>
              <a:t> </a:t>
            </a:r>
            <a:r>
              <a:rPr sz="2100" spc="-7" dirty="0" err="1">
                <a:latin typeface="Calibri"/>
                <a:cs typeface="Calibri"/>
              </a:rPr>
              <a:t>pembukaan</a:t>
            </a:r>
            <a:r>
              <a:rPr sz="2100" spc="-7" dirty="0">
                <a:latin typeface="Calibri"/>
                <a:cs typeface="Calibri"/>
              </a:rPr>
              <a:t> </a:t>
            </a:r>
            <a:r>
              <a:rPr sz="2100" spc="-7" dirty="0" err="1">
                <a:latin typeface="Calibri"/>
                <a:cs typeface="Calibri"/>
              </a:rPr>
              <a:t>hamp</a:t>
            </a:r>
            <a:r>
              <a:rPr lang="en-ID" sz="2100" spc="-7" dirty="0">
                <a:latin typeface="Calibri"/>
                <a:cs typeface="Calibri"/>
              </a:rPr>
              <a:t>i</a:t>
            </a:r>
            <a:r>
              <a:rPr sz="2100" spc="-7" dirty="0">
                <a:latin typeface="Calibri"/>
                <a:cs typeface="Calibri"/>
              </a:rPr>
              <a:t>r</a:t>
            </a:r>
            <a:r>
              <a:rPr lang="en-US" sz="2100" spc="-7" dirty="0">
                <a:latin typeface="Calibri"/>
                <a:cs typeface="Calibri"/>
              </a:rPr>
              <a:t> </a:t>
            </a:r>
            <a:r>
              <a:rPr sz="2100" spc="-4" dirty="0" err="1">
                <a:latin typeface="Calibri"/>
                <a:cs typeface="Calibri"/>
              </a:rPr>
              <a:t>lengkap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D1FB340B-BF20-DEDF-E83C-42CA7B77C3C4}"/>
              </a:ext>
            </a:extLst>
          </p:cNvPr>
          <p:cNvSpPr txBox="1"/>
          <p:nvPr/>
        </p:nvSpPr>
        <p:spPr>
          <a:xfrm>
            <a:off x="3583218" y="2661263"/>
            <a:ext cx="7249273" cy="1381347"/>
          </a:xfrm>
          <a:prstGeom prst="rect">
            <a:avLst/>
          </a:prstGeom>
        </p:spPr>
        <p:txBody>
          <a:bodyPr wrap="square" lIns="0" tIns="14223" rIns="0" bIns="0" rtlCol="0">
            <a:noAutofit/>
          </a:bodyPr>
          <a:lstStyle/>
          <a:p>
            <a:pPr marL="355600" indent="-342900">
              <a:lnSpc>
                <a:spcPts val="2240"/>
              </a:lnSpc>
              <a:buFont typeface="Wingdings" panose="05000000000000000000" pitchFamily="2" charset="2"/>
              <a:buChar char="ü"/>
            </a:pPr>
            <a:r>
              <a:rPr sz="2100" spc="-6" dirty="0">
                <a:latin typeface="Calibri"/>
                <a:cs typeface="Calibri"/>
              </a:rPr>
              <a:t>Observasi kemajuan persalinan dalam </a:t>
            </a:r>
            <a:r>
              <a:rPr sz="2100" spc="-6" dirty="0" err="1">
                <a:latin typeface="Calibri"/>
                <a:cs typeface="Calibri"/>
              </a:rPr>
              <a:t>waktu</a:t>
            </a:r>
            <a:r>
              <a:rPr sz="2100" spc="-6" dirty="0">
                <a:latin typeface="Calibri"/>
                <a:cs typeface="Calibri"/>
              </a:rPr>
              <a:t> </a:t>
            </a:r>
            <a:r>
              <a:rPr sz="2100" spc="-6" dirty="0" err="1">
                <a:latin typeface="Calibri"/>
                <a:cs typeface="Calibri"/>
              </a:rPr>
              <a:t>singkat</a:t>
            </a:r>
            <a:r>
              <a:rPr sz="2100" spc="-6" dirty="0">
                <a:latin typeface="Calibri"/>
                <a:cs typeface="Calibri"/>
              </a:rPr>
              <a:t> </a:t>
            </a:r>
            <a:r>
              <a:rPr sz="2100" spc="-6" dirty="0" err="1">
                <a:latin typeface="Calibri"/>
                <a:cs typeface="Calibri"/>
              </a:rPr>
              <a:t>sebelum</a:t>
            </a:r>
            <a:r>
              <a:rPr lang="en-US" sz="2100" spc="-6" dirty="0">
                <a:latin typeface="Calibri"/>
                <a:cs typeface="Calibri"/>
              </a:rPr>
              <a:t> </a:t>
            </a:r>
            <a:r>
              <a:rPr sz="2100" spc="-11" dirty="0" err="1">
                <a:latin typeface="Calibri"/>
                <a:cs typeface="Calibri"/>
              </a:rPr>
              <a:t>dilakukan</a:t>
            </a:r>
            <a:r>
              <a:rPr sz="2100" spc="-11" dirty="0">
                <a:latin typeface="Calibri"/>
                <a:cs typeface="Calibri"/>
              </a:rPr>
              <a:t> transfer</a:t>
            </a:r>
            <a:endParaRPr lang="en-US" sz="2100" spc="-11" dirty="0">
              <a:latin typeface="Calibri"/>
              <a:cs typeface="Calibri"/>
            </a:endParaRPr>
          </a:p>
          <a:p>
            <a:pPr marL="355600" indent="-342900">
              <a:lnSpc>
                <a:spcPts val="2240"/>
              </a:lnSpc>
              <a:buFont typeface="Wingdings" panose="05000000000000000000" pitchFamily="2" charset="2"/>
              <a:buChar char="ü"/>
            </a:pPr>
            <a:r>
              <a:rPr sz="2100" spc="-3" dirty="0" err="1">
                <a:latin typeface="Calibri"/>
                <a:cs typeface="Calibri"/>
              </a:rPr>
              <a:t>Observasi</a:t>
            </a:r>
            <a:r>
              <a:rPr sz="2100" spc="-3" dirty="0">
                <a:latin typeface="Calibri"/>
                <a:cs typeface="Calibri"/>
              </a:rPr>
              <a:t> rutin </a:t>
            </a:r>
            <a:r>
              <a:rPr sz="2100" spc="-3" dirty="0" err="1">
                <a:latin typeface="Calibri"/>
                <a:cs typeface="Calibri"/>
              </a:rPr>
              <a:t>tetap</a:t>
            </a:r>
            <a:r>
              <a:rPr sz="2100" spc="-3" dirty="0">
                <a:latin typeface="Calibri"/>
                <a:cs typeface="Calibri"/>
              </a:rPr>
              <a:t> </a:t>
            </a:r>
            <a:r>
              <a:rPr sz="2100" spc="-3" dirty="0" err="1">
                <a:latin typeface="Calibri"/>
                <a:cs typeface="Calibri"/>
              </a:rPr>
              <a:t>dilanjutkan</a:t>
            </a:r>
            <a:endParaRPr lang="en-US" sz="2100" spc="-3" dirty="0">
              <a:latin typeface="Calibri"/>
              <a:cs typeface="Calibri"/>
            </a:endParaRPr>
          </a:p>
          <a:p>
            <a:pPr marL="355600" indent="-342900">
              <a:lnSpc>
                <a:spcPts val="2240"/>
              </a:lnSpc>
              <a:buFont typeface="Wingdings" panose="05000000000000000000" pitchFamily="2" charset="2"/>
              <a:buChar char="ü"/>
            </a:pPr>
            <a:r>
              <a:rPr lang="en-ID" sz="2100" spc="-3" dirty="0">
                <a:latin typeface="Calibri"/>
                <a:cs typeface="Calibri"/>
              </a:rPr>
              <a:t>Amniotomy </a:t>
            </a:r>
            <a:r>
              <a:rPr lang="en-ID" sz="2100" spc="-3" dirty="0" err="1">
                <a:latin typeface="Calibri"/>
                <a:cs typeface="Calibri"/>
              </a:rPr>
              <a:t>dapat</a:t>
            </a:r>
            <a:r>
              <a:rPr lang="en-ID" sz="2100" spc="-3" dirty="0">
                <a:latin typeface="Calibri"/>
                <a:cs typeface="Calibri"/>
              </a:rPr>
              <a:t> </a:t>
            </a:r>
            <a:r>
              <a:rPr lang="en-ID" sz="2100" spc="-3" dirty="0" err="1">
                <a:latin typeface="Calibri"/>
                <a:cs typeface="Calibri"/>
              </a:rPr>
              <a:t>dilakukan</a:t>
            </a:r>
            <a:r>
              <a:rPr lang="en-ID" sz="2100" spc="-3" dirty="0">
                <a:latin typeface="Calibri"/>
                <a:cs typeface="Calibri"/>
              </a:rPr>
              <a:t> </a:t>
            </a:r>
            <a:r>
              <a:rPr lang="en-ID" sz="2100" spc="-3" dirty="0" err="1">
                <a:latin typeface="Calibri"/>
                <a:cs typeface="Calibri"/>
              </a:rPr>
              <a:t>apabila</a:t>
            </a:r>
            <a:r>
              <a:rPr lang="en-ID" sz="2100" spc="-3" dirty="0">
                <a:latin typeface="Calibri"/>
                <a:cs typeface="Calibri"/>
              </a:rPr>
              <a:t> </a:t>
            </a:r>
            <a:r>
              <a:rPr lang="en-ID" sz="2100" spc="-3" dirty="0" err="1">
                <a:latin typeface="Calibri"/>
                <a:cs typeface="Calibri"/>
              </a:rPr>
              <a:t>membran</a:t>
            </a:r>
            <a:r>
              <a:rPr lang="en-ID" sz="2100" spc="-3" dirty="0">
                <a:latin typeface="Calibri"/>
                <a:cs typeface="Calibri"/>
              </a:rPr>
              <a:t> </a:t>
            </a:r>
            <a:r>
              <a:rPr lang="en-ID" sz="2100" spc="-3" dirty="0" err="1">
                <a:latin typeface="Calibri"/>
                <a:cs typeface="Calibri"/>
              </a:rPr>
              <a:t>masih</a:t>
            </a:r>
            <a:r>
              <a:rPr lang="en-ID" sz="2100" spc="-3" dirty="0">
                <a:latin typeface="Calibri"/>
                <a:cs typeface="Calibri"/>
              </a:rPr>
              <a:t> </a:t>
            </a:r>
            <a:r>
              <a:rPr lang="en-ID" sz="2100" spc="-3" dirty="0" err="1">
                <a:latin typeface="Calibri"/>
                <a:cs typeface="Calibri"/>
              </a:rPr>
              <a:t>utuh</a:t>
            </a:r>
            <a:endParaRPr lang="en-US" sz="2100" spc="-3" dirty="0">
              <a:latin typeface="Calibri"/>
              <a:cs typeface="Calibri"/>
            </a:endParaRPr>
          </a:p>
          <a:p>
            <a:pPr marL="355600" indent="-342900">
              <a:lnSpc>
                <a:spcPts val="2240"/>
              </a:lnSpc>
              <a:buFont typeface="Wingdings" panose="05000000000000000000" pitchFamily="2" charset="2"/>
              <a:buChar char="ü"/>
            </a:pPr>
            <a:endParaRPr sz="21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439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CCCBA-2636-9612-E38A-F164C471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Tatalaksana</a:t>
            </a:r>
            <a:r>
              <a:rPr lang="en-US" dirty="0"/>
              <a:t> </a:t>
            </a:r>
            <a:r>
              <a:rPr lang="en-US" dirty="0" err="1"/>
              <a:t>persalinan</a:t>
            </a:r>
            <a:endParaRPr lang="en-ID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6E313B0E-EBDD-B937-C15B-3476DD82C48D}"/>
              </a:ext>
            </a:extLst>
          </p:cNvPr>
          <p:cNvSpPr txBox="1"/>
          <p:nvPr/>
        </p:nvSpPr>
        <p:spPr>
          <a:xfrm>
            <a:off x="3426594" y="1572836"/>
            <a:ext cx="4650606" cy="2017387"/>
          </a:xfrm>
          <a:prstGeom prst="rect">
            <a:avLst/>
          </a:prstGeom>
        </p:spPr>
        <p:txBody>
          <a:bodyPr wrap="square" lIns="0" tIns="22066" rIns="0" bIns="0" rtlCol="0">
            <a:noAutofit/>
          </a:bodyPr>
          <a:lstStyle/>
          <a:p>
            <a:pPr marL="184911" marR="983916" indent="-172211">
              <a:lnSpc>
                <a:spcPts val="2590"/>
              </a:lnSpc>
              <a:spcBef>
                <a:spcPts val="2855"/>
              </a:spcBef>
            </a:pPr>
            <a:r>
              <a:rPr sz="2400" b="1" spc="-4" dirty="0" err="1">
                <a:latin typeface="Calibri"/>
                <a:cs typeface="Calibri"/>
              </a:rPr>
              <a:t>Apabila</a:t>
            </a:r>
            <a:r>
              <a:rPr sz="2400" b="1" spc="-4" dirty="0">
                <a:latin typeface="Calibri"/>
                <a:cs typeface="Calibri"/>
              </a:rPr>
              <a:t> berada diatas garis bertindak:</a:t>
            </a:r>
            <a:endParaRPr sz="2400" dirty="0">
              <a:latin typeface="Calibri"/>
              <a:cs typeface="Calibri"/>
            </a:endParaRPr>
          </a:p>
          <a:p>
            <a:pPr marL="12700" marR="48834">
              <a:lnSpc>
                <a:spcPct val="101725"/>
              </a:lnSpc>
              <a:spcBef>
                <a:spcPts val="466"/>
              </a:spcBef>
            </a:pPr>
            <a:r>
              <a:rPr sz="2400" i="1" spc="0" dirty="0">
                <a:latin typeface="Calibri"/>
                <a:cs typeface="Calibri"/>
              </a:rPr>
              <a:t>Ini berarti “bahaya” - -</a:t>
            </a:r>
            <a:endParaRPr sz="2400" dirty="0">
              <a:latin typeface="Calibri"/>
              <a:cs typeface="Calibri"/>
            </a:endParaRPr>
          </a:p>
          <a:p>
            <a:pPr marL="184911" marR="358002" indent="-172211">
              <a:lnSpc>
                <a:spcPts val="2270"/>
              </a:lnSpc>
              <a:spcBef>
                <a:spcPts val="796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-5" dirty="0">
                <a:latin typeface="Calibri"/>
                <a:cs typeface="Calibri"/>
              </a:rPr>
              <a:t>Bila ada gawat janin atau persalinan tidak maju, rujuk untuk </a:t>
            </a:r>
            <a:r>
              <a:rPr sz="2100" spc="-5" dirty="0" err="1">
                <a:latin typeface="Calibri"/>
                <a:cs typeface="Calibri"/>
              </a:rPr>
              <a:t>dilakukan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lang="en-US" sz="2100" spc="-5" dirty="0">
                <a:latin typeface="Calibri"/>
                <a:cs typeface="Calibri"/>
              </a:rPr>
              <a:t>SC</a:t>
            </a:r>
            <a:endParaRPr sz="2100" dirty="0">
              <a:latin typeface="Calibri"/>
              <a:cs typeface="Calibri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C0AF896D-DC64-8EED-6C53-C61661845D10}"/>
              </a:ext>
            </a:extLst>
          </p:cNvPr>
          <p:cNvSpPr/>
          <p:nvPr/>
        </p:nvSpPr>
        <p:spPr>
          <a:xfrm>
            <a:off x="8077200" y="784458"/>
            <a:ext cx="3675246" cy="54912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222389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134</TotalTime>
  <Words>1357</Words>
  <Application>Microsoft Office PowerPoint</Application>
  <PresentationFormat>Widescreen</PresentationFormat>
  <Paragraphs>165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3" baseType="lpstr">
      <vt:lpstr>Arial</vt:lpstr>
      <vt:lpstr>Berlin Sans FB</vt:lpstr>
      <vt:lpstr>Calibri</vt:lpstr>
      <vt:lpstr>Cambria</vt:lpstr>
      <vt:lpstr>Cooper Black</vt:lpstr>
      <vt:lpstr>Corbel</vt:lpstr>
      <vt:lpstr>Google Sans</vt:lpstr>
      <vt:lpstr>Times New Roman</vt:lpstr>
      <vt:lpstr>Wingdings</vt:lpstr>
      <vt:lpstr>Wingdings 2</vt:lpstr>
      <vt:lpstr>Frame</vt:lpstr>
      <vt:lpstr>INTRANATAL</vt:lpstr>
      <vt:lpstr>MAK kala III</vt:lpstr>
      <vt:lpstr>Tanda pelepasan plasenta</vt:lpstr>
      <vt:lpstr>PowerPoint Presentation</vt:lpstr>
      <vt:lpstr>Fisiologi kala IV</vt:lpstr>
      <vt:lpstr>PowerPoint Presentation</vt:lpstr>
      <vt:lpstr>Tatalaksana persalinan</vt:lpstr>
      <vt:lpstr>Tatalaksana persalinan</vt:lpstr>
      <vt:lpstr>Tatalaksana persalinan</vt:lpstr>
      <vt:lpstr>Partograf </vt:lpstr>
      <vt:lpstr>Partograf </vt:lpstr>
      <vt:lpstr>PowerPoint Presentation</vt:lpstr>
      <vt:lpstr>Partograf </vt:lpstr>
      <vt:lpstr>Manajemen nyeri persalinan</vt:lpstr>
      <vt:lpstr>Distocia </vt:lpstr>
      <vt:lpstr>Distocia </vt:lpstr>
      <vt:lpstr>Distocia </vt:lpstr>
      <vt:lpstr>Distocia </vt:lpstr>
      <vt:lpstr>Distocia </vt:lpstr>
      <vt:lpstr>Distocia </vt:lpstr>
      <vt:lpstr>KPD </vt:lpstr>
      <vt:lpstr>TERIMA 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INTRANATAL</dc:title>
  <dc:creator>Ari</dc:creator>
  <cp:lastModifiedBy>Admin .</cp:lastModifiedBy>
  <cp:revision>11</cp:revision>
  <dcterms:created xsi:type="dcterms:W3CDTF">2023-07-03T06:41:34Z</dcterms:created>
  <dcterms:modified xsi:type="dcterms:W3CDTF">2025-07-02T01:12:32Z</dcterms:modified>
</cp:coreProperties>
</file>