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307" r:id="rId4"/>
    <p:sldId id="310" r:id="rId5"/>
    <p:sldId id="311" r:id="rId6"/>
    <p:sldId id="313" r:id="rId7"/>
    <p:sldId id="284" r:id="rId8"/>
    <p:sldId id="312" r:id="rId9"/>
    <p:sldId id="266" r:id="rId10"/>
  </p:sldIdLst>
  <p:sldSz cx="9144000" cy="5143500" type="screen16x9"/>
  <p:notesSz cx="6858000" cy="9144000"/>
  <p:embeddedFontLst>
    <p:embeddedFont>
      <p:font typeface="Bell MT" panose="02020503060305020303" pitchFamily="18" charset="0"/>
      <p:regular r:id="rId12"/>
      <p:bold r:id="rId13"/>
      <p:italic r:id="rId14"/>
    </p:embeddedFont>
    <p:embeddedFont>
      <p:font typeface="Bookman Old Style" panose="02050604050505020204" pitchFamily="18" charset="0"/>
      <p:regular r:id="rId15"/>
      <p:bold r:id="rId16"/>
      <p:italic r:id="rId17"/>
      <p:boldItalic r:id="rId18"/>
    </p:embeddedFont>
    <p:embeddedFont>
      <p:font typeface="Century" panose="02040604050505020304" pitchFamily="18" charset="0"/>
      <p:regular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Neuton" panose="020B0604020202020204" charset="0"/>
      <p:regular r:id="rId24"/>
      <p:bold r:id="rId25"/>
      <p:italic r:id="rId26"/>
    </p:embeddedFont>
    <p:embeddedFont>
      <p:font typeface="Yellowtail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CC"/>
    <a:srgbClr val="F4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FB372B-0503-4322-A37D-FBCC329EF9F7}">
  <a:tblStyle styleId="{30FB372B-0503-4322-A37D-FBCC329EF9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8755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90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06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99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728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022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706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778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286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11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93B77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/>
          </a:p>
        </p:txBody>
      </p:sp>
      <p:grpSp>
        <p:nvGrpSpPr>
          <p:cNvPr id="344" name="Google Shape;344;p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7964874" y="-76203"/>
            <a:ext cx="1026725" cy="3854148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152399" y="1365547"/>
            <a:ext cx="1026725" cy="3854148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0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588" name="Google Shape;588;p10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10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591" name="Google Shape;591;p1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10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597;p10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598" name="Google Shape;598;p10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1" name="Google Shape;601;p10"/>
          <p:cNvSpPr txBox="1">
            <a:spLocks noGrp="1"/>
          </p:cNvSpPr>
          <p:nvPr>
            <p:ph type="body" idx="1"/>
          </p:nvPr>
        </p:nvSpPr>
        <p:spPr>
          <a:xfrm>
            <a:off x="1726650" y="3485425"/>
            <a:ext cx="5690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2" name="Google Shape;602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BDCC64"/>
              </a:buClr>
              <a:buSzPts val="1400"/>
              <a:buFont typeface="Neuton"/>
              <a:buChar char="✢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rgbClr val="97BFAC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07504" y="987574"/>
            <a:ext cx="8322147" cy="24414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ko-KR" sz="3200" b="1" dirty="0">
                <a:solidFill>
                  <a:schemeClr val="tx1"/>
                </a:solidFill>
                <a:latin typeface="Bookman Old Style" pitchFamily="18" charset="0"/>
                <a:ea typeface="맑은 고딕" pitchFamily="50" charset="-127"/>
              </a:rPr>
              <a:t>Public Speaking Skill</a:t>
            </a:r>
            <a:endParaRPr sz="32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Google Shape;639;p13"/>
          <p:cNvSpPr txBox="1">
            <a:spLocks/>
          </p:cNvSpPr>
          <p:nvPr/>
        </p:nvSpPr>
        <p:spPr>
          <a:xfrm>
            <a:off x="5715008" y="4143386"/>
            <a:ext cx="2867043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Yellowtail"/>
              <a:buNone/>
              <a:tabLst/>
              <a:defRPr/>
            </a:pPr>
            <a:r>
              <a:rPr kumimoji="0" lang="id-ID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Yellowtail"/>
                <a:cs typeface="Yellowtail"/>
                <a:sym typeface="Yellowtail"/>
              </a:rPr>
              <a:t>Riza Nurhana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Yellowtail"/>
              <a:cs typeface="Yellowtail"/>
              <a:sym typeface="Yellowtai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4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Outline</a:t>
            </a:r>
            <a:endParaRPr sz="28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47" name="Google Shape;647;p14"/>
          <p:cNvSpPr txBox="1">
            <a:spLocks noGrp="1"/>
          </p:cNvSpPr>
          <p:nvPr>
            <p:ph type="body" idx="1"/>
          </p:nvPr>
        </p:nvSpPr>
        <p:spPr>
          <a:xfrm>
            <a:off x="457200" y="1305246"/>
            <a:ext cx="6615130" cy="3714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tx1"/>
                </a:solidFill>
                <a:latin typeface="Bell MT" panose="02020503060305020303" pitchFamily="18" charset="0"/>
                <a:cs typeface="Arial" pitchFamily="34" charset="0"/>
              </a:rPr>
              <a:t>Definition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tx1"/>
                </a:solidFill>
                <a:latin typeface="Bell MT" panose="02020503060305020303" pitchFamily="18" charset="0"/>
                <a:cs typeface="Arial" pitchFamily="34" charset="0"/>
              </a:rPr>
              <a:t>Functions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tx1"/>
                </a:solidFill>
                <a:latin typeface="Bell MT" panose="02020503060305020303" pitchFamily="18" charset="0"/>
                <a:cs typeface="Arial" pitchFamily="34" charset="0"/>
              </a:rPr>
              <a:t>Methods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tx1"/>
                </a:solidFill>
                <a:latin typeface="Bell MT" panose="02020503060305020303" pitchFamily="18" charset="0"/>
                <a:cs typeface="Arial" pitchFamily="34" charset="0"/>
              </a:rPr>
              <a:t>Techniques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solidFill>
                  <a:schemeClr val="tx1"/>
                </a:solidFill>
                <a:latin typeface="Bell MT" panose="02020503060305020303" pitchFamily="18" charset="0"/>
                <a:cs typeface="Arial" pitchFamily="34" charset="0"/>
              </a:rPr>
              <a:t>Common Problems and Solutions</a:t>
            </a:r>
          </a:p>
          <a:p>
            <a:pPr lvl="1">
              <a:defRPr/>
            </a:pPr>
            <a:endParaRPr lang="ko-KR" altLang="en-US" sz="2000" dirty="0">
              <a:solidFill>
                <a:schemeClr val="tx1"/>
              </a:solidFill>
              <a:latin typeface="Bell MT" panose="02020503060305020303" pitchFamily="18" charset="0"/>
              <a:cs typeface="Arial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Public Speaking</a:t>
            </a:r>
            <a:endParaRPr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D6D50-3C6A-46D9-BE2C-4EAACFC81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32" y="1317876"/>
            <a:ext cx="3571875" cy="2381250"/>
          </a:xfrm>
          <a:prstGeom prst="rect">
            <a:avLst/>
          </a:prstGeom>
        </p:spPr>
      </p:pic>
      <p:sp>
        <p:nvSpPr>
          <p:cNvPr id="8" name="Google Shape;699;p21"/>
          <p:cNvSpPr txBox="1">
            <a:spLocks noGrp="1"/>
          </p:cNvSpPr>
          <p:nvPr>
            <p:ph type="body" idx="1"/>
          </p:nvPr>
        </p:nvSpPr>
        <p:spPr>
          <a:xfrm>
            <a:off x="3491880" y="2287762"/>
            <a:ext cx="3663750" cy="1868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Public speaking involves talking in front of a group of people, usually with some preparation. It can be in front of people that you know (e.g. at a family celebration) or a crowd of strangers. </a:t>
            </a:r>
            <a:endParaRPr lang="id-ID" dirty="0">
              <a:solidFill>
                <a:schemeClr val="tx2">
                  <a:lumMod val="2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id-ID" sz="1600" dirty="0">
              <a:solidFill>
                <a:schemeClr val="tx2">
                  <a:lumMod val="2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id-ID" sz="1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6720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2"/>
          <p:cNvSpPr txBox="1">
            <a:spLocks noGrp="1"/>
          </p:cNvSpPr>
          <p:nvPr>
            <p:ph type="title"/>
          </p:nvPr>
        </p:nvSpPr>
        <p:spPr>
          <a:xfrm>
            <a:off x="755576" y="360779"/>
            <a:ext cx="610326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cs typeface="Vrinda" pitchFamily="34" charset="0"/>
              </a:rPr>
              <a:t>Speeches have different functions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cs typeface="Vrinda" pitchFamily="34" charset="0"/>
            </a:endParaRPr>
          </a:p>
        </p:txBody>
      </p:sp>
      <p:sp>
        <p:nvSpPr>
          <p:cNvPr id="707" name="Google Shape;707;p22"/>
          <p:cNvSpPr txBox="1">
            <a:spLocks noGrp="1"/>
          </p:cNvSpPr>
          <p:nvPr>
            <p:ph type="body" idx="1"/>
          </p:nvPr>
        </p:nvSpPr>
        <p:spPr>
          <a:xfrm>
            <a:off x="628974" y="1392389"/>
            <a:ext cx="4951138" cy="3123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Persuasive</a:t>
            </a:r>
            <a:endParaRPr lang="en-US" sz="16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lvl="0" indent="0">
              <a:buNone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e.g. trying to convince the audience to vote for you.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itchFamily="34" charset="0"/>
              </a:rPr>
              <a:t>Informative</a:t>
            </a:r>
            <a:endParaRPr lang="en-US" sz="16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lvl="0" indent="0">
              <a:buNone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e.g. speaking about the dangers of smoking.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itchFamily="34" charset="0"/>
              </a:rPr>
              <a:t>Entertaining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Century" panose="02040604050505020304" pitchFamily="18" charset="0"/>
              </a:rPr>
              <a:t>e.g. a best man’s speech at a wedding.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itchFamily="34" charset="0"/>
              </a:rPr>
              <a:t>Celebratory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e.g. to introduce the winner of an award.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sz="16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7625B0-26C5-41F1-8BD9-E2A499A18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0"/>
            <a:ext cx="39959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2"/>
          <p:cNvSpPr txBox="1">
            <a:spLocks noGrp="1"/>
          </p:cNvSpPr>
          <p:nvPr>
            <p:ph type="title"/>
          </p:nvPr>
        </p:nvSpPr>
        <p:spPr>
          <a:xfrm>
            <a:off x="755576" y="360779"/>
            <a:ext cx="610326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cs typeface="Vrinda" pitchFamily="34" charset="0"/>
              </a:rPr>
              <a:t>Methods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cs typeface="Vrinda" pitchFamily="34" charset="0"/>
            </a:endParaRPr>
          </a:p>
        </p:txBody>
      </p:sp>
      <p:sp>
        <p:nvSpPr>
          <p:cNvPr id="707" name="Google Shape;707;p22"/>
          <p:cNvSpPr txBox="1">
            <a:spLocks noGrp="1"/>
          </p:cNvSpPr>
          <p:nvPr>
            <p:ph type="body" idx="1"/>
          </p:nvPr>
        </p:nvSpPr>
        <p:spPr>
          <a:xfrm>
            <a:off x="3347864" y="1131590"/>
            <a:ext cx="3960439" cy="1440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1. Impromptu or Ad Libitum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It is spontaneous/ without a script. 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(+) Natural, spontaneous, honest.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(-) Raw conclusion, unsystematic, and disfluent. </a:t>
            </a:r>
          </a:p>
          <a:p>
            <a:pPr marL="0" lvl="0" indent="0">
              <a:buNone/>
            </a:pPr>
            <a:endParaRPr lang="en-US" sz="16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D7ED86-7B74-48BF-A749-03FE8845D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53" y="1995686"/>
            <a:ext cx="3028896" cy="1822386"/>
          </a:xfrm>
          <a:prstGeom prst="rect">
            <a:avLst/>
          </a:prstGeom>
        </p:spPr>
      </p:pic>
      <p:sp>
        <p:nvSpPr>
          <p:cNvPr id="6" name="Google Shape;707;p22">
            <a:extLst>
              <a:ext uri="{FF2B5EF4-FFF2-40B4-BE49-F238E27FC236}">
                <a16:creationId xmlns:a16="http://schemas.microsoft.com/office/drawing/2014/main" id="{815A2448-CC2C-423F-8C75-A2CAF1AC0AE7}"/>
              </a:ext>
            </a:extLst>
          </p:cNvPr>
          <p:cNvSpPr txBox="1">
            <a:spLocks/>
          </p:cNvSpPr>
          <p:nvPr/>
        </p:nvSpPr>
        <p:spPr>
          <a:xfrm>
            <a:off x="3347864" y="2787774"/>
            <a:ext cx="4608512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CC64"/>
              </a:buClr>
              <a:buSzPts val="1400"/>
              <a:buFont typeface="Neuton"/>
              <a:buChar char="✢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2. Manuscript/ reading complete text</a:t>
            </a:r>
          </a:p>
          <a:p>
            <a:pPr marL="0" indent="0">
              <a:buFont typeface="Neuton"/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Formal speech</a:t>
            </a:r>
          </a:p>
          <a:p>
            <a:pPr marL="0" indent="0">
              <a:buFont typeface="Neuton"/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(+) editing time, fluent, prevent unwanted statement, script can be copied.</a:t>
            </a:r>
          </a:p>
          <a:p>
            <a:pPr marL="0" indent="0">
              <a:buFont typeface="Neuton"/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(-) Less interaction, longer preparation, stiff</a:t>
            </a:r>
          </a:p>
          <a:p>
            <a:pPr marL="0" indent="0">
              <a:buFont typeface="Neuton"/>
              <a:buNone/>
            </a:pPr>
            <a:endParaRPr lang="en-US" sz="16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9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2"/>
          <p:cNvSpPr txBox="1">
            <a:spLocks noGrp="1"/>
          </p:cNvSpPr>
          <p:nvPr>
            <p:ph type="title"/>
          </p:nvPr>
        </p:nvSpPr>
        <p:spPr>
          <a:xfrm>
            <a:off x="755576" y="360779"/>
            <a:ext cx="610326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cs typeface="Vrinda" pitchFamily="34" charset="0"/>
              </a:rPr>
              <a:t>Methods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cs typeface="Vrinda" pitchFamily="34" charset="0"/>
            </a:endParaRPr>
          </a:p>
        </p:txBody>
      </p:sp>
      <p:sp>
        <p:nvSpPr>
          <p:cNvPr id="707" name="Google Shape;707;p22"/>
          <p:cNvSpPr txBox="1">
            <a:spLocks noGrp="1"/>
          </p:cNvSpPr>
          <p:nvPr>
            <p:ph type="body" idx="1"/>
          </p:nvPr>
        </p:nvSpPr>
        <p:spPr>
          <a:xfrm>
            <a:off x="3347864" y="1131590"/>
            <a:ext cx="3960439" cy="1440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3. Memoriter/ memorizing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It is not recommended for those who have problem in memorizing long sentences. </a:t>
            </a:r>
          </a:p>
          <a:p>
            <a:pPr marL="0" lvl="0" indent="0">
              <a:buNone/>
            </a:pPr>
            <a:endParaRPr lang="en-US" sz="16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Google Shape;707;p22">
            <a:extLst>
              <a:ext uri="{FF2B5EF4-FFF2-40B4-BE49-F238E27FC236}">
                <a16:creationId xmlns:a16="http://schemas.microsoft.com/office/drawing/2014/main" id="{815A2448-CC2C-423F-8C75-A2CAF1AC0AE7}"/>
              </a:ext>
            </a:extLst>
          </p:cNvPr>
          <p:cNvSpPr txBox="1">
            <a:spLocks/>
          </p:cNvSpPr>
          <p:nvPr/>
        </p:nvSpPr>
        <p:spPr>
          <a:xfrm>
            <a:off x="3347864" y="2787774"/>
            <a:ext cx="4608512" cy="188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CC64"/>
              </a:buClr>
              <a:buSzPts val="1400"/>
              <a:buFont typeface="Neuton"/>
              <a:buChar char="✢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CC64"/>
              </a:buClr>
              <a:buSzPts val="2400"/>
              <a:buFont typeface="Neuton"/>
              <a:buChar char="○"/>
              <a:defRPr sz="2400" b="0" i="0" u="none" strike="noStrike" cap="none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4. Extempore/ Using note</a:t>
            </a:r>
          </a:p>
          <a:p>
            <a:pPr marL="0" indent="0">
              <a:buFont typeface="Neuton"/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(+) better communication, flexible, and spontaneous</a:t>
            </a:r>
          </a:p>
          <a:p>
            <a:pPr marL="0" indent="0">
              <a:buFont typeface="Neuton"/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(-) longer preparation, probability of uninteresting diction, decreased fluency. </a:t>
            </a:r>
          </a:p>
          <a:p>
            <a:pPr marL="0" indent="0">
              <a:buFont typeface="Neuton"/>
              <a:buNone/>
            </a:pPr>
            <a:endParaRPr lang="en-US" sz="16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A6C4D-3D66-4A8D-A7BA-223C8409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10" y="1779662"/>
            <a:ext cx="2728644" cy="18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2"/>
          <p:cNvSpPr txBox="1">
            <a:spLocks noGrp="1"/>
          </p:cNvSpPr>
          <p:nvPr>
            <p:ph type="title"/>
          </p:nvPr>
        </p:nvSpPr>
        <p:spPr>
          <a:xfrm>
            <a:off x="755576" y="360779"/>
            <a:ext cx="610326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cs typeface="Vrinda" pitchFamily="34" charset="0"/>
              </a:rPr>
              <a:t>What techniques are used to prepare?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cs typeface="Vrinda" pitchFamily="34" charset="0"/>
            </a:endParaRPr>
          </a:p>
        </p:txBody>
      </p:sp>
      <p:sp>
        <p:nvSpPr>
          <p:cNvPr id="707" name="Google Shape;707;p22"/>
          <p:cNvSpPr txBox="1">
            <a:spLocks noGrp="1"/>
          </p:cNvSpPr>
          <p:nvPr>
            <p:ph type="body" idx="1"/>
          </p:nvPr>
        </p:nvSpPr>
        <p:spPr>
          <a:xfrm>
            <a:off x="3491881" y="1347614"/>
            <a:ext cx="3600400" cy="3123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AutoNum type="arabicPeriod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Ideas / content generation</a:t>
            </a:r>
          </a:p>
          <a:p>
            <a:pPr marL="342900" lvl="0" indent="-342900">
              <a:buAutoNum type="arabicPeriod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Structure</a:t>
            </a:r>
          </a:p>
          <a:p>
            <a:pPr marL="342900" lvl="0" indent="-342900">
              <a:buAutoNum type="arabicPeriod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Body language (Posture, gesture and eye contact)</a:t>
            </a:r>
          </a:p>
          <a:p>
            <a:pPr marL="342900" lvl="0" indent="-342900">
              <a:buAutoNum type="arabicPeriod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Chunking (pauses and stress)</a:t>
            </a:r>
          </a:p>
          <a:p>
            <a:pPr marL="342900" lvl="0" indent="-342900">
              <a:buAutoNum type="arabicPeriod"/>
            </a:pPr>
            <a:endParaRPr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0" lvl="0" indent="0">
              <a:buNone/>
            </a:pPr>
            <a:endParaRPr lang="en-US" sz="16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662D0-CF74-4374-AFA7-54E127556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9702"/>
            <a:ext cx="3384376" cy="19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9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2"/>
          <p:cNvSpPr txBox="1">
            <a:spLocks noGrp="1"/>
          </p:cNvSpPr>
          <p:nvPr>
            <p:ph type="title"/>
          </p:nvPr>
        </p:nvSpPr>
        <p:spPr>
          <a:xfrm>
            <a:off x="683568" y="6349"/>
            <a:ext cx="6103265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cs typeface="Vrinda" pitchFamily="34" charset="0"/>
              </a:rPr>
              <a:t>Common Problems and Solutions</a:t>
            </a:r>
            <a:endParaRPr sz="24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  <a:cs typeface="Vrinda" pitchFamily="34" charset="0"/>
            </a:endParaRPr>
          </a:p>
        </p:txBody>
      </p:sp>
      <p:sp>
        <p:nvSpPr>
          <p:cNvPr id="707" name="Google Shape;707;p22"/>
          <p:cNvSpPr txBox="1">
            <a:spLocks noGrp="1"/>
          </p:cNvSpPr>
          <p:nvPr>
            <p:ph type="body" idx="1"/>
          </p:nvPr>
        </p:nvSpPr>
        <p:spPr>
          <a:xfrm>
            <a:off x="899592" y="627534"/>
            <a:ext cx="6768752" cy="4353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Lack of confidence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Only practice, practice and more practice will help to overcome.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Breath properly while you’re speaking.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Think positively about your ability to speak well.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itchFamily="34" charset="0"/>
              </a:rPr>
              <a:t>Speaking too fast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itchFamily="34" charset="0"/>
              </a:rPr>
              <a:t>Appropriacy of body language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Century" panose="02040604050505020304" pitchFamily="18" charset="0"/>
              </a:rPr>
              <a:t>Try videoing the speaker and watch the video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entury Gothic" pitchFamily="34" charset="0"/>
              </a:rPr>
              <a:t>Boring speeches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It can be the material or the appropriacy of the style. Think about your audience. Be communicative.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entury Gothic" pitchFamily="34" charset="0"/>
                <a:sym typeface="Neuton"/>
              </a:rPr>
              <a:t>Plagiarism of Material</a:t>
            </a:r>
          </a:p>
          <a:p>
            <a:pPr marL="0" lvl="0" indent="0">
              <a:buNone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Use only notes or key words to help you deliver their speech.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sz="16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4" name="Google Shape;840;p36"/>
          <p:cNvSpPr txBox="1">
            <a:spLocks/>
          </p:cNvSpPr>
          <p:nvPr/>
        </p:nvSpPr>
        <p:spPr>
          <a:xfrm>
            <a:off x="1560902" y="1928808"/>
            <a:ext cx="4082668" cy="135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BFAC"/>
              </a:buClr>
              <a:buSzPts val="3000"/>
              <a:buFont typeface="Yellowtail"/>
              <a:buNone/>
              <a:tabLst/>
              <a:defRPr/>
            </a:pPr>
            <a:r>
              <a:rPr kumimoji="0" lang="id-ID" sz="6000" b="0" i="0" u="none" strike="noStrike" kern="0" cap="none" spc="0" normalizeH="0" baseline="0" noProof="0" dirty="0">
                <a:ln>
                  <a:noFill/>
                </a:ln>
                <a:solidFill>
                  <a:srgbClr val="97BFAC"/>
                </a:solidFill>
                <a:effectLst/>
                <a:uLnTx/>
                <a:uFillTx/>
                <a:latin typeface="Yellowtail"/>
                <a:ea typeface="Yellowtail"/>
                <a:cs typeface="Yellowtail"/>
                <a:sym typeface="Yellowtail"/>
              </a:rPr>
              <a:t>Thank</a:t>
            </a:r>
            <a:r>
              <a:rPr kumimoji="0" lang="id-ID" sz="6000" b="0" i="0" u="none" strike="noStrike" kern="0" cap="none" spc="0" normalizeH="0" noProof="0" dirty="0">
                <a:ln>
                  <a:noFill/>
                </a:ln>
                <a:solidFill>
                  <a:srgbClr val="97BFAC"/>
                </a:solidFill>
                <a:effectLst/>
                <a:uLnTx/>
                <a:uFillTx/>
                <a:latin typeface="Yellowtail"/>
                <a:ea typeface="Yellowtail"/>
                <a:cs typeface="Yellowtail"/>
                <a:sym typeface="Yellowtail"/>
              </a:rPr>
              <a:t> You</a:t>
            </a:r>
            <a:endParaRPr kumimoji="0" lang="id-ID" sz="6000" b="0" i="0" u="none" strike="noStrike" kern="0" cap="none" spc="0" normalizeH="0" baseline="0" noProof="0" dirty="0">
              <a:ln>
                <a:noFill/>
              </a:ln>
              <a:solidFill>
                <a:srgbClr val="97BFAC"/>
              </a:solidFill>
              <a:effectLst/>
              <a:uLnTx/>
              <a:uFillTx/>
              <a:latin typeface="Yellowtail"/>
              <a:ea typeface="Yellowtail"/>
              <a:cs typeface="Yellowtail"/>
              <a:sym typeface="Yellowtai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355</Words>
  <Application>Microsoft Office PowerPoint</Application>
  <PresentationFormat>On-screen Show (16:9)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Bell MT</vt:lpstr>
      <vt:lpstr>Neuton</vt:lpstr>
      <vt:lpstr>Yellowtail</vt:lpstr>
      <vt:lpstr>Arial</vt:lpstr>
      <vt:lpstr>Bookman Old Style</vt:lpstr>
      <vt:lpstr>Wingdings</vt:lpstr>
      <vt:lpstr>Century Gothic</vt:lpstr>
      <vt:lpstr>Century</vt:lpstr>
      <vt:lpstr>Ceres template</vt:lpstr>
      <vt:lpstr>Public Speaking Skill</vt:lpstr>
      <vt:lpstr>Outline</vt:lpstr>
      <vt:lpstr>Public Speaking</vt:lpstr>
      <vt:lpstr>Speeches have different functions</vt:lpstr>
      <vt:lpstr>Methods</vt:lpstr>
      <vt:lpstr>Methods</vt:lpstr>
      <vt:lpstr>What techniques are used to prepare?</vt:lpstr>
      <vt:lpstr>Common Problems and Solutions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Path to Lifelong Learning:  Oral Feedback in Speaking Activity for More Self-Directed Learning</dc:title>
  <cp:lastModifiedBy>ohs_asus1209@outlook.com</cp:lastModifiedBy>
  <cp:revision>127</cp:revision>
  <dcterms:modified xsi:type="dcterms:W3CDTF">2023-03-01T08:41:26Z</dcterms:modified>
</cp:coreProperties>
</file>