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3" r:id="rId3"/>
    <p:sldId id="305" r:id="rId4"/>
    <p:sldId id="306" r:id="rId5"/>
    <p:sldId id="424" r:id="rId6"/>
    <p:sldId id="425" r:id="rId7"/>
    <p:sldId id="42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42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6" d="100"/>
          <a:sy n="76" d="100"/>
        </p:scale>
        <p:origin x="76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FD6DCF-B5DF-C999-CDE6-32B77F7F0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299" y="1164600"/>
            <a:ext cx="9691402" cy="4528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3F4FDA-3ACC-2537-0300-BCF5B922E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5600" y="1164600"/>
            <a:ext cx="8131014" cy="112908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/>
              <a:t>DEMOKRASI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3A5F2-55A0-341A-E3C4-29E7C5CCF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7906" y="5707800"/>
            <a:ext cx="6831673" cy="390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d-ID" dirty="0"/>
              <a:t>Disampaikan pada Pekan ke-7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72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4200"/>
          </a:xfrm>
          <a:noFill/>
        </p:spPr>
        <p:txBody>
          <a:bodyPr>
            <a:normAutofit/>
          </a:bodyPr>
          <a:lstStyle/>
          <a:p>
            <a:r>
              <a:rPr lang="id-ID" dirty="0"/>
              <a:t>Urgensi Pendidikan Demokrasi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d-ID" sz="2400" dirty="0"/>
              <a:t>Pendidikan demokrasi dipandang </a:t>
            </a:r>
            <a:r>
              <a:rPr lang="id-ID" sz="2400" b="1" dirty="0"/>
              <a:t>sangat Penting</a:t>
            </a:r>
            <a:r>
              <a:rPr lang="id-ID" sz="2400" dirty="0"/>
              <a:t>, karena mengarah kepada peningkatan kemampuan warga negara dalam melaksanakan hak dan kewajiban dalam kehidupan berbangsa dan bernegara.</a:t>
            </a:r>
          </a:p>
          <a:p>
            <a:pPr algn="just"/>
            <a:r>
              <a:rPr lang="id-ID" sz="2400" dirty="0"/>
              <a:t>Berdemokrasi dapat dilakukan melalui berbagai kegiatan, baik di masyarakat maupun di sekolah/kampus.</a:t>
            </a:r>
          </a:p>
          <a:p>
            <a:pPr algn="just"/>
            <a:r>
              <a:rPr lang="id-ID" sz="2400" dirty="0"/>
              <a:t>Pendidikan demokrasi merupakan proses untuk melaksanakan demokrasi yg benar, sehingga sasaran yang akan dicapai, yaitu mengajar warga negara untuk melaksanakan pendidikan ini dengan benar dan bertanggung jawab.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40800"/>
            <a:ext cx="9601200" cy="813600"/>
          </a:xfrm>
          <a:noFill/>
        </p:spPr>
        <p:txBody>
          <a:bodyPr>
            <a:normAutofit/>
          </a:bodyPr>
          <a:lstStyle/>
          <a:p>
            <a:r>
              <a:rPr lang="id-ID" dirty="0"/>
              <a:t>Periodisasi demokrasi di Indonesia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54400"/>
            <a:ext cx="9601200" cy="441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2400" b="1" dirty="0">
                <a:solidFill>
                  <a:schemeClr val="tx1"/>
                </a:solidFill>
              </a:rPr>
              <a:t>Demokrasi Masa Revolusi (1945 - 1950) dikenal dengan “demokrasi pluralistik liberal”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Kebersamaan di bidang politik, sosial, dan ekonomi.</a:t>
            </a:r>
          </a:p>
          <a:p>
            <a:r>
              <a:rPr lang="id-ID" sz="2400" b="1" dirty="0">
                <a:solidFill>
                  <a:schemeClr val="tx1"/>
                </a:solidFill>
              </a:rPr>
              <a:t>Demokrasi Masa Orde Lama (1950 – 1959) dikenal dengan “Demokrasi Parlementer.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Dominasi partai politik dan DPR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Kabinet-2 yg terbentuk tidak dapat bertahan lama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Koalisi sangat gampang pecah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Destabilitas politik nasional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Tentara tidak memperoleh tempat dalam konstelasi politik.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3800"/>
          </a:xfrm>
          <a:noFill/>
        </p:spPr>
        <p:txBody>
          <a:bodyPr>
            <a:normAutofit/>
          </a:bodyPr>
          <a:lstStyle/>
          <a:p>
            <a:r>
              <a:rPr lang="id-ID" dirty="0"/>
              <a:t>Periodisasi demokrasi di Indonesia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82200"/>
            <a:ext cx="9601200" cy="35814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2400" dirty="0">
                <a:solidFill>
                  <a:schemeClr val="tx1"/>
                </a:solidFill>
              </a:rPr>
              <a:t>Demokrasi Masa Orde Lama (1959 – 1968) dikenal dengan sebutan </a:t>
            </a:r>
            <a:r>
              <a:rPr lang="id-ID" sz="2400" b="1" dirty="0">
                <a:solidFill>
                  <a:schemeClr val="tx1"/>
                </a:solidFill>
              </a:rPr>
              <a:t>“Demokrasi Terpimpin”</a:t>
            </a:r>
            <a:endParaRPr lang="id-ID" sz="2400" dirty="0">
              <a:solidFill>
                <a:schemeClr val="tx1"/>
              </a:solidFill>
            </a:endParaRPr>
          </a:p>
          <a:p>
            <a:pPr lvl="1"/>
            <a:r>
              <a:rPr lang="id-ID" sz="2400" dirty="0">
                <a:solidFill>
                  <a:schemeClr val="tx1"/>
                </a:solidFill>
              </a:rPr>
              <a:t>Dominasi presiden</a:t>
            </a:r>
          </a:p>
          <a:p>
            <a:pPr lvl="1"/>
            <a:r>
              <a:rPr lang="id-ID" sz="2400" dirty="0">
                <a:solidFill>
                  <a:schemeClr val="tx1"/>
                </a:solidFill>
              </a:rPr>
              <a:t>Berkembangnya pengaruh komunis</a:t>
            </a:r>
          </a:p>
          <a:p>
            <a:pPr lvl="1"/>
            <a:r>
              <a:rPr lang="id-ID" sz="2400" dirty="0">
                <a:solidFill>
                  <a:schemeClr val="tx1"/>
                </a:solidFill>
              </a:rPr>
              <a:t>Pembentukan kepemimpinan yang inkonstitusional (Presiden seumur hidup)</a:t>
            </a:r>
          </a:p>
          <a:p>
            <a:pPr lvl="1"/>
            <a:r>
              <a:rPr lang="id-ID" sz="2400" dirty="0">
                <a:solidFill>
                  <a:schemeClr val="tx1"/>
                </a:solidFill>
              </a:rPr>
              <a:t>Meluasnya peranan ABRI sebagai unsur sospol</a:t>
            </a:r>
          </a:p>
          <a:p>
            <a:pPr lvl="1"/>
            <a:r>
              <a:rPr lang="id-ID" sz="2400" dirty="0">
                <a:solidFill>
                  <a:schemeClr val="tx1"/>
                </a:solidFill>
              </a:rPr>
              <a:t>Pers yg dianggap menyimpang dari rel revolusi di </a:t>
            </a:r>
            <a:r>
              <a:rPr lang="id-ID" sz="2400" i="1" dirty="0">
                <a:solidFill>
                  <a:schemeClr val="tx1"/>
                </a:solidFill>
              </a:rPr>
              <a:t>breidel</a:t>
            </a:r>
            <a:r>
              <a:rPr lang="id-ID" sz="2400" dirty="0">
                <a:solidFill>
                  <a:schemeClr val="tx1"/>
                </a:solidFill>
              </a:rPr>
              <a:t> / ditutup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96600"/>
          </a:xfrm>
          <a:noFill/>
        </p:spPr>
        <p:txBody>
          <a:bodyPr>
            <a:normAutofit/>
          </a:bodyPr>
          <a:lstStyle/>
          <a:p>
            <a:r>
              <a:rPr lang="id-ID" dirty="0"/>
              <a:t>Periodisasi demokrasi di Indonesia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87900"/>
            <a:ext cx="9601200" cy="35814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2400" b="1" dirty="0">
                <a:solidFill>
                  <a:schemeClr val="tx1"/>
                </a:solidFill>
              </a:rPr>
              <a:t>Demokrasi Masa Orde Baru (1968 – 1998) “Demokrasi Pancasila” yang mengedepankan sistem presidensiil, namun: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Dominannya peranan ABRI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Dominannya peranan Golongan Karya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Birokratisasi dan sentralistik dalam pengambilan keputusan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Pengebirian peran dan fungsi partai politik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Campur tangan negara dalam urusan partai politik</a:t>
            </a:r>
          </a:p>
          <a:p>
            <a:pPr lvl="1"/>
            <a:r>
              <a:rPr lang="id-ID" sz="2400" b="1" dirty="0">
                <a:solidFill>
                  <a:schemeClr val="tx1"/>
                </a:solidFill>
              </a:rPr>
              <a:t>Pers yg tidak sesuai dengan pemerintah di </a:t>
            </a:r>
            <a:r>
              <a:rPr lang="id-ID" sz="2400" b="1" i="1" dirty="0">
                <a:solidFill>
                  <a:schemeClr val="tx1"/>
                </a:solidFill>
              </a:rPr>
              <a:t>breidel </a:t>
            </a:r>
            <a:r>
              <a:rPr lang="id-ID" sz="2400" b="1" dirty="0">
                <a:solidFill>
                  <a:schemeClr val="tx1"/>
                </a:solidFill>
              </a:rPr>
              <a:t>/ ditutup.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600"/>
          </a:xfrm>
          <a:noFill/>
        </p:spPr>
        <p:txBody>
          <a:bodyPr>
            <a:normAutofit/>
          </a:bodyPr>
          <a:lstStyle/>
          <a:p>
            <a:r>
              <a:rPr lang="id-ID" dirty="0"/>
              <a:t>Periodisasi demokrasi di Indonesia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01200"/>
            <a:ext cx="9601200" cy="35814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2400" dirty="0">
                <a:solidFill>
                  <a:schemeClr val="tx1"/>
                </a:solidFill>
              </a:rPr>
              <a:t>Demokrasi Masa Reformasi (1998 – sekarang)</a:t>
            </a:r>
          </a:p>
          <a:p>
            <a:pPr lvl="1" algn="just"/>
            <a:r>
              <a:rPr lang="id-ID" sz="2400" dirty="0">
                <a:solidFill>
                  <a:schemeClr val="tx1"/>
                </a:solidFill>
              </a:rPr>
              <a:t>Reposisi TNI/Polri dalam kaitannya dengan keberadaannya</a:t>
            </a:r>
          </a:p>
          <a:p>
            <a:pPr lvl="1"/>
            <a:r>
              <a:rPr lang="id-ID" sz="2400" dirty="0">
                <a:solidFill>
                  <a:schemeClr val="tx1"/>
                </a:solidFill>
              </a:rPr>
              <a:t>Di amandemennya pasal-pasal yang dianggap kurang demokratis dalam UUD 1945</a:t>
            </a:r>
          </a:p>
          <a:p>
            <a:pPr lvl="1"/>
            <a:r>
              <a:rPr lang="id-ID" sz="2400" dirty="0">
                <a:solidFill>
                  <a:schemeClr val="tx1"/>
                </a:solidFill>
              </a:rPr>
              <a:t>Adanya kebebasan Pers</a:t>
            </a:r>
          </a:p>
          <a:p>
            <a:pPr lvl="1"/>
            <a:r>
              <a:rPr lang="id-ID" sz="2400" dirty="0">
                <a:solidFill>
                  <a:schemeClr val="tx1"/>
                </a:solidFill>
              </a:rPr>
              <a:t>Dijalankannya otonomi daerah.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600"/>
          </a:xfrm>
          <a:noFill/>
        </p:spPr>
        <p:txBody>
          <a:bodyPr/>
          <a:lstStyle/>
          <a:p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Reformasi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53400"/>
            <a:ext cx="9601200" cy="35814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id-ID" sz="2800" dirty="0">
                <a:solidFill>
                  <a:schemeClr val="tx1"/>
                </a:solidFill>
              </a:rPr>
              <a:t>Sistem demokrasi Indonesia sebagaimana tercantum dalam UUD 1945 yg hanya memuat dasar-dasarnya saja, memungkinkan untuk senantiasa dilakukan reformasi, sesuai dengan perkembangan aspirasi rakyat.</a:t>
            </a:r>
          </a:p>
          <a:p>
            <a:pPr algn="just"/>
            <a:r>
              <a:rPr lang="id-ID" sz="2800" dirty="0">
                <a:solidFill>
                  <a:schemeClr val="tx1"/>
                </a:solidFill>
              </a:rPr>
              <a:t>Dalam era reformasi sekarang ini, negara benar-benar telah memberikan kebebasan kepada rakyat untuk berserikat dan berkumpul yang sesuai dengan undang-undang.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id-ID" sz="2800" dirty="0">
                <a:solidFill>
                  <a:schemeClr val="tx1"/>
                </a:solidFill>
              </a:rPr>
              <a:t>Juga telah dilakukan amandemen (1999–2002) terhadap pasal-pasal yang dianggap kurang demokratis dalam UUD 1945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231BF-FD7F-C693-F2A3-A4BCCCA62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200"/>
            <a:ext cx="9601200" cy="768600"/>
          </a:xfrm>
        </p:spPr>
        <p:txBody>
          <a:bodyPr/>
          <a:lstStyle/>
          <a:p>
            <a:r>
              <a:rPr lang="id-ID" dirty="0"/>
              <a:t>Kesimpulan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F2562-F715-7ECA-8A58-21C149E04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800" y="748800"/>
            <a:ext cx="11217600" cy="589680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</a:pPr>
            <a:r>
              <a:rPr lang="en-US" b="1" dirty="0"/>
              <a:t>Secara etimologis</a:t>
            </a:r>
            <a:r>
              <a:rPr lang="en-US" dirty="0"/>
              <a:t>, demokrasi berasal dari bahasa Yunani yaitu demos yang berarti rakyat dan </a:t>
            </a:r>
            <a:r>
              <a:rPr lang="en-US" dirty="0" err="1"/>
              <a:t>cratos</a:t>
            </a:r>
            <a:r>
              <a:rPr lang="en-US" dirty="0"/>
              <a:t> atau </a:t>
            </a:r>
            <a:r>
              <a:rPr lang="en-US" dirty="0" err="1"/>
              <a:t>cratein</a:t>
            </a:r>
            <a:r>
              <a:rPr lang="en-US" dirty="0"/>
              <a:t> yang berarti pemerintahan atau kekuasaan. Jadi, demos-</a:t>
            </a:r>
            <a:r>
              <a:rPr lang="en-US" dirty="0" err="1"/>
              <a:t>cratein</a:t>
            </a:r>
            <a:r>
              <a:rPr lang="en-US" dirty="0"/>
              <a:t> atau demos-</a:t>
            </a:r>
            <a:r>
              <a:rPr lang="en-US" dirty="0" err="1"/>
              <a:t>cratos</a:t>
            </a:r>
            <a:r>
              <a:rPr lang="en-US" dirty="0"/>
              <a:t> berarti pemerintahan rakyat atau kekuasaan rakyat </a:t>
            </a:r>
            <a:endParaRPr lang="id-ID" dirty="0"/>
          </a:p>
          <a:p>
            <a:pPr algn="just">
              <a:spcBef>
                <a:spcPts val="600"/>
              </a:spcBef>
            </a:pPr>
            <a:r>
              <a:rPr lang="en-US" b="1" dirty="0"/>
              <a:t>Secara terminologi</a:t>
            </a:r>
            <a:r>
              <a:rPr lang="en-US" dirty="0"/>
              <a:t>, banyak pandangan tentang demokrasi. Tidak ada pandangan tunggal tentang apa itu demokrasi. Demokrasi dapat dipandang sebagai salah satu bentuk pemerintahan, sebagai sistem politik, dan sebagai pola kehidupan bernegara dengan prinsip-prinsip yang menyertainya </a:t>
            </a:r>
            <a:endParaRPr lang="id-ID" dirty="0"/>
          </a:p>
          <a:p>
            <a:pPr algn="just">
              <a:spcBef>
                <a:spcPts val="600"/>
              </a:spcBef>
            </a:pPr>
            <a:r>
              <a:rPr lang="en-US" b="1" dirty="0"/>
              <a:t>Berdasar ideologinya</a:t>
            </a:r>
            <a:r>
              <a:rPr lang="en-US" dirty="0"/>
              <a:t>, demokrasi Indonesia adalah demokrasi yang berdasar Pancasila. Demokrasi Pancasila dalam arti luas adalah kedaulatan atau kekuasaan tertinggi ada pada rakyat yang dalam penyelenggaraannya dijiwai oleh nilai-nilai Pancasila. Demokrasi Pancasila dalam arti sempit adalah kedaulatan rakyat yang dilaksanakan menurut </a:t>
            </a:r>
            <a:r>
              <a:rPr lang="en-US" dirty="0" err="1"/>
              <a:t>hikmat</a:t>
            </a:r>
            <a:r>
              <a:rPr lang="en-US" dirty="0"/>
              <a:t> kebijaksanaan dalam permusyawaratan perwakilan. </a:t>
            </a:r>
            <a:endParaRPr lang="id-ID" dirty="0"/>
          </a:p>
          <a:p>
            <a:pPr algn="just">
              <a:spcBef>
                <a:spcPts val="600"/>
              </a:spcBef>
            </a:pPr>
            <a:r>
              <a:rPr lang="en-US" b="1" dirty="0"/>
              <a:t>Demokrasi Indonesia </a:t>
            </a:r>
            <a:r>
              <a:rPr lang="en-US" dirty="0"/>
              <a:t>adalah demokrasi konstitusional, selain karena dirumuskan nilai dan </a:t>
            </a:r>
            <a:r>
              <a:rPr lang="en-US" dirty="0" err="1"/>
              <a:t>normanya</a:t>
            </a:r>
            <a:r>
              <a:rPr lang="en-US" dirty="0"/>
              <a:t> dalam UUD 1945, konstitusi Indonesia juga bersifat membatasi kekuasaan pemerintahan dan menjamin </a:t>
            </a:r>
            <a:r>
              <a:rPr lang="en-US" dirty="0" err="1"/>
              <a:t>hakhak</a:t>
            </a:r>
            <a:r>
              <a:rPr lang="en-US" dirty="0"/>
              <a:t> dasar warga negara </a:t>
            </a:r>
            <a:endParaRPr lang="id-ID" dirty="0"/>
          </a:p>
          <a:p>
            <a:pPr algn="just">
              <a:spcBef>
                <a:spcPts val="600"/>
              </a:spcBef>
            </a:pPr>
            <a:r>
              <a:rPr lang="en-US" b="1" dirty="0"/>
              <a:t>Praktik demokrasi Pancasila </a:t>
            </a:r>
            <a:r>
              <a:rPr lang="en-US" dirty="0"/>
              <a:t>berjalan sesuai dengan dinamika perkembangan kehidupan kenegaraan Indonesia. Prinsip-prinsip demokrasi Pancasila secara ideal telah </a:t>
            </a:r>
            <a:r>
              <a:rPr lang="en-US" dirty="0" err="1"/>
              <a:t>terrumuskan</a:t>
            </a:r>
            <a:r>
              <a:rPr lang="en-US" dirty="0"/>
              <a:t>, sedang dalam tataran </a:t>
            </a:r>
            <a:r>
              <a:rPr lang="en-US" dirty="0" err="1"/>
              <a:t>empirik</a:t>
            </a:r>
            <a:r>
              <a:rPr lang="en-US" dirty="0"/>
              <a:t> mengalami pasang surut. </a:t>
            </a:r>
            <a:endParaRPr lang="id-ID" dirty="0"/>
          </a:p>
          <a:p>
            <a:pPr algn="just">
              <a:spcBef>
                <a:spcPts val="600"/>
              </a:spcBef>
            </a:pPr>
            <a:r>
              <a:rPr lang="en-US" b="1" dirty="0"/>
              <a:t>Sebagai pilihan akan pola kehidupan bernegara</a:t>
            </a:r>
            <a:r>
              <a:rPr lang="en-US" dirty="0"/>
              <a:t>, sistem demokrasi dianggap penting dan bisa diterima banyak negara sebagai jalan mencapai tujuan hidup bernegara yakni </a:t>
            </a:r>
            <a:r>
              <a:rPr lang="en-US" dirty="0" err="1"/>
              <a:t>kesejahteraaan</a:t>
            </a:r>
            <a:r>
              <a:rPr lang="en-US" dirty="0"/>
              <a:t> dan keadilan.</a:t>
            </a:r>
          </a:p>
        </p:txBody>
      </p:sp>
    </p:spTree>
    <p:extLst>
      <p:ext uri="{BB962C8B-B14F-4D97-AF65-F5344CB8AC3E}">
        <p14:creationId xmlns:p14="http://schemas.microsoft.com/office/powerpoint/2010/main" val="296599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CCC21-AB39-0619-CB3B-78D65A459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3574800"/>
            <a:ext cx="9601200" cy="67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/>
              <a:t>Demokrasi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802DDC-4708-9C31-BF0E-CC5D7288A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37" y="780637"/>
            <a:ext cx="5717963" cy="57179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95090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425600"/>
            <a:ext cx="9601200" cy="746100"/>
          </a:xfrm>
          <a:noFill/>
        </p:spPr>
        <p:txBody>
          <a:bodyPr/>
          <a:lstStyle/>
          <a:p>
            <a:r>
              <a:rPr lang="id-ID" dirty="0"/>
              <a:t>Definisi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2400" u="sng" dirty="0"/>
              <a:t>Pengertian Demokrasi:</a:t>
            </a:r>
          </a:p>
          <a:p>
            <a:pPr lvl="1" algn="just"/>
            <a:r>
              <a:rPr lang="id-ID" sz="2400" dirty="0"/>
              <a:t>Istilah demokrasi (</a:t>
            </a:r>
            <a:r>
              <a:rPr lang="id-ID" sz="2400" i="1" dirty="0"/>
              <a:t>demoscratos</a:t>
            </a:r>
            <a:r>
              <a:rPr lang="id-ID" sz="2400" dirty="0"/>
              <a:t> = bahasa Yunani), merupakan gabungan kata </a:t>
            </a:r>
            <a:r>
              <a:rPr lang="id-ID" sz="2400" i="1" dirty="0"/>
              <a:t>demos</a:t>
            </a:r>
            <a:r>
              <a:rPr lang="id-ID" sz="2400" dirty="0"/>
              <a:t> yg artinya rakyat dan </a:t>
            </a:r>
            <a:r>
              <a:rPr lang="id-ID" sz="2400" i="1" dirty="0"/>
              <a:t>cratos</a:t>
            </a:r>
            <a:r>
              <a:rPr lang="id-ID" sz="2400" dirty="0"/>
              <a:t> yg artinya kekuasaan/ kedaulatan.</a:t>
            </a:r>
          </a:p>
          <a:p>
            <a:pPr lvl="1" algn="just"/>
            <a:r>
              <a:rPr lang="id-ID" sz="2400" dirty="0"/>
              <a:t>Dari gabungan atas dua pemaknaan tersebut, maka dapat diterjemahkan bahwa demokrasi adalah kedaulatan rakyat/kekuasaan rakyat </a:t>
            </a:r>
            <a:r>
              <a:rPr lang="id-ID" sz="2400" i="1" dirty="0"/>
              <a:t>(goverment of rule by people</a:t>
            </a:r>
            <a:r>
              <a:rPr lang="id-ID" sz="2400" dirty="0"/>
              <a:t>)</a:t>
            </a:r>
            <a:r>
              <a:rPr lang="id-ID" sz="2400" i="1" dirty="0"/>
              <a:t>.</a:t>
            </a:r>
          </a:p>
          <a:p>
            <a:pPr lvl="1" algn="just"/>
            <a:r>
              <a:rPr lang="id-ID" sz="2400" dirty="0"/>
              <a:t>Pengertian demokrasi yg sangat populer ialah pemerintahan dari rakyat, untuk rakyat dan oleh rakyat (Abraham Lincoln)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440000"/>
            <a:ext cx="9601200" cy="731700"/>
          </a:xfrm>
          <a:noFill/>
        </p:spPr>
        <p:txBody>
          <a:bodyPr/>
          <a:lstStyle/>
          <a:p>
            <a:r>
              <a:rPr lang="id-ID" dirty="0"/>
              <a:t>Definisi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93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id-ID" sz="2400" b="1" u="sng" dirty="0">
                <a:solidFill>
                  <a:srgbClr val="FF0000"/>
                </a:solidFill>
              </a:rPr>
              <a:t>Pemerintahan dari rakyat</a:t>
            </a:r>
            <a:r>
              <a:rPr lang="id-ID" sz="2400" dirty="0"/>
              <a:t>, artinya Presiden, Gubernur, Bupati dst, pemimpin politik telah dipilih dan mendapatkan mandat dari rakyat sehingga mengemban kepentingan rakyat.</a:t>
            </a:r>
          </a:p>
          <a:p>
            <a:pPr algn="just"/>
            <a:r>
              <a:rPr lang="id-ID" sz="2400" b="1" u="sng" dirty="0">
                <a:solidFill>
                  <a:srgbClr val="FF0000"/>
                </a:solidFill>
              </a:rPr>
              <a:t>Pemerintahan oleh rakyat</a:t>
            </a:r>
            <a:r>
              <a:rPr lang="id-ID" sz="2400" dirty="0"/>
              <a:t>, artinya negara dijalankan oleh rakyat melalui mandat, sehingga rakyat menjadi pengawas, yang dijalankan oleh wakil rakyat.</a:t>
            </a:r>
          </a:p>
          <a:p>
            <a:pPr algn="just"/>
            <a:r>
              <a:rPr lang="id-ID" sz="2400" b="1" u="sng" dirty="0">
                <a:solidFill>
                  <a:srgbClr val="FF0000"/>
                </a:solidFill>
              </a:rPr>
              <a:t>Pemerintahan untuk rakyat</a:t>
            </a:r>
            <a:r>
              <a:rPr lang="id-ID" sz="2400" dirty="0"/>
              <a:t>, artinya hasil dan kebijaksanaan diarahkan pada kesejahteraan rakyat dan atas dasar aspirasi rakyat.</a:t>
            </a:r>
          </a:p>
          <a:p>
            <a:pPr algn="just"/>
            <a:r>
              <a:rPr lang="id-ID" sz="2400" dirty="0"/>
              <a:t>Jadi demokrasi adalah </a:t>
            </a:r>
            <a:r>
              <a:rPr lang="id-ID" sz="2400" b="1" dirty="0"/>
              <a:t>pemerintahan yang berdasarkan kedaulatan rakyat</a:t>
            </a:r>
            <a:r>
              <a:rPr lang="id-ID" sz="2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EAA61-8281-7E2E-BE9E-422082D92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5200"/>
            <a:ext cx="9601200" cy="739800"/>
          </a:xfrm>
        </p:spPr>
        <p:txBody>
          <a:bodyPr/>
          <a:lstStyle/>
          <a:p>
            <a:pPr algn="ctr"/>
            <a:r>
              <a:rPr lang="id-ID" dirty="0"/>
              <a:t>Demokrasi Indonesia VS Liberal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E9E19-C46D-C624-C952-23D7D99F8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6400"/>
            <a:ext cx="4323600" cy="4892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USIS (1995) sebelas pilar</a:t>
            </a:r>
            <a:r>
              <a:rPr lang="id-ID" dirty="0"/>
              <a:t>: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dirty="0"/>
              <a:t>K</a:t>
            </a:r>
            <a:r>
              <a:rPr lang="en-US" dirty="0" err="1"/>
              <a:t>edaulatan</a:t>
            </a:r>
            <a:r>
              <a:rPr lang="en-US" dirty="0"/>
              <a:t> Rakyat,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Pemerintahan Berdasarkan Persetujuan dari yang Diperintah,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Kekuasaan Mayoritas,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Hak-hak Minoritas,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Jaminan Hak-hak </a:t>
            </a:r>
            <a:r>
              <a:rPr lang="en-US" dirty="0" err="1"/>
              <a:t>Azasi</a:t>
            </a:r>
            <a:r>
              <a:rPr lang="en-US" dirty="0"/>
              <a:t> Manusia,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Pemilihan yang Bebas dan Jujur,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Persamaan di depan Hukum,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Proses Hukum yang Wajar,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Pembatasan Pemerintahan secara Konstitusional, </a:t>
            </a:r>
            <a:r>
              <a:rPr lang="en-US" dirty="0" err="1"/>
              <a:t>Pluralisme</a:t>
            </a:r>
            <a:r>
              <a:rPr lang="en-US" dirty="0"/>
              <a:t> Sosial, Ekonomi dan Politik, dan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Nilai-nilai Toleransi, Pragmatisme, Kerja Sama dan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Mufakat.”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AACB6B2-94F6-09B6-542C-A30A2E7E91A1}"/>
              </a:ext>
            </a:extLst>
          </p:cNvPr>
          <p:cNvSpPr txBox="1">
            <a:spLocks/>
          </p:cNvSpPr>
          <p:nvPr/>
        </p:nvSpPr>
        <p:spPr>
          <a:xfrm>
            <a:off x="7000200" y="1436400"/>
            <a:ext cx="4323600" cy="489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US" dirty="0"/>
              <a:t>Sanusi (2006) sepuluh pilar menurut UUD 1945, yakni: </a:t>
            </a:r>
            <a:r>
              <a:rPr lang="id-ID" dirty="0"/>
              <a:t>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dirty="0">
                <a:solidFill>
                  <a:srgbClr val="FF0000"/>
                </a:solidFill>
              </a:rPr>
              <a:t>D</a:t>
            </a:r>
            <a:r>
              <a:rPr lang="en-US" dirty="0" err="1">
                <a:solidFill>
                  <a:srgbClr val="FF0000"/>
                </a:solidFill>
              </a:rPr>
              <a:t>emokrasi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BerKetuhanan</a:t>
            </a:r>
            <a:r>
              <a:rPr lang="en-US" dirty="0">
                <a:solidFill>
                  <a:srgbClr val="FF0000"/>
                </a:solidFill>
              </a:rPr>
              <a:t> Yang Maha Esa, </a:t>
            </a:r>
            <a:endParaRPr lang="id-ID" dirty="0">
              <a:solidFill>
                <a:srgbClr val="FF0000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Kecerdasan,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yang Berkedaulatan Rakyat,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“Rule of Law”,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Pembagian Kekuasaan Negara,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Hak </a:t>
            </a:r>
            <a:r>
              <a:rPr lang="en-US" dirty="0" err="1"/>
              <a:t>Azasi</a:t>
            </a:r>
            <a:r>
              <a:rPr lang="en-US" dirty="0"/>
              <a:t> Manusia,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Pengadilan yang Merdeka,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Otonomi Daerah,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Kemakmuran, dan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yang Berkeadilan Sosial “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FDD05C4-41DD-0084-F20E-7128C86CBCA2}"/>
              </a:ext>
            </a:extLst>
          </p:cNvPr>
          <p:cNvSpPr txBox="1">
            <a:spLocks/>
          </p:cNvSpPr>
          <p:nvPr/>
        </p:nvSpPr>
        <p:spPr>
          <a:xfrm>
            <a:off x="5914500" y="3557400"/>
            <a:ext cx="866400" cy="650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</a:pPr>
            <a:r>
              <a:rPr lang="en-US" sz="4000" dirty="0">
                <a:solidFill>
                  <a:srgbClr val="FF0000"/>
                </a:solidFill>
              </a:rPr>
              <a:t>V</a:t>
            </a:r>
            <a:r>
              <a:rPr lang="id-ID" sz="4000" dirty="0">
                <a:solidFill>
                  <a:srgbClr val="FF0000"/>
                </a:solidFill>
              </a:rPr>
              <a:t>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78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FA532-0534-8BC7-8A9B-68495AFF1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400" y="1522800"/>
            <a:ext cx="9601200" cy="35814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Hal yang tidak terdapat dalam pilar demokrasi universal adalah salah satu pilar demokrasi Indonesia, yakni </a:t>
            </a:r>
            <a:r>
              <a:rPr lang="en-US" sz="2400" b="1" i="1" dirty="0"/>
              <a:t>“Demokrasi Berdasarkan Ketuhanan Yang Maha Esa”, </a:t>
            </a:r>
            <a:r>
              <a:rPr lang="en-US" sz="2400" dirty="0"/>
              <a:t>dan inilah yang merupakan ciri khas demokrasi Indonesia, yang dalam pandangan </a:t>
            </a:r>
            <a:r>
              <a:rPr lang="en-US" sz="2400" dirty="0" err="1"/>
              <a:t>Maududi</a:t>
            </a:r>
            <a:r>
              <a:rPr lang="en-US" sz="2400" dirty="0"/>
              <a:t> dan kaum muslim (Esposito dan Voll,1996) disebut </a:t>
            </a:r>
            <a:r>
              <a:rPr lang="en-US" sz="2400" b="1" i="1" dirty="0"/>
              <a:t>“</a:t>
            </a:r>
            <a:r>
              <a:rPr lang="en-US" sz="2400" b="1" i="1" dirty="0" err="1"/>
              <a:t>teodemokrasi</a:t>
            </a:r>
            <a:r>
              <a:rPr lang="en-US" sz="2400" b="1" i="1" dirty="0"/>
              <a:t>”, </a:t>
            </a:r>
            <a:r>
              <a:rPr lang="en-US" sz="2400" dirty="0"/>
              <a:t>yakni demokrasi dalam konteks kekuasaan Tuhan Yang Maha Esa. </a:t>
            </a:r>
            <a:endParaRPr lang="id-ID" sz="2400" dirty="0"/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Dengan kata lain demokrasi universal adalah demokrasi yang bernuansa </a:t>
            </a:r>
            <a:r>
              <a:rPr lang="en-US" sz="2400" dirty="0" err="1">
                <a:solidFill>
                  <a:srgbClr val="FF0000"/>
                </a:solidFill>
              </a:rPr>
              <a:t>skuler</a:t>
            </a:r>
            <a:r>
              <a:rPr lang="id-ID" sz="2400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sedangkan demokrasi Indonesia adalah demokrasi yang</a:t>
            </a:r>
            <a:r>
              <a:rPr lang="id-ID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be</a:t>
            </a:r>
            <a:r>
              <a:rPr lang="id-ID" sz="2400" dirty="0">
                <a:solidFill>
                  <a:srgbClr val="FF0000"/>
                </a:solidFill>
              </a:rPr>
              <a:t>r</a:t>
            </a:r>
            <a:r>
              <a:rPr lang="en-US" sz="2400" dirty="0">
                <a:solidFill>
                  <a:srgbClr val="FF0000"/>
                </a:solidFill>
              </a:rPr>
              <a:t>-Ketuhanan Yang Maha Esa. </a:t>
            </a:r>
          </a:p>
        </p:txBody>
      </p:sp>
    </p:spTree>
    <p:extLst>
      <p:ext uri="{BB962C8B-B14F-4D97-AF65-F5344CB8AC3E}">
        <p14:creationId xmlns:p14="http://schemas.microsoft.com/office/powerpoint/2010/main" val="414317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2EAFA-200A-0846-FBDE-001F1744D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04200"/>
            <a:ext cx="9601200" cy="948600"/>
          </a:xfrm>
        </p:spPr>
        <p:txBody>
          <a:bodyPr/>
          <a:lstStyle/>
          <a:p>
            <a:pPr algn="ctr"/>
            <a:r>
              <a:rPr lang="id-ID" dirty="0"/>
              <a:t>Demokrasi Pancasila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C36C2-4105-F43F-82FE-985B9D796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400" y="2426400"/>
            <a:ext cx="2415600" cy="281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Moh. Hatta, </a:t>
            </a:r>
            <a:r>
              <a:rPr lang="id-ID" b="1" dirty="0"/>
              <a:t>Demokrasi Desa</a:t>
            </a:r>
            <a:r>
              <a:rPr lang="id-ID" dirty="0"/>
              <a:t>, yang memiliki ciri </a:t>
            </a:r>
            <a:r>
              <a:rPr lang="en-US" dirty="0"/>
              <a:t>yakni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cita-cita rapat,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cita-cita massa protes, dan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cita-cita tolong menolong.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71609C-77F0-0CBF-C47E-67092CAFE884}"/>
              </a:ext>
            </a:extLst>
          </p:cNvPr>
          <p:cNvSpPr txBox="1"/>
          <p:nvPr/>
        </p:nvSpPr>
        <p:spPr>
          <a:xfrm>
            <a:off x="3865200" y="1939374"/>
            <a:ext cx="2500800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d-ID" sz="2000" dirty="0"/>
              <a:t>Moh. Hatta, </a:t>
            </a:r>
            <a:r>
              <a:rPr lang="id-ID" sz="2000" b="1" dirty="0"/>
              <a:t>Demokrasi Sosial: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rapat, </a:t>
            </a:r>
            <a:endParaRPr lang="id-ID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mufakat, </a:t>
            </a:r>
            <a:endParaRPr lang="id-ID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gotong royong, </a:t>
            </a:r>
            <a:endParaRPr lang="id-ID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hak mengadakan protes bersama dan </a:t>
            </a:r>
            <a:endParaRPr lang="id-ID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hak menyingkir dari daerah kekuasaan raja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ABA1F21-C2F8-2F67-E695-EF7345DF0FB4}"/>
              </a:ext>
            </a:extLst>
          </p:cNvPr>
          <p:cNvSpPr txBox="1">
            <a:spLocks/>
          </p:cNvSpPr>
          <p:nvPr/>
        </p:nvSpPr>
        <p:spPr>
          <a:xfrm>
            <a:off x="6883200" y="1386000"/>
            <a:ext cx="4816800" cy="489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US" dirty="0"/>
              <a:t>Sanusi (2006) </a:t>
            </a:r>
            <a:r>
              <a:rPr lang="id-ID" b="1" dirty="0"/>
              <a:t>Demokrasi Pancasila</a:t>
            </a:r>
            <a:r>
              <a:rPr lang="en-US" dirty="0"/>
              <a:t>, yakni: </a:t>
            </a:r>
            <a:r>
              <a:rPr lang="id-ID" dirty="0"/>
              <a:t>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D</a:t>
            </a:r>
            <a:r>
              <a:rPr lang="en-US" dirty="0" err="1">
                <a:solidFill>
                  <a:schemeClr val="tx1"/>
                </a:solidFill>
              </a:rPr>
              <a:t>emokrasi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BerKetuhanan</a:t>
            </a:r>
            <a:r>
              <a:rPr lang="en-US" dirty="0">
                <a:solidFill>
                  <a:schemeClr val="tx1"/>
                </a:solidFill>
              </a:rPr>
              <a:t> Yang Maha Esa, 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Kecerdasan,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yang Berkedaulatan Rakyat,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“Rule of Law”,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Pembagian Kekuasaan Negara,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Hak </a:t>
            </a:r>
            <a:r>
              <a:rPr lang="en-US" dirty="0" err="1"/>
              <a:t>Azasi</a:t>
            </a:r>
            <a:r>
              <a:rPr lang="en-US" dirty="0"/>
              <a:t> Manusia,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Pengadilan yang Merdeka,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Otonomi Daerah,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Dengan Kemakmuran, dan </a:t>
            </a:r>
            <a:endParaRPr lang="id-ID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Demokrasi yang Berkeadilan Sosial “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0966F83B-ABEF-EC29-A6DE-24FDD59E2050}"/>
              </a:ext>
            </a:extLst>
          </p:cNvPr>
          <p:cNvSpPr/>
          <p:nvPr/>
        </p:nvSpPr>
        <p:spPr>
          <a:xfrm>
            <a:off x="3420000" y="3357900"/>
            <a:ext cx="309600" cy="94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57D527-C18D-92D4-0708-ADBBA68FEBF9}"/>
              </a:ext>
            </a:extLst>
          </p:cNvPr>
          <p:cNvSpPr/>
          <p:nvPr/>
        </p:nvSpPr>
        <p:spPr>
          <a:xfrm>
            <a:off x="6366000" y="3357900"/>
            <a:ext cx="309600" cy="94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58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d-ID" dirty="0"/>
              <a:t>Model-Model DEMOKRASI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9786" y="3571876"/>
            <a:ext cx="1857388" cy="6429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Model Demokrasi</a:t>
            </a:r>
          </a:p>
        </p:txBody>
      </p:sp>
      <p:sp>
        <p:nvSpPr>
          <p:cNvPr id="6" name="Rectangle 5"/>
          <p:cNvSpPr/>
          <p:nvPr/>
        </p:nvSpPr>
        <p:spPr>
          <a:xfrm>
            <a:off x="3309918" y="2214554"/>
            <a:ext cx="1785950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Orientasinya 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8480" y="4786322"/>
            <a:ext cx="1928826" cy="6429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Mekanisme Pelaksanaannya</a:t>
            </a:r>
          </a:p>
        </p:txBody>
      </p:sp>
      <p:sp>
        <p:nvSpPr>
          <p:cNvPr id="8" name="Oval 7"/>
          <p:cNvSpPr/>
          <p:nvPr/>
        </p:nvSpPr>
        <p:spPr>
          <a:xfrm>
            <a:off x="7167570" y="1643050"/>
            <a:ext cx="2286016" cy="64294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Demokrasi Liberal</a:t>
            </a:r>
          </a:p>
        </p:txBody>
      </p:sp>
      <p:sp>
        <p:nvSpPr>
          <p:cNvPr id="9" name="Oval 8"/>
          <p:cNvSpPr/>
          <p:nvPr/>
        </p:nvSpPr>
        <p:spPr>
          <a:xfrm>
            <a:off x="7239008" y="2357430"/>
            <a:ext cx="2214578" cy="642942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Demokrasi Terpimpin</a:t>
            </a:r>
          </a:p>
        </p:txBody>
      </p:sp>
      <p:sp>
        <p:nvSpPr>
          <p:cNvPr id="10" name="Oval 9"/>
          <p:cNvSpPr/>
          <p:nvPr/>
        </p:nvSpPr>
        <p:spPr>
          <a:xfrm>
            <a:off x="7381884" y="3143248"/>
            <a:ext cx="2143140" cy="78581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Demokrasi Sosial</a:t>
            </a:r>
          </a:p>
        </p:txBody>
      </p:sp>
      <p:sp>
        <p:nvSpPr>
          <p:cNvPr id="11" name="Oval 10"/>
          <p:cNvSpPr/>
          <p:nvPr/>
        </p:nvSpPr>
        <p:spPr>
          <a:xfrm>
            <a:off x="6953256" y="4214818"/>
            <a:ext cx="2500330" cy="857256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Demokrasi Langsung</a:t>
            </a:r>
          </a:p>
        </p:txBody>
      </p:sp>
      <p:sp>
        <p:nvSpPr>
          <p:cNvPr id="12" name="Oval 11"/>
          <p:cNvSpPr/>
          <p:nvPr/>
        </p:nvSpPr>
        <p:spPr>
          <a:xfrm>
            <a:off x="7024694" y="5214950"/>
            <a:ext cx="2500330" cy="85725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Demokrasi Tidak langsung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309918" y="4286256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309918" y="2928934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</p:cNvCxnSpPr>
          <p:nvPr/>
        </p:nvCxnSpPr>
        <p:spPr>
          <a:xfrm>
            <a:off x="5167306" y="5107794"/>
            <a:ext cx="1785950" cy="464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</p:cNvCxnSpPr>
          <p:nvPr/>
        </p:nvCxnSpPr>
        <p:spPr>
          <a:xfrm flipV="1">
            <a:off x="5167306" y="4714885"/>
            <a:ext cx="1714512" cy="392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>
            <a:off x="5167306" y="2643182"/>
            <a:ext cx="2071702" cy="8572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>
          <a:xfrm flipV="1">
            <a:off x="5167306" y="1857364"/>
            <a:ext cx="1928826" cy="6429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167306" y="2571744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000" y="327600"/>
            <a:ext cx="9601200" cy="696600"/>
          </a:xfrm>
          <a:noFill/>
        </p:spPr>
        <p:txBody>
          <a:bodyPr>
            <a:normAutofit/>
          </a:bodyPr>
          <a:lstStyle/>
          <a:p>
            <a:r>
              <a:rPr lang="id-ID" dirty="0"/>
              <a:t>DEMOKRASI dan implementasinya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00" y="1024200"/>
            <a:ext cx="10692000" cy="50904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id-ID" sz="2400" dirty="0"/>
              <a:t>Mekanisme demokrasi di Indonesia pada dasarnya adalah </a:t>
            </a:r>
            <a:r>
              <a:rPr lang="id-ID" sz="2400" b="1" dirty="0"/>
              <a:t>keseluruhan langkah pelaksanaan (implementasi) pemerintahan rakyat yang dijiwai oleh Pancasila. </a:t>
            </a:r>
          </a:p>
          <a:p>
            <a:pPr>
              <a:spcAft>
                <a:spcPts val="0"/>
              </a:spcAft>
            </a:pPr>
            <a:r>
              <a:rPr lang="id-ID" sz="2400" dirty="0"/>
              <a:t>Indonesia menganut sistem </a:t>
            </a:r>
            <a:r>
              <a:rPr lang="id-ID" sz="2400" b="1" dirty="0">
                <a:solidFill>
                  <a:schemeClr val="tx1"/>
                </a:solidFill>
              </a:rPr>
              <a:t>Demokrasi Pancasila</a:t>
            </a:r>
            <a:r>
              <a:rPr lang="id-ID" sz="2400" dirty="0"/>
              <a:t>.</a:t>
            </a:r>
          </a:p>
          <a:p>
            <a:pPr>
              <a:spcAft>
                <a:spcPts val="0"/>
              </a:spcAft>
            </a:pPr>
            <a:r>
              <a:rPr lang="id-ID" sz="2400" dirty="0"/>
              <a:t>Pembagian kekuasaan di Indonesia, meliputi:</a:t>
            </a:r>
          </a:p>
          <a:p>
            <a:pPr lvl="1">
              <a:spcAft>
                <a:spcPts val="0"/>
              </a:spcAft>
            </a:pPr>
            <a:r>
              <a:rPr lang="id-ID" sz="2400" dirty="0"/>
              <a:t>MPR (terdiri atas anggota DPR dan DPD)</a:t>
            </a:r>
          </a:p>
          <a:p>
            <a:pPr lvl="1">
              <a:spcAft>
                <a:spcPts val="0"/>
              </a:spcAft>
            </a:pPr>
            <a:r>
              <a:rPr lang="id-ID" sz="2400" dirty="0"/>
              <a:t>Kekuasaan Pemerintahan Negara (Presiden dibantu wakil presiden dan para menteri)</a:t>
            </a:r>
          </a:p>
          <a:p>
            <a:pPr lvl="1">
              <a:spcAft>
                <a:spcPts val="0"/>
              </a:spcAft>
            </a:pPr>
            <a:r>
              <a:rPr lang="id-ID" sz="2400" dirty="0"/>
              <a:t>Pemerintah Daerah (Propinsi, Kabupaten/Kota)</a:t>
            </a:r>
          </a:p>
          <a:p>
            <a:pPr lvl="1">
              <a:spcAft>
                <a:spcPts val="0"/>
              </a:spcAft>
            </a:pPr>
            <a:r>
              <a:rPr lang="id-ID" sz="2400" dirty="0"/>
              <a:t>DPR dan DPD (dipilih melalui Pemilu)</a:t>
            </a:r>
          </a:p>
          <a:p>
            <a:pPr lvl="1">
              <a:spcAft>
                <a:spcPts val="0"/>
              </a:spcAft>
            </a:pPr>
            <a:r>
              <a:rPr lang="id-ID" sz="2400" dirty="0"/>
              <a:t>Adanya Badan Pemeriksa Keuangan (BPK)</a:t>
            </a:r>
          </a:p>
          <a:p>
            <a:pPr lvl="1">
              <a:spcAft>
                <a:spcPts val="0"/>
              </a:spcAft>
            </a:pPr>
            <a:r>
              <a:rPr lang="id-ID" sz="2400" dirty="0"/>
              <a:t>Kekuasaan Kehakiman (MA dan MK)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{E5CD96CD-50A0-474C-A48E-5FDB59BA422F}tf10001105</Template>
  <TotalTime>3078</TotalTime>
  <Words>1171</Words>
  <Application>Microsoft Office PowerPoint</Application>
  <PresentationFormat>Widescreen</PresentationFormat>
  <Paragraphs>126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Franklin Gothic Book</vt:lpstr>
      <vt:lpstr>Crop</vt:lpstr>
      <vt:lpstr>DEMOKRASI</vt:lpstr>
      <vt:lpstr>PowerPoint Presentation</vt:lpstr>
      <vt:lpstr>Definisi</vt:lpstr>
      <vt:lpstr>Definisi</vt:lpstr>
      <vt:lpstr>Demokrasi Indonesia VS Liberal</vt:lpstr>
      <vt:lpstr>PowerPoint Presentation</vt:lpstr>
      <vt:lpstr>Demokrasi Pancasila</vt:lpstr>
      <vt:lpstr>Model-Model DEMOKRASI</vt:lpstr>
      <vt:lpstr>DEMOKRASI dan implementasinya</vt:lpstr>
      <vt:lpstr>Urgensi Pendidikan Demokrasi</vt:lpstr>
      <vt:lpstr>Periodisasi demokrasi di Indonesia</vt:lpstr>
      <vt:lpstr>Periodisasi demokrasi di Indonesia</vt:lpstr>
      <vt:lpstr>Periodisasi demokrasi di Indonesia</vt:lpstr>
      <vt:lpstr>Periodisasi demokrasi di Indonesia</vt:lpstr>
      <vt:lpstr>Demokrasi Pasca Reformasi </vt:lpstr>
      <vt:lpstr>Kesimpulan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DEMOKRASI</dc:title>
  <dc:creator>ADMIN</dc:creator>
  <cp:lastModifiedBy>Muntaha</cp:lastModifiedBy>
  <cp:revision>4</cp:revision>
  <dcterms:created xsi:type="dcterms:W3CDTF">2023-03-31T14:06:18Z</dcterms:created>
  <dcterms:modified xsi:type="dcterms:W3CDTF">2025-03-21T01:06:50Z</dcterms:modified>
</cp:coreProperties>
</file>