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5"/>
  </p:notesMasterIdLst>
  <p:sldIdLst>
    <p:sldId id="256" r:id="rId2"/>
    <p:sldId id="261" r:id="rId3"/>
    <p:sldId id="257" r:id="rId4"/>
    <p:sldId id="258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7" r:id="rId18"/>
    <p:sldId id="318" r:id="rId19"/>
    <p:sldId id="319" r:id="rId20"/>
    <p:sldId id="315" r:id="rId21"/>
    <p:sldId id="316" r:id="rId22"/>
    <p:sldId id="259" r:id="rId23"/>
    <p:sldId id="268" r:id="rId24"/>
  </p:sldIdLst>
  <p:sldSz cx="9144000" cy="5143500" type="screen16x9"/>
  <p:notesSz cx="6858000" cy="9144000"/>
  <p:embeddedFontLst>
    <p:embeddedFont>
      <p:font typeface="Barlow Bold" panose="00000800000000000000" pitchFamily="2" charset="0"/>
      <p:bold r:id="rId26"/>
    </p:embeddedFont>
    <p:embeddedFont>
      <p:font typeface="Cabin" panose="020B0604020202020204" charset="0"/>
      <p:regular r:id="rId27"/>
      <p:bold r:id="rId28"/>
      <p:italic r:id="rId29"/>
      <p:boldItalic r:id="rId30"/>
    </p:embeddedFont>
    <p:embeddedFont>
      <p:font typeface="Libre Baskerville" panose="020B0604020202020204" charset="0"/>
      <p:regular r:id="rId31"/>
      <p:bold r:id="rId32"/>
      <p:italic r:id="rId33"/>
    </p:embeddedFont>
    <p:embeddedFont>
      <p:font typeface="Merriweather Black" panose="00000A00000000000000" pitchFamily="2" charset="0"/>
      <p:bold r:id="rId34"/>
      <p:boldItalic r:id="rId35"/>
    </p:embeddedFont>
    <p:embeddedFont>
      <p:font typeface="Montserrat" panose="00000500000000000000" pitchFamily="2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1482B7-3EC2-42DD-826E-A73C049530BF}">
  <a:tblStyle styleId="{9F1482B7-3EC2-42DD-826E-A73C049530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3776a577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3776a577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37e1ef6f5c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137e1ef6f5c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3656d1f82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13656d1f829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137e1ef6f5c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137e1ef6f5c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2635377fd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2635377fd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37e1ef6f5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37e1ef6f5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546">
            <a:off x="3955643" y="3307488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264000" y="1523700"/>
            <a:ext cx="5160000" cy="17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288D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1459242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288D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134855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288D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2772348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288D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4039280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288D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2365867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288D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3529027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288D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1828602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288D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1301661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288D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768796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288D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266344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288D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2284202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288D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2396634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288D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4069132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288D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3797871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288D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24613713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288D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3667265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288D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4122840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531725" y="1338338"/>
            <a:ext cx="6080700" cy="24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52" name="Google Shape;52;p8"/>
          <p:cNvCxnSpPr/>
          <p:nvPr/>
        </p:nvCxnSpPr>
        <p:spPr>
          <a:xfrm rot="10800000">
            <a:off x="419175" y="752400"/>
            <a:ext cx="219000" cy="39339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53;p8"/>
          <p:cNvCxnSpPr/>
          <p:nvPr/>
        </p:nvCxnSpPr>
        <p:spPr>
          <a:xfrm flipH="1">
            <a:off x="485700" y="142875"/>
            <a:ext cx="4619700" cy="6288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54;p8"/>
          <p:cNvCxnSpPr/>
          <p:nvPr/>
        </p:nvCxnSpPr>
        <p:spPr>
          <a:xfrm rot="10800000" flipH="1">
            <a:off x="7229475" y="3609975"/>
            <a:ext cx="1362000" cy="10668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5" name="Google Shape;5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03824" y="-347324"/>
            <a:ext cx="2085451" cy="208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2008" y="4295771"/>
            <a:ext cx="770424" cy="77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70925" y="2990850"/>
            <a:ext cx="3033099" cy="303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2066" y="2381248"/>
            <a:ext cx="2482811" cy="2482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39850" y="-504825"/>
            <a:ext cx="1219350" cy="12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2473200" y="1377850"/>
            <a:ext cx="41976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ubTitle" idx="1"/>
          </p:nvPr>
        </p:nvSpPr>
        <p:spPr>
          <a:xfrm>
            <a:off x="2473200" y="2638175"/>
            <a:ext cx="4197600" cy="10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3" name="Google Shape;63;p9"/>
          <p:cNvCxnSpPr/>
          <p:nvPr/>
        </p:nvCxnSpPr>
        <p:spPr>
          <a:xfrm flipH="1">
            <a:off x="7785150" y="914400"/>
            <a:ext cx="844500" cy="35037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4" name="Google Shape;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62976" y="3545539"/>
            <a:ext cx="2480996" cy="2482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6776" y="212552"/>
            <a:ext cx="1498948" cy="14989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p9"/>
          <p:cNvCxnSpPr/>
          <p:nvPr/>
        </p:nvCxnSpPr>
        <p:spPr>
          <a:xfrm flipH="1">
            <a:off x="438225" y="2533650"/>
            <a:ext cx="409500" cy="23973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9"/>
          <p:cNvCxnSpPr/>
          <p:nvPr/>
        </p:nvCxnSpPr>
        <p:spPr>
          <a:xfrm flipH="1">
            <a:off x="419175" y="4400550"/>
            <a:ext cx="1781100" cy="4764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8" name="Google Shape;6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66776" y="3072399"/>
            <a:ext cx="2827748" cy="282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597" y="2288803"/>
            <a:ext cx="539249" cy="53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0974" y="4130924"/>
            <a:ext cx="539249" cy="53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1980345" y="1311900"/>
            <a:ext cx="24354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980239" y="1613142"/>
            <a:ext cx="2438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2" hasCustomPrompt="1"/>
          </p:nvPr>
        </p:nvSpPr>
        <p:spPr>
          <a:xfrm rot="2376">
            <a:off x="4874311" y="2621561"/>
            <a:ext cx="8682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3" hasCustomPrompt="1"/>
          </p:nvPr>
        </p:nvSpPr>
        <p:spPr>
          <a:xfrm>
            <a:off x="4874305" y="3787125"/>
            <a:ext cx="8682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4" hasCustomPrompt="1"/>
          </p:nvPr>
        </p:nvSpPr>
        <p:spPr>
          <a:xfrm>
            <a:off x="959880" y="2621710"/>
            <a:ext cx="8682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5"/>
          </p:nvPr>
        </p:nvSpPr>
        <p:spPr>
          <a:xfrm>
            <a:off x="1978867" y="2465148"/>
            <a:ext cx="24384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6"/>
          </p:nvPr>
        </p:nvSpPr>
        <p:spPr>
          <a:xfrm>
            <a:off x="1978750" y="2777344"/>
            <a:ext cx="24384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7"/>
          </p:nvPr>
        </p:nvSpPr>
        <p:spPr>
          <a:xfrm>
            <a:off x="1978867" y="3621106"/>
            <a:ext cx="24384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8"/>
          </p:nvPr>
        </p:nvSpPr>
        <p:spPr>
          <a:xfrm>
            <a:off x="1978750" y="3942827"/>
            <a:ext cx="24384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9"/>
          </p:nvPr>
        </p:nvSpPr>
        <p:spPr>
          <a:xfrm>
            <a:off x="5895260" y="3621102"/>
            <a:ext cx="24399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13"/>
          </p:nvPr>
        </p:nvSpPr>
        <p:spPr>
          <a:xfrm>
            <a:off x="5895253" y="3942825"/>
            <a:ext cx="24399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14"/>
          </p:nvPr>
        </p:nvSpPr>
        <p:spPr>
          <a:xfrm>
            <a:off x="5895260" y="2465140"/>
            <a:ext cx="24399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15"/>
          </p:nvPr>
        </p:nvSpPr>
        <p:spPr>
          <a:xfrm>
            <a:off x="5895253" y="2777338"/>
            <a:ext cx="24399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16"/>
          </p:nvPr>
        </p:nvSpPr>
        <p:spPr>
          <a:xfrm>
            <a:off x="5896460" y="1311887"/>
            <a:ext cx="24399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17"/>
          </p:nvPr>
        </p:nvSpPr>
        <p:spPr>
          <a:xfrm>
            <a:off x="5896454" y="1613131"/>
            <a:ext cx="24399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18" hasCustomPrompt="1"/>
          </p:nvPr>
        </p:nvSpPr>
        <p:spPr>
          <a:xfrm rot="2376">
            <a:off x="4874289" y="1451380"/>
            <a:ext cx="868200" cy="5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 idx="19" hasCustomPrompt="1"/>
          </p:nvPr>
        </p:nvSpPr>
        <p:spPr>
          <a:xfrm rot="1188">
            <a:off x="959875" y="1451225"/>
            <a:ext cx="8682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 idx="20" hasCustomPrompt="1"/>
          </p:nvPr>
        </p:nvSpPr>
        <p:spPr>
          <a:xfrm rot="1188">
            <a:off x="959873" y="3787263"/>
            <a:ext cx="8682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21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title" idx="2"/>
          </p:nvPr>
        </p:nvSpPr>
        <p:spPr>
          <a:xfrm>
            <a:off x="717750" y="1246450"/>
            <a:ext cx="7708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subTitle" idx="1"/>
          </p:nvPr>
        </p:nvSpPr>
        <p:spPr>
          <a:xfrm>
            <a:off x="720000" y="1594625"/>
            <a:ext cx="7704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title" idx="3"/>
          </p:nvPr>
        </p:nvSpPr>
        <p:spPr>
          <a:xfrm>
            <a:off x="717750" y="2451275"/>
            <a:ext cx="77085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subTitle" idx="4"/>
          </p:nvPr>
        </p:nvSpPr>
        <p:spPr>
          <a:xfrm>
            <a:off x="717750" y="2799563"/>
            <a:ext cx="7708500" cy="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title" idx="5"/>
          </p:nvPr>
        </p:nvSpPr>
        <p:spPr>
          <a:xfrm>
            <a:off x="717750" y="3658913"/>
            <a:ext cx="77085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subTitle" idx="6"/>
          </p:nvPr>
        </p:nvSpPr>
        <p:spPr>
          <a:xfrm>
            <a:off x="717750" y="4012725"/>
            <a:ext cx="7708500" cy="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8" name="Google Shape;138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89475" y="1914525"/>
            <a:ext cx="814651" cy="81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9150" y="3224625"/>
            <a:ext cx="959649" cy="95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1" name="Google Shape;191;p25"/>
          <p:cNvCxnSpPr/>
          <p:nvPr/>
        </p:nvCxnSpPr>
        <p:spPr>
          <a:xfrm flipH="1">
            <a:off x="438225" y="2533650"/>
            <a:ext cx="409500" cy="23973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2" name="Google Shape;192;p25"/>
          <p:cNvCxnSpPr/>
          <p:nvPr/>
        </p:nvCxnSpPr>
        <p:spPr>
          <a:xfrm flipH="1">
            <a:off x="419175" y="4400550"/>
            <a:ext cx="1781100" cy="4764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3" name="Google Shape;193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866776" y="3072399"/>
            <a:ext cx="2827748" cy="282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597" y="2288803"/>
            <a:ext cx="539249" cy="53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60974" y="4130924"/>
            <a:ext cx="539249" cy="5392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Google Shape;196;p25"/>
          <p:cNvCxnSpPr/>
          <p:nvPr/>
        </p:nvCxnSpPr>
        <p:spPr>
          <a:xfrm flipH="1">
            <a:off x="7785150" y="914400"/>
            <a:ext cx="844500" cy="35037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7" name="Google Shape;19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2976" y="3545539"/>
            <a:ext cx="2480996" cy="2482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16776" y="212552"/>
            <a:ext cx="1498948" cy="1498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0" name="Google Shape;200;p26"/>
          <p:cNvCxnSpPr/>
          <p:nvPr/>
        </p:nvCxnSpPr>
        <p:spPr>
          <a:xfrm>
            <a:off x="8039100" y="1133475"/>
            <a:ext cx="733500" cy="17526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1" name="Google Shape;201;p26"/>
          <p:cNvCxnSpPr/>
          <p:nvPr/>
        </p:nvCxnSpPr>
        <p:spPr>
          <a:xfrm rot="10800000" flipH="1">
            <a:off x="7048500" y="2838450"/>
            <a:ext cx="1724100" cy="18669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2" name="Google Shape;202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6079" y="4377179"/>
            <a:ext cx="605402" cy="605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6673" y="1482749"/>
            <a:ext cx="2482811" cy="2482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9123" y="540002"/>
            <a:ext cx="1169100" cy="116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Libre Baskerville"/>
              <a:buNone/>
              <a:defRPr sz="2800" b="1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bin"/>
              <a:buChar char="■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5" r:id="rId4"/>
    <p:sldLayoutId id="2147483658" r:id="rId5"/>
    <p:sldLayoutId id="2147483659" r:id="rId6"/>
    <p:sldLayoutId id="2147483665" r:id="rId7"/>
    <p:sldLayoutId id="2147483671" r:id="rId8"/>
    <p:sldLayoutId id="2147483672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93" r:id="rId2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 txBox="1">
            <a:spLocks noGrp="1"/>
          </p:cNvSpPr>
          <p:nvPr>
            <p:ph type="subTitle" idx="1"/>
          </p:nvPr>
        </p:nvSpPr>
        <p:spPr>
          <a:xfrm rot="-546">
            <a:off x="4432722" y="4275550"/>
            <a:ext cx="3776700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Wenny Rahmawati, S.keb., Bd., M.Keb</a:t>
            </a:r>
            <a:endParaRPr dirty="0"/>
          </a:p>
        </p:txBody>
      </p:sp>
      <p:sp>
        <p:nvSpPr>
          <p:cNvPr id="216" name="Google Shape;216;p30"/>
          <p:cNvSpPr txBox="1">
            <a:spLocks noGrp="1"/>
          </p:cNvSpPr>
          <p:nvPr>
            <p:ph type="ctrTitle"/>
          </p:nvPr>
        </p:nvSpPr>
        <p:spPr>
          <a:xfrm>
            <a:off x="3631426" y="1231183"/>
            <a:ext cx="5160000" cy="17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accent4"/>
                </a:solidFill>
              </a:rPr>
              <a:t>Kemitraan dan Partisipasi Masyarakat</a:t>
            </a:r>
            <a:br>
              <a:rPr lang="en" dirty="0">
                <a:solidFill>
                  <a:schemeClr val="accent4"/>
                </a:solidFill>
              </a:rPr>
            </a:br>
            <a:r>
              <a:rPr lang="en" dirty="0">
                <a:solidFill>
                  <a:schemeClr val="accent1"/>
                </a:solidFill>
              </a:rPr>
              <a:t>Dalam Promosi Kesehatan</a:t>
            </a:r>
            <a:endParaRPr dirty="0">
              <a:solidFill>
                <a:schemeClr val="accent1"/>
              </a:solidFill>
            </a:endParaRPr>
          </a:p>
        </p:txBody>
      </p:sp>
      <p:cxnSp>
        <p:nvCxnSpPr>
          <p:cNvPr id="217" name="Google Shape;217;p30"/>
          <p:cNvCxnSpPr/>
          <p:nvPr/>
        </p:nvCxnSpPr>
        <p:spPr>
          <a:xfrm rot="10800000">
            <a:off x="1800225" y="400275"/>
            <a:ext cx="38100" cy="21429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8" name="Google Shape;218;p30"/>
          <p:cNvCxnSpPr/>
          <p:nvPr/>
        </p:nvCxnSpPr>
        <p:spPr>
          <a:xfrm rot="10800000" flipH="1">
            <a:off x="1847850" y="885675"/>
            <a:ext cx="685800" cy="16956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9" name="Google Shape;219;p30"/>
          <p:cNvCxnSpPr/>
          <p:nvPr/>
        </p:nvCxnSpPr>
        <p:spPr>
          <a:xfrm rot="10800000">
            <a:off x="1295550" y="1047900"/>
            <a:ext cx="552300" cy="15429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0" name="Google Shape;220;p30"/>
          <p:cNvCxnSpPr/>
          <p:nvPr/>
        </p:nvCxnSpPr>
        <p:spPr>
          <a:xfrm rot="10800000">
            <a:off x="352575" y="1533450"/>
            <a:ext cx="1504800" cy="10383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1" name="Google Shape;221;p30"/>
          <p:cNvCxnSpPr/>
          <p:nvPr/>
        </p:nvCxnSpPr>
        <p:spPr>
          <a:xfrm flipH="1">
            <a:off x="600150" y="2562225"/>
            <a:ext cx="1247700" cy="11433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2" name="Google Shape;222;p30"/>
          <p:cNvCxnSpPr/>
          <p:nvPr/>
        </p:nvCxnSpPr>
        <p:spPr>
          <a:xfrm flipH="1">
            <a:off x="1247850" y="2552700"/>
            <a:ext cx="600000" cy="22290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3" name="Google Shape;223;p30"/>
          <p:cNvCxnSpPr/>
          <p:nvPr/>
        </p:nvCxnSpPr>
        <p:spPr>
          <a:xfrm flipH="1">
            <a:off x="1845547" y="2552676"/>
            <a:ext cx="2400" cy="15288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4" name="Google Shape;224;p30"/>
          <p:cNvCxnSpPr/>
          <p:nvPr/>
        </p:nvCxnSpPr>
        <p:spPr>
          <a:xfrm>
            <a:off x="1843100" y="2574125"/>
            <a:ext cx="988200" cy="18027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5" name="Google Shape;225;p30"/>
          <p:cNvCxnSpPr/>
          <p:nvPr/>
        </p:nvCxnSpPr>
        <p:spPr>
          <a:xfrm>
            <a:off x="1845475" y="2562225"/>
            <a:ext cx="1988400" cy="16098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26" name="Google Shape;22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051" y="248326"/>
            <a:ext cx="1019776" cy="101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8700" y="764552"/>
            <a:ext cx="501699" cy="503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5076" y="4029074"/>
            <a:ext cx="817599" cy="81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8200" y="4314825"/>
            <a:ext cx="1371601" cy="137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67868" y="3987000"/>
            <a:ext cx="501700" cy="50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62093" y="91275"/>
            <a:ext cx="501700" cy="50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618" y="1268100"/>
            <a:ext cx="501700" cy="50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7122" y="3503716"/>
            <a:ext cx="426895" cy="42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23947" y="3943275"/>
            <a:ext cx="241401" cy="241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4075" y="1212875"/>
            <a:ext cx="2717751" cy="271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8750" y="1577550"/>
            <a:ext cx="1988402" cy="19884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7" name="Google Shape;237;p30"/>
          <p:cNvGrpSpPr/>
          <p:nvPr/>
        </p:nvGrpSpPr>
        <p:grpSpPr>
          <a:xfrm>
            <a:off x="1404140" y="2162902"/>
            <a:ext cx="817615" cy="817699"/>
            <a:chOff x="720890" y="1419711"/>
            <a:chExt cx="376209" cy="376248"/>
          </a:xfrm>
        </p:grpSpPr>
        <p:sp>
          <p:nvSpPr>
            <p:cNvPr id="238" name="Google Shape;238;p30"/>
            <p:cNvSpPr/>
            <p:nvPr/>
          </p:nvSpPr>
          <p:spPr>
            <a:xfrm>
              <a:off x="742879" y="1419711"/>
              <a:ext cx="332270" cy="376248"/>
            </a:xfrm>
            <a:custGeom>
              <a:avLst/>
              <a:gdLst/>
              <a:ahLst/>
              <a:cxnLst/>
              <a:rect l="l" t="t" r="r" b="b"/>
              <a:pathLst>
                <a:path w="8598" h="9736" extrusionOk="0">
                  <a:moveTo>
                    <a:pt x="3311" y="857"/>
                  </a:moveTo>
                  <a:cubicBezTo>
                    <a:pt x="3305" y="904"/>
                    <a:pt x="3300" y="952"/>
                    <a:pt x="3300" y="1001"/>
                  </a:cubicBezTo>
                  <a:cubicBezTo>
                    <a:pt x="3300" y="1049"/>
                    <a:pt x="3305" y="1096"/>
                    <a:pt x="3311" y="1144"/>
                  </a:cubicBezTo>
                  <a:lnTo>
                    <a:pt x="1224" y="1144"/>
                  </a:lnTo>
                  <a:cubicBezTo>
                    <a:pt x="1135" y="1144"/>
                    <a:pt x="1065" y="1061"/>
                    <a:pt x="1085" y="969"/>
                  </a:cubicBezTo>
                  <a:cubicBezTo>
                    <a:pt x="1100" y="902"/>
                    <a:pt x="1160" y="857"/>
                    <a:pt x="1228" y="857"/>
                  </a:cubicBezTo>
                  <a:close/>
                  <a:moveTo>
                    <a:pt x="7374" y="859"/>
                  </a:moveTo>
                  <a:cubicBezTo>
                    <a:pt x="7463" y="859"/>
                    <a:pt x="7533" y="941"/>
                    <a:pt x="7512" y="1033"/>
                  </a:cubicBezTo>
                  <a:cubicBezTo>
                    <a:pt x="7498" y="1100"/>
                    <a:pt x="7437" y="1145"/>
                    <a:pt x="7369" y="1145"/>
                  </a:cubicBezTo>
                  <a:lnTo>
                    <a:pt x="5286" y="1145"/>
                  </a:lnTo>
                  <a:cubicBezTo>
                    <a:pt x="5293" y="1098"/>
                    <a:pt x="5297" y="1050"/>
                    <a:pt x="5297" y="1002"/>
                  </a:cubicBezTo>
                  <a:cubicBezTo>
                    <a:pt x="5297" y="953"/>
                    <a:pt x="5293" y="906"/>
                    <a:pt x="5286" y="859"/>
                  </a:cubicBezTo>
                  <a:close/>
                  <a:moveTo>
                    <a:pt x="4300" y="281"/>
                  </a:moveTo>
                  <a:cubicBezTo>
                    <a:pt x="4693" y="281"/>
                    <a:pt x="5012" y="600"/>
                    <a:pt x="5012" y="994"/>
                  </a:cubicBezTo>
                  <a:cubicBezTo>
                    <a:pt x="5012" y="1387"/>
                    <a:pt x="4693" y="1706"/>
                    <a:pt x="4300" y="1706"/>
                  </a:cubicBezTo>
                  <a:cubicBezTo>
                    <a:pt x="3906" y="1706"/>
                    <a:pt x="3587" y="1387"/>
                    <a:pt x="3587" y="994"/>
                  </a:cubicBezTo>
                  <a:cubicBezTo>
                    <a:pt x="3587" y="600"/>
                    <a:pt x="3906" y="281"/>
                    <a:pt x="4300" y="281"/>
                  </a:cubicBezTo>
                  <a:close/>
                  <a:moveTo>
                    <a:pt x="4732" y="1902"/>
                  </a:moveTo>
                  <a:lnTo>
                    <a:pt x="4732" y="2284"/>
                  </a:lnTo>
                  <a:lnTo>
                    <a:pt x="3877" y="2284"/>
                  </a:lnTo>
                  <a:lnTo>
                    <a:pt x="3877" y="1902"/>
                  </a:lnTo>
                  <a:cubicBezTo>
                    <a:pt x="4006" y="1965"/>
                    <a:pt x="4151" y="1999"/>
                    <a:pt x="4305" y="1999"/>
                  </a:cubicBezTo>
                  <a:cubicBezTo>
                    <a:pt x="4458" y="1999"/>
                    <a:pt x="4603" y="1965"/>
                    <a:pt x="4732" y="1902"/>
                  </a:cubicBezTo>
                  <a:close/>
                  <a:moveTo>
                    <a:pt x="5149" y="2569"/>
                  </a:moveTo>
                  <a:cubicBezTo>
                    <a:pt x="5217" y="2569"/>
                    <a:pt x="5278" y="2613"/>
                    <a:pt x="5293" y="2680"/>
                  </a:cubicBezTo>
                  <a:cubicBezTo>
                    <a:pt x="5313" y="2772"/>
                    <a:pt x="5243" y="2855"/>
                    <a:pt x="5154" y="2855"/>
                  </a:cubicBezTo>
                  <a:lnTo>
                    <a:pt x="3448" y="2855"/>
                  </a:lnTo>
                  <a:cubicBezTo>
                    <a:pt x="3380" y="2855"/>
                    <a:pt x="3318" y="2809"/>
                    <a:pt x="3305" y="2744"/>
                  </a:cubicBezTo>
                  <a:cubicBezTo>
                    <a:pt x="3285" y="2650"/>
                    <a:pt x="3355" y="2569"/>
                    <a:pt x="3444" y="2569"/>
                  </a:cubicBezTo>
                  <a:close/>
                  <a:moveTo>
                    <a:pt x="3876" y="3140"/>
                  </a:moveTo>
                  <a:lnTo>
                    <a:pt x="3876" y="6599"/>
                  </a:lnTo>
                  <a:lnTo>
                    <a:pt x="3591" y="6599"/>
                  </a:lnTo>
                  <a:lnTo>
                    <a:pt x="3591" y="3140"/>
                  </a:lnTo>
                  <a:close/>
                  <a:moveTo>
                    <a:pt x="4446" y="3140"/>
                  </a:moveTo>
                  <a:lnTo>
                    <a:pt x="4446" y="6599"/>
                  </a:lnTo>
                  <a:lnTo>
                    <a:pt x="4162" y="6599"/>
                  </a:lnTo>
                  <a:lnTo>
                    <a:pt x="4162" y="3140"/>
                  </a:lnTo>
                  <a:close/>
                  <a:moveTo>
                    <a:pt x="5017" y="3140"/>
                  </a:moveTo>
                  <a:lnTo>
                    <a:pt x="5017" y="6599"/>
                  </a:lnTo>
                  <a:lnTo>
                    <a:pt x="4732" y="6599"/>
                  </a:lnTo>
                  <a:lnTo>
                    <a:pt x="4732" y="3140"/>
                  </a:lnTo>
                  <a:close/>
                  <a:moveTo>
                    <a:pt x="5721" y="6883"/>
                  </a:moveTo>
                  <a:cubicBezTo>
                    <a:pt x="5787" y="6883"/>
                    <a:pt x="5849" y="6929"/>
                    <a:pt x="5864" y="6995"/>
                  </a:cubicBezTo>
                  <a:cubicBezTo>
                    <a:pt x="5883" y="7088"/>
                    <a:pt x="5813" y="7170"/>
                    <a:pt x="5724" y="7170"/>
                  </a:cubicBezTo>
                  <a:lnTo>
                    <a:pt x="3449" y="7170"/>
                  </a:lnTo>
                  <a:cubicBezTo>
                    <a:pt x="3376" y="7170"/>
                    <a:pt x="3311" y="7223"/>
                    <a:pt x="3302" y="7295"/>
                  </a:cubicBezTo>
                  <a:cubicBezTo>
                    <a:pt x="3291" y="7380"/>
                    <a:pt x="3359" y="7455"/>
                    <a:pt x="3444" y="7455"/>
                  </a:cubicBezTo>
                  <a:lnTo>
                    <a:pt x="5632" y="7455"/>
                  </a:lnTo>
                  <a:lnTo>
                    <a:pt x="5870" y="7990"/>
                  </a:lnTo>
                  <a:cubicBezTo>
                    <a:pt x="5924" y="8113"/>
                    <a:pt x="6002" y="8220"/>
                    <a:pt x="6096" y="8310"/>
                  </a:cubicBezTo>
                  <a:lnTo>
                    <a:pt x="2502" y="8310"/>
                  </a:lnTo>
                  <a:cubicBezTo>
                    <a:pt x="2595" y="8221"/>
                    <a:pt x="2672" y="8113"/>
                    <a:pt x="2727" y="7990"/>
                  </a:cubicBezTo>
                  <a:lnTo>
                    <a:pt x="3004" y="7370"/>
                  </a:lnTo>
                  <a:cubicBezTo>
                    <a:pt x="3033" y="7304"/>
                    <a:pt x="3009" y="7220"/>
                    <a:pt x="2935" y="7182"/>
                  </a:cubicBezTo>
                  <a:cubicBezTo>
                    <a:pt x="2917" y="7173"/>
                    <a:pt x="2895" y="7169"/>
                    <a:pt x="2873" y="7169"/>
                  </a:cubicBezTo>
                  <a:cubicBezTo>
                    <a:pt x="2787" y="7169"/>
                    <a:pt x="2717" y="7089"/>
                    <a:pt x="2734" y="6999"/>
                  </a:cubicBezTo>
                  <a:cubicBezTo>
                    <a:pt x="2746" y="6931"/>
                    <a:pt x="2809" y="6883"/>
                    <a:pt x="2878" y="6883"/>
                  </a:cubicBezTo>
                  <a:close/>
                  <a:moveTo>
                    <a:pt x="6804" y="8595"/>
                  </a:moveTo>
                  <a:cubicBezTo>
                    <a:pt x="6989" y="8595"/>
                    <a:pt x="7148" y="8714"/>
                    <a:pt x="7206" y="8880"/>
                  </a:cubicBezTo>
                  <a:lnTo>
                    <a:pt x="1391" y="8880"/>
                  </a:lnTo>
                  <a:cubicBezTo>
                    <a:pt x="1450" y="8714"/>
                    <a:pt x="1609" y="8595"/>
                    <a:pt x="1795" y="8595"/>
                  </a:cubicBezTo>
                  <a:close/>
                  <a:moveTo>
                    <a:pt x="7882" y="9166"/>
                  </a:moveTo>
                  <a:cubicBezTo>
                    <a:pt x="8068" y="9166"/>
                    <a:pt x="8227" y="9286"/>
                    <a:pt x="8285" y="9451"/>
                  </a:cubicBezTo>
                  <a:lnTo>
                    <a:pt x="312" y="9451"/>
                  </a:lnTo>
                  <a:cubicBezTo>
                    <a:pt x="371" y="9286"/>
                    <a:pt x="530" y="9166"/>
                    <a:pt x="715" y="9166"/>
                  </a:cubicBezTo>
                  <a:close/>
                  <a:moveTo>
                    <a:pt x="4303" y="0"/>
                  </a:moveTo>
                  <a:cubicBezTo>
                    <a:pt x="3906" y="0"/>
                    <a:pt x="3563" y="233"/>
                    <a:pt x="3401" y="571"/>
                  </a:cubicBezTo>
                  <a:lnTo>
                    <a:pt x="1240" y="571"/>
                  </a:lnTo>
                  <a:cubicBezTo>
                    <a:pt x="1017" y="571"/>
                    <a:pt x="824" y="737"/>
                    <a:pt x="804" y="959"/>
                  </a:cubicBezTo>
                  <a:cubicBezTo>
                    <a:pt x="782" y="1213"/>
                    <a:pt x="981" y="1426"/>
                    <a:pt x="1230" y="1426"/>
                  </a:cubicBezTo>
                  <a:lnTo>
                    <a:pt x="3404" y="1426"/>
                  </a:lnTo>
                  <a:cubicBezTo>
                    <a:pt x="3452" y="1527"/>
                    <a:pt x="3516" y="1617"/>
                    <a:pt x="3592" y="1697"/>
                  </a:cubicBezTo>
                  <a:lnTo>
                    <a:pt x="3592" y="2283"/>
                  </a:lnTo>
                  <a:lnTo>
                    <a:pt x="3457" y="2283"/>
                  </a:lnTo>
                  <a:cubicBezTo>
                    <a:pt x="3238" y="2283"/>
                    <a:pt x="3049" y="2444"/>
                    <a:pt x="3024" y="2661"/>
                  </a:cubicBezTo>
                  <a:cubicBezTo>
                    <a:pt x="3000" y="2868"/>
                    <a:pt x="3126" y="3050"/>
                    <a:pt x="3306" y="3114"/>
                  </a:cubicBezTo>
                  <a:lnTo>
                    <a:pt x="3306" y="6599"/>
                  </a:lnTo>
                  <a:lnTo>
                    <a:pt x="2887" y="6599"/>
                  </a:lnTo>
                  <a:cubicBezTo>
                    <a:pt x="2669" y="6599"/>
                    <a:pt x="2478" y="6760"/>
                    <a:pt x="2453" y="6977"/>
                  </a:cubicBezTo>
                  <a:cubicBezTo>
                    <a:pt x="2432" y="7162"/>
                    <a:pt x="2530" y="7327"/>
                    <a:pt x="2680" y="7406"/>
                  </a:cubicBezTo>
                  <a:lnTo>
                    <a:pt x="2472" y="7873"/>
                  </a:lnTo>
                  <a:cubicBezTo>
                    <a:pt x="2353" y="8138"/>
                    <a:pt x="2090" y="8309"/>
                    <a:pt x="1799" y="8309"/>
                  </a:cubicBezTo>
                  <a:cubicBezTo>
                    <a:pt x="1455" y="8309"/>
                    <a:pt x="1166" y="8554"/>
                    <a:pt x="1101" y="8880"/>
                  </a:cubicBezTo>
                  <a:lnTo>
                    <a:pt x="715" y="8880"/>
                  </a:lnTo>
                  <a:cubicBezTo>
                    <a:pt x="321" y="8880"/>
                    <a:pt x="1" y="9202"/>
                    <a:pt x="3" y="9596"/>
                  </a:cubicBezTo>
                  <a:cubicBezTo>
                    <a:pt x="3" y="9674"/>
                    <a:pt x="68" y="9736"/>
                    <a:pt x="146" y="9736"/>
                  </a:cubicBezTo>
                  <a:lnTo>
                    <a:pt x="8453" y="9736"/>
                  </a:lnTo>
                  <a:cubicBezTo>
                    <a:pt x="8531" y="9736"/>
                    <a:pt x="8594" y="9673"/>
                    <a:pt x="8596" y="9596"/>
                  </a:cubicBezTo>
                  <a:cubicBezTo>
                    <a:pt x="8597" y="9202"/>
                    <a:pt x="8276" y="8880"/>
                    <a:pt x="7882" y="8880"/>
                  </a:cubicBezTo>
                  <a:lnTo>
                    <a:pt x="7502" y="8880"/>
                  </a:lnTo>
                  <a:cubicBezTo>
                    <a:pt x="7435" y="8556"/>
                    <a:pt x="7148" y="8309"/>
                    <a:pt x="6804" y="8309"/>
                  </a:cubicBezTo>
                  <a:cubicBezTo>
                    <a:pt x="6513" y="8309"/>
                    <a:pt x="6250" y="8138"/>
                    <a:pt x="6131" y="7873"/>
                  </a:cubicBezTo>
                  <a:lnTo>
                    <a:pt x="5923" y="7406"/>
                  </a:lnTo>
                  <a:cubicBezTo>
                    <a:pt x="6073" y="7326"/>
                    <a:pt x="6172" y="7161"/>
                    <a:pt x="6150" y="6976"/>
                  </a:cubicBezTo>
                  <a:cubicBezTo>
                    <a:pt x="6124" y="6758"/>
                    <a:pt x="5934" y="6599"/>
                    <a:pt x="5715" y="6599"/>
                  </a:cubicBezTo>
                  <a:lnTo>
                    <a:pt x="5302" y="6599"/>
                  </a:lnTo>
                  <a:lnTo>
                    <a:pt x="5302" y="3114"/>
                  </a:lnTo>
                  <a:cubicBezTo>
                    <a:pt x="5482" y="3051"/>
                    <a:pt x="5607" y="2868"/>
                    <a:pt x="5584" y="2661"/>
                  </a:cubicBezTo>
                  <a:cubicBezTo>
                    <a:pt x="5559" y="2444"/>
                    <a:pt x="5369" y="2283"/>
                    <a:pt x="5151" y="2283"/>
                  </a:cubicBezTo>
                  <a:lnTo>
                    <a:pt x="5016" y="2283"/>
                  </a:lnTo>
                  <a:lnTo>
                    <a:pt x="5016" y="1697"/>
                  </a:lnTo>
                  <a:cubicBezTo>
                    <a:pt x="5092" y="1619"/>
                    <a:pt x="5156" y="1527"/>
                    <a:pt x="5204" y="1426"/>
                  </a:cubicBezTo>
                  <a:lnTo>
                    <a:pt x="7366" y="1426"/>
                  </a:lnTo>
                  <a:cubicBezTo>
                    <a:pt x="7589" y="1426"/>
                    <a:pt x="7783" y="1261"/>
                    <a:pt x="7803" y="1039"/>
                  </a:cubicBezTo>
                  <a:cubicBezTo>
                    <a:pt x="7825" y="784"/>
                    <a:pt x="7625" y="571"/>
                    <a:pt x="7376" y="571"/>
                  </a:cubicBezTo>
                  <a:lnTo>
                    <a:pt x="5206" y="571"/>
                  </a:lnTo>
                  <a:cubicBezTo>
                    <a:pt x="5045" y="234"/>
                    <a:pt x="4700" y="0"/>
                    <a:pt x="4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0"/>
            <p:cNvSpPr/>
            <p:nvPr/>
          </p:nvSpPr>
          <p:spPr>
            <a:xfrm>
              <a:off x="720890" y="1485678"/>
              <a:ext cx="138542" cy="188819"/>
            </a:xfrm>
            <a:custGeom>
              <a:avLst/>
              <a:gdLst/>
              <a:ahLst/>
              <a:cxnLst/>
              <a:rect l="l" t="t" r="r" b="b"/>
              <a:pathLst>
                <a:path w="3585" h="4886" extrusionOk="0">
                  <a:moveTo>
                    <a:pt x="1651" y="692"/>
                  </a:moveTo>
                  <a:lnTo>
                    <a:pt x="1651" y="2953"/>
                  </a:lnTo>
                  <a:lnTo>
                    <a:pt x="388" y="2953"/>
                  </a:lnTo>
                  <a:lnTo>
                    <a:pt x="1651" y="692"/>
                  </a:lnTo>
                  <a:close/>
                  <a:moveTo>
                    <a:pt x="1936" y="692"/>
                  </a:moveTo>
                  <a:lnTo>
                    <a:pt x="3200" y="2953"/>
                  </a:lnTo>
                  <a:lnTo>
                    <a:pt x="1936" y="2953"/>
                  </a:lnTo>
                  <a:lnTo>
                    <a:pt x="1936" y="692"/>
                  </a:lnTo>
                  <a:close/>
                  <a:moveTo>
                    <a:pt x="3292" y="3237"/>
                  </a:moveTo>
                  <a:cubicBezTo>
                    <a:pt x="3221" y="4002"/>
                    <a:pt x="2576" y="4602"/>
                    <a:pt x="1793" y="4602"/>
                  </a:cubicBezTo>
                  <a:cubicBezTo>
                    <a:pt x="1010" y="4602"/>
                    <a:pt x="366" y="4002"/>
                    <a:pt x="293" y="3237"/>
                  </a:cubicBezTo>
                  <a:close/>
                  <a:moveTo>
                    <a:pt x="1793" y="0"/>
                  </a:moveTo>
                  <a:cubicBezTo>
                    <a:pt x="1741" y="0"/>
                    <a:pt x="1693" y="29"/>
                    <a:pt x="1669" y="73"/>
                  </a:cubicBezTo>
                  <a:lnTo>
                    <a:pt x="19" y="3024"/>
                  </a:lnTo>
                  <a:cubicBezTo>
                    <a:pt x="7" y="3046"/>
                    <a:pt x="1" y="3070"/>
                    <a:pt x="1" y="3093"/>
                  </a:cubicBezTo>
                  <a:cubicBezTo>
                    <a:pt x="1" y="4082"/>
                    <a:pt x="805" y="4885"/>
                    <a:pt x="1793" y="4885"/>
                  </a:cubicBezTo>
                  <a:cubicBezTo>
                    <a:pt x="2781" y="4885"/>
                    <a:pt x="3584" y="4082"/>
                    <a:pt x="3584" y="3093"/>
                  </a:cubicBezTo>
                  <a:cubicBezTo>
                    <a:pt x="3584" y="3070"/>
                    <a:pt x="3578" y="3046"/>
                    <a:pt x="3566" y="3024"/>
                  </a:cubicBezTo>
                  <a:lnTo>
                    <a:pt x="1918" y="73"/>
                  </a:lnTo>
                  <a:cubicBezTo>
                    <a:pt x="1892" y="29"/>
                    <a:pt x="1845" y="0"/>
                    <a:pt x="17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0"/>
            <p:cNvSpPr/>
            <p:nvPr/>
          </p:nvSpPr>
          <p:spPr>
            <a:xfrm>
              <a:off x="892474" y="1441584"/>
              <a:ext cx="33080" cy="33080"/>
            </a:xfrm>
            <a:custGeom>
              <a:avLst/>
              <a:gdLst/>
              <a:ahLst/>
              <a:cxnLst/>
              <a:rect l="l" t="t" r="r" b="b"/>
              <a:pathLst>
                <a:path w="856" h="856" extrusionOk="0">
                  <a:moveTo>
                    <a:pt x="429" y="286"/>
                  </a:moveTo>
                  <a:cubicBezTo>
                    <a:pt x="506" y="286"/>
                    <a:pt x="572" y="350"/>
                    <a:pt x="572" y="429"/>
                  </a:cubicBezTo>
                  <a:cubicBezTo>
                    <a:pt x="572" y="509"/>
                    <a:pt x="508" y="572"/>
                    <a:pt x="429" y="572"/>
                  </a:cubicBezTo>
                  <a:cubicBezTo>
                    <a:pt x="350" y="572"/>
                    <a:pt x="286" y="509"/>
                    <a:pt x="286" y="429"/>
                  </a:cubicBezTo>
                  <a:cubicBezTo>
                    <a:pt x="286" y="350"/>
                    <a:pt x="349" y="286"/>
                    <a:pt x="429" y="286"/>
                  </a:cubicBezTo>
                  <a:close/>
                  <a:moveTo>
                    <a:pt x="429" y="0"/>
                  </a:moveTo>
                  <a:cubicBezTo>
                    <a:pt x="192" y="0"/>
                    <a:pt x="1" y="192"/>
                    <a:pt x="1" y="428"/>
                  </a:cubicBezTo>
                  <a:cubicBezTo>
                    <a:pt x="1" y="664"/>
                    <a:pt x="192" y="855"/>
                    <a:pt x="429" y="855"/>
                  </a:cubicBezTo>
                  <a:cubicBezTo>
                    <a:pt x="664" y="855"/>
                    <a:pt x="856" y="663"/>
                    <a:pt x="856" y="428"/>
                  </a:cubicBezTo>
                  <a:cubicBezTo>
                    <a:pt x="856" y="192"/>
                    <a:pt x="664" y="0"/>
                    <a:pt x="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0"/>
            <p:cNvSpPr/>
            <p:nvPr/>
          </p:nvSpPr>
          <p:spPr>
            <a:xfrm>
              <a:off x="958557" y="1485678"/>
              <a:ext cx="138542" cy="188819"/>
            </a:xfrm>
            <a:custGeom>
              <a:avLst/>
              <a:gdLst/>
              <a:ahLst/>
              <a:cxnLst/>
              <a:rect l="l" t="t" r="r" b="b"/>
              <a:pathLst>
                <a:path w="3585" h="4886" extrusionOk="0">
                  <a:moveTo>
                    <a:pt x="1641" y="692"/>
                  </a:moveTo>
                  <a:lnTo>
                    <a:pt x="1641" y="2953"/>
                  </a:lnTo>
                  <a:lnTo>
                    <a:pt x="378" y="2953"/>
                  </a:lnTo>
                  <a:lnTo>
                    <a:pt x="1641" y="692"/>
                  </a:lnTo>
                  <a:close/>
                  <a:moveTo>
                    <a:pt x="1926" y="692"/>
                  </a:moveTo>
                  <a:lnTo>
                    <a:pt x="3190" y="2953"/>
                  </a:lnTo>
                  <a:lnTo>
                    <a:pt x="1926" y="2953"/>
                  </a:lnTo>
                  <a:lnTo>
                    <a:pt x="1926" y="692"/>
                  </a:lnTo>
                  <a:close/>
                  <a:moveTo>
                    <a:pt x="3292" y="3237"/>
                  </a:moveTo>
                  <a:cubicBezTo>
                    <a:pt x="3220" y="4002"/>
                    <a:pt x="2576" y="4602"/>
                    <a:pt x="1793" y="4602"/>
                  </a:cubicBezTo>
                  <a:cubicBezTo>
                    <a:pt x="1010" y="4602"/>
                    <a:pt x="364" y="4002"/>
                    <a:pt x="293" y="3237"/>
                  </a:cubicBezTo>
                  <a:close/>
                  <a:moveTo>
                    <a:pt x="1793" y="0"/>
                  </a:moveTo>
                  <a:cubicBezTo>
                    <a:pt x="1741" y="0"/>
                    <a:pt x="1693" y="29"/>
                    <a:pt x="1668" y="73"/>
                  </a:cubicBezTo>
                  <a:lnTo>
                    <a:pt x="19" y="3024"/>
                  </a:lnTo>
                  <a:cubicBezTo>
                    <a:pt x="7" y="3046"/>
                    <a:pt x="1" y="3070"/>
                    <a:pt x="1" y="3093"/>
                  </a:cubicBezTo>
                  <a:cubicBezTo>
                    <a:pt x="1" y="4082"/>
                    <a:pt x="804" y="4885"/>
                    <a:pt x="1793" y="4885"/>
                  </a:cubicBezTo>
                  <a:cubicBezTo>
                    <a:pt x="2780" y="4885"/>
                    <a:pt x="3584" y="4082"/>
                    <a:pt x="3584" y="3093"/>
                  </a:cubicBezTo>
                  <a:cubicBezTo>
                    <a:pt x="3584" y="3070"/>
                    <a:pt x="3578" y="3046"/>
                    <a:pt x="3565" y="3024"/>
                  </a:cubicBezTo>
                  <a:lnTo>
                    <a:pt x="1917" y="73"/>
                  </a:lnTo>
                  <a:cubicBezTo>
                    <a:pt x="1892" y="29"/>
                    <a:pt x="1843" y="0"/>
                    <a:pt x="17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1141809"/>
            <a:ext cx="8151763" cy="8859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469"/>
              </a:lnSpc>
            </a:pPr>
            <a:r>
              <a:rPr lang="en-US" sz="2781" b="1" dirty="0">
                <a:solidFill>
                  <a:srgbClr val="231971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Contoh Keberhasilan Kemitraan dalam Promosi Kesehatan</a:t>
            </a:r>
            <a:endParaRPr lang="en-US" sz="2781" dirty="0"/>
          </a:p>
        </p:txBody>
      </p:sp>
      <p:sp>
        <p:nvSpPr>
          <p:cNvPr id="3" name="Text 1"/>
          <p:cNvSpPr/>
          <p:nvPr/>
        </p:nvSpPr>
        <p:spPr>
          <a:xfrm>
            <a:off x="496119" y="2382143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1375" b="1" dirty="0">
                <a:solidFill>
                  <a:srgbClr val="231971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Program Posyandu</a:t>
            </a:r>
            <a:endParaRPr lang="en-US" sz="1375" dirty="0"/>
          </a:p>
        </p:txBody>
      </p:sp>
      <p:sp>
        <p:nvSpPr>
          <p:cNvPr id="4" name="Text 2"/>
          <p:cNvSpPr/>
          <p:nvPr/>
        </p:nvSpPr>
        <p:spPr>
          <a:xfrm>
            <a:off x="496119" y="2745358"/>
            <a:ext cx="2486323" cy="9072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Kemitraan antara pemerintah, kader kesehatan, dan masyarakat dalam memberikan pelayanan kesehatan dasar di desa.</a:t>
            </a:r>
            <a:endParaRPr lang="en-US" sz="1094" dirty="0"/>
          </a:p>
        </p:txBody>
      </p:sp>
      <p:sp>
        <p:nvSpPr>
          <p:cNvPr id="5" name="Text 3"/>
          <p:cNvSpPr/>
          <p:nvPr/>
        </p:nvSpPr>
        <p:spPr>
          <a:xfrm>
            <a:off x="3333080" y="2382143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1375" b="1" dirty="0">
                <a:solidFill>
                  <a:srgbClr val="231971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Kampanye Imunisasi</a:t>
            </a:r>
            <a:endParaRPr lang="en-US" sz="1375" dirty="0"/>
          </a:p>
        </p:txBody>
      </p:sp>
      <p:sp>
        <p:nvSpPr>
          <p:cNvPr id="6" name="Text 4"/>
          <p:cNvSpPr/>
          <p:nvPr/>
        </p:nvSpPr>
        <p:spPr>
          <a:xfrm>
            <a:off x="3333080" y="2745358"/>
            <a:ext cx="2486323" cy="9072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Kemitraan antara pemerintah, UNICEF, dan tokoh masyarakat dalam meningkatkan cakupan imunisasi.</a:t>
            </a:r>
            <a:endParaRPr lang="en-US" sz="1094" dirty="0"/>
          </a:p>
        </p:txBody>
      </p:sp>
      <p:sp>
        <p:nvSpPr>
          <p:cNvPr id="7" name="Text 5"/>
          <p:cNvSpPr/>
          <p:nvPr/>
        </p:nvSpPr>
        <p:spPr>
          <a:xfrm>
            <a:off x="6170042" y="2382143"/>
            <a:ext cx="2486323" cy="44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1375" b="1" dirty="0">
                <a:solidFill>
                  <a:srgbClr val="231971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Program Sanitasi Total Berbasis Masyarakat (STBM)</a:t>
            </a:r>
            <a:endParaRPr lang="en-US" sz="1375" dirty="0"/>
          </a:p>
        </p:txBody>
      </p:sp>
      <p:sp>
        <p:nvSpPr>
          <p:cNvPr id="8" name="Text 6"/>
          <p:cNvSpPr/>
          <p:nvPr/>
        </p:nvSpPr>
        <p:spPr>
          <a:xfrm>
            <a:off x="6170042" y="2966815"/>
            <a:ext cx="2486323" cy="9072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Kemitraan antara pemerintah, LSM, dan masyarakat dalam meningkatkan sanitasi dan kebersihan lingkungan.</a:t>
            </a:r>
            <a:endParaRPr lang="en-US" sz="109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781943"/>
            <a:ext cx="7773293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469"/>
              </a:lnSpc>
            </a:pPr>
            <a:r>
              <a:rPr lang="en-US" sz="2781" b="1" dirty="0">
                <a:solidFill>
                  <a:srgbClr val="231971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Faktor-faktor Pendukung Keberhasilan Kemitraan</a:t>
            </a:r>
            <a:endParaRPr lang="en-US" sz="2781" dirty="0"/>
          </a:p>
        </p:txBody>
      </p:sp>
      <p:sp>
        <p:nvSpPr>
          <p:cNvPr id="3" name="Text 1"/>
          <p:cNvSpPr/>
          <p:nvPr/>
        </p:nvSpPr>
        <p:spPr>
          <a:xfrm>
            <a:off x="1160785" y="2057846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1719"/>
              </a:lnSpc>
            </a:pPr>
            <a:r>
              <a:rPr lang="en-US" sz="1375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Komunikasi Efektif</a:t>
            </a:r>
            <a:endParaRPr lang="en-US" sz="1375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409" y="1508448"/>
            <a:ext cx="2853109" cy="285310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966344" y="1976215"/>
            <a:ext cx="62731" cy="283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19"/>
              </a:lnSpc>
            </a:pPr>
            <a:r>
              <a:rPr lang="en-US" sz="1375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1</a:t>
            </a:r>
            <a:endParaRPr lang="en-US" sz="1375" dirty="0"/>
          </a:p>
        </p:txBody>
      </p:sp>
      <p:sp>
        <p:nvSpPr>
          <p:cNvPr id="6" name="Text 3"/>
          <p:cNvSpPr/>
          <p:nvPr/>
        </p:nvSpPr>
        <p:spPr>
          <a:xfrm>
            <a:off x="6211119" y="2057846"/>
            <a:ext cx="1982391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1375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Kepemimpinan yang Kuat</a:t>
            </a:r>
            <a:endParaRPr lang="en-US" sz="1375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5409" y="1508448"/>
            <a:ext cx="2853109" cy="2853109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339283" y="2219028"/>
            <a:ext cx="99194" cy="283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19"/>
              </a:lnSpc>
            </a:pPr>
            <a:r>
              <a:rPr lang="en-US" sz="1375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2</a:t>
            </a:r>
            <a:endParaRPr lang="en-US" sz="1375" dirty="0"/>
          </a:p>
        </p:txBody>
      </p:sp>
      <p:sp>
        <p:nvSpPr>
          <p:cNvPr id="9" name="Text 5"/>
          <p:cNvSpPr/>
          <p:nvPr/>
        </p:nvSpPr>
        <p:spPr>
          <a:xfrm>
            <a:off x="6211119" y="3590702"/>
            <a:ext cx="1967136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1375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Sumber Daya yang Cukup</a:t>
            </a:r>
            <a:endParaRPr lang="en-US" sz="1375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5409" y="1508448"/>
            <a:ext cx="2853109" cy="2853109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5098256" y="3610199"/>
            <a:ext cx="95696" cy="283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19"/>
              </a:lnSpc>
            </a:pPr>
            <a:r>
              <a:rPr lang="en-US" sz="1375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3</a:t>
            </a:r>
            <a:endParaRPr lang="en-US" sz="1375" dirty="0"/>
          </a:p>
        </p:txBody>
      </p:sp>
      <p:sp>
        <p:nvSpPr>
          <p:cNvPr id="12" name="Text 7"/>
          <p:cNvSpPr/>
          <p:nvPr/>
        </p:nvSpPr>
        <p:spPr>
          <a:xfrm>
            <a:off x="1160785" y="3590702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1719"/>
              </a:lnSpc>
            </a:pPr>
            <a:r>
              <a:rPr lang="en-US" sz="1375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Dukungan Kebijakan</a:t>
            </a:r>
            <a:endParaRPr lang="en-US" sz="1375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5409" y="1508448"/>
            <a:ext cx="2853109" cy="2853109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3701356" y="3367385"/>
            <a:ext cx="107156" cy="283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19"/>
              </a:lnSpc>
            </a:pPr>
            <a:r>
              <a:rPr lang="en-US" sz="1375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4</a:t>
            </a:r>
            <a:endParaRPr lang="en-US" sz="13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1380158"/>
            <a:ext cx="6371779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469"/>
              </a:lnSpc>
            </a:pPr>
            <a:r>
              <a:rPr lang="en-US" sz="2781" b="1" dirty="0">
                <a:solidFill>
                  <a:srgbClr val="231971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Tantangan dalam Membangun Kemitraan</a:t>
            </a:r>
            <a:endParaRPr lang="en-US" sz="2781" dirty="0"/>
          </a:p>
        </p:txBody>
      </p:sp>
      <p:sp>
        <p:nvSpPr>
          <p:cNvPr id="3" name="Shape 1"/>
          <p:cNvSpPr/>
          <p:nvPr/>
        </p:nvSpPr>
        <p:spPr>
          <a:xfrm>
            <a:off x="496119" y="2106662"/>
            <a:ext cx="1358578" cy="504974"/>
          </a:xfrm>
          <a:prstGeom prst="roundRect">
            <a:avLst>
              <a:gd name="adj" fmla="val 25267"/>
            </a:avLst>
          </a:prstGeom>
          <a:solidFill>
            <a:srgbClr val="FAFAFA"/>
          </a:solidFill>
          <a:ln/>
          <a:effectLst>
            <a:outerShdw blurRad="339090" algn="bl" rotWithShape="0">
              <a:srgbClr val="333333">
                <a:alpha val="10000"/>
              </a:srgbClr>
            </a:outerShdw>
          </a:effectLst>
        </p:spPr>
      </p:sp>
      <p:sp>
        <p:nvSpPr>
          <p:cNvPr id="4" name="Text 2"/>
          <p:cNvSpPr/>
          <p:nvPr/>
        </p:nvSpPr>
        <p:spPr>
          <a:xfrm>
            <a:off x="637878" y="2217390"/>
            <a:ext cx="62731" cy="283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19"/>
              </a:lnSpc>
            </a:pPr>
            <a:r>
              <a:rPr lang="en-US" sz="1375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1</a:t>
            </a:r>
            <a:endParaRPr lang="en-US" sz="1375" dirty="0"/>
          </a:p>
        </p:txBody>
      </p:sp>
      <p:sp>
        <p:nvSpPr>
          <p:cNvPr id="5" name="Text 3"/>
          <p:cNvSpPr/>
          <p:nvPr/>
        </p:nvSpPr>
        <p:spPr>
          <a:xfrm>
            <a:off x="1996455" y="2248421"/>
            <a:ext cx="1874193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1375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Perbedaan Kepentingan</a:t>
            </a:r>
            <a:endParaRPr lang="en-US" sz="1375" dirty="0"/>
          </a:p>
        </p:txBody>
      </p:sp>
      <p:sp>
        <p:nvSpPr>
          <p:cNvPr id="6" name="Shape 4"/>
          <p:cNvSpPr/>
          <p:nvPr/>
        </p:nvSpPr>
        <p:spPr>
          <a:xfrm>
            <a:off x="1925538" y="2602111"/>
            <a:ext cx="6651501" cy="9525"/>
          </a:xfrm>
          <a:prstGeom prst="roundRect">
            <a:avLst>
              <a:gd name="adj" fmla="val 1339536"/>
            </a:avLst>
          </a:prstGeom>
          <a:solidFill>
            <a:srgbClr val="D4CECE"/>
          </a:solidFill>
          <a:ln/>
        </p:spPr>
      </p:sp>
      <p:sp>
        <p:nvSpPr>
          <p:cNvPr id="7" name="Shape 5"/>
          <p:cNvSpPr/>
          <p:nvPr/>
        </p:nvSpPr>
        <p:spPr>
          <a:xfrm>
            <a:off x="496119" y="2682478"/>
            <a:ext cx="2717229" cy="504974"/>
          </a:xfrm>
          <a:prstGeom prst="roundRect">
            <a:avLst>
              <a:gd name="adj" fmla="val 25267"/>
            </a:avLst>
          </a:prstGeom>
          <a:solidFill>
            <a:srgbClr val="FAFAFA"/>
          </a:solidFill>
          <a:ln/>
          <a:effectLst>
            <a:outerShdw blurRad="339090" algn="bl" rotWithShape="0">
              <a:srgbClr val="333333">
                <a:alpha val="10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637877" y="2793207"/>
            <a:ext cx="99194" cy="283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19"/>
              </a:lnSpc>
            </a:pPr>
            <a:r>
              <a:rPr lang="en-US" sz="1375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2</a:t>
            </a:r>
            <a:endParaRPr lang="en-US" sz="1375" dirty="0"/>
          </a:p>
        </p:txBody>
      </p:sp>
      <p:sp>
        <p:nvSpPr>
          <p:cNvPr id="9" name="Text 7"/>
          <p:cNvSpPr/>
          <p:nvPr/>
        </p:nvSpPr>
        <p:spPr>
          <a:xfrm>
            <a:off x="3355107" y="2824237"/>
            <a:ext cx="1887438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1375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Kurangnya Kepercayaan</a:t>
            </a:r>
            <a:endParaRPr lang="en-US" sz="1375" dirty="0"/>
          </a:p>
        </p:txBody>
      </p:sp>
      <p:sp>
        <p:nvSpPr>
          <p:cNvPr id="10" name="Shape 8"/>
          <p:cNvSpPr/>
          <p:nvPr/>
        </p:nvSpPr>
        <p:spPr>
          <a:xfrm>
            <a:off x="3284190" y="3177927"/>
            <a:ext cx="5292849" cy="9525"/>
          </a:xfrm>
          <a:prstGeom prst="roundRect">
            <a:avLst>
              <a:gd name="adj" fmla="val 1339536"/>
            </a:avLst>
          </a:prstGeom>
          <a:solidFill>
            <a:srgbClr val="D4CECE"/>
          </a:solidFill>
          <a:ln/>
        </p:spPr>
      </p:sp>
      <p:sp>
        <p:nvSpPr>
          <p:cNvPr id="11" name="Shape 9"/>
          <p:cNvSpPr/>
          <p:nvPr/>
        </p:nvSpPr>
        <p:spPr>
          <a:xfrm>
            <a:off x="496119" y="3258294"/>
            <a:ext cx="4075881" cy="504974"/>
          </a:xfrm>
          <a:prstGeom prst="roundRect">
            <a:avLst>
              <a:gd name="adj" fmla="val 25267"/>
            </a:avLst>
          </a:prstGeom>
          <a:solidFill>
            <a:srgbClr val="FAFAFA"/>
          </a:solidFill>
          <a:ln/>
          <a:effectLst>
            <a:outerShdw blurRad="339090" algn="bl" rotWithShape="0">
              <a:srgbClr val="333333">
                <a:alpha val="10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637878" y="3369023"/>
            <a:ext cx="95696" cy="283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19"/>
              </a:lnSpc>
            </a:pPr>
            <a:r>
              <a:rPr lang="en-US" sz="1375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3</a:t>
            </a:r>
            <a:endParaRPr lang="en-US" sz="1375" dirty="0"/>
          </a:p>
        </p:txBody>
      </p:sp>
      <p:sp>
        <p:nvSpPr>
          <p:cNvPr id="13" name="Text 11"/>
          <p:cNvSpPr/>
          <p:nvPr/>
        </p:nvSpPr>
        <p:spPr>
          <a:xfrm>
            <a:off x="4713759" y="3400053"/>
            <a:ext cx="2124224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1375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Keterbatasan Sumber Daya</a:t>
            </a:r>
            <a:endParaRPr lang="en-US" sz="137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1587475"/>
            <a:ext cx="6393061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469"/>
              </a:lnSpc>
            </a:pPr>
            <a:r>
              <a:rPr lang="en-US" sz="2781" b="1" dirty="0">
                <a:solidFill>
                  <a:srgbClr val="231971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Strategi Mengatasi Tantangan Kemitraan</a:t>
            </a:r>
            <a:endParaRPr lang="en-US" sz="2781" dirty="0"/>
          </a:p>
        </p:txBody>
      </p:sp>
      <p:sp>
        <p:nvSpPr>
          <p:cNvPr id="3" name="Text 1"/>
          <p:cNvSpPr/>
          <p:nvPr/>
        </p:nvSpPr>
        <p:spPr>
          <a:xfrm>
            <a:off x="496119" y="2384822"/>
            <a:ext cx="2007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1375" b="1" dirty="0">
                <a:solidFill>
                  <a:srgbClr val="231971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Membangun Kepercayaan</a:t>
            </a:r>
            <a:endParaRPr lang="en-US" sz="1375" dirty="0"/>
          </a:p>
        </p:txBody>
      </p:sp>
      <p:sp>
        <p:nvSpPr>
          <p:cNvPr id="4" name="Text 2"/>
          <p:cNvSpPr/>
          <p:nvPr/>
        </p:nvSpPr>
        <p:spPr>
          <a:xfrm>
            <a:off x="496119" y="2748037"/>
            <a:ext cx="2486323" cy="6804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Melalui komunikasi terbuka, transparansi, dan tindakan yang konsisten.</a:t>
            </a:r>
            <a:endParaRPr lang="en-US" sz="1094" dirty="0"/>
          </a:p>
        </p:txBody>
      </p:sp>
      <p:sp>
        <p:nvSpPr>
          <p:cNvPr id="5" name="Text 3"/>
          <p:cNvSpPr/>
          <p:nvPr/>
        </p:nvSpPr>
        <p:spPr>
          <a:xfrm>
            <a:off x="3333080" y="2384822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1375" b="1" dirty="0">
                <a:solidFill>
                  <a:srgbClr val="231971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Menyamakan Tujuan</a:t>
            </a:r>
            <a:endParaRPr lang="en-US" sz="1375" dirty="0"/>
          </a:p>
        </p:txBody>
      </p:sp>
      <p:sp>
        <p:nvSpPr>
          <p:cNvPr id="6" name="Text 4"/>
          <p:cNvSpPr/>
          <p:nvPr/>
        </p:nvSpPr>
        <p:spPr>
          <a:xfrm>
            <a:off x="3333080" y="2748037"/>
            <a:ext cx="2486323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Mencari titik temu dan menyelaraskan tujuan bersama.</a:t>
            </a:r>
            <a:endParaRPr lang="en-US" sz="1094" dirty="0"/>
          </a:p>
        </p:txBody>
      </p:sp>
      <p:sp>
        <p:nvSpPr>
          <p:cNvPr id="7" name="Text 5"/>
          <p:cNvSpPr/>
          <p:nvPr/>
        </p:nvSpPr>
        <p:spPr>
          <a:xfrm>
            <a:off x="6170042" y="2384822"/>
            <a:ext cx="1908721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1375" b="1" dirty="0">
                <a:solidFill>
                  <a:srgbClr val="231971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Meningkatkan Kapasitas</a:t>
            </a:r>
            <a:endParaRPr lang="en-US" sz="1375" dirty="0"/>
          </a:p>
        </p:txBody>
      </p:sp>
      <p:sp>
        <p:nvSpPr>
          <p:cNvPr id="8" name="Text 6"/>
          <p:cNvSpPr/>
          <p:nvPr/>
        </p:nvSpPr>
        <p:spPr>
          <a:xfrm>
            <a:off x="6170042" y="2748037"/>
            <a:ext cx="2486323" cy="6804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Memberikan pelatihan dan dukungan teknis kepada semua pihak.</a:t>
            </a:r>
            <a:endParaRPr lang="en-US" sz="109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15775" y="-44677"/>
            <a:ext cx="3771900" cy="5143500"/>
          </a:xfrm>
          <a:prstGeom prst="rect">
            <a:avLst/>
          </a:prstGeom>
          <a:solidFill>
            <a:srgbClr val="E5E0DF"/>
          </a:solidFill>
          <a:ln/>
        </p:spPr>
      </p:sp>
      <p:sp>
        <p:nvSpPr>
          <p:cNvPr id="4" name="Text 1"/>
          <p:cNvSpPr/>
          <p:nvPr/>
        </p:nvSpPr>
        <p:spPr>
          <a:xfrm>
            <a:off x="3840882" y="416719"/>
            <a:ext cx="4891236" cy="11032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75"/>
              </a:lnSpc>
            </a:pPr>
            <a:r>
              <a:rPr lang="en-US" sz="2313" b="1" dirty="0">
                <a:solidFill>
                  <a:srgbClr val="231971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Bentuk-bentuk Partisipasi Masyarakat dalam Promosi Kesehatan</a:t>
            </a:r>
            <a:endParaRPr lang="en-US" sz="2313" dirty="0"/>
          </a:p>
        </p:txBody>
      </p:sp>
      <p:sp>
        <p:nvSpPr>
          <p:cNvPr id="5" name="Shape 2"/>
          <p:cNvSpPr/>
          <p:nvPr/>
        </p:nvSpPr>
        <p:spPr>
          <a:xfrm>
            <a:off x="3840882" y="1828874"/>
            <a:ext cx="264765" cy="264765"/>
          </a:xfrm>
          <a:prstGeom prst="roundRect">
            <a:avLst>
              <a:gd name="adj" fmla="val 40006"/>
            </a:avLst>
          </a:prstGeom>
          <a:solidFill>
            <a:srgbClr val="FAFAFA"/>
          </a:solidFill>
          <a:ln/>
          <a:effectLst>
            <a:outerShdw blurRad="281940" algn="bl" rotWithShape="0">
              <a:srgbClr val="333333">
                <a:alpha val="10000"/>
              </a:srgbClr>
            </a:outerShdw>
          </a:effectLst>
        </p:spPr>
      </p:sp>
      <p:sp>
        <p:nvSpPr>
          <p:cNvPr id="6" name="Text 3"/>
          <p:cNvSpPr/>
          <p:nvPr/>
        </p:nvSpPr>
        <p:spPr>
          <a:xfrm>
            <a:off x="3942011" y="1873002"/>
            <a:ext cx="62508" cy="1765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375"/>
              </a:lnSpc>
            </a:pPr>
            <a:r>
              <a:rPr lang="en-US" sz="1375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1</a:t>
            </a:r>
            <a:endParaRPr lang="en-US" sz="1375" dirty="0"/>
          </a:p>
        </p:txBody>
      </p:sp>
      <p:sp>
        <p:nvSpPr>
          <p:cNvPr id="7" name="Text 4"/>
          <p:cNvSpPr/>
          <p:nvPr/>
        </p:nvSpPr>
        <p:spPr>
          <a:xfrm>
            <a:off x="4223296" y="1828875"/>
            <a:ext cx="1568946" cy="1838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438"/>
              </a:lnSpc>
            </a:pPr>
            <a:r>
              <a:rPr lang="en-US" sz="1156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Pengambilan Keputusan</a:t>
            </a:r>
            <a:endParaRPr lang="en-US" sz="1156" dirty="0"/>
          </a:p>
        </p:txBody>
      </p:sp>
      <p:sp>
        <p:nvSpPr>
          <p:cNvPr id="8" name="Text 5"/>
          <p:cNvSpPr/>
          <p:nvPr/>
        </p:nvSpPr>
        <p:spPr>
          <a:xfrm>
            <a:off x="4223295" y="2083296"/>
            <a:ext cx="4508823" cy="3766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469"/>
              </a:lnSpc>
            </a:pPr>
            <a:r>
              <a:rPr lang="en-US" sz="906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Masyarakat terlibat dalam pengambilan keputusan terkait program kesehatan.</a:t>
            </a:r>
            <a:endParaRPr lang="en-US" sz="906" dirty="0"/>
          </a:p>
        </p:txBody>
      </p:sp>
      <p:sp>
        <p:nvSpPr>
          <p:cNvPr id="9" name="Shape 6"/>
          <p:cNvSpPr/>
          <p:nvPr/>
        </p:nvSpPr>
        <p:spPr>
          <a:xfrm>
            <a:off x="3840882" y="2710011"/>
            <a:ext cx="264765" cy="264765"/>
          </a:xfrm>
          <a:prstGeom prst="roundRect">
            <a:avLst>
              <a:gd name="adj" fmla="val 40006"/>
            </a:avLst>
          </a:prstGeom>
          <a:solidFill>
            <a:srgbClr val="FAFAFA"/>
          </a:solidFill>
          <a:ln/>
          <a:effectLst>
            <a:outerShdw blurRad="281940" algn="bl" rotWithShape="0">
              <a:srgbClr val="333333">
                <a:alpha val="10000"/>
              </a:srgbClr>
            </a:outerShdw>
          </a:effectLst>
        </p:spPr>
      </p:sp>
      <p:sp>
        <p:nvSpPr>
          <p:cNvPr id="10" name="Text 7"/>
          <p:cNvSpPr/>
          <p:nvPr/>
        </p:nvSpPr>
        <p:spPr>
          <a:xfrm>
            <a:off x="3923854" y="2754139"/>
            <a:ext cx="98822" cy="1765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375"/>
              </a:lnSpc>
            </a:pPr>
            <a:r>
              <a:rPr lang="en-US" sz="1375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2</a:t>
            </a:r>
            <a:endParaRPr lang="en-US" sz="1375" dirty="0"/>
          </a:p>
        </p:txBody>
      </p:sp>
      <p:sp>
        <p:nvSpPr>
          <p:cNvPr id="11" name="Text 8"/>
          <p:cNvSpPr/>
          <p:nvPr/>
        </p:nvSpPr>
        <p:spPr>
          <a:xfrm>
            <a:off x="4223296" y="2710012"/>
            <a:ext cx="1471092" cy="1838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438"/>
              </a:lnSpc>
            </a:pPr>
            <a:r>
              <a:rPr lang="en-US" sz="1156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Perencanaan</a:t>
            </a:r>
            <a:endParaRPr lang="en-US" sz="1156" dirty="0"/>
          </a:p>
        </p:txBody>
      </p:sp>
      <p:sp>
        <p:nvSpPr>
          <p:cNvPr id="12" name="Text 9"/>
          <p:cNvSpPr/>
          <p:nvPr/>
        </p:nvSpPr>
        <p:spPr>
          <a:xfrm>
            <a:off x="4223295" y="2964433"/>
            <a:ext cx="4508823" cy="1883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469"/>
              </a:lnSpc>
            </a:pPr>
            <a:r>
              <a:rPr lang="en-US" sz="906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Masyarakat terlibat dalam perencanaan kegiatan promosi kesehatan.</a:t>
            </a:r>
            <a:endParaRPr lang="en-US" sz="906" dirty="0"/>
          </a:p>
        </p:txBody>
      </p:sp>
      <p:sp>
        <p:nvSpPr>
          <p:cNvPr id="13" name="Shape 10"/>
          <p:cNvSpPr/>
          <p:nvPr/>
        </p:nvSpPr>
        <p:spPr>
          <a:xfrm>
            <a:off x="3840882" y="3402806"/>
            <a:ext cx="264765" cy="264765"/>
          </a:xfrm>
          <a:prstGeom prst="roundRect">
            <a:avLst>
              <a:gd name="adj" fmla="val 40006"/>
            </a:avLst>
          </a:prstGeom>
          <a:solidFill>
            <a:srgbClr val="FAFAFA"/>
          </a:solidFill>
          <a:ln/>
          <a:effectLst>
            <a:outerShdw blurRad="281940" algn="bl" rotWithShape="0">
              <a:srgbClr val="333333">
                <a:alpha val="10000"/>
              </a:srgbClr>
            </a:outerShdw>
          </a:effectLst>
        </p:spPr>
      </p:sp>
      <p:sp>
        <p:nvSpPr>
          <p:cNvPr id="14" name="Text 11"/>
          <p:cNvSpPr/>
          <p:nvPr/>
        </p:nvSpPr>
        <p:spPr>
          <a:xfrm>
            <a:off x="3925566" y="3446934"/>
            <a:ext cx="95324" cy="1765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375"/>
              </a:lnSpc>
            </a:pPr>
            <a:r>
              <a:rPr lang="en-US" sz="1375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3</a:t>
            </a:r>
            <a:endParaRPr lang="en-US" sz="1375" dirty="0"/>
          </a:p>
        </p:txBody>
      </p:sp>
      <p:sp>
        <p:nvSpPr>
          <p:cNvPr id="15" name="Text 12"/>
          <p:cNvSpPr/>
          <p:nvPr/>
        </p:nvSpPr>
        <p:spPr>
          <a:xfrm>
            <a:off x="4223296" y="3402807"/>
            <a:ext cx="1471092" cy="1838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438"/>
              </a:lnSpc>
            </a:pPr>
            <a:r>
              <a:rPr lang="en-US" sz="1156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Pelaksanaan</a:t>
            </a:r>
            <a:endParaRPr lang="en-US" sz="1156" dirty="0"/>
          </a:p>
        </p:txBody>
      </p:sp>
      <p:sp>
        <p:nvSpPr>
          <p:cNvPr id="16" name="Text 13"/>
          <p:cNvSpPr/>
          <p:nvPr/>
        </p:nvSpPr>
        <p:spPr>
          <a:xfrm>
            <a:off x="4223295" y="3657228"/>
            <a:ext cx="4508823" cy="3766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469"/>
              </a:lnSpc>
            </a:pPr>
            <a:r>
              <a:rPr lang="en-US" sz="906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Masyarakat melaksanakan kegiatan promosi kesehatan di komunitas mereka.</a:t>
            </a:r>
            <a:endParaRPr lang="en-US" sz="906" dirty="0"/>
          </a:p>
        </p:txBody>
      </p:sp>
      <p:sp>
        <p:nvSpPr>
          <p:cNvPr id="17" name="Shape 14"/>
          <p:cNvSpPr/>
          <p:nvPr/>
        </p:nvSpPr>
        <p:spPr>
          <a:xfrm>
            <a:off x="3840882" y="4283943"/>
            <a:ext cx="264765" cy="264765"/>
          </a:xfrm>
          <a:prstGeom prst="roundRect">
            <a:avLst>
              <a:gd name="adj" fmla="val 40006"/>
            </a:avLst>
          </a:prstGeom>
          <a:solidFill>
            <a:srgbClr val="FAFAFA"/>
          </a:solidFill>
          <a:ln/>
          <a:effectLst>
            <a:outerShdw blurRad="281940" algn="bl" rotWithShape="0">
              <a:srgbClr val="333333">
                <a:alpha val="10000"/>
              </a:srgbClr>
            </a:outerShdw>
          </a:effectLst>
        </p:spPr>
      </p:sp>
      <p:sp>
        <p:nvSpPr>
          <p:cNvPr id="18" name="Text 15"/>
          <p:cNvSpPr/>
          <p:nvPr/>
        </p:nvSpPr>
        <p:spPr>
          <a:xfrm>
            <a:off x="3919836" y="4328071"/>
            <a:ext cx="106784" cy="1765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375"/>
              </a:lnSpc>
            </a:pPr>
            <a:r>
              <a:rPr lang="en-US" sz="1375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4</a:t>
            </a:r>
            <a:endParaRPr lang="en-US" sz="1375" dirty="0"/>
          </a:p>
        </p:txBody>
      </p:sp>
      <p:sp>
        <p:nvSpPr>
          <p:cNvPr id="19" name="Text 16"/>
          <p:cNvSpPr/>
          <p:nvPr/>
        </p:nvSpPr>
        <p:spPr>
          <a:xfrm>
            <a:off x="4223296" y="4283943"/>
            <a:ext cx="1471092" cy="1838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438"/>
              </a:lnSpc>
            </a:pPr>
            <a:r>
              <a:rPr lang="en-US" sz="1156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Evaluasi</a:t>
            </a:r>
            <a:endParaRPr lang="en-US" sz="1156" dirty="0"/>
          </a:p>
        </p:txBody>
      </p:sp>
      <p:sp>
        <p:nvSpPr>
          <p:cNvPr id="20" name="Text 17"/>
          <p:cNvSpPr/>
          <p:nvPr/>
        </p:nvSpPr>
        <p:spPr>
          <a:xfrm>
            <a:off x="4223295" y="4538365"/>
            <a:ext cx="4508823" cy="1883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469"/>
              </a:lnSpc>
            </a:pPr>
            <a:r>
              <a:rPr lang="en-US" sz="906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Masyarakat melakukan evaluasi terhadap efektivitas program kesehatan.</a:t>
            </a:r>
            <a:endParaRPr lang="en-US" sz="906" dirty="0"/>
          </a:p>
        </p:txBody>
      </p:sp>
      <p:grpSp>
        <p:nvGrpSpPr>
          <p:cNvPr id="21" name="Google Shape;970;p56">
            <a:extLst>
              <a:ext uri="{FF2B5EF4-FFF2-40B4-BE49-F238E27FC236}">
                <a16:creationId xmlns:a16="http://schemas.microsoft.com/office/drawing/2014/main" id="{1648169C-419D-4F69-BDE0-EA4B3F7B2CA5}"/>
              </a:ext>
            </a:extLst>
          </p:cNvPr>
          <p:cNvGrpSpPr/>
          <p:nvPr/>
        </p:nvGrpSpPr>
        <p:grpSpPr>
          <a:xfrm>
            <a:off x="697739" y="1622563"/>
            <a:ext cx="2117034" cy="1898374"/>
            <a:chOff x="4796083" y="3221650"/>
            <a:chExt cx="376132" cy="376170"/>
          </a:xfrm>
        </p:grpSpPr>
        <p:sp>
          <p:nvSpPr>
            <p:cNvPr id="22" name="Google Shape;971;p56">
              <a:extLst>
                <a:ext uri="{FF2B5EF4-FFF2-40B4-BE49-F238E27FC236}">
                  <a16:creationId xmlns:a16="http://schemas.microsoft.com/office/drawing/2014/main" id="{67EAC1FA-A7C8-4A33-BFC7-0D8CD8139C27}"/>
                </a:ext>
              </a:extLst>
            </p:cNvPr>
            <p:cNvSpPr/>
            <p:nvPr/>
          </p:nvSpPr>
          <p:spPr>
            <a:xfrm>
              <a:off x="4843462" y="3274401"/>
              <a:ext cx="11052" cy="22066"/>
            </a:xfrm>
            <a:custGeom>
              <a:avLst/>
              <a:gdLst/>
              <a:ahLst/>
              <a:cxnLst/>
              <a:rect l="l" t="t" r="r" b="b"/>
              <a:pathLst>
                <a:path w="286" h="571" extrusionOk="0">
                  <a:moveTo>
                    <a:pt x="142" y="0"/>
                  </a:moveTo>
                  <a:cubicBezTo>
                    <a:pt x="64" y="0"/>
                    <a:pt x="0" y="64"/>
                    <a:pt x="0" y="143"/>
                  </a:cubicBezTo>
                  <a:lnTo>
                    <a:pt x="0" y="427"/>
                  </a:lnTo>
                  <a:cubicBezTo>
                    <a:pt x="0" y="506"/>
                    <a:pt x="64" y="570"/>
                    <a:pt x="142" y="570"/>
                  </a:cubicBezTo>
                  <a:cubicBezTo>
                    <a:pt x="148" y="570"/>
                    <a:pt x="154" y="570"/>
                    <a:pt x="160" y="569"/>
                  </a:cubicBezTo>
                  <a:cubicBezTo>
                    <a:pt x="232" y="560"/>
                    <a:pt x="285" y="495"/>
                    <a:pt x="285" y="422"/>
                  </a:cubicBezTo>
                  <a:lnTo>
                    <a:pt x="285" y="149"/>
                  </a:lnTo>
                  <a:cubicBezTo>
                    <a:pt x="285" y="75"/>
                    <a:pt x="232" y="11"/>
                    <a:pt x="160" y="1"/>
                  </a:cubicBezTo>
                  <a:cubicBezTo>
                    <a:pt x="154" y="1"/>
                    <a:pt x="148" y="0"/>
                    <a:pt x="1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3" name="Google Shape;972;p56">
              <a:extLst>
                <a:ext uri="{FF2B5EF4-FFF2-40B4-BE49-F238E27FC236}">
                  <a16:creationId xmlns:a16="http://schemas.microsoft.com/office/drawing/2014/main" id="{F4D99CA0-97E0-47F8-91CE-532B55DAA319}"/>
                </a:ext>
              </a:extLst>
            </p:cNvPr>
            <p:cNvSpPr/>
            <p:nvPr/>
          </p:nvSpPr>
          <p:spPr>
            <a:xfrm>
              <a:off x="4920597" y="3274401"/>
              <a:ext cx="11052" cy="22066"/>
            </a:xfrm>
            <a:custGeom>
              <a:avLst/>
              <a:gdLst/>
              <a:ahLst/>
              <a:cxnLst/>
              <a:rect l="l" t="t" r="r" b="b"/>
              <a:pathLst>
                <a:path w="286" h="571" extrusionOk="0">
                  <a:moveTo>
                    <a:pt x="142" y="0"/>
                  </a:moveTo>
                  <a:cubicBezTo>
                    <a:pt x="64" y="0"/>
                    <a:pt x="0" y="64"/>
                    <a:pt x="0" y="143"/>
                  </a:cubicBezTo>
                  <a:lnTo>
                    <a:pt x="0" y="427"/>
                  </a:lnTo>
                  <a:cubicBezTo>
                    <a:pt x="0" y="506"/>
                    <a:pt x="65" y="570"/>
                    <a:pt x="143" y="570"/>
                  </a:cubicBezTo>
                  <a:cubicBezTo>
                    <a:pt x="149" y="570"/>
                    <a:pt x="154" y="570"/>
                    <a:pt x="160" y="569"/>
                  </a:cubicBezTo>
                  <a:cubicBezTo>
                    <a:pt x="232" y="560"/>
                    <a:pt x="285" y="495"/>
                    <a:pt x="285" y="422"/>
                  </a:cubicBezTo>
                  <a:lnTo>
                    <a:pt x="285" y="149"/>
                  </a:lnTo>
                  <a:cubicBezTo>
                    <a:pt x="285" y="75"/>
                    <a:pt x="232" y="11"/>
                    <a:pt x="160" y="1"/>
                  </a:cubicBezTo>
                  <a:cubicBezTo>
                    <a:pt x="154" y="1"/>
                    <a:pt x="148" y="0"/>
                    <a:pt x="1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4" name="Google Shape;973;p56">
              <a:extLst>
                <a:ext uri="{FF2B5EF4-FFF2-40B4-BE49-F238E27FC236}">
                  <a16:creationId xmlns:a16="http://schemas.microsoft.com/office/drawing/2014/main" id="{E624B2C2-A005-4B38-B5EC-EBBFE89FBFE6}"/>
                </a:ext>
              </a:extLst>
            </p:cNvPr>
            <p:cNvSpPr/>
            <p:nvPr/>
          </p:nvSpPr>
          <p:spPr>
            <a:xfrm>
              <a:off x="4796083" y="3221650"/>
              <a:ext cx="182520" cy="182559"/>
            </a:xfrm>
            <a:custGeom>
              <a:avLst/>
              <a:gdLst/>
              <a:ahLst/>
              <a:cxnLst/>
              <a:rect l="l" t="t" r="r" b="b"/>
              <a:pathLst>
                <a:path w="4723" h="4724" extrusionOk="0">
                  <a:moveTo>
                    <a:pt x="2361" y="286"/>
                  </a:moveTo>
                  <a:cubicBezTo>
                    <a:pt x="3507" y="286"/>
                    <a:pt x="4438" y="1217"/>
                    <a:pt x="4438" y="2362"/>
                  </a:cubicBezTo>
                  <a:cubicBezTo>
                    <a:pt x="4438" y="3508"/>
                    <a:pt x="3507" y="4439"/>
                    <a:pt x="2361" y="4439"/>
                  </a:cubicBezTo>
                  <a:cubicBezTo>
                    <a:pt x="1215" y="4439"/>
                    <a:pt x="284" y="3508"/>
                    <a:pt x="284" y="2362"/>
                  </a:cubicBezTo>
                  <a:cubicBezTo>
                    <a:pt x="284" y="1217"/>
                    <a:pt x="1215" y="286"/>
                    <a:pt x="2361" y="286"/>
                  </a:cubicBezTo>
                  <a:close/>
                  <a:moveTo>
                    <a:pt x="2361" y="0"/>
                  </a:moveTo>
                  <a:cubicBezTo>
                    <a:pt x="1060" y="0"/>
                    <a:pt x="0" y="1060"/>
                    <a:pt x="0" y="2362"/>
                  </a:cubicBezTo>
                  <a:cubicBezTo>
                    <a:pt x="0" y="3664"/>
                    <a:pt x="1060" y="4723"/>
                    <a:pt x="2361" y="4723"/>
                  </a:cubicBezTo>
                  <a:cubicBezTo>
                    <a:pt x="3663" y="4723"/>
                    <a:pt x="4723" y="3664"/>
                    <a:pt x="4723" y="2362"/>
                  </a:cubicBezTo>
                  <a:cubicBezTo>
                    <a:pt x="4723" y="1060"/>
                    <a:pt x="3663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5" name="Google Shape;974;p56">
              <a:extLst>
                <a:ext uri="{FF2B5EF4-FFF2-40B4-BE49-F238E27FC236}">
                  <a16:creationId xmlns:a16="http://schemas.microsoft.com/office/drawing/2014/main" id="{99A4AA49-311E-4142-8F54-EA06DE517000}"/>
                </a:ext>
              </a:extLst>
            </p:cNvPr>
            <p:cNvSpPr/>
            <p:nvPr/>
          </p:nvSpPr>
          <p:spPr>
            <a:xfrm>
              <a:off x="4837704" y="3307597"/>
              <a:ext cx="99240" cy="55146"/>
            </a:xfrm>
            <a:custGeom>
              <a:avLst/>
              <a:gdLst/>
              <a:ahLst/>
              <a:cxnLst/>
              <a:rect l="l" t="t" r="r" b="b"/>
              <a:pathLst>
                <a:path w="2568" h="1427" extrusionOk="0">
                  <a:moveTo>
                    <a:pt x="2273" y="286"/>
                  </a:moveTo>
                  <a:cubicBezTo>
                    <a:pt x="2243" y="485"/>
                    <a:pt x="2156" y="665"/>
                    <a:pt x="2028" y="808"/>
                  </a:cubicBezTo>
                  <a:cubicBezTo>
                    <a:pt x="1812" y="654"/>
                    <a:pt x="1552" y="572"/>
                    <a:pt x="1284" y="572"/>
                  </a:cubicBezTo>
                  <a:cubicBezTo>
                    <a:pt x="1017" y="572"/>
                    <a:pt x="757" y="654"/>
                    <a:pt x="541" y="808"/>
                  </a:cubicBezTo>
                  <a:cubicBezTo>
                    <a:pt x="413" y="665"/>
                    <a:pt x="325" y="485"/>
                    <a:pt x="296" y="286"/>
                  </a:cubicBezTo>
                  <a:close/>
                  <a:moveTo>
                    <a:pt x="1284" y="850"/>
                  </a:moveTo>
                  <a:cubicBezTo>
                    <a:pt x="1467" y="850"/>
                    <a:pt x="1643" y="901"/>
                    <a:pt x="1798" y="993"/>
                  </a:cubicBezTo>
                  <a:cubicBezTo>
                    <a:pt x="1648" y="1084"/>
                    <a:pt x="1473" y="1137"/>
                    <a:pt x="1284" y="1137"/>
                  </a:cubicBezTo>
                  <a:cubicBezTo>
                    <a:pt x="1096" y="1137"/>
                    <a:pt x="922" y="1086"/>
                    <a:pt x="770" y="993"/>
                  </a:cubicBezTo>
                  <a:cubicBezTo>
                    <a:pt x="924" y="901"/>
                    <a:pt x="1102" y="850"/>
                    <a:pt x="1284" y="850"/>
                  </a:cubicBezTo>
                  <a:close/>
                  <a:moveTo>
                    <a:pt x="144" y="1"/>
                  </a:moveTo>
                  <a:cubicBezTo>
                    <a:pt x="65" y="1"/>
                    <a:pt x="1" y="64"/>
                    <a:pt x="1" y="144"/>
                  </a:cubicBezTo>
                  <a:cubicBezTo>
                    <a:pt x="1" y="850"/>
                    <a:pt x="577" y="1427"/>
                    <a:pt x="1284" y="1427"/>
                  </a:cubicBezTo>
                  <a:cubicBezTo>
                    <a:pt x="1992" y="1427"/>
                    <a:pt x="2567" y="850"/>
                    <a:pt x="2567" y="144"/>
                  </a:cubicBezTo>
                  <a:cubicBezTo>
                    <a:pt x="2567" y="65"/>
                    <a:pt x="2505" y="1"/>
                    <a:pt x="2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" name="Google Shape;975;p56">
              <a:extLst>
                <a:ext uri="{FF2B5EF4-FFF2-40B4-BE49-F238E27FC236}">
                  <a16:creationId xmlns:a16="http://schemas.microsoft.com/office/drawing/2014/main" id="{FAF681AE-6DCF-4201-AD8E-FB5921D24934}"/>
                </a:ext>
              </a:extLst>
            </p:cNvPr>
            <p:cNvSpPr/>
            <p:nvPr/>
          </p:nvSpPr>
          <p:spPr>
            <a:xfrm>
              <a:off x="5036648" y="3274401"/>
              <a:ext cx="11014" cy="22066"/>
            </a:xfrm>
            <a:custGeom>
              <a:avLst/>
              <a:gdLst/>
              <a:ahLst/>
              <a:cxnLst/>
              <a:rect l="l" t="t" r="r" b="b"/>
              <a:pathLst>
                <a:path w="285" h="571" extrusionOk="0">
                  <a:moveTo>
                    <a:pt x="142" y="0"/>
                  </a:moveTo>
                  <a:cubicBezTo>
                    <a:pt x="64" y="0"/>
                    <a:pt x="0" y="64"/>
                    <a:pt x="0" y="143"/>
                  </a:cubicBezTo>
                  <a:lnTo>
                    <a:pt x="0" y="427"/>
                  </a:lnTo>
                  <a:cubicBezTo>
                    <a:pt x="0" y="506"/>
                    <a:pt x="65" y="570"/>
                    <a:pt x="143" y="570"/>
                  </a:cubicBezTo>
                  <a:cubicBezTo>
                    <a:pt x="148" y="570"/>
                    <a:pt x="154" y="570"/>
                    <a:pt x="160" y="569"/>
                  </a:cubicBezTo>
                  <a:cubicBezTo>
                    <a:pt x="233" y="560"/>
                    <a:pt x="284" y="495"/>
                    <a:pt x="284" y="422"/>
                  </a:cubicBezTo>
                  <a:lnTo>
                    <a:pt x="284" y="149"/>
                  </a:lnTo>
                  <a:cubicBezTo>
                    <a:pt x="284" y="75"/>
                    <a:pt x="231" y="11"/>
                    <a:pt x="160" y="1"/>
                  </a:cubicBezTo>
                  <a:cubicBezTo>
                    <a:pt x="154" y="1"/>
                    <a:pt x="148" y="0"/>
                    <a:pt x="1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7" name="Google Shape;976;p56">
              <a:extLst>
                <a:ext uri="{FF2B5EF4-FFF2-40B4-BE49-F238E27FC236}">
                  <a16:creationId xmlns:a16="http://schemas.microsoft.com/office/drawing/2014/main" id="{665E0632-E4C1-41B7-9D47-80DF294321B4}"/>
                </a:ext>
              </a:extLst>
            </p:cNvPr>
            <p:cNvSpPr/>
            <p:nvPr/>
          </p:nvSpPr>
          <p:spPr>
            <a:xfrm>
              <a:off x="5113745" y="3274401"/>
              <a:ext cx="11052" cy="22066"/>
            </a:xfrm>
            <a:custGeom>
              <a:avLst/>
              <a:gdLst/>
              <a:ahLst/>
              <a:cxnLst/>
              <a:rect l="l" t="t" r="r" b="b"/>
              <a:pathLst>
                <a:path w="286" h="571" extrusionOk="0">
                  <a:moveTo>
                    <a:pt x="143" y="0"/>
                  </a:moveTo>
                  <a:cubicBezTo>
                    <a:pt x="65" y="0"/>
                    <a:pt x="1" y="64"/>
                    <a:pt x="1" y="143"/>
                  </a:cubicBezTo>
                  <a:lnTo>
                    <a:pt x="1" y="427"/>
                  </a:lnTo>
                  <a:cubicBezTo>
                    <a:pt x="1" y="506"/>
                    <a:pt x="65" y="570"/>
                    <a:pt x="144" y="570"/>
                  </a:cubicBezTo>
                  <a:cubicBezTo>
                    <a:pt x="150" y="570"/>
                    <a:pt x="156" y="570"/>
                    <a:pt x="162" y="569"/>
                  </a:cubicBezTo>
                  <a:cubicBezTo>
                    <a:pt x="234" y="560"/>
                    <a:pt x="286" y="495"/>
                    <a:pt x="286" y="422"/>
                  </a:cubicBezTo>
                  <a:lnTo>
                    <a:pt x="286" y="149"/>
                  </a:lnTo>
                  <a:cubicBezTo>
                    <a:pt x="286" y="75"/>
                    <a:pt x="233" y="11"/>
                    <a:pt x="162" y="1"/>
                  </a:cubicBezTo>
                  <a:cubicBezTo>
                    <a:pt x="155" y="1"/>
                    <a:pt x="149" y="0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8" name="Google Shape;977;p56">
              <a:extLst>
                <a:ext uri="{FF2B5EF4-FFF2-40B4-BE49-F238E27FC236}">
                  <a16:creationId xmlns:a16="http://schemas.microsoft.com/office/drawing/2014/main" id="{10A9FB25-2CCE-4E52-9315-D66003E71DC5}"/>
                </a:ext>
              </a:extLst>
            </p:cNvPr>
            <p:cNvSpPr/>
            <p:nvPr/>
          </p:nvSpPr>
          <p:spPr>
            <a:xfrm>
              <a:off x="4989617" y="3221689"/>
              <a:ext cx="182598" cy="182598"/>
            </a:xfrm>
            <a:custGeom>
              <a:avLst/>
              <a:gdLst/>
              <a:ahLst/>
              <a:cxnLst/>
              <a:rect l="l" t="t" r="r" b="b"/>
              <a:pathLst>
                <a:path w="4725" h="4725" extrusionOk="0">
                  <a:moveTo>
                    <a:pt x="2363" y="285"/>
                  </a:moveTo>
                  <a:cubicBezTo>
                    <a:pt x="3508" y="285"/>
                    <a:pt x="4440" y="1215"/>
                    <a:pt x="4440" y="2361"/>
                  </a:cubicBezTo>
                  <a:cubicBezTo>
                    <a:pt x="4440" y="3507"/>
                    <a:pt x="3508" y="4438"/>
                    <a:pt x="2363" y="4438"/>
                  </a:cubicBezTo>
                  <a:cubicBezTo>
                    <a:pt x="1217" y="4438"/>
                    <a:pt x="286" y="3507"/>
                    <a:pt x="286" y="2361"/>
                  </a:cubicBezTo>
                  <a:cubicBezTo>
                    <a:pt x="286" y="1215"/>
                    <a:pt x="1217" y="285"/>
                    <a:pt x="2363" y="285"/>
                  </a:cubicBezTo>
                  <a:close/>
                  <a:moveTo>
                    <a:pt x="2363" y="1"/>
                  </a:moveTo>
                  <a:cubicBezTo>
                    <a:pt x="1060" y="1"/>
                    <a:pt x="1" y="1060"/>
                    <a:pt x="1" y="2362"/>
                  </a:cubicBezTo>
                  <a:cubicBezTo>
                    <a:pt x="1" y="3665"/>
                    <a:pt x="1060" y="4724"/>
                    <a:pt x="2363" y="4724"/>
                  </a:cubicBezTo>
                  <a:cubicBezTo>
                    <a:pt x="3665" y="4724"/>
                    <a:pt x="4725" y="3665"/>
                    <a:pt x="4725" y="2362"/>
                  </a:cubicBezTo>
                  <a:cubicBezTo>
                    <a:pt x="4725" y="1060"/>
                    <a:pt x="3665" y="1"/>
                    <a:pt x="23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9" name="Google Shape;978;p56">
              <a:extLst>
                <a:ext uri="{FF2B5EF4-FFF2-40B4-BE49-F238E27FC236}">
                  <a16:creationId xmlns:a16="http://schemas.microsoft.com/office/drawing/2014/main" id="{8ECBF07B-4810-469C-9C6D-752B4111162D}"/>
                </a:ext>
              </a:extLst>
            </p:cNvPr>
            <p:cNvSpPr/>
            <p:nvPr/>
          </p:nvSpPr>
          <p:spPr>
            <a:xfrm>
              <a:off x="5031315" y="3307597"/>
              <a:ext cx="99202" cy="55146"/>
            </a:xfrm>
            <a:custGeom>
              <a:avLst/>
              <a:gdLst/>
              <a:ahLst/>
              <a:cxnLst/>
              <a:rect l="l" t="t" r="r" b="b"/>
              <a:pathLst>
                <a:path w="2567" h="1427" extrusionOk="0">
                  <a:moveTo>
                    <a:pt x="2271" y="287"/>
                  </a:moveTo>
                  <a:cubicBezTo>
                    <a:pt x="2243" y="485"/>
                    <a:pt x="2155" y="667"/>
                    <a:pt x="2027" y="809"/>
                  </a:cubicBezTo>
                  <a:cubicBezTo>
                    <a:pt x="1810" y="655"/>
                    <a:pt x="1551" y="573"/>
                    <a:pt x="1284" y="573"/>
                  </a:cubicBezTo>
                  <a:cubicBezTo>
                    <a:pt x="1016" y="573"/>
                    <a:pt x="756" y="655"/>
                    <a:pt x="541" y="809"/>
                  </a:cubicBezTo>
                  <a:cubicBezTo>
                    <a:pt x="412" y="667"/>
                    <a:pt x="325" y="487"/>
                    <a:pt x="295" y="287"/>
                  </a:cubicBezTo>
                  <a:close/>
                  <a:moveTo>
                    <a:pt x="1284" y="850"/>
                  </a:moveTo>
                  <a:cubicBezTo>
                    <a:pt x="1466" y="850"/>
                    <a:pt x="1642" y="901"/>
                    <a:pt x="1798" y="993"/>
                  </a:cubicBezTo>
                  <a:cubicBezTo>
                    <a:pt x="1647" y="1084"/>
                    <a:pt x="1471" y="1137"/>
                    <a:pt x="1284" y="1137"/>
                  </a:cubicBezTo>
                  <a:cubicBezTo>
                    <a:pt x="1095" y="1137"/>
                    <a:pt x="919" y="1086"/>
                    <a:pt x="770" y="993"/>
                  </a:cubicBezTo>
                  <a:cubicBezTo>
                    <a:pt x="923" y="901"/>
                    <a:pt x="1100" y="850"/>
                    <a:pt x="1284" y="850"/>
                  </a:cubicBezTo>
                  <a:close/>
                  <a:moveTo>
                    <a:pt x="144" y="1"/>
                  </a:moveTo>
                  <a:cubicBezTo>
                    <a:pt x="65" y="1"/>
                    <a:pt x="1" y="64"/>
                    <a:pt x="1" y="144"/>
                  </a:cubicBezTo>
                  <a:cubicBezTo>
                    <a:pt x="1" y="850"/>
                    <a:pt x="576" y="1427"/>
                    <a:pt x="1284" y="1427"/>
                  </a:cubicBezTo>
                  <a:cubicBezTo>
                    <a:pt x="1991" y="1427"/>
                    <a:pt x="2567" y="850"/>
                    <a:pt x="2567" y="144"/>
                  </a:cubicBezTo>
                  <a:cubicBezTo>
                    <a:pt x="2567" y="65"/>
                    <a:pt x="2503" y="1"/>
                    <a:pt x="24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0" name="Google Shape;979;p56">
              <a:extLst>
                <a:ext uri="{FF2B5EF4-FFF2-40B4-BE49-F238E27FC236}">
                  <a16:creationId xmlns:a16="http://schemas.microsoft.com/office/drawing/2014/main" id="{81F1C8F8-EE2B-483B-A056-7AFE397ED52A}"/>
                </a:ext>
              </a:extLst>
            </p:cNvPr>
            <p:cNvSpPr/>
            <p:nvPr/>
          </p:nvSpPr>
          <p:spPr>
            <a:xfrm>
              <a:off x="4843462" y="3467896"/>
              <a:ext cx="11052" cy="22105"/>
            </a:xfrm>
            <a:custGeom>
              <a:avLst/>
              <a:gdLst/>
              <a:ahLst/>
              <a:cxnLst/>
              <a:rect l="l" t="t" r="r" b="b"/>
              <a:pathLst>
                <a:path w="286" h="572" extrusionOk="0">
                  <a:moveTo>
                    <a:pt x="142" y="1"/>
                  </a:moveTo>
                  <a:cubicBezTo>
                    <a:pt x="64" y="1"/>
                    <a:pt x="0" y="65"/>
                    <a:pt x="0" y="144"/>
                  </a:cubicBezTo>
                  <a:lnTo>
                    <a:pt x="0" y="428"/>
                  </a:lnTo>
                  <a:cubicBezTo>
                    <a:pt x="0" y="507"/>
                    <a:pt x="64" y="571"/>
                    <a:pt x="142" y="571"/>
                  </a:cubicBezTo>
                  <a:cubicBezTo>
                    <a:pt x="148" y="571"/>
                    <a:pt x="154" y="571"/>
                    <a:pt x="160" y="570"/>
                  </a:cubicBezTo>
                  <a:cubicBezTo>
                    <a:pt x="232" y="563"/>
                    <a:pt x="285" y="498"/>
                    <a:pt x="285" y="423"/>
                  </a:cubicBezTo>
                  <a:lnTo>
                    <a:pt x="285" y="149"/>
                  </a:lnTo>
                  <a:cubicBezTo>
                    <a:pt x="285" y="76"/>
                    <a:pt x="232" y="12"/>
                    <a:pt x="160" y="2"/>
                  </a:cubicBezTo>
                  <a:cubicBezTo>
                    <a:pt x="154" y="1"/>
                    <a:pt x="148" y="1"/>
                    <a:pt x="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" name="Google Shape;980;p56">
              <a:extLst>
                <a:ext uri="{FF2B5EF4-FFF2-40B4-BE49-F238E27FC236}">
                  <a16:creationId xmlns:a16="http://schemas.microsoft.com/office/drawing/2014/main" id="{C0A7C032-2897-465E-90C8-C02C3FF5F975}"/>
                </a:ext>
              </a:extLst>
            </p:cNvPr>
            <p:cNvSpPr/>
            <p:nvPr/>
          </p:nvSpPr>
          <p:spPr>
            <a:xfrm>
              <a:off x="4920597" y="3467896"/>
              <a:ext cx="11052" cy="22105"/>
            </a:xfrm>
            <a:custGeom>
              <a:avLst/>
              <a:gdLst/>
              <a:ahLst/>
              <a:cxnLst/>
              <a:rect l="l" t="t" r="r" b="b"/>
              <a:pathLst>
                <a:path w="286" h="572" extrusionOk="0">
                  <a:moveTo>
                    <a:pt x="143" y="1"/>
                  </a:moveTo>
                  <a:cubicBezTo>
                    <a:pt x="65" y="1"/>
                    <a:pt x="0" y="65"/>
                    <a:pt x="0" y="144"/>
                  </a:cubicBezTo>
                  <a:lnTo>
                    <a:pt x="0" y="428"/>
                  </a:lnTo>
                  <a:cubicBezTo>
                    <a:pt x="0" y="507"/>
                    <a:pt x="65" y="571"/>
                    <a:pt x="143" y="571"/>
                  </a:cubicBezTo>
                  <a:cubicBezTo>
                    <a:pt x="149" y="571"/>
                    <a:pt x="154" y="571"/>
                    <a:pt x="160" y="570"/>
                  </a:cubicBezTo>
                  <a:cubicBezTo>
                    <a:pt x="232" y="563"/>
                    <a:pt x="285" y="498"/>
                    <a:pt x="285" y="423"/>
                  </a:cubicBezTo>
                  <a:lnTo>
                    <a:pt x="285" y="149"/>
                  </a:lnTo>
                  <a:cubicBezTo>
                    <a:pt x="285" y="76"/>
                    <a:pt x="232" y="12"/>
                    <a:pt x="160" y="2"/>
                  </a:cubicBezTo>
                  <a:cubicBezTo>
                    <a:pt x="154" y="1"/>
                    <a:pt x="149" y="1"/>
                    <a:pt x="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" name="Google Shape;981;p56">
              <a:extLst>
                <a:ext uri="{FF2B5EF4-FFF2-40B4-BE49-F238E27FC236}">
                  <a16:creationId xmlns:a16="http://schemas.microsoft.com/office/drawing/2014/main" id="{09446D62-BB3D-4155-B3E3-D5CECB702CF3}"/>
                </a:ext>
              </a:extLst>
            </p:cNvPr>
            <p:cNvSpPr/>
            <p:nvPr/>
          </p:nvSpPr>
          <p:spPr>
            <a:xfrm>
              <a:off x="4796083" y="3415262"/>
              <a:ext cx="182520" cy="182559"/>
            </a:xfrm>
            <a:custGeom>
              <a:avLst/>
              <a:gdLst/>
              <a:ahLst/>
              <a:cxnLst/>
              <a:rect l="l" t="t" r="r" b="b"/>
              <a:pathLst>
                <a:path w="4723" h="4724" extrusionOk="0">
                  <a:moveTo>
                    <a:pt x="2361" y="284"/>
                  </a:moveTo>
                  <a:cubicBezTo>
                    <a:pt x="3507" y="284"/>
                    <a:pt x="4438" y="1216"/>
                    <a:pt x="4438" y="2361"/>
                  </a:cubicBezTo>
                  <a:cubicBezTo>
                    <a:pt x="4438" y="3508"/>
                    <a:pt x="3507" y="4438"/>
                    <a:pt x="2361" y="4438"/>
                  </a:cubicBezTo>
                  <a:cubicBezTo>
                    <a:pt x="1215" y="4438"/>
                    <a:pt x="284" y="3508"/>
                    <a:pt x="284" y="2361"/>
                  </a:cubicBezTo>
                  <a:cubicBezTo>
                    <a:pt x="284" y="1216"/>
                    <a:pt x="1215" y="284"/>
                    <a:pt x="2361" y="284"/>
                  </a:cubicBezTo>
                  <a:close/>
                  <a:moveTo>
                    <a:pt x="2361" y="0"/>
                  </a:moveTo>
                  <a:cubicBezTo>
                    <a:pt x="1060" y="0"/>
                    <a:pt x="0" y="1060"/>
                    <a:pt x="0" y="2361"/>
                  </a:cubicBezTo>
                  <a:cubicBezTo>
                    <a:pt x="0" y="3663"/>
                    <a:pt x="1060" y="4723"/>
                    <a:pt x="2361" y="4723"/>
                  </a:cubicBezTo>
                  <a:cubicBezTo>
                    <a:pt x="3663" y="4723"/>
                    <a:pt x="4723" y="3663"/>
                    <a:pt x="4723" y="2361"/>
                  </a:cubicBezTo>
                  <a:cubicBezTo>
                    <a:pt x="4723" y="1060"/>
                    <a:pt x="3663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" name="Google Shape;982;p56">
              <a:extLst>
                <a:ext uri="{FF2B5EF4-FFF2-40B4-BE49-F238E27FC236}">
                  <a16:creationId xmlns:a16="http://schemas.microsoft.com/office/drawing/2014/main" id="{632E0CE4-883F-4D8B-A196-DC6EC2E3FAF4}"/>
                </a:ext>
              </a:extLst>
            </p:cNvPr>
            <p:cNvSpPr/>
            <p:nvPr/>
          </p:nvSpPr>
          <p:spPr>
            <a:xfrm>
              <a:off x="4837704" y="3500822"/>
              <a:ext cx="99240" cy="55185"/>
            </a:xfrm>
            <a:custGeom>
              <a:avLst/>
              <a:gdLst/>
              <a:ahLst/>
              <a:cxnLst/>
              <a:rect l="l" t="t" r="r" b="b"/>
              <a:pathLst>
                <a:path w="2568" h="1428" extrusionOk="0">
                  <a:moveTo>
                    <a:pt x="2273" y="285"/>
                  </a:moveTo>
                  <a:cubicBezTo>
                    <a:pt x="2243" y="485"/>
                    <a:pt x="2156" y="665"/>
                    <a:pt x="2028" y="808"/>
                  </a:cubicBezTo>
                  <a:cubicBezTo>
                    <a:pt x="1812" y="655"/>
                    <a:pt x="1552" y="571"/>
                    <a:pt x="1284" y="571"/>
                  </a:cubicBezTo>
                  <a:cubicBezTo>
                    <a:pt x="1017" y="571"/>
                    <a:pt x="757" y="655"/>
                    <a:pt x="541" y="808"/>
                  </a:cubicBezTo>
                  <a:cubicBezTo>
                    <a:pt x="413" y="665"/>
                    <a:pt x="325" y="485"/>
                    <a:pt x="296" y="285"/>
                  </a:cubicBezTo>
                  <a:close/>
                  <a:moveTo>
                    <a:pt x="1284" y="860"/>
                  </a:moveTo>
                  <a:cubicBezTo>
                    <a:pt x="1467" y="860"/>
                    <a:pt x="1643" y="910"/>
                    <a:pt x="1798" y="1003"/>
                  </a:cubicBezTo>
                  <a:cubicBezTo>
                    <a:pt x="1648" y="1093"/>
                    <a:pt x="1473" y="1146"/>
                    <a:pt x="1284" y="1146"/>
                  </a:cubicBezTo>
                  <a:cubicBezTo>
                    <a:pt x="1096" y="1146"/>
                    <a:pt x="922" y="1093"/>
                    <a:pt x="770" y="1003"/>
                  </a:cubicBezTo>
                  <a:cubicBezTo>
                    <a:pt x="924" y="910"/>
                    <a:pt x="1102" y="860"/>
                    <a:pt x="1284" y="860"/>
                  </a:cubicBezTo>
                  <a:close/>
                  <a:moveTo>
                    <a:pt x="144" y="1"/>
                  </a:moveTo>
                  <a:cubicBezTo>
                    <a:pt x="65" y="1"/>
                    <a:pt x="1" y="64"/>
                    <a:pt x="1" y="144"/>
                  </a:cubicBezTo>
                  <a:cubicBezTo>
                    <a:pt x="1" y="851"/>
                    <a:pt x="577" y="1427"/>
                    <a:pt x="1284" y="1427"/>
                  </a:cubicBezTo>
                  <a:cubicBezTo>
                    <a:pt x="1992" y="1427"/>
                    <a:pt x="2567" y="851"/>
                    <a:pt x="2567" y="144"/>
                  </a:cubicBezTo>
                  <a:cubicBezTo>
                    <a:pt x="2567" y="64"/>
                    <a:pt x="2505" y="1"/>
                    <a:pt x="2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4" name="Google Shape;983;p56">
              <a:extLst>
                <a:ext uri="{FF2B5EF4-FFF2-40B4-BE49-F238E27FC236}">
                  <a16:creationId xmlns:a16="http://schemas.microsoft.com/office/drawing/2014/main" id="{6278D375-2ED1-40E3-948C-D1577D363025}"/>
                </a:ext>
              </a:extLst>
            </p:cNvPr>
            <p:cNvSpPr/>
            <p:nvPr/>
          </p:nvSpPr>
          <p:spPr>
            <a:xfrm>
              <a:off x="5036648" y="3467974"/>
              <a:ext cx="11014" cy="22066"/>
            </a:xfrm>
            <a:custGeom>
              <a:avLst/>
              <a:gdLst/>
              <a:ahLst/>
              <a:cxnLst/>
              <a:rect l="l" t="t" r="r" b="b"/>
              <a:pathLst>
                <a:path w="285" h="571" extrusionOk="0">
                  <a:moveTo>
                    <a:pt x="143" y="0"/>
                  </a:moveTo>
                  <a:cubicBezTo>
                    <a:pt x="65" y="0"/>
                    <a:pt x="0" y="64"/>
                    <a:pt x="0" y="143"/>
                  </a:cubicBezTo>
                  <a:lnTo>
                    <a:pt x="0" y="423"/>
                  </a:lnTo>
                  <a:cubicBezTo>
                    <a:pt x="0" y="496"/>
                    <a:pt x="53" y="561"/>
                    <a:pt x="124" y="570"/>
                  </a:cubicBezTo>
                  <a:cubicBezTo>
                    <a:pt x="129" y="571"/>
                    <a:pt x="134" y="571"/>
                    <a:pt x="139" y="571"/>
                  </a:cubicBezTo>
                  <a:cubicBezTo>
                    <a:pt x="220" y="571"/>
                    <a:pt x="284" y="507"/>
                    <a:pt x="284" y="428"/>
                  </a:cubicBezTo>
                  <a:lnTo>
                    <a:pt x="284" y="148"/>
                  </a:lnTo>
                  <a:cubicBezTo>
                    <a:pt x="284" y="75"/>
                    <a:pt x="231" y="11"/>
                    <a:pt x="160" y="1"/>
                  </a:cubicBezTo>
                  <a:cubicBezTo>
                    <a:pt x="154" y="0"/>
                    <a:pt x="148" y="0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5" name="Google Shape;984;p56">
              <a:extLst>
                <a:ext uri="{FF2B5EF4-FFF2-40B4-BE49-F238E27FC236}">
                  <a16:creationId xmlns:a16="http://schemas.microsoft.com/office/drawing/2014/main" id="{D671B256-77E2-45FF-9640-CF57B33375D1}"/>
                </a:ext>
              </a:extLst>
            </p:cNvPr>
            <p:cNvSpPr/>
            <p:nvPr/>
          </p:nvSpPr>
          <p:spPr>
            <a:xfrm>
              <a:off x="5113745" y="3467974"/>
              <a:ext cx="11052" cy="22066"/>
            </a:xfrm>
            <a:custGeom>
              <a:avLst/>
              <a:gdLst/>
              <a:ahLst/>
              <a:cxnLst/>
              <a:rect l="l" t="t" r="r" b="b"/>
              <a:pathLst>
                <a:path w="286" h="571" extrusionOk="0">
                  <a:moveTo>
                    <a:pt x="144" y="0"/>
                  </a:moveTo>
                  <a:cubicBezTo>
                    <a:pt x="65" y="0"/>
                    <a:pt x="1" y="64"/>
                    <a:pt x="1" y="143"/>
                  </a:cubicBezTo>
                  <a:lnTo>
                    <a:pt x="1" y="423"/>
                  </a:lnTo>
                  <a:cubicBezTo>
                    <a:pt x="1" y="496"/>
                    <a:pt x="54" y="561"/>
                    <a:pt x="126" y="570"/>
                  </a:cubicBezTo>
                  <a:cubicBezTo>
                    <a:pt x="131" y="571"/>
                    <a:pt x="136" y="571"/>
                    <a:pt x="140" y="571"/>
                  </a:cubicBezTo>
                  <a:cubicBezTo>
                    <a:pt x="221" y="571"/>
                    <a:pt x="286" y="507"/>
                    <a:pt x="286" y="428"/>
                  </a:cubicBezTo>
                  <a:lnTo>
                    <a:pt x="286" y="148"/>
                  </a:lnTo>
                  <a:cubicBezTo>
                    <a:pt x="286" y="75"/>
                    <a:pt x="233" y="11"/>
                    <a:pt x="162" y="1"/>
                  </a:cubicBezTo>
                  <a:cubicBezTo>
                    <a:pt x="156" y="0"/>
                    <a:pt x="150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6" name="Google Shape;985;p56">
              <a:extLst>
                <a:ext uri="{FF2B5EF4-FFF2-40B4-BE49-F238E27FC236}">
                  <a16:creationId xmlns:a16="http://schemas.microsoft.com/office/drawing/2014/main" id="{7D6EAE5F-DB46-4BB9-9D35-D5679F45EDE4}"/>
                </a:ext>
              </a:extLst>
            </p:cNvPr>
            <p:cNvSpPr/>
            <p:nvPr/>
          </p:nvSpPr>
          <p:spPr>
            <a:xfrm>
              <a:off x="5063738" y="3501054"/>
              <a:ext cx="34355" cy="15187"/>
            </a:xfrm>
            <a:custGeom>
              <a:avLst/>
              <a:gdLst/>
              <a:ahLst/>
              <a:cxnLst/>
              <a:rect l="l" t="t" r="r" b="b"/>
              <a:pathLst>
                <a:path w="889" h="393" extrusionOk="0">
                  <a:moveTo>
                    <a:pt x="445" y="0"/>
                  </a:moveTo>
                  <a:cubicBezTo>
                    <a:pt x="304" y="0"/>
                    <a:pt x="170" y="50"/>
                    <a:pt x="65" y="143"/>
                  </a:cubicBezTo>
                  <a:cubicBezTo>
                    <a:pt x="6" y="194"/>
                    <a:pt x="1" y="284"/>
                    <a:pt x="53" y="345"/>
                  </a:cubicBezTo>
                  <a:cubicBezTo>
                    <a:pt x="81" y="376"/>
                    <a:pt x="120" y="392"/>
                    <a:pt x="159" y="392"/>
                  </a:cubicBezTo>
                  <a:cubicBezTo>
                    <a:pt x="193" y="392"/>
                    <a:pt x="227" y="381"/>
                    <a:pt x="254" y="356"/>
                  </a:cubicBezTo>
                  <a:cubicBezTo>
                    <a:pt x="307" y="310"/>
                    <a:pt x="375" y="284"/>
                    <a:pt x="445" y="284"/>
                  </a:cubicBezTo>
                  <a:cubicBezTo>
                    <a:pt x="515" y="284"/>
                    <a:pt x="582" y="310"/>
                    <a:pt x="635" y="356"/>
                  </a:cubicBezTo>
                  <a:cubicBezTo>
                    <a:pt x="662" y="380"/>
                    <a:pt x="696" y="392"/>
                    <a:pt x="730" y="392"/>
                  </a:cubicBezTo>
                  <a:cubicBezTo>
                    <a:pt x="769" y="392"/>
                    <a:pt x="807" y="376"/>
                    <a:pt x="837" y="345"/>
                  </a:cubicBezTo>
                  <a:cubicBezTo>
                    <a:pt x="889" y="284"/>
                    <a:pt x="883" y="194"/>
                    <a:pt x="823" y="143"/>
                  </a:cubicBezTo>
                  <a:cubicBezTo>
                    <a:pt x="719" y="50"/>
                    <a:pt x="584" y="0"/>
                    <a:pt x="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7" name="Google Shape;986;p56">
              <a:extLst>
                <a:ext uri="{FF2B5EF4-FFF2-40B4-BE49-F238E27FC236}">
                  <a16:creationId xmlns:a16="http://schemas.microsoft.com/office/drawing/2014/main" id="{A843B1FC-3577-4C22-B864-03DA4248EE48}"/>
                </a:ext>
              </a:extLst>
            </p:cNvPr>
            <p:cNvSpPr/>
            <p:nvPr/>
          </p:nvSpPr>
          <p:spPr>
            <a:xfrm>
              <a:off x="4989617" y="3415262"/>
              <a:ext cx="182559" cy="182559"/>
            </a:xfrm>
            <a:custGeom>
              <a:avLst/>
              <a:gdLst/>
              <a:ahLst/>
              <a:cxnLst/>
              <a:rect l="l" t="t" r="r" b="b"/>
              <a:pathLst>
                <a:path w="4724" h="4724" extrusionOk="0">
                  <a:moveTo>
                    <a:pt x="2363" y="0"/>
                  </a:moveTo>
                  <a:cubicBezTo>
                    <a:pt x="1060" y="0"/>
                    <a:pt x="1" y="1060"/>
                    <a:pt x="1" y="2361"/>
                  </a:cubicBezTo>
                  <a:cubicBezTo>
                    <a:pt x="1" y="2889"/>
                    <a:pt x="170" y="3387"/>
                    <a:pt x="493" y="3803"/>
                  </a:cubicBezTo>
                  <a:cubicBezTo>
                    <a:pt x="520" y="3840"/>
                    <a:pt x="563" y="3859"/>
                    <a:pt x="605" y="3859"/>
                  </a:cubicBezTo>
                  <a:cubicBezTo>
                    <a:pt x="636" y="3859"/>
                    <a:pt x="667" y="3849"/>
                    <a:pt x="693" y="3829"/>
                  </a:cubicBezTo>
                  <a:cubicBezTo>
                    <a:pt x="754" y="3781"/>
                    <a:pt x="767" y="3691"/>
                    <a:pt x="717" y="3628"/>
                  </a:cubicBezTo>
                  <a:cubicBezTo>
                    <a:pt x="435" y="3263"/>
                    <a:pt x="286" y="2825"/>
                    <a:pt x="286" y="2361"/>
                  </a:cubicBezTo>
                  <a:cubicBezTo>
                    <a:pt x="286" y="1216"/>
                    <a:pt x="1217" y="284"/>
                    <a:pt x="2363" y="284"/>
                  </a:cubicBezTo>
                  <a:cubicBezTo>
                    <a:pt x="3508" y="284"/>
                    <a:pt x="4440" y="1216"/>
                    <a:pt x="4440" y="2361"/>
                  </a:cubicBezTo>
                  <a:cubicBezTo>
                    <a:pt x="4440" y="3507"/>
                    <a:pt x="3508" y="4438"/>
                    <a:pt x="2363" y="4438"/>
                  </a:cubicBezTo>
                  <a:cubicBezTo>
                    <a:pt x="1899" y="4438"/>
                    <a:pt x="1461" y="4289"/>
                    <a:pt x="1095" y="4007"/>
                  </a:cubicBezTo>
                  <a:cubicBezTo>
                    <a:pt x="1069" y="3987"/>
                    <a:pt x="1038" y="3977"/>
                    <a:pt x="1007" y="3977"/>
                  </a:cubicBezTo>
                  <a:cubicBezTo>
                    <a:pt x="965" y="3977"/>
                    <a:pt x="923" y="3995"/>
                    <a:pt x="895" y="4031"/>
                  </a:cubicBezTo>
                  <a:cubicBezTo>
                    <a:pt x="848" y="4094"/>
                    <a:pt x="858" y="4184"/>
                    <a:pt x="920" y="4231"/>
                  </a:cubicBezTo>
                  <a:cubicBezTo>
                    <a:pt x="1336" y="4553"/>
                    <a:pt x="1835" y="4723"/>
                    <a:pt x="2363" y="4723"/>
                  </a:cubicBezTo>
                  <a:cubicBezTo>
                    <a:pt x="3664" y="4723"/>
                    <a:pt x="4724" y="3663"/>
                    <a:pt x="4724" y="2361"/>
                  </a:cubicBezTo>
                  <a:cubicBezTo>
                    <a:pt x="4724" y="1059"/>
                    <a:pt x="3665" y="0"/>
                    <a:pt x="23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13319" y="-968"/>
            <a:ext cx="3771900" cy="5144468"/>
          </a:xfrm>
          <a:prstGeom prst="rect">
            <a:avLst/>
          </a:prstGeom>
          <a:solidFill>
            <a:srgbClr val="E5E0DF"/>
          </a:solidFill>
          <a:ln/>
        </p:spPr>
      </p:sp>
      <p:sp>
        <p:nvSpPr>
          <p:cNvPr id="4" name="Text 1"/>
          <p:cNvSpPr/>
          <p:nvPr/>
        </p:nvSpPr>
        <p:spPr>
          <a:xfrm>
            <a:off x="3911278" y="378917"/>
            <a:ext cx="4750445" cy="861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375"/>
              </a:lnSpc>
            </a:pPr>
            <a:r>
              <a:rPr lang="en-US" sz="2688" b="1" dirty="0">
                <a:solidFill>
                  <a:srgbClr val="231971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Mekanisme Partisipasi Masyarakat</a:t>
            </a:r>
            <a:endParaRPr lang="en-US" sz="2688" dirty="0"/>
          </a:p>
        </p:txBody>
      </p:sp>
      <p:sp>
        <p:nvSpPr>
          <p:cNvPr id="5" name="Shape 2"/>
          <p:cNvSpPr/>
          <p:nvPr/>
        </p:nvSpPr>
        <p:spPr>
          <a:xfrm>
            <a:off x="4108401" y="1446833"/>
            <a:ext cx="19050" cy="3318718"/>
          </a:xfrm>
          <a:prstGeom prst="roundRect">
            <a:avLst>
              <a:gd name="adj" fmla="val 651078"/>
            </a:avLst>
          </a:prstGeom>
          <a:solidFill>
            <a:srgbClr val="D4CECE"/>
          </a:solidFill>
          <a:ln/>
        </p:spPr>
      </p:sp>
      <p:sp>
        <p:nvSpPr>
          <p:cNvPr id="6" name="Shape 3"/>
          <p:cNvSpPr/>
          <p:nvPr/>
        </p:nvSpPr>
        <p:spPr>
          <a:xfrm>
            <a:off x="4253880" y="1747317"/>
            <a:ext cx="482278" cy="19050"/>
          </a:xfrm>
          <a:prstGeom prst="roundRect">
            <a:avLst>
              <a:gd name="adj" fmla="val 651078"/>
            </a:avLst>
          </a:prstGeom>
          <a:solidFill>
            <a:srgbClr val="D4CECE"/>
          </a:solidFill>
          <a:ln/>
        </p:spPr>
      </p:sp>
      <p:sp>
        <p:nvSpPr>
          <p:cNvPr id="7" name="Shape 4"/>
          <p:cNvSpPr/>
          <p:nvPr/>
        </p:nvSpPr>
        <p:spPr>
          <a:xfrm>
            <a:off x="3962921" y="1601837"/>
            <a:ext cx="310009" cy="310009"/>
          </a:xfrm>
          <a:prstGeom prst="roundRect">
            <a:avLst>
              <a:gd name="adj" fmla="val 40009"/>
            </a:avLst>
          </a:prstGeom>
          <a:solidFill>
            <a:srgbClr val="FAFAFA"/>
          </a:solidFill>
          <a:ln/>
          <a:effectLst>
            <a:outerShdw blurRad="330200" algn="bl" rotWithShape="0">
              <a:srgbClr val="333333">
                <a:alpha val="10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4081314" y="1653480"/>
            <a:ext cx="73223" cy="206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625"/>
              </a:lnSpc>
            </a:pPr>
            <a:r>
              <a:rPr lang="en-US" sz="1625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1</a:t>
            </a:r>
            <a:endParaRPr lang="en-US" sz="1625" dirty="0"/>
          </a:p>
        </p:txBody>
      </p:sp>
      <p:sp>
        <p:nvSpPr>
          <p:cNvPr id="9" name="Text 6"/>
          <p:cNvSpPr/>
          <p:nvPr/>
        </p:nvSpPr>
        <p:spPr>
          <a:xfrm>
            <a:off x="4875833" y="1584573"/>
            <a:ext cx="1722611" cy="2152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688"/>
              </a:lnSpc>
            </a:pPr>
            <a:r>
              <a:rPr lang="en-US" sz="1344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Musyawarah Desa</a:t>
            </a:r>
            <a:endParaRPr lang="en-US" sz="1344" dirty="0"/>
          </a:p>
        </p:txBody>
      </p:sp>
      <p:sp>
        <p:nvSpPr>
          <p:cNvPr id="10" name="Text 7"/>
          <p:cNvSpPr/>
          <p:nvPr/>
        </p:nvSpPr>
        <p:spPr>
          <a:xfrm>
            <a:off x="4875833" y="1882527"/>
            <a:ext cx="3785890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1063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Forum untuk membahas isu-isu kesehatan dan merencanakan kegiatan.</a:t>
            </a:r>
            <a:endParaRPr lang="en-US" sz="1063" dirty="0"/>
          </a:p>
        </p:txBody>
      </p:sp>
      <p:sp>
        <p:nvSpPr>
          <p:cNvPr id="11" name="Shape 8"/>
          <p:cNvSpPr/>
          <p:nvPr/>
        </p:nvSpPr>
        <p:spPr>
          <a:xfrm>
            <a:off x="4253880" y="2899469"/>
            <a:ext cx="482278" cy="19050"/>
          </a:xfrm>
          <a:prstGeom prst="roundRect">
            <a:avLst>
              <a:gd name="adj" fmla="val 651078"/>
            </a:avLst>
          </a:prstGeom>
          <a:solidFill>
            <a:srgbClr val="D4CECE"/>
          </a:solidFill>
          <a:ln/>
        </p:spPr>
      </p:sp>
      <p:sp>
        <p:nvSpPr>
          <p:cNvPr id="12" name="Shape 9"/>
          <p:cNvSpPr/>
          <p:nvPr/>
        </p:nvSpPr>
        <p:spPr>
          <a:xfrm>
            <a:off x="3962921" y="2753990"/>
            <a:ext cx="310009" cy="310009"/>
          </a:xfrm>
          <a:prstGeom prst="roundRect">
            <a:avLst>
              <a:gd name="adj" fmla="val 40009"/>
            </a:avLst>
          </a:prstGeom>
          <a:solidFill>
            <a:srgbClr val="FAFAFA"/>
          </a:solidFill>
          <a:ln/>
          <a:effectLst>
            <a:outerShdw blurRad="330200" algn="bl" rotWithShape="0">
              <a:srgbClr val="333333">
                <a:alpha val="10000"/>
              </a:srgbClr>
            </a:outerShdw>
          </a:effectLst>
        </p:spPr>
      </p:sp>
      <p:sp>
        <p:nvSpPr>
          <p:cNvPr id="13" name="Text 10"/>
          <p:cNvSpPr/>
          <p:nvPr/>
        </p:nvSpPr>
        <p:spPr>
          <a:xfrm>
            <a:off x="4060032" y="2805633"/>
            <a:ext cx="115788" cy="206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625"/>
              </a:lnSpc>
            </a:pPr>
            <a:r>
              <a:rPr lang="en-US" sz="1625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2</a:t>
            </a:r>
            <a:endParaRPr lang="en-US" sz="1625" dirty="0"/>
          </a:p>
        </p:txBody>
      </p:sp>
      <p:sp>
        <p:nvSpPr>
          <p:cNvPr id="14" name="Text 11"/>
          <p:cNvSpPr/>
          <p:nvPr/>
        </p:nvSpPr>
        <p:spPr>
          <a:xfrm>
            <a:off x="4875833" y="2736726"/>
            <a:ext cx="1722611" cy="2152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688"/>
              </a:lnSpc>
            </a:pPr>
            <a:r>
              <a:rPr lang="en-US" sz="1344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Survei Kebutuhan</a:t>
            </a:r>
            <a:endParaRPr lang="en-US" sz="1344" dirty="0"/>
          </a:p>
        </p:txBody>
      </p:sp>
      <p:sp>
        <p:nvSpPr>
          <p:cNvPr id="15" name="Text 12"/>
          <p:cNvSpPr/>
          <p:nvPr/>
        </p:nvSpPr>
        <p:spPr>
          <a:xfrm>
            <a:off x="4875833" y="3034680"/>
            <a:ext cx="3785890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1063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Mengumpulkan data tentang kebutuhan kesehatan masyarakat.</a:t>
            </a:r>
            <a:endParaRPr lang="en-US" sz="1063" dirty="0"/>
          </a:p>
        </p:txBody>
      </p:sp>
      <p:sp>
        <p:nvSpPr>
          <p:cNvPr id="16" name="Shape 13"/>
          <p:cNvSpPr/>
          <p:nvPr/>
        </p:nvSpPr>
        <p:spPr>
          <a:xfrm>
            <a:off x="4253880" y="4051623"/>
            <a:ext cx="482278" cy="19050"/>
          </a:xfrm>
          <a:prstGeom prst="roundRect">
            <a:avLst>
              <a:gd name="adj" fmla="val 651078"/>
            </a:avLst>
          </a:prstGeom>
          <a:solidFill>
            <a:srgbClr val="D4CECE"/>
          </a:solidFill>
          <a:ln/>
        </p:spPr>
      </p:sp>
      <p:sp>
        <p:nvSpPr>
          <p:cNvPr id="17" name="Shape 14"/>
          <p:cNvSpPr/>
          <p:nvPr/>
        </p:nvSpPr>
        <p:spPr>
          <a:xfrm>
            <a:off x="3962921" y="3906143"/>
            <a:ext cx="310009" cy="310009"/>
          </a:xfrm>
          <a:prstGeom prst="roundRect">
            <a:avLst>
              <a:gd name="adj" fmla="val 40009"/>
            </a:avLst>
          </a:prstGeom>
          <a:solidFill>
            <a:srgbClr val="FAFAFA"/>
          </a:solidFill>
          <a:ln/>
          <a:effectLst>
            <a:outerShdw blurRad="330200" algn="bl" rotWithShape="0">
              <a:srgbClr val="333333">
                <a:alpha val="10000"/>
              </a:srgbClr>
            </a:outerShdw>
          </a:effectLst>
        </p:spPr>
      </p:sp>
      <p:sp>
        <p:nvSpPr>
          <p:cNvPr id="18" name="Text 15"/>
          <p:cNvSpPr/>
          <p:nvPr/>
        </p:nvSpPr>
        <p:spPr>
          <a:xfrm>
            <a:off x="4062115" y="3957786"/>
            <a:ext cx="111621" cy="206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625"/>
              </a:lnSpc>
            </a:pPr>
            <a:r>
              <a:rPr lang="en-US" sz="1625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3</a:t>
            </a:r>
            <a:endParaRPr lang="en-US" sz="1625" dirty="0"/>
          </a:p>
        </p:txBody>
      </p:sp>
      <p:sp>
        <p:nvSpPr>
          <p:cNvPr id="19" name="Text 16"/>
          <p:cNvSpPr/>
          <p:nvPr/>
        </p:nvSpPr>
        <p:spPr>
          <a:xfrm>
            <a:off x="4875833" y="3888879"/>
            <a:ext cx="2522488" cy="2152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688"/>
              </a:lnSpc>
            </a:pPr>
            <a:r>
              <a:rPr lang="en-US" sz="1344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Kelompok Diskusi Terfokus (FGD)</a:t>
            </a:r>
            <a:endParaRPr lang="en-US" sz="1344" dirty="0"/>
          </a:p>
        </p:txBody>
      </p:sp>
      <p:sp>
        <p:nvSpPr>
          <p:cNvPr id="20" name="Text 17"/>
          <p:cNvSpPr/>
          <p:nvPr/>
        </p:nvSpPr>
        <p:spPr>
          <a:xfrm>
            <a:off x="4875833" y="4186833"/>
            <a:ext cx="3785890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1063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Mendapatkan informasi mendalam tentang pandangan dan pengalaman masyarakat.</a:t>
            </a:r>
            <a:endParaRPr lang="en-US" sz="1063" dirty="0"/>
          </a:p>
        </p:txBody>
      </p:sp>
      <p:grpSp>
        <p:nvGrpSpPr>
          <p:cNvPr id="21" name="Google Shape;1011;p56">
            <a:extLst>
              <a:ext uri="{FF2B5EF4-FFF2-40B4-BE49-F238E27FC236}">
                <a16:creationId xmlns:a16="http://schemas.microsoft.com/office/drawing/2014/main" id="{E752CC77-E9D4-4FD1-97F9-64A9EAE7FDAD}"/>
              </a:ext>
            </a:extLst>
          </p:cNvPr>
          <p:cNvGrpSpPr/>
          <p:nvPr/>
        </p:nvGrpSpPr>
        <p:grpSpPr>
          <a:xfrm>
            <a:off x="962320" y="1348919"/>
            <a:ext cx="1656318" cy="1706886"/>
            <a:chOff x="6430187" y="1421296"/>
            <a:chExt cx="376286" cy="373195"/>
          </a:xfrm>
        </p:grpSpPr>
        <p:sp>
          <p:nvSpPr>
            <p:cNvPr id="22" name="Google Shape;1012;p56">
              <a:extLst>
                <a:ext uri="{FF2B5EF4-FFF2-40B4-BE49-F238E27FC236}">
                  <a16:creationId xmlns:a16="http://schemas.microsoft.com/office/drawing/2014/main" id="{5702E69B-A775-4C67-A92C-3BEB1AA6ED1D}"/>
                </a:ext>
              </a:extLst>
            </p:cNvPr>
            <p:cNvSpPr/>
            <p:nvPr/>
          </p:nvSpPr>
          <p:spPr>
            <a:xfrm>
              <a:off x="6452330" y="1572591"/>
              <a:ext cx="11091" cy="22105"/>
            </a:xfrm>
            <a:custGeom>
              <a:avLst/>
              <a:gdLst/>
              <a:ahLst/>
              <a:cxnLst/>
              <a:rect l="l" t="t" r="r" b="b"/>
              <a:pathLst>
                <a:path w="287" h="572" extrusionOk="0">
                  <a:moveTo>
                    <a:pt x="143" y="1"/>
                  </a:moveTo>
                  <a:cubicBezTo>
                    <a:pt x="65" y="1"/>
                    <a:pt x="0" y="64"/>
                    <a:pt x="0" y="144"/>
                  </a:cubicBezTo>
                  <a:lnTo>
                    <a:pt x="0" y="429"/>
                  </a:lnTo>
                  <a:cubicBezTo>
                    <a:pt x="0" y="506"/>
                    <a:pt x="64" y="572"/>
                    <a:pt x="143" y="572"/>
                  </a:cubicBezTo>
                  <a:cubicBezTo>
                    <a:pt x="223" y="572"/>
                    <a:pt x="286" y="508"/>
                    <a:pt x="286" y="429"/>
                  </a:cubicBezTo>
                  <a:lnTo>
                    <a:pt x="286" y="144"/>
                  </a:lnTo>
                  <a:cubicBezTo>
                    <a:pt x="285" y="64"/>
                    <a:pt x="222" y="1"/>
                    <a:pt x="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3" name="Google Shape;1013;p56">
              <a:extLst>
                <a:ext uri="{FF2B5EF4-FFF2-40B4-BE49-F238E27FC236}">
                  <a16:creationId xmlns:a16="http://schemas.microsoft.com/office/drawing/2014/main" id="{F8BA2C0C-9D8D-4064-8275-088AA41AAFA9}"/>
                </a:ext>
              </a:extLst>
            </p:cNvPr>
            <p:cNvSpPr/>
            <p:nvPr/>
          </p:nvSpPr>
          <p:spPr>
            <a:xfrm>
              <a:off x="6430187" y="1550563"/>
              <a:ext cx="376286" cy="243927"/>
            </a:xfrm>
            <a:custGeom>
              <a:avLst/>
              <a:gdLst/>
              <a:ahLst/>
              <a:cxnLst/>
              <a:rect l="l" t="t" r="r" b="b"/>
              <a:pathLst>
                <a:path w="9737" h="6312" extrusionOk="0">
                  <a:moveTo>
                    <a:pt x="9019" y="286"/>
                  </a:moveTo>
                  <a:cubicBezTo>
                    <a:pt x="9256" y="286"/>
                    <a:pt x="9447" y="478"/>
                    <a:pt x="9447" y="714"/>
                  </a:cubicBezTo>
                  <a:lnTo>
                    <a:pt x="9447" y="3042"/>
                  </a:lnTo>
                  <a:lnTo>
                    <a:pt x="9451" y="3042"/>
                  </a:lnTo>
                  <a:cubicBezTo>
                    <a:pt x="9451" y="3118"/>
                    <a:pt x="9389" y="3174"/>
                    <a:pt x="9307" y="3174"/>
                  </a:cubicBezTo>
                  <a:cubicBezTo>
                    <a:pt x="9226" y="3174"/>
                    <a:pt x="9164" y="3118"/>
                    <a:pt x="9164" y="3042"/>
                  </a:cubicBezTo>
                  <a:lnTo>
                    <a:pt x="9164" y="714"/>
                  </a:lnTo>
                  <a:cubicBezTo>
                    <a:pt x="9164" y="635"/>
                    <a:pt x="9100" y="571"/>
                    <a:pt x="9021" y="571"/>
                  </a:cubicBezTo>
                  <a:cubicBezTo>
                    <a:pt x="9015" y="571"/>
                    <a:pt x="9009" y="571"/>
                    <a:pt x="9003" y="572"/>
                  </a:cubicBezTo>
                  <a:cubicBezTo>
                    <a:pt x="8931" y="581"/>
                    <a:pt x="8879" y="646"/>
                    <a:pt x="8879" y="719"/>
                  </a:cubicBezTo>
                  <a:lnTo>
                    <a:pt x="8879" y="5804"/>
                  </a:lnTo>
                  <a:cubicBezTo>
                    <a:pt x="8879" y="5905"/>
                    <a:pt x="8812" y="5997"/>
                    <a:pt x="8714" y="6019"/>
                  </a:cubicBezTo>
                  <a:cubicBezTo>
                    <a:pt x="8696" y="6024"/>
                    <a:pt x="8678" y="6026"/>
                    <a:pt x="8660" y="6026"/>
                  </a:cubicBezTo>
                  <a:cubicBezTo>
                    <a:pt x="8540" y="6026"/>
                    <a:pt x="8442" y="5928"/>
                    <a:pt x="8442" y="5810"/>
                  </a:cubicBezTo>
                  <a:lnTo>
                    <a:pt x="8442" y="3033"/>
                  </a:lnTo>
                  <a:cubicBezTo>
                    <a:pt x="8442" y="2955"/>
                    <a:pt x="8378" y="2890"/>
                    <a:pt x="8299" y="2890"/>
                  </a:cubicBezTo>
                  <a:lnTo>
                    <a:pt x="7729" y="2890"/>
                  </a:lnTo>
                  <a:cubicBezTo>
                    <a:pt x="7650" y="2890"/>
                    <a:pt x="7586" y="2954"/>
                    <a:pt x="7586" y="3033"/>
                  </a:cubicBezTo>
                  <a:lnTo>
                    <a:pt x="7586" y="5804"/>
                  </a:lnTo>
                  <a:cubicBezTo>
                    <a:pt x="7586" y="5905"/>
                    <a:pt x="7518" y="5997"/>
                    <a:pt x="7419" y="6019"/>
                  </a:cubicBezTo>
                  <a:cubicBezTo>
                    <a:pt x="7401" y="6024"/>
                    <a:pt x="7383" y="6026"/>
                    <a:pt x="7365" y="6026"/>
                  </a:cubicBezTo>
                  <a:cubicBezTo>
                    <a:pt x="7245" y="6026"/>
                    <a:pt x="7148" y="5928"/>
                    <a:pt x="7148" y="5810"/>
                  </a:cubicBezTo>
                  <a:lnTo>
                    <a:pt x="7148" y="719"/>
                  </a:lnTo>
                  <a:cubicBezTo>
                    <a:pt x="7148" y="646"/>
                    <a:pt x="7095" y="581"/>
                    <a:pt x="7024" y="572"/>
                  </a:cubicBezTo>
                  <a:cubicBezTo>
                    <a:pt x="7018" y="571"/>
                    <a:pt x="7012" y="571"/>
                    <a:pt x="7006" y="571"/>
                  </a:cubicBezTo>
                  <a:cubicBezTo>
                    <a:pt x="6927" y="571"/>
                    <a:pt x="6863" y="635"/>
                    <a:pt x="6863" y="714"/>
                  </a:cubicBezTo>
                  <a:lnTo>
                    <a:pt x="6863" y="3029"/>
                  </a:lnTo>
                  <a:cubicBezTo>
                    <a:pt x="6863" y="3097"/>
                    <a:pt x="6818" y="3157"/>
                    <a:pt x="6752" y="3172"/>
                  </a:cubicBezTo>
                  <a:cubicBezTo>
                    <a:pt x="6741" y="3175"/>
                    <a:pt x="6730" y="3176"/>
                    <a:pt x="6720" y="3176"/>
                  </a:cubicBezTo>
                  <a:cubicBezTo>
                    <a:pt x="6641" y="3176"/>
                    <a:pt x="6577" y="3111"/>
                    <a:pt x="6577" y="3033"/>
                  </a:cubicBezTo>
                  <a:lnTo>
                    <a:pt x="6577" y="714"/>
                  </a:lnTo>
                  <a:cubicBezTo>
                    <a:pt x="6577" y="478"/>
                    <a:pt x="6770" y="286"/>
                    <a:pt x="7005" y="286"/>
                  </a:cubicBezTo>
                  <a:close/>
                  <a:moveTo>
                    <a:pt x="2728" y="286"/>
                  </a:moveTo>
                  <a:cubicBezTo>
                    <a:pt x="2964" y="286"/>
                    <a:pt x="3156" y="478"/>
                    <a:pt x="3156" y="714"/>
                  </a:cubicBezTo>
                  <a:lnTo>
                    <a:pt x="3156" y="3033"/>
                  </a:lnTo>
                  <a:lnTo>
                    <a:pt x="3156" y="3042"/>
                  </a:lnTo>
                  <a:cubicBezTo>
                    <a:pt x="3159" y="3118"/>
                    <a:pt x="3098" y="3176"/>
                    <a:pt x="3016" y="3176"/>
                  </a:cubicBezTo>
                  <a:cubicBezTo>
                    <a:pt x="2935" y="3176"/>
                    <a:pt x="2872" y="3119"/>
                    <a:pt x="2872" y="3044"/>
                  </a:cubicBezTo>
                  <a:lnTo>
                    <a:pt x="2872" y="715"/>
                  </a:lnTo>
                  <a:cubicBezTo>
                    <a:pt x="2872" y="636"/>
                    <a:pt x="2808" y="572"/>
                    <a:pt x="2730" y="572"/>
                  </a:cubicBezTo>
                  <a:cubicBezTo>
                    <a:pt x="2724" y="572"/>
                    <a:pt x="2718" y="572"/>
                    <a:pt x="2712" y="573"/>
                  </a:cubicBezTo>
                  <a:cubicBezTo>
                    <a:pt x="2639" y="582"/>
                    <a:pt x="2587" y="647"/>
                    <a:pt x="2587" y="720"/>
                  </a:cubicBezTo>
                  <a:lnTo>
                    <a:pt x="2587" y="5805"/>
                  </a:lnTo>
                  <a:cubicBezTo>
                    <a:pt x="2587" y="5906"/>
                    <a:pt x="2521" y="5998"/>
                    <a:pt x="2422" y="6021"/>
                  </a:cubicBezTo>
                  <a:cubicBezTo>
                    <a:pt x="2404" y="6026"/>
                    <a:pt x="2386" y="6028"/>
                    <a:pt x="2369" y="6028"/>
                  </a:cubicBezTo>
                  <a:cubicBezTo>
                    <a:pt x="2249" y="6028"/>
                    <a:pt x="2151" y="5930"/>
                    <a:pt x="2151" y="5811"/>
                  </a:cubicBezTo>
                  <a:lnTo>
                    <a:pt x="2151" y="3033"/>
                  </a:lnTo>
                  <a:cubicBezTo>
                    <a:pt x="2151" y="2955"/>
                    <a:pt x="2087" y="2890"/>
                    <a:pt x="2008" y="2890"/>
                  </a:cubicBezTo>
                  <a:lnTo>
                    <a:pt x="1437" y="2890"/>
                  </a:lnTo>
                  <a:cubicBezTo>
                    <a:pt x="1358" y="2890"/>
                    <a:pt x="1294" y="2954"/>
                    <a:pt x="1294" y="3033"/>
                  </a:cubicBezTo>
                  <a:lnTo>
                    <a:pt x="1294" y="5804"/>
                  </a:lnTo>
                  <a:cubicBezTo>
                    <a:pt x="1294" y="5905"/>
                    <a:pt x="1226" y="5997"/>
                    <a:pt x="1128" y="6019"/>
                  </a:cubicBezTo>
                  <a:cubicBezTo>
                    <a:pt x="1110" y="6024"/>
                    <a:pt x="1092" y="6026"/>
                    <a:pt x="1074" y="6026"/>
                  </a:cubicBezTo>
                  <a:cubicBezTo>
                    <a:pt x="955" y="6026"/>
                    <a:pt x="857" y="5928"/>
                    <a:pt x="857" y="5810"/>
                  </a:cubicBezTo>
                  <a:lnTo>
                    <a:pt x="857" y="1574"/>
                  </a:lnTo>
                  <a:cubicBezTo>
                    <a:pt x="857" y="1502"/>
                    <a:pt x="804" y="1437"/>
                    <a:pt x="732" y="1428"/>
                  </a:cubicBezTo>
                  <a:cubicBezTo>
                    <a:pt x="726" y="1427"/>
                    <a:pt x="720" y="1427"/>
                    <a:pt x="714" y="1427"/>
                  </a:cubicBezTo>
                  <a:cubicBezTo>
                    <a:pt x="636" y="1427"/>
                    <a:pt x="572" y="1490"/>
                    <a:pt x="572" y="1569"/>
                  </a:cubicBezTo>
                  <a:lnTo>
                    <a:pt x="572" y="3029"/>
                  </a:lnTo>
                  <a:cubicBezTo>
                    <a:pt x="572" y="3097"/>
                    <a:pt x="526" y="3157"/>
                    <a:pt x="461" y="3172"/>
                  </a:cubicBezTo>
                  <a:cubicBezTo>
                    <a:pt x="450" y="3175"/>
                    <a:pt x="439" y="3176"/>
                    <a:pt x="429" y="3176"/>
                  </a:cubicBezTo>
                  <a:cubicBezTo>
                    <a:pt x="350" y="3176"/>
                    <a:pt x="286" y="3111"/>
                    <a:pt x="286" y="3033"/>
                  </a:cubicBezTo>
                  <a:lnTo>
                    <a:pt x="286" y="714"/>
                  </a:lnTo>
                  <a:cubicBezTo>
                    <a:pt x="286" y="478"/>
                    <a:pt x="478" y="286"/>
                    <a:pt x="714" y="286"/>
                  </a:cubicBezTo>
                  <a:close/>
                  <a:moveTo>
                    <a:pt x="5866" y="286"/>
                  </a:moveTo>
                  <a:cubicBezTo>
                    <a:pt x="6102" y="286"/>
                    <a:pt x="6294" y="478"/>
                    <a:pt x="6294" y="714"/>
                  </a:cubicBezTo>
                  <a:lnTo>
                    <a:pt x="6294" y="3033"/>
                  </a:lnTo>
                  <a:lnTo>
                    <a:pt x="6294" y="3042"/>
                  </a:lnTo>
                  <a:cubicBezTo>
                    <a:pt x="6295" y="3118"/>
                    <a:pt x="6235" y="3176"/>
                    <a:pt x="6152" y="3176"/>
                  </a:cubicBezTo>
                  <a:cubicBezTo>
                    <a:pt x="6071" y="3176"/>
                    <a:pt x="6009" y="3119"/>
                    <a:pt x="6009" y="3044"/>
                  </a:cubicBezTo>
                  <a:lnTo>
                    <a:pt x="6009" y="720"/>
                  </a:lnTo>
                  <a:cubicBezTo>
                    <a:pt x="6009" y="647"/>
                    <a:pt x="5956" y="582"/>
                    <a:pt x="5885" y="573"/>
                  </a:cubicBezTo>
                  <a:cubicBezTo>
                    <a:pt x="5879" y="572"/>
                    <a:pt x="5873" y="572"/>
                    <a:pt x="5867" y="572"/>
                  </a:cubicBezTo>
                  <a:cubicBezTo>
                    <a:pt x="5788" y="572"/>
                    <a:pt x="5724" y="636"/>
                    <a:pt x="5724" y="715"/>
                  </a:cubicBezTo>
                  <a:lnTo>
                    <a:pt x="5724" y="5805"/>
                  </a:lnTo>
                  <a:cubicBezTo>
                    <a:pt x="5724" y="5906"/>
                    <a:pt x="5657" y="5998"/>
                    <a:pt x="5559" y="6021"/>
                  </a:cubicBezTo>
                  <a:cubicBezTo>
                    <a:pt x="5541" y="6026"/>
                    <a:pt x="5523" y="6028"/>
                    <a:pt x="5506" y="6028"/>
                  </a:cubicBezTo>
                  <a:cubicBezTo>
                    <a:pt x="5385" y="6028"/>
                    <a:pt x="5287" y="5930"/>
                    <a:pt x="5287" y="5811"/>
                  </a:cubicBezTo>
                  <a:lnTo>
                    <a:pt x="5287" y="3033"/>
                  </a:lnTo>
                  <a:cubicBezTo>
                    <a:pt x="5287" y="2955"/>
                    <a:pt x="5224" y="2890"/>
                    <a:pt x="5144" y="2890"/>
                  </a:cubicBezTo>
                  <a:lnTo>
                    <a:pt x="4593" y="2890"/>
                  </a:lnTo>
                  <a:cubicBezTo>
                    <a:pt x="4515" y="2890"/>
                    <a:pt x="4450" y="2954"/>
                    <a:pt x="4450" y="3033"/>
                  </a:cubicBezTo>
                  <a:lnTo>
                    <a:pt x="4450" y="5804"/>
                  </a:lnTo>
                  <a:cubicBezTo>
                    <a:pt x="4450" y="5905"/>
                    <a:pt x="4382" y="5997"/>
                    <a:pt x="4285" y="6019"/>
                  </a:cubicBezTo>
                  <a:cubicBezTo>
                    <a:pt x="4267" y="6024"/>
                    <a:pt x="4249" y="6026"/>
                    <a:pt x="4231" y="6026"/>
                  </a:cubicBezTo>
                  <a:cubicBezTo>
                    <a:pt x="4111" y="6026"/>
                    <a:pt x="4013" y="5928"/>
                    <a:pt x="4013" y="5810"/>
                  </a:cubicBezTo>
                  <a:lnTo>
                    <a:pt x="4013" y="719"/>
                  </a:lnTo>
                  <a:cubicBezTo>
                    <a:pt x="4013" y="646"/>
                    <a:pt x="3960" y="581"/>
                    <a:pt x="3889" y="572"/>
                  </a:cubicBezTo>
                  <a:cubicBezTo>
                    <a:pt x="3883" y="571"/>
                    <a:pt x="3877" y="571"/>
                    <a:pt x="3871" y="571"/>
                  </a:cubicBezTo>
                  <a:cubicBezTo>
                    <a:pt x="3793" y="571"/>
                    <a:pt x="3729" y="635"/>
                    <a:pt x="3729" y="714"/>
                  </a:cubicBezTo>
                  <a:lnTo>
                    <a:pt x="3729" y="3029"/>
                  </a:lnTo>
                  <a:cubicBezTo>
                    <a:pt x="3729" y="3097"/>
                    <a:pt x="3683" y="3157"/>
                    <a:pt x="3617" y="3172"/>
                  </a:cubicBezTo>
                  <a:cubicBezTo>
                    <a:pt x="3607" y="3175"/>
                    <a:pt x="3596" y="3176"/>
                    <a:pt x="3586" y="3176"/>
                  </a:cubicBezTo>
                  <a:cubicBezTo>
                    <a:pt x="3506" y="3176"/>
                    <a:pt x="3443" y="3111"/>
                    <a:pt x="3443" y="3033"/>
                  </a:cubicBezTo>
                  <a:lnTo>
                    <a:pt x="3443" y="714"/>
                  </a:lnTo>
                  <a:cubicBezTo>
                    <a:pt x="3443" y="478"/>
                    <a:pt x="3634" y="286"/>
                    <a:pt x="3870" y="286"/>
                  </a:cubicBezTo>
                  <a:close/>
                  <a:moveTo>
                    <a:pt x="441" y="1"/>
                  </a:moveTo>
                  <a:cubicBezTo>
                    <a:pt x="197" y="1"/>
                    <a:pt x="1" y="199"/>
                    <a:pt x="1" y="440"/>
                  </a:cubicBezTo>
                  <a:lnTo>
                    <a:pt x="1" y="3120"/>
                  </a:lnTo>
                  <a:cubicBezTo>
                    <a:pt x="1" y="3200"/>
                    <a:pt x="35" y="3275"/>
                    <a:pt x="96" y="3327"/>
                  </a:cubicBezTo>
                  <a:cubicBezTo>
                    <a:pt x="208" y="3421"/>
                    <a:pt x="323" y="3460"/>
                    <a:pt x="430" y="3460"/>
                  </a:cubicBezTo>
                  <a:cubicBezTo>
                    <a:pt x="479" y="3460"/>
                    <a:pt x="527" y="3452"/>
                    <a:pt x="572" y="3436"/>
                  </a:cubicBezTo>
                  <a:lnTo>
                    <a:pt x="572" y="5799"/>
                  </a:lnTo>
                  <a:cubicBezTo>
                    <a:pt x="572" y="6054"/>
                    <a:pt x="759" y="6276"/>
                    <a:pt x="1012" y="6308"/>
                  </a:cubicBezTo>
                  <a:cubicBezTo>
                    <a:pt x="1033" y="6310"/>
                    <a:pt x="1054" y="6311"/>
                    <a:pt x="1075" y="6311"/>
                  </a:cubicBezTo>
                  <a:cubicBezTo>
                    <a:pt x="1352" y="6311"/>
                    <a:pt x="1579" y="6087"/>
                    <a:pt x="1579" y="5810"/>
                  </a:cubicBezTo>
                  <a:lnTo>
                    <a:pt x="1579" y="3174"/>
                  </a:lnTo>
                  <a:lnTo>
                    <a:pt x="1863" y="3174"/>
                  </a:lnTo>
                  <a:lnTo>
                    <a:pt x="1863" y="5799"/>
                  </a:lnTo>
                  <a:cubicBezTo>
                    <a:pt x="1863" y="6054"/>
                    <a:pt x="2050" y="6276"/>
                    <a:pt x="2302" y="6308"/>
                  </a:cubicBezTo>
                  <a:cubicBezTo>
                    <a:pt x="2324" y="6310"/>
                    <a:pt x="2345" y="6311"/>
                    <a:pt x="2365" y="6311"/>
                  </a:cubicBezTo>
                  <a:cubicBezTo>
                    <a:pt x="2644" y="6311"/>
                    <a:pt x="2869" y="6087"/>
                    <a:pt x="2869" y="5810"/>
                  </a:cubicBezTo>
                  <a:lnTo>
                    <a:pt x="2869" y="3437"/>
                  </a:lnTo>
                  <a:cubicBezTo>
                    <a:pt x="2915" y="3452"/>
                    <a:pt x="2963" y="3459"/>
                    <a:pt x="3012" y="3459"/>
                  </a:cubicBezTo>
                  <a:cubicBezTo>
                    <a:pt x="3126" y="3459"/>
                    <a:pt x="3226" y="3419"/>
                    <a:pt x="3302" y="3352"/>
                  </a:cubicBezTo>
                  <a:cubicBezTo>
                    <a:pt x="3377" y="3418"/>
                    <a:pt x="3475" y="3459"/>
                    <a:pt x="3583" y="3459"/>
                  </a:cubicBezTo>
                  <a:cubicBezTo>
                    <a:pt x="3634" y="3459"/>
                    <a:pt x="3682" y="3450"/>
                    <a:pt x="3727" y="3434"/>
                  </a:cubicBezTo>
                  <a:lnTo>
                    <a:pt x="3727" y="5797"/>
                  </a:lnTo>
                  <a:cubicBezTo>
                    <a:pt x="3727" y="6052"/>
                    <a:pt x="3913" y="6274"/>
                    <a:pt x="4166" y="6305"/>
                  </a:cubicBezTo>
                  <a:cubicBezTo>
                    <a:pt x="4188" y="6308"/>
                    <a:pt x="4209" y="6309"/>
                    <a:pt x="4229" y="6309"/>
                  </a:cubicBezTo>
                  <a:cubicBezTo>
                    <a:pt x="4507" y="6309"/>
                    <a:pt x="4733" y="6085"/>
                    <a:pt x="4733" y="5807"/>
                  </a:cubicBezTo>
                  <a:lnTo>
                    <a:pt x="4733" y="3173"/>
                  </a:lnTo>
                  <a:lnTo>
                    <a:pt x="4999" y="3173"/>
                  </a:lnTo>
                  <a:lnTo>
                    <a:pt x="4999" y="5797"/>
                  </a:lnTo>
                  <a:cubicBezTo>
                    <a:pt x="4999" y="6052"/>
                    <a:pt x="5187" y="6274"/>
                    <a:pt x="5439" y="6305"/>
                  </a:cubicBezTo>
                  <a:cubicBezTo>
                    <a:pt x="5460" y="6308"/>
                    <a:pt x="5481" y="6309"/>
                    <a:pt x="5502" y="6309"/>
                  </a:cubicBezTo>
                  <a:cubicBezTo>
                    <a:pt x="5780" y="6309"/>
                    <a:pt x="6006" y="6085"/>
                    <a:pt x="6006" y="5807"/>
                  </a:cubicBezTo>
                  <a:lnTo>
                    <a:pt x="6006" y="3435"/>
                  </a:lnTo>
                  <a:cubicBezTo>
                    <a:pt x="6051" y="3450"/>
                    <a:pt x="6099" y="3458"/>
                    <a:pt x="6149" y="3458"/>
                  </a:cubicBezTo>
                  <a:cubicBezTo>
                    <a:pt x="6262" y="3458"/>
                    <a:pt x="6363" y="3418"/>
                    <a:pt x="6438" y="3350"/>
                  </a:cubicBezTo>
                  <a:cubicBezTo>
                    <a:pt x="6513" y="3417"/>
                    <a:pt x="6612" y="3458"/>
                    <a:pt x="6720" y="3458"/>
                  </a:cubicBezTo>
                  <a:cubicBezTo>
                    <a:pt x="6771" y="3458"/>
                    <a:pt x="6818" y="3449"/>
                    <a:pt x="6863" y="3433"/>
                  </a:cubicBezTo>
                  <a:lnTo>
                    <a:pt x="6863" y="5796"/>
                  </a:lnTo>
                  <a:cubicBezTo>
                    <a:pt x="6863" y="6051"/>
                    <a:pt x="7049" y="6273"/>
                    <a:pt x="7303" y="6304"/>
                  </a:cubicBezTo>
                  <a:cubicBezTo>
                    <a:pt x="7324" y="6307"/>
                    <a:pt x="7345" y="6308"/>
                    <a:pt x="7366" y="6308"/>
                  </a:cubicBezTo>
                  <a:cubicBezTo>
                    <a:pt x="7644" y="6308"/>
                    <a:pt x="7870" y="6083"/>
                    <a:pt x="7870" y="5806"/>
                  </a:cubicBezTo>
                  <a:lnTo>
                    <a:pt x="7870" y="3172"/>
                  </a:lnTo>
                  <a:lnTo>
                    <a:pt x="8155" y="3172"/>
                  </a:lnTo>
                  <a:lnTo>
                    <a:pt x="8155" y="5796"/>
                  </a:lnTo>
                  <a:cubicBezTo>
                    <a:pt x="8155" y="6051"/>
                    <a:pt x="8341" y="6273"/>
                    <a:pt x="8594" y="6304"/>
                  </a:cubicBezTo>
                  <a:cubicBezTo>
                    <a:pt x="8616" y="6307"/>
                    <a:pt x="8637" y="6308"/>
                    <a:pt x="8657" y="6308"/>
                  </a:cubicBezTo>
                  <a:cubicBezTo>
                    <a:pt x="8936" y="6308"/>
                    <a:pt x="9161" y="6083"/>
                    <a:pt x="9161" y="5806"/>
                  </a:cubicBezTo>
                  <a:lnTo>
                    <a:pt x="9161" y="3434"/>
                  </a:lnTo>
                  <a:cubicBezTo>
                    <a:pt x="9206" y="3449"/>
                    <a:pt x="9253" y="3456"/>
                    <a:pt x="9304" y="3456"/>
                  </a:cubicBezTo>
                  <a:cubicBezTo>
                    <a:pt x="9544" y="3456"/>
                    <a:pt x="9732" y="3273"/>
                    <a:pt x="9732" y="3038"/>
                  </a:cubicBezTo>
                  <a:lnTo>
                    <a:pt x="9732" y="710"/>
                  </a:lnTo>
                  <a:cubicBezTo>
                    <a:pt x="9737" y="321"/>
                    <a:pt x="9416" y="1"/>
                    <a:pt x="9024" y="1"/>
                  </a:cubicBezTo>
                  <a:lnTo>
                    <a:pt x="7014" y="1"/>
                  </a:lnTo>
                  <a:cubicBezTo>
                    <a:pt x="6781" y="1"/>
                    <a:pt x="6575" y="114"/>
                    <a:pt x="6443" y="287"/>
                  </a:cubicBezTo>
                  <a:cubicBezTo>
                    <a:pt x="6314" y="114"/>
                    <a:pt x="6105" y="1"/>
                    <a:pt x="5872" y="1"/>
                  </a:cubicBezTo>
                  <a:lnTo>
                    <a:pt x="3863" y="1"/>
                  </a:lnTo>
                  <a:cubicBezTo>
                    <a:pt x="3630" y="1"/>
                    <a:pt x="3423" y="114"/>
                    <a:pt x="3292" y="287"/>
                  </a:cubicBezTo>
                  <a:cubicBezTo>
                    <a:pt x="3163" y="114"/>
                    <a:pt x="2954" y="1"/>
                    <a:pt x="27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4" name="Google Shape;1014;p56">
              <a:extLst>
                <a:ext uri="{FF2B5EF4-FFF2-40B4-BE49-F238E27FC236}">
                  <a16:creationId xmlns:a16="http://schemas.microsoft.com/office/drawing/2014/main" id="{4B35C210-EC93-425C-B09C-7BE890A90295}"/>
                </a:ext>
              </a:extLst>
            </p:cNvPr>
            <p:cNvSpPr/>
            <p:nvPr/>
          </p:nvSpPr>
          <p:spPr>
            <a:xfrm>
              <a:off x="6430225" y="1421296"/>
              <a:ext cx="376248" cy="113114"/>
            </a:xfrm>
            <a:custGeom>
              <a:avLst/>
              <a:gdLst/>
              <a:ahLst/>
              <a:cxnLst/>
              <a:rect l="l" t="t" r="r" b="b"/>
              <a:pathLst>
                <a:path w="9736" h="2927" extrusionOk="0">
                  <a:moveTo>
                    <a:pt x="9452" y="286"/>
                  </a:moveTo>
                  <a:lnTo>
                    <a:pt x="9452" y="2053"/>
                  </a:lnTo>
                  <a:lnTo>
                    <a:pt x="8457" y="2053"/>
                  </a:lnTo>
                  <a:cubicBezTo>
                    <a:pt x="8457" y="2053"/>
                    <a:pt x="8371" y="2093"/>
                    <a:pt x="8343" y="2129"/>
                  </a:cubicBezTo>
                  <a:lnTo>
                    <a:pt x="8022" y="2551"/>
                  </a:lnTo>
                  <a:lnTo>
                    <a:pt x="7698" y="2129"/>
                  </a:lnTo>
                  <a:cubicBezTo>
                    <a:pt x="7671" y="2093"/>
                    <a:pt x="7629" y="2073"/>
                    <a:pt x="7586" y="2055"/>
                  </a:cubicBezTo>
                  <a:lnTo>
                    <a:pt x="5302" y="2055"/>
                  </a:lnTo>
                  <a:cubicBezTo>
                    <a:pt x="5257" y="2073"/>
                    <a:pt x="5216" y="2094"/>
                    <a:pt x="5188" y="2130"/>
                  </a:cubicBezTo>
                  <a:lnTo>
                    <a:pt x="4868" y="2552"/>
                  </a:lnTo>
                  <a:lnTo>
                    <a:pt x="4544" y="2130"/>
                  </a:lnTo>
                  <a:cubicBezTo>
                    <a:pt x="4517" y="2094"/>
                    <a:pt x="4474" y="2074"/>
                    <a:pt x="4430" y="2074"/>
                  </a:cubicBezTo>
                  <a:lnTo>
                    <a:pt x="2147" y="2074"/>
                  </a:lnTo>
                  <a:cubicBezTo>
                    <a:pt x="2102" y="2074"/>
                    <a:pt x="2061" y="2095"/>
                    <a:pt x="2033" y="2130"/>
                  </a:cubicBezTo>
                  <a:lnTo>
                    <a:pt x="1712" y="2552"/>
                  </a:lnTo>
                  <a:lnTo>
                    <a:pt x="1388" y="2130"/>
                  </a:lnTo>
                  <a:cubicBezTo>
                    <a:pt x="1362" y="2094"/>
                    <a:pt x="1319" y="2074"/>
                    <a:pt x="1276" y="2074"/>
                  </a:cubicBezTo>
                  <a:lnTo>
                    <a:pt x="288" y="2074"/>
                  </a:lnTo>
                  <a:lnTo>
                    <a:pt x="288" y="286"/>
                  </a:lnTo>
                  <a:close/>
                  <a:moveTo>
                    <a:pt x="144" y="1"/>
                  </a:moveTo>
                  <a:cubicBezTo>
                    <a:pt x="67" y="1"/>
                    <a:pt x="1" y="64"/>
                    <a:pt x="1" y="144"/>
                  </a:cubicBezTo>
                  <a:lnTo>
                    <a:pt x="1" y="2215"/>
                  </a:lnTo>
                  <a:cubicBezTo>
                    <a:pt x="1" y="2294"/>
                    <a:pt x="65" y="2358"/>
                    <a:pt x="144" y="2358"/>
                  </a:cubicBezTo>
                  <a:lnTo>
                    <a:pt x="1204" y="2358"/>
                  </a:lnTo>
                  <a:lnTo>
                    <a:pt x="1600" y="2871"/>
                  </a:lnTo>
                  <a:cubicBezTo>
                    <a:pt x="1626" y="2905"/>
                    <a:pt x="1669" y="2926"/>
                    <a:pt x="1712" y="2926"/>
                  </a:cubicBezTo>
                  <a:cubicBezTo>
                    <a:pt x="1758" y="2926"/>
                    <a:pt x="1799" y="2905"/>
                    <a:pt x="1827" y="2871"/>
                  </a:cubicBezTo>
                  <a:lnTo>
                    <a:pt x="2218" y="2358"/>
                  </a:lnTo>
                  <a:lnTo>
                    <a:pt x="4359" y="2358"/>
                  </a:lnTo>
                  <a:lnTo>
                    <a:pt x="4755" y="2871"/>
                  </a:lnTo>
                  <a:cubicBezTo>
                    <a:pt x="4782" y="2905"/>
                    <a:pt x="4824" y="2926"/>
                    <a:pt x="4868" y="2926"/>
                  </a:cubicBezTo>
                  <a:cubicBezTo>
                    <a:pt x="4912" y="2926"/>
                    <a:pt x="4954" y="2905"/>
                    <a:pt x="4981" y="2871"/>
                  </a:cubicBezTo>
                  <a:lnTo>
                    <a:pt x="5372" y="2358"/>
                  </a:lnTo>
                  <a:lnTo>
                    <a:pt x="7514" y="2358"/>
                  </a:lnTo>
                  <a:lnTo>
                    <a:pt x="7910" y="2871"/>
                  </a:lnTo>
                  <a:cubicBezTo>
                    <a:pt x="7936" y="2905"/>
                    <a:pt x="7979" y="2926"/>
                    <a:pt x="8022" y="2926"/>
                  </a:cubicBezTo>
                  <a:cubicBezTo>
                    <a:pt x="8068" y="2926"/>
                    <a:pt x="8109" y="2905"/>
                    <a:pt x="8137" y="2871"/>
                  </a:cubicBezTo>
                  <a:lnTo>
                    <a:pt x="8528" y="2358"/>
                  </a:lnTo>
                  <a:lnTo>
                    <a:pt x="9590" y="2358"/>
                  </a:lnTo>
                  <a:cubicBezTo>
                    <a:pt x="9669" y="2358"/>
                    <a:pt x="9733" y="2295"/>
                    <a:pt x="9733" y="2215"/>
                  </a:cubicBezTo>
                  <a:lnTo>
                    <a:pt x="9733" y="144"/>
                  </a:lnTo>
                  <a:cubicBezTo>
                    <a:pt x="9736" y="64"/>
                    <a:pt x="9672" y="1"/>
                    <a:pt x="95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5" name="Google Shape;1015;p56">
              <a:extLst>
                <a:ext uri="{FF2B5EF4-FFF2-40B4-BE49-F238E27FC236}">
                  <a16:creationId xmlns:a16="http://schemas.microsoft.com/office/drawing/2014/main" id="{992B6787-39D8-44F1-8D10-937C72CADC2B}"/>
                </a:ext>
              </a:extLst>
            </p:cNvPr>
            <p:cNvSpPr/>
            <p:nvPr/>
          </p:nvSpPr>
          <p:spPr>
            <a:xfrm>
              <a:off x="6601809" y="1450086"/>
              <a:ext cx="33119" cy="33119"/>
            </a:xfrm>
            <a:custGeom>
              <a:avLst/>
              <a:gdLst/>
              <a:ahLst/>
              <a:cxnLst/>
              <a:rect l="l" t="t" r="r" b="b"/>
              <a:pathLst>
                <a:path w="857" h="857" extrusionOk="0">
                  <a:moveTo>
                    <a:pt x="429" y="286"/>
                  </a:moveTo>
                  <a:cubicBezTo>
                    <a:pt x="507" y="286"/>
                    <a:pt x="572" y="349"/>
                    <a:pt x="572" y="429"/>
                  </a:cubicBezTo>
                  <a:cubicBezTo>
                    <a:pt x="572" y="508"/>
                    <a:pt x="508" y="572"/>
                    <a:pt x="429" y="572"/>
                  </a:cubicBezTo>
                  <a:cubicBezTo>
                    <a:pt x="350" y="572"/>
                    <a:pt x="286" y="508"/>
                    <a:pt x="286" y="429"/>
                  </a:cubicBezTo>
                  <a:cubicBezTo>
                    <a:pt x="286" y="349"/>
                    <a:pt x="349" y="286"/>
                    <a:pt x="429" y="286"/>
                  </a:cubicBezTo>
                  <a:close/>
                  <a:moveTo>
                    <a:pt x="429" y="0"/>
                  </a:moveTo>
                  <a:cubicBezTo>
                    <a:pt x="194" y="0"/>
                    <a:pt x="1" y="193"/>
                    <a:pt x="1" y="429"/>
                  </a:cubicBezTo>
                  <a:cubicBezTo>
                    <a:pt x="1" y="665"/>
                    <a:pt x="194" y="857"/>
                    <a:pt x="429" y="857"/>
                  </a:cubicBezTo>
                  <a:cubicBezTo>
                    <a:pt x="664" y="857"/>
                    <a:pt x="857" y="665"/>
                    <a:pt x="857" y="429"/>
                  </a:cubicBezTo>
                  <a:cubicBezTo>
                    <a:pt x="857" y="193"/>
                    <a:pt x="664" y="0"/>
                    <a:pt x="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" name="Google Shape;1016;p56">
              <a:extLst>
                <a:ext uri="{FF2B5EF4-FFF2-40B4-BE49-F238E27FC236}">
                  <a16:creationId xmlns:a16="http://schemas.microsoft.com/office/drawing/2014/main" id="{660D33EA-4BF6-4FF5-989A-334C0F432EF4}"/>
                </a:ext>
              </a:extLst>
            </p:cNvPr>
            <p:cNvSpPr/>
            <p:nvPr/>
          </p:nvSpPr>
          <p:spPr>
            <a:xfrm>
              <a:off x="6557754" y="1450086"/>
              <a:ext cx="33119" cy="33119"/>
            </a:xfrm>
            <a:custGeom>
              <a:avLst/>
              <a:gdLst/>
              <a:ahLst/>
              <a:cxnLst/>
              <a:rect l="l" t="t" r="r" b="b"/>
              <a:pathLst>
                <a:path w="857" h="857" extrusionOk="0">
                  <a:moveTo>
                    <a:pt x="429" y="286"/>
                  </a:moveTo>
                  <a:cubicBezTo>
                    <a:pt x="507" y="286"/>
                    <a:pt x="572" y="349"/>
                    <a:pt x="572" y="429"/>
                  </a:cubicBezTo>
                  <a:cubicBezTo>
                    <a:pt x="572" y="508"/>
                    <a:pt x="508" y="572"/>
                    <a:pt x="429" y="572"/>
                  </a:cubicBezTo>
                  <a:cubicBezTo>
                    <a:pt x="349" y="572"/>
                    <a:pt x="286" y="508"/>
                    <a:pt x="286" y="429"/>
                  </a:cubicBezTo>
                  <a:cubicBezTo>
                    <a:pt x="286" y="349"/>
                    <a:pt x="349" y="286"/>
                    <a:pt x="429" y="286"/>
                  </a:cubicBezTo>
                  <a:close/>
                  <a:moveTo>
                    <a:pt x="429" y="0"/>
                  </a:moveTo>
                  <a:cubicBezTo>
                    <a:pt x="192" y="0"/>
                    <a:pt x="1" y="193"/>
                    <a:pt x="1" y="429"/>
                  </a:cubicBezTo>
                  <a:cubicBezTo>
                    <a:pt x="1" y="665"/>
                    <a:pt x="191" y="857"/>
                    <a:pt x="429" y="857"/>
                  </a:cubicBezTo>
                  <a:cubicBezTo>
                    <a:pt x="664" y="857"/>
                    <a:pt x="857" y="665"/>
                    <a:pt x="857" y="429"/>
                  </a:cubicBezTo>
                  <a:cubicBezTo>
                    <a:pt x="857" y="193"/>
                    <a:pt x="664" y="0"/>
                    <a:pt x="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7" name="Google Shape;1017;p56">
              <a:extLst>
                <a:ext uri="{FF2B5EF4-FFF2-40B4-BE49-F238E27FC236}">
                  <a16:creationId xmlns:a16="http://schemas.microsoft.com/office/drawing/2014/main" id="{5AEE09F0-71DA-490C-AA0E-1EDA38CE44F4}"/>
                </a:ext>
              </a:extLst>
            </p:cNvPr>
            <p:cNvSpPr/>
            <p:nvPr/>
          </p:nvSpPr>
          <p:spPr>
            <a:xfrm>
              <a:off x="6645903" y="1450086"/>
              <a:ext cx="33119" cy="33119"/>
            </a:xfrm>
            <a:custGeom>
              <a:avLst/>
              <a:gdLst/>
              <a:ahLst/>
              <a:cxnLst/>
              <a:rect l="l" t="t" r="r" b="b"/>
              <a:pathLst>
                <a:path w="857" h="857" extrusionOk="0">
                  <a:moveTo>
                    <a:pt x="428" y="286"/>
                  </a:moveTo>
                  <a:cubicBezTo>
                    <a:pt x="506" y="286"/>
                    <a:pt x="571" y="349"/>
                    <a:pt x="571" y="429"/>
                  </a:cubicBezTo>
                  <a:cubicBezTo>
                    <a:pt x="571" y="508"/>
                    <a:pt x="507" y="572"/>
                    <a:pt x="428" y="572"/>
                  </a:cubicBezTo>
                  <a:cubicBezTo>
                    <a:pt x="351" y="572"/>
                    <a:pt x="285" y="508"/>
                    <a:pt x="285" y="429"/>
                  </a:cubicBezTo>
                  <a:cubicBezTo>
                    <a:pt x="285" y="349"/>
                    <a:pt x="349" y="286"/>
                    <a:pt x="428" y="286"/>
                  </a:cubicBezTo>
                  <a:close/>
                  <a:moveTo>
                    <a:pt x="428" y="0"/>
                  </a:moveTo>
                  <a:cubicBezTo>
                    <a:pt x="193" y="0"/>
                    <a:pt x="1" y="193"/>
                    <a:pt x="1" y="429"/>
                  </a:cubicBezTo>
                  <a:cubicBezTo>
                    <a:pt x="1" y="665"/>
                    <a:pt x="193" y="857"/>
                    <a:pt x="428" y="857"/>
                  </a:cubicBezTo>
                  <a:cubicBezTo>
                    <a:pt x="664" y="857"/>
                    <a:pt x="856" y="665"/>
                    <a:pt x="856" y="429"/>
                  </a:cubicBezTo>
                  <a:cubicBezTo>
                    <a:pt x="856" y="193"/>
                    <a:pt x="664" y="0"/>
                    <a:pt x="4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771900" cy="5143500"/>
          </a:xfrm>
          <a:prstGeom prst="rect">
            <a:avLst/>
          </a:prstGeom>
          <a:solidFill>
            <a:srgbClr val="E5E0DF"/>
          </a:solidFill>
          <a:ln/>
        </p:spPr>
      </p:sp>
      <p:sp>
        <p:nvSpPr>
          <p:cNvPr id="4" name="Text 1"/>
          <p:cNvSpPr/>
          <p:nvPr/>
        </p:nvSpPr>
        <p:spPr>
          <a:xfrm>
            <a:off x="3925119" y="542851"/>
            <a:ext cx="4186461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469"/>
              </a:lnSpc>
            </a:pPr>
            <a:r>
              <a:rPr lang="en-US" sz="2781" b="1" dirty="0">
                <a:solidFill>
                  <a:srgbClr val="231971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Pemberdayaan Masyarakat</a:t>
            </a:r>
            <a:endParaRPr lang="en-US" sz="2781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119" y="1198439"/>
            <a:ext cx="708794" cy="85055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4846514" y="1340198"/>
            <a:ext cx="2158231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1375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Meningkatkan Pengetahuan</a:t>
            </a:r>
            <a:endParaRPr lang="en-US" sz="1375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5119" y="2048991"/>
            <a:ext cx="708794" cy="85055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846514" y="2190750"/>
            <a:ext cx="2175793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1375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Meningkatkan Keterampilan</a:t>
            </a:r>
            <a:endParaRPr lang="en-US" sz="1375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5119" y="2899544"/>
            <a:ext cx="708794" cy="850553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4846514" y="3041303"/>
            <a:ext cx="2447479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1375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Meningkatkan Kepercayaan Diri</a:t>
            </a:r>
            <a:endParaRPr lang="en-US" sz="1375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5119" y="3750097"/>
            <a:ext cx="708794" cy="850553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4846514" y="3891855"/>
            <a:ext cx="3801368" cy="44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1375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Meningkatkan Kemampuan Mengambil Keputusan</a:t>
            </a:r>
            <a:endParaRPr lang="en-US" sz="1375" dirty="0"/>
          </a:p>
        </p:txBody>
      </p:sp>
      <p:grpSp>
        <p:nvGrpSpPr>
          <p:cNvPr id="13" name="Google Shape;964;p56">
            <a:extLst>
              <a:ext uri="{FF2B5EF4-FFF2-40B4-BE49-F238E27FC236}">
                <a16:creationId xmlns:a16="http://schemas.microsoft.com/office/drawing/2014/main" id="{6A366668-06B8-4DA4-9632-50CBAAA1D217}"/>
              </a:ext>
            </a:extLst>
          </p:cNvPr>
          <p:cNvGrpSpPr/>
          <p:nvPr/>
        </p:nvGrpSpPr>
        <p:grpSpPr>
          <a:xfrm>
            <a:off x="1310596" y="1310319"/>
            <a:ext cx="1413841" cy="1841712"/>
            <a:chOff x="4796083" y="3840086"/>
            <a:chExt cx="376132" cy="354568"/>
          </a:xfrm>
        </p:grpSpPr>
        <p:sp>
          <p:nvSpPr>
            <p:cNvPr id="14" name="Google Shape;965;p56">
              <a:extLst>
                <a:ext uri="{FF2B5EF4-FFF2-40B4-BE49-F238E27FC236}">
                  <a16:creationId xmlns:a16="http://schemas.microsoft.com/office/drawing/2014/main" id="{A5C89604-9F72-4238-A857-7571B26BF3CE}"/>
                </a:ext>
              </a:extLst>
            </p:cNvPr>
            <p:cNvSpPr/>
            <p:nvPr/>
          </p:nvSpPr>
          <p:spPr>
            <a:xfrm>
              <a:off x="4796083" y="3950302"/>
              <a:ext cx="376132" cy="244352"/>
            </a:xfrm>
            <a:custGeom>
              <a:avLst/>
              <a:gdLst/>
              <a:ahLst/>
              <a:cxnLst/>
              <a:rect l="l" t="t" r="r" b="b"/>
              <a:pathLst>
                <a:path w="9733" h="6323" extrusionOk="0">
                  <a:moveTo>
                    <a:pt x="9018" y="283"/>
                  </a:moveTo>
                  <a:cubicBezTo>
                    <a:pt x="9254" y="283"/>
                    <a:pt x="9445" y="475"/>
                    <a:pt x="9445" y="711"/>
                  </a:cubicBezTo>
                  <a:lnTo>
                    <a:pt x="9445" y="3041"/>
                  </a:lnTo>
                  <a:lnTo>
                    <a:pt x="9448" y="3041"/>
                  </a:lnTo>
                  <a:cubicBezTo>
                    <a:pt x="9448" y="3117"/>
                    <a:pt x="9386" y="3174"/>
                    <a:pt x="9305" y="3174"/>
                  </a:cubicBezTo>
                  <a:cubicBezTo>
                    <a:pt x="9224" y="3174"/>
                    <a:pt x="9161" y="3117"/>
                    <a:pt x="9161" y="3041"/>
                  </a:cubicBezTo>
                  <a:lnTo>
                    <a:pt x="9161" y="712"/>
                  </a:lnTo>
                  <a:cubicBezTo>
                    <a:pt x="9161" y="633"/>
                    <a:pt x="9097" y="570"/>
                    <a:pt x="9019" y="570"/>
                  </a:cubicBezTo>
                  <a:cubicBezTo>
                    <a:pt x="9014" y="570"/>
                    <a:pt x="9008" y="571"/>
                    <a:pt x="9001" y="571"/>
                  </a:cubicBezTo>
                  <a:cubicBezTo>
                    <a:pt x="8928" y="580"/>
                    <a:pt x="8876" y="646"/>
                    <a:pt x="8876" y="718"/>
                  </a:cubicBezTo>
                  <a:lnTo>
                    <a:pt x="8876" y="5812"/>
                  </a:lnTo>
                  <a:cubicBezTo>
                    <a:pt x="8876" y="5913"/>
                    <a:pt x="8809" y="6005"/>
                    <a:pt x="8711" y="6028"/>
                  </a:cubicBezTo>
                  <a:cubicBezTo>
                    <a:pt x="8693" y="6033"/>
                    <a:pt x="8675" y="6035"/>
                    <a:pt x="8658" y="6035"/>
                  </a:cubicBezTo>
                  <a:cubicBezTo>
                    <a:pt x="8538" y="6035"/>
                    <a:pt x="8440" y="5937"/>
                    <a:pt x="8440" y="5817"/>
                  </a:cubicBezTo>
                  <a:lnTo>
                    <a:pt x="8440" y="3051"/>
                  </a:lnTo>
                  <a:cubicBezTo>
                    <a:pt x="8440" y="2972"/>
                    <a:pt x="8376" y="2908"/>
                    <a:pt x="8297" y="2908"/>
                  </a:cubicBezTo>
                  <a:lnTo>
                    <a:pt x="7727" y="2908"/>
                  </a:lnTo>
                  <a:cubicBezTo>
                    <a:pt x="7648" y="2908"/>
                    <a:pt x="7584" y="2971"/>
                    <a:pt x="7584" y="3051"/>
                  </a:cubicBezTo>
                  <a:lnTo>
                    <a:pt x="7584" y="5812"/>
                  </a:lnTo>
                  <a:cubicBezTo>
                    <a:pt x="7584" y="5913"/>
                    <a:pt x="7516" y="6005"/>
                    <a:pt x="7418" y="6028"/>
                  </a:cubicBezTo>
                  <a:cubicBezTo>
                    <a:pt x="7400" y="6033"/>
                    <a:pt x="7383" y="6035"/>
                    <a:pt x="7365" y="6035"/>
                  </a:cubicBezTo>
                  <a:cubicBezTo>
                    <a:pt x="7245" y="6035"/>
                    <a:pt x="7147" y="5937"/>
                    <a:pt x="7147" y="5817"/>
                  </a:cubicBezTo>
                  <a:lnTo>
                    <a:pt x="7147" y="717"/>
                  </a:lnTo>
                  <a:cubicBezTo>
                    <a:pt x="7147" y="643"/>
                    <a:pt x="7094" y="579"/>
                    <a:pt x="7022" y="569"/>
                  </a:cubicBezTo>
                  <a:cubicBezTo>
                    <a:pt x="7016" y="568"/>
                    <a:pt x="7010" y="568"/>
                    <a:pt x="7004" y="568"/>
                  </a:cubicBezTo>
                  <a:cubicBezTo>
                    <a:pt x="6926" y="568"/>
                    <a:pt x="6862" y="632"/>
                    <a:pt x="6862" y="711"/>
                  </a:cubicBezTo>
                  <a:lnTo>
                    <a:pt x="6862" y="3026"/>
                  </a:lnTo>
                  <a:cubicBezTo>
                    <a:pt x="6862" y="3094"/>
                    <a:pt x="6817" y="3155"/>
                    <a:pt x="6751" y="3170"/>
                  </a:cubicBezTo>
                  <a:cubicBezTo>
                    <a:pt x="6740" y="3172"/>
                    <a:pt x="6729" y="3173"/>
                    <a:pt x="6719" y="3173"/>
                  </a:cubicBezTo>
                  <a:cubicBezTo>
                    <a:pt x="6640" y="3173"/>
                    <a:pt x="6576" y="3109"/>
                    <a:pt x="6576" y="3031"/>
                  </a:cubicBezTo>
                  <a:lnTo>
                    <a:pt x="6576" y="711"/>
                  </a:lnTo>
                  <a:cubicBezTo>
                    <a:pt x="6576" y="475"/>
                    <a:pt x="6768" y="283"/>
                    <a:pt x="7004" y="283"/>
                  </a:cubicBezTo>
                  <a:close/>
                  <a:moveTo>
                    <a:pt x="2705" y="283"/>
                  </a:moveTo>
                  <a:cubicBezTo>
                    <a:pt x="2942" y="283"/>
                    <a:pt x="3133" y="476"/>
                    <a:pt x="3133" y="711"/>
                  </a:cubicBezTo>
                  <a:lnTo>
                    <a:pt x="3133" y="3040"/>
                  </a:lnTo>
                  <a:cubicBezTo>
                    <a:pt x="3137" y="3118"/>
                    <a:pt x="3075" y="3175"/>
                    <a:pt x="2993" y="3175"/>
                  </a:cubicBezTo>
                  <a:cubicBezTo>
                    <a:pt x="2912" y="3175"/>
                    <a:pt x="2850" y="3118"/>
                    <a:pt x="2850" y="3042"/>
                  </a:cubicBezTo>
                  <a:lnTo>
                    <a:pt x="2850" y="714"/>
                  </a:lnTo>
                  <a:cubicBezTo>
                    <a:pt x="2850" y="636"/>
                    <a:pt x="2786" y="571"/>
                    <a:pt x="2707" y="571"/>
                  </a:cubicBezTo>
                  <a:cubicBezTo>
                    <a:pt x="2701" y="571"/>
                    <a:pt x="2695" y="572"/>
                    <a:pt x="2689" y="572"/>
                  </a:cubicBezTo>
                  <a:cubicBezTo>
                    <a:pt x="2617" y="582"/>
                    <a:pt x="2565" y="647"/>
                    <a:pt x="2565" y="720"/>
                  </a:cubicBezTo>
                  <a:lnTo>
                    <a:pt x="2565" y="5813"/>
                  </a:lnTo>
                  <a:cubicBezTo>
                    <a:pt x="2565" y="5914"/>
                    <a:pt x="2498" y="6007"/>
                    <a:pt x="2400" y="6029"/>
                  </a:cubicBezTo>
                  <a:cubicBezTo>
                    <a:pt x="2382" y="6034"/>
                    <a:pt x="2364" y="6036"/>
                    <a:pt x="2347" y="6036"/>
                  </a:cubicBezTo>
                  <a:cubicBezTo>
                    <a:pt x="2227" y="6036"/>
                    <a:pt x="2128" y="5938"/>
                    <a:pt x="2128" y="5819"/>
                  </a:cubicBezTo>
                  <a:lnTo>
                    <a:pt x="2128" y="3052"/>
                  </a:lnTo>
                  <a:cubicBezTo>
                    <a:pt x="2128" y="2973"/>
                    <a:pt x="2064" y="2909"/>
                    <a:pt x="1985" y="2909"/>
                  </a:cubicBezTo>
                  <a:lnTo>
                    <a:pt x="1415" y="2909"/>
                  </a:lnTo>
                  <a:cubicBezTo>
                    <a:pt x="1336" y="2909"/>
                    <a:pt x="1272" y="2972"/>
                    <a:pt x="1272" y="3052"/>
                  </a:cubicBezTo>
                  <a:lnTo>
                    <a:pt x="1272" y="5813"/>
                  </a:lnTo>
                  <a:cubicBezTo>
                    <a:pt x="1272" y="5914"/>
                    <a:pt x="1204" y="6007"/>
                    <a:pt x="1105" y="6029"/>
                  </a:cubicBezTo>
                  <a:cubicBezTo>
                    <a:pt x="1087" y="6034"/>
                    <a:pt x="1070" y="6036"/>
                    <a:pt x="1052" y="6036"/>
                  </a:cubicBezTo>
                  <a:cubicBezTo>
                    <a:pt x="932" y="6036"/>
                    <a:pt x="834" y="5938"/>
                    <a:pt x="834" y="5819"/>
                  </a:cubicBezTo>
                  <a:lnTo>
                    <a:pt x="834" y="1570"/>
                  </a:lnTo>
                  <a:cubicBezTo>
                    <a:pt x="834" y="1496"/>
                    <a:pt x="777" y="1432"/>
                    <a:pt x="705" y="1431"/>
                  </a:cubicBezTo>
                  <a:cubicBezTo>
                    <a:pt x="704" y="1431"/>
                    <a:pt x="703" y="1431"/>
                    <a:pt x="703" y="1431"/>
                  </a:cubicBezTo>
                  <a:cubicBezTo>
                    <a:pt x="627" y="1431"/>
                    <a:pt x="568" y="1490"/>
                    <a:pt x="568" y="1563"/>
                  </a:cubicBezTo>
                  <a:lnTo>
                    <a:pt x="568" y="3026"/>
                  </a:lnTo>
                  <a:cubicBezTo>
                    <a:pt x="568" y="3094"/>
                    <a:pt x="522" y="3155"/>
                    <a:pt x="457" y="3170"/>
                  </a:cubicBezTo>
                  <a:cubicBezTo>
                    <a:pt x="446" y="3172"/>
                    <a:pt x="435" y="3173"/>
                    <a:pt x="425" y="3173"/>
                  </a:cubicBezTo>
                  <a:cubicBezTo>
                    <a:pt x="346" y="3173"/>
                    <a:pt x="282" y="3109"/>
                    <a:pt x="282" y="3031"/>
                  </a:cubicBezTo>
                  <a:lnTo>
                    <a:pt x="282" y="711"/>
                  </a:lnTo>
                  <a:cubicBezTo>
                    <a:pt x="282" y="476"/>
                    <a:pt x="474" y="283"/>
                    <a:pt x="710" y="283"/>
                  </a:cubicBezTo>
                  <a:close/>
                  <a:moveTo>
                    <a:pt x="5861" y="1710"/>
                  </a:moveTo>
                  <a:cubicBezTo>
                    <a:pt x="6096" y="1710"/>
                    <a:pt x="6289" y="1902"/>
                    <a:pt x="6289" y="2137"/>
                  </a:cubicBezTo>
                  <a:lnTo>
                    <a:pt x="6289" y="3896"/>
                  </a:lnTo>
                  <a:lnTo>
                    <a:pt x="6291" y="3896"/>
                  </a:lnTo>
                  <a:cubicBezTo>
                    <a:pt x="6291" y="3973"/>
                    <a:pt x="6231" y="4029"/>
                    <a:pt x="6148" y="4029"/>
                  </a:cubicBezTo>
                  <a:cubicBezTo>
                    <a:pt x="6066" y="4029"/>
                    <a:pt x="6005" y="3973"/>
                    <a:pt x="6005" y="3896"/>
                  </a:cubicBezTo>
                  <a:lnTo>
                    <a:pt x="6005" y="2145"/>
                  </a:lnTo>
                  <a:cubicBezTo>
                    <a:pt x="6005" y="2072"/>
                    <a:pt x="5952" y="2007"/>
                    <a:pt x="5881" y="1998"/>
                  </a:cubicBezTo>
                  <a:cubicBezTo>
                    <a:pt x="5875" y="1997"/>
                    <a:pt x="5869" y="1996"/>
                    <a:pt x="5863" y="1996"/>
                  </a:cubicBezTo>
                  <a:cubicBezTo>
                    <a:pt x="5784" y="1996"/>
                    <a:pt x="5720" y="2061"/>
                    <a:pt x="5720" y="2140"/>
                  </a:cubicBezTo>
                  <a:lnTo>
                    <a:pt x="5720" y="5813"/>
                  </a:lnTo>
                  <a:cubicBezTo>
                    <a:pt x="5720" y="5914"/>
                    <a:pt x="5653" y="6007"/>
                    <a:pt x="5555" y="6029"/>
                  </a:cubicBezTo>
                  <a:cubicBezTo>
                    <a:pt x="5537" y="6034"/>
                    <a:pt x="5519" y="6036"/>
                    <a:pt x="5502" y="6036"/>
                  </a:cubicBezTo>
                  <a:cubicBezTo>
                    <a:pt x="5381" y="6036"/>
                    <a:pt x="5283" y="5938"/>
                    <a:pt x="5283" y="5819"/>
                  </a:cubicBezTo>
                  <a:lnTo>
                    <a:pt x="5283" y="3906"/>
                  </a:lnTo>
                  <a:cubicBezTo>
                    <a:pt x="5283" y="3828"/>
                    <a:pt x="5220" y="3763"/>
                    <a:pt x="5140" y="3763"/>
                  </a:cubicBezTo>
                  <a:lnTo>
                    <a:pt x="4569" y="3763"/>
                  </a:lnTo>
                  <a:cubicBezTo>
                    <a:pt x="4491" y="3763"/>
                    <a:pt x="4426" y="3826"/>
                    <a:pt x="4426" y="3906"/>
                  </a:cubicBezTo>
                  <a:lnTo>
                    <a:pt x="4426" y="5812"/>
                  </a:lnTo>
                  <a:cubicBezTo>
                    <a:pt x="4426" y="5913"/>
                    <a:pt x="4358" y="6005"/>
                    <a:pt x="4261" y="6028"/>
                  </a:cubicBezTo>
                  <a:cubicBezTo>
                    <a:pt x="4243" y="6033"/>
                    <a:pt x="4225" y="6035"/>
                    <a:pt x="4208" y="6035"/>
                  </a:cubicBezTo>
                  <a:cubicBezTo>
                    <a:pt x="4088" y="6035"/>
                    <a:pt x="3990" y="5937"/>
                    <a:pt x="3990" y="5817"/>
                  </a:cubicBezTo>
                  <a:lnTo>
                    <a:pt x="3990" y="2143"/>
                  </a:lnTo>
                  <a:cubicBezTo>
                    <a:pt x="3990" y="2071"/>
                    <a:pt x="3937" y="2005"/>
                    <a:pt x="3864" y="1997"/>
                  </a:cubicBezTo>
                  <a:cubicBezTo>
                    <a:pt x="3858" y="1996"/>
                    <a:pt x="3852" y="1995"/>
                    <a:pt x="3847" y="1995"/>
                  </a:cubicBezTo>
                  <a:cubicBezTo>
                    <a:pt x="3769" y="1995"/>
                    <a:pt x="3704" y="2059"/>
                    <a:pt x="3704" y="2137"/>
                  </a:cubicBezTo>
                  <a:lnTo>
                    <a:pt x="3704" y="3883"/>
                  </a:lnTo>
                  <a:cubicBezTo>
                    <a:pt x="3704" y="3949"/>
                    <a:pt x="3659" y="4011"/>
                    <a:pt x="3593" y="4026"/>
                  </a:cubicBezTo>
                  <a:cubicBezTo>
                    <a:pt x="3583" y="4028"/>
                    <a:pt x="3572" y="4029"/>
                    <a:pt x="3562" y="4029"/>
                  </a:cubicBezTo>
                  <a:cubicBezTo>
                    <a:pt x="3483" y="4029"/>
                    <a:pt x="3418" y="3965"/>
                    <a:pt x="3418" y="3886"/>
                  </a:cubicBezTo>
                  <a:lnTo>
                    <a:pt x="3418" y="2137"/>
                  </a:lnTo>
                  <a:cubicBezTo>
                    <a:pt x="3418" y="1902"/>
                    <a:pt x="3610" y="1710"/>
                    <a:pt x="3846" y="1710"/>
                  </a:cubicBezTo>
                  <a:close/>
                  <a:moveTo>
                    <a:pt x="427" y="0"/>
                  </a:moveTo>
                  <a:cubicBezTo>
                    <a:pt x="191" y="0"/>
                    <a:pt x="0" y="192"/>
                    <a:pt x="0" y="427"/>
                  </a:cubicBezTo>
                  <a:lnTo>
                    <a:pt x="0" y="3126"/>
                  </a:lnTo>
                  <a:cubicBezTo>
                    <a:pt x="0" y="3201"/>
                    <a:pt x="33" y="3274"/>
                    <a:pt x="88" y="3324"/>
                  </a:cubicBezTo>
                  <a:cubicBezTo>
                    <a:pt x="196" y="3420"/>
                    <a:pt x="308" y="3460"/>
                    <a:pt x="412" y="3460"/>
                  </a:cubicBezTo>
                  <a:cubicBezTo>
                    <a:pt x="461" y="3460"/>
                    <a:pt x="507" y="3451"/>
                    <a:pt x="551" y="3435"/>
                  </a:cubicBezTo>
                  <a:lnTo>
                    <a:pt x="551" y="5809"/>
                  </a:lnTo>
                  <a:cubicBezTo>
                    <a:pt x="551" y="6065"/>
                    <a:pt x="738" y="6286"/>
                    <a:pt x="991" y="6318"/>
                  </a:cubicBezTo>
                  <a:cubicBezTo>
                    <a:pt x="1012" y="6320"/>
                    <a:pt x="1033" y="6321"/>
                    <a:pt x="1054" y="6321"/>
                  </a:cubicBezTo>
                  <a:cubicBezTo>
                    <a:pt x="1331" y="6321"/>
                    <a:pt x="1558" y="6098"/>
                    <a:pt x="1558" y="5820"/>
                  </a:cubicBezTo>
                  <a:lnTo>
                    <a:pt x="1558" y="3195"/>
                  </a:lnTo>
                  <a:lnTo>
                    <a:pt x="1842" y="3195"/>
                  </a:lnTo>
                  <a:lnTo>
                    <a:pt x="1842" y="5809"/>
                  </a:lnTo>
                  <a:cubicBezTo>
                    <a:pt x="1842" y="6064"/>
                    <a:pt x="2029" y="6286"/>
                    <a:pt x="2281" y="6318"/>
                  </a:cubicBezTo>
                  <a:cubicBezTo>
                    <a:pt x="2303" y="6320"/>
                    <a:pt x="2324" y="6321"/>
                    <a:pt x="2345" y="6321"/>
                  </a:cubicBezTo>
                  <a:cubicBezTo>
                    <a:pt x="2623" y="6321"/>
                    <a:pt x="2848" y="6097"/>
                    <a:pt x="2848" y="5820"/>
                  </a:cubicBezTo>
                  <a:lnTo>
                    <a:pt x="2848" y="3439"/>
                  </a:lnTo>
                  <a:cubicBezTo>
                    <a:pt x="2894" y="3452"/>
                    <a:pt x="2942" y="3461"/>
                    <a:pt x="2991" y="3461"/>
                  </a:cubicBezTo>
                  <a:cubicBezTo>
                    <a:pt x="3042" y="3461"/>
                    <a:pt x="3090" y="3452"/>
                    <a:pt x="3134" y="3439"/>
                  </a:cubicBezTo>
                  <a:lnTo>
                    <a:pt x="3134" y="3879"/>
                  </a:lnTo>
                  <a:cubicBezTo>
                    <a:pt x="3134" y="4094"/>
                    <a:pt x="3288" y="4282"/>
                    <a:pt x="3500" y="4313"/>
                  </a:cubicBezTo>
                  <a:cubicBezTo>
                    <a:pt x="3521" y="4316"/>
                    <a:pt x="3542" y="4317"/>
                    <a:pt x="3562" y="4317"/>
                  </a:cubicBezTo>
                  <a:cubicBezTo>
                    <a:pt x="3612" y="4317"/>
                    <a:pt x="3660" y="4309"/>
                    <a:pt x="3704" y="4293"/>
                  </a:cubicBezTo>
                  <a:lnTo>
                    <a:pt x="3704" y="5810"/>
                  </a:lnTo>
                  <a:cubicBezTo>
                    <a:pt x="3704" y="6067"/>
                    <a:pt x="3891" y="6287"/>
                    <a:pt x="4144" y="6319"/>
                  </a:cubicBezTo>
                  <a:cubicBezTo>
                    <a:pt x="4166" y="6321"/>
                    <a:pt x="4187" y="6323"/>
                    <a:pt x="4208" y="6323"/>
                  </a:cubicBezTo>
                  <a:cubicBezTo>
                    <a:pt x="4486" y="6323"/>
                    <a:pt x="4711" y="6099"/>
                    <a:pt x="4711" y="5821"/>
                  </a:cubicBezTo>
                  <a:lnTo>
                    <a:pt x="4711" y="4049"/>
                  </a:lnTo>
                  <a:lnTo>
                    <a:pt x="4995" y="4049"/>
                  </a:lnTo>
                  <a:lnTo>
                    <a:pt x="4995" y="5809"/>
                  </a:lnTo>
                  <a:cubicBezTo>
                    <a:pt x="4995" y="6065"/>
                    <a:pt x="5183" y="6286"/>
                    <a:pt x="5436" y="6318"/>
                  </a:cubicBezTo>
                  <a:cubicBezTo>
                    <a:pt x="5457" y="6320"/>
                    <a:pt x="5478" y="6321"/>
                    <a:pt x="5499" y="6321"/>
                  </a:cubicBezTo>
                  <a:cubicBezTo>
                    <a:pt x="5776" y="6321"/>
                    <a:pt x="6002" y="6098"/>
                    <a:pt x="6002" y="5820"/>
                  </a:cubicBezTo>
                  <a:lnTo>
                    <a:pt x="6002" y="4294"/>
                  </a:lnTo>
                  <a:cubicBezTo>
                    <a:pt x="6047" y="4309"/>
                    <a:pt x="6095" y="4317"/>
                    <a:pt x="6145" y="4317"/>
                  </a:cubicBezTo>
                  <a:cubicBezTo>
                    <a:pt x="6385" y="4317"/>
                    <a:pt x="6573" y="4133"/>
                    <a:pt x="6573" y="3897"/>
                  </a:cubicBezTo>
                  <a:lnTo>
                    <a:pt x="6573" y="3435"/>
                  </a:lnTo>
                  <a:cubicBezTo>
                    <a:pt x="6618" y="3451"/>
                    <a:pt x="6666" y="3461"/>
                    <a:pt x="6716" y="3461"/>
                  </a:cubicBezTo>
                  <a:cubicBezTo>
                    <a:pt x="6767" y="3461"/>
                    <a:pt x="6814" y="3451"/>
                    <a:pt x="6859" y="3435"/>
                  </a:cubicBezTo>
                  <a:lnTo>
                    <a:pt x="6859" y="5809"/>
                  </a:lnTo>
                  <a:cubicBezTo>
                    <a:pt x="6859" y="6065"/>
                    <a:pt x="7045" y="6286"/>
                    <a:pt x="7299" y="6318"/>
                  </a:cubicBezTo>
                  <a:cubicBezTo>
                    <a:pt x="7320" y="6320"/>
                    <a:pt x="7341" y="6321"/>
                    <a:pt x="7362" y="6321"/>
                  </a:cubicBezTo>
                  <a:cubicBezTo>
                    <a:pt x="7640" y="6321"/>
                    <a:pt x="7866" y="6098"/>
                    <a:pt x="7866" y="5820"/>
                  </a:cubicBezTo>
                  <a:lnTo>
                    <a:pt x="7866" y="3195"/>
                  </a:lnTo>
                  <a:lnTo>
                    <a:pt x="8151" y="3195"/>
                  </a:lnTo>
                  <a:lnTo>
                    <a:pt x="8151" y="5809"/>
                  </a:lnTo>
                  <a:cubicBezTo>
                    <a:pt x="8151" y="6064"/>
                    <a:pt x="8337" y="6286"/>
                    <a:pt x="8590" y="6318"/>
                  </a:cubicBezTo>
                  <a:cubicBezTo>
                    <a:pt x="8612" y="6320"/>
                    <a:pt x="8633" y="6321"/>
                    <a:pt x="8653" y="6321"/>
                  </a:cubicBezTo>
                  <a:cubicBezTo>
                    <a:pt x="8932" y="6321"/>
                    <a:pt x="9157" y="6097"/>
                    <a:pt x="9157" y="5820"/>
                  </a:cubicBezTo>
                  <a:lnTo>
                    <a:pt x="9157" y="3439"/>
                  </a:lnTo>
                  <a:cubicBezTo>
                    <a:pt x="9202" y="3452"/>
                    <a:pt x="9249" y="3461"/>
                    <a:pt x="9300" y="3461"/>
                  </a:cubicBezTo>
                  <a:cubicBezTo>
                    <a:pt x="9540" y="3461"/>
                    <a:pt x="9728" y="3277"/>
                    <a:pt x="9728" y="3042"/>
                  </a:cubicBezTo>
                  <a:lnTo>
                    <a:pt x="9728" y="713"/>
                  </a:lnTo>
                  <a:cubicBezTo>
                    <a:pt x="9733" y="319"/>
                    <a:pt x="9413" y="0"/>
                    <a:pt x="9019" y="0"/>
                  </a:cubicBezTo>
                  <a:lnTo>
                    <a:pt x="6713" y="0"/>
                  </a:lnTo>
                  <a:cubicBezTo>
                    <a:pt x="6481" y="0"/>
                    <a:pt x="6292" y="188"/>
                    <a:pt x="6292" y="420"/>
                  </a:cubicBezTo>
                  <a:lnTo>
                    <a:pt x="6292" y="1568"/>
                  </a:lnTo>
                  <a:cubicBezTo>
                    <a:pt x="6173" y="1478"/>
                    <a:pt x="6025" y="1425"/>
                    <a:pt x="5863" y="1425"/>
                  </a:cubicBezTo>
                  <a:lnTo>
                    <a:pt x="3850" y="1425"/>
                  </a:lnTo>
                  <a:cubicBezTo>
                    <a:pt x="3690" y="1425"/>
                    <a:pt x="3541" y="1478"/>
                    <a:pt x="3421" y="1568"/>
                  </a:cubicBezTo>
                  <a:lnTo>
                    <a:pt x="3421" y="420"/>
                  </a:lnTo>
                  <a:cubicBezTo>
                    <a:pt x="3421" y="188"/>
                    <a:pt x="3233" y="0"/>
                    <a:pt x="30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" name="Google Shape;966;p56">
              <a:extLst>
                <a:ext uri="{FF2B5EF4-FFF2-40B4-BE49-F238E27FC236}">
                  <a16:creationId xmlns:a16="http://schemas.microsoft.com/office/drawing/2014/main" id="{2618FB9F-0CF8-4857-A577-7C13613AE7AB}"/>
                </a:ext>
              </a:extLst>
            </p:cNvPr>
            <p:cNvSpPr/>
            <p:nvPr/>
          </p:nvSpPr>
          <p:spPr>
            <a:xfrm>
              <a:off x="4818111" y="3972329"/>
              <a:ext cx="11052" cy="22066"/>
            </a:xfrm>
            <a:custGeom>
              <a:avLst/>
              <a:gdLst/>
              <a:ahLst/>
              <a:cxnLst/>
              <a:rect l="l" t="t" r="r" b="b"/>
              <a:pathLst>
                <a:path w="286" h="571" extrusionOk="0">
                  <a:moveTo>
                    <a:pt x="143" y="0"/>
                  </a:moveTo>
                  <a:cubicBezTo>
                    <a:pt x="137" y="0"/>
                    <a:pt x="131" y="1"/>
                    <a:pt x="125" y="1"/>
                  </a:cubicBezTo>
                  <a:cubicBezTo>
                    <a:pt x="52" y="10"/>
                    <a:pt x="0" y="76"/>
                    <a:pt x="0" y="148"/>
                  </a:cubicBezTo>
                  <a:lnTo>
                    <a:pt x="0" y="422"/>
                  </a:lnTo>
                  <a:cubicBezTo>
                    <a:pt x="0" y="495"/>
                    <a:pt x="53" y="560"/>
                    <a:pt x="125" y="569"/>
                  </a:cubicBezTo>
                  <a:cubicBezTo>
                    <a:pt x="131" y="570"/>
                    <a:pt x="137" y="570"/>
                    <a:pt x="143" y="570"/>
                  </a:cubicBezTo>
                  <a:cubicBezTo>
                    <a:pt x="221" y="570"/>
                    <a:pt x="285" y="506"/>
                    <a:pt x="285" y="427"/>
                  </a:cubicBezTo>
                  <a:lnTo>
                    <a:pt x="285" y="142"/>
                  </a:lnTo>
                  <a:cubicBezTo>
                    <a:pt x="285" y="63"/>
                    <a:pt x="221" y="0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6" name="Google Shape;967;p56">
              <a:extLst>
                <a:ext uri="{FF2B5EF4-FFF2-40B4-BE49-F238E27FC236}">
                  <a16:creationId xmlns:a16="http://schemas.microsoft.com/office/drawing/2014/main" id="{80BB447E-D773-4C85-B38A-CA6B55AADEA6}"/>
                </a:ext>
              </a:extLst>
            </p:cNvPr>
            <p:cNvSpPr/>
            <p:nvPr/>
          </p:nvSpPr>
          <p:spPr>
            <a:xfrm>
              <a:off x="5060453" y="3840086"/>
              <a:ext cx="88999" cy="99240"/>
            </a:xfrm>
            <a:custGeom>
              <a:avLst/>
              <a:gdLst/>
              <a:ahLst/>
              <a:cxnLst/>
              <a:rect l="l" t="t" r="r" b="b"/>
              <a:pathLst>
                <a:path w="2303" h="2568" extrusionOk="0">
                  <a:moveTo>
                    <a:pt x="2017" y="287"/>
                  </a:moveTo>
                  <a:lnTo>
                    <a:pt x="2017" y="1712"/>
                  </a:lnTo>
                  <a:lnTo>
                    <a:pt x="1589" y="1712"/>
                  </a:lnTo>
                  <a:cubicBezTo>
                    <a:pt x="1544" y="1712"/>
                    <a:pt x="1504" y="1733"/>
                    <a:pt x="1475" y="1767"/>
                  </a:cubicBezTo>
                  <a:lnTo>
                    <a:pt x="1154" y="2190"/>
                  </a:lnTo>
                  <a:lnTo>
                    <a:pt x="827" y="1767"/>
                  </a:lnTo>
                  <a:cubicBezTo>
                    <a:pt x="801" y="1733"/>
                    <a:pt x="759" y="1712"/>
                    <a:pt x="715" y="1712"/>
                  </a:cubicBezTo>
                  <a:lnTo>
                    <a:pt x="287" y="1712"/>
                  </a:lnTo>
                  <a:lnTo>
                    <a:pt x="287" y="287"/>
                  </a:lnTo>
                  <a:close/>
                  <a:moveTo>
                    <a:pt x="144" y="1"/>
                  </a:moveTo>
                  <a:cubicBezTo>
                    <a:pt x="66" y="1"/>
                    <a:pt x="1" y="64"/>
                    <a:pt x="1" y="144"/>
                  </a:cubicBezTo>
                  <a:lnTo>
                    <a:pt x="1" y="1855"/>
                  </a:lnTo>
                  <a:cubicBezTo>
                    <a:pt x="2" y="1932"/>
                    <a:pt x="66" y="1996"/>
                    <a:pt x="144" y="1996"/>
                  </a:cubicBezTo>
                  <a:lnTo>
                    <a:pt x="644" y="1996"/>
                  </a:lnTo>
                  <a:lnTo>
                    <a:pt x="1040" y="2512"/>
                  </a:lnTo>
                  <a:cubicBezTo>
                    <a:pt x="1067" y="2547"/>
                    <a:pt x="1109" y="2567"/>
                    <a:pt x="1153" y="2567"/>
                  </a:cubicBezTo>
                  <a:cubicBezTo>
                    <a:pt x="1198" y="2567"/>
                    <a:pt x="1240" y="2546"/>
                    <a:pt x="1267" y="2512"/>
                  </a:cubicBezTo>
                  <a:lnTo>
                    <a:pt x="1659" y="1998"/>
                  </a:lnTo>
                  <a:lnTo>
                    <a:pt x="2159" y="1998"/>
                  </a:lnTo>
                  <a:cubicBezTo>
                    <a:pt x="2238" y="1998"/>
                    <a:pt x="2302" y="1935"/>
                    <a:pt x="2302" y="1855"/>
                  </a:cubicBezTo>
                  <a:lnTo>
                    <a:pt x="2302" y="144"/>
                  </a:lnTo>
                  <a:cubicBezTo>
                    <a:pt x="2302" y="65"/>
                    <a:pt x="2239" y="1"/>
                    <a:pt x="2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" name="Google Shape;968;p56">
              <a:extLst>
                <a:ext uri="{FF2B5EF4-FFF2-40B4-BE49-F238E27FC236}">
                  <a16:creationId xmlns:a16="http://schemas.microsoft.com/office/drawing/2014/main" id="{6A8B6438-0BF1-4EF8-8C28-51A74F54E98E}"/>
                </a:ext>
              </a:extLst>
            </p:cNvPr>
            <p:cNvSpPr/>
            <p:nvPr/>
          </p:nvSpPr>
          <p:spPr>
            <a:xfrm>
              <a:off x="4818111" y="3840125"/>
              <a:ext cx="88883" cy="99202"/>
            </a:xfrm>
            <a:custGeom>
              <a:avLst/>
              <a:gdLst/>
              <a:ahLst/>
              <a:cxnLst/>
              <a:rect l="l" t="t" r="r" b="b"/>
              <a:pathLst>
                <a:path w="2300" h="2567" extrusionOk="0">
                  <a:moveTo>
                    <a:pt x="2016" y="286"/>
                  </a:moveTo>
                  <a:lnTo>
                    <a:pt x="2016" y="1711"/>
                  </a:lnTo>
                  <a:lnTo>
                    <a:pt x="1587" y="1711"/>
                  </a:lnTo>
                  <a:cubicBezTo>
                    <a:pt x="1542" y="1711"/>
                    <a:pt x="1502" y="1732"/>
                    <a:pt x="1473" y="1766"/>
                  </a:cubicBezTo>
                  <a:lnTo>
                    <a:pt x="1152" y="2189"/>
                  </a:lnTo>
                  <a:lnTo>
                    <a:pt x="826" y="1766"/>
                  </a:lnTo>
                  <a:cubicBezTo>
                    <a:pt x="799" y="1732"/>
                    <a:pt x="757" y="1711"/>
                    <a:pt x="713" y="1711"/>
                  </a:cubicBezTo>
                  <a:lnTo>
                    <a:pt x="285" y="1711"/>
                  </a:lnTo>
                  <a:lnTo>
                    <a:pt x="285" y="286"/>
                  </a:lnTo>
                  <a:close/>
                  <a:moveTo>
                    <a:pt x="92" y="1"/>
                  </a:moveTo>
                  <a:cubicBezTo>
                    <a:pt x="41" y="1"/>
                    <a:pt x="0" y="42"/>
                    <a:pt x="0" y="92"/>
                  </a:cubicBezTo>
                  <a:lnTo>
                    <a:pt x="0" y="1981"/>
                  </a:lnTo>
                  <a:cubicBezTo>
                    <a:pt x="0" y="2016"/>
                    <a:pt x="29" y="2040"/>
                    <a:pt x="59" y="2040"/>
                  </a:cubicBezTo>
                  <a:cubicBezTo>
                    <a:pt x="70" y="2040"/>
                    <a:pt x="82" y="2037"/>
                    <a:pt x="92" y="2030"/>
                  </a:cubicBezTo>
                  <a:lnTo>
                    <a:pt x="142" y="1995"/>
                  </a:lnTo>
                  <a:lnTo>
                    <a:pt x="642" y="1995"/>
                  </a:lnTo>
                  <a:lnTo>
                    <a:pt x="1039" y="2511"/>
                  </a:lnTo>
                  <a:cubicBezTo>
                    <a:pt x="1065" y="2546"/>
                    <a:pt x="1107" y="2566"/>
                    <a:pt x="1151" y="2566"/>
                  </a:cubicBezTo>
                  <a:cubicBezTo>
                    <a:pt x="1196" y="2566"/>
                    <a:pt x="1238" y="2545"/>
                    <a:pt x="1265" y="2511"/>
                  </a:cubicBezTo>
                  <a:lnTo>
                    <a:pt x="1657" y="1997"/>
                  </a:lnTo>
                  <a:lnTo>
                    <a:pt x="2208" y="1997"/>
                  </a:lnTo>
                  <a:cubicBezTo>
                    <a:pt x="2258" y="1997"/>
                    <a:pt x="2300" y="1956"/>
                    <a:pt x="2300" y="1905"/>
                  </a:cubicBezTo>
                  <a:lnTo>
                    <a:pt x="2300" y="92"/>
                  </a:lnTo>
                  <a:cubicBezTo>
                    <a:pt x="2300" y="42"/>
                    <a:pt x="2258" y="1"/>
                    <a:pt x="2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8" name="Google Shape;969;p56">
              <a:extLst>
                <a:ext uri="{FF2B5EF4-FFF2-40B4-BE49-F238E27FC236}">
                  <a16:creationId xmlns:a16="http://schemas.microsoft.com/office/drawing/2014/main" id="{63F16A1D-EEA5-44CD-821C-E78B4088B5DF}"/>
                </a:ext>
              </a:extLst>
            </p:cNvPr>
            <p:cNvSpPr/>
            <p:nvPr/>
          </p:nvSpPr>
          <p:spPr>
            <a:xfrm>
              <a:off x="4939301" y="3895233"/>
              <a:ext cx="88961" cy="99202"/>
            </a:xfrm>
            <a:custGeom>
              <a:avLst/>
              <a:gdLst/>
              <a:ahLst/>
              <a:cxnLst/>
              <a:rect l="l" t="t" r="r" b="b"/>
              <a:pathLst>
                <a:path w="2302" h="2567" extrusionOk="0">
                  <a:moveTo>
                    <a:pt x="2016" y="285"/>
                  </a:moveTo>
                  <a:lnTo>
                    <a:pt x="2016" y="1691"/>
                  </a:lnTo>
                  <a:lnTo>
                    <a:pt x="1585" y="1691"/>
                  </a:lnTo>
                  <a:cubicBezTo>
                    <a:pt x="1540" y="1710"/>
                    <a:pt x="1499" y="1731"/>
                    <a:pt x="1471" y="1766"/>
                  </a:cubicBezTo>
                  <a:lnTo>
                    <a:pt x="1150" y="2189"/>
                  </a:lnTo>
                  <a:lnTo>
                    <a:pt x="826" y="1766"/>
                  </a:lnTo>
                  <a:cubicBezTo>
                    <a:pt x="800" y="1731"/>
                    <a:pt x="714" y="1711"/>
                    <a:pt x="714" y="1711"/>
                  </a:cubicBezTo>
                  <a:lnTo>
                    <a:pt x="286" y="1711"/>
                  </a:lnTo>
                  <a:lnTo>
                    <a:pt x="286" y="285"/>
                  </a:lnTo>
                  <a:close/>
                  <a:moveTo>
                    <a:pt x="144" y="0"/>
                  </a:moveTo>
                  <a:cubicBezTo>
                    <a:pt x="66" y="0"/>
                    <a:pt x="1" y="64"/>
                    <a:pt x="1" y="143"/>
                  </a:cubicBezTo>
                  <a:lnTo>
                    <a:pt x="1" y="1854"/>
                  </a:lnTo>
                  <a:cubicBezTo>
                    <a:pt x="1" y="1933"/>
                    <a:pt x="64" y="1996"/>
                    <a:pt x="143" y="1996"/>
                  </a:cubicBezTo>
                  <a:lnTo>
                    <a:pt x="644" y="1996"/>
                  </a:lnTo>
                  <a:lnTo>
                    <a:pt x="1039" y="2511"/>
                  </a:lnTo>
                  <a:cubicBezTo>
                    <a:pt x="1066" y="2547"/>
                    <a:pt x="1108" y="2566"/>
                    <a:pt x="1152" y="2566"/>
                  </a:cubicBezTo>
                  <a:cubicBezTo>
                    <a:pt x="1197" y="2566"/>
                    <a:pt x="1238" y="2545"/>
                    <a:pt x="1266" y="2511"/>
                  </a:cubicBezTo>
                  <a:lnTo>
                    <a:pt x="1658" y="1997"/>
                  </a:lnTo>
                  <a:lnTo>
                    <a:pt x="2159" y="1997"/>
                  </a:lnTo>
                  <a:cubicBezTo>
                    <a:pt x="2236" y="1997"/>
                    <a:pt x="2301" y="1934"/>
                    <a:pt x="2301" y="1854"/>
                  </a:cubicBezTo>
                  <a:lnTo>
                    <a:pt x="2301" y="143"/>
                  </a:lnTo>
                  <a:cubicBezTo>
                    <a:pt x="2301" y="65"/>
                    <a:pt x="2239" y="0"/>
                    <a:pt x="2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372100" y="0"/>
            <a:ext cx="3771900" cy="5143500"/>
          </a:xfrm>
          <a:prstGeom prst="rect">
            <a:avLst/>
          </a:prstGeom>
          <a:solidFill>
            <a:srgbClr val="E5E0DF"/>
          </a:solidFill>
          <a:ln/>
        </p:spPr>
      </p:sp>
      <p:sp>
        <p:nvSpPr>
          <p:cNvPr id="4" name="Text 1"/>
          <p:cNvSpPr/>
          <p:nvPr/>
        </p:nvSpPr>
        <p:spPr>
          <a:xfrm>
            <a:off x="496119" y="1054075"/>
            <a:ext cx="4722763" cy="8859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469"/>
              </a:lnSpc>
            </a:pPr>
            <a:r>
              <a:rPr lang="en-US" sz="2781" b="1" dirty="0">
                <a:solidFill>
                  <a:srgbClr val="231971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Peningkatan Kapasitas Masyarakat</a:t>
            </a:r>
            <a:endParaRPr lang="en-US" sz="2781" dirty="0"/>
          </a:p>
        </p:txBody>
      </p:sp>
      <p:sp>
        <p:nvSpPr>
          <p:cNvPr id="6" name="Text 2"/>
          <p:cNvSpPr/>
          <p:nvPr/>
        </p:nvSpPr>
        <p:spPr>
          <a:xfrm>
            <a:off x="496119" y="2648769"/>
            <a:ext cx="1432471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1375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Pelatihan</a:t>
            </a:r>
            <a:endParaRPr lang="en-US" sz="1375" dirty="0"/>
          </a:p>
        </p:txBody>
      </p:sp>
      <p:sp>
        <p:nvSpPr>
          <p:cNvPr id="7" name="Text 3"/>
          <p:cNvSpPr/>
          <p:nvPr/>
        </p:nvSpPr>
        <p:spPr>
          <a:xfrm>
            <a:off x="496119" y="2955280"/>
            <a:ext cx="1432471" cy="11340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Memberikan pelatihan kepada kader kesehatan dan tokoh masyarakat.</a:t>
            </a:r>
            <a:endParaRPr lang="en-US" sz="1094" dirty="0"/>
          </a:p>
        </p:txBody>
      </p:sp>
      <p:sp>
        <p:nvSpPr>
          <p:cNvPr id="9" name="Text 4"/>
          <p:cNvSpPr/>
          <p:nvPr/>
        </p:nvSpPr>
        <p:spPr>
          <a:xfrm>
            <a:off x="2141190" y="2648769"/>
            <a:ext cx="1432545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1375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Pendampingan</a:t>
            </a:r>
            <a:endParaRPr lang="en-US" sz="1375" dirty="0"/>
          </a:p>
        </p:txBody>
      </p:sp>
      <p:sp>
        <p:nvSpPr>
          <p:cNvPr id="10" name="Text 5"/>
          <p:cNvSpPr/>
          <p:nvPr/>
        </p:nvSpPr>
        <p:spPr>
          <a:xfrm>
            <a:off x="2141190" y="2955280"/>
            <a:ext cx="1432545" cy="9072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Memberikan pendampingan teknis kepada masyarakat.</a:t>
            </a:r>
            <a:endParaRPr lang="en-US" sz="1094" dirty="0"/>
          </a:p>
        </p:txBody>
      </p:sp>
      <p:sp>
        <p:nvSpPr>
          <p:cNvPr id="12" name="Text 6"/>
          <p:cNvSpPr/>
          <p:nvPr/>
        </p:nvSpPr>
        <p:spPr>
          <a:xfrm>
            <a:off x="3786336" y="2648769"/>
            <a:ext cx="1432471" cy="44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1375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Penyediaan Informasi</a:t>
            </a:r>
            <a:endParaRPr lang="en-US" sz="1375" dirty="0"/>
          </a:p>
        </p:txBody>
      </p:sp>
      <p:sp>
        <p:nvSpPr>
          <p:cNvPr id="13" name="Text 7"/>
          <p:cNvSpPr/>
          <p:nvPr/>
        </p:nvSpPr>
        <p:spPr>
          <a:xfrm>
            <a:off x="3786336" y="3176736"/>
            <a:ext cx="1432471" cy="9072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Menyediakan informasi kesehatan yang mudah diakses.</a:t>
            </a:r>
            <a:endParaRPr lang="en-US" sz="1094" dirty="0"/>
          </a:p>
        </p:txBody>
      </p:sp>
      <p:grpSp>
        <p:nvGrpSpPr>
          <p:cNvPr id="14" name="Google Shape;1059;p56">
            <a:extLst>
              <a:ext uri="{FF2B5EF4-FFF2-40B4-BE49-F238E27FC236}">
                <a16:creationId xmlns:a16="http://schemas.microsoft.com/office/drawing/2014/main" id="{76EC0FD5-DD9E-4C12-A96A-9932F2019C58}"/>
              </a:ext>
            </a:extLst>
          </p:cNvPr>
          <p:cNvGrpSpPr/>
          <p:nvPr/>
        </p:nvGrpSpPr>
        <p:grpSpPr>
          <a:xfrm>
            <a:off x="6761121" y="1375352"/>
            <a:ext cx="1139706" cy="1716330"/>
            <a:chOff x="7233732" y="2624546"/>
            <a:chExt cx="379339" cy="376054"/>
          </a:xfrm>
        </p:grpSpPr>
        <p:sp>
          <p:nvSpPr>
            <p:cNvPr id="15" name="Google Shape;1060;p56">
              <a:extLst>
                <a:ext uri="{FF2B5EF4-FFF2-40B4-BE49-F238E27FC236}">
                  <a16:creationId xmlns:a16="http://schemas.microsoft.com/office/drawing/2014/main" id="{92A2959C-E1A2-4E0B-9F33-CCA33F85DAB6}"/>
                </a:ext>
              </a:extLst>
            </p:cNvPr>
            <p:cNvSpPr/>
            <p:nvPr/>
          </p:nvSpPr>
          <p:spPr>
            <a:xfrm>
              <a:off x="7427344" y="2668602"/>
              <a:ext cx="108477" cy="132243"/>
            </a:xfrm>
            <a:custGeom>
              <a:avLst/>
              <a:gdLst/>
              <a:ahLst/>
              <a:cxnLst/>
              <a:rect l="l" t="t" r="r" b="b"/>
              <a:pathLst>
                <a:path w="2807" h="3422" extrusionOk="0">
                  <a:moveTo>
                    <a:pt x="1375" y="287"/>
                  </a:moveTo>
                  <a:cubicBezTo>
                    <a:pt x="1602" y="287"/>
                    <a:pt x="1846" y="363"/>
                    <a:pt x="2084" y="540"/>
                  </a:cubicBezTo>
                  <a:cubicBezTo>
                    <a:pt x="2094" y="547"/>
                    <a:pt x="2106" y="558"/>
                    <a:pt x="2113" y="568"/>
                  </a:cubicBezTo>
                  <a:cubicBezTo>
                    <a:pt x="2491" y="1057"/>
                    <a:pt x="2437" y="1634"/>
                    <a:pt x="2080" y="1991"/>
                  </a:cubicBezTo>
                  <a:lnTo>
                    <a:pt x="1560" y="2512"/>
                  </a:lnTo>
                  <a:cubicBezTo>
                    <a:pt x="1534" y="2538"/>
                    <a:pt x="1518" y="2575"/>
                    <a:pt x="1518" y="2612"/>
                  </a:cubicBezTo>
                  <a:lnTo>
                    <a:pt x="1518" y="3054"/>
                  </a:lnTo>
                  <a:cubicBezTo>
                    <a:pt x="1518" y="3059"/>
                    <a:pt x="1515" y="3066"/>
                    <a:pt x="1510" y="3070"/>
                  </a:cubicBezTo>
                  <a:cubicBezTo>
                    <a:pt x="1466" y="3119"/>
                    <a:pt x="1418" y="3138"/>
                    <a:pt x="1374" y="3138"/>
                  </a:cubicBezTo>
                  <a:cubicBezTo>
                    <a:pt x="1296" y="3138"/>
                    <a:pt x="1232" y="3074"/>
                    <a:pt x="1232" y="2996"/>
                  </a:cubicBezTo>
                  <a:lnTo>
                    <a:pt x="1232" y="2613"/>
                  </a:lnTo>
                  <a:cubicBezTo>
                    <a:pt x="1232" y="2499"/>
                    <a:pt x="1276" y="2392"/>
                    <a:pt x="1357" y="2311"/>
                  </a:cubicBezTo>
                  <a:lnTo>
                    <a:pt x="1879" y="1790"/>
                  </a:lnTo>
                  <a:cubicBezTo>
                    <a:pt x="2133" y="1536"/>
                    <a:pt x="2172" y="1124"/>
                    <a:pt x="1902" y="774"/>
                  </a:cubicBezTo>
                  <a:cubicBezTo>
                    <a:pt x="1896" y="765"/>
                    <a:pt x="1888" y="758"/>
                    <a:pt x="1880" y="752"/>
                  </a:cubicBezTo>
                  <a:cubicBezTo>
                    <a:pt x="1711" y="626"/>
                    <a:pt x="1537" y="572"/>
                    <a:pt x="1375" y="572"/>
                  </a:cubicBezTo>
                  <a:cubicBezTo>
                    <a:pt x="964" y="572"/>
                    <a:pt x="633" y="922"/>
                    <a:pt x="664" y="1340"/>
                  </a:cubicBezTo>
                  <a:cubicBezTo>
                    <a:pt x="664" y="1346"/>
                    <a:pt x="663" y="1351"/>
                    <a:pt x="658" y="1357"/>
                  </a:cubicBezTo>
                  <a:cubicBezTo>
                    <a:pt x="614" y="1407"/>
                    <a:pt x="564" y="1428"/>
                    <a:pt x="519" y="1428"/>
                  </a:cubicBezTo>
                  <a:cubicBezTo>
                    <a:pt x="441" y="1428"/>
                    <a:pt x="377" y="1364"/>
                    <a:pt x="377" y="1285"/>
                  </a:cubicBezTo>
                  <a:cubicBezTo>
                    <a:pt x="377" y="735"/>
                    <a:pt x="824" y="287"/>
                    <a:pt x="1375" y="287"/>
                  </a:cubicBezTo>
                  <a:close/>
                  <a:moveTo>
                    <a:pt x="1375" y="0"/>
                  </a:moveTo>
                  <a:cubicBezTo>
                    <a:pt x="610" y="0"/>
                    <a:pt x="0" y="672"/>
                    <a:pt x="103" y="1457"/>
                  </a:cubicBezTo>
                  <a:cubicBezTo>
                    <a:pt x="106" y="1490"/>
                    <a:pt x="122" y="1522"/>
                    <a:pt x="147" y="1544"/>
                  </a:cubicBezTo>
                  <a:cubicBezTo>
                    <a:pt x="270" y="1662"/>
                    <a:pt x="400" y="1711"/>
                    <a:pt x="520" y="1711"/>
                  </a:cubicBezTo>
                  <a:cubicBezTo>
                    <a:pt x="755" y="1711"/>
                    <a:pt x="947" y="1519"/>
                    <a:pt x="947" y="1284"/>
                  </a:cubicBezTo>
                  <a:cubicBezTo>
                    <a:pt x="947" y="1048"/>
                    <a:pt x="1138" y="856"/>
                    <a:pt x="1374" y="856"/>
                  </a:cubicBezTo>
                  <a:cubicBezTo>
                    <a:pt x="1468" y="856"/>
                    <a:pt x="1569" y="886"/>
                    <a:pt x="1667" y="956"/>
                  </a:cubicBezTo>
                  <a:cubicBezTo>
                    <a:pt x="1679" y="965"/>
                    <a:pt x="1689" y="975"/>
                    <a:pt x="1697" y="987"/>
                  </a:cubicBezTo>
                  <a:cubicBezTo>
                    <a:pt x="1851" y="1193"/>
                    <a:pt x="1826" y="1436"/>
                    <a:pt x="1676" y="1587"/>
                  </a:cubicBezTo>
                  <a:lnTo>
                    <a:pt x="1017" y="2247"/>
                  </a:lnTo>
                  <a:cubicBezTo>
                    <a:pt x="971" y="2291"/>
                    <a:pt x="947" y="2353"/>
                    <a:pt x="947" y="2416"/>
                  </a:cubicBezTo>
                  <a:lnTo>
                    <a:pt x="947" y="3139"/>
                  </a:lnTo>
                  <a:cubicBezTo>
                    <a:pt x="947" y="3179"/>
                    <a:pt x="963" y="3217"/>
                    <a:pt x="991" y="3245"/>
                  </a:cubicBezTo>
                  <a:cubicBezTo>
                    <a:pt x="1117" y="3370"/>
                    <a:pt x="1252" y="3422"/>
                    <a:pt x="1375" y="3422"/>
                  </a:cubicBezTo>
                  <a:cubicBezTo>
                    <a:pt x="1610" y="3422"/>
                    <a:pt x="1802" y="3230"/>
                    <a:pt x="1802" y="2994"/>
                  </a:cubicBezTo>
                  <a:lnTo>
                    <a:pt x="1802" y="2671"/>
                  </a:lnTo>
                  <a:lnTo>
                    <a:pt x="2282" y="2191"/>
                  </a:lnTo>
                  <a:cubicBezTo>
                    <a:pt x="2731" y="1742"/>
                    <a:pt x="2806" y="1018"/>
                    <a:pt x="2351" y="398"/>
                  </a:cubicBezTo>
                  <a:cubicBezTo>
                    <a:pt x="2323" y="360"/>
                    <a:pt x="2289" y="326"/>
                    <a:pt x="2251" y="299"/>
                  </a:cubicBezTo>
                  <a:cubicBezTo>
                    <a:pt x="1957" y="91"/>
                    <a:pt x="1655" y="0"/>
                    <a:pt x="1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6" name="Google Shape;1061;p56">
              <a:extLst>
                <a:ext uri="{FF2B5EF4-FFF2-40B4-BE49-F238E27FC236}">
                  <a16:creationId xmlns:a16="http://schemas.microsoft.com/office/drawing/2014/main" id="{1D4EF026-B5AF-4502-9542-EA1DD55EB1AD}"/>
                </a:ext>
              </a:extLst>
            </p:cNvPr>
            <p:cNvSpPr/>
            <p:nvPr/>
          </p:nvSpPr>
          <p:spPr>
            <a:xfrm>
              <a:off x="7464288" y="2811859"/>
              <a:ext cx="33080" cy="33119"/>
            </a:xfrm>
            <a:custGeom>
              <a:avLst/>
              <a:gdLst/>
              <a:ahLst/>
              <a:cxnLst/>
              <a:rect l="l" t="t" r="r" b="b"/>
              <a:pathLst>
                <a:path w="856" h="857" extrusionOk="0">
                  <a:moveTo>
                    <a:pt x="427" y="285"/>
                  </a:moveTo>
                  <a:cubicBezTo>
                    <a:pt x="507" y="285"/>
                    <a:pt x="570" y="348"/>
                    <a:pt x="570" y="428"/>
                  </a:cubicBezTo>
                  <a:cubicBezTo>
                    <a:pt x="570" y="506"/>
                    <a:pt x="507" y="571"/>
                    <a:pt x="427" y="571"/>
                  </a:cubicBezTo>
                  <a:cubicBezTo>
                    <a:pt x="350" y="571"/>
                    <a:pt x="284" y="507"/>
                    <a:pt x="284" y="428"/>
                  </a:cubicBezTo>
                  <a:cubicBezTo>
                    <a:pt x="284" y="351"/>
                    <a:pt x="348" y="285"/>
                    <a:pt x="427" y="285"/>
                  </a:cubicBezTo>
                  <a:close/>
                  <a:moveTo>
                    <a:pt x="427" y="1"/>
                  </a:moveTo>
                  <a:cubicBezTo>
                    <a:pt x="192" y="1"/>
                    <a:pt x="0" y="193"/>
                    <a:pt x="0" y="428"/>
                  </a:cubicBezTo>
                  <a:cubicBezTo>
                    <a:pt x="0" y="664"/>
                    <a:pt x="192" y="856"/>
                    <a:pt x="427" y="856"/>
                  </a:cubicBezTo>
                  <a:cubicBezTo>
                    <a:pt x="664" y="856"/>
                    <a:pt x="855" y="664"/>
                    <a:pt x="855" y="428"/>
                  </a:cubicBezTo>
                  <a:cubicBezTo>
                    <a:pt x="855" y="193"/>
                    <a:pt x="664" y="1"/>
                    <a:pt x="4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" name="Google Shape;1062;p56">
              <a:extLst>
                <a:ext uri="{FF2B5EF4-FFF2-40B4-BE49-F238E27FC236}">
                  <a16:creationId xmlns:a16="http://schemas.microsoft.com/office/drawing/2014/main" id="{0E61CF4F-A781-46F2-BB7E-A1269A07F15D}"/>
                </a:ext>
              </a:extLst>
            </p:cNvPr>
            <p:cNvSpPr/>
            <p:nvPr/>
          </p:nvSpPr>
          <p:spPr>
            <a:xfrm>
              <a:off x="7233732" y="2624546"/>
              <a:ext cx="379339" cy="376054"/>
            </a:xfrm>
            <a:custGeom>
              <a:avLst/>
              <a:gdLst/>
              <a:ahLst/>
              <a:cxnLst/>
              <a:rect l="l" t="t" r="r" b="b"/>
              <a:pathLst>
                <a:path w="9816" h="9731" extrusionOk="0">
                  <a:moveTo>
                    <a:pt x="6393" y="285"/>
                  </a:moveTo>
                  <a:cubicBezTo>
                    <a:pt x="8124" y="285"/>
                    <a:pt x="9530" y="1692"/>
                    <a:pt x="9530" y="3423"/>
                  </a:cubicBezTo>
                  <a:cubicBezTo>
                    <a:pt x="9530" y="5152"/>
                    <a:pt x="8124" y="6559"/>
                    <a:pt x="6393" y="6559"/>
                  </a:cubicBezTo>
                  <a:cubicBezTo>
                    <a:pt x="4664" y="6559"/>
                    <a:pt x="3257" y="5152"/>
                    <a:pt x="3257" y="3423"/>
                  </a:cubicBezTo>
                  <a:cubicBezTo>
                    <a:pt x="3257" y="1692"/>
                    <a:pt x="4664" y="285"/>
                    <a:pt x="6393" y="285"/>
                  </a:cubicBezTo>
                  <a:close/>
                  <a:moveTo>
                    <a:pt x="3349" y="4981"/>
                  </a:moveTo>
                  <a:cubicBezTo>
                    <a:pt x="3675" y="5618"/>
                    <a:pt x="4198" y="6140"/>
                    <a:pt x="4835" y="6467"/>
                  </a:cubicBezTo>
                  <a:lnTo>
                    <a:pt x="4406" y="6677"/>
                  </a:lnTo>
                  <a:lnTo>
                    <a:pt x="3139" y="5410"/>
                  </a:lnTo>
                  <a:lnTo>
                    <a:pt x="3349" y="4981"/>
                  </a:lnTo>
                  <a:close/>
                  <a:moveTo>
                    <a:pt x="3167" y="5842"/>
                  </a:moveTo>
                  <a:lnTo>
                    <a:pt x="3974" y="6649"/>
                  </a:lnTo>
                  <a:lnTo>
                    <a:pt x="3773" y="6851"/>
                  </a:lnTo>
                  <a:lnTo>
                    <a:pt x="2965" y="6043"/>
                  </a:lnTo>
                  <a:lnTo>
                    <a:pt x="3167" y="5842"/>
                  </a:lnTo>
                  <a:close/>
                  <a:moveTo>
                    <a:pt x="2563" y="6103"/>
                  </a:moveTo>
                  <a:cubicBezTo>
                    <a:pt x="2600" y="6103"/>
                    <a:pt x="2636" y="6116"/>
                    <a:pt x="2663" y="6144"/>
                  </a:cubicBezTo>
                  <a:lnTo>
                    <a:pt x="3672" y="7152"/>
                  </a:lnTo>
                  <a:cubicBezTo>
                    <a:pt x="3699" y="7178"/>
                    <a:pt x="3715" y="7214"/>
                    <a:pt x="3715" y="7252"/>
                  </a:cubicBezTo>
                  <a:cubicBezTo>
                    <a:pt x="3715" y="7291"/>
                    <a:pt x="3700" y="7327"/>
                    <a:pt x="3672" y="7354"/>
                  </a:cubicBezTo>
                  <a:cubicBezTo>
                    <a:pt x="3646" y="7380"/>
                    <a:pt x="3610" y="7396"/>
                    <a:pt x="3572" y="7396"/>
                  </a:cubicBezTo>
                  <a:cubicBezTo>
                    <a:pt x="3532" y="7396"/>
                    <a:pt x="3497" y="7381"/>
                    <a:pt x="3471" y="7354"/>
                  </a:cubicBezTo>
                  <a:lnTo>
                    <a:pt x="2462" y="6345"/>
                  </a:lnTo>
                  <a:cubicBezTo>
                    <a:pt x="2436" y="6319"/>
                    <a:pt x="2420" y="6283"/>
                    <a:pt x="2420" y="6245"/>
                  </a:cubicBezTo>
                  <a:cubicBezTo>
                    <a:pt x="2420" y="6206"/>
                    <a:pt x="2435" y="6170"/>
                    <a:pt x="2462" y="6144"/>
                  </a:cubicBezTo>
                  <a:cubicBezTo>
                    <a:pt x="2490" y="6116"/>
                    <a:pt x="2527" y="6103"/>
                    <a:pt x="2563" y="6103"/>
                  </a:cubicBezTo>
                  <a:close/>
                  <a:moveTo>
                    <a:pt x="2361" y="6649"/>
                  </a:moveTo>
                  <a:lnTo>
                    <a:pt x="3169" y="7456"/>
                  </a:lnTo>
                  <a:lnTo>
                    <a:pt x="1342" y="9280"/>
                  </a:lnTo>
                  <a:cubicBezTo>
                    <a:pt x="1231" y="9392"/>
                    <a:pt x="1085" y="9447"/>
                    <a:pt x="939" y="9447"/>
                  </a:cubicBezTo>
                  <a:cubicBezTo>
                    <a:pt x="793" y="9447"/>
                    <a:pt x="647" y="9392"/>
                    <a:pt x="536" y="9280"/>
                  </a:cubicBezTo>
                  <a:cubicBezTo>
                    <a:pt x="428" y="9173"/>
                    <a:pt x="368" y="9030"/>
                    <a:pt x="368" y="8878"/>
                  </a:cubicBezTo>
                  <a:cubicBezTo>
                    <a:pt x="368" y="8726"/>
                    <a:pt x="428" y="8583"/>
                    <a:pt x="536" y="8475"/>
                  </a:cubicBezTo>
                  <a:lnTo>
                    <a:pt x="2361" y="6649"/>
                  </a:lnTo>
                  <a:close/>
                  <a:moveTo>
                    <a:pt x="6393" y="0"/>
                  </a:moveTo>
                  <a:cubicBezTo>
                    <a:pt x="4506" y="0"/>
                    <a:pt x="2973" y="1535"/>
                    <a:pt x="2973" y="3421"/>
                  </a:cubicBezTo>
                  <a:cubicBezTo>
                    <a:pt x="2973" y="3850"/>
                    <a:pt x="3052" y="4262"/>
                    <a:pt x="3197" y="4641"/>
                  </a:cubicBezTo>
                  <a:lnTo>
                    <a:pt x="2838" y="5375"/>
                  </a:lnTo>
                  <a:cubicBezTo>
                    <a:pt x="2812" y="5429"/>
                    <a:pt x="2822" y="5495"/>
                    <a:pt x="2867" y="5538"/>
                  </a:cubicBezTo>
                  <a:lnTo>
                    <a:pt x="2968" y="5638"/>
                  </a:lnTo>
                  <a:lnTo>
                    <a:pt x="2747" y="5858"/>
                  </a:lnTo>
                  <a:cubicBezTo>
                    <a:pt x="2689" y="5830"/>
                    <a:pt x="2626" y="5816"/>
                    <a:pt x="2563" y="5816"/>
                  </a:cubicBezTo>
                  <a:cubicBezTo>
                    <a:pt x="2454" y="5816"/>
                    <a:pt x="2344" y="5858"/>
                    <a:pt x="2261" y="5941"/>
                  </a:cubicBezTo>
                  <a:cubicBezTo>
                    <a:pt x="2180" y="6022"/>
                    <a:pt x="2136" y="6130"/>
                    <a:pt x="2136" y="6243"/>
                  </a:cubicBezTo>
                  <a:cubicBezTo>
                    <a:pt x="2136" y="6308"/>
                    <a:pt x="2150" y="6371"/>
                    <a:pt x="2178" y="6428"/>
                  </a:cubicBezTo>
                  <a:lnTo>
                    <a:pt x="334" y="8272"/>
                  </a:lnTo>
                  <a:cubicBezTo>
                    <a:pt x="1" y="8605"/>
                    <a:pt x="1" y="9148"/>
                    <a:pt x="334" y="9481"/>
                  </a:cubicBezTo>
                  <a:cubicBezTo>
                    <a:pt x="501" y="9648"/>
                    <a:pt x="719" y="9731"/>
                    <a:pt x="939" y="9731"/>
                  </a:cubicBezTo>
                  <a:cubicBezTo>
                    <a:pt x="1158" y="9731"/>
                    <a:pt x="1378" y="9648"/>
                    <a:pt x="1544" y="9481"/>
                  </a:cubicBezTo>
                  <a:lnTo>
                    <a:pt x="3388" y="7637"/>
                  </a:lnTo>
                  <a:cubicBezTo>
                    <a:pt x="3445" y="7664"/>
                    <a:pt x="3508" y="7679"/>
                    <a:pt x="3573" y="7679"/>
                  </a:cubicBezTo>
                  <a:cubicBezTo>
                    <a:pt x="3686" y="7679"/>
                    <a:pt x="3794" y="7635"/>
                    <a:pt x="3875" y="7553"/>
                  </a:cubicBezTo>
                  <a:cubicBezTo>
                    <a:pt x="3955" y="7473"/>
                    <a:pt x="4001" y="7366"/>
                    <a:pt x="4001" y="7251"/>
                  </a:cubicBezTo>
                  <a:cubicBezTo>
                    <a:pt x="4001" y="7186"/>
                    <a:pt x="3986" y="7124"/>
                    <a:pt x="3958" y="7068"/>
                  </a:cubicBezTo>
                  <a:lnTo>
                    <a:pt x="4177" y="6848"/>
                  </a:lnTo>
                  <a:lnTo>
                    <a:pt x="4277" y="6949"/>
                  </a:lnTo>
                  <a:cubicBezTo>
                    <a:pt x="4305" y="6978"/>
                    <a:pt x="4341" y="6992"/>
                    <a:pt x="4378" y="6992"/>
                  </a:cubicBezTo>
                  <a:cubicBezTo>
                    <a:pt x="4399" y="6992"/>
                    <a:pt x="4420" y="6986"/>
                    <a:pt x="4440" y="6978"/>
                  </a:cubicBezTo>
                  <a:lnTo>
                    <a:pt x="5174" y="6619"/>
                  </a:lnTo>
                  <a:cubicBezTo>
                    <a:pt x="5553" y="6764"/>
                    <a:pt x="5964" y="6843"/>
                    <a:pt x="6393" y="6843"/>
                  </a:cubicBezTo>
                  <a:cubicBezTo>
                    <a:pt x="8281" y="6843"/>
                    <a:pt x="9815" y="5309"/>
                    <a:pt x="9815" y="3423"/>
                  </a:cubicBezTo>
                  <a:cubicBezTo>
                    <a:pt x="9816" y="1535"/>
                    <a:pt x="8281" y="0"/>
                    <a:pt x="6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8" name="Google Shape;1063;p56">
              <a:extLst>
                <a:ext uri="{FF2B5EF4-FFF2-40B4-BE49-F238E27FC236}">
                  <a16:creationId xmlns:a16="http://schemas.microsoft.com/office/drawing/2014/main" id="{CDD63244-2B1B-4FC9-8B68-18260F90926B}"/>
                </a:ext>
              </a:extLst>
            </p:cNvPr>
            <p:cNvSpPr/>
            <p:nvPr/>
          </p:nvSpPr>
          <p:spPr>
            <a:xfrm>
              <a:off x="7370536" y="2646574"/>
              <a:ext cx="220431" cy="220508"/>
            </a:xfrm>
            <a:custGeom>
              <a:avLst/>
              <a:gdLst/>
              <a:ahLst/>
              <a:cxnLst/>
              <a:rect l="l" t="t" r="r" b="b"/>
              <a:pathLst>
                <a:path w="5704" h="5706" extrusionOk="0">
                  <a:moveTo>
                    <a:pt x="2853" y="0"/>
                  </a:moveTo>
                  <a:cubicBezTo>
                    <a:pt x="2204" y="0"/>
                    <a:pt x="1566" y="226"/>
                    <a:pt x="1060" y="635"/>
                  </a:cubicBezTo>
                  <a:cubicBezTo>
                    <a:pt x="999" y="684"/>
                    <a:pt x="990" y="774"/>
                    <a:pt x="1039" y="835"/>
                  </a:cubicBezTo>
                  <a:cubicBezTo>
                    <a:pt x="1067" y="870"/>
                    <a:pt x="1108" y="888"/>
                    <a:pt x="1150" y="888"/>
                  </a:cubicBezTo>
                  <a:cubicBezTo>
                    <a:pt x="1181" y="888"/>
                    <a:pt x="1213" y="877"/>
                    <a:pt x="1239" y="856"/>
                  </a:cubicBezTo>
                  <a:cubicBezTo>
                    <a:pt x="1693" y="488"/>
                    <a:pt x="2267" y="285"/>
                    <a:pt x="2852" y="285"/>
                  </a:cubicBezTo>
                  <a:cubicBezTo>
                    <a:pt x="4267" y="285"/>
                    <a:pt x="5420" y="1436"/>
                    <a:pt x="5420" y="2853"/>
                  </a:cubicBezTo>
                  <a:cubicBezTo>
                    <a:pt x="5420" y="4268"/>
                    <a:pt x="4268" y="5419"/>
                    <a:pt x="2852" y="5419"/>
                  </a:cubicBezTo>
                  <a:cubicBezTo>
                    <a:pt x="1437" y="5419"/>
                    <a:pt x="286" y="4268"/>
                    <a:pt x="286" y="2853"/>
                  </a:cubicBezTo>
                  <a:cubicBezTo>
                    <a:pt x="286" y="2267"/>
                    <a:pt x="488" y="1694"/>
                    <a:pt x="856" y="1239"/>
                  </a:cubicBezTo>
                  <a:cubicBezTo>
                    <a:pt x="906" y="1179"/>
                    <a:pt x="896" y="1089"/>
                    <a:pt x="835" y="1039"/>
                  </a:cubicBezTo>
                  <a:cubicBezTo>
                    <a:pt x="809" y="1018"/>
                    <a:pt x="777" y="1008"/>
                    <a:pt x="746" y="1008"/>
                  </a:cubicBezTo>
                  <a:cubicBezTo>
                    <a:pt x="705" y="1008"/>
                    <a:pt x="663" y="1025"/>
                    <a:pt x="636" y="1060"/>
                  </a:cubicBezTo>
                  <a:cubicBezTo>
                    <a:pt x="225" y="1565"/>
                    <a:pt x="1" y="2202"/>
                    <a:pt x="1" y="2854"/>
                  </a:cubicBezTo>
                  <a:cubicBezTo>
                    <a:pt x="1" y="4426"/>
                    <a:pt x="1280" y="5705"/>
                    <a:pt x="2852" y="5705"/>
                  </a:cubicBezTo>
                  <a:cubicBezTo>
                    <a:pt x="4425" y="5705"/>
                    <a:pt x="5704" y="4426"/>
                    <a:pt x="5704" y="2854"/>
                  </a:cubicBezTo>
                  <a:cubicBezTo>
                    <a:pt x="5704" y="1281"/>
                    <a:pt x="4427" y="0"/>
                    <a:pt x="2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560412"/>
            <a:ext cx="8151763" cy="8859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469"/>
              </a:lnSpc>
            </a:pPr>
            <a:r>
              <a:rPr lang="en-US" sz="2781" b="1" dirty="0">
                <a:solidFill>
                  <a:srgbClr val="231971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Kesinambungan Kemitraan dan Partisipasi Masyarakat</a:t>
            </a:r>
            <a:endParaRPr lang="en-US" sz="2781" dirty="0"/>
          </a:p>
        </p:txBody>
      </p:sp>
      <p:sp>
        <p:nvSpPr>
          <p:cNvPr id="3" name="Text 1"/>
          <p:cNvSpPr/>
          <p:nvPr/>
        </p:nvSpPr>
        <p:spPr>
          <a:xfrm>
            <a:off x="1160785" y="2279303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1719"/>
              </a:lnSpc>
            </a:pPr>
            <a:r>
              <a:rPr lang="en-US" sz="1375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Dukungan Politik</a:t>
            </a:r>
            <a:endParaRPr lang="en-US" sz="1375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409" y="1729904"/>
            <a:ext cx="2853109" cy="285310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834408" y="2308548"/>
            <a:ext cx="62731" cy="283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19"/>
              </a:lnSpc>
            </a:pPr>
            <a:r>
              <a:rPr lang="en-US" sz="1375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1</a:t>
            </a:r>
            <a:endParaRPr lang="en-US" sz="1375" dirty="0"/>
          </a:p>
        </p:txBody>
      </p:sp>
      <p:sp>
        <p:nvSpPr>
          <p:cNvPr id="6" name="Text 3"/>
          <p:cNvSpPr/>
          <p:nvPr/>
        </p:nvSpPr>
        <p:spPr>
          <a:xfrm>
            <a:off x="6211119" y="2279303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1375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Alokasi Anggaran</a:t>
            </a:r>
            <a:endParaRPr lang="en-US" sz="1375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5409" y="1729904"/>
            <a:ext cx="2853109" cy="2853109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228406" y="2308548"/>
            <a:ext cx="99194" cy="283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19"/>
              </a:lnSpc>
            </a:pPr>
            <a:r>
              <a:rPr lang="en-US" sz="1375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2</a:t>
            </a:r>
            <a:endParaRPr lang="en-US" sz="1375" dirty="0"/>
          </a:p>
        </p:txBody>
      </p:sp>
      <p:sp>
        <p:nvSpPr>
          <p:cNvPr id="9" name="Text 5"/>
          <p:cNvSpPr/>
          <p:nvPr/>
        </p:nvSpPr>
        <p:spPr>
          <a:xfrm>
            <a:off x="6211119" y="3812158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1375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Penguatan Kapasitas</a:t>
            </a:r>
            <a:endParaRPr lang="en-US" sz="1375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5409" y="1729904"/>
            <a:ext cx="2853109" cy="2853109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5230193" y="3720778"/>
            <a:ext cx="95696" cy="283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19"/>
              </a:lnSpc>
            </a:pPr>
            <a:r>
              <a:rPr lang="en-US" sz="1375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3</a:t>
            </a:r>
            <a:endParaRPr lang="en-US" sz="1375" dirty="0"/>
          </a:p>
        </p:txBody>
      </p:sp>
      <p:sp>
        <p:nvSpPr>
          <p:cNvPr id="12" name="Text 7"/>
          <p:cNvSpPr/>
          <p:nvPr/>
        </p:nvSpPr>
        <p:spPr>
          <a:xfrm>
            <a:off x="1155725" y="3812158"/>
            <a:ext cx="1777083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1719"/>
              </a:lnSpc>
            </a:pPr>
            <a:r>
              <a:rPr lang="en-US" sz="1375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Evaluasi Berkelanjutan</a:t>
            </a:r>
            <a:endParaRPr lang="en-US" sz="1375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5409" y="1729904"/>
            <a:ext cx="2853109" cy="2853109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3812233" y="3720778"/>
            <a:ext cx="107156" cy="283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19"/>
              </a:lnSpc>
            </a:pPr>
            <a:r>
              <a:rPr lang="en-US" sz="1375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4</a:t>
            </a:r>
            <a:endParaRPr lang="en-US" sz="137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1365944"/>
            <a:ext cx="8151763" cy="8859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469"/>
              </a:lnSpc>
            </a:pPr>
            <a:r>
              <a:rPr lang="en-US" sz="2781" b="1" dirty="0">
                <a:solidFill>
                  <a:srgbClr val="231971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Contoh Best Practices Kemitraan dan Partisipasi Masyarakat</a:t>
            </a:r>
            <a:endParaRPr lang="en-US" sz="2781" dirty="0"/>
          </a:p>
        </p:txBody>
      </p:sp>
      <p:sp>
        <p:nvSpPr>
          <p:cNvPr id="3" name="Text 1"/>
          <p:cNvSpPr/>
          <p:nvPr/>
        </p:nvSpPr>
        <p:spPr>
          <a:xfrm>
            <a:off x="496119" y="2606278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1375" b="1" dirty="0">
                <a:solidFill>
                  <a:srgbClr val="231971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Program Desa Siaga</a:t>
            </a:r>
            <a:endParaRPr lang="en-US" sz="1375" dirty="0"/>
          </a:p>
        </p:txBody>
      </p:sp>
      <p:sp>
        <p:nvSpPr>
          <p:cNvPr id="4" name="Text 2"/>
          <p:cNvSpPr/>
          <p:nvPr/>
        </p:nvSpPr>
        <p:spPr>
          <a:xfrm>
            <a:off x="496119" y="2969493"/>
            <a:ext cx="3902943" cy="6804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Program yang melibatkan masyarakat dalam kesiapsiagaan menghadapi bencana dan masalah kesehatan.</a:t>
            </a:r>
            <a:endParaRPr lang="en-US" sz="1094" dirty="0"/>
          </a:p>
        </p:txBody>
      </p:sp>
      <p:sp>
        <p:nvSpPr>
          <p:cNvPr id="5" name="Text 3"/>
          <p:cNvSpPr/>
          <p:nvPr/>
        </p:nvSpPr>
        <p:spPr>
          <a:xfrm>
            <a:off x="4749701" y="2606278"/>
            <a:ext cx="1789658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1375" b="1" dirty="0">
                <a:solidFill>
                  <a:srgbClr val="231971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Forum Kesehatan Desa</a:t>
            </a:r>
            <a:endParaRPr lang="en-US" sz="1375" dirty="0"/>
          </a:p>
        </p:txBody>
      </p:sp>
      <p:sp>
        <p:nvSpPr>
          <p:cNvPr id="6" name="Text 4"/>
          <p:cNvSpPr/>
          <p:nvPr/>
        </p:nvSpPr>
        <p:spPr>
          <a:xfrm>
            <a:off x="4749701" y="2969494"/>
            <a:ext cx="3902943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Forum yang memfasilitasi dialog antara masyarakat dan petugas kesehatan.</a:t>
            </a:r>
            <a:endParaRPr lang="en-US" sz="109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5"/>
          <p:cNvSpPr txBox="1">
            <a:spLocks noGrp="1"/>
          </p:cNvSpPr>
          <p:nvPr>
            <p:ph type="title"/>
          </p:nvPr>
        </p:nvSpPr>
        <p:spPr>
          <a:xfrm>
            <a:off x="377575" y="540000"/>
            <a:ext cx="7704000" cy="2616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>
              <a:buNone/>
            </a:pPr>
            <a:r>
              <a:rPr lang="en-US" sz="2800" b="1" dirty="0" err="1">
                <a:solidFill>
                  <a:srgbClr val="231971"/>
                </a:solidFill>
                <a:latin typeface="Libre Baskerville" panose="020B0604020202020204" charset="0"/>
                <a:ea typeface="Barlow Bold" pitchFamily="34" charset="-122"/>
                <a:cs typeface="Barlow Bold" pitchFamily="34" charset="-120"/>
              </a:rPr>
              <a:t>Pentingnya</a:t>
            </a:r>
            <a:r>
              <a:rPr lang="en-US" sz="2800" b="1" dirty="0">
                <a:solidFill>
                  <a:srgbClr val="231971"/>
                </a:solidFill>
                <a:latin typeface="Libre Baskerville" panose="020B0604020202020204" charset="0"/>
                <a:ea typeface="Barlow Bold" pitchFamily="34" charset="-122"/>
                <a:cs typeface="Barlow Bold" pitchFamily="34" charset="-120"/>
              </a:rPr>
              <a:t> </a:t>
            </a:r>
            <a:r>
              <a:rPr lang="en-US" sz="2800" b="1" dirty="0" err="1">
                <a:solidFill>
                  <a:srgbClr val="231971"/>
                </a:solidFill>
                <a:latin typeface="Libre Baskerville" panose="020B0604020202020204" charset="0"/>
                <a:ea typeface="Barlow Bold" pitchFamily="34" charset="-122"/>
                <a:cs typeface="Barlow Bold" pitchFamily="34" charset="-120"/>
              </a:rPr>
              <a:t>Kemitraan</a:t>
            </a:r>
            <a:r>
              <a:rPr lang="en-US" sz="2800" b="1" dirty="0">
                <a:solidFill>
                  <a:srgbClr val="231971"/>
                </a:solidFill>
                <a:latin typeface="Libre Baskerville" panose="020B0604020202020204" charset="0"/>
                <a:ea typeface="Barlow Bold" pitchFamily="34" charset="-122"/>
                <a:cs typeface="Barlow Bold" pitchFamily="34" charset="-120"/>
              </a:rPr>
              <a:t> dan </a:t>
            </a:r>
            <a:r>
              <a:rPr lang="en-US" sz="2800" b="1" dirty="0" err="1">
                <a:solidFill>
                  <a:srgbClr val="231971"/>
                </a:solidFill>
                <a:latin typeface="Libre Baskerville" panose="020B0604020202020204" charset="0"/>
                <a:ea typeface="Barlow Bold" pitchFamily="34" charset="-122"/>
                <a:cs typeface="Barlow Bold" pitchFamily="34" charset="-120"/>
              </a:rPr>
              <a:t>Partisipasi</a:t>
            </a:r>
            <a:r>
              <a:rPr lang="en-US" sz="2800" b="1" dirty="0">
                <a:solidFill>
                  <a:srgbClr val="231971"/>
                </a:solidFill>
                <a:latin typeface="Libre Baskerville" panose="020B0604020202020204" charset="0"/>
                <a:ea typeface="Barlow Bold" pitchFamily="34" charset="-122"/>
                <a:cs typeface="Barlow Bold" pitchFamily="34" charset="-120"/>
              </a:rPr>
              <a:t> Masyarakat</a:t>
            </a:r>
            <a:endParaRPr lang="en-US" sz="2800" dirty="0">
              <a:latin typeface="Libre Baskerville" panose="020B0604020202020204" charset="0"/>
            </a:endParaRPr>
          </a:p>
        </p:txBody>
      </p:sp>
      <p:sp>
        <p:nvSpPr>
          <p:cNvPr id="313" name="Google Shape;313;p35"/>
          <p:cNvSpPr txBox="1">
            <a:spLocks noGrp="1"/>
          </p:cNvSpPr>
          <p:nvPr>
            <p:ph type="title" idx="2"/>
          </p:nvPr>
        </p:nvSpPr>
        <p:spPr>
          <a:xfrm>
            <a:off x="717750" y="1246450"/>
            <a:ext cx="7708500" cy="431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Kesehatan Milik Bersama</a:t>
            </a:r>
            <a:endParaRPr dirty="0"/>
          </a:p>
        </p:txBody>
      </p:sp>
      <p:sp>
        <p:nvSpPr>
          <p:cNvPr id="314" name="Google Shape;314;p35"/>
          <p:cNvSpPr txBox="1">
            <a:spLocks noGrp="1"/>
          </p:cNvSpPr>
          <p:nvPr>
            <p:ph type="subTitle" idx="1"/>
          </p:nvPr>
        </p:nvSpPr>
        <p:spPr>
          <a:xfrm>
            <a:off x="720000" y="1594625"/>
            <a:ext cx="77040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Kesehatan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bukanlah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tanggung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jawab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pemerintah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semata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melainkan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tanggung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jawab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bersama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seluruh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elemen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masyarakat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Kemitraan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yang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kuat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memastikan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bahwa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semua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pihak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merasa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memiliki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dan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berkontribusi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dalam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upaya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peningkatan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kesehatan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  <a:endParaRPr lang="en-US" sz="1200" dirty="0"/>
          </a:p>
        </p:txBody>
      </p:sp>
      <p:sp>
        <p:nvSpPr>
          <p:cNvPr id="315" name="Google Shape;315;p35"/>
          <p:cNvSpPr txBox="1">
            <a:spLocks noGrp="1"/>
          </p:cNvSpPr>
          <p:nvPr>
            <p:ph type="title" idx="3"/>
          </p:nvPr>
        </p:nvSpPr>
        <p:spPr>
          <a:xfrm>
            <a:off x="717750" y="2451275"/>
            <a:ext cx="7708500" cy="42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Sumber Daya yang Optimal</a:t>
            </a:r>
            <a:endParaRPr dirty="0"/>
          </a:p>
        </p:txBody>
      </p:sp>
      <p:sp>
        <p:nvSpPr>
          <p:cNvPr id="316" name="Google Shape;316;p35"/>
          <p:cNvSpPr txBox="1">
            <a:spLocks noGrp="1"/>
          </p:cNvSpPr>
          <p:nvPr>
            <p:ph type="subTitle" idx="4"/>
          </p:nvPr>
        </p:nvSpPr>
        <p:spPr>
          <a:xfrm>
            <a:off x="717750" y="2799563"/>
            <a:ext cx="7708500" cy="53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Dengan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melibatkan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berbagai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pihak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sumber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daya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yang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ada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dapat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dimanfaatkan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secara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optimal.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Ini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termasuk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sumber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daya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manusia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dana,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pengetahuan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dan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keterampilan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yang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berbeda-beda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  <a:endParaRPr lang="en-US" sz="1200" dirty="0"/>
          </a:p>
        </p:txBody>
      </p:sp>
      <p:sp>
        <p:nvSpPr>
          <p:cNvPr id="317" name="Google Shape;317;p35"/>
          <p:cNvSpPr txBox="1">
            <a:spLocks noGrp="1"/>
          </p:cNvSpPr>
          <p:nvPr>
            <p:ph type="title" idx="5"/>
          </p:nvPr>
        </p:nvSpPr>
        <p:spPr>
          <a:xfrm>
            <a:off x="717750" y="3658913"/>
            <a:ext cx="7708500" cy="42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Efektivitas Program Kesehatan</a:t>
            </a:r>
            <a:endParaRPr dirty="0"/>
          </a:p>
        </p:txBody>
      </p:sp>
      <p:sp>
        <p:nvSpPr>
          <p:cNvPr id="318" name="Google Shape;318;p35"/>
          <p:cNvSpPr txBox="1">
            <a:spLocks noGrp="1"/>
          </p:cNvSpPr>
          <p:nvPr>
            <p:ph type="subTitle" idx="6"/>
          </p:nvPr>
        </p:nvSpPr>
        <p:spPr>
          <a:xfrm>
            <a:off x="717750" y="4012725"/>
            <a:ext cx="7708500" cy="53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Program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kesehatan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akan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lebih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efektif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jika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dirancang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dan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dilaksanakan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bersama-sama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dengan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masyarakat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Partisipasi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masyarakat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memastikan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program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sesuai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dengan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kebutuhan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dan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kondisi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2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lokal</a:t>
            </a:r>
            <a:r>
              <a:rPr lang="en-US" sz="12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  <a:endParaRPr lang="en-US" sz="1200" dirty="0"/>
          </a:p>
        </p:txBody>
      </p:sp>
      <p:cxnSp>
        <p:nvCxnSpPr>
          <p:cNvPr id="319" name="Google Shape;319;p35"/>
          <p:cNvCxnSpPr/>
          <p:nvPr/>
        </p:nvCxnSpPr>
        <p:spPr>
          <a:xfrm>
            <a:off x="3781500" y="2284200"/>
            <a:ext cx="1581000" cy="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0" name="Google Shape;320;p35"/>
          <p:cNvCxnSpPr/>
          <p:nvPr/>
        </p:nvCxnSpPr>
        <p:spPr>
          <a:xfrm>
            <a:off x="3781500" y="3495900"/>
            <a:ext cx="1581000" cy="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21" name="Google Shape;32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1400" y="-916512"/>
            <a:ext cx="2482811" cy="2482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1587475"/>
            <a:ext cx="5404396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469"/>
              </a:lnSpc>
            </a:pPr>
            <a:r>
              <a:rPr lang="en-US" sz="2781" b="1" dirty="0">
                <a:solidFill>
                  <a:srgbClr val="231971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Monitoring dan Evaluasi Kemitraan</a:t>
            </a:r>
            <a:endParaRPr lang="en-US" sz="2781" dirty="0"/>
          </a:p>
        </p:txBody>
      </p:sp>
      <p:sp>
        <p:nvSpPr>
          <p:cNvPr id="3" name="Text 1"/>
          <p:cNvSpPr/>
          <p:nvPr/>
        </p:nvSpPr>
        <p:spPr>
          <a:xfrm>
            <a:off x="496119" y="2384822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1375" b="1" dirty="0">
                <a:solidFill>
                  <a:srgbClr val="231971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Pengumpulan Data</a:t>
            </a:r>
            <a:endParaRPr lang="en-US" sz="1375" dirty="0"/>
          </a:p>
        </p:txBody>
      </p:sp>
      <p:sp>
        <p:nvSpPr>
          <p:cNvPr id="4" name="Text 2"/>
          <p:cNvSpPr/>
          <p:nvPr/>
        </p:nvSpPr>
        <p:spPr>
          <a:xfrm>
            <a:off x="496119" y="2748037"/>
            <a:ext cx="2486323" cy="6804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Mengumpulkan data secara berkala tentang kemitraan dan partisipasi masyarakat.</a:t>
            </a:r>
            <a:endParaRPr lang="en-US" sz="1094" dirty="0"/>
          </a:p>
        </p:txBody>
      </p:sp>
      <p:sp>
        <p:nvSpPr>
          <p:cNvPr id="5" name="Text 3"/>
          <p:cNvSpPr/>
          <p:nvPr/>
        </p:nvSpPr>
        <p:spPr>
          <a:xfrm>
            <a:off x="3333080" y="2384822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1375" b="1" dirty="0">
                <a:solidFill>
                  <a:srgbClr val="231971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Analisis Data</a:t>
            </a:r>
            <a:endParaRPr lang="en-US" sz="1375" dirty="0"/>
          </a:p>
        </p:txBody>
      </p:sp>
      <p:sp>
        <p:nvSpPr>
          <p:cNvPr id="6" name="Text 4"/>
          <p:cNvSpPr/>
          <p:nvPr/>
        </p:nvSpPr>
        <p:spPr>
          <a:xfrm>
            <a:off x="3333080" y="2748037"/>
            <a:ext cx="2486323" cy="6804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Menganalisis data untuk mengidentifikasi kekuatan dan kelemahan kemitraan.</a:t>
            </a:r>
            <a:endParaRPr lang="en-US" sz="1094" dirty="0"/>
          </a:p>
        </p:txBody>
      </p:sp>
      <p:sp>
        <p:nvSpPr>
          <p:cNvPr id="7" name="Text 5"/>
          <p:cNvSpPr/>
          <p:nvPr/>
        </p:nvSpPr>
        <p:spPr>
          <a:xfrm>
            <a:off x="6170042" y="2384822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1375" b="1" dirty="0">
                <a:solidFill>
                  <a:srgbClr val="231971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Umpan Balik</a:t>
            </a:r>
            <a:endParaRPr lang="en-US" sz="1375" dirty="0"/>
          </a:p>
        </p:txBody>
      </p:sp>
      <p:sp>
        <p:nvSpPr>
          <p:cNvPr id="8" name="Text 6"/>
          <p:cNvSpPr/>
          <p:nvPr/>
        </p:nvSpPr>
        <p:spPr>
          <a:xfrm>
            <a:off x="6170042" y="2748037"/>
            <a:ext cx="2486323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Memberikan umpan balik kepada semua pihak yang terlibat.</a:t>
            </a:r>
            <a:endParaRPr lang="en-US" sz="1094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372100" y="0"/>
            <a:ext cx="3771900" cy="5145584"/>
          </a:xfrm>
          <a:prstGeom prst="rect">
            <a:avLst/>
          </a:prstGeom>
          <a:solidFill>
            <a:srgbClr val="E5E0DF"/>
          </a:solidFill>
          <a:ln/>
        </p:spPr>
      </p:sp>
      <p:sp>
        <p:nvSpPr>
          <p:cNvPr id="4" name="Text 1"/>
          <p:cNvSpPr/>
          <p:nvPr/>
        </p:nvSpPr>
        <p:spPr>
          <a:xfrm>
            <a:off x="485775" y="381670"/>
            <a:ext cx="4743450" cy="8673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406"/>
              </a:lnSpc>
            </a:pPr>
            <a:r>
              <a:rPr lang="en-US" sz="2719" b="1" dirty="0">
                <a:solidFill>
                  <a:srgbClr val="231971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Indikator Keberhasilan Kemitraan</a:t>
            </a:r>
            <a:endParaRPr lang="en-US" sz="2719" dirty="0"/>
          </a:p>
        </p:txBody>
      </p:sp>
      <p:sp>
        <p:nvSpPr>
          <p:cNvPr id="5" name="Text 2"/>
          <p:cNvSpPr/>
          <p:nvPr/>
        </p:nvSpPr>
        <p:spPr>
          <a:xfrm>
            <a:off x="485775" y="1526604"/>
            <a:ext cx="2267620" cy="458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594"/>
              </a:lnSpc>
            </a:pPr>
            <a:r>
              <a:rPr lang="en-US" sz="3594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80%</a:t>
            </a:r>
            <a:endParaRPr lang="en-US" sz="3594" dirty="0"/>
          </a:p>
        </p:txBody>
      </p:sp>
      <p:sp>
        <p:nvSpPr>
          <p:cNvPr id="6" name="Text 3"/>
          <p:cNvSpPr/>
          <p:nvPr/>
        </p:nvSpPr>
        <p:spPr>
          <a:xfrm>
            <a:off x="752029" y="2158083"/>
            <a:ext cx="1735113" cy="216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688"/>
              </a:lnSpc>
            </a:pPr>
            <a:r>
              <a:rPr lang="en-US" sz="1344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Cakupan Program</a:t>
            </a:r>
            <a:endParaRPr lang="en-US" sz="1344" dirty="0"/>
          </a:p>
        </p:txBody>
      </p:sp>
      <p:sp>
        <p:nvSpPr>
          <p:cNvPr id="7" name="Text 4"/>
          <p:cNvSpPr/>
          <p:nvPr/>
        </p:nvSpPr>
        <p:spPr>
          <a:xfrm>
            <a:off x="485775" y="2458269"/>
            <a:ext cx="2267620" cy="4441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719"/>
              </a:lnSpc>
            </a:pPr>
            <a:r>
              <a:rPr lang="en-US" sz="1063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Peningkatan cakupan program kesehatan.</a:t>
            </a:r>
            <a:endParaRPr lang="en-US" sz="1063" dirty="0"/>
          </a:p>
        </p:txBody>
      </p:sp>
      <p:sp>
        <p:nvSpPr>
          <p:cNvPr id="8" name="Text 5"/>
          <p:cNvSpPr/>
          <p:nvPr/>
        </p:nvSpPr>
        <p:spPr>
          <a:xfrm>
            <a:off x="2961605" y="1526604"/>
            <a:ext cx="2267620" cy="458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594"/>
              </a:lnSpc>
            </a:pPr>
            <a:r>
              <a:rPr lang="en-US" sz="3594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20%</a:t>
            </a:r>
            <a:endParaRPr lang="en-US" sz="3594" dirty="0"/>
          </a:p>
        </p:txBody>
      </p:sp>
      <p:sp>
        <p:nvSpPr>
          <p:cNvPr id="9" name="Text 6"/>
          <p:cNvSpPr/>
          <p:nvPr/>
        </p:nvSpPr>
        <p:spPr>
          <a:xfrm>
            <a:off x="3227859" y="2158083"/>
            <a:ext cx="1735113" cy="216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688"/>
              </a:lnSpc>
            </a:pPr>
            <a:r>
              <a:rPr lang="en-US" sz="1344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Perubahan Perilaku</a:t>
            </a:r>
            <a:endParaRPr lang="en-US" sz="1344" dirty="0"/>
          </a:p>
        </p:txBody>
      </p:sp>
      <p:sp>
        <p:nvSpPr>
          <p:cNvPr id="10" name="Text 7"/>
          <p:cNvSpPr/>
          <p:nvPr/>
        </p:nvSpPr>
        <p:spPr>
          <a:xfrm>
            <a:off x="2961605" y="2458269"/>
            <a:ext cx="2267620" cy="4441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719"/>
              </a:lnSpc>
            </a:pPr>
            <a:r>
              <a:rPr lang="en-US" sz="1063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Perubahan perilaku positif di masyarakat.</a:t>
            </a:r>
            <a:endParaRPr lang="en-US" sz="1063" dirty="0"/>
          </a:p>
        </p:txBody>
      </p:sp>
      <p:sp>
        <p:nvSpPr>
          <p:cNvPr id="11" name="Text 8"/>
          <p:cNvSpPr/>
          <p:nvPr/>
        </p:nvSpPr>
        <p:spPr>
          <a:xfrm>
            <a:off x="1723653" y="3388147"/>
            <a:ext cx="2267620" cy="458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594"/>
              </a:lnSpc>
            </a:pPr>
            <a:r>
              <a:rPr lang="en-US" sz="3594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15%</a:t>
            </a:r>
            <a:endParaRPr lang="en-US" sz="3594" dirty="0"/>
          </a:p>
        </p:txBody>
      </p:sp>
      <p:sp>
        <p:nvSpPr>
          <p:cNvPr id="12" name="Text 9"/>
          <p:cNvSpPr/>
          <p:nvPr/>
        </p:nvSpPr>
        <p:spPr>
          <a:xfrm>
            <a:off x="1989906" y="4019625"/>
            <a:ext cx="1735113" cy="216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688"/>
              </a:lnSpc>
            </a:pPr>
            <a:r>
              <a:rPr lang="en-US" sz="1344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Kepuasan Masyarakat</a:t>
            </a:r>
            <a:endParaRPr lang="en-US" sz="1344" dirty="0"/>
          </a:p>
        </p:txBody>
      </p:sp>
      <p:sp>
        <p:nvSpPr>
          <p:cNvPr id="13" name="Text 10"/>
          <p:cNvSpPr/>
          <p:nvPr/>
        </p:nvSpPr>
        <p:spPr>
          <a:xfrm>
            <a:off x="1723653" y="4319811"/>
            <a:ext cx="2267620" cy="4441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719"/>
              </a:lnSpc>
            </a:pPr>
            <a:r>
              <a:rPr lang="en-US" sz="1063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Tingkat kepuasan masyarakat terhadap program kesehatan.</a:t>
            </a:r>
            <a:endParaRPr lang="en-US" sz="1063" dirty="0"/>
          </a:p>
        </p:txBody>
      </p:sp>
      <p:grpSp>
        <p:nvGrpSpPr>
          <p:cNvPr id="14" name="Google Shape;574;p46">
            <a:extLst>
              <a:ext uri="{FF2B5EF4-FFF2-40B4-BE49-F238E27FC236}">
                <a16:creationId xmlns:a16="http://schemas.microsoft.com/office/drawing/2014/main" id="{2A40AF94-77A4-4404-AAFF-F8A99E01C54B}"/>
              </a:ext>
            </a:extLst>
          </p:cNvPr>
          <p:cNvGrpSpPr/>
          <p:nvPr/>
        </p:nvGrpSpPr>
        <p:grpSpPr>
          <a:xfrm>
            <a:off x="6221896" y="1249041"/>
            <a:ext cx="2295939" cy="2139106"/>
            <a:chOff x="3156917" y="3829304"/>
            <a:chExt cx="382547" cy="376132"/>
          </a:xfrm>
        </p:grpSpPr>
        <p:sp>
          <p:nvSpPr>
            <p:cNvPr id="15" name="Google Shape;575;p46">
              <a:extLst>
                <a:ext uri="{FF2B5EF4-FFF2-40B4-BE49-F238E27FC236}">
                  <a16:creationId xmlns:a16="http://schemas.microsoft.com/office/drawing/2014/main" id="{8209421D-14BE-4F9A-8E6F-FDA4FFEE0FEC}"/>
                </a:ext>
              </a:extLst>
            </p:cNvPr>
            <p:cNvSpPr/>
            <p:nvPr/>
          </p:nvSpPr>
          <p:spPr>
            <a:xfrm>
              <a:off x="3377696" y="3873360"/>
              <a:ext cx="77213" cy="77213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1001" y="286"/>
                  </a:moveTo>
                  <a:cubicBezTo>
                    <a:pt x="1394" y="286"/>
                    <a:pt x="1713" y="605"/>
                    <a:pt x="1713" y="999"/>
                  </a:cubicBezTo>
                  <a:cubicBezTo>
                    <a:pt x="1713" y="1393"/>
                    <a:pt x="1394" y="1711"/>
                    <a:pt x="1001" y="1711"/>
                  </a:cubicBezTo>
                  <a:cubicBezTo>
                    <a:pt x="608" y="1711"/>
                    <a:pt x="288" y="1391"/>
                    <a:pt x="288" y="999"/>
                  </a:cubicBezTo>
                  <a:cubicBezTo>
                    <a:pt x="288" y="605"/>
                    <a:pt x="608" y="286"/>
                    <a:pt x="1001" y="286"/>
                  </a:cubicBezTo>
                  <a:close/>
                  <a:moveTo>
                    <a:pt x="1000" y="0"/>
                  </a:moveTo>
                  <a:cubicBezTo>
                    <a:pt x="449" y="0"/>
                    <a:pt x="0" y="447"/>
                    <a:pt x="0" y="999"/>
                  </a:cubicBezTo>
                  <a:cubicBezTo>
                    <a:pt x="0" y="1548"/>
                    <a:pt x="449" y="1998"/>
                    <a:pt x="1000" y="1998"/>
                  </a:cubicBezTo>
                  <a:cubicBezTo>
                    <a:pt x="1551" y="1998"/>
                    <a:pt x="1998" y="1548"/>
                    <a:pt x="1998" y="999"/>
                  </a:cubicBezTo>
                  <a:cubicBezTo>
                    <a:pt x="1998" y="447"/>
                    <a:pt x="1551" y="0"/>
                    <a:pt x="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76;p46">
              <a:extLst>
                <a:ext uri="{FF2B5EF4-FFF2-40B4-BE49-F238E27FC236}">
                  <a16:creationId xmlns:a16="http://schemas.microsoft.com/office/drawing/2014/main" id="{2770E566-7F49-46C5-97B2-AE8CCE24B4ED}"/>
                </a:ext>
              </a:extLst>
            </p:cNvPr>
            <p:cNvSpPr/>
            <p:nvPr/>
          </p:nvSpPr>
          <p:spPr>
            <a:xfrm>
              <a:off x="3349832" y="3961548"/>
              <a:ext cx="132320" cy="67590"/>
            </a:xfrm>
            <a:custGeom>
              <a:avLst/>
              <a:gdLst/>
              <a:ahLst/>
              <a:cxnLst/>
              <a:rect l="l" t="t" r="r" b="b"/>
              <a:pathLst>
                <a:path w="3424" h="1749" extrusionOk="0">
                  <a:moveTo>
                    <a:pt x="2719" y="286"/>
                  </a:moveTo>
                  <a:cubicBezTo>
                    <a:pt x="2955" y="286"/>
                    <a:pt x="3147" y="477"/>
                    <a:pt x="3147" y="713"/>
                  </a:cubicBezTo>
                  <a:cubicBezTo>
                    <a:pt x="2824" y="1184"/>
                    <a:pt x="2294" y="1464"/>
                    <a:pt x="1721" y="1464"/>
                  </a:cubicBezTo>
                  <a:cubicBezTo>
                    <a:pt x="1149" y="1463"/>
                    <a:pt x="620" y="1183"/>
                    <a:pt x="295" y="713"/>
                  </a:cubicBezTo>
                  <a:cubicBezTo>
                    <a:pt x="295" y="477"/>
                    <a:pt x="487" y="286"/>
                    <a:pt x="722" y="286"/>
                  </a:cubicBezTo>
                  <a:close/>
                  <a:moveTo>
                    <a:pt x="714" y="1"/>
                  </a:moveTo>
                  <a:cubicBezTo>
                    <a:pt x="320" y="1"/>
                    <a:pt x="1" y="320"/>
                    <a:pt x="1" y="713"/>
                  </a:cubicBezTo>
                  <a:lnTo>
                    <a:pt x="1" y="757"/>
                  </a:lnTo>
                  <a:cubicBezTo>
                    <a:pt x="1" y="785"/>
                    <a:pt x="9" y="811"/>
                    <a:pt x="25" y="835"/>
                  </a:cubicBezTo>
                  <a:cubicBezTo>
                    <a:pt x="398" y="1407"/>
                    <a:pt x="1029" y="1749"/>
                    <a:pt x="1712" y="1749"/>
                  </a:cubicBezTo>
                  <a:cubicBezTo>
                    <a:pt x="2394" y="1749"/>
                    <a:pt x="3026" y="1407"/>
                    <a:pt x="3399" y="835"/>
                  </a:cubicBezTo>
                  <a:cubicBezTo>
                    <a:pt x="3414" y="811"/>
                    <a:pt x="3423" y="785"/>
                    <a:pt x="3423" y="757"/>
                  </a:cubicBezTo>
                  <a:lnTo>
                    <a:pt x="3423" y="713"/>
                  </a:lnTo>
                  <a:cubicBezTo>
                    <a:pt x="3423" y="320"/>
                    <a:pt x="3104" y="1"/>
                    <a:pt x="27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77;p46">
              <a:extLst>
                <a:ext uri="{FF2B5EF4-FFF2-40B4-BE49-F238E27FC236}">
                  <a16:creationId xmlns:a16="http://schemas.microsoft.com/office/drawing/2014/main" id="{0F23DD52-557E-470F-A9CE-7F9DFA0DC21B}"/>
                </a:ext>
              </a:extLst>
            </p:cNvPr>
            <p:cNvSpPr/>
            <p:nvPr/>
          </p:nvSpPr>
          <p:spPr>
            <a:xfrm>
              <a:off x="3195214" y="4139315"/>
              <a:ext cx="33080" cy="33119"/>
            </a:xfrm>
            <a:custGeom>
              <a:avLst/>
              <a:gdLst/>
              <a:ahLst/>
              <a:cxnLst/>
              <a:rect l="l" t="t" r="r" b="b"/>
              <a:pathLst>
                <a:path w="856" h="857" extrusionOk="0">
                  <a:moveTo>
                    <a:pt x="429" y="284"/>
                  </a:moveTo>
                  <a:cubicBezTo>
                    <a:pt x="506" y="284"/>
                    <a:pt x="572" y="348"/>
                    <a:pt x="572" y="427"/>
                  </a:cubicBezTo>
                  <a:cubicBezTo>
                    <a:pt x="572" y="507"/>
                    <a:pt x="506" y="570"/>
                    <a:pt x="429" y="570"/>
                  </a:cubicBezTo>
                  <a:cubicBezTo>
                    <a:pt x="350" y="570"/>
                    <a:pt x="286" y="507"/>
                    <a:pt x="286" y="427"/>
                  </a:cubicBezTo>
                  <a:cubicBezTo>
                    <a:pt x="286" y="348"/>
                    <a:pt x="349" y="284"/>
                    <a:pt x="429" y="284"/>
                  </a:cubicBezTo>
                  <a:close/>
                  <a:moveTo>
                    <a:pt x="429" y="0"/>
                  </a:moveTo>
                  <a:cubicBezTo>
                    <a:pt x="193" y="0"/>
                    <a:pt x="1" y="192"/>
                    <a:pt x="1" y="428"/>
                  </a:cubicBezTo>
                  <a:cubicBezTo>
                    <a:pt x="1" y="664"/>
                    <a:pt x="193" y="857"/>
                    <a:pt x="429" y="857"/>
                  </a:cubicBezTo>
                  <a:cubicBezTo>
                    <a:pt x="664" y="857"/>
                    <a:pt x="856" y="664"/>
                    <a:pt x="856" y="428"/>
                  </a:cubicBezTo>
                  <a:cubicBezTo>
                    <a:pt x="856" y="192"/>
                    <a:pt x="664" y="0"/>
                    <a:pt x="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78;p46">
              <a:extLst>
                <a:ext uri="{FF2B5EF4-FFF2-40B4-BE49-F238E27FC236}">
                  <a16:creationId xmlns:a16="http://schemas.microsoft.com/office/drawing/2014/main" id="{AEA32D57-B101-4BC7-9E21-91B5A77413AC}"/>
                </a:ext>
              </a:extLst>
            </p:cNvPr>
            <p:cNvSpPr/>
            <p:nvPr/>
          </p:nvSpPr>
          <p:spPr>
            <a:xfrm>
              <a:off x="3156917" y="3829304"/>
              <a:ext cx="382547" cy="376132"/>
            </a:xfrm>
            <a:custGeom>
              <a:avLst/>
              <a:gdLst/>
              <a:ahLst/>
              <a:cxnLst/>
              <a:rect l="l" t="t" r="r" b="b"/>
              <a:pathLst>
                <a:path w="9899" h="9733" extrusionOk="0">
                  <a:moveTo>
                    <a:pt x="6705" y="285"/>
                  </a:moveTo>
                  <a:cubicBezTo>
                    <a:pt x="8288" y="285"/>
                    <a:pt x="9575" y="1573"/>
                    <a:pt x="9575" y="3156"/>
                  </a:cubicBezTo>
                  <a:cubicBezTo>
                    <a:pt x="9575" y="4738"/>
                    <a:pt x="8287" y="6026"/>
                    <a:pt x="6704" y="6026"/>
                  </a:cubicBezTo>
                  <a:lnTo>
                    <a:pt x="5273" y="6026"/>
                  </a:lnTo>
                  <a:cubicBezTo>
                    <a:pt x="4664" y="6026"/>
                    <a:pt x="4095" y="6325"/>
                    <a:pt x="3748" y="6825"/>
                  </a:cubicBezTo>
                  <a:lnTo>
                    <a:pt x="2231" y="9018"/>
                  </a:lnTo>
                  <a:cubicBezTo>
                    <a:pt x="2197" y="9068"/>
                    <a:pt x="2157" y="9115"/>
                    <a:pt x="2116" y="9156"/>
                  </a:cubicBezTo>
                  <a:cubicBezTo>
                    <a:pt x="1922" y="9351"/>
                    <a:pt x="1666" y="9448"/>
                    <a:pt x="1410" y="9448"/>
                  </a:cubicBezTo>
                  <a:cubicBezTo>
                    <a:pt x="1154" y="9448"/>
                    <a:pt x="898" y="9351"/>
                    <a:pt x="704" y="9156"/>
                  </a:cubicBezTo>
                  <a:cubicBezTo>
                    <a:pt x="315" y="8767"/>
                    <a:pt x="315" y="8134"/>
                    <a:pt x="704" y="7744"/>
                  </a:cubicBezTo>
                  <a:cubicBezTo>
                    <a:pt x="745" y="7703"/>
                    <a:pt x="791" y="7663"/>
                    <a:pt x="841" y="7629"/>
                  </a:cubicBezTo>
                  <a:lnTo>
                    <a:pt x="3035" y="6112"/>
                  </a:lnTo>
                  <a:cubicBezTo>
                    <a:pt x="3536" y="5766"/>
                    <a:pt x="3834" y="5195"/>
                    <a:pt x="3834" y="4588"/>
                  </a:cubicBezTo>
                  <a:lnTo>
                    <a:pt x="3834" y="3182"/>
                  </a:lnTo>
                  <a:cubicBezTo>
                    <a:pt x="3834" y="1618"/>
                    <a:pt x="5074" y="321"/>
                    <a:pt x="6637" y="286"/>
                  </a:cubicBezTo>
                  <a:cubicBezTo>
                    <a:pt x="6660" y="286"/>
                    <a:pt x="6682" y="285"/>
                    <a:pt x="6705" y="285"/>
                  </a:cubicBezTo>
                  <a:close/>
                  <a:moveTo>
                    <a:pt x="6704" y="0"/>
                  </a:moveTo>
                  <a:cubicBezTo>
                    <a:pt x="4964" y="0"/>
                    <a:pt x="3548" y="1416"/>
                    <a:pt x="3548" y="3156"/>
                  </a:cubicBezTo>
                  <a:lnTo>
                    <a:pt x="3548" y="4588"/>
                  </a:lnTo>
                  <a:cubicBezTo>
                    <a:pt x="3548" y="5103"/>
                    <a:pt x="3294" y="5585"/>
                    <a:pt x="2873" y="5878"/>
                  </a:cubicBezTo>
                  <a:lnTo>
                    <a:pt x="679" y="7396"/>
                  </a:lnTo>
                  <a:cubicBezTo>
                    <a:pt x="616" y="7441"/>
                    <a:pt x="555" y="7490"/>
                    <a:pt x="501" y="7543"/>
                  </a:cubicBezTo>
                  <a:cubicBezTo>
                    <a:pt x="1" y="8044"/>
                    <a:pt x="1" y="8857"/>
                    <a:pt x="501" y="9358"/>
                  </a:cubicBezTo>
                  <a:cubicBezTo>
                    <a:pt x="751" y="9608"/>
                    <a:pt x="1080" y="9733"/>
                    <a:pt x="1409" y="9733"/>
                  </a:cubicBezTo>
                  <a:cubicBezTo>
                    <a:pt x="1738" y="9733"/>
                    <a:pt x="2066" y="9608"/>
                    <a:pt x="2316" y="9358"/>
                  </a:cubicBezTo>
                  <a:cubicBezTo>
                    <a:pt x="2369" y="9305"/>
                    <a:pt x="2419" y="9245"/>
                    <a:pt x="2464" y="9181"/>
                  </a:cubicBezTo>
                  <a:lnTo>
                    <a:pt x="3981" y="6987"/>
                  </a:lnTo>
                  <a:cubicBezTo>
                    <a:pt x="4273" y="6563"/>
                    <a:pt x="4755" y="6311"/>
                    <a:pt x="5271" y="6311"/>
                  </a:cubicBezTo>
                  <a:lnTo>
                    <a:pt x="6673" y="6311"/>
                  </a:lnTo>
                  <a:cubicBezTo>
                    <a:pt x="8393" y="6311"/>
                    <a:pt x="9819" y="4947"/>
                    <a:pt x="9860" y="3229"/>
                  </a:cubicBezTo>
                  <a:cubicBezTo>
                    <a:pt x="9899" y="1455"/>
                    <a:pt x="8468" y="0"/>
                    <a:pt x="67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79;p46">
              <a:extLst>
                <a:ext uri="{FF2B5EF4-FFF2-40B4-BE49-F238E27FC236}">
                  <a16:creationId xmlns:a16="http://schemas.microsoft.com/office/drawing/2014/main" id="{3F2470B9-84C7-438F-85A3-1A8BCE50CFCB}"/>
                </a:ext>
              </a:extLst>
            </p:cNvPr>
            <p:cNvSpPr/>
            <p:nvPr/>
          </p:nvSpPr>
          <p:spPr>
            <a:xfrm>
              <a:off x="3316405" y="3851371"/>
              <a:ext cx="199872" cy="199911"/>
            </a:xfrm>
            <a:custGeom>
              <a:avLst/>
              <a:gdLst/>
              <a:ahLst/>
              <a:cxnLst/>
              <a:rect l="l" t="t" r="r" b="b"/>
              <a:pathLst>
                <a:path w="5172" h="5173" extrusionOk="0">
                  <a:moveTo>
                    <a:pt x="2587" y="0"/>
                  </a:moveTo>
                  <a:cubicBezTo>
                    <a:pt x="1999" y="0"/>
                    <a:pt x="1444" y="192"/>
                    <a:pt x="983" y="556"/>
                  </a:cubicBezTo>
                  <a:cubicBezTo>
                    <a:pt x="922" y="605"/>
                    <a:pt x="911" y="695"/>
                    <a:pt x="960" y="756"/>
                  </a:cubicBezTo>
                  <a:cubicBezTo>
                    <a:pt x="988" y="792"/>
                    <a:pt x="1030" y="811"/>
                    <a:pt x="1073" y="811"/>
                  </a:cubicBezTo>
                  <a:cubicBezTo>
                    <a:pt x="1103" y="811"/>
                    <a:pt x="1134" y="801"/>
                    <a:pt x="1160" y="780"/>
                  </a:cubicBezTo>
                  <a:cubicBezTo>
                    <a:pt x="1569" y="457"/>
                    <a:pt x="2062" y="284"/>
                    <a:pt x="2586" y="284"/>
                  </a:cubicBezTo>
                  <a:cubicBezTo>
                    <a:pt x="3854" y="284"/>
                    <a:pt x="4886" y="1316"/>
                    <a:pt x="4886" y="2586"/>
                  </a:cubicBezTo>
                  <a:cubicBezTo>
                    <a:pt x="4886" y="3854"/>
                    <a:pt x="3854" y="4886"/>
                    <a:pt x="2586" y="4886"/>
                  </a:cubicBezTo>
                  <a:cubicBezTo>
                    <a:pt x="1316" y="4886"/>
                    <a:pt x="284" y="3854"/>
                    <a:pt x="284" y="2586"/>
                  </a:cubicBezTo>
                  <a:cubicBezTo>
                    <a:pt x="284" y="2062"/>
                    <a:pt x="456" y="1569"/>
                    <a:pt x="780" y="1160"/>
                  </a:cubicBezTo>
                  <a:cubicBezTo>
                    <a:pt x="829" y="1098"/>
                    <a:pt x="818" y="1009"/>
                    <a:pt x="756" y="960"/>
                  </a:cubicBezTo>
                  <a:cubicBezTo>
                    <a:pt x="730" y="939"/>
                    <a:pt x="699" y="929"/>
                    <a:pt x="668" y="929"/>
                  </a:cubicBezTo>
                  <a:cubicBezTo>
                    <a:pt x="626" y="929"/>
                    <a:pt x="585" y="948"/>
                    <a:pt x="556" y="984"/>
                  </a:cubicBezTo>
                  <a:cubicBezTo>
                    <a:pt x="192" y="1444"/>
                    <a:pt x="0" y="1999"/>
                    <a:pt x="0" y="2587"/>
                  </a:cubicBezTo>
                  <a:cubicBezTo>
                    <a:pt x="0" y="4012"/>
                    <a:pt x="1160" y="5172"/>
                    <a:pt x="2586" y="5172"/>
                  </a:cubicBezTo>
                  <a:cubicBezTo>
                    <a:pt x="4011" y="5172"/>
                    <a:pt x="5171" y="4012"/>
                    <a:pt x="5171" y="2587"/>
                  </a:cubicBezTo>
                  <a:cubicBezTo>
                    <a:pt x="5171" y="1162"/>
                    <a:pt x="4012" y="0"/>
                    <a:pt x="25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3"/>
          <p:cNvSpPr txBox="1">
            <a:spLocks noGrp="1"/>
          </p:cNvSpPr>
          <p:nvPr>
            <p:ph type="title"/>
          </p:nvPr>
        </p:nvSpPr>
        <p:spPr>
          <a:xfrm>
            <a:off x="2473200" y="1377850"/>
            <a:ext cx="4197600" cy="10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TUGAS</a:t>
            </a:r>
            <a:endParaRPr dirty="0"/>
          </a:p>
        </p:txBody>
      </p:sp>
      <p:sp>
        <p:nvSpPr>
          <p:cNvPr id="295" name="Google Shape;295;p33"/>
          <p:cNvSpPr txBox="1">
            <a:spLocks noGrp="1"/>
          </p:cNvSpPr>
          <p:nvPr>
            <p:ph type="subTitle" idx="1"/>
          </p:nvPr>
        </p:nvSpPr>
        <p:spPr>
          <a:xfrm>
            <a:off x="2473200" y="2638175"/>
            <a:ext cx="4197600" cy="10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Buatlah presentasi proposal rencana kegiatan promosi kesehatan yang melibatkan kemitraan dan partisipasi masyarakat yang sesuai dengan issu kesehatan di daerah kalian masing-masing</a:t>
            </a:r>
            <a:br>
              <a:rPr lang="en" dirty="0"/>
            </a:br>
            <a:r>
              <a:rPr lang="en" dirty="0"/>
              <a:t>(Pengumpulan di Moodle 27 April 2025</a:t>
            </a:r>
            <a:br>
              <a:rPr lang="en" dirty="0"/>
            </a:br>
            <a:r>
              <a:rPr lang="en" dirty="0"/>
              <a:t>Ppt presentasi 29 April 2025)</a:t>
            </a:r>
            <a:endParaRPr dirty="0"/>
          </a:p>
        </p:txBody>
      </p:sp>
      <p:cxnSp>
        <p:nvCxnSpPr>
          <p:cNvPr id="296" name="Google Shape;296;p33"/>
          <p:cNvCxnSpPr/>
          <p:nvPr/>
        </p:nvCxnSpPr>
        <p:spPr>
          <a:xfrm>
            <a:off x="3100350" y="2454025"/>
            <a:ext cx="2943300" cy="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2"/>
          <p:cNvSpPr txBox="1">
            <a:spLocks noGrp="1"/>
          </p:cNvSpPr>
          <p:nvPr>
            <p:ph type="title"/>
          </p:nvPr>
        </p:nvSpPr>
        <p:spPr>
          <a:xfrm>
            <a:off x="1531725" y="1338338"/>
            <a:ext cx="6080700" cy="24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Terima </a:t>
            </a:r>
            <a:r>
              <a:rPr lang="en" dirty="0">
                <a:solidFill>
                  <a:schemeClr val="accent4"/>
                </a:solidFill>
              </a:rPr>
              <a:t>kasih</a:t>
            </a:r>
            <a:endParaRPr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ts val="4650"/>
              </a:lnSpc>
            </a:pPr>
            <a:r>
              <a:rPr lang="en-US" sz="2800" b="1" dirty="0" err="1">
                <a:solidFill>
                  <a:srgbClr val="231971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Definisi</a:t>
            </a:r>
            <a:r>
              <a:rPr lang="en-US" sz="2800" b="1" dirty="0">
                <a:solidFill>
                  <a:srgbClr val="231971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 </a:t>
            </a:r>
            <a:r>
              <a:rPr lang="en-US" sz="2800" b="1" dirty="0" err="1">
                <a:solidFill>
                  <a:srgbClr val="231971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Kemitraan</a:t>
            </a:r>
            <a:r>
              <a:rPr lang="en-US" sz="2800" b="1" dirty="0">
                <a:solidFill>
                  <a:srgbClr val="231971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 dan </a:t>
            </a:r>
            <a:r>
              <a:rPr lang="en-US" sz="2800" b="1" dirty="0" err="1">
                <a:solidFill>
                  <a:srgbClr val="231971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Partisipasi</a:t>
            </a:r>
            <a:r>
              <a:rPr lang="en-US" sz="2800" b="1" dirty="0">
                <a:solidFill>
                  <a:srgbClr val="231971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 Masyarakat</a:t>
            </a:r>
            <a:br>
              <a:rPr lang="en-US" sz="2800" dirty="0"/>
            </a:br>
            <a:endParaRPr lang="en-US" sz="2800" b="1" dirty="0">
              <a:solidFill>
                <a:srgbClr val="231971"/>
              </a:solidFill>
              <a:latin typeface="Barlow Bold" pitchFamily="34" charset="0"/>
              <a:ea typeface="Barlow Bold" pitchFamily="34" charset="-122"/>
              <a:cs typeface="Barlow Bold" pitchFamily="34" charset="-120"/>
            </a:endParaRPr>
          </a:p>
        </p:txBody>
      </p:sp>
      <p:cxnSp>
        <p:nvCxnSpPr>
          <p:cNvPr id="250" name="Google Shape;250;p31"/>
          <p:cNvCxnSpPr/>
          <p:nvPr/>
        </p:nvCxnSpPr>
        <p:spPr>
          <a:xfrm flipH="1">
            <a:off x="7534275" y="261800"/>
            <a:ext cx="838200" cy="4908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31"/>
          <p:cNvCxnSpPr/>
          <p:nvPr/>
        </p:nvCxnSpPr>
        <p:spPr>
          <a:xfrm>
            <a:off x="8410575" y="257175"/>
            <a:ext cx="514500" cy="10098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31"/>
          <p:cNvCxnSpPr/>
          <p:nvPr/>
        </p:nvCxnSpPr>
        <p:spPr>
          <a:xfrm>
            <a:off x="7429500" y="866775"/>
            <a:ext cx="1467000" cy="4764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53" name="Google Shape;25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82005" y="4197879"/>
            <a:ext cx="1299149" cy="129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19479" y="57154"/>
            <a:ext cx="409049" cy="40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66025" y="425698"/>
            <a:ext cx="1560899" cy="156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29949" y="-709113"/>
            <a:ext cx="1361550" cy="13615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7" name="Google Shape;257;p31"/>
          <p:cNvGraphicFramePr/>
          <p:nvPr>
            <p:extLst>
              <p:ext uri="{D42A27DB-BD31-4B8C-83A1-F6EECF244321}">
                <p14:modId xmlns:p14="http://schemas.microsoft.com/office/powerpoint/2010/main" val="325531145"/>
              </p:ext>
            </p:extLst>
          </p:nvPr>
        </p:nvGraphicFramePr>
        <p:xfrm>
          <a:off x="541013" y="916498"/>
          <a:ext cx="7704000" cy="4070133"/>
        </p:xfrm>
        <a:graphic>
          <a:graphicData uri="http://schemas.openxmlformats.org/drawingml/2006/table">
            <a:tbl>
              <a:tblPr>
                <a:noFill/>
                <a:tableStyleId>{9F1482B7-3EC2-42DD-826E-A73C049530BF}</a:tableStyleId>
              </a:tblPr>
              <a:tblGrid>
                <a:gridCol w="261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8443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chemeClr val="accent2"/>
                          </a:solidFill>
                          <a:uFill>
                            <a:noFill/>
                          </a:uFill>
                          <a:latin typeface="Cabin"/>
                          <a:ea typeface="Cabin"/>
                          <a:cs typeface="Cabin"/>
                          <a:sym typeface="Cabin"/>
                        </a:rPr>
                        <a:t>Kemitraan</a:t>
                      </a:r>
                      <a:endParaRPr sz="1100" b="1" dirty="0">
                        <a:solidFill>
                          <a:schemeClr val="accent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2350"/>
                        </a:lnSpc>
                        <a:buNone/>
                      </a:pP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Kemitraan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adalah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hubungan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kolaboratif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antara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dua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pihak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atau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lebih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yang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setuju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untuk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bekerja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sama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mencapai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tujuan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bersama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.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Dalam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konteks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promosi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kesehatan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,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kemitraan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melibatkan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pemerintah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,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swasta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,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organisasi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masyarakat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sipil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, dan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masyarakat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.</a:t>
                      </a:r>
                      <a:endParaRPr lang="en-US" sz="10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8443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2300"/>
                        </a:lnSpc>
                        <a:buNone/>
                      </a:pPr>
                      <a:r>
                        <a:rPr lang="en-US" sz="1100" b="1" dirty="0" err="1">
                          <a:solidFill>
                            <a:schemeClr val="accent2"/>
                          </a:solidFill>
                          <a:latin typeface="Barlow Bold" pitchFamily="34" charset="0"/>
                          <a:ea typeface="Barlow Bold" pitchFamily="34" charset="-122"/>
                          <a:cs typeface="Barlow Bold" pitchFamily="34" charset="-120"/>
                        </a:rPr>
                        <a:t>Partisipasi</a:t>
                      </a:r>
                      <a:r>
                        <a:rPr lang="en-US" sz="1100" b="1" dirty="0">
                          <a:solidFill>
                            <a:schemeClr val="accent2"/>
                          </a:solidFill>
                          <a:latin typeface="Barlow Bold" pitchFamily="34" charset="0"/>
                          <a:ea typeface="Barlow Bold" pitchFamily="34" charset="-122"/>
                          <a:cs typeface="Barlow Bold" pitchFamily="34" charset="-120"/>
                        </a:rPr>
                        <a:t> Masyarakat</a:t>
                      </a:r>
                      <a:endParaRPr lang="en-US" sz="1100" dirty="0">
                        <a:solidFill>
                          <a:schemeClr val="accent2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2350"/>
                        </a:lnSpc>
                        <a:buNone/>
                      </a:pP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Partisipasi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masyarakat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adalah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proses di mana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masyarakat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terlibat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aktif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dalam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pengambilan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keputusan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,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perencanaan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,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pelaksanaan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, dan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evaluasi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program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kesehatan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.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Ini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mencakup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keterlibatan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dalam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identifikasi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masalah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,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perumusan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solusi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, dan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implementasi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kegiatan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.</a:t>
                      </a:r>
                      <a:endParaRPr lang="en-US" sz="10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8443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chemeClr val="accent2"/>
                          </a:solidFill>
                          <a:uFill>
                            <a:noFill/>
                          </a:uFill>
                          <a:latin typeface="Cabin"/>
                          <a:ea typeface="Cabin"/>
                          <a:cs typeface="Cabin"/>
                          <a:sym typeface="Cabin"/>
                        </a:rPr>
                        <a:t>Promosi Kesehatan</a:t>
                      </a:r>
                      <a:endParaRPr sz="1100" b="1" dirty="0">
                        <a:solidFill>
                          <a:schemeClr val="accent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2350"/>
                        </a:lnSpc>
                        <a:buNone/>
                      </a:pP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Promosi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kesehatan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adalah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proses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memberdayakan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masyarakat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untuk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meningkatkan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kontrol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atas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kesehatan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mereka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dan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memperbaikinya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.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Ini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mencakup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pendidikan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kesehatan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,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perubahan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perilaku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, dan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menciptakan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lingkungan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yang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mendukung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kesehatan</a:t>
                      </a:r>
                      <a:r>
                        <a:rPr lang="en-US" sz="1000" dirty="0">
                          <a:solidFill>
                            <a:srgbClr val="2A2742"/>
                          </a:solidFill>
                          <a:latin typeface="Montserrat" pitchFamily="34" charset="0"/>
                          <a:ea typeface="Montserrat" pitchFamily="34" charset="-122"/>
                          <a:cs typeface="Montserrat" pitchFamily="34" charset="-120"/>
                        </a:rPr>
                        <a:t>.</a:t>
                      </a:r>
                      <a:endParaRPr lang="en-US" sz="10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2" name="Google Shape;262;p32"/>
          <p:cNvCxnSpPr/>
          <p:nvPr/>
        </p:nvCxnSpPr>
        <p:spPr>
          <a:xfrm>
            <a:off x="6962775" y="161925"/>
            <a:ext cx="1571700" cy="5430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4" name="Google Shape;264;p32"/>
          <p:cNvSpPr txBox="1">
            <a:spLocks noGrp="1"/>
          </p:cNvSpPr>
          <p:nvPr>
            <p:ph type="subTitle" idx="1"/>
          </p:nvPr>
        </p:nvSpPr>
        <p:spPr>
          <a:xfrm>
            <a:off x="1978930" y="1703877"/>
            <a:ext cx="2438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lnSpc>
                <a:spcPts val="2250"/>
              </a:lnSpc>
              <a:buNone/>
            </a:pPr>
            <a:r>
              <a:rPr lang="en-US" sz="14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Meningkatkan</a:t>
            </a:r>
            <a:r>
              <a:rPr lang="en-US" sz="14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4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kesadaran</a:t>
            </a:r>
            <a:r>
              <a:rPr lang="en-US" sz="14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4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masyarakat</a:t>
            </a:r>
            <a:r>
              <a:rPr lang="en-US" sz="14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4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tentang</a:t>
            </a:r>
            <a:r>
              <a:rPr lang="en-US" sz="14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4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isu-isu</a:t>
            </a:r>
            <a:r>
              <a:rPr lang="en-US" sz="14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4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kesehatan</a:t>
            </a:r>
            <a:r>
              <a:rPr lang="en-US" sz="14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dan </a:t>
            </a:r>
            <a:r>
              <a:rPr lang="en-US" sz="14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pentingnya</a:t>
            </a:r>
            <a:r>
              <a:rPr lang="en-US" sz="14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4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perilaku</a:t>
            </a:r>
            <a:r>
              <a:rPr lang="en-US" sz="14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4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hidup</a:t>
            </a:r>
            <a:r>
              <a:rPr lang="en-US" sz="14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4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sehat</a:t>
            </a:r>
            <a:r>
              <a:rPr lang="en-US" sz="14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  <a:endParaRPr lang="en-US" sz="1400" dirty="0"/>
          </a:p>
        </p:txBody>
      </p:sp>
      <p:sp>
        <p:nvSpPr>
          <p:cNvPr id="266" name="Google Shape;266;p32"/>
          <p:cNvSpPr txBox="1">
            <a:spLocks noGrp="1"/>
          </p:cNvSpPr>
          <p:nvPr>
            <p:ph type="subTitle" idx="6"/>
          </p:nvPr>
        </p:nvSpPr>
        <p:spPr>
          <a:xfrm>
            <a:off x="1918929" y="3527354"/>
            <a:ext cx="24384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lnSpc>
                <a:spcPts val="2250"/>
              </a:lnSpc>
              <a:buNone/>
            </a:pPr>
            <a:r>
              <a:rPr lang="en-US" sz="14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Mendorong</a:t>
            </a:r>
            <a:r>
              <a:rPr lang="en-US" sz="14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4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perubahan</a:t>
            </a:r>
            <a:r>
              <a:rPr lang="en-US" sz="14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4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perilaku</a:t>
            </a:r>
            <a:r>
              <a:rPr lang="en-US" sz="14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4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positif</a:t>
            </a:r>
            <a:r>
              <a:rPr lang="en-US" sz="14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yang </a:t>
            </a:r>
            <a:r>
              <a:rPr lang="en-US" sz="14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mendukung</a:t>
            </a:r>
            <a:r>
              <a:rPr lang="en-US" sz="14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4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kesehatan</a:t>
            </a:r>
            <a:r>
              <a:rPr lang="en-US" sz="14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4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individu</a:t>
            </a:r>
            <a:r>
              <a:rPr lang="en-US" sz="14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dan </a:t>
            </a:r>
            <a:r>
              <a:rPr lang="en-US" sz="14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masyarakat</a:t>
            </a:r>
            <a:r>
              <a:rPr lang="en-US" sz="14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  <a:endParaRPr lang="en-US" sz="1400" dirty="0"/>
          </a:p>
        </p:txBody>
      </p:sp>
      <p:sp>
        <p:nvSpPr>
          <p:cNvPr id="268" name="Google Shape;268;p32"/>
          <p:cNvSpPr txBox="1">
            <a:spLocks noGrp="1"/>
          </p:cNvSpPr>
          <p:nvPr>
            <p:ph type="subTitle" idx="8"/>
          </p:nvPr>
        </p:nvSpPr>
        <p:spPr>
          <a:xfrm>
            <a:off x="5985600" y="3502414"/>
            <a:ext cx="24384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lnSpc>
                <a:spcPts val="2250"/>
              </a:lnSpc>
              <a:buNone/>
            </a:pPr>
            <a:r>
              <a:rPr lang="en-US" sz="14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Memperkuat</a:t>
            </a:r>
            <a:r>
              <a:rPr lang="en-US" sz="14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4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sistem</a:t>
            </a:r>
            <a:r>
              <a:rPr lang="en-US" sz="14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4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kesehatan</a:t>
            </a:r>
            <a:r>
              <a:rPr lang="en-US" sz="14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4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melalui</a:t>
            </a:r>
            <a:r>
              <a:rPr lang="en-US" sz="14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4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dukungan</a:t>
            </a:r>
            <a:r>
              <a:rPr lang="en-US" sz="14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4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masyarakat</a:t>
            </a:r>
            <a:r>
              <a:rPr lang="en-US" sz="14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dan </a:t>
            </a:r>
            <a:r>
              <a:rPr lang="en-US" sz="14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sumber</a:t>
            </a:r>
            <a:r>
              <a:rPr lang="en-US" sz="14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4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daya</a:t>
            </a:r>
            <a:r>
              <a:rPr lang="en-US" sz="14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yang </a:t>
            </a:r>
            <a:r>
              <a:rPr lang="en-US" sz="14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ada</a:t>
            </a:r>
            <a:r>
              <a:rPr lang="en-US" sz="14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  <a:endParaRPr lang="en-US" sz="1400" dirty="0"/>
          </a:p>
        </p:txBody>
      </p:sp>
      <p:sp>
        <p:nvSpPr>
          <p:cNvPr id="274" name="Google Shape;274;p32"/>
          <p:cNvSpPr txBox="1">
            <a:spLocks noGrp="1"/>
          </p:cNvSpPr>
          <p:nvPr>
            <p:ph type="subTitle" idx="17"/>
          </p:nvPr>
        </p:nvSpPr>
        <p:spPr>
          <a:xfrm>
            <a:off x="5896454" y="1613131"/>
            <a:ext cx="24399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lnSpc>
                <a:spcPts val="2250"/>
              </a:lnSpc>
              <a:buNone/>
            </a:pPr>
            <a:r>
              <a:rPr lang="en-US" sz="14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Meningkatkan</a:t>
            </a:r>
            <a:r>
              <a:rPr lang="en-US" sz="14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4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kualitas</a:t>
            </a:r>
            <a:r>
              <a:rPr lang="en-US" sz="14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4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hidup</a:t>
            </a:r>
            <a:r>
              <a:rPr lang="en-US" sz="14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4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masyarakat</a:t>
            </a:r>
            <a:r>
              <a:rPr lang="en-US" sz="14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4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melalui</a:t>
            </a:r>
            <a:r>
              <a:rPr lang="en-US" sz="14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4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promosi</a:t>
            </a:r>
            <a:r>
              <a:rPr lang="en-US" sz="14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4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kesehatan</a:t>
            </a:r>
            <a:r>
              <a:rPr lang="en-US" sz="14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yang </a:t>
            </a:r>
            <a:r>
              <a:rPr lang="en-US" sz="1400" dirty="0" err="1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berkelanjutan</a:t>
            </a:r>
            <a:r>
              <a:rPr lang="en-US" sz="14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  <a:endParaRPr lang="en-US" sz="1400" dirty="0"/>
          </a:p>
        </p:txBody>
      </p:sp>
      <p:sp>
        <p:nvSpPr>
          <p:cNvPr id="275" name="Google Shape;275;p32"/>
          <p:cNvSpPr txBox="1">
            <a:spLocks noGrp="1"/>
          </p:cNvSpPr>
          <p:nvPr>
            <p:ph type="title" idx="21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>
              <a:buNone/>
            </a:pPr>
            <a:r>
              <a:rPr lang="en-US" sz="2000" b="1" dirty="0" err="1">
                <a:solidFill>
                  <a:srgbClr val="231971"/>
                </a:solidFill>
                <a:latin typeface="Libre Baskerville" panose="020B0604020202020204" charset="0"/>
                <a:ea typeface="Barlow Bold" pitchFamily="34" charset="-122"/>
                <a:cs typeface="Barlow Bold" pitchFamily="34" charset="-120"/>
              </a:rPr>
              <a:t>Tujuan</a:t>
            </a:r>
            <a:r>
              <a:rPr lang="en-US" sz="2000" b="1" dirty="0">
                <a:solidFill>
                  <a:srgbClr val="231971"/>
                </a:solidFill>
                <a:latin typeface="Libre Baskerville" panose="020B0604020202020204" charset="0"/>
                <a:ea typeface="Barlow Bold" pitchFamily="34" charset="-122"/>
                <a:cs typeface="Barlow Bold" pitchFamily="34" charset="-120"/>
              </a:rPr>
              <a:t> </a:t>
            </a:r>
            <a:r>
              <a:rPr lang="en-US" sz="2000" b="1" dirty="0" err="1">
                <a:solidFill>
                  <a:srgbClr val="231971"/>
                </a:solidFill>
                <a:latin typeface="Libre Baskerville" panose="020B0604020202020204" charset="0"/>
                <a:ea typeface="Barlow Bold" pitchFamily="34" charset="-122"/>
                <a:cs typeface="Barlow Bold" pitchFamily="34" charset="-120"/>
              </a:rPr>
              <a:t>Kemitraan</a:t>
            </a:r>
            <a:r>
              <a:rPr lang="en-US" sz="2000" b="1" dirty="0">
                <a:solidFill>
                  <a:srgbClr val="231971"/>
                </a:solidFill>
                <a:latin typeface="Libre Baskerville" panose="020B0604020202020204" charset="0"/>
                <a:ea typeface="Barlow Bold" pitchFamily="34" charset="-122"/>
                <a:cs typeface="Barlow Bold" pitchFamily="34" charset="-120"/>
              </a:rPr>
              <a:t> dan </a:t>
            </a:r>
            <a:r>
              <a:rPr lang="en-US" sz="2000" b="1" dirty="0" err="1">
                <a:solidFill>
                  <a:srgbClr val="231971"/>
                </a:solidFill>
                <a:latin typeface="Libre Baskerville" panose="020B0604020202020204" charset="0"/>
                <a:ea typeface="Barlow Bold" pitchFamily="34" charset="-122"/>
                <a:cs typeface="Barlow Bold" pitchFamily="34" charset="-120"/>
              </a:rPr>
              <a:t>Partisipasi</a:t>
            </a:r>
            <a:r>
              <a:rPr lang="en-US" sz="2000" b="1" dirty="0">
                <a:solidFill>
                  <a:srgbClr val="231971"/>
                </a:solidFill>
                <a:latin typeface="Libre Baskerville" panose="020B0604020202020204" charset="0"/>
                <a:ea typeface="Barlow Bold" pitchFamily="34" charset="-122"/>
                <a:cs typeface="Barlow Bold" pitchFamily="34" charset="-120"/>
              </a:rPr>
              <a:t> Masyarakat </a:t>
            </a:r>
            <a:r>
              <a:rPr lang="en-US" sz="2000" b="1" dirty="0" err="1">
                <a:solidFill>
                  <a:srgbClr val="231971"/>
                </a:solidFill>
                <a:latin typeface="Libre Baskerville" panose="020B0604020202020204" charset="0"/>
                <a:ea typeface="Barlow Bold" pitchFamily="34" charset="-122"/>
                <a:cs typeface="Barlow Bold" pitchFamily="34" charset="-120"/>
              </a:rPr>
              <a:t>dalam</a:t>
            </a:r>
            <a:r>
              <a:rPr lang="en-US" sz="2000" b="1" dirty="0">
                <a:solidFill>
                  <a:srgbClr val="231971"/>
                </a:solidFill>
                <a:latin typeface="Libre Baskerville" panose="020B0604020202020204" charset="0"/>
                <a:ea typeface="Barlow Bold" pitchFamily="34" charset="-122"/>
                <a:cs typeface="Barlow Bold" pitchFamily="34" charset="-120"/>
              </a:rPr>
              <a:t> </a:t>
            </a:r>
            <a:r>
              <a:rPr lang="en-US" sz="2000" b="1" dirty="0" err="1">
                <a:solidFill>
                  <a:srgbClr val="231971"/>
                </a:solidFill>
                <a:latin typeface="Libre Baskerville" panose="020B0604020202020204" charset="0"/>
                <a:ea typeface="Barlow Bold" pitchFamily="34" charset="-122"/>
                <a:cs typeface="Barlow Bold" pitchFamily="34" charset="-120"/>
              </a:rPr>
              <a:t>Promosi</a:t>
            </a:r>
            <a:r>
              <a:rPr lang="en-US" sz="2000" b="1" dirty="0">
                <a:solidFill>
                  <a:srgbClr val="231971"/>
                </a:solidFill>
                <a:latin typeface="Libre Baskerville" panose="020B0604020202020204" charset="0"/>
                <a:ea typeface="Barlow Bold" pitchFamily="34" charset="-122"/>
                <a:cs typeface="Barlow Bold" pitchFamily="34" charset="-120"/>
              </a:rPr>
              <a:t> Kesehatan</a:t>
            </a:r>
            <a:endParaRPr lang="en-US" sz="2000" dirty="0">
              <a:latin typeface="Libre Baskerville" panose="020B0604020202020204" charset="0"/>
            </a:endParaRPr>
          </a:p>
        </p:txBody>
      </p:sp>
      <p:pic>
        <p:nvPicPr>
          <p:cNvPr id="276" name="Google Shape;27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500" y="1161450"/>
            <a:ext cx="1172899" cy="1172927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2"/>
          <p:cNvSpPr txBox="1">
            <a:spLocks noGrp="1"/>
          </p:cNvSpPr>
          <p:nvPr>
            <p:ph type="title" idx="19"/>
          </p:nvPr>
        </p:nvSpPr>
        <p:spPr>
          <a:xfrm rot="1188">
            <a:off x="959875" y="1451225"/>
            <a:ext cx="8682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pic>
        <p:nvPicPr>
          <p:cNvPr id="278" name="Google Shape;27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851" y="3397418"/>
            <a:ext cx="1172899" cy="1172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1950" y="3356362"/>
            <a:ext cx="1172899" cy="1172927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2"/>
          <p:cNvSpPr txBox="1">
            <a:spLocks noGrp="1"/>
          </p:cNvSpPr>
          <p:nvPr>
            <p:ph type="title" idx="4"/>
          </p:nvPr>
        </p:nvSpPr>
        <p:spPr>
          <a:xfrm>
            <a:off x="959978" y="3744493"/>
            <a:ext cx="8682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81" name="Google Shape;281;p32"/>
          <p:cNvSpPr txBox="1">
            <a:spLocks noGrp="1"/>
          </p:cNvSpPr>
          <p:nvPr>
            <p:ph type="title" idx="20"/>
          </p:nvPr>
        </p:nvSpPr>
        <p:spPr>
          <a:xfrm rot="1188">
            <a:off x="4874186" y="3646126"/>
            <a:ext cx="8682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pic>
        <p:nvPicPr>
          <p:cNvPr id="282" name="Google Shape;28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1950" y="1161450"/>
            <a:ext cx="1172899" cy="1172927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2"/>
          <p:cNvSpPr txBox="1">
            <a:spLocks noGrp="1"/>
          </p:cNvSpPr>
          <p:nvPr>
            <p:ph type="title" idx="18"/>
          </p:nvPr>
        </p:nvSpPr>
        <p:spPr>
          <a:xfrm rot="2376">
            <a:off x="4874289" y="1451380"/>
            <a:ext cx="86820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pic>
        <p:nvPicPr>
          <p:cNvPr id="288" name="Google Shape;28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4990" y="-1008758"/>
            <a:ext cx="2023799" cy="2025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11102" y="293247"/>
            <a:ext cx="868201" cy="86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372100" y="0"/>
            <a:ext cx="3771900" cy="5144914"/>
          </a:xfrm>
          <a:prstGeom prst="rect">
            <a:avLst/>
          </a:prstGeom>
          <a:solidFill>
            <a:srgbClr val="E5E0DF"/>
          </a:solidFill>
          <a:ln/>
        </p:spPr>
      </p:sp>
      <p:sp>
        <p:nvSpPr>
          <p:cNvPr id="4" name="Text 1"/>
          <p:cNvSpPr/>
          <p:nvPr/>
        </p:nvSpPr>
        <p:spPr>
          <a:xfrm>
            <a:off x="446039" y="350416"/>
            <a:ext cx="4822924" cy="7965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125"/>
              </a:lnSpc>
            </a:pPr>
            <a:r>
              <a:rPr lang="en-US" sz="2500" b="1" dirty="0">
                <a:solidFill>
                  <a:srgbClr val="231971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Manfaat Kemitraan dan Partisipasi Masyarakat</a:t>
            </a:r>
            <a:endParaRPr lang="en-US" sz="2500" dirty="0"/>
          </a:p>
        </p:txBody>
      </p:sp>
      <p:sp>
        <p:nvSpPr>
          <p:cNvPr id="6" name="Text 2"/>
          <p:cNvSpPr/>
          <p:nvPr/>
        </p:nvSpPr>
        <p:spPr>
          <a:xfrm>
            <a:off x="446039" y="1784003"/>
            <a:ext cx="1480244" cy="1991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63"/>
              </a:lnSpc>
            </a:pPr>
            <a:r>
              <a:rPr lang="en-US" sz="1250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Efisiensi</a:t>
            </a:r>
            <a:endParaRPr lang="en-US" sz="1250" dirty="0"/>
          </a:p>
        </p:txBody>
      </p:sp>
      <p:sp>
        <p:nvSpPr>
          <p:cNvPr id="7" name="Text 3"/>
          <p:cNvSpPr/>
          <p:nvPr/>
        </p:nvSpPr>
        <p:spPr>
          <a:xfrm>
            <a:off x="446039" y="2059558"/>
            <a:ext cx="1480244" cy="6116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94"/>
              </a:lnSpc>
            </a:pPr>
            <a:r>
              <a:rPr lang="en-US" sz="10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Penggunaan sumber daya yang lebih efisien dan efektif.</a:t>
            </a:r>
            <a:endParaRPr lang="en-US" sz="1000" dirty="0"/>
          </a:p>
        </p:txBody>
      </p:sp>
      <p:sp>
        <p:nvSpPr>
          <p:cNvPr id="9" name="Text 4"/>
          <p:cNvSpPr/>
          <p:nvPr/>
        </p:nvSpPr>
        <p:spPr>
          <a:xfrm>
            <a:off x="2117378" y="1784003"/>
            <a:ext cx="1480244" cy="1991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63"/>
              </a:lnSpc>
            </a:pPr>
            <a:r>
              <a:rPr lang="en-US" sz="1250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Keberlanjutan</a:t>
            </a:r>
            <a:endParaRPr lang="en-US" sz="1250" dirty="0"/>
          </a:p>
        </p:txBody>
      </p:sp>
      <p:sp>
        <p:nvSpPr>
          <p:cNvPr id="10" name="Text 5"/>
          <p:cNvSpPr/>
          <p:nvPr/>
        </p:nvSpPr>
        <p:spPr>
          <a:xfrm>
            <a:off x="2117378" y="2059559"/>
            <a:ext cx="1480244" cy="8155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94"/>
              </a:lnSpc>
            </a:pPr>
            <a:r>
              <a:rPr lang="en-US" sz="10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Program kesehatan yang lebih berkelanjutan dan terintegrasi.</a:t>
            </a:r>
            <a:endParaRPr lang="en-US" sz="1000" dirty="0"/>
          </a:p>
        </p:txBody>
      </p:sp>
      <p:sp>
        <p:nvSpPr>
          <p:cNvPr id="12" name="Text 6"/>
          <p:cNvSpPr/>
          <p:nvPr/>
        </p:nvSpPr>
        <p:spPr>
          <a:xfrm>
            <a:off x="3788718" y="1784003"/>
            <a:ext cx="1480244" cy="1991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63"/>
              </a:lnSpc>
            </a:pPr>
            <a:r>
              <a:rPr lang="en-US" sz="1250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Inovasi</a:t>
            </a:r>
            <a:endParaRPr lang="en-US" sz="1250" dirty="0"/>
          </a:p>
        </p:txBody>
      </p:sp>
      <p:sp>
        <p:nvSpPr>
          <p:cNvPr id="13" name="Text 7"/>
          <p:cNvSpPr/>
          <p:nvPr/>
        </p:nvSpPr>
        <p:spPr>
          <a:xfrm>
            <a:off x="3788718" y="2059558"/>
            <a:ext cx="1480244" cy="6116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94"/>
              </a:lnSpc>
            </a:pPr>
            <a:r>
              <a:rPr lang="en-US" sz="10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Inovasi dan kreativitas dalam mengatasi masalah kesehatan.</a:t>
            </a:r>
            <a:endParaRPr lang="en-US" sz="1000" dirty="0"/>
          </a:p>
        </p:txBody>
      </p:sp>
      <p:sp>
        <p:nvSpPr>
          <p:cNvPr id="15" name="Text 8"/>
          <p:cNvSpPr/>
          <p:nvPr/>
        </p:nvSpPr>
        <p:spPr>
          <a:xfrm>
            <a:off x="446039" y="3703365"/>
            <a:ext cx="1480244" cy="1991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63"/>
              </a:lnSpc>
            </a:pPr>
            <a:r>
              <a:rPr lang="en-US" sz="1250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Advokasi</a:t>
            </a:r>
            <a:endParaRPr lang="en-US" sz="1250" dirty="0"/>
          </a:p>
        </p:txBody>
      </p:sp>
      <p:sp>
        <p:nvSpPr>
          <p:cNvPr id="16" name="Text 9"/>
          <p:cNvSpPr/>
          <p:nvPr/>
        </p:nvSpPr>
        <p:spPr>
          <a:xfrm>
            <a:off x="446039" y="3978920"/>
            <a:ext cx="1480244" cy="8155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94"/>
              </a:lnSpc>
            </a:pPr>
            <a:r>
              <a:rPr lang="en-US" sz="1000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Advokasi yang lebih kuat untuk kebijakan kesehatan yang mendukung.</a:t>
            </a:r>
            <a:endParaRPr lang="en-US" sz="1000" dirty="0"/>
          </a:p>
        </p:txBody>
      </p:sp>
      <p:pic>
        <p:nvPicPr>
          <p:cNvPr id="17" name="Google Shape;787;p55">
            <a:extLst>
              <a:ext uri="{FF2B5EF4-FFF2-40B4-BE49-F238E27FC236}">
                <a16:creationId xmlns:a16="http://schemas.microsoft.com/office/drawing/2014/main" id="{230FB6A7-E541-4802-ABAF-27BB82183CA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7239" y="665876"/>
            <a:ext cx="1904498" cy="190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89;p32">
            <a:extLst>
              <a:ext uri="{FF2B5EF4-FFF2-40B4-BE49-F238E27FC236}">
                <a16:creationId xmlns:a16="http://schemas.microsoft.com/office/drawing/2014/main" id="{FFE6B511-B90B-441C-B4CD-D63F82A53BC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9338" y="2803525"/>
            <a:ext cx="868201" cy="86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372100" y="0"/>
            <a:ext cx="3771900" cy="5143500"/>
          </a:xfrm>
          <a:prstGeom prst="rect">
            <a:avLst/>
          </a:prstGeom>
          <a:solidFill>
            <a:srgbClr val="E5E0DF"/>
          </a:solidFill>
          <a:ln/>
        </p:spPr>
      </p:sp>
      <p:sp>
        <p:nvSpPr>
          <p:cNvPr id="4" name="Text 1"/>
          <p:cNvSpPr/>
          <p:nvPr/>
        </p:nvSpPr>
        <p:spPr>
          <a:xfrm>
            <a:off x="435546" y="426840"/>
            <a:ext cx="4843909" cy="7777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31"/>
              </a:lnSpc>
            </a:pPr>
            <a:r>
              <a:rPr lang="en-US" sz="2438" b="1" dirty="0">
                <a:solidFill>
                  <a:srgbClr val="231971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Prinsip-prinsip dalam Membangun Kemitraan</a:t>
            </a:r>
            <a:endParaRPr lang="en-US" sz="2438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46" y="1391246"/>
            <a:ext cx="622251" cy="74667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244426" y="1515666"/>
            <a:ext cx="1555626" cy="1944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219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Kesetaraan</a:t>
            </a:r>
            <a:endParaRPr lang="en-US" sz="1219" dirty="0"/>
          </a:p>
        </p:txBody>
      </p:sp>
      <p:sp>
        <p:nvSpPr>
          <p:cNvPr id="7" name="Text 3"/>
          <p:cNvSpPr/>
          <p:nvPr/>
        </p:nvSpPr>
        <p:spPr>
          <a:xfrm>
            <a:off x="1244427" y="1784747"/>
            <a:ext cx="4035028" cy="1990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63"/>
              </a:lnSpc>
            </a:pPr>
            <a:r>
              <a:rPr lang="en-US" sz="969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Semua pihak memiliki hak dan kewajiban yang sama.</a:t>
            </a:r>
            <a:endParaRPr lang="en-US" sz="969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46" y="2137917"/>
            <a:ext cx="622251" cy="916037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244426" y="2262336"/>
            <a:ext cx="1555626" cy="1944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219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Kepercayaan</a:t>
            </a:r>
            <a:endParaRPr lang="en-US" sz="1219" dirty="0"/>
          </a:p>
        </p:txBody>
      </p:sp>
      <p:sp>
        <p:nvSpPr>
          <p:cNvPr id="10" name="Text 5"/>
          <p:cNvSpPr/>
          <p:nvPr/>
        </p:nvSpPr>
        <p:spPr>
          <a:xfrm>
            <a:off x="1244427" y="2531418"/>
            <a:ext cx="4035028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63"/>
              </a:lnSpc>
            </a:pPr>
            <a:r>
              <a:rPr lang="en-US" sz="969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Membangun hubungan yang didasarkan pada kepercayaan dan saling menghormati.</a:t>
            </a:r>
            <a:endParaRPr lang="en-US" sz="969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46" y="3053953"/>
            <a:ext cx="622251" cy="746671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244426" y="3178374"/>
            <a:ext cx="1555626" cy="1944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219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Transparansi</a:t>
            </a:r>
            <a:endParaRPr lang="en-US" sz="1219" dirty="0"/>
          </a:p>
        </p:txBody>
      </p:sp>
      <p:sp>
        <p:nvSpPr>
          <p:cNvPr id="13" name="Text 7"/>
          <p:cNvSpPr/>
          <p:nvPr/>
        </p:nvSpPr>
        <p:spPr>
          <a:xfrm>
            <a:off x="1244427" y="3447455"/>
            <a:ext cx="4035028" cy="1990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63"/>
              </a:lnSpc>
            </a:pPr>
            <a:r>
              <a:rPr lang="en-US" sz="969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Proses pengambilan keputusan yang transparan dan akuntabel.</a:t>
            </a:r>
            <a:endParaRPr lang="en-US" sz="969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46" y="3800624"/>
            <a:ext cx="622251" cy="916037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244426" y="3925044"/>
            <a:ext cx="1555626" cy="1944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219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Komitmen</a:t>
            </a:r>
            <a:endParaRPr lang="en-US" sz="1219" dirty="0"/>
          </a:p>
        </p:txBody>
      </p:sp>
      <p:sp>
        <p:nvSpPr>
          <p:cNvPr id="16" name="Text 9"/>
          <p:cNvSpPr/>
          <p:nvPr/>
        </p:nvSpPr>
        <p:spPr>
          <a:xfrm>
            <a:off x="1244427" y="4194126"/>
            <a:ext cx="4035028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63"/>
              </a:lnSpc>
            </a:pPr>
            <a:r>
              <a:rPr lang="en-US" sz="969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Komitmen yang kuat dari semua pihak untuk mencapai tujuan bersama.</a:t>
            </a:r>
            <a:endParaRPr lang="en-US" sz="969" dirty="0"/>
          </a:p>
        </p:txBody>
      </p:sp>
      <p:pic>
        <p:nvPicPr>
          <p:cNvPr id="17" name="Google Shape;302;p34">
            <a:extLst>
              <a:ext uri="{FF2B5EF4-FFF2-40B4-BE49-F238E27FC236}">
                <a16:creationId xmlns:a16="http://schemas.microsoft.com/office/drawing/2014/main" id="{EA3078C1-8194-4B69-9D7B-467C2E754D2D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81036" y="497655"/>
            <a:ext cx="2533851" cy="2533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416;p38">
            <a:extLst>
              <a:ext uri="{FF2B5EF4-FFF2-40B4-BE49-F238E27FC236}">
                <a16:creationId xmlns:a16="http://schemas.microsoft.com/office/drawing/2014/main" id="{45CFA808-AFE9-4DEC-A85A-92A97B8626C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573" y="1908952"/>
            <a:ext cx="1856000" cy="1855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406301"/>
            <a:ext cx="6676504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469"/>
              </a:lnSpc>
            </a:pPr>
            <a:r>
              <a:rPr lang="en-US" sz="2781" b="1" dirty="0">
                <a:solidFill>
                  <a:srgbClr val="231971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Pihak-pihak yang Terlibat dalam Kemitraan</a:t>
            </a:r>
            <a:endParaRPr lang="en-US" sz="2781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457" y="2291656"/>
            <a:ext cx="4891013" cy="489101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845966" y="3893419"/>
            <a:ext cx="62731" cy="283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19"/>
              </a:lnSpc>
            </a:pPr>
            <a:r>
              <a:rPr lang="en-US" sz="1375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1</a:t>
            </a:r>
            <a:endParaRPr lang="en-US" sz="1375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457" y="2291656"/>
            <a:ext cx="4891013" cy="489101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820344" y="2900809"/>
            <a:ext cx="99194" cy="283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19"/>
              </a:lnSpc>
            </a:pPr>
            <a:r>
              <a:rPr lang="en-US" sz="1375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2</a:t>
            </a:r>
            <a:endParaRPr lang="en-US" sz="1375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6457" y="2291656"/>
            <a:ext cx="4891013" cy="489101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25951" y="2900809"/>
            <a:ext cx="95696" cy="283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19"/>
              </a:lnSpc>
            </a:pPr>
            <a:r>
              <a:rPr lang="en-US" sz="1375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3</a:t>
            </a:r>
            <a:endParaRPr lang="en-US" sz="1375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6457" y="2291656"/>
            <a:ext cx="4891013" cy="4891013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212830" y="3893419"/>
            <a:ext cx="107156" cy="283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19"/>
              </a:lnSpc>
            </a:pPr>
            <a:r>
              <a:rPr lang="en-US" sz="1375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4</a:t>
            </a:r>
            <a:endParaRPr lang="en-US" sz="1375" dirty="0"/>
          </a:p>
        </p:txBody>
      </p:sp>
      <p:sp>
        <p:nvSpPr>
          <p:cNvPr id="11" name="Text 5"/>
          <p:cNvSpPr/>
          <p:nvPr/>
        </p:nvSpPr>
        <p:spPr>
          <a:xfrm>
            <a:off x="549325" y="1926952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719"/>
              </a:lnSpc>
            </a:pPr>
            <a:r>
              <a:rPr lang="en-US" sz="1375" b="1" dirty="0">
                <a:solidFill>
                  <a:srgbClr val="231971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Pemerintah</a:t>
            </a:r>
            <a:endParaRPr lang="en-US" sz="1375" dirty="0"/>
          </a:p>
        </p:txBody>
      </p:sp>
      <p:sp>
        <p:nvSpPr>
          <p:cNvPr id="12" name="Text 6"/>
          <p:cNvSpPr/>
          <p:nvPr/>
        </p:nvSpPr>
        <p:spPr>
          <a:xfrm>
            <a:off x="496119" y="2233464"/>
            <a:ext cx="1878434" cy="6804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781"/>
              </a:lnSpc>
            </a:pPr>
            <a:r>
              <a:rPr lang="en-US" sz="1094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Kementerian Kesehatan, Dinas Kesehatan, Puskesmas.</a:t>
            </a:r>
            <a:endParaRPr lang="en-US" sz="1094" dirty="0"/>
          </a:p>
        </p:txBody>
      </p:sp>
      <p:sp>
        <p:nvSpPr>
          <p:cNvPr id="13" name="Text 7"/>
          <p:cNvSpPr/>
          <p:nvPr/>
        </p:nvSpPr>
        <p:spPr>
          <a:xfrm>
            <a:off x="2640360" y="1132805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719"/>
              </a:lnSpc>
            </a:pPr>
            <a:r>
              <a:rPr lang="en-US" sz="1375" b="1" dirty="0">
                <a:solidFill>
                  <a:srgbClr val="231971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Swasta</a:t>
            </a:r>
            <a:endParaRPr lang="en-US" sz="1375" dirty="0"/>
          </a:p>
        </p:txBody>
      </p:sp>
      <p:sp>
        <p:nvSpPr>
          <p:cNvPr id="14" name="Text 8"/>
          <p:cNvSpPr/>
          <p:nvPr/>
        </p:nvSpPr>
        <p:spPr>
          <a:xfrm>
            <a:off x="2587154" y="1439317"/>
            <a:ext cx="1878509" cy="6804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781"/>
              </a:lnSpc>
            </a:pPr>
            <a:r>
              <a:rPr lang="en-US" sz="1094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Perusahaan farmasi, rumah sakit swasta, klinik swasta.</a:t>
            </a:r>
            <a:endParaRPr lang="en-US" sz="1094" dirty="0"/>
          </a:p>
        </p:txBody>
      </p:sp>
      <p:sp>
        <p:nvSpPr>
          <p:cNvPr id="15" name="Text 9"/>
          <p:cNvSpPr/>
          <p:nvPr/>
        </p:nvSpPr>
        <p:spPr>
          <a:xfrm>
            <a:off x="4678263" y="1138163"/>
            <a:ext cx="1878509" cy="44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719"/>
              </a:lnSpc>
            </a:pPr>
            <a:r>
              <a:rPr lang="en-US" sz="1375" b="1" dirty="0">
                <a:solidFill>
                  <a:srgbClr val="231971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Organisasi Masyarakat Sipil</a:t>
            </a:r>
            <a:endParaRPr lang="en-US" sz="1375" dirty="0"/>
          </a:p>
        </p:txBody>
      </p:sp>
      <p:sp>
        <p:nvSpPr>
          <p:cNvPr id="16" name="Text 10"/>
          <p:cNvSpPr/>
          <p:nvPr/>
        </p:nvSpPr>
        <p:spPr>
          <a:xfrm>
            <a:off x="4678263" y="1666131"/>
            <a:ext cx="1878509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781"/>
              </a:lnSpc>
            </a:pPr>
            <a:r>
              <a:rPr lang="en-US" sz="1094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LSM kesehatan, yayasan, organisasi keagamaan.</a:t>
            </a:r>
            <a:endParaRPr lang="en-US" sz="1094" dirty="0"/>
          </a:p>
        </p:txBody>
      </p:sp>
      <p:sp>
        <p:nvSpPr>
          <p:cNvPr id="17" name="Text 11"/>
          <p:cNvSpPr/>
          <p:nvPr/>
        </p:nvSpPr>
        <p:spPr>
          <a:xfrm>
            <a:off x="6822579" y="1926952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719"/>
              </a:lnSpc>
            </a:pPr>
            <a:r>
              <a:rPr lang="en-US" sz="1375" b="1" dirty="0">
                <a:solidFill>
                  <a:srgbClr val="231971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Masyarakat</a:t>
            </a:r>
            <a:endParaRPr lang="en-US" sz="1375" dirty="0"/>
          </a:p>
        </p:txBody>
      </p:sp>
      <p:sp>
        <p:nvSpPr>
          <p:cNvPr id="18" name="Text 12"/>
          <p:cNvSpPr/>
          <p:nvPr/>
        </p:nvSpPr>
        <p:spPr>
          <a:xfrm>
            <a:off x="6769373" y="2233464"/>
            <a:ext cx="1878509" cy="6804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781"/>
              </a:lnSpc>
            </a:pPr>
            <a:r>
              <a:rPr lang="en-US" sz="1094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Tokoh masyarakat, kader kesehatan, kelompok swadaya masyarakat.</a:t>
            </a:r>
            <a:endParaRPr lang="en-US" sz="109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372100" y="0"/>
            <a:ext cx="3771900" cy="5143500"/>
          </a:xfrm>
          <a:prstGeom prst="rect">
            <a:avLst/>
          </a:prstGeom>
          <a:solidFill>
            <a:srgbClr val="E5E0DF"/>
          </a:solidFill>
          <a:ln/>
        </p:spPr>
      </p:sp>
      <p:sp>
        <p:nvSpPr>
          <p:cNvPr id="4" name="Text 1"/>
          <p:cNvSpPr/>
          <p:nvPr/>
        </p:nvSpPr>
        <p:spPr>
          <a:xfrm>
            <a:off x="437481" y="359718"/>
            <a:ext cx="4840039" cy="781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63"/>
              </a:lnSpc>
            </a:pPr>
            <a:r>
              <a:rPr lang="en-US" sz="2438" b="1" dirty="0">
                <a:solidFill>
                  <a:srgbClr val="231971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Peran Pemerintah dalam Memfasilitasi Kemitraan</a:t>
            </a:r>
            <a:endParaRPr lang="en-US" sz="2438" dirty="0"/>
          </a:p>
        </p:txBody>
      </p:sp>
      <p:sp>
        <p:nvSpPr>
          <p:cNvPr id="5" name="Shape 2"/>
          <p:cNvSpPr/>
          <p:nvPr/>
        </p:nvSpPr>
        <p:spPr>
          <a:xfrm>
            <a:off x="617785" y="1328217"/>
            <a:ext cx="14288" cy="3455566"/>
          </a:xfrm>
          <a:prstGeom prst="roundRect">
            <a:avLst>
              <a:gd name="adj" fmla="val 787376"/>
            </a:avLst>
          </a:prstGeom>
          <a:solidFill>
            <a:srgbClr val="D4CECE"/>
          </a:solidFill>
          <a:ln/>
        </p:spPr>
      </p:sp>
      <p:sp>
        <p:nvSpPr>
          <p:cNvPr id="6" name="Shape 3"/>
          <p:cNvSpPr/>
          <p:nvPr/>
        </p:nvSpPr>
        <p:spPr>
          <a:xfrm>
            <a:off x="751247" y="1602209"/>
            <a:ext cx="437480" cy="14288"/>
          </a:xfrm>
          <a:prstGeom prst="roundRect">
            <a:avLst>
              <a:gd name="adj" fmla="val 787376"/>
            </a:avLst>
          </a:prstGeom>
          <a:solidFill>
            <a:srgbClr val="D4CECE"/>
          </a:solidFill>
          <a:ln/>
        </p:spPr>
      </p:sp>
      <p:sp>
        <p:nvSpPr>
          <p:cNvPr id="7" name="Shape 4"/>
          <p:cNvSpPr/>
          <p:nvPr/>
        </p:nvSpPr>
        <p:spPr>
          <a:xfrm>
            <a:off x="484324" y="1468785"/>
            <a:ext cx="281211" cy="281211"/>
          </a:xfrm>
          <a:prstGeom prst="roundRect">
            <a:avLst>
              <a:gd name="adj" fmla="val 40004"/>
            </a:avLst>
          </a:prstGeom>
          <a:solidFill>
            <a:srgbClr val="FAFAFA"/>
          </a:solidFill>
          <a:ln/>
          <a:effectLst>
            <a:outerShdw blurRad="299720" algn="bl" rotWithShape="0">
              <a:srgbClr val="333333">
                <a:alpha val="10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591703" y="1515591"/>
            <a:ext cx="66378" cy="187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469"/>
              </a:lnSpc>
            </a:pPr>
            <a:r>
              <a:rPr lang="en-US" sz="1469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1</a:t>
            </a:r>
            <a:endParaRPr lang="en-US" sz="1469" dirty="0"/>
          </a:p>
        </p:txBody>
      </p:sp>
      <p:sp>
        <p:nvSpPr>
          <p:cNvPr id="9" name="Text 6"/>
          <p:cNvSpPr/>
          <p:nvPr/>
        </p:nvSpPr>
        <p:spPr>
          <a:xfrm>
            <a:off x="1312366" y="1453158"/>
            <a:ext cx="1562398" cy="1953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31"/>
              </a:lnSpc>
            </a:pPr>
            <a:r>
              <a:rPr lang="en-US" sz="1219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Regulasi</a:t>
            </a:r>
            <a:endParaRPr lang="en-US" sz="1219" dirty="0"/>
          </a:p>
        </p:txBody>
      </p:sp>
      <p:sp>
        <p:nvSpPr>
          <p:cNvPr id="10" name="Text 7"/>
          <p:cNvSpPr/>
          <p:nvPr/>
        </p:nvSpPr>
        <p:spPr>
          <a:xfrm>
            <a:off x="1312367" y="1723430"/>
            <a:ext cx="3965153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63"/>
              </a:lnSpc>
            </a:pPr>
            <a:r>
              <a:rPr lang="en-US" sz="969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Membuat regulasi yang mendukung kemitraan.</a:t>
            </a:r>
            <a:endParaRPr lang="en-US" sz="969" dirty="0"/>
          </a:p>
        </p:txBody>
      </p:sp>
      <p:sp>
        <p:nvSpPr>
          <p:cNvPr id="11" name="Shape 8"/>
          <p:cNvSpPr/>
          <p:nvPr/>
        </p:nvSpPr>
        <p:spPr>
          <a:xfrm>
            <a:off x="751247" y="2447330"/>
            <a:ext cx="437480" cy="14288"/>
          </a:xfrm>
          <a:prstGeom prst="roundRect">
            <a:avLst>
              <a:gd name="adj" fmla="val 787376"/>
            </a:avLst>
          </a:prstGeom>
          <a:solidFill>
            <a:srgbClr val="D4CECE"/>
          </a:solidFill>
          <a:ln/>
        </p:spPr>
      </p:sp>
      <p:sp>
        <p:nvSpPr>
          <p:cNvPr id="12" name="Shape 9"/>
          <p:cNvSpPr/>
          <p:nvPr/>
        </p:nvSpPr>
        <p:spPr>
          <a:xfrm>
            <a:off x="484324" y="2313905"/>
            <a:ext cx="281211" cy="281211"/>
          </a:xfrm>
          <a:prstGeom prst="roundRect">
            <a:avLst>
              <a:gd name="adj" fmla="val 40004"/>
            </a:avLst>
          </a:prstGeom>
          <a:solidFill>
            <a:srgbClr val="FAFAFA"/>
          </a:solidFill>
          <a:ln/>
          <a:effectLst>
            <a:outerShdw blurRad="299720" algn="bl" rotWithShape="0">
              <a:srgbClr val="333333">
                <a:alpha val="10000"/>
              </a:srgbClr>
            </a:outerShdw>
          </a:effectLst>
        </p:spPr>
      </p:sp>
      <p:sp>
        <p:nvSpPr>
          <p:cNvPr id="13" name="Text 10"/>
          <p:cNvSpPr/>
          <p:nvPr/>
        </p:nvSpPr>
        <p:spPr>
          <a:xfrm>
            <a:off x="572430" y="2360712"/>
            <a:ext cx="104998" cy="187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469"/>
              </a:lnSpc>
            </a:pPr>
            <a:r>
              <a:rPr lang="en-US" sz="1469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2</a:t>
            </a:r>
            <a:endParaRPr lang="en-US" sz="1469" dirty="0"/>
          </a:p>
        </p:txBody>
      </p:sp>
      <p:sp>
        <p:nvSpPr>
          <p:cNvPr id="14" name="Text 11"/>
          <p:cNvSpPr/>
          <p:nvPr/>
        </p:nvSpPr>
        <p:spPr>
          <a:xfrm>
            <a:off x="1312366" y="2298278"/>
            <a:ext cx="1562398" cy="1953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31"/>
              </a:lnSpc>
            </a:pPr>
            <a:r>
              <a:rPr lang="en-US" sz="1219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Koordinasi</a:t>
            </a:r>
            <a:endParaRPr lang="en-US" sz="1219" dirty="0"/>
          </a:p>
        </p:txBody>
      </p:sp>
      <p:sp>
        <p:nvSpPr>
          <p:cNvPr id="15" name="Text 12"/>
          <p:cNvSpPr/>
          <p:nvPr/>
        </p:nvSpPr>
        <p:spPr>
          <a:xfrm>
            <a:off x="1312367" y="2568550"/>
            <a:ext cx="3965153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63"/>
              </a:lnSpc>
            </a:pPr>
            <a:r>
              <a:rPr lang="en-US" sz="969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Mengkoordinasikan berbagai pihak yang terlibat dalam kemitraan.</a:t>
            </a:r>
            <a:endParaRPr lang="en-US" sz="969" dirty="0"/>
          </a:p>
        </p:txBody>
      </p:sp>
      <p:sp>
        <p:nvSpPr>
          <p:cNvPr id="16" name="Shape 13"/>
          <p:cNvSpPr/>
          <p:nvPr/>
        </p:nvSpPr>
        <p:spPr>
          <a:xfrm>
            <a:off x="751247" y="3492475"/>
            <a:ext cx="437480" cy="14288"/>
          </a:xfrm>
          <a:prstGeom prst="roundRect">
            <a:avLst>
              <a:gd name="adj" fmla="val 787376"/>
            </a:avLst>
          </a:prstGeom>
          <a:solidFill>
            <a:srgbClr val="D4CECE"/>
          </a:solidFill>
          <a:ln/>
        </p:spPr>
      </p:sp>
      <p:sp>
        <p:nvSpPr>
          <p:cNvPr id="17" name="Shape 14"/>
          <p:cNvSpPr/>
          <p:nvPr/>
        </p:nvSpPr>
        <p:spPr>
          <a:xfrm>
            <a:off x="484324" y="3359051"/>
            <a:ext cx="281211" cy="281211"/>
          </a:xfrm>
          <a:prstGeom prst="roundRect">
            <a:avLst>
              <a:gd name="adj" fmla="val 40004"/>
            </a:avLst>
          </a:prstGeom>
          <a:solidFill>
            <a:srgbClr val="FAFAFA"/>
          </a:solidFill>
          <a:ln/>
          <a:effectLst>
            <a:outerShdw blurRad="299720" algn="bl" rotWithShape="0">
              <a:srgbClr val="333333">
                <a:alpha val="10000"/>
              </a:srgbClr>
            </a:outerShdw>
          </a:effectLst>
        </p:spPr>
      </p:sp>
      <p:sp>
        <p:nvSpPr>
          <p:cNvPr id="18" name="Text 15"/>
          <p:cNvSpPr/>
          <p:nvPr/>
        </p:nvSpPr>
        <p:spPr>
          <a:xfrm>
            <a:off x="574290" y="3405857"/>
            <a:ext cx="101278" cy="187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469"/>
              </a:lnSpc>
            </a:pPr>
            <a:r>
              <a:rPr lang="en-US" sz="1469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3</a:t>
            </a:r>
            <a:endParaRPr lang="en-US" sz="1469" dirty="0"/>
          </a:p>
        </p:txBody>
      </p:sp>
      <p:sp>
        <p:nvSpPr>
          <p:cNvPr id="19" name="Text 16"/>
          <p:cNvSpPr/>
          <p:nvPr/>
        </p:nvSpPr>
        <p:spPr>
          <a:xfrm>
            <a:off x="1312366" y="3343424"/>
            <a:ext cx="1562398" cy="1953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31"/>
              </a:lnSpc>
            </a:pPr>
            <a:r>
              <a:rPr lang="en-US" sz="1219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Fasilitasi</a:t>
            </a:r>
            <a:endParaRPr lang="en-US" sz="1219" dirty="0"/>
          </a:p>
        </p:txBody>
      </p:sp>
      <p:sp>
        <p:nvSpPr>
          <p:cNvPr id="20" name="Text 17"/>
          <p:cNvSpPr/>
          <p:nvPr/>
        </p:nvSpPr>
        <p:spPr>
          <a:xfrm>
            <a:off x="1312367" y="3613696"/>
            <a:ext cx="3965153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63"/>
              </a:lnSpc>
            </a:pPr>
            <a:r>
              <a:rPr lang="en-US" sz="969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Memberikan fasilitas dan dukungan untuk kemitraan.</a:t>
            </a:r>
            <a:endParaRPr lang="en-US" sz="969" dirty="0"/>
          </a:p>
        </p:txBody>
      </p:sp>
      <p:sp>
        <p:nvSpPr>
          <p:cNvPr id="21" name="Shape 18"/>
          <p:cNvSpPr/>
          <p:nvPr/>
        </p:nvSpPr>
        <p:spPr>
          <a:xfrm>
            <a:off x="751247" y="4337595"/>
            <a:ext cx="437480" cy="14288"/>
          </a:xfrm>
          <a:prstGeom prst="roundRect">
            <a:avLst>
              <a:gd name="adj" fmla="val 787376"/>
            </a:avLst>
          </a:prstGeom>
          <a:solidFill>
            <a:srgbClr val="D4CECE"/>
          </a:solidFill>
          <a:ln/>
        </p:spPr>
      </p:sp>
      <p:sp>
        <p:nvSpPr>
          <p:cNvPr id="22" name="Shape 19"/>
          <p:cNvSpPr/>
          <p:nvPr/>
        </p:nvSpPr>
        <p:spPr>
          <a:xfrm>
            <a:off x="484324" y="4204171"/>
            <a:ext cx="281211" cy="281211"/>
          </a:xfrm>
          <a:prstGeom prst="roundRect">
            <a:avLst>
              <a:gd name="adj" fmla="val 40004"/>
            </a:avLst>
          </a:prstGeom>
          <a:solidFill>
            <a:srgbClr val="FAFAFA"/>
          </a:solidFill>
          <a:ln/>
          <a:effectLst>
            <a:outerShdw blurRad="299720" algn="bl" rotWithShape="0">
              <a:srgbClr val="333333">
                <a:alpha val="10000"/>
              </a:srgbClr>
            </a:outerShdw>
          </a:effectLst>
        </p:spPr>
      </p:sp>
      <p:sp>
        <p:nvSpPr>
          <p:cNvPr id="23" name="Text 20"/>
          <p:cNvSpPr/>
          <p:nvPr/>
        </p:nvSpPr>
        <p:spPr>
          <a:xfrm>
            <a:off x="568189" y="4250977"/>
            <a:ext cx="113407" cy="187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469"/>
              </a:lnSpc>
            </a:pPr>
            <a:r>
              <a:rPr lang="en-US" sz="1469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4</a:t>
            </a:r>
            <a:endParaRPr lang="en-US" sz="1469" dirty="0"/>
          </a:p>
        </p:txBody>
      </p:sp>
      <p:sp>
        <p:nvSpPr>
          <p:cNvPr id="24" name="Text 21"/>
          <p:cNvSpPr/>
          <p:nvPr/>
        </p:nvSpPr>
        <p:spPr>
          <a:xfrm>
            <a:off x="1312366" y="4188545"/>
            <a:ext cx="1562398" cy="1953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31"/>
              </a:lnSpc>
            </a:pPr>
            <a:r>
              <a:rPr lang="en-US" sz="1219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Pengawasan</a:t>
            </a:r>
            <a:endParaRPr lang="en-US" sz="1219" dirty="0"/>
          </a:p>
        </p:txBody>
      </p:sp>
      <p:sp>
        <p:nvSpPr>
          <p:cNvPr id="25" name="Text 22"/>
          <p:cNvSpPr/>
          <p:nvPr/>
        </p:nvSpPr>
        <p:spPr>
          <a:xfrm>
            <a:off x="1312367" y="4458816"/>
            <a:ext cx="3965153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63"/>
              </a:lnSpc>
            </a:pPr>
            <a:r>
              <a:rPr lang="en-US" sz="969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Melakukan pengawasan terhadap pelaksanaan kemitraan.</a:t>
            </a:r>
            <a:endParaRPr lang="en-US" sz="969" dirty="0"/>
          </a:p>
        </p:txBody>
      </p:sp>
      <p:pic>
        <p:nvPicPr>
          <p:cNvPr id="26" name="Google Shape;416;p38">
            <a:extLst>
              <a:ext uri="{FF2B5EF4-FFF2-40B4-BE49-F238E27FC236}">
                <a16:creationId xmlns:a16="http://schemas.microsoft.com/office/drawing/2014/main" id="{236D97FA-602A-4C67-BBE5-7CC7411119E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4351" y="1003852"/>
            <a:ext cx="3003222" cy="276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89;p32">
            <a:extLst>
              <a:ext uri="{FF2B5EF4-FFF2-40B4-BE49-F238E27FC236}">
                <a16:creationId xmlns:a16="http://schemas.microsoft.com/office/drawing/2014/main" id="{7410F2DA-774A-4208-974B-9205DD5E5AE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7466" y="2493615"/>
            <a:ext cx="1302210" cy="145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933129"/>
          </a:xfrm>
          <a:prstGeom prst="rect">
            <a:avLst/>
          </a:prstGeom>
          <a:solidFill>
            <a:srgbClr val="E5E0DF"/>
          </a:solidFill>
          <a:ln/>
        </p:spPr>
      </p:sp>
      <p:sp>
        <p:nvSpPr>
          <p:cNvPr id="4" name="Text 1"/>
          <p:cNvSpPr/>
          <p:nvPr/>
        </p:nvSpPr>
        <p:spPr>
          <a:xfrm>
            <a:off x="492026" y="2144018"/>
            <a:ext cx="5440636" cy="4392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438"/>
              </a:lnSpc>
            </a:pPr>
            <a:r>
              <a:rPr lang="en-US" sz="2750" b="1" dirty="0">
                <a:solidFill>
                  <a:srgbClr val="231971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Peran Masyarakat dalam Kemitraan</a:t>
            </a:r>
            <a:endParaRPr lang="en-US" sz="2750" dirty="0"/>
          </a:p>
        </p:txBody>
      </p:sp>
      <p:sp>
        <p:nvSpPr>
          <p:cNvPr id="5" name="Shape 2"/>
          <p:cNvSpPr/>
          <p:nvPr/>
        </p:nvSpPr>
        <p:spPr>
          <a:xfrm>
            <a:off x="492026" y="3426842"/>
            <a:ext cx="1881783" cy="140568"/>
          </a:xfrm>
          <a:prstGeom prst="roundRect">
            <a:avLst>
              <a:gd name="adj" fmla="val 90018"/>
            </a:avLst>
          </a:prstGeom>
          <a:solidFill>
            <a:srgbClr val="FAFAFA"/>
          </a:solidFill>
          <a:ln/>
          <a:effectLst>
            <a:outerShdw blurRad="336550" algn="bl" rotWithShape="0">
              <a:srgbClr val="333333">
                <a:alpha val="10000"/>
              </a:srgbClr>
            </a:outerShdw>
          </a:effectLst>
        </p:spPr>
      </p:sp>
      <p:sp>
        <p:nvSpPr>
          <p:cNvPr id="6" name="Text 3"/>
          <p:cNvSpPr/>
          <p:nvPr/>
        </p:nvSpPr>
        <p:spPr>
          <a:xfrm>
            <a:off x="492026" y="3778299"/>
            <a:ext cx="1757437" cy="2196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1375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Identifikasi Masalah</a:t>
            </a:r>
            <a:endParaRPr lang="en-US" sz="1375" dirty="0"/>
          </a:p>
        </p:txBody>
      </p:sp>
      <p:sp>
        <p:nvSpPr>
          <p:cNvPr id="7" name="Text 4"/>
          <p:cNvSpPr/>
          <p:nvPr/>
        </p:nvSpPr>
        <p:spPr>
          <a:xfrm>
            <a:off x="492026" y="4082282"/>
            <a:ext cx="1881783" cy="6746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50"/>
              </a:lnSpc>
            </a:pPr>
            <a:r>
              <a:rPr lang="en-US" sz="1094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Mengidentifikasi masalah kesehatan yang ada di masyarakat.</a:t>
            </a:r>
            <a:endParaRPr lang="en-US" sz="1094" dirty="0"/>
          </a:p>
        </p:txBody>
      </p:sp>
      <p:sp>
        <p:nvSpPr>
          <p:cNvPr id="8" name="Shape 5"/>
          <p:cNvSpPr/>
          <p:nvPr/>
        </p:nvSpPr>
        <p:spPr>
          <a:xfrm>
            <a:off x="2584698" y="3215953"/>
            <a:ext cx="1881858" cy="140568"/>
          </a:xfrm>
          <a:prstGeom prst="roundRect">
            <a:avLst>
              <a:gd name="adj" fmla="val 90018"/>
            </a:avLst>
          </a:prstGeom>
          <a:solidFill>
            <a:srgbClr val="FAFAFA"/>
          </a:solidFill>
          <a:ln/>
          <a:effectLst>
            <a:outerShdw blurRad="336550" algn="bl" rotWithShape="0">
              <a:srgbClr val="333333">
                <a:alpha val="10000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2584698" y="3567410"/>
            <a:ext cx="1757437" cy="2196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1375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Perencanaan</a:t>
            </a:r>
            <a:endParaRPr lang="en-US" sz="1375" dirty="0"/>
          </a:p>
        </p:txBody>
      </p:sp>
      <p:sp>
        <p:nvSpPr>
          <p:cNvPr id="10" name="Text 7"/>
          <p:cNvSpPr/>
          <p:nvPr/>
        </p:nvSpPr>
        <p:spPr>
          <a:xfrm>
            <a:off x="2584698" y="3871392"/>
            <a:ext cx="1881858" cy="6746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50"/>
              </a:lnSpc>
            </a:pPr>
            <a:r>
              <a:rPr lang="en-US" sz="1094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Berpartisipasi dalam perencanaan program kesehatan.</a:t>
            </a:r>
            <a:endParaRPr lang="en-US" sz="1094" dirty="0"/>
          </a:p>
        </p:txBody>
      </p:sp>
      <p:sp>
        <p:nvSpPr>
          <p:cNvPr id="11" name="Shape 8"/>
          <p:cNvSpPr/>
          <p:nvPr/>
        </p:nvSpPr>
        <p:spPr>
          <a:xfrm>
            <a:off x="4677445" y="3005064"/>
            <a:ext cx="1881783" cy="140568"/>
          </a:xfrm>
          <a:prstGeom prst="roundRect">
            <a:avLst>
              <a:gd name="adj" fmla="val 90018"/>
            </a:avLst>
          </a:prstGeom>
          <a:solidFill>
            <a:srgbClr val="FAFAFA"/>
          </a:solidFill>
          <a:ln/>
          <a:effectLst>
            <a:outerShdw blurRad="336550" algn="bl" rotWithShape="0">
              <a:srgbClr val="333333">
                <a:alpha val="10000"/>
              </a:srgbClr>
            </a:outerShdw>
          </a:effectLst>
        </p:spPr>
      </p:sp>
      <p:sp>
        <p:nvSpPr>
          <p:cNvPr id="12" name="Text 9"/>
          <p:cNvSpPr/>
          <p:nvPr/>
        </p:nvSpPr>
        <p:spPr>
          <a:xfrm>
            <a:off x="4677445" y="3356521"/>
            <a:ext cx="1757437" cy="2196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1375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Pelaksanaan</a:t>
            </a:r>
            <a:endParaRPr lang="en-US" sz="1375" dirty="0"/>
          </a:p>
        </p:txBody>
      </p:sp>
      <p:sp>
        <p:nvSpPr>
          <p:cNvPr id="13" name="Text 10"/>
          <p:cNvSpPr/>
          <p:nvPr/>
        </p:nvSpPr>
        <p:spPr>
          <a:xfrm>
            <a:off x="4677445" y="3660502"/>
            <a:ext cx="1881783" cy="6746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50"/>
              </a:lnSpc>
            </a:pPr>
            <a:r>
              <a:rPr lang="en-US" sz="1094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Melaksanakan kegiatan promosi kesehatan di masyarakat.</a:t>
            </a:r>
            <a:endParaRPr lang="en-US" sz="1094" dirty="0"/>
          </a:p>
        </p:txBody>
      </p:sp>
      <p:sp>
        <p:nvSpPr>
          <p:cNvPr id="14" name="Shape 11"/>
          <p:cNvSpPr/>
          <p:nvPr/>
        </p:nvSpPr>
        <p:spPr>
          <a:xfrm>
            <a:off x="6770117" y="2794174"/>
            <a:ext cx="1881858" cy="140568"/>
          </a:xfrm>
          <a:prstGeom prst="roundRect">
            <a:avLst>
              <a:gd name="adj" fmla="val 90018"/>
            </a:avLst>
          </a:prstGeom>
          <a:solidFill>
            <a:srgbClr val="FAFAFA"/>
          </a:solidFill>
          <a:ln/>
          <a:effectLst>
            <a:outerShdw blurRad="336550" algn="bl" rotWithShape="0">
              <a:srgbClr val="333333">
                <a:alpha val="10000"/>
              </a:srgbClr>
            </a:outerShdw>
          </a:effectLst>
        </p:spPr>
      </p:sp>
      <p:sp>
        <p:nvSpPr>
          <p:cNvPr id="15" name="Text 12"/>
          <p:cNvSpPr/>
          <p:nvPr/>
        </p:nvSpPr>
        <p:spPr>
          <a:xfrm>
            <a:off x="6770117" y="3145631"/>
            <a:ext cx="1757437" cy="2196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1375" b="1" dirty="0">
                <a:solidFill>
                  <a:srgbClr val="2A2742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Evaluasi</a:t>
            </a:r>
            <a:endParaRPr lang="en-US" sz="1375" dirty="0"/>
          </a:p>
        </p:txBody>
      </p:sp>
      <p:sp>
        <p:nvSpPr>
          <p:cNvPr id="16" name="Text 13"/>
          <p:cNvSpPr/>
          <p:nvPr/>
        </p:nvSpPr>
        <p:spPr>
          <a:xfrm>
            <a:off x="6770117" y="3449613"/>
            <a:ext cx="1881858" cy="6746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50"/>
              </a:lnSpc>
            </a:pPr>
            <a:r>
              <a:rPr lang="en-US" sz="1094" dirty="0">
                <a:solidFill>
                  <a:srgbClr val="2A274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Melakukan evaluasi terhadap program kesehatan.</a:t>
            </a:r>
            <a:endParaRPr lang="en-US" sz="109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thical Code Thesis Defense by Slidesgo">
  <a:themeElements>
    <a:clrScheme name="Simple Light">
      <a:dk1>
        <a:srgbClr val="000000"/>
      </a:dk1>
      <a:lt1>
        <a:srgbClr val="FFFFFF"/>
      </a:lt1>
      <a:dk2>
        <a:srgbClr val="E8E8E8"/>
      </a:dk2>
      <a:lt2>
        <a:srgbClr val="F1BE5A"/>
      </a:lt2>
      <a:accent1>
        <a:srgbClr val="334070"/>
      </a:accent1>
      <a:accent2>
        <a:srgbClr val="707BAF"/>
      </a:accent2>
      <a:accent3>
        <a:srgbClr val="CDCAE1"/>
      </a:accent3>
      <a:accent4>
        <a:srgbClr val="EB8F73"/>
      </a:accent4>
      <a:accent5>
        <a:srgbClr val="F3C8BB"/>
      </a:accent5>
      <a:accent6>
        <a:srgbClr val="F3D2C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953</Words>
  <Application>Microsoft Office PowerPoint</Application>
  <PresentationFormat>On-screen Show (16:9)</PresentationFormat>
  <Paragraphs>194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Cabin</vt:lpstr>
      <vt:lpstr>Libre Baskerville</vt:lpstr>
      <vt:lpstr>Arial</vt:lpstr>
      <vt:lpstr>Montserrat</vt:lpstr>
      <vt:lpstr>Merriweather Black</vt:lpstr>
      <vt:lpstr>Barlow Bold</vt:lpstr>
      <vt:lpstr>Ethical Code Thesis Defense by Slidesgo</vt:lpstr>
      <vt:lpstr>Kemitraan dan Partisipasi Masyarakat Dalam Promosi Kesehatan</vt:lpstr>
      <vt:lpstr>Pentingnya Kemitraan dan Partisipasi Masyarakat</vt:lpstr>
      <vt:lpstr>Definisi Kemitraan dan Partisipasi Masyarakat </vt:lpstr>
      <vt:lpstr>Tujuan Kemitraan dan Partisipasi Masyarakat dalam Promosi Kesehatan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TUGAS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Kemitraan dan Partisipasi Masyarakat Dalam Promosi Kesehatan</dc:title>
  <cp:lastModifiedBy>Hp 2024</cp:lastModifiedBy>
  <cp:revision>5</cp:revision>
  <dcterms:modified xsi:type="dcterms:W3CDTF">2025-04-08T03:00:48Z</dcterms:modified>
</cp:coreProperties>
</file>