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2" r:id="rId2"/>
    <p:sldId id="259" r:id="rId3"/>
    <p:sldId id="278" r:id="rId4"/>
    <p:sldId id="261" r:id="rId5"/>
    <p:sldId id="283" r:id="rId6"/>
    <p:sldId id="284" r:id="rId7"/>
    <p:sldId id="285" r:id="rId8"/>
    <p:sldId id="286" r:id="rId9"/>
    <p:sldId id="287" r:id="rId10"/>
    <p:sldId id="263" r:id="rId11"/>
    <p:sldId id="267" r:id="rId12"/>
    <p:sldId id="268" r:id="rId13"/>
    <p:sldId id="280" r:id="rId14"/>
    <p:sldId id="266" r:id="rId15"/>
    <p:sldId id="282" r:id="rId16"/>
    <p:sldId id="288" r:id="rId17"/>
    <p:sldId id="289" r:id="rId18"/>
    <p:sldId id="290" r:id="rId19"/>
    <p:sldId id="28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7/17/2024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2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4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video" Target="file:///C:\My%20Documents\Ed2\Video\UTZ12.m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Antenatal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Ari Damayanti W</a:t>
            </a:r>
          </a:p>
        </p:txBody>
      </p:sp>
      <p:pic>
        <p:nvPicPr>
          <p:cNvPr id="1026" name="Picture 2" descr="Mengapa Antenatal Care (ANC) Esensial bagi Ibu Hamil? -">
            <a:extLst>
              <a:ext uri="{FF2B5EF4-FFF2-40B4-BE49-F238E27FC236}">
                <a16:creationId xmlns:a16="http://schemas.microsoft.com/office/drawing/2014/main" id="{6F921F5E-E87B-43A7-A9C6-8C34D71A3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669" y="0"/>
            <a:ext cx="3905332" cy="259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5768EFB-B317-47EA-C969-D365EB13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B801EE7-C3C0-5B30-EB9B-2C995032EE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id-ID" altLang="en-US" dirty="0"/>
              <a:t>Observasi tinggi badan dan gaya berjalan bumil</a:t>
            </a:r>
          </a:p>
          <a:p>
            <a:pPr eaLnBrk="1" hangingPunct="1"/>
            <a:r>
              <a:rPr lang="id-ID" altLang="en-US" dirty="0"/>
              <a:t>Observasi warna kulit seperti pucat, pigmentasi (</a:t>
            </a:r>
            <a:r>
              <a:rPr lang="en-US" altLang="en-US" dirty="0"/>
              <a:t>chloasma</a:t>
            </a:r>
            <a:r>
              <a:rPr lang="id-ID" altLang="en-US" dirty="0"/>
              <a:t> gravidarum)</a:t>
            </a:r>
            <a:r>
              <a:rPr lang="en-US" altLang="en-US" dirty="0"/>
              <a:t>.</a:t>
            </a:r>
            <a:endParaRPr lang="ar-SA" altLang="en-US" dirty="0"/>
          </a:p>
          <a:p>
            <a:pPr eaLnBrk="1" hangingPunct="1"/>
            <a:r>
              <a:rPr lang="id-ID" altLang="en-US" dirty="0"/>
              <a:t>Observasi mata apakah </a:t>
            </a:r>
            <a:r>
              <a:rPr lang="en-US" altLang="en-US" dirty="0"/>
              <a:t>edema</a:t>
            </a:r>
            <a:r>
              <a:rPr lang="id-ID" altLang="en-US" dirty="0"/>
              <a:t>, warna</a:t>
            </a:r>
            <a:r>
              <a:rPr lang="en-US" altLang="en-US" dirty="0"/>
              <a:t> </a:t>
            </a:r>
            <a:r>
              <a:rPr lang="id-ID" altLang="en-US" dirty="0"/>
              <a:t>k</a:t>
            </a:r>
            <a:r>
              <a:rPr lang="en-US" altLang="en-US" dirty="0" err="1"/>
              <a:t>onjun</a:t>
            </a:r>
            <a:r>
              <a:rPr lang="id-ID" altLang="en-US" dirty="0"/>
              <a:t>g</a:t>
            </a:r>
            <a:r>
              <a:rPr lang="en-US" altLang="en-US" dirty="0" err="1"/>
              <a:t>tiva</a:t>
            </a:r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50B43-2FC6-DBFA-2920-C8265C1C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FDBE1-8C88-4D39-6BA3-537373DF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1CF39-6540-5B9E-8E6C-4310213A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679D-DC49-184B-33D7-D460C700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" y="704088"/>
            <a:ext cx="9144000" cy="676656"/>
          </a:xfrm>
        </p:spPr>
        <p:txBody>
          <a:bodyPr/>
          <a:lstStyle/>
          <a:p>
            <a:r>
              <a:rPr lang="en-US" altLang="en-US" sz="4800" dirty="0">
                <a:solidFill>
                  <a:schemeClr val="accent2"/>
                </a:solidFill>
              </a:rPr>
              <a:t>Vital signs: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5CC3A7-DD9A-E887-A929-DE6D4C1E47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8080"/>
                </a:solidFill>
              </a:rPr>
              <a:t>  Blood pressure: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d-ID" altLang="en-US" sz="1400" dirty="0"/>
              <a:t>tekanan </a:t>
            </a:r>
            <a:r>
              <a:rPr lang="en-US" altLang="en-US" sz="1400" dirty="0"/>
              <a:t>systolic </a:t>
            </a:r>
            <a:r>
              <a:rPr lang="id-ID" altLang="en-US" sz="1400" dirty="0"/>
              <a:t>naik </a:t>
            </a:r>
            <a:r>
              <a:rPr lang="en-US" altLang="en-US" sz="1400" dirty="0"/>
              <a:t>30 mmHg </a:t>
            </a:r>
            <a:r>
              <a:rPr lang="id-ID" altLang="en-US" sz="1400" dirty="0"/>
              <a:t>atau tekanan </a:t>
            </a:r>
            <a:r>
              <a:rPr lang="en-US" altLang="en-US" sz="1400" dirty="0"/>
              <a:t>diastolic </a:t>
            </a:r>
            <a:r>
              <a:rPr lang="id-ID" altLang="en-US" sz="1400" dirty="0"/>
              <a:t>naik </a:t>
            </a:r>
            <a:r>
              <a:rPr lang="en-US" altLang="en-US" sz="1400" dirty="0"/>
              <a:t>15 mmHg </a:t>
            </a:r>
            <a:r>
              <a:rPr lang="id-ID" altLang="en-US" sz="1400" dirty="0"/>
              <a:t>diatas normal paling sedikit </a:t>
            </a:r>
            <a:r>
              <a:rPr lang="en-US" altLang="en-US" sz="1400" dirty="0"/>
              <a:t>&gt;</a:t>
            </a:r>
            <a:r>
              <a:rPr lang="id-ID" altLang="en-US" sz="1400" dirty="0"/>
              <a:t>6 jam mengindikasikan </a:t>
            </a:r>
            <a:r>
              <a:rPr lang="en-US" altLang="en-US" sz="1400" dirty="0"/>
              <a:t>toxemia</a:t>
            </a:r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1A076CC-9414-293E-8AB1-B8C2EA1C5F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8080"/>
                </a:solidFill>
              </a:rPr>
              <a:t>Temperature:</a:t>
            </a:r>
          </a:p>
          <a:p>
            <a:r>
              <a:rPr lang="en-US" altLang="en-US" dirty="0"/>
              <a:t>36.2C to 37.6C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E754D37-3AA6-7249-76D8-52F85F4C15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rgbClr val="008080"/>
                </a:solidFill>
              </a:rPr>
              <a:t>Pulse :</a:t>
            </a:r>
          </a:p>
          <a:p>
            <a:r>
              <a:rPr lang="en-US" altLang="en-US" sz="2000" dirty="0"/>
              <a:t>60-90 </a:t>
            </a:r>
            <a:r>
              <a:rPr lang="id-ID" altLang="en-US" sz="2000" dirty="0"/>
              <a:t>x/mnt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FCA4FA2-1095-105E-5606-3D90E73136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8080"/>
                </a:solidFill>
              </a:rPr>
              <a:t>Respiratory rate:</a:t>
            </a:r>
            <a:endParaRPr lang="en-US" dirty="0"/>
          </a:p>
          <a:p>
            <a:pPr lvl="1"/>
            <a:r>
              <a:rPr lang="en-US" altLang="en-US" dirty="0"/>
              <a:t>16-24</a:t>
            </a:r>
            <a:r>
              <a:rPr lang="id-ID" altLang="en-US" dirty="0"/>
              <a:t> x/mnt</a:t>
            </a:r>
            <a:endParaRPr lang="en-US" dirty="0"/>
          </a:p>
        </p:txBody>
      </p:sp>
      <p:pic>
        <p:nvPicPr>
          <p:cNvPr id="1026" name="Picture 2" descr="Menjaga Tekanan Darah Normal Ibu Hamil - Alodokter">
            <a:extLst>
              <a:ext uri="{FF2B5EF4-FFF2-40B4-BE49-F238E27FC236}">
                <a16:creationId xmlns:a16="http://schemas.microsoft.com/office/drawing/2014/main" id="{88F29975-4C97-4FEC-5B02-9C22D77FF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473" y="4009713"/>
            <a:ext cx="3788196" cy="2523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5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DC31-1488-8091-935A-1B03A14A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chemeClr val="accent2"/>
                </a:solidFill>
              </a:rPr>
              <a:t>Cardiovascular system: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50689-D84C-7977-0A2B-2F0FFFB201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000" b="1" dirty="0">
                <a:solidFill>
                  <a:srgbClr val="008080"/>
                </a:solidFill>
              </a:rPr>
              <a:t>Venous congestion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9ECAA-48CB-8CE7-4844-AA2C77D9E3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1800" dirty="0" err="1"/>
              <a:t>Varis</a:t>
            </a:r>
            <a:r>
              <a:rPr lang="id-ID" altLang="en-US" sz="1800" dirty="0"/>
              <a:t>es</a:t>
            </a:r>
            <a:endParaRPr lang="en-US" altLang="en-US" dirty="0"/>
          </a:p>
          <a:p>
            <a:r>
              <a:rPr lang="en-US" altLang="en-US" sz="1800" dirty="0"/>
              <a:t>congesti</a:t>
            </a:r>
            <a:r>
              <a:rPr lang="id-ID" altLang="en-US" sz="1800" dirty="0"/>
              <a:t> vena</a:t>
            </a:r>
            <a:r>
              <a:rPr lang="en-US" altLang="en-US" sz="1800" dirty="0"/>
              <a:t> </a:t>
            </a:r>
            <a:r>
              <a:rPr lang="id-ID" altLang="en-US" sz="1800" dirty="0"/>
              <a:t>pada kaki</a:t>
            </a:r>
            <a:r>
              <a:rPr lang="en-US" altLang="en-US" dirty="0"/>
              <a:t>, </a:t>
            </a:r>
            <a:r>
              <a:rPr lang="en-US" altLang="en-US" sz="1800" dirty="0"/>
              <a:t>vulva, rectum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10A79-E2EE-5230-2C2A-E6884B512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altLang="en-US" sz="2000" b="1" dirty="0">
                <a:solidFill>
                  <a:srgbClr val="008080"/>
                </a:solidFill>
              </a:rPr>
              <a:t>Edema</a:t>
            </a:r>
            <a:endParaRPr lang="en-US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D1C6792-93C5-DED1-0872-50E16512822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altLang="en-US" sz="1800" dirty="0"/>
              <a:t>ekstremitas atau wajah memerlukan pemeriksaan lebih lanjut tanda dari kehamilan yang disebabkan </a:t>
            </a:r>
            <a:r>
              <a:rPr lang="en-US" altLang="en-US" sz="1800" dirty="0" err="1"/>
              <a:t>hypertensi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B8B492D-0778-C859-9200-08161ABE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185DEE-1419-7DB6-949B-92919589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9210D02-BD78-856B-08E2-820032AC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8194" name="Picture 2" descr="10 Penyebab Kaki Bengkak, dari Keseleo hingga Kehamilan - Cantik Tempo.co">
            <a:extLst>
              <a:ext uri="{FF2B5EF4-FFF2-40B4-BE49-F238E27FC236}">
                <a16:creationId xmlns:a16="http://schemas.microsoft.com/office/drawing/2014/main" id="{4EAC3B1E-681B-918A-944D-F0C701D70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123" y="3865068"/>
            <a:ext cx="3359470" cy="235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9 Penyebab Varises pada Ibu Hamil dan Cara Mengatasinya, Bumil Wajib Tahu!  | Orami">
            <a:extLst>
              <a:ext uri="{FF2B5EF4-FFF2-40B4-BE49-F238E27FC236}">
                <a16:creationId xmlns:a16="http://schemas.microsoft.com/office/drawing/2014/main" id="{96707294-2F2E-EE93-0B7E-5640F0FCE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94" y="1802328"/>
            <a:ext cx="3158295" cy="207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AB109-D696-F27C-BD95-5BEBCF3A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8395"/>
            <a:ext cx="6646264" cy="676656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2"/>
                </a:solidFill>
              </a:rPr>
              <a:t>Musculoskeletal system</a:t>
            </a:r>
            <a:endParaRPr lang="en-US" sz="44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ADE49E-7CC1-6704-5852-FAE992A0E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d-ID" altLang="en-US" sz="2800" dirty="0"/>
              <a:t>Perubahan postur dan gaya berjalan selama kehamilan menunjukkan ketegangan otot pada punggung bawah dan kaki</a:t>
            </a:r>
            <a:endParaRPr lang="en-US" altLang="en-US" sz="2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E3569-F451-360A-870F-C2F3992E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5D029-257A-C084-D723-B5E115AF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697A5-63AE-CFF2-701C-13C0448C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13</a:t>
            </a:fld>
            <a:endParaRPr lang="en-US" dirty="0"/>
          </a:p>
        </p:txBody>
      </p:sp>
      <p:pic>
        <p:nvPicPr>
          <p:cNvPr id="10" name="Picture 5" descr="posture3">
            <a:extLst>
              <a:ext uri="{FF2B5EF4-FFF2-40B4-BE49-F238E27FC236}">
                <a16:creationId xmlns:a16="http://schemas.microsoft.com/office/drawing/2014/main" id="{38318A0A-2241-3139-C183-F2BD3EE58FDF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9" b="10099"/>
          <a:stretch>
            <a:fillRect/>
          </a:stretch>
        </p:blipFill>
        <p:spPr>
          <a:xfrm>
            <a:off x="6108263" y="82296"/>
            <a:ext cx="5507665" cy="5723802"/>
          </a:xfrm>
          <a:noFill/>
          <a:ln w="38100" algn="ctr">
            <a:solidFill>
              <a:srgbClr val="C36C7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FFF9F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206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45BD6E-D504-0AAE-E7AB-615D99588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4800" dirty="0">
                <a:solidFill>
                  <a:schemeClr val="accent2"/>
                </a:solidFill>
              </a:rPr>
              <a:t>Tinggi </a:t>
            </a:r>
            <a:r>
              <a:rPr lang="en-US" altLang="en-US" sz="4800" dirty="0">
                <a:solidFill>
                  <a:schemeClr val="accent2"/>
                </a:solidFill>
              </a:rPr>
              <a:t>&amp; </a:t>
            </a:r>
            <a:r>
              <a:rPr lang="id-ID" altLang="en-US" sz="4800" dirty="0">
                <a:solidFill>
                  <a:schemeClr val="accent2"/>
                </a:solidFill>
              </a:rPr>
              <a:t>Berat Badan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461112-1314-1F15-2239-5EFCF120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4406C-089C-C2FF-4CED-A1744760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CC93-7672-B278-4A84-0AB0F7221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C020C9-104D-EFD2-77FE-DE637123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>
                <a:solidFill>
                  <a:srgbClr val="008080"/>
                </a:solidFill>
              </a:rPr>
              <a:t>Preconception:</a:t>
            </a: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id-ID" altLang="en-US" sz="2800" dirty="0"/>
              <a:t>Berat menurun lebih dari </a:t>
            </a:r>
            <a:r>
              <a:rPr lang="en-US" altLang="en-US" sz="2800" dirty="0"/>
              <a:t>45</a:t>
            </a:r>
            <a:r>
              <a:rPr lang="id-ID" altLang="en-US" sz="2800" dirty="0"/>
              <a:t> </a:t>
            </a:r>
            <a:r>
              <a:rPr lang="en-US" altLang="en-US" sz="2800" dirty="0"/>
              <a:t>kg</a:t>
            </a:r>
            <a:r>
              <a:rPr lang="id-ID" altLang="en-US" sz="2800" dirty="0"/>
              <a:t> atau tinggi dibawah </a:t>
            </a:r>
            <a:r>
              <a:rPr lang="en-US" altLang="en-US" sz="2800" dirty="0"/>
              <a:t>150 cm </a:t>
            </a:r>
            <a:r>
              <a:rPr lang="id-ID" altLang="en-US" sz="2800" dirty="0"/>
              <a:t>mengindikasikan kelahiran </a:t>
            </a:r>
            <a:r>
              <a:rPr lang="en-US" altLang="en-US" sz="2800" dirty="0"/>
              <a:t>preterm</a:t>
            </a:r>
            <a:r>
              <a:rPr lang="id-ID" altLang="en-US" sz="2800" dirty="0"/>
              <a:t> dan BBLR</a:t>
            </a:r>
            <a:endParaRPr lang="en-US" altLang="en-US" sz="2800" dirty="0"/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id-ID" altLang="en-US" sz="2800" dirty="0"/>
              <a:t>Berat lebih dari</a:t>
            </a:r>
            <a:r>
              <a:rPr lang="en-US" altLang="en-US" sz="2800" dirty="0"/>
              <a:t> 90 kg </a:t>
            </a:r>
            <a:r>
              <a:rPr lang="id-ID" altLang="en-US" sz="2800" dirty="0"/>
              <a:t>mengindikasikan</a:t>
            </a:r>
            <a:r>
              <a:rPr lang="en-US" altLang="en-US" sz="2800" dirty="0"/>
              <a:t> gestational diabetes, pregnancy induced hypertension, cesarean birth, postpartum infection.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4133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7179F7-8740-03DE-F133-BBA41988A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Abdomen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B8956B-A56B-EDCF-EBC0-2683C44A2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464" y="2056337"/>
            <a:ext cx="3529584" cy="402336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b="1" dirty="0" err="1"/>
              <a:t>Inspe</a:t>
            </a:r>
            <a:r>
              <a:rPr lang="id-ID" altLang="en-US" sz="2000" b="1" dirty="0"/>
              <a:t>ksi ukuran abdomen</a:t>
            </a:r>
            <a:r>
              <a:rPr lang="en-US" altLang="en-US" sz="2000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BF9C1-9009-C934-C11C-54570A523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119505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dirty="0"/>
              <a:t>TFU</a:t>
            </a:r>
            <a:endParaRPr lang="en-US" altLang="en-US" sz="18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1800" dirty="0"/>
              <a:t>multiple pregnancy</a:t>
            </a:r>
            <a:endParaRPr lang="id-ID" altLang="en-US" sz="18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1800" dirty="0"/>
              <a:t>DJJ </a:t>
            </a:r>
            <a:r>
              <a:rPr lang="id-ID" altLang="en-US" sz="1800" dirty="0"/>
              <a:t>1</a:t>
            </a:r>
            <a:r>
              <a:rPr lang="en-US" altLang="en-US" sz="1800" dirty="0"/>
              <a:t>20-160 </a:t>
            </a:r>
            <a:r>
              <a:rPr lang="id-ID" altLang="en-US" sz="1800" dirty="0"/>
              <a:t>x/mnt</a:t>
            </a:r>
            <a:endParaRPr lang="en-US" alt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27F3E1-56D0-3EB8-15CC-D50D6E064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75717" y="2112264"/>
            <a:ext cx="2384032" cy="40233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palpasi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5EB57E-48A5-AA9B-7682-56298F143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15033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altLang="en-US" sz="1800" dirty="0"/>
              <a:t>Uterus </a:t>
            </a:r>
            <a:r>
              <a:rPr lang="id-ID" altLang="en-US" sz="1800" dirty="0"/>
              <a:t>dapat jelas dipalpasi pada </a:t>
            </a:r>
            <a:r>
              <a:rPr lang="en-US" altLang="en-US" sz="1800" dirty="0"/>
              <a:t>abdomen </a:t>
            </a:r>
            <a:r>
              <a:rPr lang="id-ID" altLang="en-US" sz="1800" dirty="0"/>
              <a:t>setelah</a:t>
            </a:r>
            <a:r>
              <a:rPr lang="en-US" altLang="en-US" sz="1800" dirty="0"/>
              <a:t>12</a:t>
            </a:r>
            <a:r>
              <a:rPr lang="id-ID" altLang="en-US" sz="1800" dirty="0"/>
              <a:t> mgg kehamilan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B391B61-21BC-7309-D50E-A2FA8728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66CF5CA-318D-F6B1-504B-3DF8E954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3AABF76-F42A-5213-B615-6C140041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9218" name="Picture 2" descr="Perawat Indonesia Official - Reposted from @infoperawat Palpasi leopold  merupakan teknik pemeriksaan pada perut ibu hamil untuk menentukan posisi  dan letak janin dengan cara melakukan palpasi abdomen : Tujuan Palpasi  leopold yaitu:">
            <a:extLst>
              <a:ext uri="{FF2B5EF4-FFF2-40B4-BE49-F238E27FC236}">
                <a16:creationId xmlns:a16="http://schemas.microsoft.com/office/drawing/2014/main" id="{B16DA788-1119-781E-E0CC-1FFC7C5CD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000" y="1911096"/>
            <a:ext cx="4247604" cy="424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941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C5574C-3CF0-A575-59FB-C191598BB6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abortus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4CEC0-6179-B9D8-595C-9489DA70E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1312013"/>
          </a:xfrm>
        </p:spPr>
        <p:txBody>
          <a:bodyPr/>
          <a:lstStyle/>
          <a:p>
            <a:r>
              <a:rPr lang="en-US" dirty="0" err="1"/>
              <a:t>Spontan</a:t>
            </a:r>
            <a:r>
              <a:rPr lang="en-US" dirty="0"/>
              <a:t> (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kromosom</a:t>
            </a:r>
            <a:r>
              <a:rPr lang="en-US" dirty="0"/>
              <a:t>, dan </a:t>
            </a:r>
            <a:r>
              <a:rPr lang="en-US" dirty="0" err="1"/>
              <a:t>plasenta</a:t>
            </a:r>
            <a:r>
              <a:rPr lang="en-US" dirty="0"/>
              <a:t>)</a:t>
            </a:r>
          </a:p>
          <a:p>
            <a:r>
              <a:rPr lang="en-US" dirty="0" err="1"/>
              <a:t>Buatan</a:t>
            </a:r>
            <a:r>
              <a:rPr lang="en-US" dirty="0"/>
              <a:t> (</a:t>
            </a:r>
            <a:r>
              <a:rPr lang="en-US" dirty="0" err="1"/>
              <a:t>medis</a:t>
            </a:r>
            <a:r>
              <a:rPr lang="en-US" dirty="0"/>
              <a:t> dan non </a:t>
            </a:r>
            <a:r>
              <a:rPr lang="en-US" dirty="0" err="1"/>
              <a:t>medis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7BB46-E1FB-1B9C-96D9-82D8F49F0C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KET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5B5279-C946-2131-D2BD-A5C772575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1173790"/>
          </a:xfrm>
        </p:spPr>
        <p:txBody>
          <a:bodyPr/>
          <a:lstStyle/>
          <a:p>
            <a:r>
              <a:rPr lang="en-US" dirty="0"/>
              <a:t>90% </a:t>
            </a:r>
            <a:r>
              <a:rPr lang="en-US" dirty="0" err="1"/>
              <a:t>terjadi</a:t>
            </a:r>
            <a:r>
              <a:rPr lang="en-US" dirty="0"/>
              <a:t> di tuba </a:t>
            </a:r>
            <a:r>
              <a:rPr lang="en-US" dirty="0" err="1"/>
              <a:t>valopii</a:t>
            </a:r>
            <a:endParaRPr lang="en-US" dirty="0"/>
          </a:p>
          <a:p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panggul</a:t>
            </a:r>
            <a:r>
              <a:rPr lang="en-US" dirty="0"/>
              <a:t> </a:t>
            </a:r>
            <a:r>
              <a:rPr lang="en-US" dirty="0" err="1"/>
              <a:t>kronis</a:t>
            </a:r>
            <a:endParaRPr lang="en-ID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DEDB9B-579B-5D93-A393-6D38072F5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4135424-FFFE-0000-5CF0-CF8A4767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5B8BD5-8505-353A-5DF9-0D7F82EE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D2C6F-6F50-CD42-4C65-135F4FE8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95" y="342646"/>
            <a:ext cx="10515600" cy="676656"/>
          </a:xfrm>
        </p:spPr>
        <p:txBody>
          <a:bodyPr/>
          <a:lstStyle/>
          <a:p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21E79D-6D82-C31F-A306-E77A02A97A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mola</a:t>
            </a:r>
            <a:endParaRPr lang="en-ID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DDAD76-F16B-3B61-896A-45BC6E27034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1173790"/>
          </a:xfrm>
        </p:spPr>
        <p:txBody>
          <a:bodyPr/>
          <a:lstStyle/>
          <a:p>
            <a:r>
              <a:rPr lang="en-US" dirty="0" err="1"/>
              <a:t>Proliferasi</a:t>
            </a:r>
            <a:r>
              <a:rPr lang="en-US" dirty="0"/>
              <a:t> </a:t>
            </a:r>
            <a:r>
              <a:rPr lang="en-US" dirty="0" err="1"/>
              <a:t>fili</a:t>
            </a:r>
            <a:r>
              <a:rPr lang="en-US" dirty="0"/>
              <a:t> </a:t>
            </a:r>
            <a:r>
              <a:rPr lang="en-US" dirty="0" err="1"/>
              <a:t>krolialis</a:t>
            </a:r>
            <a:r>
              <a:rPr lang="en-US" dirty="0"/>
              <a:t> (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trofoblas</a:t>
            </a:r>
            <a:r>
              <a:rPr lang="en-US" dirty="0"/>
              <a:t>)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embrio</a:t>
            </a:r>
            <a:endParaRPr lang="en-ID" dirty="0"/>
          </a:p>
        </p:txBody>
      </p:sp>
      <p:pic>
        <p:nvPicPr>
          <p:cNvPr id="11266" name="Picture 2" descr="Platform Kedokteran | Webinar &amp; Workshop on Instagram: “Abortus per  definisi merupakan berakhirnya janin dalam kehamilan usia &lt;20 minggu dan  berat janin &lt;500 gram. • Etiologi abortus sangat…”">
            <a:extLst>
              <a:ext uri="{FF2B5EF4-FFF2-40B4-BE49-F238E27FC236}">
                <a16:creationId xmlns:a16="http://schemas.microsoft.com/office/drawing/2014/main" id="{57219242-86FD-F203-9BA9-FA780B294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" y="3817088"/>
            <a:ext cx="3591878" cy="249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KET Adalah Penyakit Ditandai dengan Hamil di Luar Kandungan, Sebabkan Rasa  Nyeri Hebat Pada Perut - Tribunpontianak.co.id">
            <a:extLst>
              <a:ext uri="{FF2B5EF4-FFF2-40B4-BE49-F238E27FC236}">
                <a16:creationId xmlns:a16="http://schemas.microsoft.com/office/drawing/2014/main" id="{2193BB84-52F5-9E06-E8BA-9F9A888E1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949" y="3794122"/>
            <a:ext cx="3733893" cy="252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Nama Penyakit : Hamil Anggur – RS Islam Surabaya">
            <a:extLst>
              <a:ext uri="{FF2B5EF4-FFF2-40B4-BE49-F238E27FC236}">
                <a16:creationId xmlns:a16="http://schemas.microsoft.com/office/drawing/2014/main" id="{7191316B-0952-9F7D-7BA4-B108A956C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319" y="3754733"/>
            <a:ext cx="3915455" cy="256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842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1B3728-0B24-EFDD-DA33-72F03A424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Placenta previa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826E9-5451-A78B-EAE9-AE3B44413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3529584" cy="1673520"/>
          </a:xfrm>
        </p:spPr>
        <p:txBody>
          <a:bodyPr>
            <a:normAutofit/>
          </a:bodyPr>
          <a:lstStyle/>
          <a:p>
            <a:r>
              <a:rPr lang="en-ID" sz="1600" b="1" dirty="0" err="1">
                <a:solidFill>
                  <a:schemeClr val="bg1"/>
                </a:solidFill>
                <a:latin typeface="LatoWeb"/>
              </a:rPr>
              <a:t>P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lasenta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berada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di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bagian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bawah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rahim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sehingga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menutupi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sebagian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atau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seluruh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jalan</a:t>
            </a:r>
            <a:r>
              <a:rPr lang="en-ID" sz="1600" b="1" i="0" dirty="0">
                <a:solidFill>
                  <a:schemeClr val="bg1"/>
                </a:solidFill>
                <a:effectLst/>
                <a:latin typeface="LatoWeb"/>
              </a:rPr>
              <a:t> </a:t>
            </a:r>
            <a:r>
              <a:rPr lang="en-ID" sz="1600" b="1" i="0" dirty="0" err="1">
                <a:solidFill>
                  <a:schemeClr val="bg1"/>
                </a:solidFill>
                <a:effectLst/>
                <a:latin typeface="LatoWeb"/>
              </a:rPr>
              <a:t>lahir</a:t>
            </a:r>
            <a:endParaRPr lang="en-ID" sz="1600" b="1" i="0" dirty="0">
              <a:solidFill>
                <a:schemeClr val="bg1"/>
              </a:solidFill>
              <a:effectLst/>
              <a:latin typeface="LatoWeb"/>
            </a:endParaRPr>
          </a:p>
          <a:p>
            <a:r>
              <a:rPr lang="en-ID" sz="1600" b="1" dirty="0">
                <a:solidFill>
                  <a:schemeClr val="bg1"/>
                </a:solidFill>
                <a:latin typeface="LatoWeb"/>
              </a:rPr>
              <a:t>Darah </a:t>
            </a:r>
            <a:r>
              <a:rPr lang="en-ID" sz="1600" b="1" dirty="0" err="1">
                <a:solidFill>
                  <a:schemeClr val="bg1"/>
                </a:solidFill>
                <a:latin typeface="LatoWeb"/>
              </a:rPr>
              <a:t>merah</a:t>
            </a:r>
            <a:r>
              <a:rPr lang="en-ID" sz="1600" b="1" dirty="0">
                <a:solidFill>
                  <a:schemeClr val="bg1"/>
                </a:solidFill>
                <a:latin typeface="LatoWeb"/>
              </a:rPr>
              <a:t> segar, </a:t>
            </a:r>
            <a:r>
              <a:rPr lang="en-ID" sz="1600" b="1" dirty="0" err="1">
                <a:solidFill>
                  <a:schemeClr val="bg1"/>
                </a:solidFill>
                <a:latin typeface="LatoWeb"/>
              </a:rPr>
              <a:t>tanpa</a:t>
            </a:r>
            <a:r>
              <a:rPr lang="en-ID" sz="1600" b="1" dirty="0">
                <a:solidFill>
                  <a:schemeClr val="bg1"/>
                </a:solidFill>
                <a:latin typeface="LatoWeb"/>
              </a:rPr>
              <a:t> rasa </a:t>
            </a:r>
            <a:r>
              <a:rPr lang="en-ID" sz="1600" b="1" dirty="0" err="1">
                <a:solidFill>
                  <a:schemeClr val="bg1"/>
                </a:solidFill>
                <a:latin typeface="LatoWeb"/>
              </a:rPr>
              <a:t>sakit</a:t>
            </a:r>
            <a:endParaRPr lang="en-ID" sz="1600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98B108-9218-BFE8-0962-7124F5CF2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Solutio</a:t>
            </a:r>
            <a:r>
              <a:rPr lang="en-US" dirty="0"/>
              <a:t> placenta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914E89-1163-C291-EA1F-8E7BC688D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2162618"/>
          </a:xfrm>
        </p:spPr>
        <p:txBody>
          <a:bodyPr/>
          <a:lstStyle/>
          <a:p>
            <a:pPr algn="l"/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Plasenta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terlepas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sebelum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kelahiran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Kondisi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bisa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bayi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kehilangan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oksigen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nutrisi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Gejala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berupa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perdarahan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vagina,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nyeri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perut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nyeri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punggung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pada 12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minggu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terakhir</a:t>
            </a:r>
            <a:r>
              <a:rPr lang="en-ID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kehamilan</a:t>
            </a:r>
            <a:endParaRPr lang="en-ID" sz="16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endParaRPr lang="en-ID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78456C-9D2A-A092-C359-43671731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082B482-75F5-19A8-9F8D-EA69A8BE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9CDB1E7-528F-3BB4-A51B-97471F88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7500BCA-3804-AEFB-3EA5-EFA971C7A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lanjut</a:t>
            </a:r>
            <a:endParaRPr lang="en-ID" dirty="0"/>
          </a:p>
        </p:txBody>
      </p:sp>
      <p:pic>
        <p:nvPicPr>
          <p:cNvPr id="12290" name="Picture 2" descr="Kenali Plasenta Previa: Pengertian, Penyebab &amp; Cara Menanganinya">
            <a:extLst>
              <a:ext uri="{FF2B5EF4-FFF2-40B4-BE49-F238E27FC236}">
                <a16:creationId xmlns:a16="http://schemas.microsoft.com/office/drawing/2014/main" id="{1D145C00-A98D-1209-08B0-077B0C980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44569"/>
            <a:ext cx="3846771" cy="231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Solusio Plasenta | Tanda dan Gejala, Penyebab, Cara Mengobati, Cara Mencegah">
            <a:extLst>
              <a:ext uri="{FF2B5EF4-FFF2-40B4-BE49-F238E27FC236}">
                <a16:creationId xmlns:a16="http://schemas.microsoft.com/office/drawing/2014/main" id="{2CF91F4A-9D0D-E807-D5B0-8EAD386AF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958" y="3980120"/>
            <a:ext cx="4534042" cy="287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34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CFB045-F2BE-9F9A-7944-B76B57C41A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Hyperemesis gravidarum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5D88-9CD6-3FAC-94EC-218BB8C260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Mual</a:t>
            </a:r>
            <a:r>
              <a:rPr lang="en-US" dirty="0"/>
              <a:t> </a:t>
            </a:r>
            <a:r>
              <a:rPr lang="en-US" dirty="0" err="1"/>
              <a:t>muntah</a:t>
            </a:r>
            <a:r>
              <a:rPr lang="en-US" dirty="0"/>
              <a:t> </a:t>
            </a:r>
            <a:r>
              <a:rPr lang="en-US" dirty="0" err="1"/>
              <a:t>berlebih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yang </a:t>
            </a:r>
            <a:r>
              <a:rPr lang="en-US" dirty="0" err="1"/>
              <a:t>berlanjut</a:t>
            </a:r>
            <a:r>
              <a:rPr lang="en-US" dirty="0"/>
              <a:t> pada trimester 2</a:t>
            </a:r>
            <a:endParaRPr lang="en-ID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B7E4A-0523-125D-664B-CC78010CE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peb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3CCBEB-31C2-350A-4960-F6E034D1969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D" dirty="0" err="1">
                <a:solidFill>
                  <a:schemeClr val="bg1"/>
                </a:solidFill>
                <a:latin typeface="Google Sans"/>
              </a:rPr>
              <a:t>K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omplikasi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kehamilan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yang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ditandai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dengan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timbulnya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hipertensi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160/110 mmHg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atau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lebih</a:t>
            </a:r>
            <a:endParaRPr lang="en-ID" b="0" i="0" dirty="0">
              <a:solidFill>
                <a:schemeClr val="bg1"/>
              </a:solidFill>
              <a:effectLst/>
              <a:latin typeface="Google Sans"/>
            </a:endParaRPr>
          </a:p>
          <a:p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Google Sans"/>
              </a:rPr>
              <a:t>D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isertai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protein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uria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 </a:t>
            </a:r>
          </a:p>
          <a:p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oedema pada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kehamilan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20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minggu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atau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lebih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E81C9C-A3B1-0015-E514-803075B8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722A91C-8190-1F0D-5DE9-93190743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C79F583-BC02-32D0-D2A9-B8C6095A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5C8BDB3-3D66-343A-2C7A-EDA27516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Penyakit</a:t>
            </a:r>
            <a:r>
              <a:rPr lang="en-US" dirty="0"/>
              <a:t> masa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kehamilan</a:t>
            </a:r>
            <a:endParaRPr lang="en-ID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2E01-46A1-376D-C384-F6FABD4C2D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gdm</a:t>
            </a:r>
            <a:endParaRPr lang="en-ID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7AA26EC-164E-3BA2-7CA5-078E49115A7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Gestational Diabetes Mellitus (GDM)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adalah</a:t>
            </a:r>
            <a:r>
              <a:rPr lang="en-ID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diabetes yang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terjadi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saat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kehamilan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dan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tidak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memiliki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penyakit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diabetes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sebelum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hamil</a:t>
            </a:r>
            <a:endParaRPr lang="en-ID" dirty="0">
              <a:solidFill>
                <a:schemeClr val="bg1"/>
              </a:solidFill>
              <a:latin typeface="Google Sans"/>
            </a:endParaRPr>
          </a:p>
          <a:p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PreGestational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Diabetes Mellitus (PGDM)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adalah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diabetes yang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terjadi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pada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ibu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hamil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dengan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memiliki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riwayat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diabetes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sebelumnya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,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bisa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diabetes mellitus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tipe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1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atau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chemeClr val="bg1"/>
                </a:solidFill>
                <a:effectLst/>
                <a:latin typeface="Google Sans"/>
              </a:rPr>
              <a:t>tipe</a:t>
            </a:r>
            <a:r>
              <a:rPr lang="en-ID" b="0" i="0" dirty="0">
                <a:solidFill>
                  <a:schemeClr val="bg1"/>
                </a:solidFill>
                <a:effectLst/>
                <a:latin typeface="Google Sans"/>
              </a:rPr>
              <a:t> 2.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187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</a:t>
            </a:r>
            <a:r>
              <a:rPr lang="en-US" dirty="0" err="1"/>
              <a:t>obstetri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G: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endParaRPr lang="en-US" dirty="0"/>
          </a:p>
          <a:p>
            <a:r>
              <a:rPr lang="en-US" dirty="0"/>
              <a:t>P: </a:t>
            </a:r>
            <a:r>
              <a:rPr lang="en-US" dirty="0" err="1"/>
              <a:t>kelahiran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gestasi</a:t>
            </a:r>
            <a:r>
              <a:rPr lang="en-US" dirty="0"/>
              <a:t> 20 </a:t>
            </a:r>
            <a:r>
              <a:rPr lang="en-US" dirty="0" err="1"/>
              <a:t>mgg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mati</a:t>
            </a:r>
            <a:endParaRPr lang="en-US" dirty="0"/>
          </a:p>
          <a:p>
            <a:endParaRPr lang="en-US" dirty="0"/>
          </a:p>
          <a:p>
            <a:r>
              <a:rPr lang="en-US" dirty="0"/>
              <a:t>Ab: </a:t>
            </a:r>
            <a:r>
              <a:rPr lang="en-US" dirty="0" err="1"/>
              <a:t>keluarnya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konsepsi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diluar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Batasan </a:t>
            </a:r>
            <a:r>
              <a:rPr lang="en-US" dirty="0" err="1"/>
              <a:t>gestasi</a:t>
            </a:r>
            <a:r>
              <a:rPr lang="en-US" dirty="0"/>
              <a:t> &lt; 20 </a:t>
            </a:r>
            <a:r>
              <a:rPr lang="en-US" dirty="0" err="1"/>
              <a:t>mgg</a:t>
            </a:r>
            <a:endParaRPr lang="en-US" dirty="0"/>
          </a:p>
          <a:p>
            <a:endParaRPr lang="en-US" dirty="0"/>
          </a:p>
        </p:txBody>
      </p:sp>
      <p:pic>
        <p:nvPicPr>
          <p:cNvPr id="22" name="Picture Placeholder 21" descr="Person in black skirt and white shirt holding some dandelions">
            <a:extLst>
              <a:ext uri="{FF2B5EF4-FFF2-40B4-BE49-F238E27FC236}">
                <a16:creationId xmlns:a16="http://schemas.microsoft.com/office/drawing/2014/main" id="{07415596-3C86-E792-A622-F817DB08D58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" b="24"/>
          <a:stretch/>
        </p:blipFill>
        <p:spPr/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arda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UKNI-DEPARTEMEN MATERNITAS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163" y="0"/>
            <a:ext cx="6121666" cy="644893"/>
          </a:xfrm>
        </p:spPr>
        <p:txBody>
          <a:bodyPr/>
          <a:lstStyle/>
          <a:p>
            <a:r>
              <a:rPr lang="en-US" sz="3200" b="1" dirty="0" err="1"/>
              <a:t>Menghitung</a:t>
            </a:r>
            <a:r>
              <a:rPr lang="en-US" sz="3200" b="1" dirty="0"/>
              <a:t> </a:t>
            </a:r>
            <a:r>
              <a:rPr lang="en-US" sz="3200" b="1" dirty="0" err="1"/>
              <a:t>usia</a:t>
            </a:r>
            <a:r>
              <a:rPr lang="en-US" sz="3200" b="1" dirty="0"/>
              <a:t> </a:t>
            </a:r>
            <a:r>
              <a:rPr lang="en-US" sz="3200" b="1" dirty="0" err="1"/>
              <a:t>kehamilan</a:t>
            </a:r>
            <a:endParaRPr lang="en-US" sz="3200" b="1" dirty="0"/>
          </a:p>
        </p:txBody>
      </p:sp>
      <p:sp>
        <p:nvSpPr>
          <p:cNvPr id="2" name="Text Placeholder 26">
            <a:extLst>
              <a:ext uri="{FF2B5EF4-FFF2-40B4-BE49-F238E27FC236}">
                <a16:creationId xmlns:a16="http://schemas.microsoft.com/office/drawing/2014/main" id="{7397DFAD-B904-5041-3B08-8999023E63DA}"/>
              </a:ext>
            </a:extLst>
          </p:cNvPr>
          <p:cNvSpPr txBox="1">
            <a:spLocks/>
          </p:cNvSpPr>
          <p:nvPr/>
        </p:nvSpPr>
        <p:spPr>
          <a:xfrm>
            <a:off x="6567637" y="763764"/>
            <a:ext cx="5483192" cy="16040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TFU (cm x 2/7= </a:t>
            </a:r>
            <a:r>
              <a:rPr lang="en-US" sz="2400" b="1" dirty="0" err="1"/>
              <a:t>usia</a:t>
            </a:r>
            <a:r>
              <a:rPr lang="en-US" sz="2400" b="1" dirty="0"/>
              <a:t> </a:t>
            </a:r>
            <a:r>
              <a:rPr lang="en-US" sz="2400" b="1" dirty="0" err="1"/>
              <a:t>kehamilan</a:t>
            </a:r>
            <a:r>
              <a:rPr lang="en-US" sz="2400" b="1" dirty="0"/>
              <a:t> (</a:t>
            </a:r>
            <a:r>
              <a:rPr lang="en-US" sz="2400" b="1" dirty="0" err="1"/>
              <a:t>bulan</a:t>
            </a:r>
            <a:r>
              <a:rPr lang="en-US" sz="2400" b="1" dirty="0"/>
              <a:t>)</a:t>
            </a:r>
          </a:p>
          <a:p>
            <a:endParaRPr lang="en-US" sz="2400" b="1" dirty="0"/>
          </a:p>
          <a:p>
            <a:r>
              <a:rPr lang="en-US" sz="2400" b="1" dirty="0"/>
              <a:t>TFU (cm) x 8/7=</a:t>
            </a:r>
            <a:r>
              <a:rPr lang="en-US" sz="2400" b="1" dirty="0" err="1"/>
              <a:t>usia</a:t>
            </a:r>
            <a:r>
              <a:rPr lang="en-US" sz="2400" b="1" dirty="0"/>
              <a:t> </a:t>
            </a:r>
            <a:r>
              <a:rPr lang="en-US" sz="2400" b="1" dirty="0" err="1"/>
              <a:t>kehamilan</a:t>
            </a:r>
            <a:r>
              <a:rPr lang="en-US" sz="2400" b="1" dirty="0"/>
              <a:t> (</a:t>
            </a:r>
            <a:r>
              <a:rPr lang="en-US" sz="2400" b="1" dirty="0" err="1"/>
              <a:t>minggu</a:t>
            </a:r>
            <a:endParaRPr lang="en-US" sz="24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752D526C-6B7C-8E47-D048-5F8979CC089E}"/>
              </a:ext>
            </a:extLst>
          </p:cNvPr>
          <p:cNvSpPr txBox="1">
            <a:spLocks/>
          </p:cNvSpPr>
          <p:nvPr/>
        </p:nvSpPr>
        <p:spPr>
          <a:xfrm>
            <a:off x="7513319" y="2818917"/>
            <a:ext cx="3542097" cy="64489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/>
              <a:t>Menghitung</a:t>
            </a:r>
            <a:r>
              <a:rPr lang="en-US" sz="3200" b="1" dirty="0"/>
              <a:t> TP</a:t>
            </a:r>
          </a:p>
        </p:txBody>
      </p:sp>
      <p:sp>
        <p:nvSpPr>
          <p:cNvPr id="5" name="Text Placeholder 26">
            <a:extLst>
              <a:ext uri="{FF2B5EF4-FFF2-40B4-BE49-F238E27FC236}">
                <a16:creationId xmlns:a16="http://schemas.microsoft.com/office/drawing/2014/main" id="{975C563D-9DA4-48F4-41C9-0514C8CB072A}"/>
              </a:ext>
            </a:extLst>
          </p:cNvPr>
          <p:cNvSpPr txBox="1">
            <a:spLocks/>
          </p:cNvSpPr>
          <p:nvPr/>
        </p:nvSpPr>
        <p:spPr>
          <a:xfrm>
            <a:off x="7133924" y="3463810"/>
            <a:ext cx="4300889" cy="21172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+7 -3 +1 </a:t>
            </a:r>
            <a:r>
              <a:rPr lang="en-US" sz="2400" b="1" dirty="0" err="1"/>
              <a:t>untuk</a:t>
            </a:r>
            <a:r>
              <a:rPr lang="en-US" sz="2400" b="1" dirty="0"/>
              <a:t> HPHT </a:t>
            </a:r>
            <a:r>
              <a:rPr lang="en-US" sz="2400" b="1" dirty="0" err="1"/>
              <a:t>bulan</a:t>
            </a:r>
            <a:r>
              <a:rPr lang="en-US" sz="2400" b="1" dirty="0"/>
              <a:t> April-</a:t>
            </a:r>
            <a:r>
              <a:rPr lang="en-US" sz="2400" b="1" dirty="0" err="1"/>
              <a:t>Desember</a:t>
            </a:r>
            <a:endParaRPr lang="en-US" sz="2400" b="1" dirty="0"/>
          </a:p>
          <a:p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+7 +9 +0 </a:t>
            </a:r>
            <a:r>
              <a:rPr lang="en-US" sz="2400" b="1" dirty="0" err="1"/>
              <a:t>untuk</a:t>
            </a:r>
            <a:r>
              <a:rPr lang="en-US" sz="2400" b="1" dirty="0"/>
              <a:t> HPHT </a:t>
            </a:r>
            <a:r>
              <a:rPr lang="en-US" sz="2400" b="1" dirty="0" err="1"/>
              <a:t>bulan</a:t>
            </a:r>
            <a:r>
              <a:rPr lang="en-US" sz="2400" b="1" dirty="0"/>
              <a:t> </a:t>
            </a:r>
            <a:r>
              <a:rPr lang="en-US" sz="2400" b="1" dirty="0" err="1"/>
              <a:t>Januari-Maret</a:t>
            </a:r>
            <a:endParaRPr lang="en-US" sz="24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4E437C30-9CE8-95F1-F49D-12A49D578F9B}"/>
              </a:ext>
            </a:extLst>
          </p:cNvPr>
          <p:cNvSpPr txBox="1">
            <a:spLocks/>
          </p:cNvSpPr>
          <p:nvPr/>
        </p:nvSpPr>
        <p:spPr>
          <a:xfrm>
            <a:off x="1233237" y="2045367"/>
            <a:ext cx="3813208" cy="644893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/>
              <a:t>Palpasi</a:t>
            </a:r>
            <a:r>
              <a:rPr lang="en-US" sz="3600" b="1" dirty="0"/>
              <a:t> Leopold</a:t>
            </a:r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943AEEBF-189F-86E0-A995-D9D7F12E97E1}"/>
              </a:ext>
            </a:extLst>
          </p:cNvPr>
          <p:cNvSpPr txBox="1">
            <a:spLocks/>
          </p:cNvSpPr>
          <p:nvPr/>
        </p:nvSpPr>
        <p:spPr>
          <a:xfrm>
            <a:off x="183682" y="2785871"/>
            <a:ext cx="5912318" cy="25561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 I : </a:t>
            </a:r>
            <a:r>
              <a:rPr lang="en-US" sz="2400" b="1" dirty="0" err="1"/>
              <a:t>menentukan</a:t>
            </a:r>
            <a:r>
              <a:rPr lang="en-US" sz="2400" b="1" dirty="0"/>
              <a:t> TFU dan </a:t>
            </a:r>
            <a:r>
              <a:rPr lang="en-US" sz="2400" b="1" dirty="0" err="1"/>
              <a:t>bagian</a:t>
            </a:r>
            <a:r>
              <a:rPr lang="en-US" sz="2400" b="1" dirty="0"/>
              <a:t> </a:t>
            </a:r>
            <a:r>
              <a:rPr lang="en-US" sz="2400" b="1" dirty="0" err="1"/>
              <a:t>janin</a:t>
            </a:r>
            <a:r>
              <a:rPr lang="en-US" sz="2400" b="1" dirty="0"/>
              <a:t> yang </a:t>
            </a:r>
            <a:r>
              <a:rPr lang="en-US" sz="2400" b="1" dirty="0" err="1"/>
              <a:t>terdapat</a:t>
            </a:r>
            <a:r>
              <a:rPr lang="en-US" sz="2400" b="1" dirty="0"/>
              <a:t> di fundus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 II : </a:t>
            </a:r>
            <a:r>
              <a:rPr lang="en-US" sz="2400" b="1" dirty="0" err="1"/>
              <a:t>menentukan</a:t>
            </a:r>
            <a:r>
              <a:rPr lang="en-US" sz="2400" b="1" dirty="0"/>
              <a:t> </a:t>
            </a:r>
            <a:r>
              <a:rPr lang="en-US" sz="2400" b="1" dirty="0" err="1"/>
              <a:t>letak</a:t>
            </a:r>
            <a:r>
              <a:rPr lang="en-US" sz="2400" b="1" dirty="0"/>
              <a:t> </a:t>
            </a:r>
            <a:r>
              <a:rPr lang="en-US" sz="2400" b="1" dirty="0" err="1"/>
              <a:t>punggung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 III : </a:t>
            </a:r>
            <a:r>
              <a:rPr lang="en-US" sz="2400" b="1" dirty="0" err="1"/>
              <a:t>menentukan</a:t>
            </a:r>
            <a:r>
              <a:rPr lang="en-US" sz="2400" b="1" dirty="0"/>
              <a:t> </a:t>
            </a:r>
            <a:r>
              <a:rPr lang="en-US" sz="2400" b="1" dirty="0" err="1"/>
              <a:t>presentasi</a:t>
            </a:r>
            <a:r>
              <a:rPr lang="en-US" sz="2400" b="1" dirty="0"/>
              <a:t> </a:t>
            </a:r>
            <a:r>
              <a:rPr lang="en-US" sz="2400" b="1" dirty="0" err="1"/>
              <a:t>janin</a:t>
            </a:r>
            <a:r>
              <a:rPr lang="en-US" sz="2400" b="1" dirty="0"/>
              <a:t>, </a:t>
            </a:r>
            <a:r>
              <a:rPr lang="en-US" sz="2400" b="1" dirty="0" err="1"/>
              <a:t>apakah</a:t>
            </a:r>
            <a:r>
              <a:rPr lang="en-US" sz="2400" b="1" dirty="0"/>
              <a:t> </a:t>
            </a:r>
            <a:r>
              <a:rPr lang="en-US" sz="2400" b="1" dirty="0" err="1"/>
              <a:t>janin</a:t>
            </a:r>
            <a:r>
              <a:rPr lang="en-US" sz="2400" b="1" dirty="0"/>
              <a:t> </a:t>
            </a:r>
            <a:r>
              <a:rPr lang="en-US" sz="2400" b="1" dirty="0" err="1"/>
              <a:t>sudah</a:t>
            </a:r>
            <a:r>
              <a:rPr lang="en-US" sz="2400" b="1" dirty="0"/>
              <a:t> </a:t>
            </a:r>
            <a:r>
              <a:rPr lang="en-US" sz="2400" b="1" dirty="0" err="1"/>
              <a:t>masuk</a:t>
            </a:r>
            <a:r>
              <a:rPr lang="en-US" sz="2400" b="1" dirty="0"/>
              <a:t> PAP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 IV : </a:t>
            </a:r>
            <a:r>
              <a:rPr lang="en-US" sz="2400" b="1" dirty="0" err="1"/>
              <a:t>sejauh</a:t>
            </a:r>
            <a:r>
              <a:rPr lang="en-US" sz="2400" b="1" dirty="0"/>
              <a:t> mana </a:t>
            </a:r>
            <a:r>
              <a:rPr lang="en-US" sz="2400" b="1" dirty="0" err="1"/>
              <a:t>presentasi</a:t>
            </a:r>
            <a:r>
              <a:rPr lang="en-US" sz="2400" b="1" dirty="0"/>
              <a:t> </a:t>
            </a:r>
            <a:r>
              <a:rPr lang="en-US" sz="2400" b="1" dirty="0" err="1"/>
              <a:t>masuk</a:t>
            </a:r>
            <a:r>
              <a:rPr lang="en-US" sz="2400" b="1" dirty="0"/>
              <a:t> PAP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242076"/>
            <a:ext cx="10515600" cy="676656"/>
          </a:xfrm>
        </p:spPr>
        <p:txBody>
          <a:bodyPr/>
          <a:lstStyle/>
          <a:p>
            <a:r>
              <a:rPr lang="en-US" sz="3600" b="1" dirty="0" err="1">
                <a:latin typeface="Sagona Book" panose="020F0502020204030204" pitchFamily="34" charset="0"/>
                <a:cs typeface="Sagona Book" panose="020F0502020204030204" pitchFamily="34" charset="0"/>
              </a:rPr>
              <a:t>Adaptasi</a:t>
            </a:r>
            <a:r>
              <a:rPr lang="en-US" sz="3600" b="1" dirty="0">
                <a:latin typeface="Sagona Book" panose="020F0502020204030204" pitchFamily="34" charset="0"/>
                <a:cs typeface="Sagona Book" panose="020F0502020204030204" pitchFamily="34" charset="0"/>
              </a:rPr>
              <a:t> </a:t>
            </a:r>
            <a:r>
              <a:rPr lang="en-US" sz="3600" b="1" dirty="0" err="1">
                <a:latin typeface="Sagona Book" panose="020F0502020204030204" pitchFamily="34" charset="0"/>
                <a:cs typeface="Sagona Book" panose="020F0502020204030204" pitchFamily="34" charset="0"/>
              </a:rPr>
              <a:t>perubahan</a:t>
            </a:r>
            <a:r>
              <a:rPr lang="en-US" sz="3600" b="1" dirty="0">
                <a:latin typeface="Sagona Book" panose="020F0502020204030204" pitchFamily="34" charset="0"/>
                <a:cs typeface="Sagona Book" panose="020F0502020204030204" pitchFamily="34" charset="0"/>
              </a:rPr>
              <a:t> </a:t>
            </a:r>
            <a:r>
              <a:rPr lang="en-US" sz="3600" b="1" dirty="0" err="1">
                <a:latin typeface="Sagona Book" panose="020F0502020204030204" pitchFamily="34" charset="0"/>
                <a:cs typeface="Sagona Book" panose="020F0502020204030204" pitchFamily="34" charset="0"/>
              </a:rPr>
              <a:t>sistem</a:t>
            </a:r>
            <a:r>
              <a:rPr lang="en-US" sz="3600" b="1" dirty="0">
                <a:latin typeface="Sagona Book" panose="020F0502020204030204" pitchFamily="34" charset="0"/>
                <a:cs typeface="Sagona Book" panose="020F0502020204030204" pitchFamily="34" charset="0"/>
              </a:rPr>
              <a:t> </a:t>
            </a:r>
            <a:r>
              <a:rPr lang="en-US" sz="3600" b="1" dirty="0" err="1">
                <a:latin typeface="Sagona Book" panose="020F0502020204030204" pitchFamily="34" charset="0"/>
                <a:cs typeface="Sagona Book" panose="020F0502020204030204" pitchFamily="34" charset="0"/>
              </a:rPr>
              <a:t>tubuh</a:t>
            </a:r>
            <a:r>
              <a:rPr lang="en-US" sz="3600" b="1" dirty="0">
                <a:latin typeface="Sagona Book" panose="020F0502020204030204" pitchFamily="34" charset="0"/>
                <a:cs typeface="Sagona Book" panose="020F0502020204030204" pitchFamily="34" charset="0"/>
              </a:rPr>
              <a:t> </a:t>
            </a:r>
            <a:r>
              <a:rPr lang="en-US" sz="3600" b="1" dirty="0" err="1">
                <a:latin typeface="Sagona Book" panose="020F0502020204030204" pitchFamily="34" charset="0"/>
                <a:cs typeface="Sagona Book" panose="020F0502020204030204" pitchFamily="34" charset="0"/>
              </a:rPr>
              <a:t>ibu</a:t>
            </a:r>
            <a:r>
              <a:rPr lang="en-US" sz="3600" b="1" dirty="0">
                <a:latin typeface="Sagona Book" panose="020F0502020204030204" pitchFamily="34" charset="0"/>
                <a:cs typeface="Sagona Book" panose="020F0502020204030204" pitchFamily="34" charset="0"/>
              </a:rPr>
              <a:t> </a:t>
            </a:r>
            <a:r>
              <a:rPr lang="en-US" sz="3600" b="1" dirty="0" err="1">
                <a:latin typeface="Sagona Book" panose="020F0502020204030204" pitchFamily="34" charset="0"/>
                <a:cs typeface="Sagona Book" panose="020F0502020204030204" pitchFamily="34" charset="0"/>
              </a:rPr>
              <a:t>hamil</a:t>
            </a:r>
            <a:endParaRPr lang="en-US" sz="3600" b="1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126C27A-9B34-F57B-E837-4D25FEB575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2064" y="1188938"/>
            <a:ext cx="9144000" cy="4751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d-ID" altLang="en-US" sz="2400" dirty="0">
                <a:solidFill>
                  <a:srgbClr val="FF0000"/>
                </a:solidFill>
              </a:rPr>
              <a:t>Tanda Dugaan kehamilan </a:t>
            </a:r>
            <a:r>
              <a:rPr lang="en-US" altLang="en-US" sz="2400" dirty="0"/>
              <a:t>(</a:t>
            </a:r>
            <a:r>
              <a:rPr lang="en-US" altLang="en-US" sz="2400" b="1" u="sng" dirty="0"/>
              <a:t>subjective</a:t>
            </a:r>
            <a:r>
              <a:rPr lang="en-US" altLang="en-US" sz="2400" dirty="0"/>
              <a:t> )</a:t>
            </a:r>
            <a:r>
              <a:rPr lang="id-ID" altLang="en-US" sz="2400" dirty="0"/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Amenorrhea.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Breast changes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Clo</a:t>
            </a:r>
            <a:r>
              <a:rPr lang="id-ID" altLang="en-US" sz="2400" dirty="0"/>
              <a:t>a</a:t>
            </a:r>
            <a:r>
              <a:rPr lang="en-US" altLang="en-US" sz="2400" dirty="0" err="1"/>
              <a:t>sma</a:t>
            </a:r>
            <a:r>
              <a:rPr lang="en-US" altLang="en-US" sz="2400" dirty="0"/>
              <a:t> </a:t>
            </a:r>
            <a:r>
              <a:rPr lang="id-ID" altLang="en-US" sz="2400" dirty="0"/>
              <a:t>(hipergipmentasi wajah) </a:t>
            </a:r>
            <a:r>
              <a:rPr lang="en-US" altLang="en-US" sz="2400" dirty="0"/>
              <a:t>and </a:t>
            </a:r>
            <a:r>
              <a:rPr lang="en-US" altLang="en-US" sz="2400" dirty="0" err="1"/>
              <a:t>linea</a:t>
            </a:r>
            <a:r>
              <a:rPr lang="en-US" altLang="en-US" sz="2400" dirty="0"/>
              <a:t> nigra</a:t>
            </a:r>
            <a:r>
              <a:rPr lang="id-ID" altLang="en-US" sz="2400" dirty="0"/>
              <a:t> (garis hitam pd perut)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Abdominal enlargement &amp; striae gravidarum.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Nausea &amp; vomiting.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Frequent urination.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Fatigue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b="1" u="sng" dirty="0"/>
              <a:t>Quickening</a:t>
            </a:r>
            <a:r>
              <a:rPr lang="en-US" altLang="en-US" sz="2400" b="1" dirty="0"/>
              <a:t> :</a:t>
            </a:r>
            <a:r>
              <a:rPr lang="en-US" altLang="en-US" sz="2400" dirty="0"/>
              <a:t>sensations of fetal movement in the abdomen. Firstly  felt by the patient at approximately 16 to 20 weeks</a:t>
            </a:r>
            <a:r>
              <a:rPr lang="en-US" altLang="en-US" sz="2400" b="1" dirty="0"/>
              <a:t>.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908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9852C-8BF0-0CD0-98F1-36261914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B7565-6B85-DBBF-502F-5264D4CE0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D0253-5F4C-2928-985F-C9761B48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BB7FE61-F70E-3004-E3D7-DC301F1DC449}"/>
              </a:ext>
            </a:extLst>
          </p:cNvPr>
          <p:cNvSpPr txBox="1">
            <a:spLocks noChangeArrowheads="1"/>
          </p:cNvSpPr>
          <p:nvPr/>
        </p:nvSpPr>
        <p:spPr>
          <a:xfrm>
            <a:off x="628196" y="981777"/>
            <a:ext cx="10498608" cy="5014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id-ID" altLang="en-US" sz="2400" dirty="0"/>
              <a:t>Tanda dugaan yang dapat dipercaya</a:t>
            </a:r>
            <a:r>
              <a:rPr lang="en-US" altLang="en-US" sz="2400" dirty="0"/>
              <a:t>, </a:t>
            </a:r>
            <a:r>
              <a:rPr lang="id-ID" altLang="en-US" sz="2400" dirty="0"/>
              <a:t>ditemukan berdasarkan diagnostik yang benar</a:t>
            </a: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u="sng" dirty="0" err="1"/>
              <a:t>Hegar’s</a:t>
            </a:r>
            <a:r>
              <a:rPr lang="en-US" altLang="en-US" sz="2400" u="sng" dirty="0"/>
              <a:t> sign</a:t>
            </a:r>
            <a:r>
              <a:rPr lang="en-US" altLang="en-US" sz="2400" dirty="0"/>
              <a:t> (softening of the lower uterine segment). </a:t>
            </a:r>
            <a:r>
              <a:rPr lang="en-US" altLang="en-US" b="1" dirty="0"/>
              <a:t>6-8 weeks</a:t>
            </a:r>
            <a:r>
              <a:rPr lang="en-US" altLang="en-US" dirty="0"/>
              <a:t> </a:t>
            </a: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u="sng" dirty="0"/>
              <a:t>Goodell’s sign</a:t>
            </a:r>
            <a:r>
              <a:rPr lang="en-US" altLang="en-US" sz="2400" dirty="0"/>
              <a:t> (softening of the cervix,</a:t>
            </a:r>
            <a:r>
              <a:rPr lang="id-ID" altLang="en-US" sz="2400" dirty="0"/>
              <a:t> </a:t>
            </a:r>
            <a:r>
              <a:rPr lang="en-US" altLang="en-US" sz="2400" dirty="0"/>
              <a:t>uterus, and vagina during pregnancy) </a:t>
            </a:r>
            <a:r>
              <a:rPr lang="en-US" altLang="en-US" b="1" dirty="0"/>
              <a:t>4-6 weeks</a:t>
            </a:r>
            <a:r>
              <a:rPr lang="en-US" altLang="en-US" dirty="0"/>
              <a:t> </a:t>
            </a: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u="sng" dirty="0"/>
              <a:t>Ballottement.</a:t>
            </a:r>
            <a:r>
              <a:rPr lang="en-US" altLang="en-US" sz="2400" dirty="0"/>
              <a:t> </a:t>
            </a:r>
            <a:r>
              <a:rPr lang="id-ID" altLang="en-US" sz="2400" b="1" dirty="0"/>
              <a:t>Pantulan fetus pada sekitar cairan amnion merupakan respon seperti ketukan terjadi tiba-tiba pada uterus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u="sng" dirty="0"/>
              <a:t>Positive pregnancy test</a:t>
            </a:r>
            <a:r>
              <a:rPr lang="en-US" altLang="en-US" sz="2400" dirty="0"/>
              <a:t>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u="sng" dirty="0"/>
              <a:t>Braxton hicks contractions</a:t>
            </a:r>
            <a:r>
              <a:rPr lang="en-US" altLang="en-US" sz="2400" dirty="0"/>
              <a:t>. </a:t>
            </a:r>
            <a:r>
              <a:rPr lang="id-ID" altLang="en-US" sz="2400" b="1" dirty="0"/>
              <a:t>Frekwensi dirasakan setelah 28 minggu hilang ketika digunakan aktifitas</a:t>
            </a:r>
            <a:endParaRPr lang="en-US" altLang="en-US" sz="2400" b="1" dirty="0"/>
          </a:p>
          <a:p>
            <a:pPr eaLnBrk="1" hangingPunct="1">
              <a:defRPr/>
            </a:pPr>
            <a:r>
              <a:rPr lang="en-US" dirty="0"/>
              <a:t>The uterus changes from a pear shape to a globe shape</a:t>
            </a:r>
            <a:endParaRPr lang="id-ID" dirty="0"/>
          </a:p>
          <a:p>
            <a:pPr eaLnBrk="1" hangingPunct="1">
              <a:defRPr/>
            </a:pPr>
            <a:r>
              <a:rPr lang="en-US" dirty="0"/>
              <a:t>Enlargement and softening of the uterus </a:t>
            </a:r>
            <a:endParaRPr lang="id-ID" dirty="0"/>
          </a:p>
          <a:p>
            <a:pPr eaLnBrk="1" hangingPunct="1">
              <a:defRPr/>
            </a:pPr>
            <a:r>
              <a:rPr lang="en-US" dirty="0"/>
              <a:t>Chadwick’s sign---</a:t>
            </a:r>
            <a:r>
              <a:rPr lang="id-ID" dirty="0"/>
              <a:t>warna kebiruan pada vagina</a:t>
            </a:r>
            <a:r>
              <a:rPr lang="en-US" dirty="0"/>
              <a:t> and labia </a:t>
            </a:r>
            <a:r>
              <a:rPr lang="id-ID" dirty="0"/>
              <a:t>selama kehamilan karena sumbatan (</a:t>
            </a:r>
            <a:r>
              <a:rPr lang="en-US" dirty="0"/>
              <a:t>congestion</a:t>
            </a:r>
            <a:r>
              <a:rPr lang="id-ID" dirty="0"/>
              <a:t> vaskular)</a:t>
            </a:r>
            <a:r>
              <a:rPr lang="en-US" dirty="0"/>
              <a:t>.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altLang="en-US" b="1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37D9FAF-55AD-5C68-B263-5CECAC7AF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202131"/>
            <a:ext cx="9481486" cy="943275"/>
          </a:xfrm>
        </p:spPr>
        <p:txBody>
          <a:bodyPr/>
          <a:lstStyle/>
          <a:p>
            <a:pPr eaLnBrk="1" hangingPunct="1"/>
            <a:r>
              <a:rPr lang="id-ID" altLang="en-US" sz="3600" b="1" dirty="0">
                <a:solidFill>
                  <a:srgbClr val="FF0000"/>
                </a:solidFill>
              </a:rPr>
              <a:t>Tanda mungkin kehamilan </a:t>
            </a:r>
            <a:r>
              <a:rPr lang="en-US" altLang="en-US" sz="3600" b="1" dirty="0">
                <a:solidFill>
                  <a:srgbClr val="FF0000"/>
                </a:solidFill>
              </a:rPr>
              <a:t>( objective) :</a:t>
            </a:r>
            <a:br>
              <a:rPr lang="en-US" altLang="en-US" sz="3600" dirty="0">
                <a:solidFill>
                  <a:srgbClr val="FF0000"/>
                </a:solidFill>
              </a:rPr>
            </a:br>
            <a:endParaRPr lang="en-US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76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9FFED-D0A3-EDBD-7470-DEE856204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77B4D-F206-3E56-3CF6-A636892F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068D5-1332-218B-E1F0-9BEEDC20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0CC62C6-5431-0E68-CA8F-74D0AC4AF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731837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rgbClr val="FF0000"/>
                </a:solidFill>
              </a:rPr>
              <a:t>Positive signs of pregnancy:</a:t>
            </a:r>
            <a:br>
              <a:rPr lang="en-US" altLang="en-US" sz="3600" dirty="0">
                <a:solidFill>
                  <a:srgbClr val="FF0000"/>
                </a:solidFill>
              </a:rPr>
            </a:b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DCF148-901C-7709-41BF-8170510AE300}"/>
              </a:ext>
            </a:extLst>
          </p:cNvPr>
          <p:cNvSpPr txBox="1">
            <a:spLocks noChangeArrowheads="1"/>
          </p:cNvSpPr>
          <p:nvPr/>
        </p:nvSpPr>
        <p:spPr>
          <a:xfrm>
            <a:off x="250825" y="1341438"/>
            <a:ext cx="6203138" cy="4754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Fetal heart tones can be detected as early as </a:t>
            </a:r>
            <a:r>
              <a:rPr lang="en-US" altLang="en-US" b="1" u="sng" dirty="0"/>
              <a:t>9 to 10 weeks</a:t>
            </a:r>
            <a:r>
              <a:rPr lang="en-US" altLang="en-US" dirty="0"/>
              <a:t> from the last menstrual period (LMP) by Doppler technology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Fetal movement felt by the examiner. </a:t>
            </a:r>
            <a:r>
              <a:rPr lang="en-US" altLang="en-US" b="1" dirty="0"/>
              <a:t>after about 20 weeks' gestation</a:t>
            </a:r>
            <a:r>
              <a:rPr lang="en-US" altLang="en-US" dirty="0"/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Visualization of the fetus by </a:t>
            </a:r>
            <a:r>
              <a:rPr lang="en-US" altLang="en-US" u="sng" dirty="0"/>
              <a:t>the ultrasound</a:t>
            </a:r>
            <a:r>
              <a:rPr lang="en-US" altLang="en-US" dirty="0"/>
              <a:t>.</a:t>
            </a:r>
          </a:p>
          <a:p>
            <a:pPr>
              <a:buFontTx/>
              <a:buNone/>
            </a:pPr>
            <a:endParaRPr lang="en-US" altLang="en-US" dirty="0"/>
          </a:p>
          <a:p>
            <a:endParaRPr lang="en-US" altLang="en-US" dirty="0"/>
          </a:p>
        </p:txBody>
      </p:sp>
      <p:pic>
        <p:nvPicPr>
          <p:cNvPr id="9" name="UTZ12.mpg">
            <a:hlinkClick r:id="" action="ppaction://media"/>
            <a:extLst>
              <a:ext uri="{FF2B5EF4-FFF2-40B4-BE49-F238E27FC236}">
                <a16:creationId xmlns:a16="http://schemas.microsoft.com/office/drawing/2014/main" id="{361ACA03-91A0-A4DF-86FC-6F9A547D99A0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02642" y="1341438"/>
            <a:ext cx="5112574" cy="48679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05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47710-E8C7-4127-A9B1-4FE910EF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Perubahan</a:t>
            </a:r>
            <a:r>
              <a:rPr lang="en-US" dirty="0"/>
              <a:t> trimester 1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074A7-6437-5132-6289-C8AB0A6E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6C745-16CF-118F-7A54-79084A767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2FDF1-51ED-C791-9F45-754AB613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348EFF5-48FD-5C13-AB9F-8F8B35C456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altLang="en-US" dirty="0"/>
              <a:t>Perubahan fisik dan psikologis kehamilan</a:t>
            </a:r>
          </a:p>
          <a:p>
            <a:pPr eaLnBrk="1" hangingPunct="1">
              <a:lnSpc>
                <a:spcPct val="90000"/>
              </a:lnSpc>
            </a:pPr>
            <a:r>
              <a:rPr lang="id-ID" altLang="en-US" dirty="0"/>
              <a:t>Perawatan diri selama kehamilan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id-ID" altLang="en-US" dirty="0"/>
              <a:t>Perlindungan dan pengasuhan </a:t>
            </a:r>
            <a:r>
              <a:rPr lang="en-US" altLang="en-US" dirty="0"/>
              <a:t>fetus</a:t>
            </a:r>
          </a:p>
          <a:p>
            <a:pPr eaLnBrk="1" hangingPunct="1">
              <a:lnSpc>
                <a:spcPct val="90000"/>
              </a:lnSpc>
            </a:pPr>
            <a:r>
              <a:rPr lang="id-ID" altLang="en-US" dirty="0"/>
              <a:t>Pemilihan layanan kesehatan untuk pemeriksaan dan persalinan 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id-ID" altLang="en-US" dirty="0"/>
              <a:t>Aktifitas </a:t>
            </a:r>
            <a:r>
              <a:rPr lang="en-US" altLang="en-US" dirty="0"/>
              <a:t>Prenatal </a:t>
            </a:r>
            <a:endParaRPr lang="id-ID" altLang="en-US" dirty="0"/>
          </a:p>
          <a:p>
            <a:pPr eaLnBrk="1" hangingPunct="1">
              <a:lnSpc>
                <a:spcPct val="90000"/>
              </a:lnSpc>
            </a:pPr>
            <a:r>
              <a:rPr lang="id-ID" altLang="en-US" dirty="0"/>
              <a:t>Pertolongan ketidaknyamanan pada awal kehamilan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245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7C4CB-1A4B-85E3-2980-BC64D915A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Perubahan</a:t>
            </a:r>
            <a:r>
              <a:rPr lang="en-US" dirty="0"/>
              <a:t> trimester 2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39BDB-66DA-47D0-017A-DF6644A8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49573-8DDE-303A-FB9F-33284946C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EC82F-381E-86A1-B755-ADF3F386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3579AA5-68E7-41F7-5EF9-8D971805D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d-ID" altLang="en-US" sz="3200" dirty="0"/>
              <a:t>Rencana menyusui </a:t>
            </a:r>
            <a:endParaRPr lang="en-US" altLang="en-US" sz="32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d-ID" altLang="en-US" sz="3200" dirty="0"/>
              <a:t>Hubungan seksual saat hamil</a:t>
            </a:r>
            <a:endParaRPr lang="en-US" altLang="en-US" sz="32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d-ID" altLang="en-US" sz="3200" dirty="0"/>
              <a:t>Pertolongan ketidaknyamanan pada kehamilan trimester ke 2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78653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DB6-B193-1F82-5347-90E7D916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Perubahan</a:t>
            </a:r>
            <a:r>
              <a:rPr lang="en-US" dirty="0"/>
              <a:t> trimester 3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C354E-3787-9F55-ADCE-B9BDDBAE6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B0D1-1FB4-EE04-48FE-F36682BF8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ACC47-BD77-9D66-A4D0-5E1CAF61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AFCAFB7-5888-7EAE-350E-F9B8D74E9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id-ID" altLang="en-US" dirty="0"/>
              <a:t>Persiapan untuk melahirkan bayi</a:t>
            </a:r>
            <a:endParaRPr lang="en-US" altLang="en-US" dirty="0"/>
          </a:p>
          <a:p>
            <a:pPr eaLnBrk="1" hangingPunct="1"/>
            <a:r>
              <a:rPr lang="id-ID" altLang="en-US" dirty="0"/>
              <a:t>Rencana melahirkan </a:t>
            </a:r>
            <a:r>
              <a:rPr lang="en-US" altLang="en-US" dirty="0"/>
              <a:t>Development of a birth plan</a:t>
            </a:r>
          </a:p>
          <a:p>
            <a:pPr eaLnBrk="1" hangingPunct="1"/>
            <a:r>
              <a:rPr lang="id-ID" altLang="en-US" dirty="0"/>
              <a:t>Teknik r</a:t>
            </a:r>
            <a:r>
              <a:rPr lang="en-US" altLang="en-US" dirty="0" err="1"/>
              <a:t>ela</a:t>
            </a:r>
            <a:r>
              <a:rPr lang="id-ID" altLang="en-US" dirty="0"/>
              <a:t>ks</a:t>
            </a:r>
            <a:r>
              <a:rPr lang="en-US" altLang="en-US" dirty="0"/>
              <a:t>a</a:t>
            </a:r>
            <a:r>
              <a:rPr lang="id-ID" altLang="en-US" dirty="0"/>
              <a:t>s</a:t>
            </a:r>
            <a:r>
              <a:rPr lang="en-US" altLang="en-US" dirty="0" err="1"/>
              <a:t>i</a:t>
            </a:r>
            <a:endParaRPr lang="en-US" altLang="en-US" dirty="0"/>
          </a:p>
          <a:p>
            <a:pPr eaLnBrk="1" hangingPunct="1"/>
            <a:r>
              <a:rPr lang="id-ID" altLang="en-US" dirty="0"/>
              <a:t>Perawatan diri saat </a:t>
            </a:r>
            <a:r>
              <a:rPr lang="en-US" altLang="en-US" dirty="0"/>
              <a:t>Postpartum </a:t>
            </a:r>
            <a:endParaRPr lang="id-ID" altLang="en-US" dirty="0"/>
          </a:p>
          <a:p>
            <a:pPr eaLnBrk="1" hangingPunct="1"/>
            <a:r>
              <a:rPr lang="id-ID" altLang="en-US" dirty="0"/>
              <a:t>Stimulasi bayi</a:t>
            </a:r>
            <a:endParaRPr lang="en-US" altLang="en-US" dirty="0"/>
          </a:p>
          <a:p>
            <a:pPr eaLnBrk="1" hangingPunct="1"/>
            <a:r>
              <a:rPr lang="id-ID" altLang="en-US" dirty="0"/>
              <a:t>Perawatan dan keamanan bayi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1663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.potx" id="{6F7A4518-677F-49D0-AD76-8F0F7DEFB1E5}" vid="{F577DF72-62B0-42B0-B34E-786789A79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{1C6FF362-B396-43D7-99C2-A8B243327CF5}tf11964407_win32</Template>
  <TotalTime>175</TotalTime>
  <Words>888</Words>
  <Application>Microsoft Office PowerPoint</Application>
  <PresentationFormat>Widescreen</PresentationFormat>
  <Paragraphs>182</Paragraphs>
  <Slides>19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Arial</vt:lpstr>
      <vt:lpstr>Calibri</vt:lpstr>
      <vt:lpstr>Courier New</vt:lpstr>
      <vt:lpstr>Gill Sans Nova</vt:lpstr>
      <vt:lpstr>Gill Sans Nova Light</vt:lpstr>
      <vt:lpstr>Google Sans</vt:lpstr>
      <vt:lpstr>LatoWeb</vt:lpstr>
      <vt:lpstr>Sagona Book</vt:lpstr>
      <vt:lpstr>Times New Roman</vt:lpstr>
      <vt:lpstr>Wingdings</vt:lpstr>
      <vt:lpstr>Office Theme</vt:lpstr>
      <vt:lpstr>Antenatal</vt:lpstr>
      <vt:lpstr>Status obstetri</vt:lpstr>
      <vt:lpstr>Menghitung usia kehamilan</vt:lpstr>
      <vt:lpstr>Adaptasi perubahan sistem tubuh ibu hamil</vt:lpstr>
      <vt:lpstr>Tanda mungkin kehamilan ( objective) : </vt:lpstr>
      <vt:lpstr>Positive signs of pregnancy: </vt:lpstr>
      <vt:lpstr>Perubahan trimester 1</vt:lpstr>
      <vt:lpstr>Perubahan trimester 2</vt:lpstr>
      <vt:lpstr>Perubahan trimester 3</vt:lpstr>
      <vt:lpstr>Pemeriksaan umum</vt:lpstr>
      <vt:lpstr>Vital signs:</vt:lpstr>
      <vt:lpstr>Cardiovascular system:</vt:lpstr>
      <vt:lpstr>Musculoskeletal system</vt:lpstr>
      <vt:lpstr>Tinggi &amp; Berat Badan</vt:lpstr>
      <vt:lpstr>Abdomen </vt:lpstr>
      <vt:lpstr>Perdarahan awal kehamilan </vt:lpstr>
      <vt:lpstr>Perdarahan kehamilan lanjut</vt:lpstr>
      <vt:lpstr>Penyakit masa masa kehamilan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Antenatal care</dc:title>
  <dc:creator>Ari</dc:creator>
  <cp:lastModifiedBy>damayantiari1982@gmail.com</cp:lastModifiedBy>
  <cp:revision>5</cp:revision>
  <dcterms:created xsi:type="dcterms:W3CDTF">2023-07-03T04:07:24Z</dcterms:created>
  <dcterms:modified xsi:type="dcterms:W3CDTF">2024-07-17T01:02:40Z</dcterms:modified>
</cp:coreProperties>
</file>