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355" r:id="rId4"/>
    <p:sldId id="356" r:id="rId5"/>
    <p:sldId id="353" r:id="rId6"/>
    <p:sldId id="354" r:id="rId7"/>
    <p:sldId id="382" r:id="rId8"/>
    <p:sldId id="275" r:id="rId9"/>
    <p:sldId id="358" r:id="rId10"/>
    <p:sldId id="380" r:id="rId11"/>
    <p:sldId id="260" r:id="rId12"/>
    <p:sldId id="261" r:id="rId13"/>
    <p:sldId id="262" r:id="rId14"/>
    <p:sldId id="263" r:id="rId15"/>
    <p:sldId id="265" r:id="rId16"/>
    <p:sldId id="267" r:id="rId17"/>
    <p:sldId id="268" r:id="rId18"/>
    <p:sldId id="269" r:id="rId19"/>
    <p:sldId id="381" r:id="rId20"/>
    <p:sldId id="369" r:id="rId21"/>
    <p:sldId id="272" r:id="rId22"/>
    <p:sldId id="306" r:id="rId23"/>
    <p:sldId id="307" r:id="rId24"/>
    <p:sldId id="310" r:id="rId25"/>
    <p:sldId id="383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7" r:id="rId35"/>
    <p:sldId id="377" r:id="rId36"/>
    <p:sldId id="365" r:id="rId37"/>
    <p:sldId id="366" r:id="rId38"/>
    <p:sldId id="367" r:id="rId39"/>
    <p:sldId id="378" r:id="rId40"/>
    <p:sldId id="280" r:id="rId41"/>
    <p:sldId id="281" r:id="rId42"/>
    <p:sldId id="282" r:id="rId43"/>
    <p:sldId id="360" r:id="rId44"/>
    <p:sldId id="330" r:id="rId45"/>
    <p:sldId id="379" r:id="rId46"/>
    <p:sldId id="336" r:id="rId47"/>
    <p:sldId id="329" r:id="rId48"/>
    <p:sldId id="346" r:id="rId49"/>
    <p:sldId id="347" r:id="rId50"/>
    <p:sldId id="370" r:id="rId51"/>
    <p:sldId id="371" r:id="rId52"/>
    <p:sldId id="372" r:id="rId53"/>
    <p:sldId id="373" r:id="rId54"/>
    <p:sldId id="374" r:id="rId55"/>
    <p:sldId id="38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246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8472A-5CAD-4FEC-A566-3824876469FD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6503A5E4-9233-47F4-B50B-C85B0D613C3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Aktualisai diri</a:t>
          </a:r>
        </a:p>
      </dgm:t>
    </dgm:pt>
    <dgm:pt modelId="{E945D4F0-4B75-47F2-A3CB-D592F21E535B}" type="parTrans" cxnId="{F673B19A-7469-40CB-9151-5ED6C4927007}">
      <dgm:prSet/>
      <dgm:spPr/>
      <dgm:t>
        <a:bodyPr/>
        <a:lstStyle/>
        <a:p>
          <a:endParaRPr lang="id-ID"/>
        </a:p>
      </dgm:t>
    </dgm:pt>
    <dgm:pt modelId="{A5F18097-0313-4B17-961B-1D84C825C80D}" type="sibTrans" cxnId="{F673B19A-7469-40CB-9151-5ED6C4927007}">
      <dgm:prSet/>
      <dgm:spPr/>
      <dgm:t>
        <a:bodyPr/>
        <a:lstStyle/>
        <a:p>
          <a:endParaRPr lang="id-ID"/>
        </a:p>
      </dgm:t>
    </dgm:pt>
    <dgm:pt modelId="{F9AC1CCE-E73F-49C8-872A-589B748671D0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Harga diri</a:t>
          </a:r>
        </a:p>
      </dgm:t>
    </dgm:pt>
    <dgm:pt modelId="{CEE75845-2F53-43FC-A83D-B3D48CF94B5B}" type="parTrans" cxnId="{53B31070-9FCC-45BE-908B-3C7AF76A4B6B}">
      <dgm:prSet/>
      <dgm:spPr/>
      <dgm:t>
        <a:bodyPr/>
        <a:lstStyle/>
        <a:p>
          <a:endParaRPr lang="id-ID"/>
        </a:p>
      </dgm:t>
    </dgm:pt>
    <dgm:pt modelId="{03ED4589-E4A0-49E1-AEB8-7CD032E9AA28}" type="sibTrans" cxnId="{53B31070-9FCC-45BE-908B-3C7AF76A4B6B}">
      <dgm:prSet/>
      <dgm:spPr/>
      <dgm:t>
        <a:bodyPr/>
        <a:lstStyle/>
        <a:p>
          <a:endParaRPr lang="id-ID"/>
        </a:p>
      </dgm:t>
    </dgm:pt>
    <dgm:pt modelId="{72FBFDF0-43E1-4A85-810D-B3FC724CFC2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Mencintai &amp; memiliki</a:t>
          </a:r>
        </a:p>
      </dgm:t>
    </dgm:pt>
    <dgm:pt modelId="{4F655D37-AF6D-423D-A894-9678F707E684}" type="parTrans" cxnId="{9474AE08-A1B3-4B37-ABE0-D25DB8BBF190}">
      <dgm:prSet/>
      <dgm:spPr/>
      <dgm:t>
        <a:bodyPr/>
        <a:lstStyle/>
        <a:p>
          <a:endParaRPr lang="id-ID"/>
        </a:p>
      </dgm:t>
    </dgm:pt>
    <dgm:pt modelId="{6978B2F3-261C-4F79-96FC-65A694912A8A}" type="sibTrans" cxnId="{9474AE08-A1B3-4B37-ABE0-D25DB8BBF190}">
      <dgm:prSet/>
      <dgm:spPr/>
      <dgm:t>
        <a:bodyPr/>
        <a:lstStyle/>
        <a:p>
          <a:endParaRPr lang="id-ID"/>
        </a:p>
      </dgm:t>
    </dgm:pt>
    <dgm:pt modelId="{335606C2-1E33-49A2-B4D6-F995E077F1B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Keamanan &amp; keselamatan</a:t>
          </a:r>
        </a:p>
      </dgm:t>
    </dgm:pt>
    <dgm:pt modelId="{6BECB0AC-9660-47A9-8341-B3962FFC24F7}" type="parTrans" cxnId="{18C1002E-ECBE-474D-9F22-94E6A1A980CA}">
      <dgm:prSet/>
      <dgm:spPr/>
      <dgm:t>
        <a:bodyPr/>
        <a:lstStyle/>
        <a:p>
          <a:endParaRPr lang="id-ID"/>
        </a:p>
      </dgm:t>
    </dgm:pt>
    <dgm:pt modelId="{735A39A9-5FB3-45FD-B5A8-9643F81A2261}" type="sibTrans" cxnId="{18C1002E-ECBE-474D-9F22-94E6A1A980CA}">
      <dgm:prSet/>
      <dgm:spPr/>
      <dgm:t>
        <a:bodyPr/>
        <a:lstStyle/>
        <a:p>
          <a:endParaRPr lang="id-ID"/>
        </a:p>
      </dgm:t>
    </dgm:pt>
    <dgm:pt modelId="{0733AC7D-B448-48A1-BDDF-4F5E9F6CDD3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fisiologis</a:t>
          </a:r>
        </a:p>
      </dgm:t>
    </dgm:pt>
    <dgm:pt modelId="{13B873F4-83AA-428D-97F9-B2455653E035}" type="parTrans" cxnId="{370B7EDF-B18C-4DFA-8FF4-BBB8B9683242}">
      <dgm:prSet/>
      <dgm:spPr/>
      <dgm:t>
        <a:bodyPr/>
        <a:lstStyle/>
        <a:p>
          <a:endParaRPr lang="id-ID"/>
        </a:p>
      </dgm:t>
    </dgm:pt>
    <dgm:pt modelId="{835F6F27-99B5-40B5-8A45-7BDF24C31DC0}" type="sibTrans" cxnId="{370B7EDF-B18C-4DFA-8FF4-BBB8B9683242}">
      <dgm:prSet/>
      <dgm:spPr/>
      <dgm:t>
        <a:bodyPr/>
        <a:lstStyle/>
        <a:p>
          <a:endParaRPr lang="id-ID"/>
        </a:p>
      </dgm:t>
    </dgm:pt>
    <dgm:pt modelId="{2FF0697F-4E33-4A66-9775-41C2AE194BE4}" type="pres">
      <dgm:prSet presAssocID="{C568472A-5CAD-4FEC-A566-3824876469FD}" presName="Name0" presStyleCnt="0">
        <dgm:presLayoutVars>
          <dgm:dir/>
          <dgm:animLvl val="lvl"/>
          <dgm:resizeHandles val="exact"/>
        </dgm:presLayoutVars>
      </dgm:prSet>
      <dgm:spPr/>
    </dgm:pt>
    <dgm:pt modelId="{C93E38F6-6341-4154-81CD-B8090629FFFD}" type="pres">
      <dgm:prSet presAssocID="{6503A5E4-9233-47F4-B50B-C85B0D613C39}" presName="Name8" presStyleCnt="0"/>
      <dgm:spPr/>
    </dgm:pt>
    <dgm:pt modelId="{5064E4DB-0B68-4D38-A65B-8505CDC41C79}" type="pres">
      <dgm:prSet presAssocID="{6503A5E4-9233-47F4-B50B-C85B0D613C39}" presName="level" presStyleLbl="node1" presStyleIdx="0" presStyleCnt="5">
        <dgm:presLayoutVars>
          <dgm:chMax val="1"/>
          <dgm:bulletEnabled val="1"/>
        </dgm:presLayoutVars>
      </dgm:prSet>
      <dgm:spPr/>
    </dgm:pt>
    <dgm:pt modelId="{1F09C510-9383-41FA-B7E4-A02AE5C9E3C6}" type="pres">
      <dgm:prSet presAssocID="{6503A5E4-9233-47F4-B50B-C85B0D613C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164A6-88D3-4D3D-A4D3-FE8B0B7933CF}" type="pres">
      <dgm:prSet presAssocID="{F9AC1CCE-E73F-49C8-872A-589B748671D0}" presName="Name8" presStyleCnt="0"/>
      <dgm:spPr/>
    </dgm:pt>
    <dgm:pt modelId="{23D58518-D688-48DD-8967-F394A2B59EE2}" type="pres">
      <dgm:prSet presAssocID="{F9AC1CCE-E73F-49C8-872A-589B748671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C372EB-6EE4-4093-A7C5-88106BB81DB2}" type="pres">
      <dgm:prSet presAssocID="{F9AC1CCE-E73F-49C8-872A-589B748671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04DBC3-BF89-4C67-805D-742450AD03E4}" type="pres">
      <dgm:prSet presAssocID="{72FBFDF0-43E1-4A85-810D-B3FC724CFC29}" presName="Name8" presStyleCnt="0"/>
      <dgm:spPr/>
    </dgm:pt>
    <dgm:pt modelId="{CABF7988-86BE-4F46-9EBC-805FB4D03E6C}" type="pres">
      <dgm:prSet presAssocID="{72FBFDF0-43E1-4A85-810D-B3FC724CFC2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567022E-04AE-45D4-B49A-2BDE65C99015}" type="pres">
      <dgm:prSet presAssocID="{72FBFDF0-43E1-4A85-810D-B3FC724C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9B374-131B-44CF-9FCB-AC9F5111E01D}" type="pres">
      <dgm:prSet presAssocID="{335606C2-1E33-49A2-B4D6-F995E077F1B4}" presName="Name8" presStyleCnt="0"/>
      <dgm:spPr/>
    </dgm:pt>
    <dgm:pt modelId="{91D158F1-E874-4BB9-B56A-21B83027C674}" type="pres">
      <dgm:prSet presAssocID="{335606C2-1E33-49A2-B4D6-F995E077F1B4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EDED93-B845-44A0-9BA0-D72BA8C42518}" type="pres">
      <dgm:prSet presAssocID="{335606C2-1E33-49A2-B4D6-F995E077F1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BCFDCB-390D-4A34-92FA-F175C3C99B0D}" type="pres">
      <dgm:prSet presAssocID="{0733AC7D-B448-48A1-BDDF-4F5E9F6CDD3B}" presName="Name8" presStyleCnt="0"/>
      <dgm:spPr/>
    </dgm:pt>
    <dgm:pt modelId="{B48D48BF-1663-434A-AC69-CC6CD77622A6}" type="pres">
      <dgm:prSet presAssocID="{0733AC7D-B448-48A1-BDDF-4F5E9F6CDD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8BD62D29-56BA-4413-AE7B-8782E1883764}" type="pres">
      <dgm:prSet presAssocID="{0733AC7D-B448-48A1-BDDF-4F5E9F6CDD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474AE08-A1B3-4B37-ABE0-D25DB8BBF190}" srcId="{C568472A-5CAD-4FEC-A566-3824876469FD}" destId="{72FBFDF0-43E1-4A85-810D-B3FC724CFC29}" srcOrd="2" destOrd="0" parTransId="{4F655D37-AF6D-423D-A894-9678F707E684}" sibTransId="{6978B2F3-261C-4F79-96FC-65A694912A8A}"/>
    <dgm:cxn modelId="{8ED5E01E-C462-436F-AD6C-1BACC9EF6C65}" type="presOf" srcId="{0733AC7D-B448-48A1-BDDF-4F5E9F6CDD3B}" destId="{B48D48BF-1663-434A-AC69-CC6CD77622A6}" srcOrd="0" destOrd="0" presId="urn:microsoft.com/office/officeart/2005/8/layout/pyramid1"/>
    <dgm:cxn modelId="{18C1002E-ECBE-474D-9F22-94E6A1A980CA}" srcId="{C568472A-5CAD-4FEC-A566-3824876469FD}" destId="{335606C2-1E33-49A2-B4D6-F995E077F1B4}" srcOrd="3" destOrd="0" parTransId="{6BECB0AC-9660-47A9-8341-B3962FFC24F7}" sibTransId="{735A39A9-5FB3-45FD-B5A8-9643F81A2261}"/>
    <dgm:cxn modelId="{1F29B83D-FBDE-4BC6-B770-A1015825951D}" type="presOf" srcId="{335606C2-1E33-49A2-B4D6-F995E077F1B4}" destId="{91D158F1-E874-4BB9-B56A-21B83027C674}" srcOrd="0" destOrd="0" presId="urn:microsoft.com/office/officeart/2005/8/layout/pyramid1"/>
    <dgm:cxn modelId="{941ACF6D-A5D7-4DC6-B769-B8F9883C0667}" type="presOf" srcId="{0733AC7D-B448-48A1-BDDF-4F5E9F6CDD3B}" destId="{8BD62D29-56BA-4413-AE7B-8782E1883764}" srcOrd="1" destOrd="0" presId="urn:microsoft.com/office/officeart/2005/8/layout/pyramid1"/>
    <dgm:cxn modelId="{53B31070-9FCC-45BE-908B-3C7AF76A4B6B}" srcId="{C568472A-5CAD-4FEC-A566-3824876469FD}" destId="{F9AC1CCE-E73F-49C8-872A-589B748671D0}" srcOrd="1" destOrd="0" parTransId="{CEE75845-2F53-43FC-A83D-B3D48CF94B5B}" sibTransId="{03ED4589-E4A0-49E1-AEB8-7CD032E9AA28}"/>
    <dgm:cxn modelId="{D6A2848C-4B00-4BB3-A6EC-D6638198E473}" type="presOf" srcId="{F9AC1CCE-E73F-49C8-872A-589B748671D0}" destId="{23D58518-D688-48DD-8967-F394A2B59EE2}" srcOrd="0" destOrd="0" presId="urn:microsoft.com/office/officeart/2005/8/layout/pyramid1"/>
    <dgm:cxn modelId="{F673B19A-7469-40CB-9151-5ED6C4927007}" srcId="{C568472A-5CAD-4FEC-A566-3824876469FD}" destId="{6503A5E4-9233-47F4-B50B-C85B0D613C39}" srcOrd="0" destOrd="0" parTransId="{E945D4F0-4B75-47F2-A3CB-D592F21E535B}" sibTransId="{A5F18097-0313-4B17-961B-1D84C825C80D}"/>
    <dgm:cxn modelId="{04E3B49A-34D7-4C1E-85A0-33337FFC5BD4}" type="presOf" srcId="{6503A5E4-9233-47F4-B50B-C85B0D613C39}" destId="{5064E4DB-0B68-4D38-A65B-8505CDC41C79}" srcOrd="0" destOrd="0" presId="urn:microsoft.com/office/officeart/2005/8/layout/pyramid1"/>
    <dgm:cxn modelId="{C9E095A0-F6AB-46F1-8ABF-C4BA985A500C}" type="presOf" srcId="{6503A5E4-9233-47F4-B50B-C85B0D613C39}" destId="{1F09C510-9383-41FA-B7E4-A02AE5C9E3C6}" srcOrd="1" destOrd="0" presId="urn:microsoft.com/office/officeart/2005/8/layout/pyramid1"/>
    <dgm:cxn modelId="{447E83D0-84CB-47C5-BBC0-83F8B2654187}" type="presOf" srcId="{72FBFDF0-43E1-4A85-810D-B3FC724CFC29}" destId="{E567022E-04AE-45D4-B49A-2BDE65C99015}" srcOrd="1" destOrd="0" presId="urn:microsoft.com/office/officeart/2005/8/layout/pyramid1"/>
    <dgm:cxn modelId="{DE1B39D4-73A0-4F91-89FC-563DFDE95907}" type="presOf" srcId="{C568472A-5CAD-4FEC-A566-3824876469FD}" destId="{2FF0697F-4E33-4A66-9775-41C2AE194BE4}" srcOrd="0" destOrd="0" presId="urn:microsoft.com/office/officeart/2005/8/layout/pyramid1"/>
    <dgm:cxn modelId="{AF8039DA-E420-4CC8-B912-D977E6382A41}" type="presOf" srcId="{72FBFDF0-43E1-4A85-810D-B3FC724CFC29}" destId="{CABF7988-86BE-4F46-9EBC-805FB4D03E6C}" srcOrd="0" destOrd="0" presId="urn:microsoft.com/office/officeart/2005/8/layout/pyramid1"/>
    <dgm:cxn modelId="{370B7EDF-B18C-4DFA-8FF4-BBB8B9683242}" srcId="{C568472A-5CAD-4FEC-A566-3824876469FD}" destId="{0733AC7D-B448-48A1-BDDF-4F5E9F6CDD3B}" srcOrd="4" destOrd="0" parTransId="{13B873F4-83AA-428D-97F9-B2455653E035}" sibTransId="{835F6F27-99B5-40B5-8A45-7BDF24C31DC0}"/>
    <dgm:cxn modelId="{43B979ED-C085-4904-A0EA-FC7B3BF2EC4B}" type="presOf" srcId="{F9AC1CCE-E73F-49C8-872A-589B748671D0}" destId="{3BC372EB-6EE4-4093-A7C5-88106BB81DB2}" srcOrd="1" destOrd="0" presId="urn:microsoft.com/office/officeart/2005/8/layout/pyramid1"/>
    <dgm:cxn modelId="{F1A9FAF2-122D-410B-8C6E-254197814B77}" type="presOf" srcId="{335606C2-1E33-49A2-B4D6-F995E077F1B4}" destId="{4CEDED93-B845-44A0-9BA0-D72BA8C42518}" srcOrd="1" destOrd="0" presId="urn:microsoft.com/office/officeart/2005/8/layout/pyramid1"/>
    <dgm:cxn modelId="{E0962F49-8AA2-4986-A138-11FB51933E33}" type="presParOf" srcId="{2FF0697F-4E33-4A66-9775-41C2AE194BE4}" destId="{C93E38F6-6341-4154-81CD-B8090629FFFD}" srcOrd="0" destOrd="0" presId="urn:microsoft.com/office/officeart/2005/8/layout/pyramid1"/>
    <dgm:cxn modelId="{F96FFDCC-1351-4CAD-9894-8307104423FC}" type="presParOf" srcId="{C93E38F6-6341-4154-81CD-B8090629FFFD}" destId="{5064E4DB-0B68-4D38-A65B-8505CDC41C79}" srcOrd="0" destOrd="0" presId="urn:microsoft.com/office/officeart/2005/8/layout/pyramid1"/>
    <dgm:cxn modelId="{BA83FD7D-D32D-4814-949E-7D5576D53CC9}" type="presParOf" srcId="{C93E38F6-6341-4154-81CD-B8090629FFFD}" destId="{1F09C510-9383-41FA-B7E4-A02AE5C9E3C6}" srcOrd="1" destOrd="0" presId="urn:microsoft.com/office/officeart/2005/8/layout/pyramid1"/>
    <dgm:cxn modelId="{71B54568-DCE1-4679-9B04-BB12228EE757}" type="presParOf" srcId="{2FF0697F-4E33-4A66-9775-41C2AE194BE4}" destId="{387164A6-88D3-4D3D-A4D3-FE8B0B7933CF}" srcOrd="1" destOrd="0" presId="urn:microsoft.com/office/officeart/2005/8/layout/pyramid1"/>
    <dgm:cxn modelId="{CF5FA148-0FE3-435B-B36A-AB55106459D2}" type="presParOf" srcId="{387164A6-88D3-4D3D-A4D3-FE8B0B7933CF}" destId="{23D58518-D688-48DD-8967-F394A2B59EE2}" srcOrd="0" destOrd="0" presId="urn:microsoft.com/office/officeart/2005/8/layout/pyramid1"/>
    <dgm:cxn modelId="{8E79819A-1339-4BA5-BE74-E422BF4E0B36}" type="presParOf" srcId="{387164A6-88D3-4D3D-A4D3-FE8B0B7933CF}" destId="{3BC372EB-6EE4-4093-A7C5-88106BB81DB2}" srcOrd="1" destOrd="0" presId="urn:microsoft.com/office/officeart/2005/8/layout/pyramid1"/>
    <dgm:cxn modelId="{FA3E826A-A240-442F-AD9E-16EA25743202}" type="presParOf" srcId="{2FF0697F-4E33-4A66-9775-41C2AE194BE4}" destId="{3604DBC3-BF89-4C67-805D-742450AD03E4}" srcOrd="2" destOrd="0" presId="urn:microsoft.com/office/officeart/2005/8/layout/pyramid1"/>
    <dgm:cxn modelId="{7454AA2A-FE2F-4644-AFA3-D34C8B678C84}" type="presParOf" srcId="{3604DBC3-BF89-4C67-805D-742450AD03E4}" destId="{CABF7988-86BE-4F46-9EBC-805FB4D03E6C}" srcOrd="0" destOrd="0" presId="urn:microsoft.com/office/officeart/2005/8/layout/pyramid1"/>
    <dgm:cxn modelId="{DDD35412-9E06-42C9-84D9-49E3E0FD8356}" type="presParOf" srcId="{3604DBC3-BF89-4C67-805D-742450AD03E4}" destId="{E567022E-04AE-45D4-B49A-2BDE65C99015}" srcOrd="1" destOrd="0" presId="urn:microsoft.com/office/officeart/2005/8/layout/pyramid1"/>
    <dgm:cxn modelId="{AA8154A1-68FA-49DB-85B5-AE01EE72108E}" type="presParOf" srcId="{2FF0697F-4E33-4A66-9775-41C2AE194BE4}" destId="{6179B374-131B-44CF-9FCB-AC9F5111E01D}" srcOrd="3" destOrd="0" presId="urn:microsoft.com/office/officeart/2005/8/layout/pyramid1"/>
    <dgm:cxn modelId="{9DEEC715-4026-4F86-9221-F31261B08A38}" type="presParOf" srcId="{6179B374-131B-44CF-9FCB-AC9F5111E01D}" destId="{91D158F1-E874-4BB9-B56A-21B83027C674}" srcOrd="0" destOrd="0" presId="urn:microsoft.com/office/officeart/2005/8/layout/pyramid1"/>
    <dgm:cxn modelId="{151FC8A8-5DE0-48AF-B789-EF0FCF0ACC5B}" type="presParOf" srcId="{6179B374-131B-44CF-9FCB-AC9F5111E01D}" destId="{4CEDED93-B845-44A0-9BA0-D72BA8C42518}" srcOrd="1" destOrd="0" presId="urn:microsoft.com/office/officeart/2005/8/layout/pyramid1"/>
    <dgm:cxn modelId="{336BF2D3-E642-4776-B50B-61BEF0A91156}" type="presParOf" srcId="{2FF0697F-4E33-4A66-9775-41C2AE194BE4}" destId="{80BCFDCB-390D-4A34-92FA-F175C3C99B0D}" srcOrd="4" destOrd="0" presId="urn:microsoft.com/office/officeart/2005/8/layout/pyramid1"/>
    <dgm:cxn modelId="{01017F59-22A2-4717-AC26-B9CDC5078EBC}" type="presParOf" srcId="{80BCFDCB-390D-4A34-92FA-F175C3C99B0D}" destId="{B48D48BF-1663-434A-AC69-CC6CD77622A6}" srcOrd="0" destOrd="0" presId="urn:microsoft.com/office/officeart/2005/8/layout/pyramid1"/>
    <dgm:cxn modelId="{47BD59C0-3506-46B8-B125-5EA9225D9D7B}" type="presParOf" srcId="{80BCFDCB-390D-4A34-92FA-F175C3C99B0D}" destId="{8BD62D29-56BA-4413-AE7B-8782E1883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8472A-5CAD-4FEC-A566-3824876469FD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6503A5E4-9233-47F4-B50B-C85B0D613C3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Aktualisai diri</a:t>
          </a:r>
        </a:p>
      </dgm:t>
    </dgm:pt>
    <dgm:pt modelId="{E945D4F0-4B75-47F2-A3CB-D592F21E535B}" type="parTrans" cxnId="{F673B19A-7469-40CB-9151-5ED6C4927007}">
      <dgm:prSet/>
      <dgm:spPr/>
      <dgm:t>
        <a:bodyPr/>
        <a:lstStyle/>
        <a:p>
          <a:endParaRPr lang="id-ID"/>
        </a:p>
      </dgm:t>
    </dgm:pt>
    <dgm:pt modelId="{A5F18097-0313-4B17-961B-1D84C825C80D}" type="sibTrans" cxnId="{F673B19A-7469-40CB-9151-5ED6C4927007}">
      <dgm:prSet/>
      <dgm:spPr/>
      <dgm:t>
        <a:bodyPr/>
        <a:lstStyle/>
        <a:p>
          <a:endParaRPr lang="id-ID"/>
        </a:p>
      </dgm:t>
    </dgm:pt>
    <dgm:pt modelId="{F9AC1CCE-E73F-49C8-872A-589B748671D0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Harga diri</a:t>
          </a:r>
        </a:p>
      </dgm:t>
    </dgm:pt>
    <dgm:pt modelId="{CEE75845-2F53-43FC-A83D-B3D48CF94B5B}" type="parTrans" cxnId="{53B31070-9FCC-45BE-908B-3C7AF76A4B6B}">
      <dgm:prSet/>
      <dgm:spPr/>
      <dgm:t>
        <a:bodyPr/>
        <a:lstStyle/>
        <a:p>
          <a:endParaRPr lang="id-ID"/>
        </a:p>
      </dgm:t>
    </dgm:pt>
    <dgm:pt modelId="{03ED4589-E4A0-49E1-AEB8-7CD032E9AA28}" type="sibTrans" cxnId="{53B31070-9FCC-45BE-908B-3C7AF76A4B6B}">
      <dgm:prSet/>
      <dgm:spPr/>
      <dgm:t>
        <a:bodyPr/>
        <a:lstStyle/>
        <a:p>
          <a:endParaRPr lang="id-ID"/>
        </a:p>
      </dgm:t>
    </dgm:pt>
    <dgm:pt modelId="{72FBFDF0-43E1-4A85-810D-B3FC724CFC2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Mencintai &amp; Memiliki</a:t>
          </a:r>
        </a:p>
      </dgm:t>
    </dgm:pt>
    <dgm:pt modelId="{4F655D37-AF6D-423D-A894-9678F707E684}" type="parTrans" cxnId="{9474AE08-A1B3-4B37-ABE0-D25DB8BBF190}">
      <dgm:prSet/>
      <dgm:spPr/>
      <dgm:t>
        <a:bodyPr/>
        <a:lstStyle/>
        <a:p>
          <a:endParaRPr lang="id-ID"/>
        </a:p>
      </dgm:t>
    </dgm:pt>
    <dgm:pt modelId="{6978B2F3-261C-4F79-96FC-65A694912A8A}" type="sibTrans" cxnId="{9474AE08-A1B3-4B37-ABE0-D25DB8BBF190}">
      <dgm:prSet/>
      <dgm:spPr/>
      <dgm:t>
        <a:bodyPr/>
        <a:lstStyle/>
        <a:p>
          <a:endParaRPr lang="id-ID"/>
        </a:p>
      </dgm:t>
    </dgm:pt>
    <dgm:pt modelId="{335606C2-1E33-49A2-B4D6-F995E077F1B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Keamanan &amp; keselamatan</a:t>
          </a:r>
        </a:p>
      </dgm:t>
    </dgm:pt>
    <dgm:pt modelId="{6BECB0AC-9660-47A9-8341-B3962FFC24F7}" type="parTrans" cxnId="{18C1002E-ECBE-474D-9F22-94E6A1A980CA}">
      <dgm:prSet/>
      <dgm:spPr/>
      <dgm:t>
        <a:bodyPr/>
        <a:lstStyle/>
        <a:p>
          <a:endParaRPr lang="id-ID"/>
        </a:p>
      </dgm:t>
    </dgm:pt>
    <dgm:pt modelId="{735A39A9-5FB3-45FD-B5A8-9643F81A2261}" type="sibTrans" cxnId="{18C1002E-ECBE-474D-9F22-94E6A1A980CA}">
      <dgm:prSet/>
      <dgm:spPr/>
      <dgm:t>
        <a:bodyPr/>
        <a:lstStyle/>
        <a:p>
          <a:endParaRPr lang="id-ID"/>
        </a:p>
      </dgm:t>
    </dgm:pt>
    <dgm:pt modelId="{0733AC7D-B448-48A1-BDDF-4F5E9F6CDD3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fisiologis</a:t>
          </a:r>
        </a:p>
      </dgm:t>
    </dgm:pt>
    <dgm:pt modelId="{13B873F4-83AA-428D-97F9-B2455653E035}" type="parTrans" cxnId="{370B7EDF-B18C-4DFA-8FF4-BBB8B9683242}">
      <dgm:prSet/>
      <dgm:spPr/>
      <dgm:t>
        <a:bodyPr/>
        <a:lstStyle/>
        <a:p>
          <a:endParaRPr lang="id-ID"/>
        </a:p>
      </dgm:t>
    </dgm:pt>
    <dgm:pt modelId="{835F6F27-99B5-40B5-8A45-7BDF24C31DC0}" type="sibTrans" cxnId="{370B7EDF-B18C-4DFA-8FF4-BBB8B9683242}">
      <dgm:prSet/>
      <dgm:spPr/>
      <dgm:t>
        <a:bodyPr/>
        <a:lstStyle/>
        <a:p>
          <a:endParaRPr lang="id-ID"/>
        </a:p>
      </dgm:t>
    </dgm:pt>
    <dgm:pt modelId="{2FF0697F-4E33-4A66-9775-41C2AE194BE4}" type="pres">
      <dgm:prSet presAssocID="{C568472A-5CAD-4FEC-A566-3824876469FD}" presName="Name0" presStyleCnt="0">
        <dgm:presLayoutVars>
          <dgm:dir/>
          <dgm:animLvl val="lvl"/>
          <dgm:resizeHandles val="exact"/>
        </dgm:presLayoutVars>
      </dgm:prSet>
      <dgm:spPr/>
    </dgm:pt>
    <dgm:pt modelId="{C93E38F6-6341-4154-81CD-B8090629FFFD}" type="pres">
      <dgm:prSet presAssocID="{6503A5E4-9233-47F4-B50B-C85B0D613C39}" presName="Name8" presStyleCnt="0"/>
      <dgm:spPr/>
    </dgm:pt>
    <dgm:pt modelId="{5064E4DB-0B68-4D38-A65B-8505CDC41C79}" type="pres">
      <dgm:prSet presAssocID="{6503A5E4-9233-47F4-B50B-C85B0D613C39}" presName="level" presStyleLbl="node1" presStyleIdx="0" presStyleCnt="5">
        <dgm:presLayoutVars>
          <dgm:chMax val="1"/>
          <dgm:bulletEnabled val="1"/>
        </dgm:presLayoutVars>
      </dgm:prSet>
      <dgm:spPr/>
    </dgm:pt>
    <dgm:pt modelId="{1F09C510-9383-41FA-B7E4-A02AE5C9E3C6}" type="pres">
      <dgm:prSet presAssocID="{6503A5E4-9233-47F4-B50B-C85B0D613C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164A6-88D3-4D3D-A4D3-FE8B0B7933CF}" type="pres">
      <dgm:prSet presAssocID="{F9AC1CCE-E73F-49C8-872A-589B748671D0}" presName="Name8" presStyleCnt="0"/>
      <dgm:spPr/>
    </dgm:pt>
    <dgm:pt modelId="{23D58518-D688-48DD-8967-F394A2B59EE2}" type="pres">
      <dgm:prSet presAssocID="{F9AC1CCE-E73F-49C8-872A-589B748671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C372EB-6EE4-4093-A7C5-88106BB81DB2}" type="pres">
      <dgm:prSet presAssocID="{F9AC1CCE-E73F-49C8-872A-589B748671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04DBC3-BF89-4C67-805D-742450AD03E4}" type="pres">
      <dgm:prSet presAssocID="{72FBFDF0-43E1-4A85-810D-B3FC724CFC29}" presName="Name8" presStyleCnt="0"/>
      <dgm:spPr/>
    </dgm:pt>
    <dgm:pt modelId="{CABF7988-86BE-4F46-9EBC-805FB4D03E6C}" type="pres">
      <dgm:prSet presAssocID="{72FBFDF0-43E1-4A85-810D-B3FC724CFC2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567022E-04AE-45D4-B49A-2BDE65C99015}" type="pres">
      <dgm:prSet presAssocID="{72FBFDF0-43E1-4A85-810D-B3FC724C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9B374-131B-44CF-9FCB-AC9F5111E01D}" type="pres">
      <dgm:prSet presAssocID="{335606C2-1E33-49A2-B4D6-F995E077F1B4}" presName="Name8" presStyleCnt="0"/>
      <dgm:spPr/>
    </dgm:pt>
    <dgm:pt modelId="{91D158F1-E874-4BB9-B56A-21B83027C674}" type="pres">
      <dgm:prSet presAssocID="{335606C2-1E33-49A2-B4D6-F995E077F1B4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EDED93-B845-44A0-9BA0-D72BA8C42518}" type="pres">
      <dgm:prSet presAssocID="{335606C2-1E33-49A2-B4D6-F995E077F1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BCFDCB-390D-4A34-92FA-F175C3C99B0D}" type="pres">
      <dgm:prSet presAssocID="{0733AC7D-B448-48A1-BDDF-4F5E9F6CDD3B}" presName="Name8" presStyleCnt="0"/>
      <dgm:spPr/>
    </dgm:pt>
    <dgm:pt modelId="{B48D48BF-1663-434A-AC69-CC6CD77622A6}" type="pres">
      <dgm:prSet presAssocID="{0733AC7D-B448-48A1-BDDF-4F5E9F6CDD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8BD62D29-56BA-4413-AE7B-8782E1883764}" type="pres">
      <dgm:prSet presAssocID="{0733AC7D-B448-48A1-BDDF-4F5E9F6CDD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474AE08-A1B3-4B37-ABE0-D25DB8BBF190}" srcId="{C568472A-5CAD-4FEC-A566-3824876469FD}" destId="{72FBFDF0-43E1-4A85-810D-B3FC724CFC29}" srcOrd="2" destOrd="0" parTransId="{4F655D37-AF6D-423D-A894-9678F707E684}" sibTransId="{6978B2F3-261C-4F79-96FC-65A694912A8A}"/>
    <dgm:cxn modelId="{18C1002E-ECBE-474D-9F22-94E6A1A980CA}" srcId="{C568472A-5CAD-4FEC-A566-3824876469FD}" destId="{335606C2-1E33-49A2-B4D6-F995E077F1B4}" srcOrd="3" destOrd="0" parTransId="{6BECB0AC-9660-47A9-8341-B3962FFC24F7}" sibTransId="{735A39A9-5FB3-45FD-B5A8-9643F81A2261}"/>
    <dgm:cxn modelId="{07B13042-756D-469D-B5C0-054FA9C96B49}" type="presOf" srcId="{72FBFDF0-43E1-4A85-810D-B3FC724CFC29}" destId="{CABF7988-86BE-4F46-9EBC-805FB4D03E6C}" srcOrd="0" destOrd="0" presId="urn:microsoft.com/office/officeart/2005/8/layout/pyramid1"/>
    <dgm:cxn modelId="{B8690867-A2C8-499D-A662-C4DF4DC9CB96}" type="presOf" srcId="{0733AC7D-B448-48A1-BDDF-4F5E9F6CDD3B}" destId="{B48D48BF-1663-434A-AC69-CC6CD77622A6}" srcOrd="0" destOrd="0" presId="urn:microsoft.com/office/officeart/2005/8/layout/pyramid1"/>
    <dgm:cxn modelId="{53B31070-9FCC-45BE-908B-3C7AF76A4B6B}" srcId="{C568472A-5CAD-4FEC-A566-3824876469FD}" destId="{F9AC1CCE-E73F-49C8-872A-589B748671D0}" srcOrd="1" destOrd="0" parTransId="{CEE75845-2F53-43FC-A83D-B3D48CF94B5B}" sibTransId="{03ED4589-E4A0-49E1-AEB8-7CD032E9AA28}"/>
    <dgm:cxn modelId="{9D005272-B705-475C-B22A-B761EB75DAD9}" type="presOf" srcId="{6503A5E4-9233-47F4-B50B-C85B0D613C39}" destId="{5064E4DB-0B68-4D38-A65B-8505CDC41C79}" srcOrd="0" destOrd="0" presId="urn:microsoft.com/office/officeart/2005/8/layout/pyramid1"/>
    <dgm:cxn modelId="{0FA7B275-F964-44F0-B3A8-338909BA631A}" type="presOf" srcId="{6503A5E4-9233-47F4-B50B-C85B0D613C39}" destId="{1F09C510-9383-41FA-B7E4-A02AE5C9E3C6}" srcOrd="1" destOrd="0" presId="urn:microsoft.com/office/officeart/2005/8/layout/pyramid1"/>
    <dgm:cxn modelId="{81FE9B59-3B4D-4EDF-9D28-89FA7BBF39C4}" type="presOf" srcId="{335606C2-1E33-49A2-B4D6-F995E077F1B4}" destId="{4CEDED93-B845-44A0-9BA0-D72BA8C42518}" srcOrd="1" destOrd="0" presId="urn:microsoft.com/office/officeart/2005/8/layout/pyramid1"/>
    <dgm:cxn modelId="{F673B19A-7469-40CB-9151-5ED6C4927007}" srcId="{C568472A-5CAD-4FEC-A566-3824876469FD}" destId="{6503A5E4-9233-47F4-B50B-C85B0D613C39}" srcOrd="0" destOrd="0" parTransId="{E945D4F0-4B75-47F2-A3CB-D592F21E535B}" sibTransId="{A5F18097-0313-4B17-961B-1D84C825C80D}"/>
    <dgm:cxn modelId="{F5C9F9B7-D96C-407B-BA60-A7D069756B00}" type="presOf" srcId="{0733AC7D-B448-48A1-BDDF-4F5E9F6CDD3B}" destId="{8BD62D29-56BA-4413-AE7B-8782E1883764}" srcOrd="1" destOrd="0" presId="urn:microsoft.com/office/officeart/2005/8/layout/pyramid1"/>
    <dgm:cxn modelId="{F08293D1-192F-4B46-89E1-06AE3768E354}" type="presOf" srcId="{72FBFDF0-43E1-4A85-810D-B3FC724CFC29}" destId="{E567022E-04AE-45D4-B49A-2BDE65C99015}" srcOrd="1" destOrd="0" presId="urn:microsoft.com/office/officeart/2005/8/layout/pyramid1"/>
    <dgm:cxn modelId="{870971DB-F560-4172-AF42-2BD93C275F38}" type="presOf" srcId="{C568472A-5CAD-4FEC-A566-3824876469FD}" destId="{2FF0697F-4E33-4A66-9775-41C2AE194BE4}" srcOrd="0" destOrd="0" presId="urn:microsoft.com/office/officeart/2005/8/layout/pyramid1"/>
    <dgm:cxn modelId="{370B7EDF-B18C-4DFA-8FF4-BBB8B9683242}" srcId="{C568472A-5CAD-4FEC-A566-3824876469FD}" destId="{0733AC7D-B448-48A1-BDDF-4F5E9F6CDD3B}" srcOrd="4" destOrd="0" parTransId="{13B873F4-83AA-428D-97F9-B2455653E035}" sibTransId="{835F6F27-99B5-40B5-8A45-7BDF24C31DC0}"/>
    <dgm:cxn modelId="{5B708ADF-E8BF-494B-A675-AECA9187F5E5}" type="presOf" srcId="{F9AC1CCE-E73F-49C8-872A-589B748671D0}" destId="{23D58518-D688-48DD-8967-F394A2B59EE2}" srcOrd="0" destOrd="0" presId="urn:microsoft.com/office/officeart/2005/8/layout/pyramid1"/>
    <dgm:cxn modelId="{D49563E3-E1B6-4802-8E2C-6ECC06100A81}" type="presOf" srcId="{335606C2-1E33-49A2-B4D6-F995E077F1B4}" destId="{91D158F1-E874-4BB9-B56A-21B83027C674}" srcOrd="0" destOrd="0" presId="urn:microsoft.com/office/officeart/2005/8/layout/pyramid1"/>
    <dgm:cxn modelId="{D73211E6-D18B-4539-AB64-092B756E1223}" type="presOf" srcId="{F9AC1CCE-E73F-49C8-872A-589B748671D0}" destId="{3BC372EB-6EE4-4093-A7C5-88106BB81DB2}" srcOrd="1" destOrd="0" presId="urn:microsoft.com/office/officeart/2005/8/layout/pyramid1"/>
    <dgm:cxn modelId="{24CC91F7-3492-4183-A2BB-45F41133D78E}" type="presParOf" srcId="{2FF0697F-4E33-4A66-9775-41C2AE194BE4}" destId="{C93E38F6-6341-4154-81CD-B8090629FFFD}" srcOrd="0" destOrd="0" presId="urn:microsoft.com/office/officeart/2005/8/layout/pyramid1"/>
    <dgm:cxn modelId="{723E0626-F222-4DDC-A7BB-396B225B59E6}" type="presParOf" srcId="{C93E38F6-6341-4154-81CD-B8090629FFFD}" destId="{5064E4DB-0B68-4D38-A65B-8505CDC41C79}" srcOrd="0" destOrd="0" presId="urn:microsoft.com/office/officeart/2005/8/layout/pyramid1"/>
    <dgm:cxn modelId="{0D365473-DCD4-4A4E-BF63-7785BF688B80}" type="presParOf" srcId="{C93E38F6-6341-4154-81CD-B8090629FFFD}" destId="{1F09C510-9383-41FA-B7E4-A02AE5C9E3C6}" srcOrd="1" destOrd="0" presId="urn:microsoft.com/office/officeart/2005/8/layout/pyramid1"/>
    <dgm:cxn modelId="{979D79FF-C6CA-4B4D-9906-9ADAC095CEF6}" type="presParOf" srcId="{2FF0697F-4E33-4A66-9775-41C2AE194BE4}" destId="{387164A6-88D3-4D3D-A4D3-FE8B0B7933CF}" srcOrd="1" destOrd="0" presId="urn:microsoft.com/office/officeart/2005/8/layout/pyramid1"/>
    <dgm:cxn modelId="{C6B29314-EEE6-4754-BCD7-A74644E94FB3}" type="presParOf" srcId="{387164A6-88D3-4D3D-A4D3-FE8B0B7933CF}" destId="{23D58518-D688-48DD-8967-F394A2B59EE2}" srcOrd="0" destOrd="0" presId="urn:microsoft.com/office/officeart/2005/8/layout/pyramid1"/>
    <dgm:cxn modelId="{082C7DB7-A882-444F-8030-04B5577F57E0}" type="presParOf" srcId="{387164A6-88D3-4D3D-A4D3-FE8B0B7933CF}" destId="{3BC372EB-6EE4-4093-A7C5-88106BB81DB2}" srcOrd="1" destOrd="0" presId="urn:microsoft.com/office/officeart/2005/8/layout/pyramid1"/>
    <dgm:cxn modelId="{93851283-00A2-4F78-A349-92B997DB5CDE}" type="presParOf" srcId="{2FF0697F-4E33-4A66-9775-41C2AE194BE4}" destId="{3604DBC3-BF89-4C67-805D-742450AD03E4}" srcOrd="2" destOrd="0" presId="urn:microsoft.com/office/officeart/2005/8/layout/pyramid1"/>
    <dgm:cxn modelId="{25C0DB55-8ECE-41F0-9839-58FF11CF1566}" type="presParOf" srcId="{3604DBC3-BF89-4C67-805D-742450AD03E4}" destId="{CABF7988-86BE-4F46-9EBC-805FB4D03E6C}" srcOrd="0" destOrd="0" presId="urn:microsoft.com/office/officeart/2005/8/layout/pyramid1"/>
    <dgm:cxn modelId="{E9193BDC-AE3F-47EE-A476-3A22A6A755A4}" type="presParOf" srcId="{3604DBC3-BF89-4C67-805D-742450AD03E4}" destId="{E567022E-04AE-45D4-B49A-2BDE65C99015}" srcOrd="1" destOrd="0" presId="urn:microsoft.com/office/officeart/2005/8/layout/pyramid1"/>
    <dgm:cxn modelId="{E851A8C5-46DA-4517-A4EB-D52F79C18E62}" type="presParOf" srcId="{2FF0697F-4E33-4A66-9775-41C2AE194BE4}" destId="{6179B374-131B-44CF-9FCB-AC9F5111E01D}" srcOrd="3" destOrd="0" presId="urn:microsoft.com/office/officeart/2005/8/layout/pyramid1"/>
    <dgm:cxn modelId="{10224155-02FD-48C1-85DA-1A704E055997}" type="presParOf" srcId="{6179B374-131B-44CF-9FCB-AC9F5111E01D}" destId="{91D158F1-E874-4BB9-B56A-21B83027C674}" srcOrd="0" destOrd="0" presId="urn:microsoft.com/office/officeart/2005/8/layout/pyramid1"/>
    <dgm:cxn modelId="{0106FCF5-453C-4DBA-850B-3FBD2BC67FEE}" type="presParOf" srcId="{6179B374-131B-44CF-9FCB-AC9F5111E01D}" destId="{4CEDED93-B845-44A0-9BA0-D72BA8C42518}" srcOrd="1" destOrd="0" presId="urn:microsoft.com/office/officeart/2005/8/layout/pyramid1"/>
    <dgm:cxn modelId="{5B9FBF97-A261-44D5-A586-78011A42219C}" type="presParOf" srcId="{2FF0697F-4E33-4A66-9775-41C2AE194BE4}" destId="{80BCFDCB-390D-4A34-92FA-F175C3C99B0D}" srcOrd="4" destOrd="0" presId="urn:microsoft.com/office/officeart/2005/8/layout/pyramid1"/>
    <dgm:cxn modelId="{F949104D-0645-4385-9D3D-92B61A0E074D}" type="presParOf" srcId="{80BCFDCB-390D-4A34-92FA-F175C3C99B0D}" destId="{B48D48BF-1663-434A-AC69-CC6CD77622A6}" srcOrd="0" destOrd="0" presId="urn:microsoft.com/office/officeart/2005/8/layout/pyramid1"/>
    <dgm:cxn modelId="{A28AB149-F5DC-4CE6-8E67-000DFA1FABF0}" type="presParOf" srcId="{80BCFDCB-390D-4A34-92FA-F175C3C99B0D}" destId="{8BD62D29-56BA-4413-AE7B-8782E1883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8472A-5CAD-4FEC-A566-3824876469FD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6503A5E4-9233-47F4-B50B-C85B0D613C3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Aktualisai diri</a:t>
          </a:r>
        </a:p>
      </dgm:t>
    </dgm:pt>
    <dgm:pt modelId="{E945D4F0-4B75-47F2-A3CB-D592F21E535B}" type="parTrans" cxnId="{F673B19A-7469-40CB-9151-5ED6C4927007}">
      <dgm:prSet/>
      <dgm:spPr/>
      <dgm:t>
        <a:bodyPr/>
        <a:lstStyle/>
        <a:p>
          <a:endParaRPr lang="id-ID"/>
        </a:p>
      </dgm:t>
    </dgm:pt>
    <dgm:pt modelId="{A5F18097-0313-4B17-961B-1D84C825C80D}" type="sibTrans" cxnId="{F673B19A-7469-40CB-9151-5ED6C4927007}">
      <dgm:prSet/>
      <dgm:spPr/>
      <dgm:t>
        <a:bodyPr/>
        <a:lstStyle/>
        <a:p>
          <a:endParaRPr lang="id-ID"/>
        </a:p>
      </dgm:t>
    </dgm:pt>
    <dgm:pt modelId="{F9AC1CCE-E73F-49C8-872A-589B748671D0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Harga diri</a:t>
          </a:r>
        </a:p>
      </dgm:t>
    </dgm:pt>
    <dgm:pt modelId="{CEE75845-2F53-43FC-A83D-B3D48CF94B5B}" type="parTrans" cxnId="{53B31070-9FCC-45BE-908B-3C7AF76A4B6B}">
      <dgm:prSet/>
      <dgm:spPr/>
      <dgm:t>
        <a:bodyPr/>
        <a:lstStyle/>
        <a:p>
          <a:endParaRPr lang="id-ID"/>
        </a:p>
      </dgm:t>
    </dgm:pt>
    <dgm:pt modelId="{03ED4589-E4A0-49E1-AEB8-7CD032E9AA28}" type="sibTrans" cxnId="{53B31070-9FCC-45BE-908B-3C7AF76A4B6B}">
      <dgm:prSet/>
      <dgm:spPr/>
      <dgm:t>
        <a:bodyPr/>
        <a:lstStyle/>
        <a:p>
          <a:endParaRPr lang="id-ID"/>
        </a:p>
      </dgm:t>
    </dgm:pt>
    <dgm:pt modelId="{72FBFDF0-43E1-4A85-810D-B3FC724CFC2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Mencintai &amp; Memiliki </a:t>
          </a:r>
        </a:p>
      </dgm:t>
    </dgm:pt>
    <dgm:pt modelId="{4F655D37-AF6D-423D-A894-9678F707E684}" type="parTrans" cxnId="{9474AE08-A1B3-4B37-ABE0-D25DB8BBF190}">
      <dgm:prSet/>
      <dgm:spPr/>
      <dgm:t>
        <a:bodyPr/>
        <a:lstStyle/>
        <a:p>
          <a:endParaRPr lang="id-ID"/>
        </a:p>
      </dgm:t>
    </dgm:pt>
    <dgm:pt modelId="{6978B2F3-261C-4F79-96FC-65A694912A8A}" type="sibTrans" cxnId="{9474AE08-A1B3-4B37-ABE0-D25DB8BBF190}">
      <dgm:prSet/>
      <dgm:spPr/>
      <dgm:t>
        <a:bodyPr/>
        <a:lstStyle/>
        <a:p>
          <a:endParaRPr lang="id-ID"/>
        </a:p>
      </dgm:t>
    </dgm:pt>
    <dgm:pt modelId="{335606C2-1E33-49A2-B4D6-F995E077F1B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Keamanan &amp; keselamatan</a:t>
          </a:r>
        </a:p>
      </dgm:t>
    </dgm:pt>
    <dgm:pt modelId="{6BECB0AC-9660-47A9-8341-B3962FFC24F7}" type="parTrans" cxnId="{18C1002E-ECBE-474D-9F22-94E6A1A980CA}">
      <dgm:prSet/>
      <dgm:spPr/>
      <dgm:t>
        <a:bodyPr/>
        <a:lstStyle/>
        <a:p>
          <a:endParaRPr lang="id-ID"/>
        </a:p>
      </dgm:t>
    </dgm:pt>
    <dgm:pt modelId="{735A39A9-5FB3-45FD-B5A8-9643F81A2261}" type="sibTrans" cxnId="{18C1002E-ECBE-474D-9F22-94E6A1A980CA}">
      <dgm:prSet/>
      <dgm:spPr/>
      <dgm:t>
        <a:bodyPr/>
        <a:lstStyle/>
        <a:p>
          <a:endParaRPr lang="id-ID"/>
        </a:p>
      </dgm:t>
    </dgm:pt>
    <dgm:pt modelId="{0733AC7D-B448-48A1-BDDF-4F5E9F6CDD3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fisiologis</a:t>
          </a:r>
        </a:p>
      </dgm:t>
    </dgm:pt>
    <dgm:pt modelId="{13B873F4-83AA-428D-97F9-B2455653E035}" type="parTrans" cxnId="{370B7EDF-B18C-4DFA-8FF4-BBB8B9683242}">
      <dgm:prSet/>
      <dgm:spPr/>
      <dgm:t>
        <a:bodyPr/>
        <a:lstStyle/>
        <a:p>
          <a:endParaRPr lang="id-ID"/>
        </a:p>
      </dgm:t>
    </dgm:pt>
    <dgm:pt modelId="{835F6F27-99B5-40B5-8A45-7BDF24C31DC0}" type="sibTrans" cxnId="{370B7EDF-B18C-4DFA-8FF4-BBB8B9683242}">
      <dgm:prSet/>
      <dgm:spPr/>
      <dgm:t>
        <a:bodyPr/>
        <a:lstStyle/>
        <a:p>
          <a:endParaRPr lang="id-ID"/>
        </a:p>
      </dgm:t>
    </dgm:pt>
    <dgm:pt modelId="{2FF0697F-4E33-4A66-9775-41C2AE194BE4}" type="pres">
      <dgm:prSet presAssocID="{C568472A-5CAD-4FEC-A566-3824876469FD}" presName="Name0" presStyleCnt="0">
        <dgm:presLayoutVars>
          <dgm:dir/>
          <dgm:animLvl val="lvl"/>
          <dgm:resizeHandles val="exact"/>
        </dgm:presLayoutVars>
      </dgm:prSet>
      <dgm:spPr/>
    </dgm:pt>
    <dgm:pt modelId="{C93E38F6-6341-4154-81CD-B8090629FFFD}" type="pres">
      <dgm:prSet presAssocID="{6503A5E4-9233-47F4-B50B-C85B0D613C39}" presName="Name8" presStyleCnt="0"/>
      <dgm:spPr/>
    </dgm:pt>
    <dgm:pt modelId="{5064E4DB-0B68-4D38-A65B-8505CDC41C79}" type="pres">
      <dgm:prSet presAssocID="{6503A5E4-9233-47F4-B50B-C85B0D613C39}" presName="level" presStyleLbl="node1" presStyleIdx="0" presStyleCnt="5">
        <dgm:presLayoutVars>
          <dgm:chMax val="1"/>
          <dgm:bulletEnabled val="1"/>
        </dgm:presLayoutVars>
      </dgm:prSet>
      <dgm:spPr/>
    </dgm:pt>
    <dgm:pt modelId="{1F09C510-9383-41FA-B7E4-A02AE5C9E3C6}" type="pres">
      <dgm:prSet presAssocID="{6503A5E4-9233-47F4-B50B-C85B0D613C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164A6-88D3-4D3D-A4D3-FE8B0B7933CF}" type="pres">
      <dgm:prSet presAssocID="{F9AC1CCE-E73F-49C8-872A-589B748671D0}" presName="Name8" presStyleCnt="0"/>
      <dgm:spPr/>
    </dgm:pt>
    <dgm:pt modelId="{23D58518-D688-48DD-8967-F394A2B59EE2}" type="pres">
      <dgm:prSet presAssocID="{F9AC1CCE-E73F-49C8-872A-589B748671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C372EB-6EE4-4093-A7C5-88106BB81DB2}" type="pres">
      <dgm:prSet presAssocID="{F9AC1CCE-E73F-49C8-872A-589B748671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04DBC3-BF89-4C67-805D-742450AD03E4}" type="pres">
      <dgm:prSet presAssocID="{72FBFDF0-43E1-4A85-810D-B3FC724CFC29}" presName="Name8" presStyleCnt="0"/>
      <dgm:spPr/>
    </dgm:pt>
    <dgm:pt modelId="{CABF7988-86BE-4F46-9EBC-805FB4D03E6C}" type="pres">
      <dgm:prSet presAssocID="{72FBFDF0-43E1-4A85-810D-B3FC724CFC2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567022E-04AE-45D4-B49A-2BDE65C99015}" type="pres">
      <dgm:prSet presAssocID="{72FBFDF0-43E1-4A85-810D-B3FC724C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9B374-131B-44CF-9FCB-AC9F5111E01D}" type="pres">
      <dgm:prSet presAssocID="{335606C2-1E33-49A2-B4D6-F995E077F1B4}" presName="Name8" presStyleCnt="0"/>
      <dgm:spPr/>
    </dgm:pt>
    <dgm:pt modelId="{91D158F1-E874-4BB9-B56A-21B83027C674}" type="pres">
      <dgm:prSet presAssocID="{335606C2-1E33-49A2-B4D6-F995E077F1B4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EDED93-B845-44A0-9BA0-D72BA8C42518}" type="pres">
      <dgm:prSet presAssocID="{335606C2-1E33-49A2-B4D6-F995E077F1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BCFDCB-390D-4A34-92FA-F175C3C99B0D}" type="pres">
      <dgm:prSet presAssocID="{0733AC7D-B448-48A1-BDDF-4F5E9F6CDD3B}" presName="Name8" presStyleCnt="0"/>
      <dgm:spPr/>
    </dgm:pt>
    <dgm:pt modelId="{B48D48BF-1663-434A-AC69-CC6CD77622A6}" type="pres">
      <dgm:prSet presAssocID="{0733AC7D-B448-48A1-BDDF-4F5E9F6CDD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8BD62D29-56BA-4413-AE7B-8782E1883764}" type="pres">
      <dgm:prSet presAssocID="{0733AC7D-B448-48A1-BDDF-4F5E9F6CDD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2B61400-9D9F-4536-A936-A7DE8B70A99E}" type="presOf" srcId="{335606C2-1E33-49A2-B4D6-F995E077F1B4}" destId="{4CEDED93-B845-44A0-9BA0-D72BA8C42518}" srcOrd="1" destOrd="0" presId="urn:microsoft.com/office/officeart/2005/8/layout/pyramid1"/>
    <dgm:cxn modelId="{9474AE08-A1B3-4B37-ABE0-D25DB8BBF190}" srcId="{C568472A-5CAD-4FEC-A566-3824876469FD}" destId="{72FBFDF0-43E1-4A85-810D-B3FC724CFC29}" srcOrd="2" destOrd="0" parTransId="{4F655D37-AF6D-423D-A894-9678F707E684}" sibTransId="{6978B2F3-261C-4F79-96FC-65A694912A8A}"/>
    <dgm:cxn modelId="{4ECE190B-A590-4071-82E1-8C4C058D7699}" type="presOf" srcId="{6503A5E4-9233-47F4-B50B-C85B0D613C39}" destId="{5064E4DB-0B68-4D38-A65B-8505CDC41C79}" srcOrd="0" destOrd="0" presId="urn:microsoft.com/office/officeart/2005/8/layout/pyramid1"/>
    <dgm:cxn modelId="{DC448D16-4245-4270-981D-490604B6BD59}" type="presOf" srcId="{335606C2-1E33-49A2-B4D6-F995E077F1B4}" destId="{91D158F1-E874-4BB9-B56A-21B83027C674}" srcOrd="0" destOrd="0" presId="urn:microsoft.com/office/officeart/2005/8/layout/pyramid1"/>
    <dgm:cxn modelId="{18C1002E-ECBE-474D-9F22-94E6A1A980CA}" srcId="{C568472A-5CAD-4FEC-A566-3824876469FD}" destId="{335606C2-1E33-49A2-B4D6-F995E077F1B4}" srcOrd="3" destOrd="0" parTransId="{6BECB0AC-9660-47A9-8341-B3962FFC24F7}" sibTransId="{735A39A9-5FB3-45FD-B5A8-9643F81A2261}"/>
    <dgm:cxn modelId="{D99D074A-D34E-45F8-AE31-3B8FC612EE62}" type="presOf" srcId="{F9AC1CCE-E73F-49C8-872A-589B748671D0}" destId="{3BC372EB-6EE4-4093-A7C5-88106BB81DB2}" srcOrd="1" destOrd="0" presId="urn:microsoft.com/office/officeart/2005/8/layout/pyramid1"/>
    <dgm:cxn modelId="{53B31070-9FCC-45BE-908B-3C7AF76A4B6B}" srcId="{C568472A-5CAD-4FEC-A566-3824876469FD}" destId="{F9AC1CCE-E73F-49C8-872A-589B748671D0}" srcOrd="1" destOrd="0" parTransId="{CEE75845-2F53-43FC-A83D-B3D48CF94B5B}" sibTransId="{03ED4589-E4A0-49E1-AEB8-7CD032E9AA28}"/>
    <dgm:cxn modelId="{86372286-D0AE-46D3-8F55-C7CBE1C56BB2}" type="presOf" srcId="{C568472A-5CAD-4FEC-A566-3824876469FD}" destId="{2FF0697F-4E33-4A66-9775-41C2AE194BE4}" srcOrd="0" destOrd="0" presId="urn:microsoft.com/office/officeart/2005/8/layout/pyramid1"/>
    <dgm:cxn modelId="{D5492992-B2E1-4F96-8257-7BD8AFBBDDBE}" type="presOf" srcId="{72FBFDF0-43E1-4A85-810D-B3FC724CFC29}" destId="{CABF7988-86BE-4F46-9EBC-805FB4D03E6C}" srcOrd="0" destOrd="0" presId="urn:microsoft.com/office/officeart/2005/8/layout/pyramid1"/>
    <dgm:cxn modelId="{F673B19A-7469-40CB-9151-5ED6C4927007}" srcId="{C568472A-5CAD-4FEC-A566-3824876469FD}" destId="{6503A5E4-9233-47F4-B50B-C85B0D613C39}" srcOrd="0" destOrd="0" parTransId="{E945D4F0-4B75-47F2-A3CB-D592F21E535B}" sibTransId="{A5F18097-0313-4B17-961B-1D84C825C80D}"/>
    <dgm:cxn modelId="{EDF045B8-2925-4977-B669-4EA2C936EEE8}" type="presOf" srcId="{0733AC7D-B448-48A1-BDDF-4F5E9F6CDD3B}" destId="{8BD62D29-56BA-4413-AE7B-8782E1883764}" srcOrd="1" destOrd="0" presId="urn:microsoft.com/office/officeart/2005/8/layout/pyramid1"/>
    <dgm:cxn modelId="{1D4E70C7-E2D3-4945-84AB-E844F06F79B4}" type="presOf" srcId="{6503A5E4-9233-47F4-B50B-C85B0D613C39}" destId="{1F09C510-9383-41FA-B7E4-A02AE5C9E3C6}" srcOrd="1" destOrd="0" presId="urn:microsoft.com/office/officeart/2005/8/layout/pyramid1"/>
    <dgm:cxn modelId="{B672C9CB-93C4-48F0-92F3-5AE73C0B27F1}" type="presOf" srcId="{F9AC1CCE-E73F-49C8-872A-589B748671D0}" destId="{23D58518-D688-48DD-8967-F394A2B59EE2}" srcOrd="0" destOrd="0" presId="urn:microsoft.com/office/officeart/2005/8/layout/pyramid1"/>
    <dgm:cxn modelId="{370B7EDF-B18C-4DFA-8FF4-BBB8B9683242}" srcId="{C568472A-5CAD-4FEC-A566-3824876469FD}" destId="{0733AC7D-B448-48A1-BDDF-4F5E9F6CDD3B}" srcOrd="4" destOrd="0" parTransId="{13B873F4-83AA-428D-97F9-B2455653E035}" sibTransId="{835F6F27-99B5-40B5-8A45-7BDF24C31DC0}"/>
    <dgm:cxn modelId="{BB159FEF-B9D5-4275-B1D6-4B8048831584}" type="presOf" srcId="{0733AC7D-B448-48A1-BDDF-4F5E9F6CDD3B}" destId="{B48D48BF-1663-434A-AC69-CC6CD77622A6}" srcOrd="0" destOrd="0" presId="urn:microsoft.com/office/officeart/2005/8/layout/pyramid1"/>
    <dgm:cxn modelId="{9D9E6CFD-D293-4A22-89B0-922E0D3EACCB}" type="presOf" srcId="{72FBFDF0-43E1-4A85-810D-B3FC724CFC29}" destId="{E567022E-04AE-45D4-B49A-2BDE65C99015}" srcOrd="1" destOrd="0" presId="urn:microsoft.com/office/officeart/2005/8/layout/pyramid1"/>
    <dgm:cxn modelId="{5FF00AA3-0EBE-4184-8742-F53312659371}" type="presParOf" srcId="{2FF0697F-4E33-4A66-9775-41C2AE194BE4}" destId="{C93E38F6-6341-4154-81CD-B8090629FFFD}" srcOrd="0" destOrd="0" presId="urn:microsoft.com/office/officeart/2005/8/layout/pyramid1"/>
    <dgm:cxn modelId="{B4D0424A-31BC-4AB1-A8A1-31460A5D1233}" type="presParOf" srcId="{C93E38F6-6341-4154-81CD-B8090629FFFD}" destId="{5064E4DB-0B68-4D38-A65B-8505CDC41C79}" srcOrd="0" destOrd="0" presId="urn:microsoft.com/office/officeart/2005/8/layout/pyramid1"/>
    <dgm:cxn modelId="{ACE98D03-98D7-4DB6-B4CF-38B466CF2B86}" type="presParOf" srcId="{C93E38F6-6341-4154-81CD-B8090629FFFD}" destId="{1F09C510-9383-41FA-B7E4-A02AE5C9E3C6}" srcOrd="1" destOrd="0" presId="urn:microsoft.com/office/officeart/2005/8/layout/pyramid1"/>
    <dgm:cxn modelId="{7BA7E710-ECC1-4D28-9476-008C9B53B2FD}" type="presParOf" srcId="{2FF0697F-4E33-4A66-9775-41C2AE194BE4}" destId="{387164A6-88D3-4D3D-A4D3-FE8B0B7933CF}" srcOrd="1" destOrd="0" presId="urn:microsoft.com/office/officeart/2005/8/layout/pyramid1"/>
    <dgm:cxn modelId="{ABBEB80D-9826-41A3-A2E0-EB9C9BD1623B}" type="presParOf" srcId="{387164A6-88D3-4D3D-A4D3-FE8B0B7933CF}" destId="{23D58518-D688-48DD-8967-F394A2B59EE2}" srcOrd="0" destOrd="0" presId="urn:microsoft.com/office/officeart/2005/8/layout/pyramid1"/>
    <dgm:cxn modelId="{E438FA8A-E872-4ED0-9C36-FC5268E228DF}" type="presParOf" srcId="{387164A6-88D3-4D3D-A4D3-FE8B0B7933CF}" destId="{3BC372EB-6EE4-4093-A7C5-88106BB81DB2}" srcOrd="1" destOrd="0" presId="urn:microsoft.com/office/officeart/2005/8/layout/pyramid1"/>
    <dgm:cxn modelId="{CF780A2C-39E8-47EC-9131-B9767AF60CA9}" type="presParOf" srcId="{2FF0697F-4E33-4A66-9775-41C2AE194BE4}" destId="{3604DBC3-BF89-4C67-805D-742450AD03E4}" srcOrd="2" destOrd="0" presId="urn:microsoft.com/office/officeart/2005/8/layout/pyramid1"/>
    <dgm:cxn modelId="{8673998F-750C-4DD2-B3BC-6FA4EBA195E1}" type="presParOf" srcId="{3604DBC3-BF89-4C67-805D-742450AD03E4}" destId="{CABF7988-86BE-4F46-9EBC-805FB4D03E6C}" srcOrd="0" destOrd="0" presId="urn:microsoft.com/office/officeart/2005/8/layout/pyramid1"/>
    <dgm:cxn modelId="{92843D89-7DDD-4B4D-BF95-AB6E6A931DE1}" type="presParOf" srcId="{3604DBC3-BF89-4C67-805D-742450AD03E4}" destId="{E567022E-04AE-45D4-B49A-2BDE65C99015}" srcOrd="1" destOrd="0" presId="urn:microsoft.com/office/officeart/2005/8/layout/pyramid1"/>
    <dgm:cxn modelId="{88B27118-95DB-4850-A5E4-7D1E9B826C97}" type="presParOf" srcId="{2FF0697F-4E33-4A66-9775-41C2AE194BE4}" destId="{6179B374-131B-44CF-9FCB-AC9F5111E01D}" srcOrd="3" destOrd="0" presId="urn:microsoft.com/office/officeart/2005/8/layout/pyramid1"/>
    <dgm:cxn modelId="{68984144-D89A-4804-BAC5-016ACFF6E81A}" type="presParOf" srcId="{6179B374-131B-44CF-9FCB-AC9F5111E01D}" destId="{91D158F1-E874-4BB9-B56A-21B83027C674}" srcOrd="0" destOrd="0" presId="urn:microsoft.com/office/officeart/2005/8/layout/pyramid1"/>
    <dgm:cxn modelId="{3A1575F0-1EB6-468B-8B48-5B70AE53AF41}" type="presParOf" srcId="{6179B374-131B-44CF-9FCB-AC9F5111E01D}" destId="{4CEDED93-B845-44A0-9BA0-D72BA8C42518}" srcOrd="1" destOrd="0" presId="urn:microsoft.com/office/officeart/2005/8/layout/pyramid1"/>
    <dgm:cxn modelId="{2C23159E-11AD-4D20-BE5C-C51A4A96C213}" type="presParOf" srcId="{2FF0697F-4E33-4A66-9775-41C2AE194BE4}" destId="{80BCFDCB-390D-4A34-92FA-F175C3C99B0D}" srcOrd="4" destOrd="0" presId="urn:microsoft.com/office/officeart/2005/8/layout/pyramid1"/>
    <dgm:cxn modelId="{43EFDDDC-8EC5-4389-965B-C65F7985F6D8}" type="presParOf" srcId="{80BCFDCB-390D-4A34-92FA-F175C3C99B0D}" destId="{B48D48BF-1663-434A-AC69-CC6CD77622A6}" srcOrd="0" destOrd="0" presId="urn:microsoft.com/office/officeart/2005/8/layout/pyramid1"/>
    <dgm:cxn modelId="{007E8E9D-FF5E-4AB5-AE08-627582FB85A5}" type="presParOf" srcId="{80BCFDCB-390D-4A34-92FA-F175C3C99B0D}" destId="{8BD62D29-56BA-4413-AE7B-8782E1883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68472A-5CAD-4FEC-A566-3824876469FD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6503A5E4-9233-47F4-B50B-C85B0D613C3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Aktualisai diri</a:t>
          </a:r>
        </a:p>
      </dgm:t>
    </dgm:pt>
    <dgm:pt modelId="{E945D4F0-4B75-47F2-A3CB-D592F21E535B}" type="parTrans" cxnId="{F673B19A-7469-40CB-9151-5ED6C4927007}">
      <dgm:prSet/>
      <dgm:spPr/>
      <dgm:t>
        <a:bodyPr/>
        <a:lstStyle/>
        <a:p>
          <a:endParaRPr lang="id-ID"/>
        </a:p>
      </dgm:t>
    </dgm:pt>
    <dgm:pt modelId="{A5F18097-0313-4B17-961B-1D84C825C80D}" type="sibTrans" cxnId="{F673B19A-7469-40CB-9151-5ED6C4927007}">
      <dgm:prSet/>
      <dgm:spPr/>
      <dgm:t>
        <a:bodyPr/>
        <a:lstStyle/>
        <a:p>
          <a:endParaRPr lang="id-ID"/>
        </a:p>
      </dgm:t>
    </dgm:pt>
    <dgm:pt modelId="{F9AC1CCE-E73F-49C8-872A-589B748671D0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Harga diri</a:t>
          </a:r>
        </a:p>
      </dgm:t>
    </dgm:pt>
    <dgm:pt modelId="{CEE75845-2F53-43FC-A83D-B3D48CF94B5B}" type="parTrans" cxnId="{53B31070-9FCC-45BE-908B-3C7AF76A4B6B}">
      <dgm:prSet/>
      <dgm:spPr/>
      <dgm:t>
        <a:bodyPr/>
        <a:lstStyle/>
        <a:p>
          <a:endParaRPr lang="id-ID"/>
        </a:p>
      </dgm:t>
    </dgm:pt>
    <dgm:pt modelId="{03ED4589-E4A0-49E1-AEB8-7CD032E9AA28}" type="sibTrans" cxnId="{53B31070-9FCC-45BE-908B-3C7AF76A4B6B}">
      <dgm:prSet/>
      <dgm:spPr/>
      <dgm:t>
        <a:bodyPr/>
        <a:lstStyle/>
        <a:p>
          <a:endParaRPr lang="id-ID"/>
        </a:p>
      </dgm:t>
    </dgm:pt>
    <dgm:pt modelId="{72FBFDF0-43E1-4A85-810D-B3FC724CFC2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Mencintai &amp; Memiliki </a:t>
          </a:r>
        </a:p>
      </dgm:t>
    </dgm:pt>
    <dgm:pt modelId="{4F655D37-AF6D-423D-A894-9678F707E684}" type="parTrans" cxnId="{9474AE08-A1B3-4B37-ABE0-D25DB8BBF190}">
      <dgm:prSet/>
      <dgm:spPr/>
      <dgm:t>
        <a:bodyPr/>
        <a:lstStyle/>
        <a:p>
          <a:endParaRPr lang="id-ID"/>
        </a:p>
      </dgm:t>
    </dgm:pt>
    <dgm:pt modelId="{6978B2F3-261C-4F79-96FC-65A694912A8A}" type="sibTrans" cxnId="{9474AE08-A1B3-4B37-ABE0-D25DB8BBF190}">
      <dgm:prSet/>
      <dgm:spPr/>
      <dgm:t>
        <a:bodyPr/>
        <a:lstStyle/>
        <a:p>
          <a:endParaRPr lang="id-ID"/>
        </a:p>
      </dgm:t>
    </dgm:pt>
    <dgm:pt modelId="{335606C2-1E33-49A2-B4D6-F995E077F1B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Keamanan &amp; keselamatan</a:t>
          </a:r>
        </a:p>
      </dgm:t>
    </dgm:pt>
    <dgm:pt modelId="{6BECB0AC-9660-47A9-8341-B3962FFC24F7}" type="parTrans" cxnId="{18C1002E-ECBE-474D-9F22-94E6A1A980CA}">
      <dgm:prSet/>
      <dgm:spPr/>
      <dgm:t>
        <a:bodyPr/>
        <a:lstStyle/>
        <a:p>
          <a:endParaRPr lang="id-ID"/>
        </a:p>
      </dgm:t>
    </dgm:pt>
    <dgm:pt modelId="{735A39A9-5FB3-45FD-B5A8-9643F81A2261}" type="sibTrans" cxnId="{18C1002E-ECBE-474D-9F22-94E6A1A980CA}">
      <dgm:prSet/>
      <dgm:spPr/>
      <dgm:t>
        <a:bodyPr/>
        <a:lstStyle/>
        <a:p>
          <a:endParaRPr lang="id-ID"/>
        </a:p>
      </dgm:t>
    </dgm:pt>
    <dgm:pt modelId="{0733AC7D-B448-48A1-BDDF-4F5E9F6CDD3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fisiologis</a:t>
          </a:r>
        </a:p>
      </dgm:t>
    </dgm:pt>
    <dgm:pt modelId="{13B873F4-83AA-428D-97F9-B2455653E035}" type="parTrans" cxnId="{370B7EDF-B18C-4DFA-8FF4-BBB8B9683242}">
      <dgm:prSet/>
      <dgm:spPr/>
      <dgm:t>
        <a:bodyPr/>
        <a:lstStyle/>
        <a:p>
          <a:endParaRPr lang="id-ID"/>
        </a:p>
      </dgm:t>
    </dgm:pt>
    <dgm:pt modelId="{835F6F27-99B5-40B5-8A45-7BDF24C31DC0}" type="sibTrans" cxnId="{370B7EDF-B18C-4DFA-8FF4-BBB8B9683242}">
      <dgm:prSet/>
      <dgm:spPr/>
      <dgm:t>
        <a:bodyPr/>
        <a:lstStyle/>
        <a:p>
          <a:endParaRPr lang="id-ID"/>
        </a:p>
      </dgm:t>
    </dgm:pt>
    <dgm:pt modelId="{2FF0697F-4E33-4A66-9775-41C2AE194BE4}" type="pres">
      <dgm:prSet presAssocID="{C568472A-5CAD-4FEC-A566-3824876469FD}" presName="Name0" presStyleCnt="0">
        <dgm:presLayoutVars>
          <dgm:dir/>
          <dgm:animLvl val="lvl"/>
          <dgm:resizeHandles val="exact"/>
        </dgm:presLayoutVars>
      </dgm:prSet>
      <dgm:spPr/>
    </dgm:pt>
    <dgm:pt modelId="{C93E38F6-6341-4154-81CD-B8090629FFFD}" type="pres">
      <dgm:prSet presAssocID="{6503A5E4-9233-47F4-B50B-C85B0D613C39}" presName="Name8" presStyleCnt="0"/>
      <dgm:spPr/>
    </dgm:pt>
    <dgm:pt modelId="{5064E4DB-0B68-4D38-A65B-8505CDC41C79}" type="pres">
      <dgm:prSet presAssocID="{6503A5E4-9233-47F4-B50B-C85B0D613C39}" presName="level" presStyleLbl="node1" presStyleIdx="0" presStyleCnt="5">
        <dgm:presLayoutVars>
          <dgm:chMax val="1"/>
          <dgm:bulletEnabled val="1"/>
        </dgm:presLayoutVars>
      </dgm:prSet>
      <dgm:spPr/>
    </dgm:pt>
    <dgm:pt modelId="{1F09C510-9383-41FA-B7E4-A02AE5C9E3C6}" type="pres">
      <dgm:prSet presAssocID="{6503A5E4-9233-47F4-B50B-C85B0D613C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164A6-88D3-4D3D-A4D3-FE8B0B7933CF}" type="pres">
      <dgm:prSet presAssocID="{F9AC1CCE-E73F-49C8-872A-589B748671D0}" presName="Name8" presStyleCnt="0"/>
      <dgm:spPr/>
    </dgm:pt>
    <dgm:pt modelId="{23D58518-D688-48DD-8967-F394A2B59EE2}" type="pres">
      <dgm:prSet presAssocID="{F9AC1CCE-E73F-49C8-872A-589B748671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C372EB-6EE4-4093-A7C5-88106BB81DB2}" type="pres">
      <dgm:prSet presAssocID="{F9AC1CCE-E73F-49C8-872A-589B748671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04DBC3-BF89-4C67-805D-742450AD03E4}" type="pres">
      <dgm:prSet presAssocID="{72FBFDF0-43E1-4A85-810D-B3FC724CFC29}" presName="Name8" presStyleCnt="0"/>
      <dgm:spPr/>
    </dgm:pt>
    <dgm:pt modelId="{CABF7988-86BE-4F46-9EBC-805FB4D03E6C}" type="pres">
      <dgm:prSet presAssocID="{72FBFDF0-43E1-4A85-810D-B3FC724CFC2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567022E-04AE-45D4-B49A-2BDE65C99015}" type="pres">
      <dgm:prSet presAssocID="{72FBFDF0-43E1-4A85-810D-B3FC724C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9B374-131B-44CF-9FCB-AC9F5111E01D}" type="pres">
      <dgm:prSet presAssocID="{335606C2-1E33-49A2-B4D6-F995E077F1B4}" presName="Name8" presStyleCnt="0"/>
      <dgm:spPr/>
    </dgm:pt>
    <dgm:pt modelId="{91D158F1-E874-4BB9-B56A-21B83027C674}" type="pres">
      <dgm:prSet presAssocID="{335606C2-1E33-49A2-B4D6-F995E077F1B4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EDED93-B845-44A0-9BA0-D72BA8C42518}" type="pres">
      <dgm:prSet presAssocID="{335606C2-1E33-49A2-B4D6-F995E077F1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BCFDCB-390D-4A34-92FA-F175C3C99B0D}" type="pres">
      <dgm:prSet presAssocID="{0733AC7D-B448-48A1-BDDF-4F5E9F6CDD3B}" presName="Name8" presStyleCnt="0"/>
      <dgm:spPr/>
    </dgm:pt>
    <dgm:pt modelId="{B48D48BF-1663-434A-AC69-CC6CD77622A6}" type="pres">
      <dgm:prSet presAssocID="{0733AC7D-B448-48A1-BDDF-4F5E9F6CDD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8BD62D29-56BA-4413-AE7B-8782E1883764}" type="pres">
      <dgm:prSet presAssocID="{0733AC7D-B448-48A1-BDDF-4F5E9F6CDD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474AE08-A1B3-4B37-ABE0-D25DB8BBF190}" srcId="{C568472A-5CAD-4FEC-A566-3824876469FD}" destId="{72FBFDF0-43E1-4A85-810D-B3FC724CFC29}" srcOrd="2" destOrd="0" parTransId="{4F655D37-AF6D-423D-A894-9678F707E684}" sibTransId="{6978B2F3-261C-4F79-96FC-65A694912A8A}"/>
    <dgm:cxn modelId="{59F42C0D-DBA2-411B-B94C-BD83EA4B892B}" type="presOf" srcId="{6503A5E4-9233-47F4-B50B-C85B0D613C39}" destId="{5064E4DB-0B68-4D38-A65B-8505CDC41C79}" srcOrd="0" destOrd="0" presId="urn:microsoft.com/office/officeart/2005/8/layout/pyramid1"/>
    <dgm:cxn modelId="{04D1810F-6271-48D8-86F3-C9BBCFBDC409}" type="presOf" srcId="{F9AC1CCE-E73F-49C8-872A-589B748671D0}" destId="{3BC372EB-6EE4-4093-A7C5-88106BB81DB2}" srcOrd="1" destOrd="0" presId="urn:microsoft.com/office/officeart/2005/8/layout/pyramid1"/>
    <dgm:cxn modelId="{AE547013-650B-466B-B77B-E01F646F335B}" type="presOf" srcId="{C568472A-5CAD-4FEC-A566-3824876469FD}" destId="{2FF0697F-4E33-4A66-9775-41C2AE194BE4}" srcOrd="0" destOrd="0" presId="urn:microsoft.com/office/officeart/2005/8/layout/pyramid1"/>
    <dgm:cxn modelId="{AF0C5915-55C2-4FB9-B46C-CE2999B33D85}" type="presOf" srcId="{F9AC1CCE-E73F-49C8-872A-589B748671D0}" destId="{23D58518-D688-48DD-8967-F394A2B59EE2}" srcOrd="0" destOrd="0" presId="urn:microsoft.com/office/officeart/2005/8/layout/pyramid1"/>
    <dgm:cxn modelId="{B3CD1B1F-4FCA-4303-8B3A-E92CDE6B8435}" type="presOf" srcId="{0733AC7D-B448-48A1-BDDF-4F5E9F6CDD3B}" destId="{8BD62D29-56BA-4413-AE7B-8782E1883764}" srcOrd="1" destOrd="0" presId="urn:microsoft.com/office/officeart/2005/8/layout/pyramid1"/>
    <dgm:cxn modelId="{18C1002E-ECBE-474D-9F22-94E6A1A980CA}" srcId="{C568472A-5CAD-4FEC-A566-3824876469FD}" destId="{335606C2-1E33-49A2-B4D6-F995E077F1B4}" srcOrd="3" destOrd="0" parTransId="{6BECB0AC-9660-47A9-8341-B3962FFC24F7}" sibTransId="{735A39A9-5FB3-45FD-B5A8-9643F81A2261}"/>
    <dgm:cxn modelId="{098D425E-7356-49DC-ABF9-D698D96B0E35}" type="presOf" srcId="{335606C2-1E33-49A2-B4D6-F995E077F1B4}" destId="{4CEDED93-B845-44A0-9BA0-D72BA8C42518}" srcOrd="1" destOrd="0" presId="urn:microsoft.com/office/officeart/2005/8/layout/pyramid1"/>
    <dgm:cxn modelId="{0D005A60-861F-49DF-9D7F-98175FFEDF3F}" type="presOf" srcId="{0733AC7D-B448-48A1-BDDF-4F5E9F6CDD3B}" destId="{B48D48BF-1663-434A-AC69-CC6CD77622A6}" srcOrd="0" destOrd="0" presId="urn:microsoft.com/office/officeart/2005/8/layout/pyramid1"/>
    <dgm:cxn modelId="{8E2C8243-F9DA-41B5-BD99-8142C8610DC2}" type="presOf" srcId="{335606C2-1E33-49A2-B4D6-F995E077F1B4}" destId="{91D158F1-E874-4BB9-B56A-21B83027C674}" srcOrd="0" destOrd="0" presId="urn:microsoft.com/office/officeart/2005/8/layout/pyramid1"/>
    <dgm:cxn modelId="{53B31070-9FCC-45BE-908B-3C7AF76A4B6B}" srcId="{C568472A-5CAD-4FEC-A566-3824876469FD}" destId="{F9AC1CCE-E73F-49C8-872A-589B748671D0}" srcOrd="1" destOrd="0" parTransId="{CEE75845-2F53-43FC-A83D-B3D48CF94B5B}" sibTransId="{03ED4589-E4A0-49E1-AEB8-7CD032E9AA28}"/>
    <dgm:cxn modelId="{16E09D76-EF03-4483-917C-1CC82427F759}" type="presOf" srcId="{6503A5E4-9233-47F4-B50B-C85B0D613C39}" destId="{1F09C510-9383-41FA-B7E4-A02AE5C9E3C6}" srcOrd="1" destOrd="0" presId="urn:microsoft.com/office/officeart/2005/8/layout/pyramid1"/>
    <dgm:cxn modelId="{F673B19A-7469-40CB-9151-5ED6C4927007}" srcId="{C568472A-5CAD-4FEC-A566-3824876469FD}" destId="{6503A5E4-9233-47F4-B50B-C85B0D613C39}" srcOrd="0" destOrd="0" parTransId="{E945D4F0-4B75-47F2-A3CB-D592F21E535B}" sibTransId="{A5F18097-0313-4B17-961B-1D84C825C80D}"/>
    <dgm:cxn modelId="{2C9FBEC3-85D4-4384-9A08-A6BA45014B51}" type="presOf" srcId="{72FBFDF0-43E1-4A85-810D-B3FC724CFC29}" destId="{CABF7988-86BE-4F46-9EBC-805FB4D03E6C}" srcOrd="0" destOrd="0" presId="urn:microsoft.com/office/officeart/2005/8/layout/pyramid1"/>
    <dgm:cxn modelId="{370B7EDF-B18C-4DFA-8FF4-BBB8B9683242}" srcId="{C568472A-5CAD-4FEC-A566-3824876469FD}" destId="{0733AC7D-B448-48A1-BDDF-4F5E9F6CDD3B}" srcOrd="4" destOrd="0" parTransId="{13B873F4-83AA-428D-97F9-B2455653E035}" sibTransId="{835F6F27-99B5-40B5-8A45-7BDF24C31DC0}"/>
    <dgm:cxn modelId="{6E3EA5E4-B3F8-467B-B115-4480A5E54796}" type="presOf" srcId="{72FBFDF0-43E1-4A85-810D-B3FC724CFC29}" destId="{E567022E-04AE-45D4-B49A-2BDE65C99015}" srcOrd="1" destOrd="0" presId="urn:microsoft.com/office/officeart/2005/8/layout/pyramid1"/>
    <dgm:cxn modelId="{0F1D699F-9981-4C1E-A7D7-8E1756675A7D}" type="presParOf" srcId="{2FF0697F-4E33-4A66-9775-41C2AE194BE4}" destId="{C93E38F6-6341-4154-81CD-B8090629FFFD}" srcOrd="0" destOrd="0" presId="urn:microsoft.com/office/officeart/2005/8/layout/pyramid1"/>
    <dgm:cxn modelId="{8DED0835-E9A0-4B53-BC16-C68065D16CFD}" type="presParOf" srcId="{C93E38F6-6341-4154-81CD-B8090629FFFD}" destId="{5064E4DB-0B68-4D38-A65B-8505CDC41C79}" srcOrd="0" destOrd="0" presId="urn:microsoft.com/office/officeart/2005/8/layout/pyramid1"/>
    <dgm:cxn modelId="{D532268E-EDA7-49ED-AEB6-AD7BF37BC65B}" type="presParOf" srcId="{C93E38F6-6341-4154-81CD-B8090629FFFD}" destId="{1F09C510-9383-41FA-B7E4-A02AE5C9E3C6}" srcOrd="1" destOrd="0" presId="urn:microsoft.com/office/officeart/2005/8/layout/pyramid1"/>
    <dgm:cxn modelId="{02090B72-4B23-4E3E-BFD9-13660132737E}" type="presParOf" srcId="{2FF0697F-4E33-4A66-9775-41C2AE194BE4}" destId="{387164A6-88D3-4D3D-A4D3-FE8B0B7933CF}" srcOrd="1" destOrd="0" presId="urn:microsoft.com/office/officeart/2005/8/layout/pyramid1"/>
    <dgm:cxn modelId="{24AC968E-E699-475F-9A56-C814D74B33C1}" type="presParOf" srcId="{387164A6-88D3-4D3D-A4D3-FE8B0B7933CF}" destId="{23D58518-D688-48DD-8967-F394A2B59EE2}" srcOrd="0" destOrd="0" presId="urn:microsoft.com/office/officeart/2005/8/layout/pyramid1"/>
    <dgm:cxn modelId="{3E22F954-343E-4497-92E6-55F4A625AD25}" type="presParOf" srcId="{387164A6-88D3-4D3D-A4D3-FE8B0B7933CF}" destId="{3BC372EB-6EE4-4093-A7C5-88106BB81DB2}" srcOrd="1" destOrd="0" presId="urn:microsoft.com/office/officeart/2005/8/layout/pyramid1"/>
    <dgm:cxn modelId="{21930AEE-9A34-49C4-AB3C-901DED2C6626}" type="presParOf" srcId="{2FF0697F-4E33-4A66-9775-41C2AE194BE4}" destId="{3604DBC3-BF89-4C67-805D-742450AD03E4}" srcOrd="2" destOrd="0" presId="urn:microsoft.com/office/officeart/2005/8/layout/pyramid1"/>
    <dgm:cxn modelId="{294A967B-8C53-4E71-86CC-5C81AC2E2D51}" type="presParOf" srcId="{3604DBC3-BF89-4C67-805D-742450AD03E4}" destId="{CABF7988-86BE-4F46-9EBC-805FB4D03E6C}" srcOrd="0" destOrd="0" presId="urn:microsoft.com/office/officeart/2005/8/layout/pyramid1"/>
    <dgm:cxn modelId="{259098B9-6D97-47DE-97A0-8F9D61F73485}" type="presParOf" srcId="{3604DBC3-BF89-4C67-805D-742450AD03E4}" destId="{E567022E-04AE-45D4-B49A-2BDE65C99015}" srcOrd="1" destOrd="0" presId="urn:microsoft.com/office/officeart/2005/8/layout/pyramid1"/>
    <dgm:cxn modelId="{03C921D7-840A-4FF7-8D9F-3CF7133AB412}" type="presParOf" srcId="{2FF0697F-4E33-4A66-9775-41C2AE194BE4}" destId="{6179B374-131B-44CF-9FCB-AC9F5111E01D}" srcOrd="3" destOrd="0" presId="urn:microsoft.com/office/officeart/2005/8/layout/pyramid1"/>
    <dgm:cxn modelId="{5B69ACFD-BED5-4978-AC5E-F252A09E0FF7}" type="presParOf" srcId="{6179B374-131B-44CF-9FCB-AC9F5111E01D}" destId="{91D158F1-E874-4BB9-B56A-21B83027C674}" srcOrd="0" destOrd="0" presId="urn:microsoft.com/office/officeart/2005/8/layout/pyramid1"/>
    <dgm:cxn modelId="{0CB89632-6DE4-406C-9FFF-1DD3AB1DE862}" type="presParOf" srcId="{6179B374-131B-44CF-9FCB-AC9F5111E01D}" destId="{4CEDED93-B845-44A0-9BA0-D72BA8C42518}" srcOrd="1" destOrd="0" presId="urn:microsoft.com/office/officeart/2005/8/layout/pyramid1"/>
    <dgm:cxn modelId="{CADD81BB-42A4-4F84-BE16-F4F8E4E21F4B}" type="presParOf" srcId="{2FF0697F-4E33-4A66-9775-41C2AE194BE4}" destId="{80BCFDCB-390D-4A34-92FA-F175C3C99B0D}" srcOrd="4" destOrd="0" presId="urn:microsoft.com/office/officeart/2005/8/layout/pyramid1"/>
    <dgm:cxn modelId="{AC797685-C787-470E-9B3A-2FB66364F151}" type="presParOf" srcId="{80BCFDCB-390D-4A34-92FA-F175C3C99B0D}" destId="{B48D48BF-1663-434A-AC69-CC6CD77622A6}" srcOrd="0" destOrd="0" presId="urn:microsoft.com/office/officeart/2005/8/layout/pyramid1"/>
    <dgm:cxn modelId="{A3C3F663-CD0E-4B56-A0D4-8DE4FB170104}" type="presParOf" srcId="{80BCFDCB-390D-4A34-92FA-F175C3C99B0D}" destId="{8BD62D29-56BA-4413-AE7B-8782E1883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8472A-5CAD-4FEC-A566-3824876469FD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6503A5E4-9233-47F4-B50B-C85B0D613C3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Aktualisai diri</a:t>
          </a:r>
        </a:p>
      </dgm:t>
    </dgm:pt>
    <dgm:pt modelId="{E945D4F0-4B75-47F2-A3CB-D592F21E535B}" type="parTrans" cxnId="{F673B19A-7469-40CB-9151-5ED6C4927007}">
      <dgm:prSet/>
      <dgm:spPr/>
      <dgm:t>
        <a:bodyPr/>
        <a:lstStyle/>
        <a:p>
          <a:endParaRPr lang="id-ID"/>
        </a:p>
      </dgm:t>
    </dgm:pt>
    <dgm:pt modelId="{A5F18097-0313-4B17-961B-1D84C825C80D}" type="sibTrans" cxnId="{F673B19A-7469-40CB-9151-5ED6C4927007}">
      <dgm:prSet/>
      <dgm:spPr/>
      <dgm:t>
        <a:bodyPr/>
        <a:lstStyle/>
        <a:p>
          <a:endParaRPr lang="id-ID"/>
        </a:p>
      </dgm:t>
    </dgm:pt>
    <dgm:pt modelId="{F9AC1CCE-E73F-49C8-872A-589B748671D0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Harga diri</a:t>
          </a:r>
        </a:p>
      </dgm:t>
    </dgm:pt>
    <dgm:pt modelId="{CEE75845-2F53-43FC-A83D-B3D48CF94B5B}" type="parTrans" cxnId="{53B31070-9FCC-45BE-908B-3C7AF76A4B6B}">
      <dgm:prSet/>
      <dgm:spPr/>
      <dgm:t>
        <a:bodyPr/>
        <a:lstStyle/>
        <a:p>
          <a:endParaRPr lang="id-ID"/>
        </a:p>
      </dgm:t>
    </dgm:pt>
    <dgm:pt modelId="{03ED4589-E4A0-49E1-AEB8-7CD032E9AA28}" type="sibTrans" cxnId="{53B31070-9FCC-45BE-908B-3C7AF76A4B6B}">
      <dgm:prSet/>
      <dgm:spPr/>
      <dgm:t>
        <a:bodyPr/>
        <a:lstStyle/>
        <a:p>
          <a:endParaRPr lang="id-ID"/>
        </a:p>
      </dgm:t>
    </dgm:pt>
    <dgm:pt modelId="{72FBFDF0-43E1-4A85-810D-B3FC724CFC29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Mencintai &amp; Memiliki </a:t>
          </a:r>
        </a:p>
      </dgm:t>
    </dgm:pt>
    <dgm:pt modelId="{4F655D37-AF6D-423D-A894-9678F707E684}" type="parTrans" cxnId="{9474AE08-A1B3-4B37-ABE0-D25DB8BBF190}">
      <dgm:prSet/>
      <dgm:spPr/>
      <dgm:t>
        <a:bodyPr/>
        <a:lstStyle/>
        <a:p>
          <a:endParaRPr lang="id-ID"/>
        </a:p>
      </dgm:t>
    </dgm:pt>
    <dgm:pt modelId="{6978B2F3-261C-4F79-96FC-65A694912A8A}" type="sibTrans" cxnId="{9474AE08-A1B3-4B37-ABE0-D25DB8BBF190}">
      <dgm:prSet/>
      <dgm:spPr/>
      <dgm:t>
        <a:bodyPr/>
        <a:lstStyle/>
        <a:p>
          <a:endParaRPr lang="id-ID"/>
        </a:p>
      </dgm:t>
    </dgm:pt>
    <dgm:pt modelId="{335606C2-1E33-49A2-B4D6-F995E077F1B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Keamanan &amp; keselamatan</a:t>
          </a:r>
        </a:p>
      </dgm:t>
    </dgm:pt>
    <dgm:pt modelId="{6BECB0AC-9660-47A9-8341-B3962FFC24F7}" type="parTrans" cxnId="{18C1002E-ECBE-474D-9F22-94E6A1A980CA}">
      <dgm:prSet/>
      <dgm:spPr/>
      <dgm:t>
        <a:bodyPr/>
        <a:lstStyle/>
        <a:p>
          <a:endParaRPr lang="id-ID"/>
        </a:p>
      </dgm:t>
    </dgm:pt>
    <dgm:pt modelId="{735A39A9-5FB3-45FD-B5A8-9643F81A2261}" type="sibTrans" cxnId="{18C1002E-ECBE-474D-9F22-94E6A1A980CA}">
      <dgm:prSet/>
      <dgm:spPr/>
      <dgm:t>
        <a:bodyPr/>
        <a:lstStyle/>
        <a:p>
          <a:endParaRPr lang="id-ID"/>
        </a:p>
      </dgm:t>
    </dgm:pt>
    <dgm:pt modelId="{0733AC7D-B448-48A1-BDDF-4F5E9F6CDD3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fisiologis</a:t>
          </a:r>
        </a:p>
      </dgm:t>
    </dgm:pt>
    <dgm:pt modelId="{13B873F4-83AA-428D-97F9-B2455653E035}" type="parTrans" cxnId="{370B7EDF-B18C-4DFA-8FF4-BBB8B9683242}">
      <dgm:prSet/>
      <dgm:spPr/>
      <dgm:t>
        <a:bodyPr/>
        <a:lstStyle/>
        <a:p>
          <a:endParaRPr lang="id-ID"/>
        </a:p>
      </dgm:t>
    </dgm:pt>
    <dgm:pt modelId="{835F6F27-99B5-40B5-8A45-7BDF24C31DC0}" type="sibTrans" cxnId="{370B7EDF-B18C-4DFA-8FF4-BBB8B9683242}">
      <dgm:prSet/>
      <dgm:spPr/>
      <dgm:t>
        <a:bodyPr/>
        <a:lstStyle/>
        <a:p>
          <a:endParaRPr lang="id-ID"/>
        </a:p>
      </dgm:t>
    </dgm:pt>
    <dgm:pt modelId="{2FF0697F-4E33-4A66-9775-41C2AE194BE4}" type="pres">
      <dgm:prSet presAssocID="{C568472A-5CAD-4FEC-A566-3824876469FD}" presName="Name0" presStyleCnt="0">
        <dgm:presLayoutVars>
          <dgm:dir/>
          <dgm:animLvl val="lvl"/>
          <dgm:resizeHandles val="exact"/>
        </dgm:presLayoutVars>
      </dgm:prSet>
      <dgm:spPr/>
    </dgm:pt>
    <dgm:pt modelId="{C93E38F6-6341-4154-81CD-B8090629FFFD}" type="pres">
      <dgm:prSet presAssocID="{6503A5E4-9233-47F4-B50B-C85B0D613C39}" presName="Name8" presStyleCnt="0"/>
      <dgm:spPr/>
    </dgm:pt>
    <dgm:pt modelId="{5064E4DB-0B68-4D38-A65B-8505CDC41C79}" type="pres">
      <dgm:prSet presAssocID="{6503A5E4-9233-47F4-B50B-C85B0D613C39}" presName="level" presStyleLbl="node1" presStyleIdx="0" presStyleCnt="5">
        <dgm:presLayoutVars>
          <dgm:chMax val="1"/>
          <dgm:bulletEnabled val="1"/>
        </dgm:presLayoutVars>
      </dgm:prSet>
      <dgm:spPr/>
    </dgm:pt>
    <dgm:pt modelId="{1F09C510-9383-41FA-B7E4-A02AE5C9E3C6}" type="pres">
      <dgm:prSet presAssocID="{6503A5E4-9233-47F4-B50B-C85B0D613C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7164A6-88D3-4D3D-A4D3-FE8B0B7933CF}" type="pres">
      <dgm:prSet presAssocID="{F9AC1CCE-E73F-49C8-872A-589B748671D0}" presName="Name8" presStyleCnt="0"/>
      <dgm:spPr/>
    </dgm:pt>
    <dgm:pt modelId="{23D58518-D688-48DD-8967-F394A2B59EE2}" type="pres">
      <dgm:prSet presAssocID="{F9AC1CCE-E73F-49C8-872A-589B748671D0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C372EB-6EE4-4093-A7C5-88106BB81DB2}" type="pres">
      <dgm:prSet presAssocID="{F9AC1CCE-E73F-49C8-872A-589B748671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04DBC3-BF89-4C67-805D-742450AD03E4}" type="pres">
      <dgm:prSet presAssocID="{72FBFDF0-43E1-4A85-810D-B3FC724CFC29}" presName="Name8" presStyleCnt="0"/>
      <dgm:spPr/>
    </dgm:pt>
    <dgm:pt modelId="{CABF7988-86BE-4F46-9EBC-805FB4D03E6C}" type="pres">
      <dgm:prSet presAssocID="{72FBFDF0-43E1-4A85-810D-B3FC724CFC29}" presName="level" presStyleLbl="node1" presStyleIdx="2" presStyleCnt="5">
        <dgm:presLayoutVars>
          <dgm:chMax val="1"/>
          <dgm:bulletEnabled val="1"/>
        </dgm:presLayoutVars>
      </dgm:prSet>
      <dgm:spPr/>
    </dgm:pt>
    <dgm:pt modelId="{E567022E-04AE-45D4-B49A-2BDE65C99015}" type="pres">
      <dgm:prSet presAssocID="{72FBFDF0-43E1-4A85-810D-B3FC724CFC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79B374-131B-44CF-9FCB-AC9F5111E01D}" type="pres">
      <dgm:prSet presAssocID="{335606C2-1E33-49A2-B4D6-F995E077F1B4}" presName="Name8" presStyleCnt="0"/>
      <dgm:spPr/>
    </dgm:pt>
    <dgm:pt modelId="{91D158F1-E874-4BB9-B56A-21B83027C674}" type="pres">
      <dgm:prSet presAssocID="{335606C2-1E33-49A2-B4D6-F995E077F1B4}" presName="level" presStyleLbl="node1" presStyleIdx="3" presStyleCnt="5">
        <dgm:presLayoutVars>
          <dgm:chMax val="1"/>
          <dgm:bulletEnabled val="1"/>
        </dgm:presLayoutVars>
      </dgm:prSet>
      <dgm:spPr/>
    </dgm:pt>
    <dgm:pt modelId="{4CEDED93-B845-44A0-9BA0-D72BA8C42518}" type="pres">
      <dgm:prSet presAssocID="{335606C2-1E33-49A2-B4D6-F995E077F1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BCFDCB-390D-4A34-92FA-F175C3C99B0D}" type="pres">
      <dgm:prSet presAssocID="{0733AC7D-B448-48A1-BDDF-4F5E9F6CDD3B}" presName="Name8" presStyleCnt="0"/>
      <dgm:spPr/>
    </dgm:pt>
    <dgm:pt modelId="{B48D48BF-1663-434A-AC69-CC6CD77622A6}" type="pres">
      <dgm:prSet presAssocID="{0733AC7D-B448-48A1-BDDF-4F5E9F6CDD3B}" presName="level" presStyleLbl="node1" presStyleIdx="4" presStyleCnt="5">
        <dgm:presLayoutVars>
          <dgm:chMax val="1"/>
          <dgm:bulletEnabled val="1"/>
        </dgm:presLayoutVars>
      </dgm:prSet>
      <dgm:spPr/>
    </dgm:pt>
    <dgm:pt modelId="{8BD62D29-56BA-4413-AE7B-8782E1883764}" type="pres">
      <dgm:prSet presAssocID="{0733AC7D-B448-48A1-BDDF-4F5E9F6CDD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F36B605-4F1A-4C73-9A49-A684234496FF}" type="presOf" srcId="{72FBFDF0-43E1-4A85-810D-B3FC724CFC29}" destId="{CABF7988-86BE-4F46-9EBC-805FB4D03E6C}" srcOrd="0" destOrd="0" presId="urn:microsoft.com/office/officeart/2005/8/layout/pyramid1"/>
    <dgm:cxn modelId="{9474AE08-A1B3-4B37-ABE0-D25DB8BBF190}" srcId="{C568472A-5CAD-4FEC-A566-3824876469FD}" destId="{72FBFDF0-43E1-4A85-810D-B3FC724CFC29}" srcOrd="2" destOrd="0" parTransId="{4F655D37-AF6D-423D-A894-9678F707E684}" sibTransId="{6978B2F3-261C-4F79-96FC-65A694912A8A}"/>
    <dgm:cxn modelId="{18C1002E-ECBE-474D-9F22-94E6A1A980CA}" srcId="{C568472A-5CAD-4FEC-A566-3824876469FD}" destId="{335606C2-1E33-49A2-B4D6-F995E077F1B4}" srcOrd="3" destOrd="0" parTransId="{6BECB0AC-9660-47A9-8341-B3962FFC24F7}" sibTransId="{735A39A9-5FB3-45FD-B5A8-9643F81A2261}"/>
    <dgm:cxn modelId="{7651043D-497A-442C-8F42-CE097764DB23}" type="presOf" srcId="{6503A5E4-9233-47F4-B50B-C85B0D613C39}" destId="{1F09C510-9383-41FA-B7E4-A02AE5C9E3C6}" srcOrd="1" destOrd="0" presId="urn:microsoft.com/office/officeart/2005/8/layout/pyramid1"/>
    <dgm:cxn modelId="{A90BF95F-61B3-4BCE-9A3C-E190C6E5C4EA}" type="presOf" srcId="{0733AC7D-B448-48A1-BDDF-4F5E9F6CDD3B}" destId="{8BD62D29-56BA-4413-AE7B-8782E1883764}" srcOrd="1" destOrd="0" presId="urn:microsoft.com/office/officeart/2005/8/layout/pyramid1"/>
    <dgm:cxn modelId="{22E9B362-6187-4DBE-9E71-956EDE6B1D35}" type="presOf" srcId="{72FBFDF0-43E1-4A85-810D-B3FC724CFC29}" destId="{E567022E-04AE-45D4-B49A-2BDE65C99015}" srcOrd="1" destOrd="0" presId="urn:microsoft.com/office/officeart/2005/8/layout/pyramid1"/>
    <dgm:cxn modelId="{1205F269-046A-4795-9055-1EBD4547D1ED}" type="presOf" srcId="{6503A5E4-9233-47F4-B50B-C85B0D613C39}" destId="{5064E4DB-0B68-4D38-A65B-8505CDC41C79}" srcOrd="0" destOrd="0" presId="urn:microsoft.com/office/officeart/2005/8/layout/pyramid1"/>
    <dgm:cxn modelId="{45B4C76C-5A55-4DED-BBDE-516638807B5F}" type="presOf" srcId="{F9AC1CCE-E73F-49C8-872A-589B748671D0}" destId="{3BC372EB-6EE4-4093-A7C5-88106BB81DB2}" srcOrd="1" destOrd="0" presId="urn:microsoft.com/office/officeart/2005/8/layout/pyramid1"/>
    <dgm:cxn modelId="{53B31070-9FCC-45BE-908B-3C7AF76A4B6B}" srcId="{C568472A-5CAD-4FEC-A566-3824876469FD}" destId="{F9AC1CCE-E73F-49C8-872A-589B748671D0}" srcOrd="1" destOrd="0" parTransId="{CEE75845-2F53-43FC-A83D-B3D48CF94B5B}" sibTransId="{03ED4589-E4A0-49E1-AEB8-7CD032E9AA28}"/>
    <dgm:cxn modelId="{4F2E225A-338F-462F-AA6B-6EC5BA6A86EE}" type="presOf" srcId="{C568472A-5CAD-4FEC-A566-3824876469FD}" destId="{2FF0697F-4E33-4A66-9775-41C2AE194BE4}" srcOrd="0" destOrd="0" presId="urn:microsoft.com/office/officeart/2005/8/layout/pyramid1"/>
    <dgm:cxn modelId="{7DC5237E-DB39-477E-B679-B1895CCE798E}" type="presOf" srcId="{335606C2-1E33-49A2-B4D6-F995E077F1B4}" destId="{91D158F1-E874-4BB9-B56A-21B83027C674}" srcOrd="0" destOrd="0" presId="urn:microsoft.com/office/officeart/2005/8/layout/pyramid1"/>
    <dgm:cxn modelId="{3C27B590-ADAA-48BD-8DF6-907669633BE1}" type="presOf" srcId="{0733AC7D-B448-48A1-BDDF-4F5E9F6CDD3B}" destId="{B48D48BF-1663-434A-AC69-CC6CD77622A6}" srcOrd="0" destOrd="0" presId="urn:microsoft.com/office/officeart/2005/8/layout/pyramid1"/>
    <dgm:cxn modelId="{F673B19A-7469-40CB-9151-5ED6C4927007}" srcId="{C568472A-5CAD-4FEC-A566-3824876469FD}" destId="{6503A5E4-9233-47F4-B50B-C85B0D613C39}" srcOrd="0" destOrd="0" parTransId="{E945D4F0-4B75-47F2-A3CB-D592F21E535B}" sibTransId="{A5F18097-0313-4B17-961B-1D84C825C80D}"/>
    <dgm:cxn modelId="{66F93BB7-A121-44F7-87F0-0F7E466BB1C6}" type="presOf" srcId="{335606C2-1E33-49A2-B4D6-F995E077F1B4}" destId="{4CEDED93-B845-44A0-9BA0-D72BA8C42518}" srcOrd="1" destOrd="0" presId="urn:microsoft.com/office/officeart/2005/8/layout/pyramid1"/>
    <dgm:cxn modelId="{8DF8D1C2-A4F3-484A-94C9-1C01C8B17C9D}" type="presOf" srcId="{F9AC1CCE-E73F-49C8-872A-589B748671D0}" destId="{23D58518-D688-48DD-8967-F394A2B59EE2}" srcOrd="0" destOrd="0" presId="urn:microsoft.com/office/officeart/2005/8/layout/pyramid1"/>
    <dgm:cxn modelId="{370B7EDF-B18C-4DFA-8FF4-BBB8B9683242}" srcId="{C568472A-5CAD-4FEC-A566-3824876469FD}" destId="{0733AC7D-B448-48A1-BDDF-4F5E9F6CDD3B}" srcOrd="4" destOrd="0" parTransId="{13B873F4-83AA-428D-97F9-B2455653E035}" sibTransId="{835F6F27-99B5-40B5-8A45-7BDF24C31DC0}"/>
    <dgm:cxn modelId="{96C55E9E-0499-497C-91F7-B0C50246DEFC}" type="presParOf" srcId="{2FF0697F-4E33-4A66-9775-41C2AE194BE4}" destId="{C93E38F6-6341-4154-81CD-B8090629FFFD}" srcOrd="0" destOrd="0" presId="urn:microsoft.com/office/officeart/2005/8/layout/pyramid1"/>
    <dgm:cxn modelId="{A1D25107-4B64-45CB-B40D-E5984E0E07CE}" type="presParOf" srcId="{C93E38F6-6341-4154-81CD-B8090629FFFD}" destId="{5064E4DB-0B68-4D38-A65B-8505CDC41C79}" srcOrd="0" destOrd="0" presId="urn:microsoft.com/office/officeart/2005/8/layout/pyramid1"/>
    <dgm:cxn modelId="{F1088595-DF40-496D-8F2D-70B9B0537CEF}" type="presParOf" srcId="{C93E38F6-6341-4154-81CD-B8090629FFFD}" destId="{1F09C510-9383-41FA-B7E4-A02AE5C9E3C6}" srcOrd="1" destOrd="0" presId="urn:microsoft.com/office/officeart/2005/8/layout/pyramid1"/>
    <dgm:cxn modelId="{9675DCF4-B771-4448-9753-B21D14976F40}" type="presParOf" srcId="{2FF0697F-4E33-4A66-9775-41C2AE194BE4}" destId="{387164A6-88D3-4D3D-A4D3-FE8B0B7933CF}" srcOrd="1" destOrd="0" presId="urn:microsoft.com/office/officeart/2005/8/layout/pyramid1"/>
    <dgm:cxn modelId="{C04CEC6C-519A-4200-9618-48D24F40C11F}" type="presParOf" srcId="{387164A6-88D3-4D3D-A4D3-FE8B0B7933CF}" destId="{23D58518-D688-48DD-8967-F394A2B59EE2}" srcOrd="0" destOrd="0" presId="urn:microsoft.com/office/officeart/2005/8/layout/pyramid1"/>
    <dgm:cxn modelId="{59E0C83C-77F3-4D57-B057-7162A6E3E17E}" type="presParOf" srcId="{387164A6-88D3-4D3D-A4D3-FE8B0B7933CF}" destId="{3BC372EB-6EE4-4093-A7C5-88106BB81DB2}" srcOrd="1" destOrd="0" presId="urn:microsoft.com/office/officeart/2005/8/layout/pyramid1"/>
    <dgm:cxn modelId="{EA172076-E281-434F-ACC8-41969B03FF6D}" type="presParOf" srcId="{2FF0697F-4E33-4A66-9775-41C2AE194BE4}" destId="{3604DBC3-BF89-4C67-805D-742450AD03E4}" srcOrd="2" destOrd="0" presId="urn:microsoft.com/office/officeart/2005/8/layout/pyramid1"/>
    <dgm:cxn modelId="{3EE88E12-4F58-4218-83DD-DC938D9F51A4}" type="presParOf" srcId="{3604DBC3-BF89-4C67-805D-742450AD03E4}" destId="{CABF7988-86BE-4F46-9EBC-805FB4D03E6C}" srcOrd="0" destOrd="0" presId="urn:microsoft.com/office/officeart/2005/8/layout/pyramid1"/>
    <dgm:cxn modelId="{308982A5-4165-4DD5-8E3F-CD8A8AE19C4C}" type="presParOf" srcId="{3604DBC3-BF89-4C67-805D-742450AD03E4}" destId="{E567022E-04AE-45D4-B49A-2BDE65C99015}" srcOrd="1" destOrd="0" presId="urn:microsoft.com/office/officeart/2005/8/layout/pyramid1"/>
    <dgm:cxn modelId="{E10E9FA4-BC7C-4837-A8EE-6A271AF1B6A2}" type="presParOf" srcId="{2FF0697F-4E33-4A66-9775-41C2AE194BE4}" destId="{6179B374-131B-44CF-9FCB-AC9F5111E01D}" srcOrd="3" destOrd="0" presId="urn:microsoft.com/office/officeart/2005/8/layout/pyramid1"/>
    <dgm:cxn modelId="{987A9795-39A8-423A-9073-98ADE696260E}" type="presParOf" srcId="{6179B374-131B-44CF-9FCB-AC9F5111E01D}" destId="{91D158F1-E874-4BB9-B56A-21B83027C674}" srcOrd="0" destOrd="0" presId="urn:microsoft.com/office/officeart/2005/8/layout/pyramid1"/>
    <dgm:cxn modelId="{B618FA6E-25B3-4E5F-B31D-3D0A106DC530}" type="presParOf" srcId="{6179B374-131B-44CF-9FCB-AC9F5111E01D}" destId="{4CEDED93-B845-44A0-9BA0-D72BA8C42518}" srcOrd="1" destOrd="0" presId="urn:microsoft.com/office/officeart/2005/8/layout/pyramid1"/>
    <dgm:cxn modelId="{4C5293E7-4899-4B68-A424-87D597CEAFF2}" type="presParOf" srcId="{2FF0697F-4E33-4A66-9775-41C2AE194BE4}" destId="{80BCFDCB-390D-4A34-92FA-F175C3C99B0D}" srcOrd="4" destOrd="0" presId="urn:microsoft.com/office/officeart/2005/8/layout/pyramid1"/>
    <dgm:cxn modelId="{C86CEDFA-ED0E-4729-9116-25178453F83E}" type="presParOf" srcId="{80BCFDCB-390D-4A34-92FA-F175C3C99B0D}" destId="{B48D48BF-1663-434A-AC69-CC6CD77622A6}" srcOrd="0" destOrd="0" presId="urn:microsoft.com/office/officeart/2005/8/layout/pyramid1"/>
    <dgm:cxn modelId="{E8EB72E0-BB3E-4831-96DF-D4949DA84515}" type="presParOf" srcId="{80BCFDCB-390D-4A34-92FA-F175C3C99B0D}" destId="{8BD62D29-56BA-4413-AE7B-8782E1883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E4DB-0B68-4D38-A65B-8505CDC41C79}">
      <dsp:nvSpPr>
        <dsp:cNvPr id="0" name=""/>
        <dsp:cNvSpPr/>
      </dsp:nvSpPr>
      <dsp:spPr>
        <a:xfrm>
          <a:off x="1769034" y="0"/>
          <a:ext cx="884517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Aktualisai diri</a:t>
          </a:r>
        </a:p>
      </dsp:txBody>
      <dsp:txXfrm>
        <a:off x="1769034" y="0"/>
        <a:ext cx="884517" cy="656216"/>
      </dsp:txXfrm>
    </dsp:sp>
    <dsp:sp modelId="{23D58518-D688-48DD-8967-F394A2B59EE2}">
      <dsp:nvSpPr>
        <dsp:cNvPr id="0" name=""/>
        <dsp:cNvSpPr/>
      </dsp:nvSpPr>
      <dsp:spPr>
        <a:xfrm>
          <a:off x="1326776" y="656216"/>
          <a:ext cx="1769034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Harga diri</a:t>
          </a:r>
        </a:p>
      </dsp:txBody>
      <dsp:txXfrm>
        <a:off x="1636357" y="656216"/>
        <a:ext cx="1149872" cy="656216"/>
      </dsp:txXfrm>
    </dsp:sp>
    <dsp:sp modelId="{CABF7988-86BE-4F46-9EBC-805FB4D03E6C}">
      <dsp:nvSpPr>
        <dsp:cNvPr id="0" name=""/>
        <dsp:cNvSpPr/>
      </dsp:nvSpPr>
      <dsp:spPr>
        <a:xfrm>
          <a:off x="884517" y="1312432"/>
          <a:ext cx="2653552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Mencintai &amp; memiliki</a:t>
          </a:r>
        </a:p>
      </dsp:txBody>
      <dsp:txXfrm>
        <a:off x="1348889" y="1312432"/>
        <a:ext cx="1724808" cy="656216"/>
      </dsp:txXfrm>
    </dsp:sp>
    <dsp:sp modelId="{91D158F1-E874-4BB9-B56A-21B83027C674}">
      <dsp:nvSpPr>
        <dsp:cNvPr id="0" name=""/>
        <dsp:cNvSpPr/>
      </dsp:nvSpPr>
      <dsp:spPr>
        <a:xfrm>
          <a:off x="442258" y="1968649"/>
          <a:ext cx="3538069" cy="656216"/>
        </a:xfrm>
        <a:prstGeom prst="trapezoid">
          <a:avLst>
            <a:gd name="adj" fmla="val 67395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bg1"/>
              </a:solidFill>
            </a:rPr>
            <a:t>Keamanan &amp; keselamatan</a:t>
          </a:r>
        </a:p>
      </dsp:txBody>
      <dsp:txXfrm>
        <a:off x="1061420" y="1968649"/>
        <a:ext cx="2299745" cy="656216"/>
      </dsp:txXfrm>
    </dsp:sp>
    <dsp:sp modelId="{B48D48BF-1663-434A-AC69-CC6CD77622A6}">
      <dsp:nvSpPr>
        <dsp:cNvPr id="0" name=""/>
        <dsp:cNvSpPr/>
      </dsp:nvSpPr>
      <dsp:spPr>
        <a:xfrm>
          <a:off x="0" y="2624865"/>
          <a:ext cx="4422587" cy="656216"/>
        </a:xfrm>
        <a:prstGeom prst="trapezoid">
          <a:avLst>
            <a:gd name="adj" fmla="val 67395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fisiologis</a:t>
          </a:r>
        </a:p>
      </dsp:txBody>
      <dsp:txXfrm>
        <a:off x="773952" y="2624865"/>
        <a:ext cx="2874681" cy="656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E4DB-0B68-4D38-A65B-8505CDC41C79}">
      <dsp:nvSpPr>
        <dsp:cNvPr id="0" name=""/>
        <dsp:cNvSpPr/>
      </dsp:nvSpPr>
      <dsp:spPr>
        <a:xfrm>
          <a:off x="1769034" y="0"/>
          <a:ext cx="884517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Aktualisai diri</a:t>
          </a:r>
        </a:p>
      </dsp:txBody>
      <dsp:txXfrm>
        <a:off x="1769034" y="0"/>
        <a:ext cx="884517" cy="656216"/>
      </dsp:txXfrm>
    </dsp:sp>
    <dsp:sp modelId="{23D58518-D688-48DD-8967-F394A2B59EE2}">
      <dsp:nvSpPr>
        <dsp:cNvPr id="0" name=""/>
        <dsp:cNvSpPr/>
      </dsp:nvSpPr>
      <dsp:spPr>
        <a:xfrm>
          <a:off x="1326776" y="656216"/>
          <a:ext cx="1769034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Harga diri</a:t>
          </a:r>
        </a:p>
      </dsp:txBody>
      <dsp:txXfrm>
        <a:off x="1636357" y="656216"/>
        <a:ext cx="1149872" cy="656216"/>
      </dsp:txXfrm>
    </dsp:sp>
    <dsp:sp modelId="{CABF7988-86BE-4F46-9EBC-805FB4D03E6C}">
      <dsp:nvSpPr>
        <dsp:cNvPr id="0" name=""/>
        <dsp:cNvSpPr/>
      </dsp:nvSpPr>
      <dsp:spPr>
        <a:xfrm>
          <a:off x="884517" y="1312432"/>
          <a:ext cx="2653552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Mencintai &amp; Memiliki</a:t>
          </a:r>
        </a:p>
      </dsp:txBody>
      <dsp:txXfrm>
        <a:off x="1348889" y="1312432"/>
        <a:ext cx="1724808" cy="656216"/>
      </dsp:txXfrm>
    </dsp:sp>
    <dsp:sp modelId="{91D158F1-E874-4BB9-B56A-21B83027C674}">
      <dsp:nvSpPr>
        <dsp:cNvPr id="0" name=""/>
        <dsp:cNvSpPr/>
      </dsp:nvSpPr>
      <dsp:spPr>
        <a:xfrm>
          <a:off x="442258" y="1968649"/>
          <a:ext cx="3538069" cy="656216"/>
        </a:xfrm>
        <a:prstGeom prst="trapezoid">
          <a:avLst>
            <a:gd name="adj" fmla="val 67395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bg1"/>
              </a:solidFill>
            </a:rPr>
            <a:t>Keamanan &amp; keselamatan</a:t>
          </a:r>
        </a:p>
      </dsp:txBody>
      <dsp:txXfrm>
        <a:off x="1061420" y="1968649"/>
        <a:ext cx="2299745" cy="656216"/>
      </dsp:txXfrm>
    </dsp:sp>
    <dsp:sp modelId="{B48D48BF-1663-434A-AC69-CC6CD77622A6}">
      <dsp:nvSpPr>
        <dsp:cNvPr id="0" name=""/>
        <dsp:cNvSpPr/>
      </dsp:nvSpPr>
      <dsp:spPr>
        <a:xfrm>
          <a:off x="0" y="2624865"/>
          <a:ext cx="4422587" cy="656216"/>
        </a:xfrm>
        <a:prstGeom prst="trapezoid">
          <a:avLst>
            <a:gd name="adj" fmla="val 67395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fisiologis</a:t>
          </a:r>
        </a:p>
      </dsp:txBody>
      <dsp:txXfrm>
        <a:off x="773952" y="2624865"/>
        <a:ext cx="2874681" cy="656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E4DB-0B68-4D38-A65B-8505CDC41C79}">
      <dsp:nvSpPr>
        <dsp:cNvPr id="0" name=""/>
        <dsp:cNvSpPr/>
      </dsp:nvSpPr>
      <dsp:spPr>
        <a:xfrm>
          <a:off x="1769034" y="0"/>
          <a:ext cx="884517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Aktualisai diri</a:t>
          </a:r>
        </a:p>
      </dsp:txBody>
      <dsp:txXfrm>
        <a:off x="1769034" y="0"/>
        <a:ext cx="884517" cy="656216"/>
      </dsp:txXfrm>
    </dsp:sp>
    <dsp:sp modelId="{23D58518-D688-48DD-8967-F394A2B59EE2}">
      <dsp:nvSpPr>
        <dsp:cNvPr id="0" name=""/>
        <dsp:cNvSpPr/>
      </dsp:nvSpPr>
      <dsp:spPr>
        <a:xfrm>
          <a:off x="1326776" y="656216"/>
          <a:ext cx="1769034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Harga diri</a:t>
          </a:r>
        </a:p>
      </dsp:txBody>
      <dsp:txXfrm>
        <a:off x="1636357" y="656216"/>
        <a:ext cx="1149872" cy="656216"/>
      </dsp:txXfrm>
    </dsp:sp>
    <dsp:sp modelId="{CABF7988-86BE-4F46-9EBC-805FB4D03E6C}">
      <dsp:nvSpPr>
        <dsp:cNvPr id="0" name=""/>
        <dsp:cNvSpPr/>
      </dsp:nvSpPr>
      <dsp:spPr>
        <a:xfrm>
          <a:off x="884517" y="1312432"/>
          <a:ext cx="2653552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Mencintai &amp; Memiliki </a:t>
          </a:r>
        </a:p>
      </dsp:txBody>
      <dsp:txXfrm>
        <a:off x="1348889" y="1312432"/>
        <a:ext cx="1724808" cy="656216"/>
      </dsp:txXfrm>
    </dsp:sp>
    <dsp:sp modelId="{91D158F1-E874-4BB9-B56A-21B83027C674}">
      <dsp:nvSpPr>
        <dsp:cNvPr id="0" name=""/>
        <dsp:cNvSpPr/>
      </dsp:nvSpPr>
      <dsp:spPr>
        <a:xfrm>
          <a:off x="442258" y="1968649"/>
          <a:ext cx="3538069" cy="656216"/>
        </a:xfrm>
        <a:prstGeom prst="trapezoid">
          <a:avLst>
            <a:gd name="adj" fmla="val 67395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bg1"/>
              </a:solidFill>
            </a:rPr>
            <a:t>Keamanan &amp; keselamatan</a:t>
          </a:r>
        </a:p>
      </dsp:txBody>
      <dsp:txXfrm>
        <a:off x="1061420" y="1968649"/>
        <a:ext cx="2299745" cy="656216"/>
      </dsp:txXfrm>
    </dsp:sp>
    <dsp:sp modelId="{B48D48BF-1663-434A-AC69-CC6CD77622A6}">
      <dsp:nvSpPr>
        <dsp:cNvPr id="0" name=""/>
        <dsp:cNvSpPr/>
      </dsp:nvSpPr>
      <dsp:spPr>
        <a:xfrm>
          <a:off x="0" y="2624865"/>
          <a:ext cx="4422587" cy="656216"/>
        </a:xfrm>
        <a:prstGeom prst="trapezoid">
          <a:avLst>
            <a:gd name="adj" fmla="val 67395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fisiologis</a:t>
          </a:r>
        </a:p>
      </dsp:txBody>
      <dsp:txXfrm>
        <a:off x="773952" y="2624865"/>
        <a:ext cx="2874681" cy="656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E4DB-0B68-4D38-A65B-8505CDC41C79}">
      <dsp:nvSpPr>
        <dsp:cNvPr id="0" name=""/>
        <dsp:cNvSpPr/>
      </dsp:nvSpPr>
      <dsp:spPr>
        <a:xfrm>
          <a:off x="1769034" y="0"/>
          <a:ext cx="884517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Aktualisai diri</a:t>
          </a:r>
        </a:p>
      </dsp:txBody>
      <dsp:txXfrm>
        <a:off x="1769034" y="0"/>
        <a:ext cx="884517" cy="656216"/>
      </dsp:txXfrm>
    </dsp:sp>
    <dsp:sp modelId="{23D58518-D688-48DD-8967-F394A2B59EE2}">
      <dsp:nvSpPr>
        <dsp:cNvPr id="0" name=""/>
        <dsp:cNvSpPr/>
      </dsp:nvSpPr>
      <dsp:spPr>
        <a:xfrm>
          <a:off x="1326776" y="656216"/>
          <a:ext cx="1769034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Harga diri</a:t>
          </a:r>
        </a:p>
      </dsp:txBody>
      <dsp:txXfrm>
        <a:off x="1636357" y="656216"/>
        <a:ext cx="1149872" cy="656216"/>
      </dsp:txXfrm>
    </dsp:sp>
    <dsp:sp modelId="{CABF7988-86BE-4F46-9EBC-805FB4D03E6C}">
      <dsp:nvSpPr>
        <dsp:cNvPr id="0" name=""/>
        <dsp:cNvSpPr/>
      </dsp:nvSpPr>
      <dsp:spPr>
        <a:xfrm>
          <a:off x="884517" y="1312432"/>
          <a:ext cx="2653552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Mencintai &amp; Memiliki </a:t>
          </a:r>
        </a:p>
      </dsp:txBody>
      <dsp:txXfrm>
        <a:off x="1348889" y="1312432"/>
        <a:ext cx="1724808" cy="656216"/>
      </dsp:txXfrm>
    </dsp:sp>
    <dsp:sp modelId="{91D158F1-E874-4BB9-B56A-21B83027C674}">
      <dsp:nvSpPr>
        <dsp:cNvPr id="0" name=""/>
        <dsp:cNvSpPr/>
      </dsp:nvSpPr>
      <dsp:spPr>
        <a:xfrm>
          <a:off x="442258" y="1968649"/>
          <a:ext cx="3538069" cy="656216"/>
        </a:xfrm>
        <a:prstGeom prst="trapezoid">
          <a:avLst>
            <a:gd name="adj" fmla="val 67395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bg1"/>
              </a:solidFill>
            </a:rPr>
            <a:t>Keamanan &amp; keselamatan</a:t>
          </a:r>
        </a:p>
      </dsp:txBody>
      <dsp:txXfrm>
        <a:off x="1061420" y="1968649"/>
        <a:ext cx="2299745" cy="656216"/>
      </dsp:txXfrm>
    </dsp:sp>
    <dsp:sp modelId="{B48D48BF-1663-434A-AC69-CC6CD77622A6}">
      <dsp:nvSpPr>
        <dsp:cNvPr id="0" name=""/>
        <dsp:cNvSpPr/>
      </dsp:nvSpPr>
      <dsp:spPr>
        <a:xfrm>
          <a:off x="0" y="2624865"/>
          <a:ext cx="4422587" cy="656216"/>
        </a:xfrm>
        <a:prstGeom prst="trapezoid">
          <a:avLst>
            <a:gd name="adj" fmla="val 67395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fisiologis</a:t>
          </a:r>
        </a:p>
      </dsp:txBody>
      <dsp:txXfrm>
        <a:off x="773952" y="2624865"/>
        <a:ext cx="2874681" cy="656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E4DB-0B68-4D38-A65B-8505CDC41C79}">
      <dsp:nvSpPr>
        <dsp:cNvPr id="0" name=""/>
        <dsp:cNvSpPr/>
      </dsp:nvSpPr>
      <dsp:spPr>
        <a:xfrm>
          <a:off x="1769034" y="0"/>
          <a:ext cx="884517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Aktualisai diri</a:t>
          </a:r>
        </a:p>
      </dsp:txBody>
      <dsp:txXfrm>
        <a:off x="1769034" y="0"/>
        <a:ext cx="884517" cy="656216"/>
      </dsp:txXfrm>
    </dsp:sp>
    <dsp:sp modelId="{23D58518-D688-48DD-8967-F394A2B59EE2}">
      <dsp:nvSpPr>
        <dsp:cNvPr id="0" name=""/>
        <dsp:cNvSpPr/>
      </dsp:nvSpPr>
      <dsp:spPr>
        <a:xfrm>
          <a:off x="1326776" y="656216"/>
          <a:ext cx="1769034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Harga diri</a:t>
          </a:r>
        </a:p>
      </dsp:txBody>
      <dsp:txXfrm>
        <a:off x="1636357" y="656216"/>
        <a:ext cx="1149872" cy="656216"/>
      </dsp:txXfrm>
    </dsp:sp>
    <dsp:sp modelId="{CABF7988-86BE-4F46-9EBC-805FB4D03E6C}">
      <dsp:nvSpPr>
        <dsp:cNvPr id="0" name=""/>
        <dsp:cNvSpPr/>
      </dsp:nvSpPr>
      <dsp:spPr>
        <a:xfrm>
          <a:off x="884517" y="1312432"/>
          <a:ext cx="2653552" cy="656216"/>
        </a:xfrm>
        <a:prstGeom prst="trapezoid">
          <a:avLst>
            <a:gd name="adj" fmla="val 67395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Mencintai &amp; Memiliki </a:t>
          </a:r>
        </a:p>
      </dsp:txBody>
      <dsp:txXfrm>
        <a:off x="1348889" y="1312432"/>
        <a:ext cx="1724808" cy="656216"/>
      </dsp:txXfrm>
    </dsp:sp>
    <dsp:sp modelId="{91D158F1-E874-4BB9-B56A-21B83027C674}">
      <dsp:nvSpPr>
        <dsp:cNvPr id="0" name=""/>
        <dsp:cNvSpPr/>
      </dsp:nvSpPr>
      <dsp:spPr>
        <a:xfrm>
          <a:off x="442258" y="1968649"/>
          <a:ext cx="3538069" cy="656216"/>
        </a:xfrm>
        <a:prstGeom prst="trapezoid">
          <a:avLst>
            <a:gd name="adj" fmla="val 67395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solidFill>
                <a:schemeClr val="bg1"/>
              </a:solidFill>
            </a:rPr>
            <a:t>Keamanan &amp; keselamatan</a:t>
          </a:r>
        </a:p>
      </dsp:txBody>
      <dsp:txXfrm>
        <a:off x="1061420" y="1968649"/>
        <a:ext cx="2299745" cy="656216"/>
      </dsp:txXfrm>
    </dsp:sp>
    <dsp:sp modelId="{B48D48BF-1663-434A-AC69-CC6CD77622A6}">
      <dsp:nvSpPr>
        <dsp:cNvPr id="0" name=""/>
        <dsp:cNvSpPr/>
      </dsp:nvSpPr>
      <dsp:spPr>
        <a:xfrm>
          <a:off x="0" y="2624865"/>
          <a:ext cx="4422587" cy="656216"/>
        </a:xfrm>
        <a:prstGeom prst="trapezoid">
          <a:avLst>
            <a:gd name="adj" fmla="val 67395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fisiologis</a:t>
          </a:r>
        </a:p>
      </dsp:txBody>
      <dsp:txXfrm>
        <a:off x="773952" y="2624865"/>
        <a:ext cx="2874681" cy="65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8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8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2C4">
              <a:alpha val="78819"/>
            </a:srgbClr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2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031" y="717803"/>
            <a:ext cx="1139793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0847" y="2733674"/>
            <a:ext cx="7758430" cy="3469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4/29/2025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APLIKASI SDKI SLKI SIKI DALAM DOKUMENTASI ASUHAN KEPERAWATAN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Oleh : </a:t>
            </a:r>
            <a:r>
              <a:rPr lang="en-US" cap="none" dirty="0" err="1"/>
              <a:t>Rosly</a:t>
            </a:r>
            <a:r>
              <a:rPr lang="en-US" cap="none" dirty="0"/>
              <a:t> </a:t>
            </a:r>
            <a:r>
              <a:rPr lang="en-US" cap="none" dirty="0" err="1"/>
              <a:t>Zunaedi</a:t>
            </a:r>
            <a:r>
              <a:rPr lang="en-US" cap="none" dirty="0"/>
              <a:t>, </a:t>
            </a:r>
            <a:r>
              <a:rPr lang="en-US" cap="none" dirty="0" err="1"/>
              <a:t>S.Kep</a:t>
            </a:r>
            <a:r>
              <a:rPr lang="en-US" cap="none" dirty="0"/>
              <a:t>., Ns., </a:t>
            </a:r>
            <a:r>
              <a:rPr lang="en-US" cap="none" dirty="0" err="1"/>
              <a:t>M.Kep</a:t>
            </a:r>
            <a:r>
              <a:rPr lang="en-US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78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078" y="412124"/>
            <a:ext cx="11753215" cy="6858000"/>
            <a:chOff x="319503" y="0"/>
            <a:chExt cx="11753215" cy="6858000"/>
          </a:xfrm>
        </p:grpSpPr>
        <p:sp>
          <p:nvSpPr>
            <p:cNvPr id="3" name="object 3"/>
            <p:cNvSpPr/>
            <p:nvPr/>
          </p:nvSpPr>
          <p:spPr>
            <a:xfrm>
              <a:off x="4871831" y="0"/>
              <a:ext cx="7200778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362" y="1410462"/>
              <a:ext cx="6193790" cy="2811145"/>
            </a:xfrm>
            <a:custGeom>
              <a:avLst/>
              <a:gdLst/>
              <a:ahLst/>
              <a:cxnLst/>
              <a:rect l="l" t="t" r="r" b="b"/>
              <a:pathLst>
                <a:path w="6193790" h="2811145">
                  <a:moveTo>
                    <a:pt x="4148775" y="0"/>
                  </a:moveTo>
                  <a:lnTo>
                    <a:pt x="0" y="0"/>
                  </a:lnTo>
                  <a:lnTo>
                    <a:pt x="0" y="2810636"/>
                  </a:lnTo>
                  <a:lnTo>
                    <a:pt x="4148775" y="2810636"/>
                  </a:lnTo>
                  <a:lnTo>
                    <a:pt x="4148775" y="1171072"/>
                  </a:lnTo>
                  <a:lnTo>
                    <a:pt x="6193587" y="1336426"/>
                  </a:lnTo>
                  <a:lnTo>
                    <a:pt x="4148775" y="468508"/>
                  </a:lnTo>
                  <a:lnTo>
                    <a:pt x="414877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553" y="342656"/>
              <a:ext cx="0" cy="1048385"/>
            </a:xfrm>
            <a:custGeom>
              <a:avLst/>
              <a:gdLst/>
              <a:ahLst/>
              <a:cxnLst/>
              <a:rect l="l" t="t" r="r" b="b"/>
              <a:pathLst>
                <a:path h="1048385">
                  <a:moveTo>
                    <a:pt x="0" y="0"/>
                  </a:moveTo>
                  <a:lnTo>
                    <a:pt x="0" y="1047871"/>
                  </a:lnTo>
                </a:path>
              </a:pathLst>
            </a:custGeom>
            <a:ln w="38099">
              <a:solidFill>
                <a:srgbClr val="1B6A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362" y="1410462"/>
              <a:ext cx="6193790" cy="2811145"/>
            </a:xfrm>
            <a:custGeom>
              <a:avLst/>
              <a:gdLst/>
              <a:ahLst/>
              <a:cxnLst/>
              <a:rect l="l" t="t" r="r" b="b"/>
              <a:pathLst>
                <a:path w="6193790" h="2811145">
                  <a:moveTo>
                    <a:pt x="0" y="0"/>
                  </a:moveTo>
                  <a:lnTo>
                    <a:pt x="2420041" y="0"/>
                  </a:lnTo>
                  <a:lnTo>
                    <a:pt x="4148775" y="0"/>
                  </a:lnTo>
                  <a:lnTo>
                    <a:pt x="4148775" y="468508"/>
                  </a:lnTo>
                  <a:lnTo>
                    <a:pt x="6193587" y="1336426"/>
                  </a:lnTo>
                  <a:lnTo>
                    <a:pt x="4148775" y="1171072"/>
                  </a:lnTo>
                  <a:lnTo>
                    <a:pt x="4148775" y="2810636"/>
                  </a:lnTo>
                  <a:lnTo>
                    <a:pt x="3457245" y="2810636"/>
                  </a:lnTo>
                  <a:lnTo>
                    <a:pt x="2420041" y="2810636"/>
                  </a:lnTo>
                  <a:lnTo>
                    <a:pt x="0" y="2810636"/>
                  </a:lnTo>
                  <a:lnTo>
                    <a:pt x="0" y="1171072"/>
                  </a:lnTo>
                  <a:lnTo>
                    <a:pt x="0" y="468508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9333" y="668856"/>
            <a:ext cx="3481906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ts val="2365"/>
              </a:lnSpc>
              <a:spcBef>
                <a:spcPts val="100"/>
              </a:spcBef>
            </a:pPr>
            <a:r>
              <a:rPr sz="2100" spc="-90" dirty="0">
                <a:latin typeface="Georgia"/>
                <a:cs typeface="Georgia"/>
              </a:rPr>
              <a:t>Jenis</a:t>
            </a:r>
            <a:endParaRPr sz="2100" dirty="0">
              <a:latin typeface="Georgia"/>
              <a:cs typeface="Georgia"/>
            </a:endParaRPr>
          </a:p>
          <a:p>
            <a:pPr marL="12700">
              <a:lnSpc>
                <a:spcPts val="3685"/>
              </a:lnSpc>
            </a:pPr>
            <a:r>
              <a:rPr sz="3200" b="1" spc="-755" dirty="0">
                <a:latin typeface="Verdana"/>
                <a:cs typeface="Verdana"/>
              </a:rPr>
              <a:t>D</a:t>
            </a:r>
            <a:r>
              <a:rPr sz="3200" b="1" spc="-509" dirty="0">
                <a:latin typeface="Verdana"/>
                <a:cs typeface="Verdana"/>
              </a:rPr>
              <a:t>I</a:t>
            </a:r>
            <a:r>
              <a:rPr sz="3200" b="1" spc="-85" dirty="0">
                <a:latin typeface="Verdana"/>
                <a:cs typeface="Verdana"/>
              </a:rPr>
              <a:t>A</a:t>
            </a:r>
            <a:r>
              <a:rPr sz="3200" b="1" spc="105" dirty="0">
                <a:latin typeface="Verdana"/>
                <a:cs typeface="Verdana"/>
              </a:rPr>
              <a:t>G</a:t>
            </a:r>
            <a:r>
              <a:rPr sz="3200" b="1" spc="-310" dirty="0">
                <a:latin typeface="Verdana"/>
                <a:cs typeface="Verdana"/>
              </a:rPr>
              <a:t>N</a:t>
            </a:r>
            <a:r>
              <a:rPr sz="3200" b="1" spc="-20" dirty="0">
                <a:latin typeface="Verdana"/>
                <a:cs typeface="Verdana"/>
              </a:rPr>
              <a:t>O</a:t>
            </a:r>
            <a:r>
              <a:rPr sz="3200" b="1" spc="-625" dirty="0">
                <a:latin typeface="Verdana"/>
                <a:cs typeface="Verdana"/>
              </a:rPr>
              <a:t>S</a:t>
            </a:r>
            <a:r>
              <a:rPr sz="3200" b="1" spc="-720" dirty="0">
                <a:latin typeface="Verdana"/>
                <a:cs typeface="Verdana"/>
              </a:rPr>
              <a:t>IS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62393" y="6587410"/>
            <a:ext cx="1778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z="1550" spc="-65" dirty="0">
                <a:latin typeface="Arial"/>
                <a:cs typeface="Arial"/>
              </a:rPr>
              <a:t>10</a:t>
            </a:fld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216" y="1992448"/>
            <a:ext cx="3507104" cy="2471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Georgia"/>
                <a:cs typeface="Georgia"/>
              </a:rPr>
              <a:t>Diagnosis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Negatif</a:t>
            </a:r>
            <a:endParaRPr sz="200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…….</a:t>
            </a:r>
            <a:r>
              <a:rPr sz="2000" spc="-120" dirty="0">
                <a:solidFill>
                  <a:srgbClr val="FF0000"/>
                </a:solidFill>
                <a:latin typeface="Georgia"/>
                <a:cs typeface="Georgia"/>
              </a:rPr>
              <a:t>menunjukkan 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klien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dalam 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kondisi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sakit atau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berisiko 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mengalami sakit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….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sehingga 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butuh tindakan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sifatnya 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penyembuhan, 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pemulihan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 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pencegahan.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Diagnosis</a:t>
            </a:r>
            <a:r>
              <a:rPr sz="2000" spc="-1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tersebut  </a:t>
            </a:r>
            <a:r>
              <a:rPr sz="2000" spc="-85" dirty="0">
                <a:solidFill>
                  <a:srgbClr val="FF0000"/>
                </a:solidFill>
                <a:latin typeface="Georgia"/>
                <a:cs typeface="Georgia"/>
              </a:rPr>
              <a:t>terdiri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atas: </a:t>
            </a:r>
            <a:r>
              <a:rPr sz="2000" spc="-80" dirty="0">
                <a:solidFill>
                  <a:srgbClr val="FF0000"/>
                </a:solidFill>
                <a:latin typeface="Georgia"/>
                <a:cs typeface="Georgia"/>
              </a:rPr>
              <a:t>Aktual,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Risiko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3969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221" y="694515"/>
            <a:ext cx="3307928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ts val="2365"/>
              </a:lnSpc>
              <a:spcBef>
                <a:spcPts val="100"/>
              </a:spcBef>
            </a:pPr>
            <a:r>
              <a:rPr sz="2100" spc="-90" dirty="0">
                <a:latin typeface="Georgia"/>
                <a:cs typeface="Georgia"/>
              </a:rPr>
              <a:t>Jenis</a:t>
            </a:r>
            <a:endParaRPr sz="2100" dirty="0">
              <a:latin typeface="Georgia"/>
              <a:cs typeface="Georgia"/>
            </a:endParaRPr>
          </a:p>
          <a:p>
            <a:pPr marL="12700">
              <a:lnSpc>
                <a:spcPts val="3685"/>
              </a:lnSpc>
            </a:pPr>
            <a:r>
              <a:rPr sz="3200" b="1" spc="-755" dirty="0">
                <a:latin typeface="Verdana"/>
                <a:cs typeface="Verdana"/>
              </a:rPr>
              <a:t>D</a:t>
            </a:r>
            <a:r>
              <a:rPr sz="3200" b="1" spc="-509" dirty="0">
                <a:latin typeface="Verdana"/>
                <a:cs typeface="Verdana"/>
              </a:rPr>
              <a:t>I</a:t>
            </a:r>
            <a:r>
              <a:rPr sz="3200" b="1" spc="-85" dirty="0">
                <a:latin typeface="Verdana"/>
                <a:cs typeface="Verdana"/>
              </a:rPr>
              <a:t>A</a:t>
            </a:r>
            <a:r>
              <a:rPr sz="3200" b="1" spc="105" dirty="0">
                <a:latin typeface="Verdana"/>
                <a:cs typeface="Verdana"/>
              </a:rPr>
              <a:t>G</a:t>
            </a:r>
            <a:r>
              <a:rPr sz="3200" b="1" spc="-310" dirty="0">
                <a:latin typeface="Verdana"/>
                <a:cs typeface="Verdana"/>
              </a:rPr>
              <a:t>N</a:t>
            </a:r>
            <a:r>
              <a:rPr sz="3200" b="1" spc="-20" dirty="0">
                <a:latin typeface="Verdana"/>
                <a:cs typeface="Verdana"/>
              </a:rPr>
              <a:t>O</a:t>
            </a:r>
            <a:r>
              <a:rPr sz="3200" b="1" spc="-625" dirty="0">
                <a:latin typeface="Verdana"/>
                <a:cs typeface="Verdana"/>
              </a:rPr>
              <a:t>S</a:t>
            </a:r>
            <a:r>
              <a:rPr sz="3200" b="1" spc="-720" dirty="0">
                <a:latin typeface="Verdana"/>
                <a:cs typeface="Verdana"/>
              </a:rPr>
              <a:t>IS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553" y="342656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7871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00493" y="6600110"/>
            <a:ext cx="1016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-65" dirty="0">
                <a:latin typeface="Arial"/>
                <a:cs typeface="Arial"/>
              </a:rPr>
              <a:t>9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5416" y="0"/>
            <a:ext cx="11776710" cy="6750050"/>
            <a:chOff x="415416" y="0"/>
            <a:chExt cx="11776710" cy="6750050"/>
          </a:xfrm>
        </p:grpSpPr>
        <p:sp>
          <p:nvSpPr>
            <p:cNvPr id="6" name="object 6"/>
            <p:cNvSpPr/>
            <p:nvPr/>
          </p:nvSpPr>
          <p:spPr>
            <a:xfrm>
              <a:off x="4991221" y="0"/>
              <a:ext cx="7200778" cy="6749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9866" y="3679301"/>
              <a:ext cx="6315710" cy="2811145"/>
            </a:xfrm>
            <a:custGeom>
              <a:avLst/>
              <a:gdLst/>
              <a:ahLst/>
              <a:cxnLst/>
              <a:rect l="l" t="t" r="r" b="b"/>
              <a:pathLst>
                <a:path w="6315709" h="2811145">
                  <a:moveTo>
                    <a:pt x="4148708" y="0"/>
                  </a:moveTo>
                  <a:lnTo>
                    <a:pt x="0" y="0"/>
                  </a:lnTo>
                  <a:lnTo>
                    <a:pt x="0" y="2810603"/>
                  </a:lnTo>
                  <a:lnTo>
                    <a:pt x="4148708" y="2810603"/>
                  </a:lnTo>
                  <a:lnTo>
                    <a:pt x="4148708" y="1171078"/>
                  </a:lnTo>
                  <a:lnTo>
                    <a:pt x="6315593" y="757193"/>
                  </a:lnTo>
                  <a:lnTo>
                    <a:pt x="4148708" y="468395"/>
                  </a:lnTo>
                  <a:lnTo>
                    <a:pt x="414870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9866" y="3679301"/>
              <a:ext cx="6315710" cy="2811145"/>
            </a:xfrm>
            <a:custGeom>
              <a:avLst/>
              <a:gdLst/>
              <a:ahLst/>
              <a:cxnLst/>
              <a:rect l="l" t="t" r="r" b="b"/>
              <a:pathLst>
                <a:path w="6315709" h="2811145">
                  <a:moveTo>
                    <a:pt x="0" y="0"/>
                  </a:moveTo>
                  <a:lnTo>
                    <a:pt x="2420111" y="0"/>
                  </a:lnTo>
                  <a:lnTo>
                    <a:pt x="4148708" y="0"/>
                  </a:lnTo>
                  <a:lnTo>
                    <a:pt x="4148708" y="468395"/>
                  </a:lnTo>
                  <a:lnTo>
                    <a:pt x="6315593" y="757193"/>
                  </a:lnTo>
                  <a:lnTo>
                    <a:pt x="4148708" y="1171078"/>
                  </a:lnTo>
                  <a:lnTo>
                    <a:pt x="4148708" y="2810603"/>
                  </a:lnTo>
                  <a:lnTo>
                    <a:pt x="3457331" y="2810603"/>
                  </a:lnTo>
                  <a:lnTo>
                    <a:pt x="2420111" y="2810603"/>
                  </a:lnTo>
                  <a:lnTo>
                    <a:pt x="0" y="2810603"/>
                  </a:lnTo>
                  <a:lnTo>
                    <a:pt x="0" y="1171078"/>
                  </a:lnTo>
                  <a:lnTo>
                    <a:pt x="0" y="46839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0094" y="4153532"/>
            <a:ext cx="3680460" cy="1861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latin typeface="Georgia"/>
                <a:cs typeface="Georgia"/>
              </a:rPr>
              <a:t>Diagnosis </a:t>
            </a:r>
            <a:r>
              <a:rPr sz="2000" spc="-105" dirty="0">
                <a:latin typeface="Georgia"/>
                <a:cs typeface="Georgia"/>
              </a:rPr>
              <a:t>Positif</a:t>
            </a:r>
            <a:r>
              <a:rPr sz="2000" spc="-105" dirty="0">
                <a:latin typeface="Arial"/>
                <a:cs typeface="Arial"/>
              </a:rPr>
              <a:t>……</a:t>
            </a:r>
            <a:r>
              <a:rPr sz="2000" spc="-105" dirty="0">
                <a:solidFill>
                  <a:srgbClr val="FF0000"/>
                </a:solidFill>
                <a:latin typeface="Georgia"/>
                <a:cs typeface="Georgia"/>
              </a:rPr>
              <a:t>menunjukkan  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bahwa 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klien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dalam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kondisi </a:t>
            </a:r>
            <a:r>
              <a:rPr sz="2000" spc="20" dirty="0">
                <a:solidFill>
                  <a:srgbClr val="FF0000"/>
                </a:solidFill>
                <a:latin typeface="Georgia"/>
                <a:cs typeface="Georgia"/>
              </a:rPr>
              <a:t>sehat 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 dapat mencapai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kondisi yang  lebih </a:t>
            </a:r>
            <a:r>
              <a:rPr sz="2000" spc="20" dirty="0">
                <a:solidFill>
                  <a:srgbClr val="FF0000"/>
                </a:solidFill>
                <a:latin typeface="Georgia"/>
                <a:cs typeface="Georgia"/>
              </a:rPr>
              <a:t>sehat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atau</a:t>
            </a:r>
            <a:endParaRPr sz="2000">
              <a:latin typeface="Georgia"/>
              <a:cs typeface="Georgia"/>
            </a:endParaRPr>
          </a:p>
          <a:p>
            <a:pPr marL="12700" marR="579120">
              <a:lnSpc>
                <a:spcPct val="100000"/>
              </a:lnSpc>
              <a:spcBef>
                <a:spcPts val="10"/>
              </a:spcBef>
            </a:pP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optimal…..diagnosis</a:t>
            </a:r>
            <a:r>
              <a:rPr sz="20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Georgia"/>
                <a:cs typeface="Georgia"/>
              </a:rPr>
              <a:t>promosi  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kesehatan</a:t>
            </a:r>
            <a:endParaRPr sz="2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2793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188" y="837427"/>
            <a:ext cx="6442903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-47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</a:t>
            </a:r>
            <a:r>
              <a:rPr lang="en-US" sz="2800" b="1" spc="-5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KEPERAWATAN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22" y="356483"/>
            <a:ext cx="43561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4810" algn="l"/>
                <a:tab pos="4342765" algn="l"/>
              </a:tabLst>
            </a:pPr>
            <a:r>
              <a:rPr sz="2400" spc="-90" dirty="0">
                <a:solidFill>
                  <a:srgbClr val="010101"/>
                </a:solidFill>
                <a:latin typeface="Georgia"/>
                <a:cs typeface="Georgia"/>
              </a:rPr>
              <a:t>Komponen</a:t>
            </a:r>
            <a:r>
              <a:rPr sz="2400" spc="-90" dirty="0">
                <a:solidFill>
                  <a:srgbClr val="010101"/>
                </a:solidFill>
                <a:latin typeface="Times New Roman"/>
                <a:cs typeface="Times New Roman"/>
              </a:rPr>
              <a:t>	</a:t>
            </a:r>
            <a:r>
              <a:rPr sz="2400" u="heavy" spc="-70" dirty="0">
                <a:solidFill>
                  <a:srgbClr val="010101"/>
                </a:solidFill>
                <a:uFill>
                  <a:solidFill>
                    <a:srgbClr val="1B6AA2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90" dirty="0">
                <a:solidFill>
                  <a:srgbClr val="010101"/>
                </a:solidFill>
                <a:uFill>
                  <a:solidFill>
                    <a:srgbClr val="1B6AA2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333" y="742553"/>
            <a:ext cx="1382395" cy="894080"/>
          </a:xfrm>
          <a:custGeom>
            <a:avLst/>
            <a:gdLst/>
            <a:ahLst/>
            <a:cxnLst/>
            <a:rect l="l" t="t" r="r" b="b"/>
            <a:pathLst>
              <a:path w="1382395" h="894080">
                <a:moveTo>
                  <a:pt x="0" y="0"/>
                </a:moveTo>
                <a:lnTo>
                  <a:pt x="0" y="893460"/>
                </a:lnTo>
                <a:lnTo>
                  <a:pt x="1382065" y="893460"/>
                </a:lnTo>
              </a:path>
            </a:pathLst>
          </a:custGeom>
          <a:ln w="253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14335" y="1581922"/>
            <a:ext cx="2840990" cy="939800"/>
            <a:chOff x="5014335" y="1581922"/>
            <a:chExt cx="2840990" cy="939800"/>
          </a:xfrm>
        </p:grpSpPr>
        <p:sp>
          <p:nvSpPr>
            <p:cNvPr id="7" name="object 7"/>
            <p:cNvSpPr/>
            <p:nvPr/>
          </p:nvSpPr>
          <p:spPr>
            <a:xfrm>
              <a:off x="5027035" y="1594622"/>
              <a:ext cx="2815590" cy="914400"/>
            </a:xfrm>
            <a:custGeom>
              <a:avLst/>
              <a:gdLst/>
              <a:ahLst/>
              <a:cxnLst/>
              <a:rect l="l" t="t" r="r" b="b"/>
              <a:pathLst>
                <a:path w="2815590" h="914400">
                  <a:moveTo>
                    <a:pt x="2663068" y="0"/>
                  </a:moveTo>
                  <a:lnTo>
                    <a:pt x="152399" y="0"/>
                  </a:lnTo>
                  <a:lnTo>
                    <a:pt x="104223" y="7764"/>
                  </a:lnTo>
                  <a:lnTo>
                    <a:pt x="62386" y="29390"/>
                  </a:lnTo>
                  <a:lnTo>
                    <a:pt x="29399" y="62373"/>
                  </a:lnTo>
                  <a:lnTo>
                    <a:pt x="7767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7" y="810176"/>
                  </a:lnTo>
                  <a:lnTo>
                    <a:pt x="29399" y="852013"/>
                  </a:lnTo>
                  <a:lnTo>
                    <a:pt x="62386" y="885000"/>
                  </a:lnTo>
                  <a:lnTo>
                    <a:pt x="104223" y="906632"/>
                  </a:lnTo>
                  <a:lnTo>
                    <a:pt x="152399" y="914399"/>
                  </a:lnTo>
                  <a:lnTo>
                    <a:pt x="2663068" y="914399"/>
                  </a:lnTo>
                  <a:lnTo>
                    <a:pt x="2711256" y="906632"/>
                  </a:lnTo>
                  <a:lnTo>
                    <a:pt x="2753094" y="885000"/>
                  </a:lnTo>
                  <a:lnTo>
                    <a:pt x="2786077" y="852013"/>
                  </a:lnTo>
                  <a:lnTo>
                    <a:pt x="2807703" y="810176"/>
                  </a:lnTo>
                  <a:lnTo>
                    <a:pt x="2815468" y="761999"/>
                  </a:lnTo>
                  <a:lnTo>
                    <a:pt x="2815468" y="152399"/>
                  </a:lnTo>
                  <a:lnTo>
                    <a:pt x="2807703" y="104211"/>
                  </a:lnTo>
                  <a:lnTo>
                    <a:pt x="2786077" y="62373"/>
                  </a:lnTo>
                  <a:lnTo>
                    <a:pt x="2753094" y="29390"/>
                  </a:lnTo>
                  <a:lnTo>
                    <a:pt x="2711256" y="7764"/>
                  </a:lnTo>
                  <a:lnTo>
                    <a:pt x="2663068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7035" y="1594622"/>
              <a:ext cx="2815590" cy="914400"/>
            </a:xfrm>
            <a:custGeom>
              <a:avLst/>
              <a:gdLst/>
              <a:ahLst/>
              <a:cxnLst/>
              <a:rect l="l" t="t" r="r" b="b"/>
              <a:pathLst>
                <a:path w="2815590" h="914400">
                  <a:moveTo>
                    <a:pt x="0" y="152399"/>
                  </a:moveTo>
                  <a:lnTo>
                    <a:pt x="7767" y="104211"/>
                  </a:lnTo>
                  <a:lnTo>
                    <a:pt x="29399" y="62373"/>
                  </a:lnTo>
                  <a:lnTo>
                    <a:pt x="62386" y="29390"/>
                  </a:lnTo>
                  <a:lnTo>
                    <a:pt x="104223" y="7764"/>
                  </a:lnTo>
                  <a:lnTo>
                    <a:pt x="152399" y="0"/>
                  </a:lnTo>
                  <a:lnTo>
                    <a:pt x="2663068" y="0"/>
                  </a:lnTo>
                  <a:lnTo>
                    <a:pt x="2711256" y="7764"/>
                  </a:lnTo>
                  <a:lnTo>
                    <a:pt x="2753094" y="29390"/>
                  </a:lnTo>
                  <a:lnTo>
                    <a:pt x="2786077" y="62373"/>
                  </a:lnTo>
                  <a:lnTo>
                    <a:pt x="2807703" y="104211"/>
                  </a:lnTo>
                  <a:lnTo>
                    <a:pt x="2815468" y="152399"/>
                  </a:lnTo>
                  <a:lnTo>
                    <a:pt x="2815468" y="761999"/>
                  </a:lnTo>
                  <a:lnTo>
                    <a:pt x="2807703" y="810176"/>
                  </a:lnTo>
                  <a:lnTo>
                    <a:pt x="2786077" y="852013"/>
                  </a:lnTo>
                  <a:lnTo>
                    <a:pt x="2753094" y="885000"/>
                  </a:lnTo>
                  <a:lnTo>
                    <a:pt x="2711256" y="906632"/>
                  </a:lnTo>
                  <a:lnTo>
                    <a:pt x="2663068" y="914399"/>
                  </a:lnTo>
                  <a:lnTo>
                    <a:pt x="152399" y="914399"/>
                  </a:lnTo>
                  <a:lnTo>
                    <a:pt x="104223" y="906632"/>
                  </a:lnTo>
                  <a:lnTo>
                    <a:pt x="62386" y="885000"/>
                  </a:lnTo>
                  <a:lnTo>
                    <a:pt x="29399" y="852013"/>
                  </a:lnTo>
                  <a:lnTo>
                    <a:pt x="7767" y="810176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07409" y="1839590"/>
            <a:ext cx="106235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84439" y="3058160"/>
            <a:ext cx="2780665" cy="939800"/>
            <a:chOff x="5084439" y="3058160"/>
            <a:chExt cx="2780665" cy="939800"/>
          </a:xfrm>
        </p:grpSpPr>
        <p:sp>
          <p:nvSpPr>
            <p:cNvPr id="11" name="object 11"/>
            <p:cNvSpPr/>
            <p:nvPr/>
          </p:nvSpPr>
          <p:spPr>
            <a:xfrm>
              <a:off x="5097139" y="3070860"/>
              <a:ext cx="2755265" cy="914400"/>
            </a:xfrm>
            <a:custGeom>
              <a:avLst/>
              <a:gdLst/>
              <a:ahLst/>
              <a:cxnLst/>
              <a:rect l="l" t="t" r="r" b="b"/>
              <a:pathLst>
                <a:path w="2755265" h="914400">
                  <a:moveTo>
                    <a:pt x="2602351" y="0"/>
                  </a:moveTo>
                  <a:lnTo>
                    <a:pt x="152399" y="0"/>
                  </a:lnTo>
                  <a:lnTo>
                    <a:pt x="104269" y="7764"/>
                  </a:lnTo>
                  <a:lnTo>
                    <a:pt x="62439" y="29390"/>
                  </a:lnTo>
                  <a:lnTo>
                    <a:pt x="29434" y="62373"/>
                  </a:lnTo>
                  <a:lnTo>
                    <a:pt x="777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79" y="810182"/>
                  </a:lnTo>
                  <a:lnTo>
                    <a:pt x="29434" y="852019"/>
                  </a:lnTo>
                  <a:lnTo>
                    <a:pt x="62439" y="885005"/>
                  </a:lnTo>
                  <a:lnTo>
                    <a:pt x="104269" y="906633"/>
                  </a:lnTo>
                  <a:lnTo>
                    <a:pt x="152399" y="914399"/>
                  </a:lnTo>
                  <a:lnTo>
                    <a:pt x="2602351" y="914399"/>
                  </a:lnTo>
                  <a:lnTo>
                    <a:pt x="2650540" y="906633"/>
                  </a:lnTo>
                  <a:lnTo>
                    <a:pt x="2692378" y="885005"/>
                  </a:lnTo>
                  <a:lnTo>
                    <a:pt x="2725361" y="852019"/>
                  </a:lnTo>
                  <a:lnTo>
                    <a:pt x="2746987" y="810182"/>
                  </a:lnTo>
                  <a:lnTo>
                    <a:pt x="2754751" y="761999"/>
                  </a:lnTo>
                  <a:lnTo>
                    <a:pt x="2754751" y="152399"/>
                  </a:lnTo>
                  <a:lnTo>
                    <a:pt x="2746987" y="104211"/>
                  </a:lnTo>
                  <a:lnTo>
                    <a:pt x="2725361" y="62373"/>
                  </a:lnTo>
                  <a:lnTo>
                    <a:pt x="2692378" y="29390"/>
                  </a:lnTo>
                  <a:lnTo>
                    <a:pt x="2650540" y="7764"/>
                  </a:lnTo>
                  <a:lnTo>
                    <a:pt x="2602351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7139" y="3070860"/>
              <a:ext cx="2755265" cy="914400"/>
            </a:xfrm>
            <a:custGeom>
              <a:avLst/>
              <a:gdLst/>
              <a:ahLst/>
              <a:cxnLst/>
              <a:rect l="l" t="t" r="r" b="b"/>
              <a:pathLst>
                <a:path w="2755265" h="914400">
                  <a:moveTo>
                    <a:pt x="0" y="152399"/>
                  </a:moveTo>
                  <a:lnTo>
                    <a:pt x="7779" y="104211"/>
                  </a:lnTo>
                  <a:lnTo>
                    <a:pt x="29434" y="62373"/>
                  </a:lnTo>
                  <a:lnTo>
                    <a:pt x="62439" y="29390"/>
                  </a:lnTo>
                  <a:lnTo>
                    <a:pt x="104269" y="7764"/>
                  </a:lnTo>
                  <a:lnTo>
                    <a:pt x="152399" y="0"/>
                  </a:lnTo>
                  <a:lnTo>
                    <a:pt x="2602351" y="0"/>
                  </a:lnTo>
                  <a:lnTo>
                    <a:pt x="2650540" y="7764"/>
                  </a:lnTo>
                  <a:lnTo>
                    <a:pt x="2692378" y="29390"/>
                  </a:lnTo>
                  <a:lnTo>
                    <a:pt x="2725361" y="62373"/>
                  </a:lnTo>
                  <a:lnTo>
                    <a:pt x="2746987" y="104211"/>
                  </a:lnTo>
                  <a:lnTo>
                    <a:pt x="2754751" y="152399"/>
                  </a:lnTo>
                  <a:lnTo>
                    <a:pt x="2754751" y="761999"/>
                  </a:lnTo>
                  <a:lnTo>
                    <a:pt x="2746987" y="810182"/>
                  </a:lnTo>
                  <a:lnTo>
                    <a:pt x="2725361" y="852019"/>
                  </a:lnTo>
                  <a:lnTo>
                    <a:pt x="2692378" y="885005"/>
                  </a:lnTo>
                  <a:lnTo>
                    <a:pt x="2650540" y="906633"/>
                  </a:lnTo>
                  <a:lnTo>
                    <a:pt x="2602351" y="914399"/>
                  </a:lnTo>
                  <a:lnTo>
                    <a:pt x="152399" y="914399"/>
                  </a:lnTo>
                  <a:lnTo>
                    <a:pt x="104269" y="906633"/>
                  </a:lnTo>
                  <a:lnTo>
                    <a:pt x="62439" y="885005"/>
                  </a:lnTo>
                  <a:lnTo>
                    <a:pt x="29434" y="852019"/>
                  </a:lnTo>
                  <a:lnTo>
                    <a:pt x="7779" y="810182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25038" y="3317871"/>
            <a:ext cx="25069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Indikator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Diagnostik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29225" y="5057775"/>
            <a:ext cx="2400300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76345" y="5414005"/>
            <a:ext cx="130048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</a:pP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Tanda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3970" algn="ctr">
              <a:lnSpc>
                <a:spcPts val="2870"/>
              </a:lnSpc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Gejala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05576" y="4068572"/>
            <a:ext cx="710565" cy="939800"/>
            <a:chOff x="6005576" y="4068572"/>
            <a:chExt cx="710565" cy="939800"/>
          </a:xfrm>
        </p:grpSpPr>
        <p:sp>
          <p:nvSpPr>
            <p:cNvPr id="17" name="object 17"/>
            <p:cNvSpPr/>
            <p:nvPr/>
          </p:nvSpPr>
          <p:spPr>
            <a:xfrm>
              <a:off x="6018276" y="4081272"/>
              <a:ext cx="685165" cy="914400"/>
            </a:xfrm>
            <a:custGeom>
              <a:avLst/>
              <a:gdLst/>
              <a:ahLst/>
              <a:cxnLst/>
              <a:rect l="l" t="t" r="r" b="b"/>
              <a:pathLst>
                <a:path w="685165" h="914400">
                  <a:moveTo>
                    <a:pt x="513466" y="0"/>
                  </a:moveTo>
                  <a:lnTo>
                    <a:pt x="171084" y="0"/>
                  </a:lnTo>
                  <a:lnTo>
                    <a:pt x="171084" y="572130"/>
                  </a:lnTo>
                  <a:lnTo>
                    <a:pt x="0" y="572130"/>
                  </a:lnTo>
                  <a:lnTo>
                    <a:pt x="342259" y="914399"/>
                  </a:lnTo>
                  <a:lnTo>
                    <a:pt x="684672" y="572130"/>
                  </a:lnTo>
                  <a:lnTo>
                    <a:pt x="513466" y="572130"/>
                  </a:lnTo>
                  <a:lnTo>
                    <a:pt x="513466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8276" y="4081272"/>
              <a:ext cx="685165" cy="914400"/>
            </a:xfrm>
            <a:custGeom>
              <a:avLst/>
              <a:gdLst/>
              <a:ahLst/>
              <a:cxnLst/>
              <a:rect l="l" t="t" r="r" b="b"/>
              <a:pathLst>
                <a:path w="685165" h="914400">
                  <a:moveTo>
                    <a:pt x="0" y="572130"/>
                  </a:moveTo>
                  <a:lnTo>
                    <a:pt x="171084" y="572130"/>
                  </a:lnTo>
                  <a:lnTo>
                    <a:pt x="171084" y="0"/>
                  </a:lnTo>
                  <a:lnTo>
                    <a:pt x="513466" y="0"/>
                  </a:lnTo>
                  <a:lnTo>
                    <a:pt x="513466" y="572130"/>
                  </a:lnTo>
                  <a:lnTo>
                    <a:pt x="684672" y="572130"/>
                  </a:lnTo>
                  <a:lnTo>
                    <a:pt x="342259" y="914399"/>
                  </a:lnTo>
                  <a:lnTo>
                    <a:pt x="0" y="572130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6883" y="2033402"/>
            <a:ext cx="6743700" cy="4552950"/>
            <a:chOff x="146883" y="2033402"/>
            <a:chExt cx="6743700" cy="4552950"/>
          </a:xfrm>
        </p:grpSpPr>
        <p:sp>
          <p:nvSpPr>
            <p:cNvPr id="20" name="object 20"/>
            <p:cNvSpPr/>
            <p:nvPr/>
          </p:nvSpPr>
          <p:spPr>
            <a:xfrm>
              <a:off x="191333" y="2077852"/>
              <a:ext cx="4806950" cy="4464050"/>
            </a:xfrm>
            <a:custGeom>
              <a:avLst/>
              <a:gdLst/>
              <a:ahLst/>
              <a:cxnLst/>
              <a:rect l="l" t="t" r="r" b="b"/>
              <a:pathLst>
                <a:path w="4806950" h="4464050">
                  <a:moveTo>
                    <a:pt x="4148774" y="0"/>
                  </a:moveTo>
                  <a:lnTo>
                    <a:pt x="0" y="0"/>
                  </a:lnTo>
                  <a:lnTo>
                    <a:pt x="0" y="4464036"/>
                  </a:lnTo>
                  <a:lnTo>
                    <a:pt x="4148774" y="4464036"/>
                  </a:lnTo>
                  <a:lnTo>
                    <a:pt x="4148774" y="1860032"/>
                  </a:lnTo>
                  <a:lnTo>
                    <a:pt x="4806868" y="1719833"/>
                  </a:lnTo>
                  <a:lnTo>
                    <a:pt x="4148774" y="743955"/>
                  </a:lnTo>
                  <a:lnTo>
                    <a:pt x="41487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3777" y="2597536"/>
              <a:ext cx="1033780" cy="497840"/>
            </a:xfrm>
            <a:custGeom>
              <a:avLst/>
              <a:gdLst/>
              <a:ahLst/>
              <a:cxnLst/>
              <a:rect l="l" t="t" r="r" b="b"/>
              <a:pathLst>
                <a:path w="1033779" h="497839">
                  <a:moveTo>
                    <a:pt x="775197" y="0"/>
                  </a:moveTo>
                  <a:lnTo>
                    <a:pt x="258439" y="0"/>
                  </a:lnTo>
                  <a:lnTo>
                    <a:pt x="258439" y="248655"/>
                  </a:lnTo>
                  <a:lnTo>
                    <a:pt x="0" y="248655"/>
                  </a:lnTo>
                  <a:lnTo>
                    <a:pt x="516757" y="497311"/>
                  </a:lnTo>
                  <a:lnTo>
                    <a:pt x="1033668" y="248655"/>
                  </a:lnTo>
                  <a:lnTo>
                    <a:pt x="775197" y="248655"/>
                  </a:lnTo>
                  <a:lnTo>
                    <a:pt x="77519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43777" y="2597536"/>
              <a:ext cx="1033780" cy="497840"/>
            </a:xfrm>
            <a:custGeom>
              <a:avLst/>
              <a:gdLst/>
              <a:ahLst/>
              <a:cxnLst/>
              <a:rect l="l" t="t" r="r" b="b"/>
              <a:pathLst>
                <a:path w="1033779" h="497839">
                  <a:moveTo>
                    <a:pt x="0" y="248655"/>
                  </a:moveTo>
                  <a:lnTo>
                    <a:pt x="258439" y="248655"/>
                  </a:lnTo>
                  <a:lnTo>
                    <a:pt x="258439" y="0"/>
                  </a:lnTo>
                  <a:lnTo>
                    <a:pt x="775197" y="0"/>
                  </a:lnTo>
                  <a:lnTo>
                    <a:pt x="775197" y="248655"/>
                  </a:lnTo>
                  <a:lnTo>
                    <a:pt x="1033668" y="248655"/>
                  </a:lnTo>
                  <a:lnTo>
                    <a:pt x="516757" y="497311"/>
                  </a:lnTo>
                  <a:lnTo>
                    <a:pt x="0" y="248655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333" y="2077852"/>
              <a:ext cx="4806950" cy="4464050"/>
            </a:xfrm>
            <a:custGeom>
              <a:avLst/>
              <a:gdLst/>
              <a:ahLst/>
              <a:cxnLst/>
              <a:rect l="l" t="t" r="r" b="b"/>
              <a:pathLst>
                <a:path w="4806950" h="4464050">
                  <a:moveTo>
                    <a:pt x="0" y="0"/>
                  </a:moveTo>
                  <a:lnTo>
                    <a:pt x="2420040" y="0"/>
                  </a:lnTo>
                  <a:lnTo>
                    <a:pt x="4148774" y="0"/>
                  </a:lnTo>
                  <a:lnTo>
                    <a:pt x="4148774" y="743955"/>
                  </a:lnTo>
                  <a:lnTo>
                    <a:pt x="4806868" y="1719833"/>
                  </a:lnTo>
                  <a:lnTo>
                    <a:pt x="4148774" y="1860032"/>
                  </a:lnTo>
                  <a:lnTo>
                    <a:pt x="4148774" y="4464036"/>
                  </a:lnTo>
                  <a:lnTo>
                    <a:pt x="3457244" y="4464036"/>
                  </a:lnTo>
                  <a:lnTo>
                    <a:pt x="2420040" y="4464036"/>
                  </a:lnTo>
                  <a:lnTo>
                    <a:pt x="0" y="4464036"/>
                  </a:lnTo>
                  <a:lnTo>
                    <a:pt x="0" y="1860032"/>
                  </a:lnTo>
                  <a:lnTo>
                    <a:pt x="0" y="74395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1489" y="2147502"/>
            <a:ext cx="3666490" cy="4302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-80" dirty="0">
                <a:latin typeface="Arial"/>
                <a:cs typeface="Arial"/>
              </a:rPr>
              <a:t>Terdiri </a:t>
            </a:r>
            <a:r>
              <a:rPr sz="2000" spc="-95" dirty="0">
                <a:latin typeface="Arial"/>
                <a:cs typeface="Arial"/>
              </a:rPr>
              <a:t>atas penyebab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tanda/gejala  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factor 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risiko</a:t>
            </a:r>
            <a:r>
              <a:rPr sz="2000" spc="-110" dirty="0">
                <a:latin typeface="Arial"/>
                <a:cs typeface="Arial"/>
              </a:rPr>
              <a:t>…..penyebab  </a:t>
            </a:r>
            <a:r>
              <a:rPr sz="2000" spc="-40" dirty="0">
                <a:latin typeface="Arial"/>
                <a:cs typeface="Arial"/>
              </a:rPr>
              <a:t>(etiologi) </a:t>
            </a:r>
            <a:r>
              <a:rPr sz="2000" spc="-80" dirty="0">
                <a:latin typeface="Arial"/>
                <a:cs typeface="Arial"/>
              </a:rPr>
              <a:t>merupakan </a:t>
            </a:r>
            <a:r>
              <a:rPr sz="2000" spc="-45" dirty="0">
                <a:latin typeface="Arial"/>
                <a:cs typeface="Arial"/>
              </a:rPr>
              <a:t>factor </a:t>
            </a:r>
            <a:r>
              <a:rPr sz="2000" spc="-120" dirty="0">
                <a:latin typeface="Arial"/>
                <a:cs typeface="Arial"/>
              </a:rPr>
              <a:t>yang  </a:t>
            </a:r>
            <a:r>
              <a:rPr sz="2000" spc="-70" dirty="0">
                <a:latin typeface="Arial"/>
                <a:cs typeface="Arial"/>
              </a:rPr>
              <a:t>mempengaruhi </a:t>
            </a:r>
            <a:r>
              <a:rPr sz="2000" spc="-80" dirty="0">
                <a:latin typeface="Arial"/>
                <a:cs typeface="Arial"/>
              </a:rPr>
              <a:t>perubahan </a:t>
            </a:r>
            <a:r>
              <a:rPr sz="2000" spc="-120" dirty="0">
                <a:latin typeface="Arial"/>
                <a:cs typeface="Arial"/>
              </a:rPr>
              <a:t>yang  </a:t>
            </a:r>
            <a:r>
              <a:rPr sz="2000" spc="-95" dirty="0">
                <a:latin typeface="Arial"/>
                <a:cs typeface="Arial"/>
              </a:rPr>
              <a:t>mencakup </a:t>
            </a:r>
            <a:r>
              <a:rPr sz="2000" spc="-85" dirty="0">
                <a:latin typeface="Arial"/>
                <a:cs typeface="Arial"/>
              </a:rPr>
              <a:t>4 </a:t>
            </a:r>
            <a:r>
              <a:rPr sz="2000" spc="-65" dirty="0">
                <a:latin typeface="Arial"/>
                <a:cs typeface="Arial"/>
              </a:rPr>
              <a:t>hal, </a:t>
            </a:r>
            <a:r>
              <a:rPr sz="2000" spc="-95" dirty="0">
                <a:latin typeface="Arial"/>
                <a:cs typeface="Arial"/>
              </a:rPr>
              <a:t>a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fisiologis, 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biologis/psikologi</a:t>
            </a:r>
            <a:r>
              <a:rPr sz="2000" spc="-55" dirty="0">
                <a:latin typeface="Arial"/>
                <a:cs typeface="Arial"/>
              </a:rPr>
              <a:t>, </a:t>
            </a:r>
            <a:r>
              <a:rPr sz="2000" spc="-60" dirty="0">
                <a:latin typeface="Arial"/>
                <a:cs typeface="Arial"/>
              </a:rPr>
              <a:t>b) 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efek  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terapi/tindakan, </a:t>
            </a:r>
            <a:r>
              <a:rPr sz="2000" spc="-114" dirty="0">
                <a:latin typeface="Arial"/>
                <a:cs typeface="Arial"/>
              </a:rPr>
              <a:t>c) </a:t>
            </a: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situasional 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(lingkungan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atau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personal</a:t>
            </a:r>
            <a:r>
              <a:rPr sz="2000" spc="-80" dirty="0">
                <a:latin typeface="Arial"/>
                <a:cs typeface="Arial"/>
              </a:rPr>
              <a:t>), </a:t>
            </a:r>
            <a:r>
              <a:rPr sz="2000" spc="-60" dirty="0">
                <a:latin typeface="Arial"/>
                <a:cs typeface="Arial"/>
              </a:rPr>
              <a:t>d)  </a:t>
            </a: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maturasional. </a:t>
            </a:r>
            <a:r>
              <a:rPr sz="2000" spc="-165" dirty="0">
                <a:solidFill>
                  <a:srgbClr val="FF0000"/>
                </a:solidFill>
                <a:latin typeface="Arial"/>
                <a:cs typeface="Arial"/>
              </a:rPr>
              <a:t>Tanda 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(sign) dan  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gejala (symptom</a:t>
            </a:r>
            <a:r>
              <a:rPr sz="2000" spc="-95" dirty="0">
                <a:latin typeface="Arial"/>
                <a:cs typeface="Arial"/>
              </a:rPr>
              <a:t>)….tanda  </a:t>
            </a:r>
            <a:r>
              <a:rPr sz="2000" spc="-80" dirty="0">
                <a:latin typeface="Arial"/>
                <a:cs typeface="Arial"/>
              </a:rPr>
              <a:t>merupakan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obyektif 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dari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hasil 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pemeriksaan 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sedangkan 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gejala 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merupakan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subyektif 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dari  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anamnesa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29017" y="288147"/>
            <a:ext cx="4866640" cy="2629535"/>
            <a:chOff x="7129017" y="288147"/>
            <a:chExt cx="4866640" cy="2629535"/>
          </a:xfrm>
        </p:grpSpPr>
        <p:sp>
          <p:nvSpPr>
            <p:cNvPr id="26" name="object 26"/>
            <p:cNvSpPr/>
            <p:nvPr/>
          </p:nvSpPr>
          <p:spPr>
            <a:xfrm>
              <a:off x="7173467" y="332597"/>
              <a:ext cx="4777740" cy="2540635"/>
            </a:xfrm>
            <a:custGeom>
              <a:avLst/>
              <a:gdLst/>
              <a:ahLst/>
              <a:cxnLst/>
              <a:rect l="l" t="t" r="r" b="b"/>
              <a:pathLst>
                <a:path w="4777740" h="2540635">
                  <a:moveTo>
                    <a:pt x="4777739" y="0"/>
                  </a:moveTo>
                  <a:lnTo>
                    <a:pt x="869838" y="0"/>
                  </a:lnTo>
                  <a:lnTo>
                    <a:pt x="869838" y="423428"/>
                  </a:lnTo>
                  <a:lnTo>
                    <a:pt x="0" y="1111392"/>
                  </a:lnTo>
                  <a:lnTo>
                    <a:pt x="869838" y="1058417"/>
                  </a:lnTo>
                  <a:lnTo>
                    <a:pt x="869838" y="2540142"/>
                  </a:lnTo>
                  <a:lnTo>
                    <a:pt x="4777739" y="2540142"/>
                  </a:lnTo>
                  <a:lnTo>
                    <a:pt x="477773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73467" y="332597"/>
              <a:ext cx="4777740" cy="2540635"/>
            </a:xfrm>
            <a:custGeom>
              <a:avLst/>
              <a:gdLst/>
              <a:ahLst/>
              <a:cxnLst/>
              <a:rect l="l" t="t" r="r" b="b"/>
              <a:pathLst>
                <a:path w="4777740" h="2540635">
                  <a:moveTo>
                    <a:pt x="869838" y="0"/>
                  </a:moveTo>
                  <a:lnTo>
                    <a:pt x="1521073" y="0"/>
                  </a:lnTo>
                  <a:lnTo>
                    <a:pt x="4777739" y="0"/>
                  </a:lnTo>
                  <a:lnTo>
                    <a:pt x="4777739" y="423428"/>
                  </a:lnTo>
                  <a:lnTo>
                    <a:pt x="4777739" y="1058417"/>
                  </a:lnTo>
                  <a:lnTo>
                    <a:pt x="4777739" y="2540142"/>
                  </a:lnTo>
                  <a:lnTo>
                    <a:pt x="2498079" y="2540142"/>
                  </a:lnTo>
                  <a:lnTo>
                    <a:pt x="1521073" y="2540142"/>
                  </a:lnTo>
                  <a:lnTo>
                    <a:pt x="869838" y="2540142"/>
                  </a:lnTo>
                  <a:lnTo>
                    <a:pt x="869838" y="1058417"/>
                  </a:lnTo>
                  <a:lnTo>
                    <a:pt x="0" y="1111392"/>
                  </a:lnTo>
                  <a:lnTo>
                    <a:pt x="869838" y="423428"/>
                  </a:lnTo>
                  <a:lnTo>
                    <a:pt x="869838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309350" y="1115373"/>
            <a:ext cx="3482975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-65" dirty="0">
                <a:latin typeface="Arial"/>
                <a:cs typeface="Arial"/>
              </a:rPr>
              <a:t>label </a:t>
            </a:r>
            <a:r>
              <a:rPr sz="2000" spc="-95" dirty="0">
                <a:latin typeface="Arial"/>
                <a:cs typeface="Arial"/>
              </a:rPr>
              <a:t>diagnosis </a:t>
            </a:r>
            <a:r>
              <a:rPr sz="2000" spc="-90" dirty="0">
                <a:latin typeface="Arial"/>
                <a:cs typeface="Arial"/>
              </a:rPr>
              <a:t>keperawatan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menggambarkan </a:t>
            </a:r>
            <a:r>
              <a:rPr sz="2000" spc="20" dirty="0">
                <a:solidFill>
                  <a:srgbClr val="FF0000"/>
                </a:solidFill>
                <a:latin typeface="Arial"/>
                <a:cs typeface="Arial"/>
              </a:rPr>
              <a:t>inti </a:t>
            </a: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dan respon 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klien terhadap 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kondisi</a:t>
            </a:r>
            <a:r>
              <a:rPr sz="20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kesehatan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12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215205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654" y="861626"/>
            <a:ext cx="2520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75" dirty="0">
                <a:solidFill>
                  <a:schemeClr val="bg1"/>
                </a:solidFill>
                <a:latin typeface="Verdana"/>
                <a:cs typeface="Verdana"/>
              </a:rPr>
              <a:t>DIAGNOSIS</a:t>
            </a:r>
            <a:endParaRPr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722" y="356483"/>
            <a:ext cx="43561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4810" algn="l"/>
                <a:tab pos="4342765" algn="l"/>
              </a:tabLst>
            </a:pPr>
            <a:r>
              <a:rPr sz="2400" spc="-90" dirty="0">
                <a:solidFill>
                  <a:srgbClr val="010101"/>
                </a:solidFill>
                <a:latin typeface="Georgia"/>
                <a:cs typeface="Georgia"/>
              </a:rPr>
              <a:t>Komponen</a:t>
            </a:r>
            <a:r>
              <a:rPr sz="2400" spc="-90" dirty="0">
                <a:solidFill>
                  <a:srgbClr val="010101"/>
                </a:solidFill>
                <a:latin typeface="Times New Roman"/>
                <a:cs typeface="Times New Roman"/>
              </a:rPr>
              <a:t>	</a:t>
            </a:r>
            <a:r>
              <a:rPr sz="2400" u="heavy" spc="-70" dirty="0">
                <a:solidFill>
                  <a:srgbClr val="010101"/>
                </a:solidFill>
                <a:uFill>
                  <a:solidFill>
                    <a:srgbClr val="1B6AA2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90" dirty="0">
                <a:solidFill>
                  <a:srgbClr val="010101"/>
                </a:solidFill>
                <a:uFill>
                  <a:solidFill>
                    <a:srgbClr val="1B6AA2"/>
                  </a:solidFill>
                </a:uFill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104" y="1324923"/>
            <a:ext cx="1732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chemeClr val="bg1"/>
                </a:solidFill>
                <a:latin typeface="Georgia"/>
                <a:cs typeface="Georgia"/>
              </a:rPr>
              <a:t>Keperawatan</a:t>
            </a:r>
            <a:endParaRPr sz="2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333" y="742553"/>
            <a:ext cx="1382395" cy="894080"/>
          </a:xfrm>
          <a:custGeom>
            <a:avLst/>
            <a:gdLst/>
            <a:ahLst/>
            <a:cxnLst/>
            <a:rect l="l" t="t" r="r" b="b"/>
            <a:pathLst>
              <a:path w="1382395" h="894080">
                <a:moveTo>
                  <a:pt x="0" y="0"/>
                </a:moveTo>
                <a:lnTo>
                  <a:pt x="0" y="893460"/>
                </a:lnTo>
                <a:lnTo>
                  <a:pt x="1382065" y="893460"/>
                </a:lnTo>
              </a:path>
            </a:pathLst>
          </a:custGeom>
          <a:ln w="253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14763" y="1249812"/>
            <a:ext cx="2840990" cy="939800"/>
            <a:chOff x="6914763" y="1249812"/>
            <a:chExt cx="2840990" cy="939800"/>
          </a:xfrm>
        </p:grpSpPr>
        <p:sp>
          <p:nvSpPr>
            <p:cNvPr id="7" name="object 7"/>
            <p:cNvSpPr/>
            <p:nvPr/>
          </p:nvSpPr>
          <p:spPr>
            <a:xfrm>
              <a:off x="6927463" y="1262512"/>
              <a:ext cx="2815590" cy="914400"/>
            </a:xfrm>
            <a:custGeom>
              <a:avLst/>
              <a:gdLst/>
              <a:ahLst/>
              <a:cxnLst/>
              <a:rect l="l" t="t" r="r" b="b"/>
              <a:pathLst>
                <a:path w="2815590" h="914400">
                  <a:moveTo>
                    <a:pt x="2663068" y="0"/>
                  </a:moveTo>
                  <a:lnTo>
                    <a:pt x="152399" y="0"/>
                  </a:lnTo>
                  <a:lnTo>
                    <a:pt x="104223" y="7764"/>
                  </a:lnTo>
                  <a:lnTo>
                    <a:pt x="62386" y="29390"/>
                  </a:lnTo>
                  <a:lnTo>
                    <a:pt x="29399" y="62373"/>
                  </a:lnTo>
                  <a:lnTo>
                    <a:pt x="7767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7" y="810130"/>
                  </a:lnTo>
                  <a:lnTo>
                    <a:pt x="29399" y="851960"/>
                  </a:lnTo>
                  <a:lnTo>
                    <a:pt x="62386" y="884965"/>
                  </a:lnTo>
                  <a:lnTo>
                    <a:pt x="104223" y="906620"/>
                  </a:lnTo>
                  <a:lnTo>
                    <a:pt x="152399" y="914399"/>
                  </a:lnTo>
                  <a:lnTo>
                    <a:pt x="2663068" y="914399"/>
                  </a:lnTo>
                  <a:lnTo>
                    <a:pt x="2711198" y="906620"/>
                  </a:lnTo>
                  <a:lnTo>
                    <a:pt x="2753028" y="884965"/>
                  </a:lnTo>
                  <a:lnTo>
                    <a:pt x="2786033" y="851960"/>
                  </a:lnTo>
                  <a:lnTo>
                    <a:pt x="2807688" y="810130"/>
                  </a:lnTo>
                  <a:lnTo>
                    <a:pt x="2815468" y="761999"/>
                  </a:lnTo>
                  <a:lnTo>
                    <a:pt x="2815468" y="152399"/>
                  </a:lnTo>
                  <a:lnTo>
                    <a:pt x="2807688" y="104211"/>
                  </a:lnTo>
                  <a:lnTo>
                    <a:pt x="2786033" y="62373"/>
                  </a:lnTo>
                  <a:lnTo>
                    <a:pt x="2753028" y="29390"/>
                  </a:lnTo>
                  <a:lnTo>
                    <a:pt x="2711198" y="7764"/>
                  </a:lnTo>
                  <a:lnTo>
                    <a:pt x="2663068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463" y="1262512"/>
              <a:ext cx="2815590" cy="914400"/>
            </a:xfrm>
            <a:custGeom>
              <a:avLst/>
              <a:gdLst/>
              <a:ahLst/>
              <a:cxnLst/>
              <a:rect l="l" t="t" r="r" b="b"/>
              <a:pathLst>
                <a:path w="2815590" h="914400">
                  <a:moveTo>
                    <a:pt x="0" y="152399"/>
                  </a:moveTo>
                  <a:lnTo>
                    <a:pt x="7767" y="104211"/>
                  </a:lnTo>
                  <a:lnTo>
                    <a:pt x="29399" y="62373"/>
                  </a:lnTo>
                  <a:lnTo>
                    <a:pt x="62386" y="29390"/>
                  </a:lnTo>
                  <a:lnTo>
                    <a:pt x="104223" y="7764"/>
                  </a:lnTo>
                  <a:lnTo>
                    <a:pt x="152399" y="0"/>
                  </a:lnTo>
                  <a:lnTo>
                    <a:pt x="2663068" y="0"/>
                  </a:lnTo>
                  <a:lnTo>
                    <a:pt x="2711198" y="7764"/>
                  </a:lnTo>
                  <a:lnTo>
                    <a:pt x="2753028" y="29390"/>
                  </a:lnTo>
                  <a:lnTo>
                    <a:pt x="2786033" y="62373"/>
                  </a:lnTo>
                  <a:lnTo>
                    <a:pt x="2807688" y="104211"/>
                  </a:lnTo>
                  <a:lnTo>
                    <a:pt x="2815468" y="152399"/>
                  </a:lnTo>
                  <a:lnTo>
                    <a:pt x="2815468" y="761999"/>
                  </a:lnTo>
                  <a:lnTo>
                    <a:pt x="2807688" y="810130"/>
                  </a:lnTo>
                  <a:lnTo>
                    <a:pt x="2786033" y="851960"/>
                  </a:lnTo>
                  <a:lnTo>
                    <a:pt x="2753028" y="884965"/>
                  </a:lnTo>
                  <a:lnTo>
                    <a:pt x="2711198" y="906620"/>
                  </a:lnTo>
                  <a:lnTo>
                    <a:pt x="2663068" y="914399"/>
                  </a:lnTo>
                  <a:lnTo>
                    <a:pt x="152399" y="914399"/>
                  </a:lnTo>
                  <a:lnTo>
                    <a:pt x="104223" y="906620"/>
                  </a:lnTo>
                  <a:lnTo>
                    <a:pt x="62386" y="884965"/>
                  </a:lnTo>
                  <a:lnTo>
                    <a:pt x="29399" y="851960"/>
                  </a:lnTo>
                  <a:lnTo>
                    <a:pt x="7767" y="810130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09489" y="1507168"/>
            <a:ext cx="1061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71086" y="2803012"/>
            <a:ext cx="2780665" cy="939800"/>
            <a:chOff x="6871086" y="2803012"/>
            <a:chExt cx="2780665" cy="939800"/>
          </a:xfrm>
        </p:grpSpPr>
        <p:sp>
          <p:nvSpPr>
            <p:cNvPr id="11" name="object 11"/>
            <p:cNvSpPr/>
            <p:nvPr/>
          </p:nvSpPr>
          <p:spPr>
            <a:xfrm>
              <a:off x="6883786" y="2815712"/>
              <a:ext cx="2755265" cy="914400"/>
            </a:xfrm>
            <a:custGeom>
              <a:avLst/>
              <a:gdLst/>
              <a:ahLst/>
              <a:cxnLst/>
              <a:rect l="l" t="t" r="r" b="b"/>
              <a:pathLst>
                <a:path w="2755265" h="914400">
                  <a:moveTo>
                    <a:pt x="2602351" y="0"/>
                  </a:moveTo>
                  <a:lnTo>
                    <a:pt x="152399" y="0"/>
                  </a:lnTo>
                  <a:lnTo>
                    <a:pt x="104269" y="7767"/>
                  </a:lnTo>
                  <a:lnTo>
                    <a:pt x="62439" y="29399"/>
                  </a:lnTo>
                  <a:lnTo>
                    <a:pt x="29434" y="62386"/>
                  </a:lnTo>
                  <a:lnTo>
                    <a:pt x="7779" y="104223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79" y="810188"/>
                  </a:lnTo>
                  <a:lnTo>
                    <a:pt x="29434" y="852026"/>
                  </a:lnTo>
                  <a:lnTo>
                    <a:pt x="62439" y="885009"/>
                  </a:lnTo>
                  <a:lnTo>
                    <a:pt x="104269" y="906635"/>
                  </a:lnTo>
                  <a:lnTo>
                    <a:pt x="152399" y="914399"/>
                  </a:lnTo>
                  <a:lnTo>
                    <a:pt x="2602351" y="914399"/>
                  </a:lnTo>
                  <a:lnTo>
                    <a:pt x="2650540" y="906635"/>
                  </a:lnTo>
                  <a:lnTo>
                    <a:pt x="2692378" y="885009"/>
                  </a:lnTo>
                  <a:lnTo>
                    <a:pt x="2725361" y="852026"/>
                  </a:lnTo>
                  <a:lnTo>
                    <a:pt x="2746987" y="810188"/>
                  </a:lnTo>
                  <a:lnTo>
                    <a:pt x="2754751" y="761999"/>
                  </a:lnTo>
                  <a:lnTo>
                    <a:pt x="2754751" y="152399"/>
                  </a:lnTo>
                  <a:lnTo>
                    <a:pt x="2746987" y="104223"/>
                  </a:lnTo>
                  <a:lnTo>
                    <a:pt x="2725361" y="62386"/>
                  </a:lnTo>
                  <a:lnTo>
                    <a:pt x="2692378" y="29399"/>
                  </a:lnTo>
                  <a:lnTo>
                    <a:pt x="2650540" y="7767"/>
                  </a:lnTo>
                  <a:lnTo>
                    <a:pt x="2602351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83786" y="2815712"/>
              <a:ext cx="2755265" cy="914400"/>
            </a:xfrm>
            <a:custGeom>
              <a:avLst/>
              <a:gdLst/>
              <a:ahLst/>
              <a:cxnLst/>
              <a:rect l="l" t="t" r="r" b="b"/>
              <a:pathLst>
                <a:path w="2755265" h="914400">
                  <a:moveTo>
                    <a:pt x="0" y="152399"/>
                  </a:moveTo>
                  <a:lnTo>
                    <a:pt x="7779" y="104223"/>
                  </a:lnTo>
                  <a:lnTo>
                    <a:pt x="29434" y="62386"/>
                  </a:lnTo>
                  <a:lnTo>
                    <a:pt x="62439" y="29399"/>
                  </a:lnTo>
                  <a:lnTo>
                    <a:pt x="104269" y="7767"/>
                  </a:lnTo>
                  <a:lnTo>
                    <a:pt x="152399" y="0"/>
                  </a:lnTo>
                  <a:lnTo>
                    <a:pt x="2602351" y="0"/>
                  </a:lnTo>
                  <a:lnTo>
                    <a:pt x="2650540" y="7767"/>
                  </a:lnTo>
                  <a:lnTo>
                    <a:pt x="2692378" y="29399"/>
                  </a:lnTo>
                  <a:lnTo>
                    <a:pt x="2725361" y="62386"/>
                  </a:lnTo>
                  <a:lnTo>
                    <a:pt x="2746987" y="104223"/>
                  </a:lnTo>
                  <a:lnTo>
                    <a:pt x="2754751" y="152399"/>
                  </a:lnTo>
                  <a:lnTo>
                    <a:pt x="2754751" y="761999"/>
                  </a:lnTo>
                  <a:lnTo>
                    <a:pt x="2746987" y="810188"/>
                  </a:lnTo>
                  <a:lnTo>
                    <a:pt x="2725361" y="852026"/>
                  </a:lnTo>
                  <a:lnTo>
                    <a:pt x="2692378" y="885009"/>
                  </a:lnTo>
                  <a:lnTo>
                    <a:pt x="2650540" y="906635"/>
                  </a:lnTo>
                  <a:lnTo>
                    <a:pt x="2602351" y="914399"/>
                  </a:lnTo>
                  <a:lnTo>
                    <a:pt x="152399" y="914399"/>
                  </a:lnTo>
                  <a:lnTo>
                    <a:pt x="104269" y="906635"/>
                  </a:lnTo>
                  <a:lnTo>
                    <a:pt x="62439" y="885009"/>
                  </a:lnTo>
                  <a:lnTo>
                    <a:pt x="29434" y="852026"/>
                  </a:lnTo>
                  <a:lnTo>
                    <a:pt x="7779" y="810188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13199" y="3062538"/>
            <a:ext cx="2507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Indikator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Diagnostik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96125" y="4829175"/>
            <a:ext cx="2400300" cy="155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3500" y="5188583"/>
            <a:ext cx="1301115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5"/>
              </a:spcBef>
            </a:pP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Tanda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3335" algn="ctr">
              <a:lnSpc>
                <a:spcPts val="2865"/>
              </a:lnSpc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Gejala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91338" y="2234956"/>
            <a:ext cx="1059180" cy="523240"/>
            <a:chOff x="7791338" y="2234956"/>
            <a:chExt cx="1059180" cy="523240"/>
          </a:xfrm>
        </p:grpSpPr>
        <p:sp>
          <p:nvSpPr>
            <p:cNvPr id="17" name="object 17"/>
            <p:cNvSpPr/>
            <p:nvPr/>
          </p:nvSpPr>
          <p:spPr>
            <a:xfrm>
              <a:off x="7804038" y="2247656"/>
              <a:ext cx="1033780" cy="497840"/>
            </a:xfrm>
            <a:custGeom>
              <a:avLst/>
              <a:gdLst/>
              <a:ahLst/>
              <a:cxnLst/>
              <a:rect l="l" t="t" r="r" b="b"/>
              <a:pathLst>
                <a:path w="1033779" h="497839">
                  <a:moveTo>
                    <a:pt x="775197" y="0"/>
                  </a:moveTo>
                  <a:lnTo>
                    <a:pt x="258439" y="0"/>
                  </a:lnTo>
                  <a:lnTo>
                    <a:pt x="258439" y="248655"/>
                  </a:lnTo>
                  <a:lnTo>
                    <a:pt x="0" y="248655"/>
                  </a:lnTo>
                  <a:lnTo>
                    <a:pt x="516879" y="497311"/>
                  </a:lnTo>
                  <a:lnTo>
                    <a:pt x="1033637" y="248655"/>
                  </a:lnTo>
                  <a:lnTo>
                    <a:pt x="775197" y="248655"/>
                  </a:lnTo>
                  <a:lnTo>
                    <a:pt x="77519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04038" y="2247656"/>
              <a:ext cx="1033780" cy="497840"/>
            </a:xfrm>
            <a:custGeom>
              <a:avLst/>
              <a:gdLst/>
              <a:ahLst/>
              <a:cxnLst/>
              <a:rect l="l" t="t" r="r" b="b"/>
              <a:pathLst>
                <a:path w="1033779" h="497839">
                  <a:moveTo>
                    <a:pt x="0" y="248655"/>
                  </a:moveTo>
                  <a:lnTo>
                    <a:pt x="258439" y="248655"/>
                  </a:lnTo>
                  <a:lnTo>
                    <a:pt x="258439" y="0"/>
                  </a:lnTo>
                  <a:lnTo>
                    <a:pt x="775197" y="0"/>
                  </a:lnTo>
                  <a:lnTo>
                    <a:pt x="775197" y="248655"/>
                  </a:lnTo>
                  <a:lnTo>
                    <a:pt x="1033637" y="248655"/>
                  </a:lnTo>
                  <a:lnTo>
                    <a:pt x="516879" y="497311"/>
                  </a:lnTo>
                  <a:lnTo>
                    <a:pt x="0" y="248655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49250" y="3815838"/>
            <a:ext cx="972185" cy="939800"/>
            <a:chOff x="7849250" y="3815838"/>
            <a:chExt cx="972185" cy="939800"/>
          </a:xfrm>
        </p:grpSpPr>
        <p:sp>
          <p:nvSpPr>
            <p:cNvPr id="20" name="object 20"/>
            <p:cNvSpPr/>
            <p:nvPr/>
          </p:nvSpPr>
          <p:spPr>
            <a:xfrm>
              <a:off x="7861950" y="3828538"/>
              <a:ext cx="946785" cy="914400"/>
            </a:xfrm>
            <a:custGeom>
              <a:avLst/>
              <a:gdLst/>
              <a:ahLst/>
              <a:cxnLst/>
              <a:rect l="l" t="t" r="r" b="b"/>
              <a:pathLst>
                <a:path w="946784" h="914400">
                  <a:moveTo>
                    <a:pt x="709787" y="0"/>
                  </a:moveTo>
                  <a:lnTo>
                    <a:pt x="236585" y="0"/>
                  </a:lnTo>
                  <a:lnTo>
                    <a:pt x="236585" y="457199"/>
                  </a:lnTo>
                  <a:lnTo>
                    <a:pt x="0" y="457199"/>
                  </a:lnTo>
                  <a:lnTo>
                    <a:pt x="473201" y="914399"/>
                  </a:lnTo>
                  <a:lnTo>
                    <a:pt x="946403" y="457199"/>
                  </a:lnTo>
                  <a:lnTo>
                    <a:pt x="709787" y="457199"/>
                  </a:lnTo>
                  <a:lnTo>
                    <a:pt x="70978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61950" y="3828538"/>
              <a:ext cx="946785" cy="914400"/>
            </a:xfrm>
            <a:custGeom>
              <a:avLst/>
              <a:gdLst/>
              <a:ahLst/>
              <a:cxnLst/>
              <a:rect l="l" t="t" r="r" b="b"/>
              <a:pathLst>
                <a:path w="946784" h="914400">
                  <a:moveTo>
                    <a:pt x="0" y="457199"/>
                  </a:moveTo>
                  <a:lnTo>
                    <a:pt x="236585" y="457199"/>
                  </a:lnTo>
                  <a:lnTo>
                    <a:pt x="236585" y="0"/>
                  </a:lnTo>
                  <a:lnTo>
                    <a:pt x="709787" y="0"/>
                  </a:lnTo>
                  <a:lnTo>
                    <a:pt x="709787" y="457199"/>
                  </a:lnTo>
                  <a:lnTo>
                    <a:pt x="946403" y="457199"/>
                  </a:lnTo>
                  <a:lnTo>
                    <a:pt x="473201" y="914399"/>
                  </a:lnTo>
                  <a:lnTo>
                    <a:pt x="0" y="4571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11035" y="2033402"/>
            <a:ext cx="6771640" cy="4552950"/>
            <a:chOff x="311035" y="2033402"/>
            <a:chExt cx="6771640" cy="4552950"/>
          </a:xfrm>
        </p:grpSpPr>
        <p:sp>
          <p:nvSpPr>
            <p:cNvPr id="23" name="object 23"/>
            <p:cNvSpPr/>
            <p:nvPr/>
          </p:nvSpPr>
          <p:spPr>
            <a:xfrm>
              <a:off x="355485" y="2077852"/>
              <a:ext cx="6682740" cy="4464050"/>
            </a:xfrm>
            <a:custGeom>
              <a:avLst/>
              <a:gdLst/>
              <a:ahLst/>
              <a:cxnLst/>
              <a:rect l="l" t="t" r="r" b="b"/>
              <a:pathLst>
                <a:path w="6682740" h="4464050">
                  <a:moveTo>
                    <a:pt x="5236466" y="0"/>
                  </a:moveTo>
                  <a:lnTo>
                    <a:pt x="0" y="0"/>
                  </a:lnTo>
                  <a:lnTo>
                    <a:pt x="0" y="4464036"/>
                  </a:lnTo>
                  <a:lnTo>
                    <a:pt x="5236466" y="4464036"/>
                  </a:lnTo>
                  <a:lnTo>
                    <a:pt x="5236466" y="3720013"/>
                  </a:lnTo>
                  <a:lnTo>
                    <a:pt x="6682224" y="3320024"/>
                  </a:lnTo>
                  <a:lnTo>
                    <a:pt x="5236466" y="2604006"/>
                  </a:lnTo>
                  <a:lnTo>
                    <a:pt x="523646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485" y="2077852"/>
              <a:ext cx="6682740" cy="4464050"/>
            </a:xfrm>
            <a:custGeom>
              <a:avLst/>
              <a:gdLst/>
              <a:ahLst/>
              <a:cxnLst/>
              <a:rect l="l" t="t" r="r" b="b"/>
              <a:pathLst>
                <a:path w="6682740" h="4464050">
                  <a:moveTo>
                    <a:pt x="0" y="0"/>
                  </a:moveTo>
                  <a:lnTo>
                    <a:pt x="3054586" y="0"/>
                  </a:lnTo>
                  <a:lnTo>
                    <a:pt x="5236466" y="0"/>
                  </a:lnTo>
                  <a:lnTo>
                    <a:pt x="5236466" y="2604006"/>
                  </a:lnTo>
                  <a:lnTo>
                    <a:pt x="6682224" y="3320024"/>
                  </a:lnTo>
                  <a:lnTo>
                    <a:pt x="5236466" y="3720013"/>
                  </a:lnTo>
                  <a:lnTo>
                    <a:pt x="5236466" y="4464036"/>
                  </a:lnTo>
                  <a:lnTo>
                    <a:pt x="4363702" y="4464036"/>
                  </a:lnTo>
                  <a:lnTo>
                    <a:pt x="3054586" y="4464036"/>
                  </a:lnTo>
                  <a:lnTo>
                    <a:pt x="0" y="4464036"/>
                  </a:lnTo>
                  <a:lnTo>
                    <a:pt x="0" y="3720013"/>
                  </a:lnTo>
                  <a:lnTo>
                    <a:pt x="0" y="2604006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5624" y="3215700"/>
            <a:ext cx="454660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0" dirty="0">
                <a:solidFill>
                  <a:srgbClr val="5C5C5C"/>
                </a:solidFill>
                <a:latin typeface="Arial"/>
                <a:cs typeface="Arial"/>
              </a:rPr>
              <a:t>Tanda/gejala </a:t>
            </a:r>
            <a:r>
              <a:rPr sz="2000" spc="-114" dirty="0">
                <a:solidFill>
                  <a:srgbClr val="5C5C5C"/>
                </a:solidFill>
                <a:latin typeface="Arial"/>
                <a:cs typeface="Arial"/>
              </a:rPr>
              <a:t>ada</a:t>
            </a:r>
            <a:r>
              <a:rPr sz="2000" spc="-18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C5C5C"/>
                </a:solidFill>
                <a:latin typeface="Arial"/>
                <a:cs typeface="Arial"/>
              </a:rPr>
              <a:t>2.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Mayor….tanda/gejala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ditemukan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sekitar</a:t>
            </a:r>
            <a:r>
              <a:rPr sz="2000" spc="-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80-  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100% 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untuk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validasi</a:t>
            </a:r>
            <a:r>
              <a:rPr sz="20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diagnosis.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13</a:t>
            </a:fld>
            <a:endParaRPr spc="-65" dirty="0"/>
          </a:p>
        </p:txBody>
      </p:sp>
      <p:sp>
        <p:nvSpPr>
          <p:cNvPr id="26" name="object 26"/>
          <p:cNvSpPr txBox="1"/>
          <p:nvPr/>
        </p:nvSpPr>
        <p:spPr>
          <a:xfrm>
            <a:off x="615629" y="4436679"/>
            <a:ext cx="445770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  <a:tabLst>
                <a:tab pos="2271395" algn="l"/>
              </a:tabLst>
            </a:pPr>
            <a:r>
              <a:rPr sz="2000" spc="-165" dirty="0">
                <a:solidFill>
                  <a:srgbClr val="FF0000"/>
                </a:solidFill>
                <a:latin typeface="Arial"/>
                <a:cs typeface="Arial"/>
              </a:rPr>
              <a:t>Tanda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Minor…tanda/gejala 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tidak 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harus 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ditemukan,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namun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jika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ditemukan</a:t>
            </a:r>
            <a:r>
              <a:rPr sz="2000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dapat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629" y="5046911"/>
            <a:ext cx="35763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85" dirty="0">
                <a:solidFill>
                  <a:srgbClr val="FF0000"/>
                </a:solidFill>
                <a:latin typeface="Arial"/>
                <a:cs typeface="Arial"/>
              </a:rPr>
              <a:t>mendukung 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penegakkan</a:t>
            </a:r>
            <a:r>
              <a:rPr sz="2000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1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6203950" cy="691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360" dirty="0">
                <a:solidFill>
                  <a:srgbClr val="1B6AA2"/>
                </a:solidFill>
                <a:latin typeface="Verdana"/>
                <a:cs typeface="Verdana"/>
              </a:rPr>
              <a:t>PUBLIKASI, </a:t>
            </a:r>
            <a:r>
              <a:rPr sz="2150" b="1" i="1" spc="-204" dirty="0">
                <a:solidFill>
                  <a:srgbClr val="1B6AA2"/>
                </a:solidFill>
                <a:latin typeface="Verdana"/>
                <a:cs typeface="Verdana"/>
              </a:rPr>
              <a:t>TECHNOLOGICAL </a:t>
            </a:r>
            <a:r>
              <a:rPr sz="2150" b="1" i="1" spc="-345" dirty="0">
                <a:solidFill>
                  <a:srgbClr val="1B6AA2"/>
                </a:solidFill>
                <a:latin typeface="Verdana"/>
                <a:cs typeface="Verdana"/>
              </a:rPr>
              <a:t>READINESS</a:t>
            </a:r>
            <a:r>
              <a:rPr sz="2150" b="1" i="1" spc="-5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i="1" spc="-305" dirty="0">
                <a:solidFill>
                  <a:srgbClr val="1B6AA2"/>
                </a:solidFill>
                <a:latin typeface="Verdana"/>
                <a:cs typeface="Verdana"/>
              </a:rPr>
              <a:t>LEVEL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,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30" dirty="0">
                <a:solidFill>
                  <a:srgbClr val="010101"/>
                </a:solidFill>
                <a:latin typeface="Verdana"/>
                <a:cs typeface="Verdana"/>
              </a:rPr>
              <a:t>DAN </a:t>
            </a:r>
            <a:r>
              <a:rPr sz="2150" b="1" spc="-215" dirty="0">
                <a:solidFill>
                  <a:srgbClr val="1B6AA2"/>
                </a:solidFill>
                <a:latin typeface="Verdana"/>
                <a:cs typeface="Verdana"/>
              </a:rPr>
              <a:t>KEKAYAAN </a:t>
            </a:r>
            <a:r>
              <a:rPr sz="2150" b="1" spc="-380" dirty="0">
                <a:solidFill>
                  <a:srgbClr val="1B6AA2"/>
                </a:solidFill>
                <a:latin typeface="Verdana"/>
                <a:cs typeface="Verdana"/>
              </a:rPr>
              <a:t>INTELEKTUAL</a:t>
            </a:r>
            <a:r>
              <a:rPr sz="2150" b="1" spc="-22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10" dirty="0">
                <a:solidFill>
                  <a:srgbClr val="1B6AA2"/>
                </a:solidFill>
                <a:latin typeface="Verdana"/>
                <a:cs typeface="Verdana"/>
              </a:rPr>
              <a:t>INDONESIA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923" y="260662"/>
            <a:ext cx="11450695" cy="6403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14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105887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6203950" cy="691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360" dirty="0">
                <a:solidFill>
                  <a:srgbClr val="1B6AA2"/>
                </a:solidFill>
                <a:latin typeface="Verdana"/>
                <a:cs typeface="Verdana"/>
              </a:rPr>
              <a:t>PUBLIKASI, </a:t>
            </a:r>
            <a:r>
              <a:rPr sz="2150" b="1" i="1" spc="-204" dirty="0">
                <a:solidFill>
                  <a:srgbClr val="1B6AA2"/>
                </a:solidFill>
                <a:latin typeface="Verdana"/>
                <a:cs typeface="Verdana"/>
              </a:rPr>
              <a:t>TECHNOLOGICAL </a:t>
            </a:r>
            <a:r>
              <a:rPr sz="2150" b="1" i="1" spc="-345" dirty="0">
                <a:solidFill>
                  <a:srgbClr val="1B6AA2"/>
                </a:solidFill>
                <a:latin typeface="Verdana"/>
                <a:cs typeface="Verdana"/>
              </a:rPr>
              <a:t>READINESS</a:t>
            </a:r>
            <a:r>
              <a:rPr sz="2150" b="1" i="1" spc="-5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i="1" spc="-305" dirty="0">
                <a:solidFill>
                  <a:srgbClr val="1B6AA2"/>
                </a:solidFill>
                <a:latin typeface="Verdana"/>
                <a:cs typeface="Verdana"/>
              </a:rPr>
              <a:t>LEVEL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,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30" dirty="0">
                <a:solidFill>
                  <a:srgbClr val="010101"/>
                </a:solidFill>
                <a:latin typeface="Verdana"/>
                <a:cs typeface="Verdana"/>
              </a:rPr>
              <a:t>DAN </a:t>
            </a:r>
            <a:r>
              <a:rPr sz="2150" b="1" spc="-215" dirty="0">
                <a:solidFill>
                  <a:srgbClr val="1B6AA2"/>
                </a:solidFill>
                <a:latin typeface="Verdana"/>
                <a:cs typeface="Verdana"/>
              </a:rPr>
              <a:t>KEKAYAAN </a:t>
            </a:r>
            <a:r>
              <a:rPr sz="2150" b="1" spc="-380" dirty="0">
                <a:solidFill>
                  <a:srgbClr val="1B6AA2"/>
                </a:solidFill>
                <a:latin typeface="Verdana"/>
                <a:cs typeface="Verdana"/>
              </a:rPr>
              <a:t>INTELEKTUAL</a:t>
            </a:r>
            <a:r>
              <a:rPr sz="2150" b="1" spc="-22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10" dirty="0">
                <a:solidFill>
                  <a:srgbClr val="1B6AA2"/>
                </a:solidFill>
                <a:latin typeface="Verdana"/>
                <a:cs typeface="Verdana"/>
              </a:rPr>
              <a:t>INDONESIA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932" y="245192"/>
            <a:ext cx="10707624" cy="660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15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333737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6203950" cy="691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360" dirty="0">
                <a:solidFill>
                  <a:srgbClr val="1B6AA2"/>
                </a:solidFill>
                <a:latin typeface="Verdana"/>
                <a:cs typeface="Verdana"/>
              </a:rPr>
              <a:t>PUBLIKASI, </a:t>
            </a:r>
            <a:r>
              <a:rPr sz="2150" b="1" i="1" spc="-204" dirty="0">
                <a:solidFill>
                  <a:srgbClr val="1B6AA2"/>
                </a:solidFill>
                <a:latin typeface="Verdana"/>
                <a:cs typeface="Verdana"/>
              </a:rPr>
              <a:t>TECHNOLOGICAL </a:t>
            </a:r>
            <a:r>
              <a:rPr sz="2150" b="1" i="1" spc="-345" dirty="0">
                <a:solidFill>
                  <a:srgbClr val="1B6AA2"/>
                </a:solidFill>
                <a:latin typeface="Verdana"/>
                <a:cs typeface="Verdana"/>
              </a:rPr>
              <a:t>READINESS</a:t>
            </a:r>
            <a:r>
              <a:rPr sz="2150" b="1" i="1" spc="-5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i="1" spc="-305" dirty="0">
                <a:solidFill>
                  <a:srgbClr val="1B6AA2"/>
                </a:solidFill>
                <a:latin typeface="Verdana"/>
                <a:cs typeface="Verdana"/>
              </a:rPr>
              <a:t>LEVEL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,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30" dirty="0">
                <a:solidFill>
                  <a:srgbClr val="010101"/>
                </a:solidFill>
                <a:latin typeface="Verdana"/>
                <a:cs typeface="Verdana"/>
              </a:rPr>
              <a:t>DAN </a:t>
            </a:r>
            <a:r>
              <a:rPr sz="2150" b="1" spc="-215" dirty="0">
                <a:solidFill>
                  <a:srgbClr val="1B6AA2"/>
                </a:solidFill>
                <a:latin typeface="Verdana"/>
                <a:cs typeface="Verdana"/>
              </a:rPr>
              <a:t>KEKAYAAN </a:t>
            </a:r>
            <a:r>
              <a:rPr sz="2150" b="1" spc="-380" dirty="0">
                <a:solidFill>
                  <a:srgbClr val="1B6AA2"/>
                </a:solidFill>
                <a:latin typeface="Verdana"/>
                <a:cs typeface="Verdana"/>
              </a:rPr>
              <a:t>INTELEKTUAL</a:t>
            </a:r>
            <a:r>
              <a:rPr sz="2150" b="1" spc="-22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10" dirty="0">
                <a:solidFill>
                  <a:srgbClr val="1B6AA2"/>
                </a:solidFill>
                <a:latin typeface="Verdana"/>
                <a:cs typeface="Verdana"/>
              </a:rPr>
              <a:t>INDONESIA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927" y="227045"/>
            <a:ext cx="11089264" cy="6496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16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41899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6203950" cy="691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360" dirty="0">
                <a:solidFill>
                  <a:srgbClr val="1B6AA2"/>
                </a:solidFill>
                <a:latin typeface="Verdana"/>
                <a:cs typeface="Verdana"/>
              </a:rPr>
              <a:t>PUBLIKASI, </a:t>
            </a:r>
            <a:r>
              <a:rPr sz="2150" b="1" i="1" spc="-204" dirty="0">
                <a:solidFill>
                  <a:srgbClr val="1B6AA2"/>
                </a:solidFill>
                <a:latin typeface="Verdana"/>
                <a:cs typeface="Verdana"/>
              </a:rPr>
              <a:t>TECHNOLOGICAL </a:t>
            </a:r>
            <a:r>
              <a:rPr sz="2150" b="1" i="1" spc="-345" dirty="0">
                <a:solidFill>
                  <a:srgbClr val="1B6AA2"/>
                </a:solidFill>
                <a:latin typeface="Verdana"/>
                <a:cs typeface="Verdana"/>
              </a:rPr>
              <a:t>READINESS</a:t>
            </a:r>
            <a:r>
              <a:rPr sz="2150" b="1" i="1" spc="-5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i="1" spc="-305" dirty="0">
                <a:solidFill>
                  <a:srgbClr val="1B6AA2"/>
                </a:solidFill>
                <a:latin typeface="Verdana"/>
                <a:cs typeface="Verdana"/>
              </a:rPr>
              <a:t>LEVEL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,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30" dirty="0">
                <a:solidFill>
                  <a:srgbClr val="010101"/>
                </a:solidFill>
                <a:latin typeface="Verdana"/>
                <a:cs typeface="Verdana"/>
              </a:rPr>
              <a:t>DAN </a:t>
            </a:r>
            <a:r>
              <a:rPr sz="2150" b="1" spc="-215" dirty="0">
                <a:solidFill>
                  <a:srgbClr val="1B6AA2"/>
                </a:solidFill>
                <a:latin typeface="Verdana"/>
                <a:cs typeface="Verdana"/>
              </a:rPr>
              <a:t>KEKAYAAN </a:t>
            </a:r>
            <a:r>
              <a:rPr sz="2150" b="1" spc="-380" dirty="0">
                <a:solidFill>
                  <a:srgbClr val="1B6AA2"/>
                </a:solidFill>
                <a:latin typeface="Verdana"/>
                <a:cs typeface="Verdana"/>
              </a:rPr>
              <a:t>INTELEKTUAL</a:t>
            </a:r>
            <a:r>
              <a:rPr sz="2150" b="1" spc="-22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10" dirty="0">
                <a:solidFill>
                  <a:srgbClr val="1B6AA2"/>
                </a:solidFill>
                <a:latin typeface="Verdana"/>
                <a:cs typeface="Verdana"/>
              </a:rPr>
              <a:t>INDONESIA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374" y="227268"/>
            <a:ext cx="6904360" cy="6262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17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428022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Diurutkan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tipe</a:t>
            </a:r>
            <a:r>
              <a:rPr lang="en-US" sz="3600" dirty="0"/>
              <a:t> </a:t>
            </a:r>
            <a:r>
              <a:rPr lang="en-US" sz="3600" dirty="0" err="1"/>
              <a:t>diagnosa</a:t>
            </a:r>
            <a:r>
              <a:rPr lang="en-US" sz="3600" dirty="0"/>
              <a:t> </a:t>
            </a:r>
            <a:r>
              <a:rPr lang="en-US" sz="3600" dirty="0" err="1"/>
              <a:t>keperwatan</a:t>
            </a:r>
            <a:endParaRPr lang="en-US" sz="3600" dirty="0"/>
          </a:p>
          <a:p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tingkat</a:t>
            </a:r>
            <a:r>
              <a:rPr lang="en-US" sz="3600" dirty="0"/>
              <a:t> </a:t>
            </a:r>
            <a:r>
              <a:rPr lang="en-US" sz="3600" dirty="0" err="1"/>
              <a:t>kegawatan</a:t>
            </a:r>
            <a:endParaRPr lang="en-US" sz="3600" dirty="0"/>
          </a:p>
          <a:p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maslow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22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9825" y="1974822"/>
            <a:ext cx="8182175" cy="48831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9888" y="2752344"/>
            <a:ext cx="3916679" cy="26136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520"/>
              </a:spcBef>
            </a:pPr>
            <a:r>
              <a:rPr sz="2900" spc="-5" dirty="0">
                <a:latin typeface="Arial"/>
                <a:cs typeface="Arial"/>
              </a:rPr>
              <a:t>Memprioritaskan 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Diagnosis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Keperawatan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12700" marR="963294">
              <a:lnSpc>
                <a:spcPct val="99600"/>
              </a:lnSpc>
            </a:pP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Maslow's </a:t>
            </a:r>
            <a:r>
              <a:rPr sz="2800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hierarchy</a:t>
            </a:r>
            <a:r>
              <a:rPr sz="28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8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needs </a:t>
            </a:r>
            <a:r>
              <a:rPr sz="2800" i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5" dirty="0">
                <a:solidFill>
                  <a:srgbClr val="C00000"/>
                </a:solidFill>
                <a:latin typeface="Arial"/>
                <a:cs typeface="Arial"/>
              </a:rPr>
              <a:t>(1943)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3463" y="413542"/>
            <a:ext cx="5694680" cy="5522595"/>
            <a:chOff x="6303463" y="413542"/>
            <a:chExt cx="5694680" cy="5522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3463" y="413542"/>
              <a:ext cx="5694646" cy="55220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023872"/>
              <a:ext cx="2587752" cy="26578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354341" y="5967476"/>
            <a:ext cx="409575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Sumber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Gambar: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75"/>
              </a:spcBef>
            </a:pPr>
            <a:r>
              <a:rPr sz="1200" spc="-5" dirty="0">
                <a:latin typeface="Arial"/>
                <a:cs typeface="Arial"/>
              </a:rPr>
              <a:t>Nursing Diagnosis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(NDx):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Complete Guide and List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2019.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https://images.app.goo.gl/iyEFHf2PLVy5iUZb7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0175" y="794512"/>
            <a:ext cx="5596890" cy="24587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b="0" spc="-5" dirty="0">
                <a:latin typeface="Arial"/>
                <a:cs typeface="Arial"/>
              </a:rPr>
              <a:t>Asuhan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1F4E79"/>
                </a:solidFill>
                <a:latin typeface="Arial"/>
                <a:cs typeface="Arial"/>
              </a:rPr>
              <a:t>keperawatan</a:t>
            </a:r>
            <a:r>
              <a:rPr b="0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diberikan </a:t>
            </a:r>
            <a:r>
              <a:rPr b="0" spc="-87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dalam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bentuk</a:t>
            </a:r>
          </a:p>
          <a:p>
            <a:pPr marL="12700" marR="1108710">
              <a:lnSpc>
                <a:spcPts val="5780"/>
              </a:lnSpc>
            </a:pPr>
            <a:r>
              <a:rPr sz="4800" dirty="0">
                <a:solidFill>
                  <a:srgbClr val="7030A0"/>
                </a:solidFill>
              </a:rPr>
              <a:t>5</a:t>
            </a:r>
            <a:r>
              <a:rPr sz="4800" spc="-30" dirty="0">
                <a:solidFill>
                  <a:srgbClr val="7030A0"/>
                </a:solidFill>
              </a:rPr>
              <a:t> </a:t>
            </a:r>
            <a:r>
              <a:rPr sz="4800" spc="-70" dirty="0">
                <a:solidFill>
                  <a:srgbClr val="7030A0"/>
                </a:solidFill>
              </a:rPr>
              <a:t>Tahap</a:t>
            </a:r>
            <a:r>
              <a:rPr sz="4800" spc="-30" dirty="0">
                <a:solidFill>
                  <a:srgbClr val="7030A0"/>
                </a:solidFill>
              </a:rPr>
              <a:t> </a:t>
            </a:r>
            <a:r>
              <a:rPr sz="4800" spc="-5" dirty="0">
                <a:solidFill>
                  <a:srgbClr val="7030A0"/>
                </a:solidFill>
              </a:rPr>
              <a:t>Proses </a:t>
            </a:r>
            <a:r>
              <a:rPr sz="4800" spc="-1320" dirty="0">
                <a:solidFill>
                  <a:srgbClr val="7030A0"/>
                </a:solidFill>
              </a:rPr>
              <a:t> </a:t>
            </a:r>
            <a:r>
              <a:rPr sz="4800" dirty="0">
                <a:solidFill>
                  <a:srgbClr val="7030A0"/>
                </a:solidFill>
              </a:rPr>
              <a:t>Keperawatan</a:t>
            </a:r>
            <a:endParaRPr sz="4800" dirty="0"/>
          </a:p>
        </p:txBody>
      </p:sp>
      <p:sp>
        <p:nvSpPr>
          <p:cNvPr id="7" name="object 7"/>
          <p:cNvSpPr txBox="1"/>
          <p:nvPr/>
        </p:nvSpPr>
        <p:spPr>
          <a:xfrm>
            <a:off x="498354" y="3388867"/>
            <a:ext cx="575691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4E79"/>
                </a:solidFill>
                <a:latin typeface="Arial"/>
                <a:cs typeface="Arial"/>
              </a:rPr>
              <a:t>Asuhan keperawatan (Askep) </a:t>
            </a:r>
            <a:r>
              <a:rPr sz="2800" b="1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adalah rangkaian </a:t>
            </a: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interaksi Perawat </a:t>
            </a:r>
            <a:r>
              <a:rPr sz="28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dengan Klien dan Iingkungannya </a:t>
            </a:r>
            <a:r>
              <a:rPr sz="28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untuk mencapai tujuan </a:t>
            </a:r>
            <a:r>
              <a:rPr sz="2800" spc="5" dirty="0">
                <a:solidFill>
                  <a:srgbClr val="1F4E79"/>
                </a:solidFill>
                <a:latin typeface="Arial"/>
                <a:cs typeface="Arial"/>
              </a:rPr>
              <a:t>pemenuhan </a:t>
            </a:r>
            <a:r>
              <a:rPr sz="2800" spc="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4E79"/>
                </a:solidFill>
                <a:latin typeface="Arial"/>
                <a:cs typeface="Arial"/>
              </a:rPr>
              <a:t>kebutuhan dan kemandirian Klien </a:t>
            </a:r>
            <a:r>
              <a:rPr sz="2800" spc="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dalam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merawat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dirinya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4E79"/>
                </a:solidFill>
                <a:latin typeface="Arial"/>
                <a:cs typeface="Arial"/>
              </a:rPr>
              <a:t>(UUKep.</a:t>
            </a:r>
            <a:r>
              <a:rPr sz="2000" spc="-2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Arial"/>
                <a:cs typeface="Arial"/>
              </a:rPr>
              <a:t>38/2014)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54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6" y="951379"/>
            <a:ext cx="214312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175" dirty="0">
                <a:solidFill>
                  <a:srgbClr val="1B6AA2"/>
                </a:solidFill>
                <a:latin typeface="Verdana"/>
                <a:cs typeface="Verdana"/>
              </a:rPr>
              <a:t>CONTOH</a:t>
            </a:r>
            <a:r>
              <a:rPr sz="2150" b="1" spc="-30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KASUS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5148" y="2065655"/>
            <a:ext cx="3600450" cy="4289636"/>
          </a:xfrm>
          <a:prstGeom prst="rect">
            <a:avLst/>
          </a:prstGeom>
          <a:ln w="25399">
            <a:solidFill>
              <a:srgbClr val="8589D1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1440" marR="137795">
              <a:lnSpc>
                <a:spcPct val="100000"/>
              </a:lnSpc>
              <a:spcBef>
                <a:spcPts val="2030"/>
              </a:spcBef>
              <a:tabLst>
                <a:tab pos="825500" algn="l"/>
              </a:tabLst>
            </a:pPr>
            <a:r>
              <a:rPr sz="2000" spc="-15" dirty="0" err="1">
                <a:solidFill>
                  <a:srgbClr val="5C5C5C"/>
                </a:solidFill>
                <a:latin typeface="Georgia"/>
                <a:cs typeface="Georgia"/>
              </a:rPr>
              <a:t>Pasien</a:t>
            </a:r>
            <a:r>
              <a:rPr sz="2000" spc="-15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laki-laki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usia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65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tahun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105" dirty="0">
                <a:solidFill>
                  <a:srgbClr val="5C5C5C"/>
                </a:solidFill>
                <a:latin typeface="Georgia"/>
                <a:cs typeface="Georgia"/>
              </a:rPr>
              <a:t>MRS </a:t>
            </a:r>
            <a:r>
              <a:rPr sz="2000" spc="-15" dirty="0">
                <a:solidFill>
                  <a:srgbClr val="5C5C5C"/>
                </a:solidFill>
                <a:latin typeface="Georgia"/>
                <a:cs typeface="Georgia"/>
              </a:rPr>
              <a:t>dengan  </a:t>
            </a:r>
            <a:r>
              <a:rPr sz="2000" spc="-25" dirty="0">
                <a:solidFill>
                  <a:srgbClr val="5C5C5C"/>
                </a:solidFill>
                <a:latin typeface="Georgia"/>
                <a:cs typeface="Georgia"/>
              </a:rPr>
              <a:t>diagnosis </a:t>
            </a:r>
            <a:r>
              <a:rPr sz="2000" spc="-45" dirty="0">
                <a:solidFill>
                  <a:srgbClr val="5C5C5C"/>
                </a:solidFill>
                <a:latin typeface="Georgia"/>
                <a:cs typeface="Georgia"/>
              </a:rPr>
              <a:t>Medis 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Bronchopneumonia, </a:t>
            </a:r>
            <a:r>
              <a:rPr sz="2000" spc="5" dirty="0">
                <a:solidFill>
                  <a:srgbClr val="5C5C5C"/>
                </a:solidFill>
                <a:latin typeface="Georgia"/>
                <a:cs typeface="Georgia"/>
              </a:rPr>
              <a:t>setelah 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perawat </a:t>
            </a:r>
            <a:r>
              <a:rPr sz="2000" spc="-35" dirty="0">
                <a:solidFill>
                  <a:srgbClr val="5C5C5C"/>
                </a:solidFill>
                <a:latin typeface="Georgia"/>
                <a:cs typeface="Georgia"/>
              </a:rPr>
              <a:t>melakukan</a:t>
            </a:r>
            <a:r>
              <a:rPr sz="2000" spc="-114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5C5C5C"/>
                </a:solidFill>
                <a:latin typeface="Georgia"/>
                <a:cs typeface="Georgia"/>
              </a:rPr>
              <a:t>pengkajian 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didapatkan </a:t>
            </a:r>
            <a:r>
              <a:rPr sz="2000" spc="-5" dirty="0">
                <a:solidFill>
                  <a:srgbClr val="5C5C5C"/>
                </a:solidFill>
                <a:latin typeface="Georgia"/>
                <a:cs typeface="Georgia"/>
              </a:rPr>
              <a:t>data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batuk </a:t>
            </a:r>
            <a:r>
              <a:rPr sz="2000" spc="-55" dirty="0">
                <a:solidFill>
                  <a:srgbClr val="5C5C5C"/>
                </a:solidFill>
                <a:latin typeface="Georgia"/>
                <a:cs typeface="Georgia"/>
              </a:rPr>
              <a:t>tidak 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efektif, </a:t>
            </a:r>
            <a:r>
              <a:rPr sz="2000" spc="25" dirty="0">
                <a:solidFill>
                  <a:srgbClr val="5C5C5C"/>
                </a:solidFill>
                <a:latin typeface="Georgia"/>
                <a:cs typeface="Georgia"/>
              </a:rPr>
              <a:t>ada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sputum, </a:t>
            </a:r>
            <a:r>
              <a:rPr sz="2000" spc="5" dirty="0">
                <a:solidFill>
                  <a:srgbClr val="5C5C5C"/>
                </a:solidFill>
                <a:latin typeface="Georgia"/>
                <a:cs typeface="Georgia"/>
              </a:rPr>
              <a:t>suara  </a:t>
            </a:r>
            <a:r>
              <a:rPr sz="2000" spc="10" dirty="0">
                <a:solidFill>
                  <a:srgbClr val="5C5C5C"/>
                </a:solidFill>
                <a:latin typeface="Georgia"/>
                <a:cs typeface="Georgia"/>
              </a:rPr>
              <a:t>nafas</a:t>
            </a:r>
            <a:r>
              <a:rPr sz="2000" spc="10" dirty="0">
                <a:solidFill>
                  <a:srgbClr val="5C5C5C"/>
                </a:solidFill>
                <a:latin typeface="Times New Roman"/>
                <a:cs typeface="Times New Roman"/>
              </a:rPr>
              <a:t>	</a:t>
            </a:r>
            <a:r>
              <a:rPr sz="2000" spc="-70" dirty="0">
                <a:solidFill>
                  <a:srgbClr val="5C5C5C"/>
                </a:solidFill>
                <a:latin typeface="Georgia"/>
                <a:cs typeface="Georgia"/>
              </a:rPr>
              <a:t>ronkhi,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adanya</a:t>
            </a:r>
            <a:r>
              <a:rPr sz="2000" spc="-260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5C5C5C"/>
                </a:solidFill>
                <a:latin typeface="Georgia"/>
                <a:cs typeface="Georgia"/>
              </a:rPr>
              <a:t>dyspnea,  gelisah,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frekuensi </a:t>
            </a:r>
            <a:r>
              <a:rPr sz="2000" dirty="0">
                <a:solidFill>
                  <a:srgbClr val="5C5C5C"/>
                </a:solidFill>
                <a:latin typeface="Georgia"/>
                <a:cs typeface="Georgia"/>
              </a:rPr>
              <a:t>napas  </a:t>
            </a:r>
            <a:r>
              <a:rPr sz="2000" spc="-20" dirty="0">
                <a:solidFill>
                  <a:srgbClr val="5C5C5C"/>
                </a:solidFill>
                <a:latin typeface="Georgia"/>
                <a:cs typeface="Georgia"/>
              </a:rPr>
              <a:t>berubah </a:t>
            </a:r>
            <a:r>
              <a:rPr sz="2000" spc="-25" dirty="0">
                <a:solidFill>
                  <a:srgbClr val="5C5C5C"/>
                </a:solidFill>
                <a:latin typeface="Georgia"/>
                <a:cs typeface="Georgia"/>
              </a:rPr>
              <a:t>dan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pola </a:t>
            </a:r>
            <a:r>
              <a:rPr sz="2000" spc="10" dirty="0">
                <a:solidFill>
                  <a:srgbClr val="5C5C5C"/>
                </a:solidFill>
                <a:latin typeface="Georgia"/>
                <a:cs typeface="Georgia"/>
              </a:rPr>
              <a:t>nafas </a:t>
            </a:r>
            <a:r>
              <a:rPr sz="2000" spc="-55" dirty="0">
                <a:solidFill>
                  <a:srgbClr val="5C5C5C"/>
                </a:solidFill>
                <a:latin typeface="Georgia"/>
                <a:cs typeface="Georgia"/>
              </a:rPr>
              <a:t>tidak  </a:t>
            </a:r>
            <a:r>
              <a:rPr sz="2000" spc="-65" dirty="0">
                <a:solidFill>
                  <a:srgbClr val="5C5C5C"/>
                </a:solidFill>
                <a:latin typeface="Georgia"/>
                <a:cs typeface="Georgia"/>
              </a:rPr>
              <a:t>teratur.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Georgia"/>
              <a:cs typeface="Georgia"/>
            </a:endParaRPr>
          </a:p>
          <a:p>
            <a:pPr marL="91440" marR="768350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Bagaimanakah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Rumusan  Diagnosis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Keperawatan?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30943" y="200792"/>
            <a:ext cx="7770495" cy="6334125"/>
            <a:chOff x="4130943" y="200792"/>
            <a:chExt cx="7770495" cy="6334125"/>
          </a:xfrm>
        </p:grpSpPr>
        <p:sp>
          <p:nvSpPr>
            <p:cNvPr id="6" name="object 6"/>
            <p:cNvSpPr/>
            <p:nvPr/>
          </p:nvSpPr>
          <p:spPr>
            <a:xfrm>
              <a:off x="4175394" y="245242"/>
              <a:ext cx="7681595" cy="6245225"/>
            </a:xfrm>
            <a:custGeom>
              <a:avLst/>
              <a:gdLst/>
              <a:ahLst/>
              <a:cxnLst/>
              <a:rect l="l" t="t" r="r" b="b"/>
              <a:pathLst>
                <a:path w="7681595" h="6245225">
                  <a:moveTo>
                    <a:pt x="7681203" y="0"/>
                  </a:moveTo>
                  <a:lnTo>
                    <a:pt x="1488551" y="0"/>
                  </a:lnTo>
                  <a:lnTo>
                    <a:pt x="1488551" y="3642731"/>
                  </a:lnTo>
                  <a:lnTo>
                    <a:pt x="0" y="3876665"/>
                  </a:lnTo>
                  <a:lnTo>
                    <a:pt x="1488551" y="5203819"/>
                  </a:lnTo>
                  <a:lnTo>
                    <a:pt x="1488551" y="6244663"/>
                  </a:lnTo>
                  <a:lnTo>
                    <a:pt x="7681203" y="6244663"/>
                  </a:lnTo>
                  <a:lnTo>
                    <a:pt x="76812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5394" y="245242"/>
              <a:ext cx="7681595" cy="6245225"/>
            </a:xfrm>
            <a:custGeom>
              <a:avLst/>
              <a:gdLst/>
              <a:ahLst/>
              <a:cxnLst/>
              <a:rect l="l" t="t" r="r" b="b"/>
              <a:pathLst>
                <a:path w="7681595" h="6245225">
                  <a:moveTo>
                    <a:pt x="7681203" y="0"/>
                  </a:moveTo>
                  <a:lnTo>
                    <a:pt x="4068805" y="0"/>
                  </a:lnTo>
                  <a:lnTo>
                    <a:pt x="1488551" y="0"/>
                  </a:lnTo>
                  <a:lnTo>
                    <a:pt x="1488551" y="3642731"/>
                  </a:lnTo>
                  <a:lnTo>
                    <a:pt x="0" y="3876665"/>
                  </a:lnTo>
                  <a:lnTo>
                    <a:pt x="1488551" y="5203819"/>
                  </a:lnTo>
                  <a:lnTo>
                    <a:pt x="1488551" y="6244663"/>
                  </a:lnTo>
                  <a:lnTo>
                    <a:pt x="2520695" y="6244663"/>
                  </a:lnTo>
                  <a:lnTo>
                    <a:pt x="4068805" y="6244663"/>
                  </a:lnTo>
                  <a:lnTo>
                    <a:pt x="7681203" y="6244663"/>
                  </a:lnTo>
                  <a:lnTo>
                    <a:pt x="7681203" y="5203819"/>
                  </a:lnTo>
                  <a:lnTo>
                    <a:pt x="7681203" y="3642731"/>
                  </a:lnTo>
                  <a:lnTo>
                    <a:pt x="7681203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28354" y="593402"/>
            <a:ext cx="5749290" cy="5227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70" dirty="0">
                <a:solidFill>
                  <a:srgbClr val="5C5C5C"/>
                </a:solidFill>
                <a:latin typeface="Arial"/>
                <a:cs typeface="Arial"/>
              </a:rPr>
              <a:t>Problem/masalah</a:t>
            </a:r>
            <a:r>
              <a:rPr sz="2000" spc="-26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C5C5C"/>
                </a:solidFill>
                <a:latin typeface="Arial"/>
                <a:cs typeface="Arial"/>
              </a:rPr>
              <a:t>Keperawatan: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Bersihan 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Jalan 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Nafas 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Tidak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Efektif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20" dirty="0">
                <a:solidFill>
                  <a:srgbClr val="5C5C5C"/>
                </a:solidFill>
                <a:latin typeface="Arial"/>
                <a:cs typeface="Arial"/>
              </a:rPr>
              <a:t>Penyebab: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95" dirty="0">
                <a:solidFill>
                  <a:srgbClr val="FF0000"/>
                </a:solidFill>
                <a:latin typeface="Arial"/>
                <a:cs typeface="Arial"/>
              </a:rPr>
              <a:t>Hipersekresi 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Jalan</a:t>
            </a:r>
            <a:r>
              <a:rPr sz="20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Nafas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20" dirty="0">
                <a:solidFill>
                  <a:srgbClr val="5C5C5C"/>
                </a:solidFill>
                <a:latin typeface="Arial"/>
                <a:cs typeface="Arial"/>
              </a:rPr>
              <a:t>Gejala </a:t>
            </a:r>
            <a:r>
              <a:rPr sz="2000" spc="-85" dirty="0">
                <a:solidFill>
                  <a:srgbClr val="5C5C5C"/>
                </a:solidFill>
                <a:latin typeface="Arial"/>
                <a:cs typeface="Arial"/>
              </a:rPr>
              <a:t>dan</a:t>
            </a:r>
            <a:r>
              <a:rPr sz="2000" spc="-10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5C5C5C"/>
                </a:solidFill>
                <a:latin typeface="Arial"/>
                <a:cs typeface="Arial"/>
              </a:rPr>
              <a:t>Tanda:</a:t>
            </a:r>
            <a:endParaRPr sz="2000" dirty="0">
              <a:latin typeface="Arial"/>
              <a:cs typeface="Arial"/>
            </a:endParaRPr>
          </a:p>
          <a:p>
            <a:pPr marL="12700" marR="59055">
              <a:lnSpc>
                <a:spcPct val="100000"/>
              </a:lnSpc>
              <a:spcBef>
                <a:spcPts val="80"/>
              </a:spcBef>
              <a:tabLst>
                <a:tab pos="4921250" algn="l"/>
              </a:tabLst>
            </a:pPr>
            <a:r>
              <a:rPr sz="2000" spc="-114" dirty="0">
                <a:solidFill>
                  <a:srgbClr val="FF0000"/>
                </a:solidFill>
                <a:latin typeface="Georgia"/>
                <a:cs typeface="Georgia"/>
              </a:rPr>
              <a:t>B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u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k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2000" spc="-145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d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000" spc="-130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2000" spc="8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k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2000" spc="-145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,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d</a:t>
            </a:r>
            <a:r>
              <a:rPr sz="2000" spc="60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p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u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u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m,</a:t>
            </a:r>
            <a:r>
              <a:rPr sz="20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u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ra</a:t>
            </a:r>
            <a:r>
              <a:rPr sz="20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2000" spc="3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000" spc="7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80" dirty="0">
                <a:solidFill>
                  <a:srgbClr val="FF0000"/>
                </a:solidFill>
                <a:latin typeface="Georgia"/>
                <a:cs typeface="Georgia"/>
              </a:rPr>
              <a:t>ro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k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h</a:t>
            </a:r>
            <a:r>
              <a:rPr sz="2000" spc="-135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, 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Georgia"/>
                <a:cs typeface="Georgia"/>
              </a:rPr>
              <a:t>ada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dyspnea, gelisah,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frekuensi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napas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berubah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 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pola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tidak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Georgia"/>
                <a:cs typeface="Georgia"/>
              </a:rPr>
              <a:t>teratur.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120" dirty="0">
                <a:solidFill>
                  <a:srgbClr val="5C5C5C"/>
                </a:solidFill>
                <a:latin typeface="Arial"/>
                <a:cs typeface="Arial"/>
              </a:rPr>
              <a:t>Rumusan </a:t>
            </a:r>
            <a:r>
              <a:rPr sz="2000" spc="-110" dirty="0">
                <a:solidFill>
                  <a:srgbClr val="5C5C5C"/>
                </a:solidFill>
                <a:latin typeface="Arial"/>
                <a:cs typeface="Arial"/>
              </a:rPr>
              <a:t>Diagnosis </a:t>
            </a:r>
            <a:r>
              <a:rPr sz="2000" spc="-100" dirty="0">
                <a:solidFill>
                  <a:srgbClr val="5C5C5C"/>
                </a:solidFill>
                <a:latin typeface="Arial"/>
                <a:cs typeface="Arial"/>
              </a:rPr>
              <a:t>Keperawatan</a:t>
            </a:r>
            <a:r>
              <a:rPr sz="2000" spc="-44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5C5C5C"/>
                </a:solidFill>
                <a:latin typeface="Arial"/>
                <a:cs typeface="Arial"/>
              </a:rPr>
              <a:t>(SDKI)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Bersihan 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Jalan 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Nafas </a:t>
            </a:r>
            <a:r>
              <a:rPr sz="2000" spc="-110" dirty="0">
                <a:solidFill>
                  <a:srgbClr val="FF0000"/>
                </a:solidFill>
                <a:latin typeface="Arial"/>
                <a:cs typeface="Arial"/>
              </a:rPr>
              <a:t>Tidak </a:t>
            </a:r>
            <a:r>
              <a:rPr sz="2000" spc="-75" dirty="0">
                <a:solidFill>
                  <a:srgbClr val="FF0000"/>
                </a:solidFill>
                <a:latin typeface="Arial"/>
                <a:cs typeface="Arial"/>
              </a:rPr>
              <a:t>Efektif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Berhubungan 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dengan 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Hipersekresi 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Jalan 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Nafas 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dibuktikan 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dengan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batuk</a:t>
            </a:r>
            <a:r>
              <a:rPr sz="2000" spc="-22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tidak</a:t>
            </a:r>
            <a:endParaRPr sz="2000" dirty="0">
              <a:latin typeface="Georgia"/>
              <a:cs typeface="Georgia"/>
            </a:endParaRPr>
          </a:p>
          <a:p>
            <a:pPr marL="12700" marR="64135">
              <a:lnSpc>
                <a:spcPct val="100000"/>
              </a:lnSpc>
              <a:spcBef>
                <a:spcPts val="85"/>
              </a:spcBef>
              <a:tabLst>
                <a:tab pos="3777615" algn="l"/>
              </a:tabLst>
            </a:pP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efektif, </a:t>
            </a:r>
            <a:r>
              <a:rPr sz="2000" spc="25" dirty="0">
                <a:solidFill>
                  <a:srgbClr val="FF0000"/>
                </a:solidFill>
                <a:latin typeface="Georgia"/>
                <a:cs typeface="Georgia"/>
              </a:rPr>
              <a:t>ada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sputum,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suara nafas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ronkhi, </a:t>
            </a:r>
            <a:r>
              <a:rPr sz="2000" spc="25" dirty="0">
                <a:solidFill>
                  <a:srgbClr val="FF0000"/>
                </a:solidFill>
                <a:latin typeface="Georgia"/>
                <a:cs typeface="Georgia"/>
              </a:rPr>
              <a:t>ada 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dyspnea, gelisah,</a:t>
            </a:r>
            <a:r>
              <a:rPr sz="2000" spc="-1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frekuensi</a:t>
            </a:r>
            <a:r>
              <a:rPr sz="2000" spc="-1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napas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berubah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</a:t>
            </a:r>
            <a:r>
              <a:rPr sz="2000" spc="-1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pola 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tidak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Georgia"/>
                <a:cs typeface="Georgia"/>
              </a:rPr>
              <a:t>teratur.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20</a:t>
            </a:fld>
            <a:endParaRPr spc="-65" dirty="0"/>
          </a:p>
        </p:txBody>
      </p:sp>
    </p:spTree>
    <p:extLst>
      <p:ext uri="{BB962C8B-B14F-4D97-AF65-F5344CB8AC3E}">
        <p14:creationId xmlns:p14="http://schemas.microsoft.com/office/powerpoint/2010/main" val="10975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192" y="1272886"/>
            <a:ext cx="11029616" cy="44307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5644515">
              <a:spcBef>
                <a:spcPts val="95"/>
              </a:spcBef>
            </a:pPr>
            <a:r>
              <a:rPr spc="-5" dirty="0"/>
              <a:t>DEFINISI</a:t>
            </a:r>
            <a:r>
              <a:rPr lang="en-US" spc="-5" dirty="0"/>
              <a:t> SLKI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197101" y="2094103"/>
            <a:ext cx="7613015" cy="40265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spcBef>
                <a:spcPts val="805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Luaran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(</a:t>
            </a:r>
            <a:r>
              <a:rPr sz="2400" b="1" i="1" dirty="0">
                <a:solidFill>
                  <a:srgbClr val="00AF50"/>
                </a:solidFill>
                <a:latin typeface="Arial"/>
                <a:cs typeface="Arial"/>
              </a:rPr>
              <a:t>Outcome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)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Keperawatan</a:t>
            </a:r>
            <a:endParaRPr sz="2400">
              <a:latin typeface="Arial"/>
              <a:cs typeface="Arial"/>
            </a:endParaRPr>
          </a:p>
          <a:p>
            <a:pPr marL="241300" marR="5080" indent="-229235">
              <a:lnSpc>
                <a:spcPct val="900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Aspek-aspek yang dapat diobservasi dan diukur  meliputi kondisi, perilaku, </a:t>
            </a:r>
            <a:r>
              <a:rPr sz="2400" dirty="0">
                <a:latin typeface="Arial"/>
                <a:cs typeface="Arial"/>
              </a:rPr>
              <a:t>atau </a:t>
            </a:r>
            <a:r>
              <a:rPr sz="2400" spc="-5" dirty="0">
                <a:latin typeface="Arial"/>
                <a:cs typeface="Arial"/>
              </a:rPr>
              <a:t>persepsi pasien,  keluarga atau komunitas sebagai respons terhadap  intervensi keperawatan. Luaran keperawatan  menunjukkan </a:t>
            </a:r>
            <a:r>
              <a:rPr sz="2400" dirty="0">
                <a:latin typeface="Arial"/>
                <a:cs typeface="Arial"/>
              </a:rPr>
              <a:t>status </a:t>
            </a:r>
            <a:r>
              <a:rPr sz="2400" spc="-5" dirty="0">
                <a:latin typeface="Arial"/>
                <a:cs typeface="Arial"/>
              </a:rPr>
              <a:t>diagnosis keperawatan setelah  dilakukan intervensi keperawatan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(Germini </a:t>
            </a:r>
            <a:r>
              <a:rPr sz="2400" i="1" spc="-5" dirty="0">
                <a:solidFill>
                  <a:srgbClr val="00AF50"/>
                </a:solidFill>
                <a:latin typeface="Arial"/>
                <a:cs typeface="Arial"/>
              </a:rPr>
              <a:t>et al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, 2010;  </a:t>
            </a:r>
            <a:r>
              <a:rPr sz="2400" spc="-65" dirty="0">
                <a:solidFill>
                  <a:srgbClr val="00AF50"/>
                </a:solidFill>
                <a:latin typeface="Arial"/>
                <a:cs typeface="Arial"/>
              </a:rPr>
              <a:t>ICNP,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2015).</a:t>
            </a:r>
            <a:endParaRPr sz="2400">
              <a:latin typeface="Arial"/>
              <a:cs typeface="Arial"/>
            </a:endParaRPr>
          </a:p>
          <a:p>
            <a:pPr marL="241300" marR="55244" indent="-229235">
              <a:lnSpc>
                <a:spcPts val="2590"/>
              </a:lnSpc>
              <a:spcBef>
                <a:spcPts val="103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Hasil akhir intervensi keperawatan yang terdiri </a:t>
            </a:r>
            <a:r>
              <a:rPr sz="2400" dirty="0">
                <a:latin typeface="Arial"/>
                <a:cs typeface="Arial"/>
              </a:rPr>
              <a:t>atas  </a:t>
            </a:r>
            <a:r>
              <a:rPr sz="2400" spc="-5" dirty="0">
                <a:latin typeface="Arial"/>
                <a:cs typeface="Arial"/>
              </a:rPr>
              <a:t>indikator-indikator atau kriteria-kriteria hasil pemulihan  masalah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(ICN,</a:t>
            </a:r>
            <a:r>
              <a:rPr sz="2400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2009).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98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2192" y="687400"/>
            <a:ext cx="5674995" cy="514350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/>
              <a:t>TUJUAN PENYUSUNAN</a:t>
            </a:r>
            <a:r>
              <a:rPr sz="3200" spc="-65" dirty="0"/>
              <a:t> </a:t>
            </a:r>
            <a:r>
              <a:rPr sz="3200" dirty="0"/>
              <a:t>SLKI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98370" y="1888362"/>
            <a:ext cx="8101330" cy="26352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Menjadi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acuan </a:t>
            </a:r>
            <a:r>
              <a:rPr sz="2400" spc="-5" dirty="0">
                <a:latin typeface="Arial"/>
                <a:cs typeface="Arial"/>
              </a:rPr>
              <a:t>penentuan luaran (</a:t>
            </a:r>
            <a:r>
              <a:rPr sz="2400" i="1" spc="-5" dirty="0">
                <a:latin typeface="Arial"/>
                <a:cs typeface="Arial"/>
              </a:rPr>
              <a:t>outcome</a:t>
            </a:r>
            <a:r>
              <a:rPr sz="2400" spc="-5" dirty="0">
                <a:latin typeface="Arial"/>
                <a:cs typeface="Arial"/>
              </a:rPr>
              <a:t>)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keperawatan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Mengarahkan intervensi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keperawatan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Meningkatkan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efektivitas </a:t>
            </a:r>
            <a:r>
              <a:rPr sz="2400" spc="-5" dirty="0">
                <a:latin typeface="Arial"/>
                <a:cs typeface="Arial"/>
              </a:rPr>
              <a:t>asuhan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keperawatan</a:t>
            </a:r>
            <a:endParaRPr sz="2400" dirty="0">
              <a:latin typeface="Arial"/>
              <a:cs typeface="Arial"/>
            </a:endParaRPr>
          </a:p>
          <a:p>
            <a:pPr marL="241300" marR="595630" indent="-228600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Mengukur pencapaian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level keberhasilan intervensi 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keperawatan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Meningkatkan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mutu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asuhan</a:t>
            </a:r>
            <a:r>
              <a:rPr sz="2400" b="1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keperawatan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56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2117" y="2314956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19">
                <a:moveTo>
                  <a:pt x="0" y="0"/>
                </a:moveTo>
                <a:lnTo>
                  <a:pt x="0" y="532638"/>
                </a:lnTo>
                <a:lnTo>
                  <a:pt x="287274" y="819912"/>
                </a:lnTo>
                <a:lnTo>
                  <a:pt x="574547" y="532638"/>
                </a:lnTo>
                <a:lnTo>
                  <a:pt x="574547" y="287274"/>
                </a:lnTo>
                <a:lnTo>
                  <a:pt x="287274" y="287274"/>
                </a:lnTo>
                <a:lnTo>
                  <a:pt x="0" y="0"/>
                </a:lnTo>
                <a:close/>
              </a:path>
              <a:path w="574675" h="820419">
                <a:moveTo>
                  <a:pt x="574547" y="0"/>
                </a:moveTo>
                <a:lnTo>
                  <a:pt x="287274" y="287274"/>
                </a:lnTo>
                <a:lnTo>
                  <a:pt x="574547" y="287274"/>
                </a:lnTo>
                <a:lnTo>
                  <a:pt x="574547" y="0"/>
                </a:lnTo>
                <a:close/>
              </a:path>
            </a:pathLst>
          </a:custGeom>
          <a:solidFill>
            <a:srgbClr val="FD8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2117" y="2314956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19">
                <a:moveTo>
                  <a:pt x="574547" y="0"/>
                </a:moveTo>
                <a:lnTo>
                  <a:pt x="574547" y="532638"/>
                </a:lnTo>
                <a:lnTo>
                  <a:pt x="287274" y="819912"/>
                </a:lnTo>
                <a:lnTo>
                  <a:pt x="0" y="532638"/>
                </a:lnTo>
                <a:lnTo>
                  <a:pt x="0" y="0"/>
                </a:lnTo>
                <a:lnTo>
                  <a:pt x="287274" y="287274"/>
                </a:lnTo>
                <a:lnTo>
                  <a:pt x="574547" y="0"/>
                </a:lnTo>
                <a:close/>
              </a:path>
            </a:pathLst>
          </a:custGeom>
          <a:ln w="12192">
            <a:solidFill>
              <a:srgbClr val="FD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6664" y="2314955"/>
            <a:ext cx="3674745" cy="533400"/>
          </a:xfrm>
          <a:custGeom>
            <a:avLst/>
            <a:gdLst/>
            <a:ahLst/>
            <a:cxnLst/>
            <a:rect l="l" t="t" r="r" b="b"/>
            <a:pathLst>
              <a:path w="3674745" h="533400">
                <a:moveTo>
                  <a:pt x="3674364" y="88900"/>
                </a:moveTo>
                <a:lnTo>
                  <a:pt x="3674364" y="444500"/>
                </a:lnTo>
                <a:lnTo>
                  <a:pt x="3667384" y="479125"/>
                </a:lnTo>
                <a:lnTo>
                  <a:pt x="3648344" y="507380"/>
                </a:lnTo>
                <a:lnTo>
                  <a:pt x="3620089" y="526420"/>
                </a:lnTo>
                <a:lnTo>
                  <a:pt x="3585464" y="533400"/>
                </a:lnTo>
                <a:lnTo>
                  <a:pt x="0" y="533400"/>
                </a:lnTo>
                <a:lnTo>
                  <a:pt x="0" y="0"/>
                </a:lnTo>
                <a:lnTo>
                  <a:pt x="3585464" y="0"/>
                </a:lnTo>
                <a:lnTo>
                  <a:pt x="3620089" y="6979"/>
                </a:lnTo>
                <a:lnTo>
                  <a:pt x="3648344" y="26019"/>
                </a:lnTo>
                <a:lnTo>
                  <a:pt x="3667384" y="54274"/>
                </a:lnTo>
                <a:lnTo>
                  <a:pt x="3674364" y="88900"/>
                </a:lnTo>
                <a:close/>
              </a:path>
            </a:pathLst>
          </a:custGeom>
          <a:ln w="12192">
            <a:solidFill>
              <a:srgbClr val="FD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69995" y="2252217"/>
            <a:ext cx="1912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3600" i="1" spc="-5" dirty="0">
                <a:latin typeface="Arial"/>
                <a:cs typeface="Arial"/>
              </a:rPr>
              <a:t>Spesific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2117" y="3012949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0" y="0"/>
                </a:moveTo>
                <a:lnTo>
                  <a:pt x="0" y="532638"/>
                </a:lnTo>
                <a:lnTo>
                  <a:pt x="287274" y="819912"/>
                </a:lnTo>
                <a:lnTo>
                  <a:pt x="574547" y="532638"/>
                </a:lnTo>
                <a:lnTo>
                  <a:pt x="574547" y="287274"/>
                </a:lnTo>
                <a:lnTo>
                  <a:pt x="287274" y="287274"/>
                </a:lnTo>
                <a:lnTo>
                  <a:pt x="0" y="0"/>
                </a:lnTo>
                <a:close/>
              </a:path>
              <a:path w="574675" h="820420">
                <a:moveTo>
                  <a:pt x="574547" y="0"/>
                </a:moveTo>
                <a:lnTo>
                  <a:pt x="287274" y="287274"/>
                </a:lnTo>
                <a:lnTo>
                  <a:pt x="574547" y="287274"/>
                </a:lnTo>
                <a:lnTo>
                  <a:pt x="574547" y="0"/>
                </a:lnTo>
                <a:close/>
              </a:path>
            </a:pathLst>
          </a:custGeom>
          <a:solidFill>
            <a:srgbClr val="E9B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2117" y="3012949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574547" y="0"/>
                </a:moveTo>
                <a:lnTo>
                  <a:pt x="574547" y="532638"/>
                </a:lnTo>
                <a:lnTo>
                  <a:pt x="287274" y="819912"/>
                </a:lnTo>
                <a:lnTo>
                  <a:pt x="0" y="532638"/>
                </a:lnTo>
                <a:lnTo>
                  <a:pt x="0" y="0"/>
                </a:lnTo>
                <a:lnTo>
                  <a:pt x="287274" y="287274"/>
                </a:lnTo>
                <a:lnTo>
                  <a:pt x="574547" y="0"/>
                </a:lnTo>
                <a:close/>
              </a:path>
            </a:pathLst>
          </a:custGeom>
          <a:ln w="12192">
            <a:solidFill>
              <a:srgbClr val="E9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6664" y="3012948"/>
            <a:ext cx="3674745" cy="533400"/>
          </a:xfrm>
          <a:custGeom>
            <a:avLst/>
            <a:gdLst/>
            <a:ahLst/>
            <a:cxnLst/>
            <a:rect l="l" t="t" r="r" b="b"/>
            <a:pathLst>
              <a:path w="3674745" h="533400">
                <a:moveTo>
                  <a:pt x="3674364" y="88900"/>
                </a:moveTo>
                <a:lnTo>
                  <a:pt x="3674364" y="444500"/>
                </a:lnTo>
                <a:lnTo>
                  <a:pt x="3667384" y="479125"/>
                </a:lnTo>
                <a:lnTo>
                  <a:pt x="3648344" y="507380"/>
                </a:lnTo>
                <a:lnTo>
                  <a:pt x="3620089" y="526420"/>
                </a:lnTo>
                <a:lnTo>
                  <a:pt x="3585464" y="533400"/>
                </a:lnTo>
                <a:lnTo>
                  <a:pt x="0" y="533400"/>
                </a:lnTo>
                <a:lnTo>
                  <a:pt x="0" y="0"/>
                </a:lnTo>
                <a:lnTo>
                  <a:pt x="3585464" y="0"/>
                </a:lnTo>
                <a:lnTo>
                  <a:pt x="3620089" y="6979"/>
                </a:lnTo>
                <a:lnTo>
                  <a:pt x="3648344" y="26019"/>
                </a:lnTo>
                <a:lnTo>
                  <a:pt x="3667384" y="54274"/>
                </a:lnTo>
                <a:lnTo>
                  <a:pt x="3674364" y="88900"/>
                </a:lnTo>
                <a:close/>
              </a:path>
            </a:pathLst>
          </a:custGeom>
          <a:ln w="12192">
            <a:solidFill>
              <a:srgbClr val="E9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9995" y="2950209"/>
            <a:ext cx="2701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3600" i="1" spc="-5" dirty="0">
                <a:latin typeface="Arial"/>
                <a:cs typeface="Arial"/>
              </a:rPr>
              <a:t>Measur</a:t>
            </a:r>
            <a:r>
              <a:rPr sz="3600" i="1" dirty="0">
                <a:latin typeface="Arial"/>
                <a:cs typeface="Arial"/>
              </a:rPr>
              <a:t>a</a:t>
            </a:r>
            <a:r>
              <a:rPr sz="3600" i="1" spc="-5" dirty="0">
                <a:latin typeface="Arial"/>
                <a:cs typeface="Arial"/>
              </a:rPr>
              <a:t>ble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2117" y="3710941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0" y="0"/>
                </a:moveTo>
                <a:lnTo>
                  <a:pt x="0" y="532638"/>
                </a:lnTo>
                <a:lnTo>
                  <a:pt x="287274" y="819912"/>
                </a:lnTo>
                <a:lnTo>
                  <a:pt x="574547" y="532638"/>
                </a:lnTo>
                <a:lnTo>
                  <a:pt x="574547" y="287274"/>
                </a:lnTo>
                <a:lnTo>
                  <a:pt x="287274" y="287274"/>
                </a:lnTo>
                <a:lnTo>
                  <a:pt x="0" y="0"/>
                </a:lnTo>
                <a:close/>
              </a:path>
              <a:path w="574675" h="820420">
                <a:moveTo>
                  <a:pt x="574547" y="0"/>
                </a:moveTo>
                <a:lnTo>
                  <a:pt x="287274" y="287274"/>
                </a:lnTo>
                <a:lnTo>
                  <a:pt x="574547" y="287274"/>
                </a:lnTo>
                <a:lnTo>
                  <a:pt x="574547" y="0"/>
                </a:lnTo>
                <a:close/>
              </a:path>
            </a:pathLst>
          </a:custGeom>
          <a:solidFill>
            <a:srgbClr val="81B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2117" y="3710941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574547" y="0"/>
                </a:moveTo>
                <a:lnTo>
                  <a:pt x="574547" y="532638"/>
                </a:lnTo>
                <a:lnTo>
                  <a:pt x="287274" y="819912"/>
                </a:lnTo>
                <a:lnTo>
                  <a:pt x="0" y="532638"/>
                </a:lnTo>
                <a:lnTo>
                  <a:pt x="0" y="0"/>
                </a:lnTo>
                <a:lnTo>
                  <a:pt x="287274" y="287274"/>
                </a:lnTo>
                <a:lnTo>
                  <a:pt x="574547" y="0"/>
                </a:lnTo>
                <a:close/>
              </a:path>
            </a:pathLst>
          </a:custGeom>
          <a:ln w="12192">
            <a:solidFill>
              <a:srgbClr val="81B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26664" y="3710940"/>
            <a:ext cx="3674745" cy="533400"/>
          </a:xfrm>
          <a:custGeom>
            <a:avLst/>
            <a:gdLst/>
            <a:ahLst/>
            <a:cxnLst/>
            <a:rect l="l" t="t" r="r" b="b"/>
            <a:pathLst>
              <a:path w="3674745" h="533400">
                <a:moveTo>
                  <a:pt x="3674364" y="88900"/>
                </a:moveTo>
                <a:lnTo>
                  <a:pt x="3674364" y="444500"/>
                </a:lnTo>
                <a:lnTo>
                  <a:pt x="3667384" y="479125"/>
                </a:lnTo>
                <a:lnTo>
                  <a:pt x="3648344" y="507380"/>
                </a:lnTo>
                <a:lnTo>
                  <a:pt x="3620089" y="526420"/>
                </a:lnTo>
                <a:lnTo>
                  <a:pt x="3585464" y="533400"/>
                </a:lnTo>
                <a:lnTo>
                  <a:pt x="0" y="533400"/>
                </a:lnTo>
                <a:lnTo>
                  <a:pt x="0" y="0"/>
                </a:lnTo>
                <a:lnTo>
                  <a:pt x="3585464" y="0"/>
                </a:lnTo>
                <a:lnTo>
                  <a:pt x="3620089" y="6979"/>
                </a:lnTo>
                <a:lnTo>
                  <a:pt x="3648344" y="26019"/>
                </a:lnTo>
                <a:lnTo>
                  <a:pt x="3667384" y="54274"/>
                </a:lnTo>
                <a:lnTo>
                  <a:pt x="3674364" y="88900"/>
                </a:lnTo>
                <a:close/>
              </a:path>
            </a:pathLst>
          </a:custGeom>
          <a:ln w="12192">
            <a:solidFill>
              <a:srgbClr val="81B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9996" y="3648582"/>
            <a:ext cx="2345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3600" i="1" spc="-5" dirty="0">
                <a:latin typeface="Arial"/>
                <a:cs typeface="Arial"/>
              </a:rPr>
              <a:t>Attainable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2117" y="4408933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0" y="0"/>
                </a:moveTo>
                <a:lnTo>
                  <a:pt x="0" y="532638"/>
                </a:lnTo>
                <a:lnTo>
                  <a:pt x="287274" y="819912"/>
                </a:lnTo>
                <a:lnTo>
                  <a:pt x="574547" y="532638"/>
                </a:lnTo>
                <a:lnTo>
                  <a:pt x="574547" y="287274"/>
                </a:lnTo>
                <a:lnTo>
                  <a:pt x="287274" y="287274"/>
                </a:lnTo>
                <a:lnTo>
                  <a:pt x="0" y="0"/>
                </a:lnTo>
                <a:close/>
              </a:path>
              <a:path w="574675" h="820420">
                <a:moveTo>
                  <a:pt x="574547" y="0"/>
                </a:moveTo>
                <a:lnTo>
                  <a:pt x="287274" y="287274"/>
                </a:lnTo>
                <a:lnTo>
                  <a:pt x="574547" y="287274"/>
                </a:lnTo>
                <a:lnTo>
                  <a:pt x="574547" y="0"/>
                </a:lnTo>
                <a:close/>
              </a:path>
            </a:pathLst>
          </a:custGeom>
          <a:solidFill>
            <a:srgbClr val="31C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2117" y="4408933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574547" y="0"/>
                </a:moveTo>
                <a:lnTo>
                  <a:pt x="574547" y="532638"/>
                </a:lnTo>
                <a:lnTo>
                  <a:pt x="287274" y="819912"/>
                </a:lnTo>
                <a:lnTo>
                  <a:pt x="0" y="532638"/>
                </a:lnTo>
                <a:lnTo>
                  <a:pt x="0" y="0"/>
                </a:lnTo>
                <a:lnTo>
                  <a:pt x="287274" y="287274"/>
                </a:lnTo>
                <a:lnTo>
                  <a:pt x="574547" y="0"/>
                </a:lnTo>
                <a:close/>
              </a:path>
            </a:pathLst>
          </a:custGeom>
          <a:ln w="12192">
            <a:solidFill>
              <a:srgbClr val="31C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6664" y="4408932"/>
            <a:ext cx="3674745" cy="533400"/>
          </a:xfrm>
          <a:custGeom>
            <a:avLst/>
            <a:gdLst/>
            <a:ahLst/>
            <a:cxnLst/>
            <a:rect l="l" t="t" r="r" b="b"/>
            <a:pathLst>
              <a:path w="3674745" h="533400">
                <a:moveTo>
                  <a:pt x="3674364" y="88900"/>
                </a:moveTo>
                <a:lnTo>
                  <a:pt x="3674364" y="444500"/>
                </a:lnTo>
                <a:lnTo>
                  <a:pt x="3667384" y="479125"/>
                </a:lnTo>
                <a:lnTo>
                  <a:pt x="3648344" y="507380"/>
                </a:lnTo>
                <a:lnTo>
                  <a:pt x="3620089" y="526420"/>
                </a:lnTo>
                <a:lnTo>
                  <a:pt x="3585464" y="533400"/>
                </a:lnTo>
                <a:lnTo>
                  <a:pt x="0" y="533400"/>
                </a:lnTo>
                <a:lnTo>
                  <a:pt x="0" y="0"/>
                </a:lnTo>
                <a:lnTo>
                  <a:pt x="3585464" y="0"/>
                </a:lnTo>
                <a:lnTo>
                  <a:pt x="3620089" y="6979"/>
                </a:lnTo>
                <a:lnTo>
                  <a:pt x="3648344" y="26019"/>
                </a:lnTo>
                <a:lnTo>
                  <a:pt x="3667384" y="54274"/>
                </a:lnTo>
                <a:lnTo>
                  <a:pt x="3674364" y="88900"/>
                </a:lnTo>
                <a:close/>
              </a:path>
            </a:pathLst>
          </a:custGeom>
          <a:ln w="12192">
            <a:solidFill>
              <a:srgbClr val="31C6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69995" y="4346271"/>
            <a:ext cx="21332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3600" i="1" dirty="0">
                <a:latin typeface="Arial"/>
                <a:cs typeface="Arial"/>
              </a:rPr>
              <a:t>Re</a:t>
            </a:r>
            <a:r>
              <a:rPr lang="en-US" sz="3600" i="1" dirty="0">
                <a:latin typeface="Arial"/>
                <a:cs typeface="Arial"/>
              </a:rPr>
              <a:t>levant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52117" y="5106924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0" y="0"/>
                </a:moveTo>
                <a:lnTo>
                  <a:pt x="0" y="532638"/>
                </a:lnTo>
                <a:lnTo>
                  <a:pt x="287274" y="819912"/>
                </a:lnTo>
                <a:lnTo>
                  <a:pt x="574547" y="532638"/>
                </a:lnTo>
                <a:lnTo>
                  <a:pt x="574547" y="287273"/>
                </a:lnTo>
                <a:lnTo>
                  <a:pt x="287274" y="287273"/>
                </a:lnTo>
                <a:lnTo>
                  <a:pt x="0" y="0"/>
                </a:lnTo>
                <a:close/>
              </a:path>
              <a:path w="574675" h="820420">
                <a:moveTo>
                  <a:pt x="574547" y="0"/>
                </a:moveTo>
                <a:lnTo>
                  <a:pt x="287274" y="287273"/>
                </a:lnTo>
                <a:lnTo>
                  <a:pt x="574547" y="287273"/>
                </a:lnTo>
                <a:lnTo>
                  <a:pt x="574547" y="0"/>
                </a:lnTo>
                <a:close/>
              </a:path>
            </a:pathLst>
          </a:custGeom>
          <a:solidFill>
            <a:srgbClr val="49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2117" y="5106924"/>
            <a:ext cx="574675" cy="820419"/>
          </a:xfrm>
          <a:custGeom>
            <a:avLst/>
            <a:gdLst/>
            <a:ahLst/>
            <a:cxnLst/>
            <a:rect l="l" t="t" r="r" b="b"/>
            <a:pathLst>
              <a:path w="574675" h="820420">
                <a:moveTo>
                  <a:pt x="574547" y="0"/>
                </a:moveTo>
                <a:lnTo>
                  <a:pt x="574547" y="532638"/>
                </a:lnTo>
                <a:lnTo>
                  <a:pt x="287274" y="819912"/>
                </a:lnTo>
                <a:lnTo>
                  <a:pt x="0" y="532638"/>
                </a:lnTo>
                <a:lnTo>
                  <a:pt x="0" y="0"/>
                </a:lnTo>
                <a:lnTo>
                  <a:pt x="287274" y="287273"/>
                </a:lnTo>
                <a:lnTo>
                  <a:pt x="574547" y="0"/>
                </a:lnTo>
                <a:close/>
              </a:path>
            </a:pathLst>
          </a:custGeom>
          <a:ln w="12192">
            <a:solidFill>
              <a:srgbClr val="49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36342" y="2412002"/>
            <a:ext cx="406400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 algn="just">
              <a:lnSpc>
                <a:spcPct val="127299"/>
              </a:lnSpc>
              <a:spcBef>
                <a:spcPts val="100"/>
              </a:spcBef>
            </a:pP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S  M  A  </a:t>
            </a:r>
            <a:r>
              <a:rPr sz="3600" i="1" spc="-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26664" y="5106923"/>
            <a:ext cx="3674745" cy="533400"/>
          </a:xfrm>
          <a:custGeom>
            <a:avLst/>
            <a:gdLst/>
            <a:ahLst/>
            <a:cxnLst/>
            <a:rect l="l" t="t" r="r" b="b"/>
            <a:pathLst>
              <a:path w="3674745" h="533400">
                <a:moveTo>
                  <a:pt x="3674364" y="88900"/>
                </a:moveTo>
                <a:lnTo>
                  <a:pt x="3674364" y="444500"/>
                </a:lnTo>
                <a:lnTo>
                  <a:pt x="3667384" y="479103"/>
                </a:lnTo>
                <a:lnTo>
                  <a:pt x="3648344" y="507361"/>
                </a:lnTo>
                <a:lnTo>
                  <a:pt x="3620089" y="526413"/>
                </a:lnTo>
                <a:lnTo>
                  <a:pt x="3585464" y="533400"/>
                </a:lnTo>
                <a:lnTo>
                  <a:pt x="0" y="533400"/>
                </a:lnTo>
                <a:lnTo>
                  <a:pt x="0" y="0"/>
                </a:lnTo>
                <a:lnTo>
                  <a:pt x="3585464" y="0"/>
                </a:lnTo>
                <a:lnTo>
                  <a:pt x="3620089" y="6979"/>
                </a:lnTo>
                <a:lnTo>
                  <a:pt x="3648344" y="26019"/>
                </a:lnTo>
                <a:lnTo>
                  <a:pt x="3667384" y="54274"/>
                </a:lnTo>
                <a:lnTo>
                  <a:pt x="3674364" y="88900"/>
                </a:lnTo>
                <a:close/>
              </a:path>
            </a:pathLst>
          </a:custGeom>
          <a:ln w="12192">
            <a:solidFill>
              <a:srgbClr val="49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69995" y="5044821"/>
            <a:ext cx="1577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3600" i="1" spc="-40" dirty="0">
                <a:latin typeface="Arial"/>
                <a:cs typeface="Arial"/>
              </a:rPr>
              <a:t>T</a:t>
            </a:r>
            <a:r>
              <a:rPr sz="3600" i="1" spc="-5" dirty="0">
                <a:latin typeface="Arial"/>
                <a:cs typeface="Arial"/>
              </a:rPr>
              <a:t>imed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27225" y="670341"/>
            <a:ext cx="7693659" cy="133032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133475">
              <a:spcBef>
                <a:spcPts val="1525"/>
              </a:spcBef>
            </a:pPr>
            <a:r>
              <a:rPr sz="2800" b="1" spc="-55" dirty="0">
                <a:solidFill>
                  <a:srgbClr val="405D20"/>
                </a:solidFill>
                <a:latin typeface="Arial"/>
                <a:cs typeface="Arial"/>
              </a:rPr>
              <a:t>PENETAPAN </a:t>
            </a:r>
            <a:r>
              <a:rPr sz="2800" b="1" spc="-5" dirty="0">
                <a:solidFill>
                  <a:srgbClr val="405D20"/>
                </a:solidFill>
                <a:latin typeface="Arial"/>
                <a:cs typeface="Arial"/>
              </a:rPr>
              <a:t>LUARAN</a:t>
            </a:r>
            <a:r>
              <a:rPr sz="2800" b="1" spc="9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800" b="1" spc="-75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endParaRPr sz="2800">
              <a:latin typeface="Arial"/>
              <a:cs typeface="Arial"/>
            </a:endParaRPr>
          </a:p>
          <a:p>
            <a:pPr marL="12700">
              <a:spcBef>
                <a:spcPts val="1645"/>
              </a:spcBef>
            </a:pPr>
            <a:r>
              <a:rPr sz="2000" b="1" dirty="0">
                <a:latin typeface="Arial"/>
                <a:cs typeface="Arial"/>
              </a:rPr>
              <a:t>Penetapan luaran memenuhi prinsip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SMART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7663" y="6133896"/>
            <a:ext cx="621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Diadaptasi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dari:</a:t>
            </a:r>
            <a:endParaRPr sz="1200">
              <a:latin typeface="Arial"/>
              <a:cs typeface="Arial"/>
            </a:endParaRPr>
          </a:p>
          <a:p>
            <a:pPr marL="212090"/>
            <a:r>
              <a:rPr sz="1200" b="1" spc="-10" dirty="0">
                <a:latin typeface="Arial"/>
                <a:cs typeface="Arial"/>
              </a:rPr>
              <a:t>Ackley </a:t>
            </a:r>
            <a:r>
              <a:rPr sz="1200" b="1" spc="-5" dirty="0">
                <a:latin typeface="Arial"/>
                <a:cs typeface="Arial"/>
              </a:rPr>
              <a:t>et al (2017), Berman </a:t>
            </a:r>
            <a:r>
              <a:rPr sz="1200" b="1" i="1" spc="-5" dirty="0">
                <a:latin typeface="Arial"/>
                <a:cs typeface="Arial"/>
              </a:rPr>
              <a:t>et al </a:t>
            </a:r>
            <a:r>
              <a:rPr sz="1200" b="1" spc="-5" dirty="0">
                <a:latin typeface="Arial"/>
                <a:cs typeface="Arial"/>
              </a:rPr>
              <a:t>(2015), Doenges </a:t>
            </a:r>
            <a:r>
              <a:rPr sz="1200" b="1" i="1" spc="-5" dirty="0">
                <a:latin typeface="Arial"/>
                <a:cs typeface="Arial"/>
              </a:rPr>
              <a:t>et al </a:t>
            </a:r>
            <a:r>
              <a:rPr sz="1200" b="1" spc="-5" dirty="0">
                <a:latin typeface="Arial"/>
                <a:cs typeface="Arial"/>
              </a:rPr>
              <a:t>(2013), Potter &amp; Perry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(2013),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02196" y="2542033"/>
            <a:ext cx="471170" cy="901065"/>
          </a:xfrm>
          <a:custGeom>
            <a:avLst/>
            <a:gdLst/>
            <a:ahLst/>
            <a:cxnLst/>
            <a:rect l="l" t="t" r="r" b="b"/>
            <a:pathLst>
              <a:path w="471170" h="901064">
                <a:moveTo>
                  <a:pt x="0" y="0"/>
                </a:moveTo>
                <a:lnTo>
                  <a:pt x="74426" y="1996"/>
                </a:lnTo>
                <a:lnTo>
                  <a:pt x="139061" y="7559"/>
                </a:lnTo>
                <a:lnTo>
                  <a:pt x="190030" y="16047"/>
                </a:lnTo>
                <a:lnTo>
                  <a:pt x="235457" y="39242"/>
                </a:lnTo>
                <a:lnTo>
                  <a:pt x="235457" y="411098"/>
                </a:lnTo>
                <a:lnTo>
                  <a:pt x="247461" y="423519"/>
                </a:lnTo>
                <a:lnTo>
                  <a:pt x="280885" y="434294"/>
                </a:lnTo>
                <a:lnTo>
                  <a:pt x="331854" y="442782"/>
                </a:lnTo>
                <a:lnTo>
                  <a:pt x="396489" y="448345"/>
                </a:lnTo>
                <a:lnTo>
                  <a:pt x="470915" y="450341"/>
                </a:lnTo>
                <a:lnTo>
                  <a:pt x="396489" y="452338"/>
                </a:lnTo>
                <a:lnTo>
                  <a:pt x="331854" y="457901"/>
                </a:lnTo>
                <a:lnTo>
                  <a:pt x="280885" y="466389"/>
                </a:lnTo>
                <a:lnTo>
                  <a:pt x="247461" y="477164"/>
                </a:lnTo>
                <a:lnTo>
                  <a:pt x="235457" y="489584"/>
                </a:lnTo>
                <a:lnTo>
                  <a:pt x="235457" y="861440"/>
                </a:lnTo>
                <a:lnTo>
                  <a:pt x="223454" y="873861"/>
                </a:lnTo>
                <a:lnTo>
                  <a:pt x="190030" y="884636"/>
                </a:lnTo>
                <a:lnTo>
                  <a:pt x="139061" y="893124"/>
                </a:lnTo>
                <a:lnTo>
                  <a:pt x="74426" y="898687"/>
                </a:lnTo>
                <a:lnTo>
                  <a:pt x="0" y="900683"/>
                </a:lnTo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4666" y="2663190"/>
            <a:ext cx="195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Label dan</a:t>
            </a:r>
            <a:r>
              <a:rPr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indikator  distandarisasi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02196" y="3872484"/>
            <a:ext cx="471170" cy="1574800"/>
          </a:xfrm>
          <a:custGeom>
            <a:avLst/>
            <a:gdLst/>
            <a:ahLst/>
            <a:cxnLst/>
            <a:rect l="l" t="t" r="r" b="b"/>
            <a:pathLst>
              <a:path w="471170" h="1574800">
                <a:moveTo>
                  <a:pt x="0" y="0"/>
                </a:moveTo>
                <a:lnTo>
                  <a:pt x="74426" y="1996"/>
                </a:lnTo>
                <a:lnTo>
                  <a:pt x="139061" y="7559"/>
                </a:lnTo>
                <a:lnTo>
                  <a:pt x="190030" y="16047"/>
                </a:lnTo>
                <a:lnTo>
                  <a:pt x="235457" y="39243"/>
                </a:lnTo>
                <a:lnTo>
                  <a:pt x="235457" y="747903"/>
                </a:lnTo>
                <a:lnTo>
                  <a:pt x="247461" y="760323"/>
                </a:lnTo>
                <a:lnTo>
                  <a:pt x="280885" y="771098"/>
                </a:lnTo>
                <a:lnTo>
                  <a:pt x="331854" y="779586"/>
                </a:lnTo>
                <a:lnTo>
                  <a:pt x="396489" y="785149"/>
                </a:lnTo>
                <a:lnTo>
                  <a:pt x="470915" y="787146"/>
                </a:lnTo>
                <a:lnTo>
                  <a:pt x="396489" y="789142"/>
                </a:lnTo>
                <a:lnTo>
                  <a:pt x="331854" y="794705"/>
                </a:lnTo>
                <a:lnTo>
                  <a:pt x="280885" y="803193"/>
                </a:lnTo>
                <a:lnTo>
                  <a:pt x="247461" y="813968"/>
                </a:lnTo>
                <a:lnTo>
                  <a:pt x="235457" y="826389"/>
                </a:lnTo>
                <a:lnTo>
                  <a:pt x="235457" y="1535049"/>
                </a:lnTo>
                <a:lnTo>
                  <a:pt x="223454" y="1547469"/>
                </a:lnTo>
                <a:lnTo>
                  <a:pt x="190030" y="1558244"/>
                </a:lnTo>
                <a:lnTo>
                  <a:pt x="139061" y="1566732"/>
                </a:lnTo>
                <a:lnTo>
                  <a:pt x="74426" y="1572295"/>
                </a:lnTo>
                <a:lnTo>
                  <a:pt x="0" y="1574292"/>
                </a:lnTo>
              </a:path>
            </a:pathLst>
          </a:custGeom>
          <a:ln w="9144">
            <a:solidFill>
              <a:srgbClr val="DF2D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14665" y="3967430"/>
            <a:ext cx="20434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Disesuaikan</a:t>
            </a:r>
            <a:r>
              <a:rPr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kondisi  pasien </a:t>
            </a:r>
            <a:r>
              <a:rPr spc="-10" dirty="0">
                <a:solidFill>
                  <a:srgbClr val="C00000"/>
                </a:solidFill>
                <a:latin typeface="Arial"/>
                <a:cs typeface="Arial"/>
              </a:rPr>
              <a:t>dengan 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menggunakan  </a:t>
            </a:r>
            <a:r>
              <a:rPr i="1" spc="-5" dirty="0">
                <a:solidFill>
                  <a:srgbClr val="C00000"/>
                </a:solidFill>
                <a:latin typeface="Arial"/>
                <a:cs typeface="Arial"/>
              </a:rPr>
              <a:t>clinical </a:t>
            </a:r>
            <a:r>
              <a:rPr i="1" spc="-10" dirty="0">
                <a:solidFill>
                  <a:srgbClr val="C00000"/>
                </a:solidFill>
                <a:latin typeface="Arial"/>
                <a:cs typeface="Arial"/>
              </a:rPr>
              <a:t>judgement  </a:t>
            </a:r>
            <a:r>
              <a:rPr spc="-10" dirty="0">
                <a:solidFill>
                  <a:srgbClr val="C00000"/>
                </a:solidFill>
                <a:latin typeface="Arial"/>
                <a:cs typeface="Arial"/>
              </a:rPr>
              <a:t>perawat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2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35EBBF5-DECE-46DF-AB54-D246CDE0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3C66262-F101-486D-A616-53D29DD8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Specific (</a:t>
            </a:r>
            <a:r>
              <a:rPr lang="en-ID" b="1" dirty="0" err="1"/>
              <a:t>Spesifik</a:t>
            </a:r>
            <a:r>
              <a:rPr lang="en-ID" b="1" dirty="0"/>
              <a:t>):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terdefinisi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ambiguitas</a:t>
            </a:r>
            <a:r>
              <a:rPr lang="en-ID" dirty="0"/>
              <a:t>. 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"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", </a:t>
            </a:r>
            <a:r>
              <a:rPr lang="en-ID" dirty="0" err="1"/>
              <a:t>tetapi</a:t>
            </a:r>
            <a:r>
              <a:rPr lang="en-ID" dirty="0"/>
              <a:t> "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120/80 mmHg".</a:t>
            </a:r>
          </a:p>
          <a:p>
            <a:r>
              <a:rPr lang="en-ID" b="1" dirty="0"/>
              <a:t>Measurable (</a:t>
            </a:r>
            <a:r>
              <a:rPr lang="en-ID" b="1" dirty="0" err="1"/>
              <a:t>Terukur</a:t>
            </a:r>
            <a:r>
              <a:rPr lang="en-ID" b="1" dirty="0"/>
              <a:t>):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diukur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 </a:t>
            </a:r>
            <a:r>
              <a:rPr lang="en-ID" dirty="0" err="1"/>
              <a:t>Misalnya</a:t>
            </a:r>
            <a:r>
              <a:rPr lang="en-ID" dirty="0"/>
              <a:t>, "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1-5".</a:t>
            </a:r>
          </a:p>
          <a:p>
            <a:r>
              <a:rPr lang="en-ID" b="1" dirty="0"/>
              <a:t>Attainable (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Dicapai</a:t>
            </a:r>
            <a:r>
              <a:rPr lang="en-ID" b="1" dirty="0"/>
              <a:t>):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realistis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. </a:t>
            </a:r>
            <a:r>
              <a:rPr lang="en-ID" dirty="0" err="1"/>
              <a:t>Misalnya</a:t>
            </a:r>
            <a:r>
              <a:rPr lang="en-ID" dirty="0"/>
              <a:t>, "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20 meter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".</a:t>
            </a:r>
          </a:p>
          <a:p>
            <a:r>
              <a:rPr lang="en-ID" b="1" dirty="0"/>
              <a:t>Relevant (</a:t>
            </a:r>
            <a:r>
              <a:rPr lang="en-ID" b="1" dirty="0" err="1"/>
              <a:t>Relevan</a:t>
            </a:r>
            <a:r>
              <a:rPr lang="en-ID" b="1" dirty="0"/>
              <a:t>):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dialami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.</a:t>
            </a:r>
          </a:p>
          <a:p>
            <a:r>
              <a:rPr lang="en-ID" b="1" dirty="0"/>
              <a:t>Time-bound (</a:t>
            </a:r>
            <a:r>
              <a:rPr lang="en-ID" b="1" dirty="0" err="1"/>
              <a:t>Berbatas</a:t>
            </a:r>
            <a:r>
              <a:rPr lang="en-ID" b="1" dirty="0"/>
              <a:t> Waktu):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241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423" y="1028776"/>
            <a:ext cx="6246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405D20"/>
                </a:solidFill>
                <a:latin typeface="Arial"/>
                <a:cs typeface="Arial"/>
              </a:rPr>
              <a:t>JENIS LUARAN</a:t>
            </a:r>
            <a:r>
              <a:rPr sz="3200" b="1" spc="-9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8983" y="3396997"/>
            <a:ext cx="2836164" cy="142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313" y="3574160"/>
            <a:ext cx="2707005" cy="10401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621665">
              <a:lnSpc>
                <a:spcPts val="3910"/>
              </a:lnSpc>
              <a:spcBef>
                <a:spcPts val="365"/>
              </a:spcBef>
            </a:pP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Luaran  K</a:t>
            </a:r>
            <a:r>
              <a:rPr sz="3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3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r>
              <a:rPr sz="3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1338" y="3295397"/>
            <a:ext cx="1131570" cy="813435"/>
          </a:xfrm>
          <a:custGeom>
            <a:avLst/>
            <a:gdLst/>
            <a:ahLst/>
            <a:cxnLst/>
            <a:rect l="l" t="t" r="r" b="b"/>
            <a:pathLst>
              <a:path w="1131570" h="813435">
                <a:moveTo>
                  <a:pt x="0" y="813053"/>
                </a:moveTo>
                <a:lnTo>
                  <a:pt x="1131189" y="0"/>
                </a:lnTo>
              </a:path>
            </a:pathLst>
          </a:custGeom>
          <a:ln w="9525">
            <a:solidFill>
              <a:srgbClr val="49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8335" y="2584704"/>
            <a:ext cx="2836164" cy="1421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35190" y="2937965"/>
            <a:ext cx="1638354" cy="90101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93345" marR="5080" indent="-81280">
              <a:lnSpc>
                <a:spcPct val="1106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ran  Positif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1338" y="4108451"/>
            <a:ext cx="1131570" cy="813435"/>
          </a:xfrm>
          <a:custGeom>
            <a:avLst/>
            <a:gdLst/>
            <a:ahLst/>
            <a:cxnLst/>
            <a:rect l="l" t="t" r="r" b="b"/>
            <a:pathLst>
              <a:path w="1131570" h="813435">
                <a:moveTo>
                  <a:pt x="0" y="0"/>
                </a:moveTo>
                <a:lnTo>
                  <a:pt x="1131189" y="813054"/>
                </a:lnTo>
              </a:path>
            </a:pathLst>
          </a:custGeom>
          <a:ln w="9525">
            <a:solidFill>
              <a:srgbClr val="49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8335" y="4210811"/>
            <a:ext cx="2836164" cy="1421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1474" y="4293105"/>
            <a:ext cx="1390015" cy="117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10700"/>
              </a:lnSpc>
              <a:spcBef>
                <a:spcPts val="100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n  Ne</a:t>
            </a:r>
            <a:r>
              <a:rPr sz="34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atif</a:t>
            </a:r>
            <a:endParaRPr sz="3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54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82720"/>
              </p:ext>
            </p:extLst>
          </p:nvPr>
        </p:nvGraphicFramePr>
        <p:xfrm>
          <a:off x="463640" y="1899009"/>
          <a:ext cx="10466231" cy="442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Jenis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Luaran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8223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Contoh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Luaran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4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Positif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solidFill>
                            <a:srgbClr val="174F7A"/>
                          </a:solidFill>
                          <a:latin typeface="Calibri"/>
                          <a:cs typeface="Calibri"/>
                        </a:rPr>
                        <a:t>(Perlu</a:t>
                      </a:r>
                      <a:r>
                        <a:rPr sz="2400" spc="-35" dirty="0">
                          <a:solidFill>
                            <a:srgbClr val="174F7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174F7A"/>
                          </a:solidFill>
                          <a:latin typeface="Calibri"/>
                          <a:cs typeface="Calibri"/>
                        </a:rPr>
                        <a:t>ditingkatkan)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6F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Bersihan Jalan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Napas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215" marR="260350">
                        <a:lnSpc>
                          <a:spcPct val="114999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Keseimbangan Cairan  Integritas Kulit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Jaringan  Citra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Tubuh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2D2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Negatif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solidFill>
                            <a:srgbClr val="8A3E00"/>
                          </a:solidFill>
                          <a:latin typeface="Calibri"/>
                          <a:cs typeface="Calibri"/>
                        </a:rPr>
                        <a:t>(Perlu</a:t>
                      </a:r>
                      <a:r>
                        <a:rPr sz="2400" spc="-25" dirty="0">
                          <a:solidFill>
                            <a:srgbClr val="8A3E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8A3E00"/>
                          </a:solidFill>
                          <a:latin typeface="Calibri"/>
                          <a:cs typeface="Calibri"/>
                        </a:rPr>
                        <a:t>diturunkan)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Tingkat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Nyeri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9215" marR="595630">
                        <a:lnSpc>
                          <a:spcPct val="114999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Tingkat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Keletihan 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Tingkat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Ansietas 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Tingkat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Berduka  Respon Alergi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Sistemik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186299" y="993775"/>
            <a:ext cx="4946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405D20"/>
                </a:solidFill>
                <a:latin typeface="Arial"/>
                <a:cs typeface="Arial"/>
              </a:rPr>
              <a:t>JENIS </a:t>
            </a:r>
            <a:r>
              <a:rPr b="1" spc="-15" dirty="0">
                <a:solidFill>
                  <a:srgbClr val="405D20"/>
                </a:solidFill>
                <a:latin typeface="Arial"/>
                <a:cs typeface="Arial"/>
              </a:rPr>
              <a:t>LUARAN </a:t>
            </a:r>
            <a:r>
              <a:rPr b="1" spc="-50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r>
              <a:rPr b="1" spc="12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405D20"/>
                </a:solidFill>
                <a:latin typeface="Arial"/>
                <a:cs typeface="Arial"/>
              </a:rPr>
              <a:t>(LANJUTAN)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64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895" y="1154684"/>
            <a:ext cx="6527165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/>
              <a:t>KOMPONEN </a:t>
            </a:r>
            <a:r>
              <a:rPr spc="-5" dirty="0"/>
              <a:t>LUARAN</a:t>
            </a:r>
            <a:r>
              <a:rPr spc="60" dirty="0"/>
              <a:t> </a:t>
            </a:r>
            <a:r>
              <a:rPr spc="-75" dirty="0"/>
              <a:t>KEPERAWATAN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64792" y="2337816"/>
            <a:ext cx="8712835" cy="1050290"/>
          </a:xfrm>
          <a:custGeom>
            <a:avLst/>
            <a:gdLst/>
            <a:ahLst/>
            <a:cxnLst/>
            <a:rect l="l" t="t" r="r" b="b"/>
            <a:pathLst>
              <a:path w="8712835" h="1050289">
                <a:moveTo>
                  <a:pt x="0" y="1050036"/>
                </a:moveTo>
                <a:lnTo>
                  <a:pt x="8712708" y="1050036"/>
                </a:lnTo>
                <a:lnTo>
                  <a:pt x="8712708" y="0"/>
                </a:lnTo>
                <a:lnTo>
                  <a:pt x="0" y="0"/>
                </a:lnTo>
                <a:lnTo>
                  <a:pt x="0" y="1050036"/>
                </a:lnTo>
                <a:close/>
              </a:path>
            </a:pathLst>
          </a:custGeom>
          <a:ln w="12192">
            <a:solidFill>
              <a:srgbClr val="FD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1419" y="2073401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30">
                <a:moveTo>
                  <a:pt x="6010402" y="0"/>
                </a:moveTo>
                <a:lnTo>
                  <a:pt x="88645" y="0"/>
                </a:lnTo>
                <a:lnTo>
                  <a:pt x="54140" y="6975"/>
                </a:lnTo>
                <a:lnTo>
                  <a:pt x="25963" y="25987"/>
                </a:lnTo>
                <a:lnTo>
                  <a:pt x="6966" y="54167"/>
                </a:lnTo>
                <a:lnTo>
                  <a:pt x="0" y="88646"/>
                </a:lnTo>
                <a:lnTo>
                  <a:pt x="0" y="443230"/>
                </a:lnTo>
                <a:lnTo>
                  <a:pt x="6966" y="477708"/>
                </a:lnTo>
                <a:lnTo>
                  <a:pt x="25963" y="505888"/>
                </a:lnTo>
                <a:lnTo>
                  <a:pt x="54140" y="524900"/>
                </a:lnTo>
                <a:lnTo>
                  <a:pt x="88645" y="531876"/>
                </a:lnTo>
                <a:lnTo>
                  <a:pt x="6010402" y="531876"/>
                </a:lnTo>
                <a:lnTo>
                  <a:pt x="6044880" y="524900"/>
                </a:lnTo>
                <a:lnTo>
                  <a:pt x="6073060" y="505888"/>
                </a:lnTo>
                <a:lnTo>
                  <a:pt x="6092072" y="477708"/>
                </a:lnTo>
                <a:lnTo>
                  <a:pt x="6099048" y="443230"/>
                </a:lnTo>
                <a:lnTo>
                  <a:pt x="6099048" y="88646"/>
                </a:lnTo>
                <a:lnTo>
                  <a:pt x="6092072" y="54167"/>
                </a:lnTo>
                <a:lnTo>
                  <a:pt x="6073060" y="25987"/>
                </a:lnTo>
                <a:lnTo>
                  <a:pt x="6044880" y="6975"/>
                </a:lnTo>
                <a:lnTo>
                  <a:pt x="6010402" y="0"/>
                </a:lnTo>
                <a:close/>
              </a:path>
            </a:pathLst>
          </a:custGeom>
          <a:solidFill>
            <a:srgbClr val="FD8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1419" y="2073401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30">
                <a:moveTo>
                  <a:pt x="0" y="88646"/>
                </a:moveTo>
                <a:lnTo>
                  <a:pt x="6966" y="54167"/>
                </a:lnTo>
                <a:lnTo>
                  <a:pt x="25963" y="25987"/>
                </a:lnTo>
                <a:lnTo>
                  <a:pt x="54140" y="6975"/>
                </a:lnTo>
                <a:lnTo>
                  <a:pt x="88645" y="0"/>
                </a:lnTo>
                <a:lnTo>
                  <a:pt x="6010402" y="0"/>
                </a:lnTo>
                <a:lnTo>
                  <a:pt x="6044880" y="6975"/>
                </a:lnTo>
                <a:lnTo>
                  <a:pt x="6073060" y="25987"/>
                </a:lnTo>
                <a:lnTo>
                  <a:pt x="6092072" y="54167"/>
                </a:lnTo>
                <a:lnTo>
                  <a:pt x="6099048" y="88646"/>
                </a:lnTo>
                <a:lnTo>
                  <a:pt x="6099048" y="443230"/>
                </a:lnTo>
                <a:lnTo>
                  <a:pt x="6092072" y="477708"/>
                </a:lnTo>
                <a:lnTo>
                  <a:pt x="6073060" y="505888"/>
                </a:lnTo>
                <a:lnTo>
                  <a:pt x="6044880" y="524900"/>
                </a:lnTo>
                <a:lnTo>
                  <a:pt x="6010402" y="531876"/>
                </a:lnTo>
                <a:lnTo>
                  <a:pt x="88645" y="531876"/>
                </a:lnTo>
                <a:lnTo>
                  <a:pt x="54140" y="524900"/>
                </a:lnTo>
                <a:lnTo>
                  <a:pt x="25963" y="505888"/>
                </a:lnTo>
                <a:lnTo>
                  <a:pt x="6966" y="477708"/>
                </a:lnTo>
                <a:lnTo>
                  <a:pt x="0" y="443230"/>
                </a:lnTo>
                <a:lnTo>
                  <a:pt x="0" y="8864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4792" y="3750564"/>
            <a:ext cx="8712835" cy="1104900"/>
          </a:xfrm>
          <a:custGeom>
            <a:avLst/>
            <a:gdLst/>
            <a:ahLst/>
            <a:cxnLst/>
            <a:rect l="l" t="t" r="r" b="b"/>
            <a:pathLst>
              <a:path w="8712835" h="1104900">
                <a:moveTo>
                  <a:pt x="0" y="1104900"/>
                </a:moveTo>
                <a:lnTo>
                  <a:pt x="8712708" y="1104900"/>
                </a:lnTo>
                <a:lnTo>
                  <a:pt x="8712708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ln w="12192">
            <a:solidFill>
              <a:srgbClr val="E9B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1419" y="3484626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29">
                <a:moveTo>
                  <a:pt x="6010402" y="0"/>
                </a:moveTo>
                <a:lnTo>
                  <a:pt x="88645" y="0"/>
                </a:lnTo>
                <a:lnTo>
                  <a:pt x="54140" y="6957"/>
                </a:lnTo>
                <a:lnTo>
                  <a:pt x="25963" y="25939"/>
                </a:lnTo>
                <a:lnTo>
                  <a:pt x="6966" y="54113"/>
                </a:lnTo>
                <a:lnTo>
                  <a:pt x="0" y="88646"/>
                </a:lnTo>
                <a:lnTo>
                  <a:pt x="0" y="443230"/>
                </a:lnTo>
                <a:lnTo>
                  <a:pt x="6966" y="477708"/>
                </a:lnTo>
                <a:lnTo>
                  <a:pt x="25963" y="505888"/>
                </a:lnTo>
                <a:lnTo>
                  <a:pt x="54140" y="524900"/>
                </a:lnTo>
                <a:lnTo>
                  <a:pt x="88645" y="531876"/>
                </a:lnTo>
                <a:lnTo>
                  <a:pt x="6010402" y="531876"/>
                </a:lnTo>
                <a:lnTo>
                  <a:pt x="6044880" y="524900"/>
                </a:lnTo>
                <a:lnTo>
                  <a:pt x="6073060" y="505888"/>
                </a:lnTo>
                <a:lnTo>
                  <a:pt x="6092072" y="477708"/>
                </a:lnTo>
                <a:lnTo>
                  <a:pt x="6099048" y="443230"/>
                </a:lnTo>
                <a:lnTo>
                  <a:pt x="6099048" y="88646"/>
                </a:lnTo>
                <a:lnTo>
                  <a:pt x="6092072" y="54113"/>
                </a:lnTo>
                <a:lnTo>
                  <a:pt x="6073060" y="25939"/>
                </a:lnTo>
                <a:lnTo>
                  <a:pt x="6044880" y="6957"/>
                </a:lnTo>
                <a:lnTo>
                  <a:pt x="6010402" y="0"/>
                </a:lnTo>
                <a:close/>
              </a:path>
            </a:pathLst>
          </a:custGeom>
          <a:solidFill>
            <a:srgbClr val="E9B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1419" y="3484626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29">
                <a:moveTo>
                  <a:pt x="0" y="88646"/>
                </a:moveTo>
                <a:lnTo>
                  <a:pt x="6966" y="54113"/>
                </a:lnTo>
                <a:lnTo>
                  <a:pt x="25963" y="25939"/>
                </a:lnTo>
                <a:lnTo>
                  <a:pt x="54140" y="6957"/>
                </a:lnTo>
                <a:lnTo>
                  <a:pt x="88645" y="0"/>
                </a:lnTo>
                <a:lnTo>
                  <a:pt x="6010402" y="0"/>
                </a:lnTo>
                <a:lnTo>
                  <a:pt x="6044880" y="6957"/>
                </a:lnTo>
                <a:lnTo>
                  <a:pt x="6073060" y="25939"/>
                </a:lnTo>
                <a:lnTo>
                  <a:pt x="6092072" y="54113"/>
                </a:lnTo>
                <a:lnTo>
                  <a:pt x="6099048" y="88646"/>
                </a:lnTo>
                <a:lnTo>
                  <a:pt x="6099048" y="443230"/>
                </a:lnTo>
                <a:lnTo>
                  <a:pt x="6092072" y="477708"/>
                </a:lnTo>
                <a:lnTo>
                  <a:pt x="6073060" y="505888"/>
                </a:lnTo>
                <a:lnTo>
                  <a:pt x="6044880" y="524900"/>
                </a:lnTo>
                <a:lnTo>
                  <a:pt x="6010402" y="531876"/>
                </a:lnTo>
                <a:lnTo>
                  <a:pt x="88645" y="531876"/>
                </a:lnTo>
                <a:lnTo>
                  <a:pt x="54140" y="524900"/>
                </a:lnTo>
                <a:lnTo>
                  <a:pt x="25963" y="505888"/>
                </a:lnTo>
                <a:lnTo>
                  <a:pt x="6966" y="477708"/>
                </a:lnTo>
                <a:lnTo>
                  <a:pt x="0" y="443230"/>
                </a:lnTo>
                <a:lnTo>
                  <a:pt x="0" y="8864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792" y="5218177"/>
            <a:ext cx="8712835" cy="1304925"/>
          </a:xfrm>
          <a:custGeom>
            <a:avLst/>
            <a:gdLst/>
            <a:ahLst/>
            <a:cxnLst/>
            <a:rect l="l" t="t" r="r" b="b"/>
            <a:pathLst>
              <a:path w="8712835" h="1304925">
                <a:moveTo>
                  <a:pt x="0" y="1304544"/>
                </a:moveTo>
                <a:lnTo>
                  <a:pt x="8712708" y="1304544"/>
                </a:lnTo>
                <a:lnTo>
                  <a:pt x="8712708" y="0"/>
                </a:lnTo>
                <a:lnTo>
                  <a:pt x="0" y="0"/>
                </a:lnTo>
                <a:lnTo>
                  <a:pt x="0" y="1304544"/>
                </a:lnTo>
                <a:close/>
              </a:path>
            </a:pathLst>
          </a:custGeom>
          <a:ln w="12191">
            <a:solidFill>
              <a:srgbClr val="81B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1419" y="4953761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29">
                <a:moveTo>
                  <a:pt x="6010402" y="0"/>
                </a:moveTo>
                <a:lnTo>
                  <a:pt x="88645" y="0"/>
                </a:lnTo>
                <a:lnTo>
                  <a:pt x="54140" y="6957"/>
                </a:lnTo>
                <a:lnTo>
                  <a:pt x="25963" y="25939"/>
                </a:lnTo>
                <a:lnTo>
                  <a:pt x="6966" y="54113"/>
                </a:lnTo>
                <a:lnTo>
                  <a:pt x="0" y="88645"/>
                </a:lnTo>
                <a:lnTo>
                  <a:pt x="0" y="443229"/>
                </a:lnTo>
                <a:lnTo>
                  <a:pt x="6966" y="477708"/>
                </a:lnTo>
                <a:lnTo>
                  <a:pt x="25963" y="505888"/>
                </a:lnTo>
                <a:lnTo>
                  <a:pt x="54140" y="524900"/>
                </a:lnTo>
                <a:lnTo>
                  <a:pt x="88645" y="531876"/>
                </a:lnTo>
                <a:lnTo>
                  <a:pt x="6010402" y="531876"/>
                </a:lnTo>
                <a:lnTo>
                  <a:pt x="6044880" y="524900"/>
                </a:lnTo>
                <a:lnTo>
                  <a:pt x="6073060" y="505888"/>
                </a:lnTo>
                <a:lnTo>
                  <a:pt x="6092072" y="477708"/>
                </a:lnTo>
                <a:lnTo>
                  <a:pt x="6099048" y="443229"/>
                </a:lnTo>
                <a:lnTo>
                  <a:pt x="6099048" y="88645"/>
                </a:lnTo>
                <a:lnTo>
                  <a:pt x="6092072" y="54113"/>
                </a:lnTo>
                <a:lnTo>
                  <a:pt x="6073060" y="25939"/>
                </a:lnTo>
                <a:lnTo>
                  <a:pt x="6044880" y="6957"/>
                </a:lnTo>
                <a:lnTo>
                  <a:pt x="6010402" y="0"/>
                </a:lnTo>
                <a:close/>
              </a:path>
            </a:pathLst>
          </a:custGeom>
          <a:solidFill>
            <a:srgbClr val="81B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1419" y="4953761"/>
            <a:ext cx="6099175" cy="532130"/>
          </a:xfrm>
          <a:custGeom>
            <a:avLst/>
            <a:gdLst/>
            <a:ahLst/>
            <a:cxnLst/>
            <a:rect l="l" t="t" r="r" b="b"/>
            <a:pathLst>
              <a:path w="6099175" h="532129">
                <a:moveTo>
                  <a:pt x="0" y="88645"/>
                </a:moveTo>
                <a:lnTo>
                  <a:pt x="6966" y="54113"/>
                </a:lnTo>
                <a:lnTo>
                  <a:pt x="25963" y="25939"/>
                </a:lnTo>
                <a:lnTo>
                  <a:pt x="54140" y="6957"/>
                </a:lnTo>
                <a:lnTo>
                  <a:pt x="88645" y="0"/>
                </a:lnTo>
                <a:lnTo>
                  <a:pt x="6010402" y="0"/>
                </a:lnTo>
                <a:lnTo>
                  <a:pt x="6044880" y="6957"/>
                </a:lnTo>
                <a:lnTo>
                  <a:pt x="6073060" y="25939"/>
                </a:lnTo>
                <a:lnTo>
                  <a:pt x="6092072" y="54113"/>
                </a:lnTo>
                <a:lnTo>
                  <a:pt x="6099048" y="88645"/>
                </a:lnTo>
                <a:lnTo>
                  <a:pt x="6099048" y="443229"/>
                </a:lnTo>
                <a:lnTo>
                  <a:pt x="6092072" y="477708"/>
                </a:lnTo>
                <a:lnTo>
                  <a:pt x="6073060" y="505888"/>
                </a:lnTo>
                <a:lnTo>
                  <a:pt x="6044880" y="524900"/>
                </a:lnTo>
                <a:lnTo>
                  <a:pt x="6010402" y="531876"/>
                </a:lnTo>
                <a:lnTo>
                  <a:pt x="88645" y="531876"/>
                </a:lnTo>
                <a:lnTo>
                  <a:pt x="54140" y="524900"/>
                </a:lnTo>
                <a:lnTo>
                  <a:pt x="25963" y="505888"/>
                </a:lnTo>
                <a:lnTo>
                  <a:pt x="6966" y="477708"/>
                </a:lnTo>
                <a:lnTo>
                  <a:pt x="0" y="443229"/>
                </a:lnTo>
                <a:lnTo>
                  <a:pt x="0" y="8864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8444" y="1871079"/>
            <a:ext cx="7319009" cy="452310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27940">
              <a:spcBef>
                <a:spcPts val="173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2240"/>
              </a:lnSpc>
              <a:spcBef>
                <a:spcPts val="1180"/>
              </a:spcBef>
              <a:buChar char="•"/>
              <a:tabLst>
                <a:tab pos="240665" algn="l"/>
                <a:tab pos="241300" algn="l"/>
                <a:tab pos="3362325" algn="l"/>
              </a:tabLst>
            </a:pPr>
            <a:r>
              <a:rPr sz="2000" dirty="0">
                <a:latin typeface="Arial"/>
                <a:cs typeface="Arial"/>
              </a:rPr>
              <a:t>Nama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luaran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keperawatan	berupa kata-kata kunci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informasi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luaran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>
              <a:latin typeface="Times New Roman"/>
              <a:cs typeface="Times New Roman"/>
            </a:endParaRPr>
          </a:p>
          <a:p>
            <a:pPr marL="27940"/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Ekspektasi</a:t>
            </a:r>
            <a:endParaRPr sz="2800">
              <a:latin typeface="Arial"/>
              <a:cs typeface="Arial"/>
            </a:endParaRPr>
          </a:p>
          <a:p>
            <a:pPr marL="241300" indent="-228600">
              <a:spcBef>
                <a:spcPts val="11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Penilaian terhadap hasil yang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diharapkan</a:t>
            </a:r>
            <a:endParaRPr sz="2000">
              <a:latin typeface="Arial"/>
              <a:cs typeface="Arial"/>
            </a:endParaRPr>
          </a:p>
          <a:p>
            <a:pPr marL="241300" indent="-228600">
              <a:spcBef>
                <a:spcPts val="1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Meningkat, Menurun atau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Membaik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25"/>
              </a:spcBef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7940"/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Kriteria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Hasil</a:t>
            </a:r>
            <a:endParaRPr sz="2800">
              <a:latin typeface="Arial"/>
              <a:cs typeface="Arial"/>
            </a:endParaRPr>
          </a:p>
          <a:p>
            <a:pPr marL="184785" indent="-172720">
              <a:spcBef>
                <a:spcPts val="1215"/>
              </a:spcBef>
              <a:buChar char="•"/>
              <a:tabLst>
                <a:tab pos="185420" algn="l"/>
              </a:tabLst>
            </a:pPr>
            <a:r>
              <a:rPr spc="-5" dirty="0">
                <a:latin typeface="Arial"/>
                <a:cs typeface="Arial"/>
              </a:rPr>
              <a:t>Karakteristik pasien </a:t>
            </a:r>
            <a:r>
              <a:rPr spc="-15" dirty="0">
                <a:latin typeface="Arial"/>
                <a:cs typeface="Arial"/>
              </a:rPr>
              <a:t>yang </a:t>
            </a:r>
            <a:r>
              <a:rPr spc="-10" dirty="0">
                <a:latin typeface="Arial"/>
                <a:cs typeface="Arial"/>
              </a:rPr>
              <a:t>dapat </a:t>
            </a:r>
            <a:r>
              <a:rPr spc="-5" dirty="0">
                <a:latin typeface="Arial"/>
                <a:cs typeface="Arial"/>
              </a:rPr>
              <a:t>diamati atau</a:t>
            </a:r>
            <a:r>
              <a:rPr spc="1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diukur</a:t>
            </a:r>
            <a:endParaRPr>
              <a:latin typeface="Arial"/>
              <a:cs typeface="Arial"/>
            </a:endParaRPr>
          </a:p>
          <a:p>
            <a:pPr marL="184785" indent="-172720"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pc="-5" dirty="0">
                <a:latin typeface="Arial"/>
                <a:cs typeface="Arial"/>
              </a:rPr>
              <a:t>Dijadikan sebagai dasar untuk menilai pencapaian hasil</a:t>
            </a:r>
            <a:r>
              <a:rPr spc="1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intervensi</a:t>
            </a:r>
            <a:endParaRPr>
              <a:latin typeface="Arial"/>
              <a:cs typeface="Arial"/>
            </a:endParaRPr>
          </a:p>
          <a:p>
            <a:pPr marL="184785" indent="-172720"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pc="-5" dirty="0">
                <a:latin typeface="Arial"/>
                <a:cs typeface="Arial"/>
              </a:rPr>
              <a:t>Menggunakan </a:t>
            </a:r>
            <a:r>
              <a:rPr dirty="0">
                <a:latin typeface="Arial"/>
                <a:cs typeface="Arial"/>
              </a:rPr>
              <a:t>skor </a:t>
            </a:r>
            <a:r>
              <a:rPr spc="-5" dirty="0">
                <a:latin typeface="Arial"/>
                <a:cs typeface="Arial"/>
              </a:rPr>
              <a:t>(1 </a:t>
            </a:r>
            <a:r>
              <a:rPr dirty="0">
                <a:latin typeface="Arial"/>
                <a:cs typeface="Arial"/>
              </a:rPr>
              <a:t>s.d </a:t>
            </a:r>
            <a:r>
              <a:rPr spc="-5" dirty="0">
                <a:latin typeface="Arial"/>
                <a:cs typeface="Arial"/>
              </a:rPr>
              <a:t>5) pada pendokumentasian</a:t>
            </a:r>
            <a:r>
              <a:rPr spc="12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computer-based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86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0550" y="1809751"/>
          <a:ext cx="8510904" cy="4915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Ekspektasi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Contoh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Luaran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Meningkat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Bertambah baik dalam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ukuran,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80137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jumlah maupun derajat atau  tingkatan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Bersihan Jalan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Napas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9215" marR="34417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Curah Jantung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Perawatan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Diri  Sirkulasi Spontan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Kenyamanan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Menurun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Berkurang baik dalam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ukuran,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801370">
                        <a:lnSpc>
                          <a:spcPct val="11499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jumlah maupun derajat atau  tingkatan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Tingkat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Keletihan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9215" marR="400050">
                        <a:lnSpc>
                          <a:spcPct val="114999"/>
                        </a:lnSpc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Tingkat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Ansietas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Tingkat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Berduka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Tingkat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Perdarahan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08B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Membaik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Menimbulkan efek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lebih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baik,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adekuat, atau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efektif.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Eliminasi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Fekal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9215" marR="34226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Fungsi Seksual  Identitas Diri  Penampiran Peran  Proses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Pengasuhan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665980" y="631952"/>
            <a:ext cx="5631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405D20"/>
                </a:solidFill>
                <a:latin typeface="Arial"/>
                <a:cs typeface="Arial"/>
              </a:rPr>
              <a:t>KOMPONEN </a:t>
            </a:r>
            <a:r>
              <a:rPr b="1" spc="-15" dirty="0">
                <a:solidFill>
                  <a:srgbClr val="405D20"/>
                </a:solidFill>
                <a:latin typeface="Arial"/>
                <a:cs typeface="Arial"/>
              </a:rPr>
              <a:t>LUARAN </a:t>
            </a:r>
            <a:r>
              <a:rPr b="1" spc="-50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r>
              <a:rPr b="1" spc="15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405D20"/>
                </a:solidFill>
                <a:latin typeface="Arial"/>
                <a:cs typeface="Arial"/>
              </a:rPr>
              <a:t>(LANJUTAN)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5043" y="1203198"/>
            <a:ext cx="6675120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0" dirty="0">
                <a:solidFill>
                  <a:srgbClr val="405D20"/>
                </a:solidFill>
              </a:rPr>
              <a:t>EKSPEKTASI </a:t>
            </a:r>
            <a:r>
              <a:rPr spc="-5" dirty="0">
                <a:solidFill>
                  <a:srgbClr val="405D20"/>
                </a:solidFill>
              </a:rPr>
              <a:t>LUARAN</a:t>
            </a:r>
            <a:r>
              <a:rPr spc="60" dirty="0">
                <a:solidFill>
                  <a:srgbClr val="405D20"/>
                </a:solidFill>
              </a:rPr>
              <a:t> </a:t>
            </a:r>
            <a:r>
              <a:rPr spc="-75" dirty="0">
                <a:solidFill>
                  <a:srgbClr val="405D20"/>
                </a:solidFill>
              </a:rPr>
              <a:t>KEPERAWATAN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9386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6717" y="2383625"/>
          <a:ext cx="7797799" cy="1152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455"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Menurun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32410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Menurun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Sedang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Meningkat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Meningkat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5980" y="631952"/>
            <a:ext cx="5630545" cy="29972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solidFill>
                  <a:srgbClr val="405D20"/>
                </a:solidFill>
              </a:rPr>
              <a:t>KOMPONEN </a:t>
            </a:r>
            <a:r>
              <a:rPr sz="1800" spc="-15" dirty="0">
                <a:solidFill>
                  <a:srgbClr val="405D20"/>
                </a:solidFill>
              </a:rPr>
              <a:t>LUARAN </a:t>
            </a:r>
            <a:r>
              <a:rPr sz="1800" spc="-50" dirty="0">
                <a:solidFill>
                  <a:srgbClr val="405D20"/>
                </a:solidFill>
              </a:rPr>
              <a:t>KEPERAWATAN</a:t>
            </a:r>
            <a:r>
              <a:rPr sz="1800" spc="140" dirty="0">
                <a:solidFill>
                  <a:srgbClr val="405D20"/>
                </a:solidFill>
              </a:rPr>
              <a:t> </a:t>
            </a:r>
            <a:r>
              <a:rPr sz="1800" spc="-25" dirty="0">
                <a:solidFill>
                  <a:srgbClr val="405D20"/>
                </a:solidFill>
              </a:rPr>
              <a:t>(LANJUTAN)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322918" y="931672"/>
            <a:ext cx="760539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b="1" spc="-25" dirty="0">
                <a:solidFill>
                  <a:srgbClr val="405D20"/>
                </a:solidFill>
                <a:latin typeface="Arial"/>
                <a:cs typeface="Arial"/>
              </a:rPr>
              <a:t>VARIASI </a:t>
            </a:r>
            <a:r>
              <a:rPr sz="2600" b="1" dirty="0">
                <a:solidFill>
                  <a:srgbClr val="405D20"/>
                </a:solidFill>
                <a:latin typeface="Arial"/>
                <a:cs typeface="Arial"/>
              </a:rPr>
              <a:t>PENGGUNAKAN SKALA LIKERT (1 –</a:t>
            </a:r>
            <a:r>
              <a:rPr sz="2600" b="1" spc="-20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405D20"/>
                </a:solidFill>
                <a:latin typeface="Arial"/>
                <a:cs typeface="Arial"/>
              </a:rPr>
              <a:t>5)  KRITERIA HASIL LUARAN</a:t>
            </a:r>
            <a:r>
              <a:rPr sz="2600" b="1" spc="-204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600" b="1" spc="-65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endParaRPr sz="26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6717" y="3816185"/>
          <a:ext cx="7797799" cy="1152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455"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25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Meningkat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Meningkat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Sedang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Menurun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Menurun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12645" y="5281029"/>
          <a:ext cx="7797799" cy="1152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455"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3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3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3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3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B w="76200">
                      <a:solidFill>
                        <a:srgbClr val="405D20"/>
                      </a:solidFill>
                      <a:prstDash val="solid"/>
                    </a:lnB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35"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Memburuk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E6F1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Memburuk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CDE3B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Sedang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Cukup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Membaik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R w="38100">
                      <a:solidFill>
                        <a:srgbClr val="405D20"/>
                      </a:solidFill>
                      <a:prstDash val="solid"/>
                    </a:lnR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B3D68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Membaik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405D20"/>
                      </a:solidFill>
                      <a:prstDash val="solid"/>
                    </a:lnL>
                    <a:lnT w="76200">
                      <a:solidFill>
                        <a:srgbClr val="405D20"/>
                      </a:solidFill>
                      <a:prstDash val="solid"/>
                    </a:lnT>
                    <a:solidFill>
                      <a:srgbClr val="81B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35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5318097"/>
            <a:ext cx="3551676" cy="13598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err="1">
                <a:solidFill>
                  <a:schemeClr val="tx1"/>
                </a:solidFill>
              </a:rPr>
              <a:t>Diadaptasi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400" i="1" dirty="0" err="1">
                <a:solidFill>
                  <a:schemeClr val="tx1"/>
                </a:solidFill>
              </a:rPr>
              <a:t>Standar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Praktik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Keperawatan</a:t>
            </a:r>
            <a:r>
              <a:rPr lang="en-US" sz="1400" i="1" dirty="0">
                <a:solidFill>
                  <a:schemeClr val="tx1"/>
                </a:solidFill>
              </a:rPr>
              <a:t> Indonesia (PPNI, 2005); </a:t>
            </a:r>
            <a:r>
              <a:rPr lang="id-ID" sz="1400" dirty="0" err="1">
                <a:solidFill>
                  <a:schemeClr val="tx1"/>
                </a:solidFill>
              </a:rPr>
              <a:t>Ackley</a:t>
            </a:r>
            <a:r>
              <a:rPr lang="id-ID" sz="1400" dirty="0">
                <a:solidFill>
                  <a:schemeClr val="tx1"/>
                </a:solidFill>
              </a:rPr>
              <a:t>, </a:t>
            </a:r>
            <a:r>
              <a:rPr lang="id-ID" sz="1400" dirty="0" err="1">
                <a:solidFill>
                  <a:schemeClr val="tx1"/>
                </a:solidFill>
              </a:rPr>
              <a:t>Ladwig</a:t>
            </a:r>
            <a:r>
              <a:rPr lang="id-ID" sz="1400" dirty="0">
                <a:solidFill>
                  <a:schemeClr val="tx1"/>
                </a:solidFill>
              </a:rPr>
              <a:t> &amp; </a:t>
            </a:r>
            <a:r>
              <a:rPr lang="id-ID" sz="1400" dirty="0" err="1">
                <a:solidFill>
                  <a:schemeClr val="tx1"/>
                </a:solidFill>
              </a:rPr>
              <a:t>Makic</a:t>
            </a:r>
            <a:r>
              <a:rPr lang="id-ID" sz="1400" dirty="0">
                <a:solidFill>
                  <a:schemeClr val="tx1"/>
                </a:solidFill>
              </a:rPr>
              <a:t> (2017); </a:t>
            </a:r>
            <a:r>
              <a:rPr lang="en-US" sz="1400" dirty="0">
                <a:solidFill>
                  <a:schemeClr val="tx1"/>
                </a:solidFill>
              </a:rPr>
              <a:t>Berman, Snyder &amp; </a:t>
            </a:r>
            <a:r>
              <a:rPr lang="en-US" sz="1400" dirty="0" err="1">
                <a:solidFill>
                  <a:schemeClr val="tx1"/>
                </a:solidFill>
              </a:rPr>
              <a:t>Frandsen</a:t>
            </a:r>
            <a:r>
              <a:rPr lang="en-US" sz="1400" dirty="0">
                <a:solidFill>
                  <a:schemeClr val="tx1"/>
                </a:solidFill>
              </a:rPr>
              <a:t> (2015); Potter &amp; Perry (2013)</a:t>
            </a:r>
            <a:endParaRPr lang="id-ID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19463" y="2278790"/>
            <a:ext cx="8201377" cy="4360595"/>
            <a:chOff x="735803" y="2278789"/>
            <a:chExt cx="8201377" cy="4360595"/>
          </a:xfrm>
        </p:grpSpPr>
        <p:sp>
          <p:nvSpPr>
            <p:cNvPr id="9" name="Bent-Up Arrow 8"/>
            <p:cNvSpPr/>
            <p:nvPr/>
          </p:nvSpPr>
          <p:spPr>
            <a:xfrm rot="5400000">
              <a:off x="952233" y="2906862"/>
              <a:ext cx="676500" cy="76135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35803" y="2278789"/>
              <a:ext cx="1582411" cy="672369"/>
            </a:xfrm>
            <a:custGeom>
              <a:avLst/>
              <a:gdLst>
                <a:gd name="connsiteX0" fmla="*/ 0 w 1582411"/>
                <a:gd name="connsiteY0" fmla="*/ 112084 h 672369"/>
                <a:gd name="connsiteX1" fmla="*/ 112084 w 1582411"/>
                <a:gd name="connsiteY1" fmla="*/ 0 h 672369"/>
                <a:gd name="connsiteX2" fmla="*/ 1470327 w 1582411"/>
                <a:gd name="connsiteY2" fmla="*/ 0 h 672369"/>
                <a:gd name="connsiteX3" fmla="*/ 1582411 w 1582411"/>
                <a:gd name="connsiteY3" fmla="*/ 112084 h 672369"/>
                <a:gd name="connsiteX4" fmla="*/ 1582411 w 1582411"/>
                <a:gd name="connsiteY4" fmla="*/ 560285 h 672369"/>
                <a:gd name="connsiteX5" fmla="*/ 1470327 w 1582411"/>
                <a:gd name="connsiteY5" fmla="*/ 672369 h 672369"/>
                <a:gd name="connsiteX6" fmla="*/ 112084 w 1582411"/>
                <a:gd name="connsiteY6" fmla="*/ 672369 h 672369"/>
                <a:gd name="connsiteX7" fmla="*/ 0 w 1582411"/>
                <a:gd name="connsiteY7" fmla="*/ 560285 h 672369"/>
                <a:gd name="connsiteX8" fmla="*/ 0 w 1582411"/>
                <a:gd name="connsiteY8" fmla="*/ 112084 h 67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11" h="672369">
                  <a:moveTo>
                    <a:pt x="0" y="112084"/>
                  </a:moveTo>
                  <a:cubicBezTo>
                    <a:pt x="0" y="50182"/>
                    <a:pt x="50182" y="0"/>
                    <a:pt x="112084" y="0"/>
                  </a:cubicBezTo>
                  <a:lnTo>
                    <a:pt x="1470327" y="0"/>
                  </a:lnTo>
                  <a:cubicBezTo>
                    <a:pt x="1532229" y="0"/>
                    <a:pt x="1582411" y="50182"/>
                    <a:pt x="1582411" y="112084"/>
                  </a:cubicBezTo>
                  <a:lnTo>
                    <a:pt x="1582411" y="560285"/>
                  </a:lnTo>
                  <a:cubicBezTo>
                    <a:pt x="1582411" y="622187"/>
                    <a:pt x="1532229" y="672369"/>
                    <a:pt x="1470327" y="672369"/>
                  </a:cubicBezTo>
                  <a:lnTo>
                    <a:pt x="112084" y="672369"/>
                  </a:lnTo>
                  <a:cubicBezTo>
                    <a:pt x="50182" y="672369"/>
                    <a:pt x="0" y="622187"/>
                    <a:pt x="0" y="560285"/>
                  </a:cubicBezTo>
                  <a:lnTo>
                    <a:pt x="0" y="112084"/>
                  </a:lnTo>
                  <a:close/>
                </a:path>
              </a:pathLst>
            </a:custGeom>
            <a:solidFill>
              <a:schemeClr val="bg2">
                <a:lumMod val="25000"/>
                <a:lumOff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8" tIns="109028" rIns="109028" bIns="10902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26496" y="2384329"/>
              <a:ext cx="5727568" cy="511341"/>
            </a:xfrm>
            <a:custGeom>
              <a:avLst/>
              <a:gdLst>
                <a:gd name="connsiteX0" fmla="*/ 0 w 6060093"/>
                <a:gd name="connsiteY0" fmla="*/ 0 h 511341"/>
                <a:gd name="connsiteX1" fmla="*/ 6060093 w 6060093"/>
                <a:gd name="connsiteY1" fmla="*/ 0 h 511341"/>
                <a:gd name="connsiteX2" fmla="*/ 6060093 w 6060093"/>
                <a:gd name="connsiteY2" fmla="*/ 511341 h 511341"/>
                <a:gd name="connsiteX3" fmla="*/ 0 w 6060093"/>
                <a:gd name="connsiteY3" fmla="*/ 511341 h 511341"/>
                <a:gd name="connsiteX4" fmla="*/ 0 w 6060093"/>
                <a:gd name="connsiteY4" fmla="*/ 0 h 5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0093" h="511341">
                  <a:moveTo>
                    <a:pt x="0" y="0"/>
                  </a:moveTo>
                  <a:lnTo>
                    <a:pt x="6060093" y="0"/>
                  </a:lnTo>
                  <a:lnTo>
                    <a:pt x="6060093" y="511341"/>
                  </a:lnTo>
                  <a:lnTo>
                    <a:pt x="0" y="5113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Bandingkan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normal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Kelompokkan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91324" y="3187122"/>
              <a:ext cx="1813973" cy="689743"/>
            </a:xfrm>
            <a:custGeom>
              <a:avLst/>
              <a:gdLst>
                <a:gd name="connsiteX0" fmla="*/ 0 w 1813973"/>
                <a:gd name="connsiteY0" fmla="*/ 114980 h 689743"/>
                <a:gd name="connsiteX1" fmla="*/ 114980 w 1813973"/>
                <a:gd name="connsiteY1" fmla="*/ 0 h 689743"/>
                <a:gd name="connsiteX2" fmla="*/ 1698993 w 1813973"/>
                <a:gd name="connsiteY2" fmla="*/ 0 h 689743"/>
                <a:gd name="connsiteX3" fmla="*/ 1813973 w 1813973"/>
                <a:gd name="connsiteY3" fmla="*/ 114980 h 689743"/>
                <a:gd name="connsiteX4" fmla="*/ 1813973 w 1813973"/>
                <a:gd name="connsiteY4" fmla="*/ 574763 h 689743"/>
                <a:gd name="connsiteX5" fmla="*/ 1698993 w 1813973"/>
                <a:gd name="connsiteY5" fmla="*/ 689743 h 689743"/>
                <a:gd name="connsiteX6" fmla="*/ 114980 w 1813973"/>
                <a:gd name="connsiteY6" fmla="*/ 689743 h 689743"/>
                <a:gd name="connsiteX7" fmla="*/ 0 w 1813973"/>
                <a:gd name="connsiteY7" fmla="*/ 574763 h 689743"/>
                <a:gd name="connsiteX8" fmla="*/ 0 w 1813973"/>
                <a:gd name="connsiteY8" fmla="*/ 114980 h 6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3973" h="689743">
                  <a:moveTo>
                    <a:pt x="0" y="114980"/>
                  </a:moveTo>
                  <a:cubicBezTo>
                    <a:pt x="0" y="51478"/>
                    <a:pt x="51478" y="0"/>
                    <a:pt x="114980" y="0"/>
                  </a:cubicBezTo>
                  <a:lnTo>
                    <a:pt x="1698993" y="0"/>
                  </a:lnTo>
                  <a:cubicBezTo>
                    <a:pt x="1762495" y="0"/>
                    <a:pt x="1813973" y="51478"/>
                    <a:pt x="1813973" y="114980"/>
                  </a:cubicBezTo>
                  <a:lnTo>
                    <a:pt x="1813973" y="574763"/>
                  </a:lnTo>
                  <a:cubicBezTo>
                    <a:pt x="1813973" y="638265"/>
                    <a:pt x="1762495" y="689743"/>
                    <a:pt x="1698993" y="689743"/>
                  </a:cubicBezTo>
                  <a:lnTo>
                    <a:pt x="114980" y="689743"/>
                  </a:lnTo>
                  <a:cubicBezTo>
                    <a:pt x="51478" y="689743"/>
                    <a:pt x="0" y="638265"/>
                    <a:pt x="0" y="574763"/>
                  </a:cubicBezTo>
                  <a:lnTo>
                    <a:pt x="0" y="114980"/>
                  </a:lnTo>
                  <a:close/>
                </a:path>
              </a:pathLst>
            </a:custGeom>
            <a:solidFill>
              <a:schemeClr val="bg2">
                <a:lumMod val="25000"/>
                <a:lumOff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877" tIns="109877" rIns="109877" bIns="10987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Identifikasi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05297" y="3267963"/>
              <a:ext cx="4319227" cy="501543"/>
            </a:xfrm>
            <a:custGeom>
              <a:avLst/>
              <a:gdLst>
                <a:gd name="connsiteX0" fmla="*/ 0 w 3990950"/>
                <a:gd name="connsiteY0" fmla="*/ 0 h 501543"/>
                <a:gd name="connsiteX1" fmla="*/ 3990950 w 3990950"/>
                <a:gd name="connsiteY1" fmla="*/ 0 h 501543"/>
                <a:gd name="connsiteX2" fmla="*/ 3990950 w 3990950"/>
                <a:gd name="connsiteY2" fmla="*/ 501543 h 501543"/>
                <a:gd name="connsiteX3" fmla="*/ 0 w 3990950"/>
                <a:gd name="connsiteY3" fmla="*/ 501543 h 501543"/>
                <a:gd name="connsiteX4" fmla="*/ 0 w 3990950"/>
                <a:gd name="connsiteY4" fmla="*/ 0 h 5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0950" h="501543">
                  <a:moveTo>
                    <a:pt x="0" y="0"/>
                  </a:moveTo>
                  <a:lnTo>
                    <a:pt x="3990950" y="0"/>
                  </a:lnTo>
                  <a:lnTo>
                    <a:pt x="3990950" y="501543"/>
                  </a:lnTo>
                  <a:lnTo>
                    <a:pt x="0" y="5015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Aktual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Promkes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32423" y="4112829"/>
              <a:ext cx="1709925" cy="689466"/>
            </a:xfrm>
            <a:custGeom>
              <a:avLst/>
              <a:gdLst>
                <a:gd name="connsiteX0" fmla="*/ 0 w 1709925"/>
                <a:gd name="connsiteY0" fmla="*/ 114934 h 689466"/>
                <a:gd name="connsiteX1" fmla="*/ 114934 w 1709925"/>
                <a:gd name="connsiteY1" fmla="*/ 0 h 689466"/>
                <a:gd name="connsiteX2" fmla="*/ 1594991 w 1709925"/>
                <a:gd name="connsiteY2" fmla="*/ 0 h 689466"/>
                <a:gd name="connsiteX3" fmla="*/ 1709925 w 1709925"/>
                <a:gd name="connsiteY3" fmla="*/ 114934 h 689466"/>
                <a:gd name="connsiteX4" fmla="*/ 1709925 w 1709925"/>
                <a:gd name="connsiteY4" fmla="*/ 574532 h 689466"/>
                <a:gd name="connsiteX5" fmla="*/ 1594991 w 1709925"/>
                <a:gd name="connsiteY5" fmla="*/ 689466 h 689466"/>
                <a:gd name="connsiteX6" fmla="*/ 114934 w 1709925"/>
                <a:gd name="connsiteY6" fmla="*/ 689466 h 689466"/>
                <a:gd name="connsiteX7" fmla="*/ 0 w 1709925"/>
                <a:gd name="connsiteY7" fmla="*/ 574532 h 689466"/>
                <a:gd name="connsiteX8" fmla="*/ 0 w 1709925"/>
                <a:gd name="connsiteY8" fmla="*/ 114934 h 6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925" h="689466">
                  <a:moveTo>
                    <a:pt x="0" y="114934"/>
                  </a:moveTo>
                  <a:cubicBezTo>
                    <a:pt x="0" y="51458"/>
                    <a:pt x="51458" y="0"/>
                    <a:pt x="114934" y="0"/>
                  </a:cubicBezTo>
                  <a:lnTo>
                    <a:pt x="1594991" y="0"/>
                  </a:lnTo>
                  <a:cubicBezTo>
                    <a:pt x="1658467" y="0"/>
                    <a:pt x="1709925" y="51458"/>
                    <a:pt x="1709925" y="114934"/>
                  </a:cubicBezTo>
                  <a:lnTo>
                    <a:pt x="1709925" y="574532"/>
                  </a:lnTo>
                  <a:cubicBezTo>
                    <a:pt x="1709925" y="638008"/>
                    <a:pt x="1658467" y="689466"/>
                    <a:pt x="1594991" y="689466"/>
                  </a:cubicBezTo>
                  <a:lnTo>
                    <a:pt x="114934" y="689466"/>
                  </a:lnTo>
                  <a:cubicBezTo>
                    <a:pt x="51458" y="689466"/>
                    <a:pt x="0" y="638008"/>
                    <a:pt x="0" y="574532"/>
                  </a:cubicBezTo>
                  <a:lnTo>
                    <a:pt x="0" y="11493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863" tIns="109863" rIns="109863" bIns="10986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Perumusan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Diagnosis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358853" y="4137982"/>
              <a:ext cx="4578327" cy="636278"/>
            </a:xfrm>
            <a:custGeom>
              <a:avLst/>
              <a:gdLst>
                <a:gd name="connsiteX0" fmla="*/ 0 w 3050936"/>
                <a:gd name="connsiteY0" fmla="*/ 0 h 636278"/>
                <a:gd name="connsiteX1" fmla="*/ 3050936 w 3050936"/>
                <a:gd name="connsiteY1" fmla="*/ 0 h 636278"/>
                <a:gd name="connsiteX2" fmla="*/ 3050936 w 3050936"/>
                <a:gd name="connsiteY2" fmla="*/ 636278 h 636278"/>
                <a:gd name="connsiteX3" fmla="*/ 0 w 3050936"/>
                <a:gd name="connsiteY3" fmla="*/ 636278 h 636278"/>
                <a:gd name="connsiteX4" fmla="*/ 0 w 3050936"/>
                <a:gd name="connsiteY4" fmla="*/ 0 h 6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936" h="636278">
                  <a:moveTo>
                    <a:pt x="0" y="0"/>
                  </a:moveTo>
                  <a:lnTo>
                    <a:pt x="3050936" y="0"/>
                  </a:lnTo>
                  <a:lnTo>
                    <a:pt x="3050936" y="636278"/>
                  </a:lnTo>
                  <a:lnTo>
                    <a:pt x="0" y="636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FontTx/>
                <a:buChar char="••"/>
              </a:pPr>
              <a:r>
                <a:rPr lang="en-US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 part 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Aktual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FontTx/>
                <a:buChar char="••"/>
              </a:pPr>
              <a:r>
                <a:rPr lang="en-US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part 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Promkes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514" y="5047580"/>
              <a:ext cx="1709925" cy="689466"/>
            </a:xfrm>
            <a:custGeom>
              <a:avLst/>
              <a:gdLst>
                <a:gd name="connsiteX0" fmla="*/ 0 w 1709925"/>
                <a:gd name="connsiteY0" fmla="*/ 114934 h 689466"/>
                <a:gd name="connsiteX1" fmla="*/ 114934 w 1709925"/>
                <a:gd name="connsiteY1" fmla="*/ 0 h 689466"/>
                <a:gd name="connsiteX2" fmla="*/ 1594991 w 1709925"/>
                <a:gd name="connsiteY2" fmla="*/ 0 h 689466"/>
                <a:gd name="connsiteX3" fmla="*/ 1709925 w 1709925"/>
                <a:gd name="connsiteY3" fmla="*/ 114934 h 689466"/>
                <a:gd name="connsiteX4" fmla="*/ 1709925 w 1709925"/>
                <a:gd name="connsiteY4" fmla="*/ 574532 h 689466"/>
                <a:gd name="connsiteX5" fmla="*/ 1594991 w 1709925"/>
                <a:gd name="connsiteY5" fmla="*/ 689466 h 689466"/>
                <a:gd name="connsiteX6" fmla="*/ 114934 w 1709925"/>
                <a:gd name="connsiteY6" fmla="*/ 689466 h 689466"/>
                <a:gd name="connsiteX7" fmla="*/ 0 w 1709925"/>
                <a:gd name="connsiteY7" fmla="*/ 574532 h 689466"/>
                <a:gd name="connsiteX8" fmla="*/ 0 w 1709925"/>
                <a:gd name="connsiteY8" fmla="*/ 114934 h 6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925" h="689466">
                  <a:moveTo>
                    <a:pt x="0" y="114934"/>
                  </a:moveTo>
                  <a:cubicBezTo>
                    <a:pt x="0" y="51458"/>
                    <a:pt x="51458" y="0"/>
                    <a:pt x="114934" y="0"/>
                  </a:cubicBezTo>
                  <a:lnTo>
                    <a:pt x="1594991" y="0"/>
                  </a:lnTo>
                  <a:cubicBezTo>
                    <a:pt x="1658467" y="0"/>
                    <a:pt x="1709925" y="51458"/>
                    <a:pt x="1709925" y="114934"/>
                  </a:cubicBezTo>
                  <a:lnTo>
                    <a:pt x="1709925" y="574532"/>
                  </a:lnTo>
                  <a:cubicBezTo>
                    <a:pt x="1709925" y="638008"/>
                    <a:pt x="1658467" y="689466"/>
                    <a:pt x="1594991" y="689466"/>
                  </a:cubicBezTo>
                  <a:lnTo>
                    <a:pt x="114934" y="689466"/>
                  </a:lnTo>
                  <a:cubicBezTo>
                    <a:pt x="51458" y="689466"/>
                    <a:pt x="0" y="638008"/>
                    <a:pt x="0" y="574532"/>
                  </a:cubicBezTo>
                  <a:lnTo>
                    <a:pt x="0" y="114934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863" tIns="109863" rIns="109863" bIns="10986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Penentuan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Luaran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97009" y="5949918"/>
              <a:ext cx="1709925" cy="689466"/>
            </a:xfrm>
            <a:custGeom>
              <a:avLst/>
              <a:gdLst>
                <a:gd name="connsiteX0" fmla="*/ 0 w 1709925"/>
                <a:gd name="connsiteY0" fmla="*/ 114934 h 689466"/>
                <a:gd name="connsiteX1" fmla="*/ 114934 w 1709925"/>
                <a:gd name="connsiteY1" fmla="*/ 0 h 689466"/>
                <a:gd name="connsiteX2" fmla="*/ 1594991 w 1709925"/>
                <a:gd name="connsiteY2" fmla="*/ 0 h 689466"/>
                <a:gd name="connsiteX3" fmla="*/ 1709925 w 1709925"/>
                <a:gd name="connsiteY3" fmla="*/ 114934 h 689466"/>
                <a:gd name="connsiteX4" fmla="*/ 1709925 w 1709925"/>
                <a:gd name="connsiteY4" fmla="*/ 574532 h 689466"/>
                <a:gd name="connsiteX5" fmla="*/ 1594991 w 1709925"/>
                <a:gd name="connsiteY5" fmla="*/ 689466 h 689466"/>
                <a:gd name="connsiteX6" fmla="*/ 114934 w 1709925"/>
                <a:gd name="connsiteY6" fmla="*/ 689466 h 689466"/>
                <a:gd name="connsiteX7" fmla="*/ 0 w 1709925"/>
                <a:gd name="connsiteY7" fmla="*/ 574532 h 689466"/>
                <a:gd name="connsiteX8" fmla="*/ 0 w 1709925"/>
                <a:gd name="connsiteY8" fmla="*/ 114934 h 6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925" h="689466">
                  <a:moveTo>
                    <a:pt x="0" y="114934"/>
                  </a:moveTo>
                  <a:cubicBezTo>
                    <a:pt x="0" y="51458"/>
                    <a:pt x="51458" y="0"/>
                    <a:pt x="114934" y="0"/>
                  </a:cubicBezTo>
                  <a:lnTo>
                    <a:pt x="1594991" y="0"/>
                  </a:lnTo>
                  <a:cubicBezTo>
                    <a:pt x="1658467" y="0"/>
                    <a:pt x="1709925" y="51458"/>
                    <a:pt x="1709925" y="114934"/>
                  </a:cubicBezTo>
                  <a:lnTo>
                    <a:pt x="1709925" y="574532"/>
                  </a:lnTo>
                  <a:cubicBezTo>
                    <a:pt x="1709925" y="638008"/>
                    <a:pt x="1658467" y="689466"/>
                    <a:pt x="1594991" y="689466"/>
                  </a:cubicBezTo>
                  <a:lnTo>
                    <a:pt x="114934" y="689466"/>
                  </a:lnTo>
                  <a:cubicBezTo>
                    <a:pt x="51458" y="689466"/>
                    <a:pt x="0" y="638008"/>
                    <a:pt x="0" y="574532"/>
                  </a:cubicBezTo>
                  <a:lnTo>
                    <a:pt x="0" y="114934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9863" tIns="109863" rIns="109863" bIns="10986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Penentuan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Intervensi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24871" y="5998003"/>
              <a:ext cx="2712309" cy="636278"/>
            </a:xfrm>
            <a:custGeom>
              <a:avLst/>
              <a:gdLst>
                <a:gd name="connsiteX0" fmla="*/ 0 w 3050936"/>
                <a:gd name="connsiteY0" fmla="*/ 0 h 636278"/>
                <a:gd name="connsiteX1" fmla="*/ 3050936 w 3050936"/>
                <a:gd name="connsiteY1" fmla="*/ 0 h 636278"/>
                <a:gd name="connsiteX2" fmla="*/ 3050936 w 3050936"/>
                <a:gd name="connsiteY2" fmla="*/ 636278 h 636278"/>
                <a:gd name="connsiteX3" fmla="*/ 0 w 3050936"/>
                <a:gd name="connsiteY3" fmla="*/ 636278 h 636278"/>
                <a:gd name="connsiteX4" fmla="*/ 0 w 3050936"/>
                <a:gd name="connsiteY4" fmla="*/ 0 h 6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936" h="636278">
                  <a:moveTo>
                    <a:pt x="0" y="0"/>
                  </a:moveTo>
                  <a:lnTo>
                    <a:pt x="3050936" y="0"/>
                  </a:lnTo>
                  <a:lnTo>
                    <a:pt x="3050936" y="636278"/>
                  </a:lnTo>
                  <a:lnTo>
                    <a:pt x="0" y="636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FontTx/>
                <a:buChar char="••"/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Label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Intervensi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Tindakan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30575" y="5054194"/>
              <a:ext cx="3706605" cy="636278"/>
            </a:xfrm>
            <a:custGeom>
              <a:avLst/>
              <a:gdLst>
                <a:gd name="connsiteX0" fmla="*/ 0 w 3050936"/>
                <a:gd name="connsiteY0" fmla="*/ 0 h 636278"/>
                <a:gd name="connsiteX1" fmla="*/ 3050936 w 3050936"/>
                <a:gd name="connsiteY1" fmla="*/ 0 h 636278"/>
                <a:gd name="connsiteX2" fmla="*/ 3050936 w 3050936"/>
                <a:gd name="connsiteY2" fmla="*/ 636278 h 636278"/>
                <a:gd name="connsiteX3" fmla="*/ 0 w 3050936"/>
                <a:gd name="connsiteY3" fmla="*/ 636278 h 636278"/>
                <a:gd name="connsiteX4" fmla="*/ 0 w 3050936"/>
                <a:gd name="connsiteY4" fmla="*/ 0 h 6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936" h="636278">
                  <a:moveTo>
                    <a:pt x="0" y="0"/>
                  </a:moveTo>
                  <a:lnTo>
                    <a:pt x="3050936" y="0"/>
                  </a:lnTo>
                  <a:lnTo>
                    <a:pt x="3050936" y="636278"/>
                  </a:lnTo>
                  <a:lnTo>
                    <a:pt x="0" y="636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buFontTx/>
                <a:buChar char="••"/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Label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Luaran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Kriteria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5" name="Bent-Up Arrow 24"/>
            <p:cNvSpPr/>
            <p:nvPr/>
          </p:nvSpPr>
          <p:spPr>
            <a:xfrm rot="5400000">
              <a:off x="1898025" y="3837985"/>
              <a:ext cx="676500" cy="76135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Bent-Up Arrow 25"/>
            <p:cNvSpPr/>
            <p:nvPr/>
          </p:nvSpPr>
          <p:spPr>
            <a:xfrm rot="5400000">
              <a:off x="2843817" y="4769108"/>
              <a:ext cx="676500" cy="76135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Bent-Up Arrow 26"/>
            <p:cNvSpPr/>
            <p:nvPr/>
          </p:nvSpPr>
          <p:spPr>
            <a:xfrm rot="5400000">
              <a:off x="3803056" y="5713678"/>
              <a:ext cx="676500" cy="76135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2127545" y="1909087"/>
            <a:ext cx="52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68054" y="2816009"/>
            <a:ext cx="52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74540" y="3745944"/>
            <a:ext cx="52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60728" y="4678635"/>
            <a:ext cx="52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41844" y="5638666"/>
            <a:ext cx="52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35561" y="803564"/>
            <a:ext cx="6663299" cy="1011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prstClr val="white"/>
                </a:solidFill>
              </a:rPr>
              <a:t>Tahapan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Penegakan</a:t>
            </a:r>
            <a:r>
              <a:rPr lang="en-US" b="1" dirty="0">
                <a:solidFill>
                  <a:prstClr val="white"/>
                </a:solidFill>
              </a:rPr>
              <a:t> Diagnosis </a:t>
            </a:r>
            <a:r>
              <a:rPr lang="en-US" b="1" dirty="0" err="1">
                <a:solidFill>
                  <a:prstClr val="white"/>
                </a:solidFill>
              </a:rPr>
              <a:t>dan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Penentuan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Luaran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serta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Intervensi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b="1" dirty="0" err="1">
                <a:solidFill>
                  <a:prstClr val="white"/>
                </a:solidFill>
              </a:rPr>
              <a:t>Keperawatan</a:t>
            </a:r>
            <a:endParaRPr lang="id-ID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32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642" y="926084"/>
            <a:ext cx="6638290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5" dirty="0">
                <a:solidFill>
                  <a:srgbClr val="405D20"/>
                </a:solidFill>
              </a:rPr>
              <a:t>PENERAPAN </a:t>
            </a:r>
            <a:r>
              <a:rPr spc="-5" dirty="0">
                <a:solidFill>
                  <a:srgbClr val="405D20"/>
                </a:solidFill>
              </a:rPr>
              <a:t>LUARAN</a:t>
            </a:r>
            <a:r>
              <a:rPr spc="100" dirty="0">
                <a:solidFill>
                  <a:srgbClr val="405D20"/>
                </a:solidFill>
              </a:rPr>
              <a:t> </a:t>
            </a:r>
            <a:r>
              <a:rPr spc="-75" dirty="0">
                <a:solidFill>
                  <a:srgbClr val="405D20"/>
                </a:solidFill>
              </a:rPr>
              <a:t>KEPERAWATAN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8448" y="1846581"/>
            <a:ext cx="4504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i="1" spc="-5" dirty="0">
                <a:solidFill>
                  <a:srgbClr val="405D20"/>
                </a:solidFill>
                <a:latin typeface="Arial"/>
                <a:cs typeface="Arial"/>
              </a:rPr>
              <a:t>Metode </a:t>
            </a:r>
            <a:r>
              <a:rPr sz="2000" b="1" i="1" dirty="0">
                <a:solidFill>
                  <a:srgbClr val="405D20"/>
                </a:solidFill>
                <a:latin typeface="Arial"/>
                <a:cs typeface="Arial"/>
              </a:rPr>
              <a:t>Dokumentasi</a:t>
            </a:r>
            <a:r>
              <a:rPr sz="2000" b="1" i="1" spc="-1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405D20"/>
                </a:solidFill>
                <a:latin typeface="Arial"/>
                <a:cs typeface="Arial"/>
              </a:rPr>
              <a:t>Manual/Tertulis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654" y="2318766"/>
            <a:ext cx="7493634" cy="2070100"/>
          </a:xfrm>
          <a:prstGeom prst="rect">
            <a:avLst/>
          </a:prstGeom>
          <a:solidFill>
            <a:srgbClr val="E6F1D9"/>
          </a:solidFill>
          <a:ln w="1981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390"/>
              </a:lnSpc>
              <a:tabLst>
                <a:tab pos="1124585" algn="l"/>
                <a:tab pos="2371090" algn="l"/>
                <a:tab pos="3630295" algn="l"/>
                <a:tab pos="5256530" algn="l"/>
                <a:tab pos="624586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Setelah	dilakukan	intervensi	</a:t>
            </a:r>
            <a:r>
              <a:rPr sz="2000" spc="-5" dirty="0">
                <a:solidFill>
                  <a:srgbClr val="405D20"/>
                </a:solidFill>
                <a:latin typeface="Arial"/>
                <a:cs typeface="Arial"/>
              </a:rPr>
              <a:t>keperawatan	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selama	</a:t>
            </a:r>
            <a:r>
              <a:rPr sz="2000" spc="-5" dirty="0">
                <a:solidFill>
                  <a:srgbClr val="405D20"/>
                </a:solidFill>
                <a:latin typeface="Arial"/>
                <a:cs typeface="Arial"/>
              </a:rPr>
              <a:t>………….,</a:t>
            </a:r>
            <a:endParaRPr sz="2000">
              <a:latin typeface="Arial"/>
              <a:cs typeface="Arial"/>
            </a:endParaRPr>
          </a:p>
          <a:p>
            <a:pPr marL="90805">
              <a:spcBef>
                <a:spcPts val="170"/>
              </a:spcBef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maka </a:t>
            </a:r>
            <a:r>
              <a:rPr sz="2000" b="1" dirty="0">
                <a:solidFill>
                  <a:srgbClr val="405D20"/>
                </a:solidFill>
                <a:latin typeface="Arial"/>
                <a:cs typeface="Arial"/>
              </a:rPr>
              <a:t>[Label] [Ekspektasi]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dengan kriteria</a:t>
            </a:r>
            <a:r>
              <a:rPr sz="2000" spc="-16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hasil: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1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1</a:t>
            </a:r>
            <a:r>
              <a:rPr sz="2000" spc="-1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(hasil)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2</a:t>
            </a:r>
            <a:r>
              <a:rPr sz="2000" spc="-1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(hasil)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3</a:t>
            </a:r>
            <a:r>
              <a:rPr sz="2000" spc="-1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(hasil)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5"/>
              </a:spcBef>
              <a:buFont typeface="Arial"/>
              <a:buChar char="-"/>
              <a:tabLst>
                <a:tab pos="433705" algn="l"/>
                <a:tab pos="434340" algn="l"/>
              </a:tabLst>
            </a:pPr>
            <a:r>
              <a:rPr sz="2000" i="1" dirty="0">
                <a:solidFill>
                  <a:srgbClr val="405D20"/>
                </a:solidFill>
                <a:latin typeface="Arial"/>
                <a:cs typeface="Arial"/>
              </a:rPr>
              <a:t>dst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3242" y="4657420"/>
            <a:ext cx="74187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405D20"/>
                </a:solidFill>
                <a:latin typeface="Arial"/>
                <a:cs typeface="Arial"/>
              </a:rPr>
              <a:t>Contoh:</a:t>
            </a:r>
            <a:endParaRPr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Setelah </a:t>
            </a:r>
            <a:r>
              <a:rPr i="1" dirty="0">
                <a:solidFill>
                  <a:srgbClr val="405D20"/>
                </a:solidFill>
                <a:latin typeface="Arial"/>
                <a:cs typeface="Arial"/>
              </a:rPr>
              <a:t>dilakukan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intervensi selama 3 jam, maka </a:t>
            </a:r>
            <a:r>
              <a:rPr b="1" i="1" spc="-5" dirty="0">
                <a:solidFill>
                  <a:srgbClr val="405D20"/>
                </a:solidFill>
                <a:latin typeface="Arial"/>
                <a:cs typeface="Arial"/>
              </a:rPr>
              <a:t>Bersihan Jalan Napas  Meningkat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, dengan kriteria</a:t>
            </a:r>
            <a:r>
              <a:rPr i="1" spc="2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hasil: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Batuk efektif</a:t>
            </a:r>
            <a:r>
              <a:rPr i="1" spc="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5D20"/>
                </a:solidFill>
                <a:latin typeface="Arial"/>
                <a:cs typeface="Arial"/>
              </a:rPr>
              <a:t>meningkat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Produksi sputum</a:t>
            </a:r>
            <a:r>
              <a:rPr i="1" spc="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5D20"/>
                </a:solidFill>
                <a:latin typeface="Arial"/>
                <a:cs typeface="Arial"/>
              </a:rPr>
              <a:t>menurun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Mengi</a:t>
            </a:r>
            <a:r>
              <a:rPr i="1" spc="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5D20"/>
                </a:solidFill>
                <a:latin typeface="Arial"/>
                <a:cs typeface="Arial"/>
              </a:rPr>
              <a:t>menurun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Frekuensi napas 12 -20</a:t>
            </a:r>
            <a:r>
              <a:rPr i="1" spc="3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kali/menit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31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0935" y="885190"/>
            <a:ext cx="50565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30" dirty="0">
                <a:solidFill>
                  <a:srgbClr val="405D20"/>
                </a:solidFill>
                <a:latin typeface="Arial"/>
                <a:cs typeface="Arial"/>
              </a:rPr>
              <a:t>PENERAPAN </a:t>
            </a:r>
            <a:r>
              <a:rPr sz="1600" b="1" spc="-20" dirty="0">
                <a:solidFill>
                  <a:srgbClr val="405D20"/>
                </a:solidFill>
                <a:latin typeface="Arial"/>
                <a:cs typeface="Arial"/>
              </a:rPr>
              <a:t>LUARAN </a:t>
            </a:r>
            <a:r>
              <a:rPr sz="1600" b="1" spc="-50" dirty="0">
                <a:solidFill>
                  <a:srgbClr val="405D20"/>
                </a:solidFill>
                <a:latin typeface="Arial"/>
                <a:cs typeface="Arial"/>
              </a:rPr>
              <a:t>KEPERAWATAN</a:t>
            </a:r>
            <a:r>
              <a:rPr sz="1600" b="1" spc="254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05D20"/>
                </a:solidFill>
                <a:latin typeface="Arial"/>
                <a:cs typeface="Arial"/>
              </a:rPr>
              <a:t>(LANJUTAN)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654" y="1368427"/>
            <a:ext cx="7294197" cy="32124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spc="-5" dirty="0">
                <a:solidFill>
                  <a:srgbClr val="405D20"/>
                </a:solidFill>
                <a:latin typeface="Arial"/>
                <a:cs typeface="Arial"/>
              </a:rPr>
              <a:t>Metode </a:t>
            </a:r>
            <a:r>
              <a:rPr sz="2000" i="1" dirty="0">
                <a:solidFill>
                  <a:srgbClr val="405D20"/>
                </a:solidFill>
                <a:latin typeface="Arial"/>
                <a:cs typeface="Arial"/>
              </a:rPr>
              <a:t>Dokumentasi Berbasis</a:t>
            </a:r>
            <a:r>
              <a:rPr sz="2000" i="1" spc="-8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5D20"/>
                </a:solidFill>
                <a:latin typeface="Arial"/>
                <a:cs typeface="Arial"/>
              </a:rPr>
              <a:t>Komputer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654" y="2318766"/>
            <a:ext cx="7493634" cy="2070100"/>
          </a:xfrm>
          <a:prstGeom prst="rect">
            <a:avLst/>
          </a:prstGeom>
          <a:solidFill>
            <a:srgbClr val="E6F1D9"/>
          </a:solidFill>
          <a:ln w="1981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390"/>
              </a:lnSpc>
              <a:tabLst>
                <a:tab pos="1124585" algn="l"/>
                <a:tab pos="2371090" algn="l"/>
                <a:tab pos="3630295" algn="l"/>
                <a:tab pos="5256530" algn="l"/>
                <a:tab pos="624586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Setelah	dilakukan	intervensi	</a:t>
            </a:r>
            <a:r>
              <a:rPr sz="2000" spc="-5" dirty="0">
                <a:solidFill>
                  <a:srgbClr val="405D20"/>
                </a:solidFill>
                <a:latin typeface="Arial"/>
                <a:cs typeface="Arial"/>
              </a:rPr>
              <a:t>keperawatan	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selama	</a:t>
            </a:r>
            <a:r>
              <a:rPr sz="2000" spc="-5" dirty="0">
                <a:solidFill>
                  <a:srgbClr val="405D20"/>
                </a:solidFill>
                <a:latin typeface="Arial"/>
                <a:cs typeface="Arial"/>
              </a:rPr>
              <a:t>………….,</a:t>
            </a:r>
            <a:endParaRPr sz="2000">
              <a:latin typeface="Arial"/>
              <a:cs typeface="Arial"/>
            </a:endParaRPr>
          </a:p>
          <a:p>
            <a:pPr marL="90805">
              <a:spcBef>
                <a:spcPts val="170"/>
              </a:spcBef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maka </a:t>
            </a:r>
            <a:r>
              <a:rPr sz="2000" b="1" dirty="0">
                <a:solidFill>
                  <a:srgbClr val="405D20"/>
                </a:solidFill>
                <a:latin typeface="Arial"/>
                <a:cs typeface="Arial"/>
              </a:rPr>
              <a:t>[Label] [Ekspektasi]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dengan kriteria</a:t>
            </a:r>
            <a:r>
              <a:rPr sz="2000" spc="-16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hasil: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1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1</a:t>
            </a:r>
            <a:r>
              <a:rPr sz="2000" spc="-9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(skor)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2</a:t>
            </a:r>
            <a:r>
              <a:rPr sz="2000" spc="-9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(skor)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0"/>
              </a:spcBef>
              <a:buChar char="-"/>
              <a:tabLst>
                <a:tab pos="433705" algn="l"/>
                <a:tab pos="434340" algn="l"/>
              </a:tabLst>
            </a:pP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Kriteria 3</a:t>
            </a:r>
            <a:r>
              <a:rPr sz="2000" spc="-9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5D20"/>
                </a:solidFill>
                <a:latin typeface="Arial"/>
                <a:cs typeface="Arial"/>
              </a:rPr>
              <a:t>(skor)</a:t>
            </a:r>
            <a:endParaRPr sz="2000">
              <a:latin typeface="Arial"/>
              <a:cs typeface="Arial"/>
            </a:endParaRPr>
          </a:p>
          <a:p>
            <a:pPr marL="433705" indent="-343535">
              <a:spcBef>
                <a:spcPts val="365"/>
              </a:spcBef>
              <a:buFont typeface="Arial"/>
              <a:buChar char="-"/>
              <a:tabLst>
                <a:tab pos="433705" algn="l"/>
                <a:tab pos="434340" algn="l"/>
              </a:tabLst>
            </a:pPr>
            <a:r>
              <a:rPr sz="2000" i="1" dirty="0">
                <a:solidFill>
                  <a:srgbClr val="405D20"/>
                </a:solidFill>
                <a:latin typeface="Arial"/>
                <a:cs typeface="Arial"/>
              </a:rPr>
              <a:t>dst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3242" y="4657420"/>
            <a:ext cx="741870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405D20"/>
                </a:solidFill>
                <a:latin typeface="Arial"/>
                <a:cs typeface="Arial"/>
              </a:rPr>
              <a:t>Contoh:</a:t>
            </a:r>
            <a:endParaRPr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Setelah </a:t>
            </a:r>
            <a:r>
              <a:rPr i="1" dirty="0">
                <a:solidFill>
                  <a:srgbClr val="405D20"/>
                </a:solidFill>
                <a:latin typeface="Arial"/>
                <a:cs typeface="Arial"/>
              </a:rPr>
              <a:t>dilakukan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intervensi selama 3 jam, maka </a:t>
            </a:r>
            <a:r>
              <a:rPr b="1" i="1" spc="-5" dirty="0">
                <a:solidFill>
                  <a:srgbClr val="405D20"/>
                </a:solidFill>
                <a:latin typeface="Arial"/>
                <a:cs typeface="Arial"/>
              </a:rPr>
              <a:t>Bersihan Jalan Napas  Meningkat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, dengan kriteria</a:t>
            </a:r>
            <a:r>
              <a:rPr i="1" spc="2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hasil: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3241" y="5481016"/>
            <a:ext cx="1955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Batuk</a:t>
            </a:r>
            <a:r>
              <a:rPr i="1" spc="-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efektif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Produksi</a:t>
            </a:r>
            <a:r>
              <a:rPr i="1" spc="-4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sputum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Mengi</a:t>
            </a:r>
            <a:endParaRPr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Frekuensi</a:t>
            </a:r>
            <a:r>
              <a:rPr i="1" spc="-2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rgbClr val="405D20"/>
                </a:solidFill>
                <a:latin typeface="Arial"/>
                <a:cs typeface="Arial"/>
              </a:rPr>
              <a:t>napas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7103" y="5481016"/>
            <a:ext cx="153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  <a:p>
            <a:pPr marL="12700"/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  <a:p>
            <a:pPr marL="12700"/>
            <a:r>
              <a:rPr i="1" dirty="0">
                <a:solidFill>
                  <a:srgbClr val="405D20"/>
                </a:solidFill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  <a:p>
            <a:pPr marL="12700"/>
            <a:r>
              <a:rPr i="1" spc="-5" dirty="0">
                <a:solidFill>
                  <a:srgbClr val="405D20"/>
                </a:solidFill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882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397764"/>
            <a:ext cx="6944868" cy="6460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9572" y="592834"/>
            <a:ext cx="6356604" cy="618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9754" y="149479"/>
            <a:ext cx="4068445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5" dirty="0">
                <a:solidFill>
                  <a:srgbClr val="405D20"/>
                </a:solidFill>
              </a:rPr>
              <a:t>CONTOH </a:t>
            </a:r>
            <a:r>
              <a:rPr spc="-5" dirty="0">
                <a:solidFill>
                  <a:srgbClr val="405D20"/>
                </a:solidFill>
              </a:rPr>
              <a:t>LUARAN</a:t>
            </a:r>
            <a:r>
              <a:rPr spc="-10" dirty="0">
                <a:solidFill>
                  <a:srgbClr val="405D20"/>
                </a:solidFill>
              </a:rPr>
              <a:t> </a:t>
            </a:r>
            <a:r>
              <a:rPr spc="-5" dirty="0">
                <a:solidFill>
                  <a:srgbClr val="405D20"/>
                </a:solidFill>
              </a:rPr>
              <a:t>SLKI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8069" y="595883"/>
            <a:ext cx="3299459" cy="70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3881" y="631698"/>
            <a:ext cx="3191510" cy="600710"/>
          </a:xfrm>
          <a:custGeom>
            <a:avLst/>
            <a:gdLst/>
            <a:ahLst/>
            <a:cxnLst/>
            <a:rect l="l" t="t" r="r" b="b"/>
            <a:pathLst>
              <a:path w="3191510" h="600710">
                <a:moveTo>
                  <a:pt x="0" y="300227"/>
                </a:moveTo>
                <a:lnTo>
                  <a:pt x="15400" y="258336"/>
                </a:lnTo>
                <a:lnTo>
                  <a:pt x="60223" y="218222"/>
                </a:lnTo>
                <a:lnTo>
                  <a:pt x="105429" y="192659"/>
                </a:lnTo>
                <a:lnTo>
                  <a:pt x="162179" y="168173"/>
                </a:lnTo>
                <a:lnTo>
                  <a:pt x="229860" y="144880"/>
                </a:lnTo>
                <a:lnTo>
                  <a:pt x="267608" y="133717"/>
                </a:lnTo>
                <a:lnTo>
                  <a:pt x="307860" y="122895"/>
                </a:lnTo>
                <a:lnTo>
                  <a:pt x="350537" y="112429"/>
                </a:lnTo>
                <a:lnTo>
                  <a:pt x="395565" y="102333"/>
                </a:lnTo>
                <a:lnTo>
                  <a:pt x="442865" y="92622"/>
                </a:lnTo>
                <a:lnTo>
                  <a:pt x="492362" y="83310"/>
                </a:lnTo>
                <a:lnTo>
                  <a:pt x="543979" y="74411"/>
                </a:lnTo>
                <a:lnTo>
                  <a:pt x="597639" y="65940"/>
                </a:lnTo>
                <a:lnTo>
                  <a:pt x="653265" y="57911"/>
                </a:lnTo>
                <a:lnTo>
                  <a:pt x="710782" y="50339"/>
                </a:lnTo>
                <a:lnTo>
                  <a:pt x="770112" y="43238"/>
                </a:lnTo>
                <a:lnTo>
                  <a:pt x="831179" y="36622"/>
                </a:lnTo>
                <a:lnTo>
                  <a:pt x="893905" y="30506"/>
                </a:lnTo>
                <a:lnTo>
                  <a:pt x="958216" y="24904"/>
                </a:lnTo>
                <a:lnTo>
                  <a:pt x="1024033" y="19831"/>
                </a:lnTo>
                <a:lnTo>
                  <a:pt x="1091281" y="15300"/>
                </a:lnTo>
                <a:lnTo>
                  <a:pt x="1159882" y="11327"/>
                </a:lnTo>
                <a:lnTo>
                  <a:pt x="1229761" y="7926"/>
                </a:lnTo>
                <a:lnTo>
                  <a:pt x="1300840" y="5111"/>
                </a:lnTo>
                <a:lnTo>
                  <a:pt x="1373042" y="2896"/>
                </a:lnTo>
                <a:lnTo>
                  <a:pt x="1446292" y="1297"/>
                </a:lnTo>
                <a:lnTo>
                  <a:pt x="1520513" y="326"/>
                </a:lnTo>
                <a:lnTo>
                  <a:pt x="1595628" y="0"/>
                </a:lnTo>
                <a:lnTo>
                  <a:pt x="1670742" y="326"/>
                </a:lnTo>
                <a:lnTo>
                  <a:pt x="1744963" y="1297"/>
                </a:lnTo>
                <a:lnTo>
                  <a:pt x="1818213" y="2896"/>
                </a:lnTo>
                <a:lnTo>
                  <a:pt x="1890415" y="5111"/>
                </a:lnTo>
                <a:lnTo>
                  <a:pt x="1961494" y="7926"/>
                </a:lnTo>
                <a:lnTo>
                  <a:pt x="2031373" y="11327"/>
                </a:lnTo>
                <a:lnTo>
                  <a:pt x="2099974" y="15300"/>
                </a:lnTo>
                <a:lnTo>
                  <a:pt x="2167222" y="19831"/>
                </a:lnTo>
                <a:lnTo>
                  <a:pt x="2233039" y="24904"/>
                </a:lnTo>
                <a:lnTo>
                  <a:pt x="2297350" y="30506"/>
                </a:lnTo>
                <a:lnTo>
                  <a:pt x="2360076" y="36622"/>
                </a:lnTo>
                <a:lnTo>
                  <a:pt x="2421143" y="43238"/>
                </a:lnTo>
                <a:lnTo>
                  <a:pt x="2480473" y="50339"/>
                </a:lnTo>
                <a:lnTo>
                  <a:pt x="2537990" y="57911"/>
                </a:lnTo>
                <a:lnTo>
                  <a:pt x="2593616" y="65940"/>
                </a:lnTo>
                <a:lnTo>
                  <a:pt x="2647276" y="74411"/>
                </a:lnTo>
                <a:lnTo>
                  <a:pt x="2698893" y="83310"/>
                </a:lnTo>
                <a:lnTo>
                  <a:pt x="2748390" y="92622"/>
                </a:lnTo>
                <a:lnTo>
                  <a:pt x="2795690" y="102333"/>
                </a:lnTo>
                <a:lnTo>
                  <a:pt x="2840718" y="112429"/>
                </a:lnTo>
                <a:lnTo>
                  <a:pt x="2883395" y="122895"/>
                </a:lnTo>
                <a:lnTo>
                  <a:pt x="2923647" y="133717"/>
                </a:lnTo>
                <a:lnTo>
                  <a:pt x="2961395" y="144880"/>
                </a:lnTo>
                <a:lnTo>
                  <a:pt x="3029076" y="168173"/>
                </a:lnTo>
                <a:lnTo>
                  <a:pt x="3085826" y="192659"/>
                </a:lnTo>
                <a:lnTo>
                  <a:pt x="3131032" y="218222"/>
                </a:lnTo>
                <a:lnTo>
                  <a:pt x="3164081" y="244748"/>
                </a:lnTo>
                <a:lnTo>
                  <a:pt x="3189519" y="286090"/>
                </a:lnTo>
                <a:lnTo>
                  <a:pt x="3191256" y="300227"/>
                </a:lnTo>
                <a:lnTo>
                  <a:pt x="3189519" y="314365"/>
                </a:lnTo>
                <a:lnTo>
                  <a:pt x="3164081" y="355707"/>
                </a:lnTo>
                <a:lnTo>
                  <a:pt x="3131032" y="382233"/>
                </a:lnTo>
                <a:lnTo>
                  <a:pt x="3085826" y="407796"/>
                </a:lnTo>
                <a:lnTo>
                  <a:pt x="3029076" y="432282"/>
                </a:lnTo>
                <a:lnTo>
                  <a:pt x="2961395" y="455575"/>
                </a:lnTo>
                <a:lnTo>
                  <a:pt x="2923647" y="466738"/>
                </a:lnTo>
                <a:lnTo>
                  <a:pt x="2883395" y="477560"/>
                </a:lnTo>
                <a:lnTo>
                  <a:pt x="2840718" y="488026"/>
                </a:lnTo>
                <a:lnTo>
                  <a:pt x="2795690" y="498122"/>
                </a:lnTo>
                <a:lnTo>
                  <a:pt x="2748390" y="507833"/>
                </a:lnTo>
                <a:lnTo>
                  <a:pt x="2698893" y="517145"/>
                </a:lnTo>
                <a:lnTo>
                  <a:pt x="2647276" y="526044"/>
                </a:lnTo>
                <a:lnTo>
                  <a:pt x="2593616" y="534515"/>
                </a:lnTo>
                <a:lnTo>
                  <a:pt x="2537990" y="542544"/>
                </a:lnTo>
                <a:lnTo>
                  <a:pt x="2480473" y="550116"/>
                </a:lnTo>
                <a:lnTo>
                  <a:pt x="2421143" y="557217"/>
                </a:lnTo>
                <a:lnTo>
                  <a:pt x="2360076" y="563833"/>
                </a:lnTo>
                <a:lnTo>
                  <a:pt x="2297350" y="569949"/>
                </a:lnTo>
                <a:lnTo>
                  <a:pt x="2233039" y="575551"/>
                </a:lnTo>
                <a:lnTo>
                  <a:pt x="2167222" y="580624"/>
                </a:lnTo>
                <a:lnTo>
                  <a:pt x="2099974" y="585155"/>
                </a:lnTo>
                <a:lnTo>
                  <a:pt x="2031373" y="589128"/>
                </a:lnTo>
                <a:lnTo>
                  <a:pt x="1961494" y="592529"/>
                </a:lnTo>
                <a:lnTo>
                  <a:pt x="1890415" y="595344"/>
                </a:lnTo>
                <a:lnTo>
                  <a:pt x="1818213" y="597559"/>
                </a:lnTo>
                <a:lnTo>
                  <a:pt x="1744963" y="599158"/>
                </a:lnTo>
                <a:lnTo>
                  <a:pt x="1670742" y="600129"/>
                </a:lnTo>
                <a:lnTo>
                  <a:pt x="1595628" y="600455"/>
                </a:lnTo>
                <a:lnTo>
                  <a:pt x="1520513" y="600129"/>
                </a:lnTo>
                <a:lnTo>
                  <a:pt x="1446292" y="599158"/>
                </a:lnTo>
                <a:lnTo>
                  <a:pt x="1373042" y="597559"/>
                </a:lnTo>
                <a:lnTo>
                  <a:pt x="1300840" y="595344"/>
                </a:lnTo>
                <a:lnTo>
                  <a:pt x="1229761" y="592529"/>
                </a:lnTo>
                <a:lnTo>
                  <a:pt x="1159882" y="589128"/>
                </a:lnTo>
                <a:lnTo>
                  <a:pt x="1091281" y="585155"/>
                </a:lnTo>
                <a:lnTo>
                  <a:pt x="1024033" y="580624"/>
                </a:lnTo>
                <a:lnTo>
                  <a:pt x="958216" y="575551"/>
                </a:lnTo>
                <a:lnTo>
                  <a:pt x="893905" y="569949"/>
                </a:lnTo>
                <a:lnTo>
                  <a:pt x="831179" y="563833"/>
                </a:lnTo>
                <a:lnTo>
                  <a:pt x="770112" y="557217"/>
                </a:lnTo>
                <a:lnTo>
                  <a:pt x="710782" y="550116"/>
                </a:lnTo>
                <a:lnTo>
                  <a:pt x="653265" y="542544"/>
                </a:lnTo>
                <a:lnTo>
                  <a:pt x="597639" y="534515"/>
                </a:lnTo>
                <a:lnTo>
                  <a:pt x="543979" y="526044"/>
                </a:lnTo>
                <a:lnTo>
                  <a:pt x="492362" y="517145"/>
                </a:lnTo>
                <a:lnTo>
                  <a:pt x="442865" y="507833"/>
                </a:lnTo>
                <a:lnTo>
                  <a:pt x="395565" y="498122"/>
                </a:lnTo>
                <a:lnTo>
                  <a:pt x="350537" y="488026"/>
                </a:lnTo>
                <a:lnTo>
                  <a:pt x="307860" y="477560"/>
                </a:lnTo>
                <a:lnTo>
                  <a:pt x="267608" y="466738"/>
                </a:lnTo>
                <a:lnTo>
                  <a:pt x="229860" y="455575"/>
                </a:lnTo>
                <a:lnTo>
                  <a:pt x="162179" y="432282"/>
                </a:lnTo>
                <a:lnTo>
                  <a:pt x="105429" y="407796"/>
                </a:lnTo>
                <a:lnTo>
                  <a:pt x="60223" y="382233"/>
                </a:lnTo>
                <a:lnTo>
                  <a:pt x="27174" y="355707"/>
                </a:lnTo>
                <a:lnTo>
                  <a:pt x="1736" y="314365"/>
                </a:lnTo>
                <a:lnTo>
                  <a:pt x="0" y="300227"/>
                </a:lnTo>
                <a:close/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1090" y="2058161"/>
            <a:ext cx="1684020" cy="532838"/>
          </a:xfrm>
          <a:prstGeom prst="rect">
            <a:avLst/>
          </a:prstGeom>
          <a:ln w="28955">
            <a:solidFill>
              <a:srgbClr val="405D2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75615" marR="224790" indent="-242570">
              <a:spcBef>
                <a:spcPts val="315"/>
              </a:spcBef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Nomor</a:t>
            </a:r>
            <a:r>
              <a:rPr sz="1600" b="1" spc="-5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5D20"/>
                </a:solidFill>
                <a:latin typeface="Arial"/>
                <a:cs typeface="Arial"/>
              </a:rPr>
              <a:t>Kode  </a:t>
            </a: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Panggil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1090" y="2878074"/>
            <a:ext cx="1684020" cy="286617"/>
          </a:xfrm>
          <a:prstGeom prst="rect">
            <a:avLst/>
          </a:prstGeom>
          <a:ln w="28955">
            <a:solidFill>
              <a:srgbClr val="405D2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10185">
              <a:spcBef>
                <a:spcPts val="315"/>
              </a:spcBef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Label</a:t>
            </a:r>
            <a:r>
              <a:rPr sz="1600" b="1" spc="-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Luaran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9567" y="3531871"/>
            <a:ext cx="1685925" cy="286617"/>
          </a:xfrm>
          <a:prstGeom prst="rect">
            <a:avLst/>
          </a:prstGeom>
          <a:ln w="28955">
            <a:solidFill>
              <a:srgbClr val="405D2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7950">
              <a:spcBef>
                <a:spcPts val="315"/>
              </a:spcBef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Definisi</a:t>
            </a:r>
            <a:r>
              <a:rPr sz="1600" b="1" spc="10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Luaran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04644" y="1185673"/>
            <a:ext cx="1037844" cy="428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0458" y="1221486"/>
            <a:ext cx="929640" cy="320040"/>
          </a:xfrm>
          <a:custGeom>
            <a:avLst/>
            <a:gdLst/>
            <a:ahLst/>
            <a:cxnLst/>
            <a:rect l="l" t="t" r="r" b="b"/>
            <a:pathLst>
              <a:path w="929640" h="320040">
                <a:moveTo>
                  <a:pt x="0" y="160019"/>
                </a:moveTo>
                <a:lnTo>
                  <a:pt x="19679" y="113798"/>
                </a:lnTo>
                <a:lnTo>
                  <a:pt x="74884" y="72880"/>
                </a:lnTo>
                <a:lnTo>
                  <a:pt x="114010" y="55028"/>
                </a:lnTo>
                <a:lnTo>
                  <a:pt x="159861" y="39245"/>
                </a:lnTo>
                <a:lnTo>
                  <a:pt x="211718" y="25776"/>
                </a:lnTo>
                <a:lnTo>
                  <a:pt x="268861" y="14870"/>
                </a:lnTo>
                <a:lnTo>
                  <a:pt x="330572" y="6773"/>
                </a:lnTo>
                <a:lnTo>
                  <a:pt x="396131" y="1734"/>
                </a:lnTo>
                <a:lnTo>
                  <a:pt x="464820" y="0"/>
                </a:lnTo>
                <a:lnTo>
                  <a:pt x="533497" y="1734"/>
                </a:lnTo>
                <a:lnTo>
                  <a:pt x="599049" y="6773"/>
                </a:lnTo>
                <a:lnTo>
                  <a:pt x="660756" y="14870"/>
                </a:lnTo>
                <a:lnTo>
                  <a:pt x="717899" y="25776"/>
                </a:lnTo>
                <a:lnTo>
                  <a:pt x="769757" y="39245"/>
                </a:lnTo>
                <a:lnTo>
                  <a:pt x="815611" y="55028"/>
                </a:lnTo>
                <a:lnTo>
                  <a:pt x="854743" y="72880"/>
                </a:lnTo>
                <a:lnTo>
                  <a:pt x="909956" y="113798"/>
                </a:lnTo>
                <a:lnTo>
                  <a:pt x="929639" y="160019"/>
                </a:lnTo>
                <a:lnTo>
                  <a:pt x="924599" y="183670"/>
                </a:lnTo>
                <a:lnTo>
                  <a:pt x="886430" y="227487"/>
                </a:lnTo>
                <a:lnTo>
                  <a:pt x="815611" y="265011"/>
                </a:lnTo>
                <a:lnTo>
                  <a:pt x="769757" y="280794"/>
                </a:lnTo>
                <a:lnTo>
                  <a:pt x="717899" y="294263"/>
                </a:lnTo>
                <a:lnTo>
                  <a:pt x="660756" y="305169"/>
                </a:lnTo>
                <a:lnTo>
                  <a:pt x="599049" y="313266"/>
                </a:lnTo>
                <a:lnTo>
                  <a:pt x="533497" y="318305"/>
                </a:lnTo>
                <a:lnTo>
                  <a:pt x="464820" y="320039"/>
                </a:lnTo>
                <a:lnTo>
                  <a:pt x="396131" y="318305"/>
                </a:lnTo>
                <a:lnTo>
                  <a:pt x="330572" y="313266"/>
                </a:lnTo>
                <a:lnTo>
                  <a:pt x="268861" y="305169"/>
                </a:lnTo>
                <a:lnTo>
                  <a:pt x="211718" y="294263"/>
                </a:lnTo>
                <a:lnTo>
                  <a:pt x="159861" y="280794"/>
                </a:lnTo>
                <a:lnTo>
                  <a:pt x="114010" y="265011"/>
                </a:lnTo>
                <a:lnTo>
                  <a:pt x="74884" y="247159"/>
                </a:lnTo>
                <a:lnTo>
                  <a:pt x="19679" y="206241"/>
                </a:lnTo>
                <a:lnTo>
                  <a:pt x="0" y="160019"/>
                </a:lnTo>
                <a:close/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3308" y="1959864"/>
            <a:ext cx="1513332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9123" y="1995677"/>
            <a:ext cx="1405255" cy="424180"/>
          </a:xfrm>
          <a:custGeom>
            <a:avLst/>
            <a:gdLst/>
            <a:ahLst/>
            <a:cxnLst/>
            <a:rect l="l" t="t" r="r" b="b"/>
            <a:pathLst>
              <a:path w="1405255" h="424180">
                <a:moveTo>
                  <a:pt x="0" y="211836"/>
                </a:moveTo>
                <a:lnTo>
                  <a:pt x="14273" y="169151"/>
                </a:lnTo>
                <a:lnTo>
                  <a:pt x="55211" y="129391"/>
                </a:lnTo>
                <a:lnTo>
                  <a:pt x="119988" y="93408"/>
                </a:lnTo>
                <a:lnTo>
                  <a:pt x="160433" y="77099"/>
                </a:lnTo>
                <a:lnTo>
                  <a:pt x="205778" y="62055"/>
                </a:lnTo>
                <a:lnTo>
                  <a:pt x="255670" y="48381"/>
                </a:lnTo>
                <a:lnTo>
                  <a:pt x="309755" y="36185"/>
                </a:lnTo>
                <a:lnTo>
                  <a:pt x="367682" y="25572"/>
                </a:lnTo>
                <a:lnTo>
                  <a:pt x="429096" y="16650"/>
                </a:lnTo>
                <a:lnTo>
                  <a:pt x="493644" y="9526"/>
                </a:lnTo>
                <a:lnTo>
                  <a:pt x="560974" y="4304"/>
                </a:lnTo>
                <a:lnTo>
                  <a:pt x="630731" y="1093"/>
                </a:lnTo>
                <a:lnTo>
                  <a:pt x="702564" y="0"/>
                </a:lnTo>
                <a:lnTo>
                  <a:pt x="774392" y="1093"/>
                </a:lnTo>
                <a:lnTo>
                  <a:pt x="844146" y="4304"/>
                </a:lnTo>
                <a:lnTo>
                  <a:pt x="911473" y="9526"/>
                </a:lnTo>
                <a:lnTo>
                  <a:pt x="976020" y="16650"/>
                </a:lnTo>
                <a:lnTo>
                  <a:pt x="1037434" y="25572"/>
                </a:lnTo>
                <a:lnTo>
                  <a:pt x="1095360" y="36185"/>
                </a:lnTo>
                <a:lnTo>
                  <a:pt x="1149447" y="48381"/>
                </a:lnTo>
                <a:lnTo>
                  <a:pt x="1199340" y="62055"/>
                </a:lnTo>
                <a:lnTo>
                  <a:pt x="1244686" y="77099"/>
                </a:lnTo>
                <a:lnTo>
                  <a:pt x="1285133" y="93408"/>
                </a:lnTo>
                <a:lnTo>
                  <a:pt x="1320326" y="110874"/>
                </a:lnTo>
                <a:lnTo>
                  <a:pt x="1373539" y="148852"/>
                </a:lnTo>
                <a:lnTo>
                  <a:pt x="1401500" y="190181"/>
                </a:lnTo>
                <a:lnTo>
                  <a:pt x="1405128" y="211836"/>
                </a:lnTo>
                <a:lnTo>
                  <a:pt x="1401500" y="233490"/>
                </a:lnTo>
                <a:lnTo>
                  <a:pt x="1373539" y="274819"/>
                </a:lnTo>
                <a:lnTo>
                  <a:pt x="1320326" y="312797"/>
                </a:lnTo>
                <a:lnTo>
                  <a:pt x="1285133" y="330263"/>
                </a:lnTo>
                <a:lnTo>
                  <a:pt x="1244686" y="346572"/>
                </a:lnTo>
                <a:lnTo>
                  <a:pt x="1199340" y="361616"/>
                </a:lnTo>
                <a:lnTo>
                  <a:pt x="1149447" y="375290"/>
                </a:lnTo>
                <a:lnTo>
                  <a:pt x="1095360" y="387486"/>
                </a:lnTo>
                <a:lnTo>
                  <a:pt x="1037434" y="398099"/>
                </a:lnTo>
                <a:lnTo>
                  <a:pt x="976020" y="407021"/>
                </a:lnTo>
                <a:lnTo>
                  <a:pt x="911473" y="414145"/>
                </a:lnTo>
                <a:lnTo>
                  <a:pt x="844146" y="419367"/>
                </a:lnTo>
                <a:lnTo>
                  <a:pt x="774392" y="422578"/>
                </a:lnTo>
                <a:lnTo>
                  <a:pt x="702564" y="423672"/>
                </a:lnTo>
                <a:lnTo>
                  <a:pt x="630731" y="422578"/>
                </a:lnTo>
                <a:lnTo>
                  <a:pt x="560974" y="419367"/>
                </a:lnTo>
                <a:lnTo>
                  <a:pt x="493644" y="414145"/>
                </a:lnTo>
                <a:lnTo>
                  <a:pt x="429096" y="407021"/>
                </a:lnTo>
                <a:lnTo>
                  <a:pt x="367682" y="398099"/>
                </a:lnTo>
                <a:lnTo>
                  <a:pt x="309755" y="387486"/>
                </a:lnTo>
                <a:lnTo>
                  <a:pt x="255670" y="375290"/>
                </a:lnTo>
                <a:lnTo>
                  <a:pt x="205778" y="361616"/>
                </a:lnTo>
                <a:lnTo>
                  <a:pt x="160433" y="346572"/>
                </a:lnTo>
                <a:lnTo>
                  <a:pt x="119988" y="330263"/>
                </a:lnTo>
                <a:lnTo>
                  <a:pt x="84796" y="312797"/>
                </a:lnTo>
                <a:lnTo>
                  <a:pt x="31586" y="274819"/>
                </a:lnTo>
                <a:lnTo>
                  <a:pt x="3627" y="233490"/>
                </a:lnTo>
                <a:lnTo>
                  <a:pt x="0" y="211836"/>
                </a:lnTo>
                <a:close/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4011" y="617219"/>
            <a:ext cx="1284732" cy="576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9827" y="653034"/>
            <a:ext cx="1176655" cy="467995"/>
          </a:xfrm>
          <a:custGeom>
            <a:avLst/>
            <a:gdLst/>
            <a:ahLst/>
            <a:cxnLst/>
            <a:rect l="l" t="t" r="r" b="b"/>
            <a:pathLst>
              <a:path w="1176654" h="467994">
                <a:moveTo>
                  <a:pt x="0" y="233933"/>
                </a:moveTo>
                <a:lnTo>
                  <a:pt x="13569" y="183761"/>
                </a:lnTo>
                <a:lnTo>
                  <a:pt x="52362" y="137333"/>
                </a:lnTo>
                <a:lnTo>
                  <a:pt x="113507" y="95792"/>
                </a:lnTo>
                <a:lnTo>
                  <a:pt x="151564" y="77212"/>
                </a:lnTo>
                <a:lnTo>
                  <a:pt x="194132" y="60282"/>
                </a:lnTo>
                <a:lnTo>
                  <a:pt x="240852" y="45146"/>
                </a:lnTo>
                <a:lnTo>
                  <a:pt x="291366" y="31947"/>
                </a:lnTo>
                <a:lnTo>
                  <a:pt x="345313" y="20827"/>
                </a:lnTo>
                <a:lnTo>
                  <a:pt x="402335" y="11929"/>
                </a:lnTo>
                <a:lnTo>
                  <a:pt x="462074" y="5397"/>
                </a:lnTo>
                <a:lnTo>
                  <a:pt x="524170" y="1373"/>
                </a:lnTo>
                <a:lnTo>
                  <a:pt x="588263" y="0"/>
                </a:lnTo>
                <a:lnTo>
                  <a:pt x="652357" y="1373"/>
                </a:lnTo>
                <a:lnTo>
                  <a:pt x="714453" y="5397"/>
                </a:lnTo>
                <a:lnTo>
                  <a:pt x="774191" y="11929"/>
                </a:lnTo>
                <a:lnTo>
                  <a:pt x="831214" y="20827"/>
                </a:lnTo>
                <a:lnTo>
                  <a:pt x="885161" y="31947"/>
                </a:lnTo>
                <a:lnTo>
                  <a:pt x="935675" y="45146"/>
                </a:lnTo>
                <a:lnTo>
                  <a:pt x="982395" y="60282"/>
                </a:lnTo>
                <a:lnTo>
                  <a:pt x="1024963" y="77212"/>
                </a:lnTo>
                <a:lnTo>
                  <a:pt x="1063020" y="95792"/>
                </a:lnTo>
                <a:lnTo>
                  <a:pt x="1096207" y="115880"/>
                </a:lnTo>
                <a:lnTo>
                  <a:pt x="1146535" y="160007"/>
                </a:lnTo>
                <a:lnTo>
                  <a:pt x="1173075" y="208451"/>
                </a:lnTo>
                <a:lnTo>
                  <a:pt x="1176527" y="233933"/>
                </a:lnTo>
                <a:lnTo>
                  <a:pt x="1173075" y="259416"/>
                </a:lnTo>
                <a:lnTo>
                  <a:pt x="1146535" y="307860"/>
                </a:lnTo>
                <a:lnTo>
                  <a:pt x="1096207" y="351987"/>
                </a:lnTo>
                <a:lnTo>
                  <a:pt x="1063020" y="372075"/>
                </a:lnTo>
                <a:lnTo>
                  <a:pt x="1024963" y="390655"/>
                </a:lnTo>
                <a:lnTo>
                  <a:pt x="982395" y="407585"/>
                </a:lnTo>
                <a:lnTo>
                  <a:pt x="935675" y="422721"/>
                </a:lnTo>
                <a:lnTo>
                  <a:pt x="885161" y="435920"/>
                </a:lnTo>
                <a:lnTo>
                  <a:pt x="831214" y="447040"/>
                </a:lnTo>
                <a:lnTo>
                  <a:pt x="774191" y="455938"/>
                </a:lnTo>
                <a:lnTo>
                  <a:pt x="714453" y="462470"/>
                </a:lnTo>
                <a:lnTo>
                  <a:pt x="652357" y="466494"/>
                </a:lnTo>
                <a:lnTo>
                  <a:pt x="588263" y="467867"/>
                </a:lnTo>
                <a:lnTo>
                  <a:pt x="524170" y="466494"/>
                </a:lnTo>
                <a:lnTo>
                  <a:pt x="462074" y="462470"/>
                </a:lnTo>
                <a:lnTo>
                  <a:pt x="402336" y="455938"/>
                </a:lnTo>
                <a:lnTo>
                  <a:pt x="345313" y="447040"/>
                </a:lnTo>
                <a:lnTo>
                  <a:pt x="291366" y="435920"/>
                </a:lnTo>
                <a:lnTo>
                  <a:pt x="240852" y="422721"/>
                </a:lnTo>
                <a:lnTo>
                  <a:pt x="194132" y="407585"/>
                </a:lnTo>
                <a:lnTo>
                  <a:pt x="151564" y="390655"/>
                </a:lnTo>
                <a:lnTo>
                  <a:pt x="113507" y="372075"/>
                </a:lnTo>
                <a:lnTo>
                  <a:pt x="80320" y="351987"/>
                </a:lnTo>
                <a:lnTo>
                  <a:pt x="29992" y="307860"/>
                </a:lnTo>
                <a:lnTo>
                  <a:pt x="3452" y="259416"/>
                </a:lnTo>
                <a:lnTo>
                  <a:pt x="0" y="233933"/>
                </a:lnTo>
                <a:close/>
              </a:path>
            </a:pathLst>
          </a:custGeom>
          <a:ln w="28955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6355" y="887731"/>
            <a:ext cx="555625" cy="1478915"/>
          </a:xfrm>
          <a:custGeom>
            <a:avLst/>
            <a:gdLst/>
            <a:ahLst/>
            <a:cxnLst/>
            <a:rect l="l" t="t" r="r" b="b"/>
            <a:pathLst>
              <a:path w="555625" h="1478914">
                <a:moveTo>
                  <a:pt x="0" y="0"/>
                </a:moveTo>
                <a:lnTo>
                  <a:pt x="555117" y="1478788"/>
                </a:lnTo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5138" y="931925"/>
            <a:ext cx="3426460" cy="2150110"/>
          </a:xfrm>
          <a:custGeom>
            <a:avLst/>
            <a:gdLst/>
            <a:ahLst/>
            <a:cxnLst/>
            <a:rect l="l" t="t" r="r" b="b"/>
            <a:pathLst>
              <a:path w="3426459" h="2150110">
                <a:moveTo>
                  <a:pt x="0" y="0"/>
                </a:moveTo>
                <a:lnTo>
                  <a:pt x="3426079" y="2149983"/>
                </a:lnTo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0098" y="1381506"/>
            <a:ext cx="5650865" cy="2369185"/>
          </a:xfrm>
          <a:custGeom>
            <a:avLst/>
            <a:gdLst/>
            <a:ahLst/>
            <a:cxnLst/>
            <a:rect l="l" t="t" r="r" b="b"/>
            <a:pathLst>
              <a:path w="5650865" h="2369185">
                <a:moveTo>
                  <a:pt x="0" y="0"/>
                </a:moveTo>
                <a:lnTo>
                  <a:pt x="5650610" y="2369185"/>
                </a:lnTo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19567" y="4214622"/>
            <a:ext cx="1685925" cy="533479"/>
          </a:xfrm>
          <a:prstGeom prst="rect">
            <a:avLst/>
          </a:prstGeom>
          <a:ln w="28955">
            <a:solidFill>
              <a:srgbClr val="405D2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spcBef>
                <a:spcPts val="320"/>
              </a:spcBef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Ekspektasi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Luaran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4250" y="2207514"/>
            <a:ext cx="5196840" cy="2317750"/>
          </a:xfrm>
          <a:custGeom>
            <a:avLst/>
            <a:gdLst/>
            <a:ahLst/>
            <a:cxnLst/>
            <a:rect l="l" t="t" r="r" b="b"/>
            <a:pathLst>
              <a:path w="5196840" h="2317750">
                <a:moveTo>
                  <a:pt x="0" y="0"/>
                </a:moveTo>
                <a:lnTo>
                  <a:pt x="5196332" y="2317750"/>
                </a:lnTo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21090" y="5081779"/>
            <a:ext cx="1684020" cy="534121"/>
          </a:xfrm>
          <a:prstGeom prst="rect">
            <a:avLst/>
          </a:prstGeom>
          <a:ln w="28955">
            <a:solidFill>
              <a:srgbClr val="405D2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07034" marR="207010" indent="-192405">
              <a:spcBef>
                <a:spcPts val="325"/>
              </a:spcBef>
            </a:pP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Kriteria </a:t>
            </a:r>
            <a:r>
              <a:rPr sz="1600" b="1" spc="-10" dirty="0">
                <a:solidFill>
                  <a:srgbClr val="405D20"/>
                </a:solidFill>
                <a:latin typeface="Arial"/>
                <a:cs typeface="Arial"/>
              </a:rPr>
              <a:t>Hasil  </a:t>
            </a: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dan</a:t>
            </a:r>
            <a:r>
              <a:rPr sz="1600" b="1" spc="-15" dirty="0">
                <a:solidFill>
                  <a:srgbClr val="405D2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5D20"/>
                </a:solidFill>
                <a:latin typeface="Arial"/>
                <a:cs typeface="Arial"/>
              </a:rPr>
              <a:t>Skor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61972" y="2410968"/>
            <a:ext cx="1527048" cy="550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7787" y="2446783"/>
            <a:ext cx="1419225" cy="441959"/>
          </a:xfrm>
          <a:custGeom>
            <a:avLst/>
            <a:gdLst/>
            <a:ahLst/>
            <a:cxnLst/>
            <a:rect l="l" t="t" r="r" b="b"/>
            <a:pathLst>
              <a:path w="1419225" h="441960">
                <a:moveTo>
                  <a:pt x="0" y="220979"/>
                </a:moveTo>
                <a:lnTo>
                  <a:pt x="12791" y="178987"/>
                </a:lnTo>
                <a:lnTo>
                  <a:pt x="49581" y="139655"/>
                </a:lnTo>
                <a:lnTo>
                  <a:pt x="107991" y="103724"/>
                </a:lnTo>
                <a:lnTo>
                  <a:pt x="144560" y="87266"/>
                </a:lnTo>
                <a:lnTo>
                  <a:pt x="185642" y="71935"/>
                </a:lnTo>
                <a:lnTo>
                  <a:pt x="230940" y="57825"/>
                </a:lnTo>
                <a:lnTo>
                  <a:pt x="280157" y="45029"/>
                </a:lnTo>
                <a:lnTo>
                  <a:pt x="332995" y="33638"/>
                </a:lnTo>
                <a:lnTo>
                  <a:pt x="389156" y="23745"/>
                </a:lnTo>
                <a:lnTo>
                  <a:pt x="448345" y="15444"/>
                </a:lnTo>
                <a:lnTo>
                  <a:pt x="510263" y="8826"/>
                </a:lnTo>
                <a:lnTo>
                  <a:pt x="574613" y="3984"/>
                </a:lnTo>
                <a:lnTo>
                  <a:pt x="641099" y="1011"/>
                </a:lnTo>
                <a:lnTo>
                  <a:pt x="709422" y="0"/>
                </a:lnTo>
                <a:lnTo>
                  <a:pt x="777742" y="1011"/>
                </a:lnTo>
                <a:lnTo>
                  <a:pt x="844226" y="3984"/>
                </a:lnTo>
                <a:lnTo>
                  <a:pt x="908575" y="8826"/>
                </a:lnTo>
                <a:lnTo>
                  <a:pt x="970493" y="15444"/>
                </a:lnTo>
                <a:lnTo>
                  <a:pt x="1029681" y="23745"/>
                </a:lnTo>
                <a:lnTo>
                  <a:pt x="1085843" y="33638"/>
                </a:lnTo>
                <a:lnTo>
                  <a:pt x="1138681" y="45029"/>
                </a:lnTo>
                <a:lnTo>
                  <a:pt x="1187898" y="57825"/>
                </a:lnTo>
                <a:lnTo>
                  <a:pt x="1233197" y="71935"/>
                </a:lnTo>
                <a:lnTo>
                  <a:pt x="1274279" y="87266"/>
                </a:lnTo>
                <a:lnTo>
                  <a:pt x="1310849" y="103724"/>
                </a:lnTo>
                <a:lnTo>
                  <a:pt x="1369260" y="139655"/>
                </a:lnTo>
                <a:lnTo>
                  <a:pt x="1406051" y="178987"/>
                </a:lnTo>
                <a:lnTo>
                  <a:pt x="1418844" y="220979"/>
                </a:lnTo>
                <a:lnTo>
                  <a:pt x="1415596" y="242262"/>
                </a:lnTo>
                <a:lnTo>
                  <a:pt x="1390507" y="283017"/>
                </a:lnTo>
                <a:lnTo>
                  <a:pt x="1342609" y="320741"/>
                </a:lnTo>
                <a:lnTo>
                  <a:pt x="1274279" y="354693"/>
                </a:lnTo>
                <a:lnTo>
                  <a:pt x="1233197" y="370024"/>
                </a:lnTo>
                <a:lnTo>
                  <a:pt x="1187898" y="384134"/>
                </a:lnTo>
                <a:lnTo>
                  <a:pt x="1138681" y="396930"/>
                </a:lnTo>
                <a:lnTo>
                  <a:pt x="1085843" y="408321"/>
                </a:lnTo>
                <a:lnTo>
                  <a:pt x="1029681" y="418214"/>
                </a:lnTo>
                <a:lnTo>
                  <a:pt x="970493" y="426515"/>
                </a:lnTo>
                <a:lnTo>
                  <a:pt x="908575" y="433133"/>
                </a:lnTo>
                <a:lnTo>
                  <a:pt x="844226" y="437975"/>
                </a:lnTo>
                <a:lnTo>
                  <a:pt x="777742" y="440948"/>
                </a:lnTo>
                <a:lnTo>
                  <a:pt x="709422" y="441959"/>
                </a:lnTo>
                <a:lnTo>
                  <a:pt x="641099" y="440948"/>
                </a:lnTo>
                <a:lnTo>
                  <a:pt x="574613" y="437975"/>
                </a:lnTo>
                <a:lnTo>
                  <a:pt x="510263" y="433133"/>
                </a:lnTo>
                <a:lnTo>
                  <a:pt x="448345" y="426515"/>
                </a:lnTo>
                <a:lnTo>
                  <a:pt x="389156" y="418214"/>
                </a:lnTo>
                <a:lnTo>
                  <a:pt x="332995" y="408321"/>
                </a:lnTo>
                <a:lnTo>
                  <a:pt x="280157" y="396930"/>
                </a:lnTo>
                <a:lnTo>
                  <a:pt x="230940" y="384134"/>
                </a:lnTo>
                <a:lnTo>
                  <a:pt x="185642" y="370024"/>
                </a:lnTo>
                <a:lnTo>
                  <a:pt x="144560" y="354693"/>
                </a:lnTo>
                <a:lnTo>
                  <a:pt x="107991" y="338235"/>
                </a:lnTo>
                <a:lnTo>
                  <a:pt x="49581" y="302304"/>
                </a:lnTo>
                <a:lnTo>
                  <a:pt x="12791" y="262972"/>
                </a:lnTo>
                <a:lnTo>
                  <a:pt x="0" y="220979"/>
                </a:lnTo>
                <a:close/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6630" y="2667761"/>
            <a:ext cx="5205095" cy="2722880"/>
          </a:xfrm>
          <a:custGeom>
            <a:avLst/>
            <a:gdLst/>
            <a:ahLst/>
            <a:cxnLst/>
            <a:rect l="l" t="t" r="r" b="b"/>
            <a:pathLst>
              <a:path w="5205095" h="2722879">
                <a:moveTo>
                  <a:pt x="0" y="0"/>
                </a:moveTo>
                <a:lnTo>
                  <a:pt x="5204587" y="2722879"/>
                </a:lnTo>
              </a:path>
            </a:pathLst>
          </a:custGeom>
          <a:ln w="28956">
            <a:solidFill>
              <a:srgbClr val="405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0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214312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175" dirty="0">
                <a:solidFill>
                  <a:srgbClr val="1B6AA2"/>
                </a:solidFill>
                <a:latin typeface="Verdana"/>
                <a:cs typeface="Verdana"/>
              </a:rPr>
              <a:t>CONTOH</a:t>
            </a:r>
            <a:r>
              <a:rPr sz="2150" b="1" spc="-30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KASUS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706" y="1760855"/>
            <a:ext cx="3600450" cy="4289636"/>
          </a:xfrm>
          <a:prstGeom prst="rect">
            <a:avLst/>
          </a:prstGeom>
          <a:ln w="25399">
            <a:solidFill>
              <a:srgbClr val="8589D1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1440" marR="137795">
              <a:lnSpc>
                <a:spcPct val="100000"/>
              </a:lnSpc>
              <a:spcBef>
                <a:spcPts val="2030"/>
              </a:spcBef>
              <a:tabLst>
                <a:tab pos="825500" algn="l"/>
              </a:tabLst>
            </a:pPr>
            <a:r>
              <a:rPr sz="2000" spc="-15" dirty="0" err="1">
                <a:solidFill>
                  <a:srgbClr val="5C5C5C"/>
                </a:solidFill>
                <a:latin typeface="Georgia"/>
                <a:cs typeface="Georgia"/>
              </a:rPr>
              <a:t>Pasien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laki-laki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usia</a:t>
            </a:r>
            <a:r>
              <a:rPr lang="en-US" sz="2000" spc="-15" dirty="0">
                <a:solidFill>
                  <a:srgbClr val="5C5C5C"/>
                </a:solidFill>
                <a:latin typeface="Georgia"/>
                <a:cs typeface="Georgia"/>
              </a:rPr>
              <a:t> 65 </a:t>
            </a:r>
            <a:r>
              <a:rPr lang="en-US" sz="2000" spc="-15" dirty="0" err="1">
                <a:solidFill>
                  <a:srgbClr val="5C5C5C"/>
                </a:solidFill>
                <a:latin typeface="Georgia"/>
                <a:cs typeface="Georgia"/>
              </a:rPr>
              <a:t>tahun</a:t>
            </a:r>
            <a:r>
              <a:rPr sz="2000" spc="-165" dirty="0">
                <a:solidFill>
                  <a:srgbClr val="5C5C5C"/>
                </a:solidFill>
                <a:latin typeface="Georgia"/>
                <a:cs typeface="Georgia"/>
              </a:rPr>
              <a:t>, </a:t>
            </a:r>
            <a:r>
              <a:rPr sz="2000" spc="-105" dirty="0">
                <a:solidFill>
                  <a:srgbClr val="5C5C5C"/>
                </a:solidFill>
                <a:latin typeface="Georgia"/>
                <a:cs typeface="Georgia"/>
              </a:rPr>
              <a:t>MRS </a:t>
            </a:r>
            <a:r>
              <a:rPr sz="2000" spc="-15" dirty="0">
                <a:solidFill>
                  <a:srgbClr val="5C5C5C"/>
                </a:solidFill>
                <a:latin typeface="Georgia"/>
                <a:cs typeface="Georgia"/>
              </a:rPr>
              <a:t>dengan  </a:t>
            </a:r>
            <a:r>
              <a:rPr sz="2000" spc="-25" dirty="0">
                <a:solidFill>
                  <a:srgbClr val="5C5C5C"/>
                </a:solidFill>
                <a:latin typeface="Georgia"/>
                <a:cs typeface="Georgia"/>
              </a:rPr>
              <a:t>diagnosis </a:t>
            </a:r>
            <a:r>
              <a:rPr sz="2000" spc="-45" dirty="0">
                <a:solidFill>
                  <a:srgbClr val="5C5C5C"/>
                </a:solidFill>
                <a:latin typeface="Georgia"/>
                <a:cs typeface="Georgia"/>
              </a:rPr>
              <a:t>Medis 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Bronchopneumonia, </a:t>
            </a:r>
            <a:r>
              <a:rPr sz="2000" spc="5" dirty="0">
                <a:solidFill>
                  <a:srgbClr val="5C5C5C"/>
                </a:solidFill>
                <a:latin typeface="Georgia"/>
                <a:cs typeface="Georgia"/>
              </a:rPr>
              <a:t>setelah 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perawat </a:t>
            </a:r>
            <a:r>
              <a:rPr sz="2000" spc="-35" dirty="0">
                <a:solidFill>
                  <a:srgbClr val="5C5C5C"/>
                </a:solidFill>
                <a:latin typeface="Georgia"/>
                <a:cs typeface="Georgia"/>
              </a:rPr>
              <a:t>melakukan</a:t>
            </a:r>
            <a:r>
              <a:rPr sz="2000" spc="-114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5C5C5C"/>
                </a:solidFill>
                <a:latin typeface="Georgia"/>
                <a:cs typeface="Georgia"/>
              </a:rPr>
              <a:t>pengkajian 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didapatkan </a:t>
            </a:r>
            <a:r>
              <a:rPr sz="2000" spc="-5" dirty="0">
                <a:solidFill>
                  <a:srgbClr val="5C5C5C"/>
                </a:solidFill>
                <a:latin typeface="Georgia"/>
                <a:cs typeface="Georgia"/>
              </a:rPr>
              <a:t>data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batuk </a:t>
            </a:r>
            <a:r>
              <a:rPr sz="2000" spc="-55" dirty="0">
                <a:solidFill>
                  <a:srgbClr val="5C5C5C"/>
                </a:solidFill>
                <a:latin typeface="Georgia"/>
                <a:cs typeface="Georgia"/>
              </a:rPr>
              <a:t>tidak 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efektif, </a:t>
            </a:r>
            <a:r>
              <a:rPr sz="2000" spc="25" dirty="0">
                <a:solidFill>
                  <a:srgbClr val="5C5C5C"/>
                </a:solidFill>
                <a:latin typeface="Georgia"/>
                <a:cs typeface="Georgia"/>
              </a:rPr>
              <a:t>ada </a:t>
            </a:r>
            <a:r>
              <a:rPr sz="2000" spc="-40" dirty="0">
                <a:solidFill>
                  <a:srgbClr val="5C5C5C"/>
                </a:solidFill>
                <a:latin typeface="Georgia"/>
                <a:cs typeface="Georgia"/>
              </a:rPr>
              <a:t>sputum, </a:t>
            </a:r>
            <a:r>
              <a:rPr sz="2000" spc="5" dirty="0">
                <a:solidFill>
                  <a:srgbClr val="5C5C5C"/>
                </a:solidFill>
                <a:latin typeface="Georgia"/>
                <a:cs typeface="Georgia"/>
              </a:rPr>
              <a:t>suara  </a:t>
            </a:r>
            <a:r>
              <a:rPr sz="2000" spc="10" dirty="0">
                <a:solidFill>
                  <a:srgbClr val="5C5C5C"/>
                </a:solidFill>
                <a:latin typeface="Georgia"/>
                <a:cs typeface="Georgia"/>
              </a:rPr>
              <a:t>nafas</a:t>
            </a:r>
            <a:r>
              <a:rPr sz="2000" spc="10" dirty="0">
                <a:solidFill>
                  <a:srgbClr val="5C5C5C"/>
                </a:solidFill>
                <a:latin typeface="Times New Roman"/>
                <a:cs typeface="Times New Roman"/>
              </a:rPr>
              <a:t>	</a:t>
            </a:r>
            <a:r>
              <a:rPr sz="2000" spc="-70" dirty="0">
                <a:solidFill>
                  <a:srgbClr val="5C5C5C"/>
                </a:solidFill>
                <a:latin typeface="Georgia"/>
                <a:cs typeface="Georgia"/>
              </a:rPr>
              <a:t>ronkhi,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adanya</a:t>
            </a:r>
            <a:r>
              <a:rPr sz="2000" spc="-260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5C5C5C"/>
                </a:solidFill>
                <a:latin typeface="Georgia"/>
                <a:cs typeface="Georgia"/>
              </a:rPr>
              <a:t>dyspnea,  gelisah, </a:t>
            </a:r>
            <a:r>
              <a:rPr sz="2000" spc="-30" dirty="0">
                <a:solidFill>
                  <a:srgbClr val="5C5C5C"/>
                </a:solidFill>
                <a:latin typeface="Georgia"/>
                <a:cs typeface="Georgia"/>
              </a:rPr>
              <a:t>frekuensi </a:t>
            </a:r>
            <a:r>
              <a:rPr sz="2000" dirty="0">
                <a:solidFill>
                  <a:srgbClr val="5C5C5C"/>
                </a:solidFill>
                <a:latin typeface="Georgia"/>
                <a:cs typeface="Georgia"/>
              </a:rPr>
              <a:t>napas  </a:t>
            </a:r>
            <a:r>
              <a:rPr sz="2000" spc="-20" dirty="0">
                <a:solidFill>
                  <a:srgbClr val="5C5C5C"/>
                </a:solidFill>
                <a:latin typeface="Georgia"/>
                <a:cs typeface="Georgia"/>
              </a:rPr>
              <a:t>berubah </a:t>
            </a:r>
            <a:r>
              <a:rPr sz="2000" spc="-25" dirty="0">
                <a:solidFill>
                  <a:srgbClr val="5C5C5C"/>
                </a:solidFill>
                <a:latin typeface="Georgia"/>
                <a:cs typeface="Georgia"/>
              </a:rPr>
              <a:t>dan 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pola </a:t>
            </a:r>
            <a:r>
              <a:rPr sz="2000" spc="10" dirty="0">
                <a:solidFill>
                  <a:srgbClr val="5C5C5C"/>
                </a:solidFill>
                <a:latin typeface="Georgia"/>
                <a:cs typeface="Georgia"/>
              </a:rPr>
              <a:t>nafas </a:t>
            </a:r>
            <a:r>
              <a:rPr sz="2000" spc="-55" dirty="0">
                <a:solidFill>
                  <a:srgbClr val="5C5C5C"/>
                </a:solidFill>
                <a:latin typeface="Georgia"/>
                <a:cs typeface="Georgia"/>
              </a:rPr>
              <a:t>tidak  </a:t>
            </a:r>
            <a:r>
              <a:rPr sz="2000" spc="-65" dirty="0">
                <a:solidFill>
                  <a:srgbClr val="5C5C5C"/>
                </a:solidFill>
                <a:latin typeface="Georgia"/>
                <a:cs typeface="Georgia"/>
              </a:rPr>
              <a:t>teratur.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Georgia"/>
              <a:cs typeface="Georgia"/>
            </a:endParaRPr>
          </a:p>
          <a:p>
            <a:pPr marL="91440" marR="768350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Bagaimanakah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Rumusan 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Luaran</a:t>
            </a: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Keperawatan?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30943" y="72136"/>
            <a:ext cx="7770495" cy="6462395"/>
            <a:chOff x="4130943" y="72136"/>
            <a:chExt cx="7770495" cy="6462395"/>
          </a:xfrm>
        </p:grpSpPr>
        <p:sp>
          <p:nvSpPr>
            <p:cNvPr id="6" name="object 6"/>
            <p:cNvSpPr/>
            <p:nvPr/>
          </p:nvSpPr>
          <p:spPr>
            <a:xfrm>
              <a:off x="4175394" y="116586"/>
              <a:ext cx="7681595" cy="6373495"/>
            </a:xfrm>
            <a:custGeom>
              <a:avLst/>
              <a:gdLst/>
              <a:ahLst/>
              <a:cxnLst/>
              <a:rect l="l" t="t" r="r" b="b"/>
              <a:pathLst>
                <a:path w="7681595" h="6373495">
                  <a:moveTo>
                    <a:pt x="7681203" y="0"/>
                  </a:moveTo>
                  <a:lnTo>
                    <a:pt x="1488551" y="0"/>
                  </a:lnTo>
                  <a:lnTo>
                    <a:pt x="1488551" y="3717797"/>
                  </a:lnTo>
                  <a:lnTo>
                    <a:pt x="0" y="3956553"/>
                  </a:lnTo>
                  <a:lnTo>
                    <a:pt x="1488551" y="5311139"/>
                  </a:lnTo>
                  <a:lnTo>
                    <a:pt x="1488551" y="6373319"/>
                  </a:lnTo>
                  <a:lnTo>
                    <a:pt x="7681203" y="6373319"/>
                  </a:lnTo>
                  <a:lnTo>
                    <a:pt x="7681203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5394" y="116586"/>
              <a:ext cx="7681595" cy="6373495"/>
            </a:xfrm>
            <a:custGeom>
              <a:avLst/>
              <a:gdLst/>
              <a:ahLst/>
              <a:cxnLst/>
              <a:rect l="l" t="t" r="r" b="b"/>
              <a:pathLst>
                <a:path w="7681595" h="6373495">
                  <a:moveTo>
                    <a:pt x="7681203" y="0"/>
                  </a:moveTo>
                  <a:lnTo>
                    <a:pt x="4068805" y="0"/>
                  </a:lnTo>
                  <a:lnTo>
                    <a:pt x="1488551" y="0"/>
                  </a:lnTo>
                  <a:lnTo>
                    <a:pt x="1488551" y="3717797"/>
                  </a:lnTo>
                  <a:lnTo>
                    <a:pt x="0" y="3956553"/>
                  </a:lnTo>
                  <a:lnTo>
                    <a:pt x="1488551" y="5311139"/>
                  </a:lnTo>
                  <a:lnTo>
                    <a:pt x="1488551" y="6373319"/>
                  </a:lnTo>
                  <a:lnTo>
                    <a:pt x="2520695" y="6373319"/>
                  </a:lnTo>
                  <a:lnTo>
                    <a:pt x="4068805" y="6373319"/>
                  </a:lnTo>
                  <a:lnTo>
                    <a:pt x="7681203" y="6373319"/>
                  </a:lnTo>
                  <a:lnTo>
                    <a:pt x="7681203" y="5311139"/>
                  </a:lnTo>
                  <a:lnTo>
                    <a:pt x="7681203" y="3717797"/>
                  </a:lnTo>
                  <a:lnTo>
                    <a:pt x="7681203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28364" y="223832"/>
            <a:ext cx="5466715" cy="9550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10" dirty="0">
                <a:solidFill>
                  <a:srgbClr val="5C5C5C"/>
                </a:solidFill>
                <a:latin typeface="Arial"/>
                <a:cs typeface="Arial"/>
              </a:rPr>
              <a:t>Label: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Setelah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dilakukan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tindakan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keperawatan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selama</a:t>
            </a:r>
            <a:r>
              <a:rPr sz="2000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Georgia"/>
                <a:cs typeface="Georgia"/>
              </a:rPr>
              <a:t>3  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jam,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maka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bersihan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jalan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33</a:t>
            </a:fld>
            <a:endParaRPr spc="-65" dirty="0"/>
          </a:p>
        </p:txBody>
      </p:sp>
      <p:sp>
        <p:nvSpPr>
          <p:cNvPr id="9" name="object 9"/>
          <p:cNvSpPr txBox="1"/>
          <p:nvPr/>
        </p:nvSpPr>
        <p:spPr>
          <a:xfrm>
            <a:off x="5928361" y="1444553"/>
            <a:ext cx="5580380" cy="46177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25" dirty="0">
                <a:solidFill>
                  <a:srgbClr val="5C5C5C"/>
                </a:solidFill>
                <a:latin typeface="Arial"/>
                <a:cs typeface="Arial"/>
              </a:rPr>
              <a:t>EKspektasi: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Maka bersihan </a:t>
            </a: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jalan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nafas</a:t>
            </a:r>
            <a:r>
              <a:rPr sz="2000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meningkat,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5C5C5C"/>
                </a:solidFill>
                <a:latin typeface="Arial"/>
                <a:cs typeface="Arial"/>
              </a:rPr>
              <a:t>Kriteria</a:t>
            </a:r>
            <a:r>
              <a:rPr sz="2000" spc="-10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C5C5C"/>
                </a:solidFill>
                <a:latin typeface="Arial"/>
                <a:cs typeface="Arial"/>
              </a:rPr>
              <a:t>Hasil:</a:t>
            </a:r>
            <a:endParaRPr sz="2000" dirty="0">
              <a:latin typeface="Arial"/>
              <a:cs typeface="Arial"/>
            </a:endParaRPr>
          </a:p>
          <a:p>
            <a:pPr marL="12700" marR="121920">
              <a:lnSpc>
                <a:spcPct val="100000"/>
              </a:lnSpc>
              <a:spcBef>
                <a:spcPts val="80"/>
              </a:spcBef>
              <a:tabLst>
                <a:tab pos="4559300" algn="l"/>
              </a:tabLst>
            </a:pP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Dengan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kriteria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hasil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Batuk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efektif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meningkat, 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Produksi</a:t>
            </a:r>
            <a:r>
              <a:rPr sz="2000" spc="-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sputum</a:t>
            </a:r>
            <a:r>
              <a:rPr sz="2000" spc="-1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</a:t>
            </a:r>
            <a:r>
              <a:rPr sz="2000" spc="-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roncki</a:t>
            </a:r>
            <a:r>
              <a:rPr sz="2000" spc="-1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</a:t>
            </a:r>
            <a:r>
              <a:rPr sz="2000" spc="-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55" dirty="0">
                <a:solidFill>
                  <a:srgbClr val="FF0000"/>
                </a:solidFill>
                <a:latin typeface="Georgia"/>
                <a:cs typeface="Georgia"/>
              </a:rPr>
              <a:t>sesak 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frekuensi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</a:t>
            </a:r>
            <a:r>
              <a:rPr sz="2000" spc="-2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membaik,</a:t>
            </a:r>
            <a:r>
              <a:rPr sz="2000" spc="-1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pola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 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membaik.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120" dirty="0">
                <a:solidFill>
                  <a:srgbClr val="5C5C5C"/>
                </a:solidFill>
                <a:latin typeface="Arial"/>
                <a:cs typeface="Arial"/>
              </a:rPr>
              <a:t>Rumusan </a:t>
            </a:r>
            <a:r>
              <a:rPr sz="2000" spc="-110" dirty="0">
                <a:solidFill>
                  <a:srgbClr val="5C5C5C"/>
                </a:solidFill>
                <a:latin typeface="Arial"/>
                <a:cs typeface="Arial"/>
              </a:rPr>
              <a:t>Diagnosis </a:t>
            </a:r>
            <a:r>
              <a:rPr sz="2000" spc="-100" dirty="0">
                <a:solidFill>
                  <a:srgbClr val="5C5C5C"/>
                </a:solidFill>
                <a:latin typeface="Arial"/>
                <a:cs typeface="Arial"/>
              </a:rPr>
              <a:t>Keperawatan</a:t>
            </a:r>
            <a:r>
              <a:rPr sz="2000" spc="-44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5C5C5C"/>
                </a:solidFill>
                <a:latin typeface="Arial"/>
                <a:cs typeface="Arial"/>
              </a:rPr>
              <a:t>(SDKI)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Setelah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dilakukan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tindakan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keperawatan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selama </a:t>
            </a:r>
            <a:r>
              <a:rPr sz="2000" spc="85" dirty="0">
                <a:solidFill>
                  <a:srgbClr val="FF0000"/>
                </a:solidFill>
                <a:latin typeface="Georgia"/>
                <a:cs typeface="Georgia"/>
              </a:rPr>
              <a:t>3  </a:t>
            </a:r>
            <a:r>
              <a:rPr sz="2000" spc="-60" dirty="0">
                <a:solidFill>
                  <a:srgbClr val="FF0000"/>
                </a:solidFill>
                <a:latin typeface="Georgia"/>
                <a:cs typeface="Georgia"/>
              </a:rPr>
              <a:t>jam,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maka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bersihan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jalan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meningkat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dengan 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kriteria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hasil batuk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efektif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meningkat,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produksi 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sputum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</a:t>
            </a:r>
            <a:r>
              <a:rPr sz="2000" spc="-1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roncki</a:t>
            </a:r>
            <a:r>
              <a:rPr sz="2000" spc="-1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</a:t>
            </a:r>
            <a:r>
              <a:rPr sz="2000" spc="-1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55" dirty="0">
                <a:solidFill>
                  <a:srgbClr val="FF0000"/>
                </a:solidFill>
                <a:latin typeface="Georgia"/>
                <a:cs typeface="Georgia"/>
              </a:rPr>
              <a:t>sesak</a:t>
            </a:r>
            <a:r>
              <a:rPr sz="2000" spc="-1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menurun, 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frekuensi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membaik,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pola </a:t>
            </a:r>
            <a:r>
              <a:rPr sz="2000" spc="5" dirty="0">
                <a:solidFill>
                  <a:srgbClr val="FF0000"/>
                </a:solidFill>
                <a:latin typeface="Georgia"/>
                <a:cs typeface="Georgia"/>
              </a:rPr>
              <a:t>nafas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membaik.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74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434" y="1045579"/>
            <a:ext cx="477012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420" dirty="0">
                <a:solidFill>
                  <a:schemeClr val="bg1"/>
                </a:solidFill>
                <a:latin typeface="Verdana"/>
                <a:cs typeface="Verdana"/>
              </a:rPr>
              <a:t>DEFINISI </a:t>
            </a:r>
            <a:r>
              <a:rPr lang="en-US" sz="2150" b="1" spc="-42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150" b="1" spc="-385" dirty="0">
                <a:solidFill>
                  <a:schemeClr val="bg1"/>
                </a:solidFill>
                <a:latin typeface="Verdana"/>
                <a:cs typeface="Verdana"/>
              </a:rPr>
              <a:t>INTERVENSI </a:t>
            </a:r>
            <a:r>
              <a:rPr lang="en-US" sz="2150" b="1" spc="-38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150" b="1" spc="-200" dirty="0">
                <a:solidFill>
                  <a:schemeClr val="bg1"/>
                </a:solidFill>
                <a:latin typeface="Verdana"/>
                <a:cs typeface="Verdana"/>
              </a:rPr>
              <a:t>DAN</a:t>
            </a:r>
            <a:r>
              <a:rPr sz="2150" b="1" spc="-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150" b="1" spc="-300" dirty="0">
                <a:solidFill>
                  <a:schemeClr val="bg1"/>
                </a:solidFill>
                <a:latin typeface="Verdana"/>
                <a:cs typeface="Verdana"/>
              </a:rPr>
              <a:t>TINDAKAN</a:t>
            </a:r>
            <a:endParaRPr sz="21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927" y="1913835"/>
            <a:ext cx="4011295" cy="3739485"/>
          </a:xfrm>
          <a:prstGeom prst="rect">
            <a:avLst/>
          </a:prstGeom>
          <a:ln w="25399">
            <a:solidFill>
              <a:srgbClr val="8589D1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spc="-55" dirty="0">
                <a:solidFill>
                  <a:srgbClr val="5C5C5C"/>
                </a:solidFill>
                <a:latin typeface="Georgia"/>
                <a:cs typeface="Georgia"/>
              </a:rPr>
              <a:t>Intervensi</a:t>
            </a:r>
            <a:r>
              <a:rPr sz="2000" spc="-60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5C5C5C"/>
                </a:solidFill>
                <a:latin typeface="Georgia"/>
                <a:cs typeface="Georgia"/>
              </a:rPr>
              <a:t>Keperawatan</a:t>
            </a:r>
            <a:endParaRPr sz="2000" dirty="0">
              <a:latin typeface="Georgia"/>
              <a:cs typeface="Georgia"/>
            </a:endParaRPr>
          </a:p>
          <a:p>
            <a:pPr marL="91440" marR="2819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Georgia"/>
                <a:cs typeface="Georgia"/>
              </a:rPr>
              <a:t>Segala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treatment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yang dikerjakan  perawat yang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didasarkan </a:t>
            </a:r>
            <a:r>
              <a:rPr sz="2000" spc="-5" dirty="0">
                <a:solidFill>
                  <a:srgbClr val="FF0000"/>
                </a:solidFill>
                <a:latin typeface="Georgia"/>
                <a:cs typeface="Georgia"/>
              </a:rPr>
              <a:t>pada 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pengetahuan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dan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penilaian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klinis 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untuk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mencapai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luaran yang </a:t>
            </a:r>
            <a:r>
              <a:rPr sz="2000" spc="-75" dirty="0">
                <a:solidFill>
                  <a:srgbClr val="FF0000"/>
                </a:solidFill>
                <a:latin typeface="Georgia"/>
                <a:cs typeface="Georgia"/>
              </a:rPr>
              <a:t>di 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harapkan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Georgia"/>
              <a:cs typeface="Georgia"/>
            </a:endParaRPr>
          </a:p>
          <a:p>
            <a:pPr marL="91440" marR="598170">
              <a:lnSpc>
                <a:spcPct val="100000"/>
              </a:lnSpc>
            </a:pPr>
            <a:r>
              <a:rPr sz="2000" spc="-50" dirty="0" err="1">
                <a:solidFill>
                  <a:srgbClr val="5C5C5C"/>
                </a:solidFill>
                <a:latin typeface="Georgia"/>
                <a:cs typeface="Georgia"/>
              </a:rPr>
              <a:t>Ti</a:t>
            </a:r>
            <a:r>
              <a:rPr lang="en-US" sz="2000" spc="-50" dirty="0" err="1">
                <a:solidFill>
                  <a:srgbClr val="5C5C5C"/>
                </a:solidFill>
                <a:latin typeface="Georgia"/>
                <a:cs typeface="Georgia"/>
              </a:rPr>
              <a:t>n</a:t>
            </a:r>
            <a:r>
              <a:rPr sz="2000" spc="-50" dirty="0" err="1">
                <a:solidFill>
                  <a:srgbClr val="5C5C5C"/>
                </a:solidFill>
                <a:latin typeface="Georgia"/>
                <a:cs typeface="Georgia"/>
              </a:rPr>
              <a:t>dakan</a:t>
            </a:r>
            <a:r>
              <a:rPr sz="2000" spc="-50" dirty="0">
                <a:solidFill>
                  <a:srgbClr val="5C5C5C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5C5C5C"/>
                </a:solidFill>
                <a:latin typeface="Georgia"/>
                <a:cs typeface="Georgia"/>
              </a:rPr>
              <a:t>keperawatan  </a:t>
            </a:r>
            <a:r>
              <a:rPr sz="2000" spc="-70" dirty="0">
                <a:solidFill>
                  <a:srgbClr val="FF0000"/>
                </a:solidFill>
                <a:latin typeface="Georgia"/>
                <a:cs typeface="Georgia"/>
              </a:rPr>
              <a:t>Perilaku 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atau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aktivitas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spesifik 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yang dikerjakan perawat</a:t>
            </a:r>
            <a:r>
              <a:rPr sz="2000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untuk</a:t>
            </a:r>
            <a:endParaRPr sz="2000" dirty="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mengimplementasikan</a:t>
            </a:r>
            <a:r>
              <a:rPr sz="2000" spc="-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Georgia"/>
                <a:cs typeface="Georgia"/>
              </a:rPr>
              <a:t>intervensi</a:t>
            </a:r>
            <a:endParaRPr sz="2000" dirty="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keperawatan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42854" y="526918"/>
            <a:ext cx="5696585" cy="939800"/>
            <a:chOff x="5442854" y="526918"/>
            <a:chExt cx="5696585" cy="939800"/>
          </a:xfrm>
        </p:grpSpPr>
        <p:sp>
          <p:nvSpPr>
            <p:cNvPr id="6" name="object 6"/>
            <p:cNvSpPr/>
            <p:nvPr/>
          </p:nvSpPr>
          <p:spPr>
            <a:xfrm>
              <a:off x="5455554" y="539618"/>
              <a:ext cx="5671185" cy="914400"/>
            </a:xfrm>
            <a:custGeom>
              <a:avLst/>
              <a:gdLst/>
              <a:ahLst/>
              <a:cxnLst/>
              <a:rect l="l" t="t" r="r" b="b"/>
              <a:pathLst>
                <a:path w="5671184" h="914400">
                  <a:moveTo>
                    <a:pt x="5518647" y="0"/>
                  </a:moveTo>
                  <a:lnTo>
                    <a:pt x="152399" y="0"/>
                  </a:lnTo>
                  <a:lnTo>
                    <a:pt x="104211" y="7767"/>
                  </a:lnTo>
                  <a:lnTo>
                    <a:pt x="62373" y="29399"/>
                  </a:lnTo>
                  <a:lnTo>
                    <a:pt x="29390" y="62386"/>
                  </a:lnTo>
                  <a:lnTo>
                    <a:pt x="7764" y="104223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4" y="810130"/>
                  </a:lnTo>
                  <a:lnTo>
                    <a:pt x="29390" y="851960"/>
                  </a:lnTo>
                  <a:lnTo>
                    <a:pt x="62373" y="884965"/>
                  </a:lnTo>
                  <a:lnTo>
                    <a:pt x="104211" y="906620"/>
                  </a:lnTo>
                  <a:lnTo>
                    <a:pt x="152399" y="914399"/>
                  </a:lnTo>
                  <a:lnTo>
                    <a:pt x="5518647" y="914399"/>
                  </a:lnTo>
                  <a:lnTo>
                    <a:pt x="5566824" y="906620"/>
                  </a:lnTo>
                  <a:lnTo>
                    <a:pt x="5608660" y="884965"/>
                  </a:lnTo>
                  <a:lnTo>
                    <a:pt x="5641648" y="851960"/>
                  </a:lnTo>
                  <a:lnTo>
                    <a:pt x="5663279" y="810130"/>
                  </a:lnTo>
                  <a:lnTo>
                    <a:pt x="5671047" y="761999"/>
                  </a:lnTo>
                  <a:lnTo>
                    <a:pt x="5671047" y="152399"/>
                  </a:lnTo>
                  <a:lnTo>
                    <a:pt x="5663279" y="104223"/>
                  </a:lnTo>
                  <a:lnTo>
                    <a:pt x="5641648" y="62386"/>
                  </a:lnTo>
                  <a:lnTo>
                    <a:pt x="5608660" y="29399"/>
                  </a:lnTo>
                  <a:lnTo>
                    <a:pt x="5566824" y="7767"/>
                  </a:lnTo>
                  <a:lnTo>
                    <a:pt x="551864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5554" y="539618"/>
              <a:ext cx="5671185" cy="914400"/>
            </a:xfrm>
            <a:custGeom>
              <a:avLst/>
              <a:gdLst/>
              <a:ahLst/>
              <a:cxnLst/>
              <a:rect l="l" t="t" r="r" b="b"/>
              <a:pathLst>
                <a:path w="5671184" h="914400">
                  <a:moveTo>
                    <a:pt x="0" y="152399"/>
                  </a:moveTo>
                  <a:lnTo>
                    <a:pt x="7764" y="104223"/>
                  </a:lnTo>
                  <a:lnTo>
                    <a:pt x="29390" y="62386"/>
                  </a:lnTo>
                  <a:lnTo>
                    <a:pt x="62373" y="29399"/>
                  </a:lnTo>
                  <a:lnTo>
                    <a:pt x="104211" y="7767"/>
                  </a:lnTo>
                  <a:lnTo>
                    <a:pt x="152399" y="0"/>
                  </a:lnTo>
                  <a:lnTo>
                    <a:pt x="5518647" y="0"/>
                  </a:lnTo>
                  <a:lnTo>
                    <a:pt x="5566824" y="7767"/>
                  </a:lnTo>
                  <a:lnTo>
                    <a:pt x="5608660" y="29399"/>
                  </a:lnTo>
                  <a:lnTo>
                    <a:pt x="5641648" y="62386"/>
                  </a:lnTo>
                  <a:lnTo>
                    <a:pt x="5663279" y="104223"/>
                  </a:lnTo>
                  <a:lnTo>
                    <a:pt x="5671047" y="152399"/>
                  </a:lnTo>
                  <a:lnTo>
                    <a:pt x="5671047" y="761999"/>
                  </a:lnTo>
                  <a:lnTo>
                    <a:pt x="5663279" y="810130"/>
                  </a:lnTo>
                  <a:lnTo>
                    <a:pt x="5641648" y="851960"/>
                  </a:lnTo>
                  <a:lnTo>
                    <a:pt x="5608660" y="884965"/>
                  </a:lnTo>
                  <a:lnTo>
                    <a:pt x="5566824" y="906620"/>
                  </a:lnTo>
                  <a:lnTo>
                    <a:pt x="5518647" y="914399"/>
                  </a:lnTo>
                  <a:lnTo>
                    <a:pt x="152399" y="914399"/>
                  </a:lnTo>
                  <a:lnTo>
                    <a:pt x="104211" y="906620"/>
                  </a:lnTo>
                  <a:lnTo>
                    <a:pt x="62373" y="884965"/>
                  </a:lnTo>
                  <a:lnTo>
                    <a:pt x="29390" y="851960"/>
                  </a:lnTo>
                  <a:lnTo>
                    <a:pt x="7764" y="810130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5554" y="689008"/>
            <a:ext cx="5671185" cy="771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60375" marR="5080" indent="-448309">
              <a:lnSpc>
                <a:spcPts val="2860"/>
              </a:lnSpc>
              <a:spcBef>
                <a:spcPts val="215"/>
              </a:spcBef>
            </a:pPr>
            <a:r>
              <a:rPr sz="2400" spc="-120" dirty="0">
                <a:solidFill>
                  <a:srgbClr val="FFFFFF"/>
                </a:solidFill>
              </a:rPr>
              <a:t>Klasifikasi </a:t>
            </a:r>
            <a:r>
              <a:rPr sz="2400" spc="-70" dirty="0">
                <a:solidFill>
                  <a:srgbClr val="FFFFFF"/>
                </a:solidFill>
              </a:rPr>
              <a:t>Intervensi </a:t>
            </a:r>
            <a:r>
              <a:rPr sz="2400" spc="-125" dirty="0">
                <a:solidFill>
                  <a:srgbClr val="FFFFFF"/>
                </a:solidFill>
              </a:rPr>
              <a:t>Keperawatan</a:t>
            </a:r>
            <a:r>
              <a:rPr sz="2400" spc="-254" dirty="0">
                <a:solidFill>
                  <a:srgbClr val="FFFFFF"/>
                </a:solidFill>
              </a:rPr>
              <a:t> </a:t>
            </a:r>
            <a:r>
              <a:rPr sz="2400" spc="-90" dirty="0">
                <a:solidFill>
                  <a:srgbClr val="FFFFFF"/>
                </a:solidFill>
              </a:rPr>
              <a:t>(5  </a:t>
            </a:r>
            <a:r>
              <a:rPr sz="2400" spc="-75" dirty="0">
                <a:solidFill>
                  <a:srgbClr val="FFFFFF"/>
                </a:solidFill>
              </a:rPr>
              <a:t>kategori </a:t>
            </a:r>
            <a:r>
              <a:rPr sz="2400" spc="-120" dirty="0">
                <a:solidFill>
                  <a:srgbClr val="FFFFFF"/>
                </a:solidFill>
              </a:rPr>
              <a:t>dan </a:t>
            </a:r>
            <a:r>
              <a:rPr sz="2400" spc="-130" dirty="0">
                <a:solidFill>
                  <a:srgbClr val="FFFFFF"/>
                </a:solidFill>
              </a:rPr>
              <a:t>14 </a:t>
            </a:r>
            <a:r>
              <a:rPr sz="2400" spc="-125" dirty="0">
                <a:solidFill>
                  <a:srgbClr val="FFFFFF"/>
                </a:solidFill>
              </a:rPr>
              <a:t>sub</a:t>
            </a:r>
            <a:r>
              <a:rPr sz="2400" spc="-265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kategori)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5246247" y="1963796"/>
            <a:ext cx="2960370" cy="914400"/>
          </a:xfrm>
          <a:prstGeom prst="rect">
            <a:avLst/>
          </a:prstGeom>
          <a:solidFill>
            <a:srgbClr val="F47163"/>
          </a:solidFill>
          <a:ln w="25399">
            <a:solidFill>
              <a:srgbClr val="B25246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924560">
              <a:lnSpc>
                <a:spcPct val="100000"/>
              </a:lnSpc>
              <a:spcBef>
                <a:spcPts val="2035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Fisiologis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11516" y="1441318"/>
            <a:ext cx="1033780" cy="337820"/>
            <a:chOff x="7811516" y="1441318"/>
            <a:chExt cx="1033780" cy="337820"/>
          </a:xfrm>
        </p:grpSpPr>
        <p:sp>
          <p:nvSpPr>
            <p:cNvPr id="11" name="object 11"/>
            <p:cNvSpPr/>
            <p:nvPr/>
          </p:nvSpPr>
          <p:spPr>
            <a:xfrm>
              <a:off x="7824216" y="1454018"/>
              <a:ext cx="1008380" cy="312420"/>
            </a:xfrm>
            <a:custGeom>
              <a:avLst/>
              <a:gdLst/>
              <a:ahLst/>
              <a:cxnLst/>
              <a:rect l="l" t="t" r="r" b="b"/>
              <a:pathLst>
                <a:path w="1008379" h="312419">
                  <a:moveTo>
                    <a:pt x="756025" y="0"/>
                  </a:moveTo>
                  <a:lnTo>
                    <a:pt x="251978" y="0"/>
                  </a:lnTo>
                  <a:lnTo>
                    <a:pt x="251978" y="156088"/>
                  </a:lnTo>
                  <a:lnTo>
                    <a:pt x="0" y="156088"/>
                  </a:lnTo>
                  <a:lnTo>
                    <a:pt x="504078" y="312176"/>
                  </a:lnTo>
                  <a:lnTo>
                    <a:pt x="1008125" y="156088"/>
                  </a:lnTo>
                  <a:lnTo>
                    <a:pt x="756025" y="156088"/>
                  </a:lnTo>
                  <a:lnTo>
                    <a:pt x="756025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24216" y="1454018"/>
              <a:ext cx="1008380" cy="312420"/>
            </a:xfrm>
            <a:custGeom>
              <a:avLst/>
              <a:gdLst/>
              <a:ahLst/>
              <a:cxnLst/>
              <a:rect l="l" t="t" r="r" b="b"/>
              <a:pathLst>
                <a:path w="1008379" h="312419">
                  <a:moveTo>
                    <a:pt x="0" y="156088"/>
                  </a:moveTo>
                  <a:lnTo>
                    <a:pt x="251978" y="156088"/>
                  </a:lnTo>
                  <a:lnTo>
                    <a:pt x="251978" y="0"/>
                  </a:lnTo>
                  <a:lnTo>
                    <a:pt x="756025" y="0"/>
                  </a:lnTo>
                  <a:lnTo>
                    <a:pt x="756025" y="156088"/>
                  </a:lnTo>
                  <a:lnTo>
                    <a:pt x="1008125" y="156088"/>
                  </a:lnTo>
                  <a:lnTo>
                    <a:pt x="504078" y="312176"/>
                  </a:lnTo>
                  <a:lnTo>
                    <a:pt x="0" y="156088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99101" y="2260864"/>
            <a:ext cx="673735" cy="1682114"/>
            <a:chOff x="4499101" y="2260864"/>
            <a:chExt cx="673735" cy="1682114"/>
          </a:xfrm>
        </p:grpSpPr>
        <p:sp>
          <p:nvSpPr>
            <p:cNvPr id="14" name="object 14"/>
            <p:cNvSpPr/>
            <p:nvPr/>
          </p:nvSpPr>
          <p:spPr>
            <a:xfrm>
              <a:off x="4511801" y="2273564"/>
              <a:ext cx="648335" cy="1656714"/>
            </a:xfrm>
            <a:custGeom>
              <a:avLst/>
              <a:gdLst/>
              <a:ahLst/>
              <a:cxnLst/>
              <a:rect l="l" t="t" r="r" b="b"/>
              <a:pathLst>
                <a:path w="648335" h="1656714">
                  <a:moveTo>
                    <a:pt x="324093" y="0"/>
                  </a:moveTo>
                  <a:lnTo>
                    <a:pt x="324093" y="414009"/>
                  </a:lnTo>
                  <a:lnTo>
                    <a:pt x="0" y="414009"/>
                  </a:lnTo>
                  <a:lnTo>
                    <a:pt x="0" y="1242181"/>
                  </a:lnTo>
                  <a:lnTo>
                    <a:pt x="324093" y="1242181"/>
                  </a:lnTo>
                  <a:lnTo>
                    <a:pt x="324093" y="1656200"/>
                  </a:lnTo>
                  <a:lnTo>
                    <a:pt x="648096" y="828141"/>
                  </a:lnTo>
                  <a:lnTo>
                    <a:pt x="324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1801" y="2273564"/>
              <a:ext cx="648335" cy="1656714"/>
            </a:xfrm>
            <a:custGeom>
              <a:avLst/>
              <a:gdLst/>
              <a:ahLst/>
              <a:cxnLst/>
              <a:rect l="l" t="t" r="r" b="b"/>
              <a:pathLst>
                <a:path w="648335" h="1656714">
                  <a:moveTo>
                    <a:pt x="0" y="414009"/>
                  </a:moveTo>
                  <a:lnTo>
                    <a:pt x="324093" y="414009"/>
                  </a:lnTo>
                  <a:lnTo>
                    <a:pt x="324093" y="0"/>
                  </a:lnTo>
                  <a:lnTo>
                    <a:pt x="648096" y="828141"/>
                  </a:lnTo>
                  <a:lnTo>
                    <a:pt x="324093" y="1656200"/>
                  </a:lnTo>
                  <a:lnTo>
                    <a:pt x="324093" y="1242181"/>
                  </a:lnTo>
                  <a:lnTo>
                    <a:pt x="0" y="1242181"/>
                  </a:lnTo>
                  <a:lnTo>
                    <a:pt x="0" y="414009"/>
                  </a:lnTo>
                  <a:close/>
                </a:path>
              </a:pathLst>
            </a:custGeom>
            <a:ln w="25399">
              <a:solidFill>
                <a:srgbClr val="858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46247" y="3265170"/>
            <a:ext cx="2960370" cy="914400"/>
          </a:xfrm>
          <a:prstGeom prst="rect">
            <a:avLst/>
          </a:prstGeom>
          <a:solidFill>
            <a:srgbClr val="F47163"/>
          </a:solidFill>
          <a:ln w="25399">
            <a:solidFill>
              <a:srgbClr val="B25246"/>
            </a:solidFill>
          </a:ln>
        </p:spPr>
        <p:txBody>
          <a:bodyPr vert="horz" wrap="square" lIns="0" tIns="26035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205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Psikologis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34</a:t>
            </a:fld>
            <a:endParaRPr spc="-65" dirty="0"/>
          </a:p>
        </p:txBody>
      </p:sp>
      <p:sp>
        <p:nvSpPr>
          <p:cNvPr id="17" name="object 17"/>
          <p:cNvSpPr txBox="1"/>
          <p:nvPr/>
        </p:nvSpPr>
        <p:spPr>
          <a:xfrm>
            <a:off x="8403457" y="2024877"/>
            <a:ext cx="2960370" cy="914400"/>
          </a:xfrm>
          <a:prstGeom prst="rect">
            <a:avLst/>
          </a:prstGeom>
          <a:solidFill>
            <a:srgbClr val="F47163"/>
          </a:solidFill>
          <a:ln w="25399">
            <a:solidFill>
              <a:srgbClr val="B25246"/>
            </a:solidFill>
          </a:ln>
        </p:spPr>
        <p:txBody>
          <a:bodyPr vert="horz" wrap="square" lIns="0" tIns="259080" rIns="0" bIns="0" rtlCol="0">
            <a:spAutoFit/>
          </a:bodyPr>
          <a:lstStyle/>
          <a:p>
            <a:pPr marL="993775">
              <a:lnSpc>
                <a:spcPct val="100000"/>
              </a:lnSpc>
              <a:spcBef>
                <a:spcPts val="2040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Perilaku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3457" y="3268979"/>
            <a:ext cx="2960370" cy="914400"/>
          </a:xfrm>
          <a:prstGeom prst="rect">
            <a:avLst/>
          </a:prstGeom>
          <a:solidFill>
            <a:srgbClr val="F47163"/>
          </a:solidFill>
          <a:ln w="25399">
            <a:solidFill>
              <a:srgbClr val="B25246"/>
            </a:solidFill>
          </a:ln>
        </p:spPr>
        <p:txBody>
          <a:bodyPr vert="horz" wrap="square" lIns="0" tIns="260350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2050"/>
              </a:spcBef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Relational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2233" y="4549771"/>
            <a:ext cx="2960370" cy="914400"/>
          </a:xfrm>
          <a:prstGeom prst="rect">
            <a:avLst/>
          </a:prstGeom>
          <a:solidFill>
            <a:srgbClr val="F47163"/>
          </a:solidFill>
          <a:ln w="25399">
            <a:solidFill>
              <a:srgbClr val="B25246"/>
            </a:solidFill>
          </a:ln>
        </p:spPr>
        <p:txBody>
          <a:bodyPr vert="horz" wrap="square" lIns="0" tIns="262255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2065"/>
              </a:spcBef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Lingkungan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062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1194" y="645667"/>
            <a:ext cx="4827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LEVEL</a:t>
            </a:r>
            <a:r>
              <a:rPr sz="4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INTERVENSI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9030" y="1976576"/>
            <a:ext cx="1617843" cy="2259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7136" y="2681732"/>
            <a:ext cx="3435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5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9664" y="1991867"/>
            <a:ext cx="5417058" cy="1431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24298" y="2192782"/>
            <a:ext cx="3997960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7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Arial"/>
                <a:cs typeface="Arial"/>
              </a:rPr>
              <a:t>Level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Satu</a:t>
            </a:r>
            <a:endParaRPr sz="2700">
              <a:latin typeface="Arial"/>
              <a:cs typeface="Arial"/>
            </a:endParaRPr>
          </a:p>
          <a:p>
            <a:pPr marL="299085" indent="-287020">
              <a:lnSpc>
                <a:spcPts val="4255"/>
              </a:lnSpc>
              <a:buFont typeface="Arial"/>
              <a:buChar char="•"/>
              <a:tabLst>
                <a:tab pos="299720" algn="l"/>
              </a:tabLst>
            </a:pP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Intervensi</a:t>
            </a:r>
            <a:r>
              <a:rPr sz="36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Utama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3832859"/>
            <a:ext cx="1654302" cy="2318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7136" y="4569918"/>
            <a:ext cx="3435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69664" y="3880103"/>
            <a:ext cx="5417058" cy="1431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95978" y="4078605"/>
            <a:ext cx="455866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359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000" spc="-5" dirty="0">
                <a:latin typeface="Arial"/>
                <a:cs typeface="Arial"/>
              </a:rPr>
              <a:t>Level Dua</a:t>
            </a:r>
            <a:endParaRPr sz="3000">
              <a:latin typeface="Arial"/>
              <a:cs typeface="Arial"/>
            </a:endParaRPr>
          </a:p>
          <a:p>
            <a:pPr marL="299085" indent="-287020">
              <a:lnSpc>
                <a:spcPts val="3829"/>
              </a:lnSpc>
              <a:buFont typeface="Arial"/>
              <a:buChar char="•"/>
              <a:tabLst>
                <a:tab pos="299720" algn="l"/>
              </a:tabLst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Intervensi</a:t>
            </a:r>
            <a:r>
              <a:rPr sz="32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Pendukung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12977" y="99060"/>
            <a:ext cx="795527" cy="787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906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518287"/>
            <a:ext cx="7936230" cy="489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4454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LEVEL </a:t>
            </a:r>
            <a:r>
              <a:rPr sz="2400" spc="-65" dirty="0">
                <a:latin typeface="Arial"/>
                <a:cs typeface="Arial"/>
              </a:rPr>
              <a:t>TAUTAN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(LANJUTAN)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241300" indent="-228600">
              <a:spcBef>
                <a:spcPts val="22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Level 1 </a:t>
            </a: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(Intervensi</a:t>
            </a:r>
            <a:r>
              <a:rPr sz="32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Utama)</a:t>
            </a:r>
            <a:endParaRPr sz="3200">
              <a:latin typeface="Arial"/>
              <a:cs typeface="Arial"/>
            </a:endParaRPr>
          </a:p>
          <a:p>
            <a:pPr marL="698500" marR="531495" lvl="1" indent="-228600">
              <a:lnSpc>
                <a:spcPts val="2940"/>
              </a:lnSpc>
              <a:spcBef>
                <a:spcPts val="28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Merupakan intervensi prioritas </a:t>
            </a:r>
            <a:r>
              <a:rPr sz="2400" i="1" dirty="0">
                <a:latin typeface="Arial"/>
                <a:cs typeface="Arial"/>
              </a:rPr>
              <a:t>(the </a:t>
            </a:r>
            <a:r>
              <a:rPr sz="2400" i="1" spc="-5" dirty="0">
                <a:latin typeface="Arial"/>
                <a:cs typeface="Arial"/>
              </a:rPr>
              <a:t>intervention </a:t>
            </a:r>
            <a:r>
              <a:rPr sz="2400" i="1" dirty="0">
                <a:latin typeface="Arial"/>
                <a:cs typeface="Arial"/>
              </a:rPr>
              <a:t>of  </a:t>
            </a:r>
            <a:r>
              <a:rPr sz="2400" i="1" spc="-5" dirty="0">
                <a:latin typeface="Arial"/>
                <a:cs typeface="Arial"/>
              </a:rPr>
              <a:t>choice) </a:t>
            </a:r>
            <a:r>
              <a:rPr sz="2400" spc="-5" dirty="0">
                <a:latin typeface="Arial"/>
                <a:cs typeface="Arial"/>
              </a:rPr>
              <a:t>karena </a:t>
            </a:r>
            <a:r>
              <a:rPr sz="2400" dirty="0">
                <a:latin typeface="Arial"/>
                <a:cs typeface="Arial"/>
              </a:rPr>
              <a:t>bersifat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resolutif</a:t>
            </a:r>
            <a:endParaRPr sz="2800">
              <a:latin typeface="Arial"/>
              <a:cs typeface="Arial"/>
            </a:endParaRPr>
          </a:p>
          <a:p>
            <a:pPr marL="698500" marR="1681480" lvl="1" indent="-228600">
              <a:lnSpc>
                <a:spcPts val="2590"/>
              </a:lnSpc>
              <a:spcBef>
                <a:spcPts val="52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Memiliki kesesuaian terbaik </a:t>
            </a:r>
            <a:r>
              <a:rPr sz="2400" spc="-10" dirty="0">
                <a:latin typeface="Arial"/>
                <a:cs typeface="Arial"/>
              </a:rPr>
              <a:t>dengan  </a:t>
            </a:r>
            <a:r>
              <a:rPr sz="2400" spc="-5" dirty="0">
                <a:latin typeface="Arial"/>
                <a:cs typeface="Arial"/>
              </a:rPr>
              <a:t>diagnosis/etiologi diagnosis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keperawatan</a:t>
            </a:r>
            <a:endParaRPr sz="2400">
              <a:latin typeface="Arial"/>
              <a:cs typeface="Arial"/>
            </a:endParaRPr>
          </a:p>
          <a:p>
            <a:pPr marL="698500" marR="564515" lvl="1" indent="-228600">
              <a:lnSpc>
                <a:spcPts val="2590"/>
              </a:lnSpc>
              <a:spcBef>
                <a:spcPts val="509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Memiliki banyak tindakan2 yang dapat mengatasi  masalah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Dapat digunakan pada berbagai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setting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ts val="2735"/>
              </a:lnSpc>
              <a:spcBef>
                <a:spcPts val="215"/>
              </a:spcBef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Efektivitas </a:t>
            </a:r>
            <a:r>
              <a:rPr sz="2400" spc="-5" dirty="0">
                <a:latin typeface="Arial"/>
                <a:cs typeface="Arial"/>
              </a:rPr>
              <a:t>intervensi banyak diungkapkan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dalam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riset/referensi/praktik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klinis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2977" y="99060"/>
            <a:ext cx="795527" cy="78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740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0" y="518287"/>
            <a:ext cx="7936230" cy="466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675"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LEVEL 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TAUTAN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(LANJUTAN)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650">
              <a:latin typeface="Arial"/>
              <a:cs typeface="Arial"/>
            </a:endParaRPr>
          </a:p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Level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2 </a:t>
            </a:r>
            <a:r>
              <a:rPr sz="3200" b="1" spc="-5" dirty="0">
                <a:solidFill>
                  <a:srgbClr val="006FC0"/>
                </a:solidFill>
                <a:latin typeface="Arial"/>
                <a:cs typeface="Arial"/>
              </a:rPr>
              <a:t>(Intervensi</a:t>
            </a:r>
            <a:r>
              <a:rPr sz="32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FC0"/>
                </a:solidFill>
                <a:latin typeface="Arial"/>
                <a:cs typeface="Arial"/>
              </a:rPr>
              <a:t>Pendukung)</a:t>
            </a:r>
            <a:endParaRPr sz="3200">
              <a:latin typeface="Arial"/>
              <a:cs typeface="Arial"/>
            </a:endParaRPr>
          </a:p>
          <a:p>
            <a:pPr marL="698500" lvl="1" indent="-229235">
              <a:spcBef>
                <a:spcPts val="24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Bukan merupakan intervensi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prioritas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ts val="2735"/>
              </a:lnSpc>
              <a:spcBef>
                <a:spcPts val="215"/>
              </a:spcBef>
              <a:buChar char="•"/>
              <a:tabLst>
                <a:tab pos="699135" algn="l"/>
              </a:tabLst>
            </a:pPr>
            <a:r>
              <a:rPr sz="2400" spc="-20" dirty="0">
                <a:latin typeface="Arial"/>
                <a:cs typeface="Arial"/>
              </a:rPr>
              <a:t>Tidak </a:t>
            </a:r>
            <a:r>
              <a:rPr sz="2400" spc="-5" dirty="0">
                <a:latin typeface="Arial"/>
                <a:cs typeface="Arial"/>
              </a:rPr>
              <a:t>bersifat resolutif namun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dapat</a:t>
            </a:r>
            <a:r>
              <a:rPr sz="24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menunjang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2735"/>
              </a:lnSpc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resolusi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masalah</a:t>
            </a:r>
            <a:endParaRPr sz="2400">
              <a:latin typeface="Arial"/>
              <a:cs typeface="Arial"/>
            </a:endParaRPr>
          </a:p>
          <a:p>
            <a:pPr marL="698500" marR="459105" lvl="1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Hanya dapat mengatasi etiologi diagnosis </a:t>
            </a:r>
            <a:r>
              <a:rPr sz="2400" dirty="0">
                <a:latin typeface="Arial"/>
                <a:cs typeface="Arial"/>
              </a:rPr>
              <a:t>tertentu  </a:t>
            </a:r>
            <a:r>
              <a:rPr sz="2400" spc="-5" dirty="0">
                <a:latin typeface="Arial"/>
                <a:cs typeface="Arial"/>
              </a:rPr>
              <a:t>saja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spcBef>
                <a:spcPts val="17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Hanya dapat digunakan pada </a:t>
            </a:r>
            <a:r>
              <a:rPr sz="2400" i="1" spc="-5" dirty="0">
                <a:latin typeface="Arial"/>
                <a:cs typeface="Arial"/>
              </a:rPr>
              <a:t>setting </a:t>
            </a:r>
            <a:r>
              <a:rPr sz="2400" dirty="0">
                <a:latin typeface="Arial"/>
                <a:cs typeface="Arial"/>
              </a:rPr>
              <a:t>tertentu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saja</a:t>
            </a:r>
            <a:endParaRPr sz="2400">
              <a:latin typeface="Arial"/>
              <a:cs typeface="Arial"/>
            </a:endParaRPr>
          </a:p>
          <a:p>
            <a:pPr marL="698500" marR="906144" lvl="1" indent="-228600">
              <a:lnSpc>
                <a:spcPts val="2590"/>
              </a:lnSpc>
              <a:spcBef>
                <a:spcPts val="540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Efektivitas intervensi tidak/belum banyak  diungkapkan dalam riset/referensi/praktik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klinis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2977" y="99060"/>
            <a:ext cx="795527" cy="78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06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273" y="1074802"/>
            <a:ext cx="8181340" cy="513715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/>
              <a:t>KOMPONEN </a:t>
            </a:r>
            <a:r>
              <a:rPr sz="3200" spc="-5" dirty="0"/>
              <a:t>INTERVENSI</a:t>
            </a:r>
            <a:r>
              <a:rPr sz="3200" spc="-95" dirty="0"/>
              <a:t> </a:t>
            </a:r>
            <a:r>
              <a:rPr sz="3200" spc="-75" dirty="0"/>
              <a:t>KEPERAWATAN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33930" y="1791971"/>
            <a:ext cx="7302500" cy="1710689"/>
            <a:chOff x="709930" y="1791970"/>
            <a:chExt cx="7302500" cy="1710689"/>
          </a:xfrm>
        </p:grpSpPr>
        <p:sp>
          <p:nvSpPr>
            <p:cNvPr id="4" name="object 4"/>
            <p:cNvSpPr/>
            <p:nvPr/>
          </p:nvSpPr>
          <p:spPr>
            <a:xfrm>
              <a:off x="716280" y="2107692"/>
              <a:ext cx="7289800" cy="1388745"/>
            </a:xfrm>
            <a:custGeom>
              <a:avLst/>
              <a:gdLst/>
              <a:ahLst/>
              <a:cxnLst/>
              <a:rect l="l" t="t" r="r" b="b"/>
              <a:pathLst>
                <a:path w="7289800" h="1388745">
                  <a:moveTo>
                    <a:pt x="0" y="1388364"/>
                  </a:moveTo>
                  <a:lnTo>
                    <a:pt x="7289292" y="1388364"/>
                  </a:lnTo>
                  <a:lnTo>
                    <a:pt x="7289292" y="0"/>
                  </a:lnTo>
                  <a:lnTo>
                    <a:pt x="0" y="0"/>
                  </a:lnTo>
                  <a:lnTo>
                    <a:pt x="0" y="1388364"/>
                  </a:lnTo>
                  <a:close/>
                </a:path>
              </a:pathLst>
            </a:custGeom>
            <a:ln w="12700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0516" y="1798320"/>
              <a:ext cx="5102860" cy="619125"/>
            </a:xfrm>
            <a:custGeom>
              <a:avLst/>
              <a:gdLst/>
              <a:ahLst/>
              <a:cxnLst/>
              <a:rect l="l" t="t" r="r" b="b"/>
              <a:pathLst>
                <a:path w="5102860" h="619125">
                  <a:moveTo>
                    <a:pt x="4999228" y="0"/>
                  </a:moveTo>
                  <a:lnTo>
                    <a:pt x="103124" y="0"/>
                  </a:lnTo>
                  <a:lnTo>
                    <a:pt x="62981" y="8112"/>
                  </a:lnTo>
                  <a:lnTo>
                    <a:pt x="30202" y="30225"/>
                  </a:lnTo>
                  <a:lnTo>
                    <a:pt x="8103" y="63007"/>
                  </a:lnTo>
                  <a:lnTo>
                    <a:pt x="0" y="103124"/>
                  </a:lnTo>
                  <a:lnTo>
                    <a:pt x="0" y="515619"/>
                  </a:lnTo>
                  <a:lnTo>
                    <a:pt x="8103" y="555736"/>
                  </a:lnTo>
                  <a:lnTo>
                    <a:pt x="30202" y="588517"/>
                  </a:lnTo>
                  <a:lnTo>
                    <a:pt x="62981" y="610631"/>
                  </a:lnTo>
                  <a:lnTo>
                    <a:pt x="103124" y="618743"/>
                  </a:lnTo>
                  <a:lnTo>
                    <a:pt x="4999228" y="618743"/>
                  </a:lnTo>
                  <a:lnTo>
                    <a:pt x="5039344" y="610631"/>
                  </a:lnTo>
                  <a:lnTo>
                    <a:pt x="5072126" y="588517"/>
                  </a:lnTo>
                  <a:lnTo>
                    <a:pt x="5094239" y="555736"/>
                  </a:lnTo>
                  <a:lnTo>
                    <a:pt x="5102352" y="515619"/>
                  </a:lnTo>
                  <a:lnTo>
                    <a:pt x="5102352" y="103124"/>
                  </a:lnTo>
                  <a:lnTo>
                    <a:pt x="5094239" y="63007"/>
                  </a:lnTo>
                  <a:lnTo>
                    <a:pt x="5072126" y="30225"/>
                  </a:lnTo>
                  <a:lnTo>
                    <a:pt x="5039344" y="8112"/>
                  </a:lnTo>
                  <a:lnTo>
                    <a:pt x="4999228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516" y="1798320"/>
              <a:ext cx="5102860" cy="619125"/>
            </a:xfrm>
            <a:custGeom>
              <a:avLst/>
              <a:gdLst/>
              <a:ahLst/>
              <a:cxnLst/>
              <a:rect l="l" t="t" r="r" b="b"/>
              <a:pathLst>
                <a:path w="5102860" h="619125">
                  <a:moveTo>
                    <a:pt x="0" y="103124"/>
                  </a:moveTo>
                  <a:lnTo>
                    <a:pt x="8103" y="63007"/>
                  </a:lnTo>
                  <a:lnTo>
                    <a:pt x="30202" y="30225"/>
                  </a:lnTo>
                  <a:lnTo>
                    <a:pt x="62981" y="8112"/>
                  </a:lnTo>
                  <a:lnTo>
                    <a:pt x="103124" y="0"/>
                  </a:lnTo>
                  <a:lnTo>
                    <a:pt x="4999228" y="0"/>
                  </a:lnTo>
                  <a:lnTo>
                    <a:pt x="5039344" y="8112"/>
                  </a:lnTo>
                  <a:lnTo>
                    <a:pt x="5072126" y="30225"/>
                  </a:lnTo>
                  <a:lnTo>
                    <a:pt x="5094239" y="63007"/>
                  </a:lnTo>
                  <a:lnTo>
                    <a:pt x="5102352" y="103124"/>
                  </a:lnTo>
                  <a:lnTo>
                    <a:pt x="5102352" y="515619"/>
                  </a:lnTo>
                  <a:lnTo>
                    <a:pt x="5094239" y="555736"/>
                  </a:lnTo>
                  <a:lnTo>
                    <a:pt x="5072126" y="588517"/>
                  </a:lnTo>
                  <a:lnTo>
                    <a:pt x="5039344" y="610631"/>
                  </a:lnTo>
                  <a:lnTo>
                    <a:pt x="4999228" y="618743"/>
                  </a:lnTo>
                  <a:lnTo>
                    <a:pt x="103124" y="618743"/>
                  </a:lnTo>
                  <a:lnTo>
                    <a:pt x="62981" y="610631"/>
                  </a:lnTo>
                  <a:lnTo>
                    <a:pt x="30202" y="588517"/>
                  </a:lnTo>
                  <a:lnTo>
                    <a:pt x="8103" y="555736"/>
                  </a:lnTo>
                  <a:lnTo>
                    <a:pt x="0" y="515619"/>
                  </a:lnTo>
                  <a:lnTo>
                    <a:pt x="0" y="103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233930" y="3604006"/>
            <a:ext cx="7302500" cy="1447165"/>
            <a:chOff x="709930" y="3604005"/>
            <a:chExt cx="7302500" cy="1447165"/>
          </a:xfrm>
        </p:grpSpPr>
        <p:sp>
          <p:nvSpPr>
            <p:cNvPr id="8" name="object 8"/>
            <p:cNvSpPr/>
            <p:nvPr/>
          </p:nvSpPr>
          <p:spPr>
            <a:xfrm>
              <a:off x="716280" y="3919727"/>
              <a:ext cx="7289800" cy="1125220"/>
            </a:xfrm>
            <a:custGeom>
              <a:avLst/>
              <a:gdLst/>
              <a:ahLst/>
              <a:cxnLst/>
              <a:rect l="l" t="t" r="r" b="b"/>
              <a:pathLst>
                <a:path w="7289800" h="1125220">
                  <a:moveTo>
                    <a:pt x="0" y="1124712"/>
                  </a:moveTo>
                  <a:lnTo>
                    <a:pt x="7289292" y="1124712"/>
                  </a:lnTo>
                  <a:lnTo>
                    <a:pt x="7289292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ln w="12700">
              <a:solidFill>
                <a:srgbClr val="C04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0516" y="3610355"/>
              <a:ext cx="5102860" cy="620395"/>
            </a:xfrm>
            <a:custGeom>
              <a:avLst/>
              <a:gdLst/>
              <a:ahLst/>
              <a:cxnLst/>
              <a:rect l="l" t="t" r="r" b="b"/>
              <a:pathLst>
                <a:path w="5102860" h="620395">
                  <a:moveTo>
                    <a:pt x="4998974" y="0"/>
                  </a:moveTo>
                  <a:lnTo>
                    <a:pt x="103378" y="0"/>
                  </a:lnTo>
                  <a:lnTo>
                    <a:pt x="63136" y="8116"/>
                  </a:lnTo>
                  <a:lnTo>
                    <a:pt x="30276" y="30257"/>
                  </a:lnTo>
                  <a:lnTo>
                    <a:pt x="8123" y="63115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23" y="557152"/>
                  </a:lnTo>
                  <a:lnTo>
                    <a:pt x="30276" y="590010"/>
                  </a:lnTo>
                  <a:lnTo>
                    <a:pt x="63136" y="612151"/>
                  </a:lnTo>
                  <a:lnTo>
                    <a:pt x="103378" y="620268"/>
                  </a:lnTo>
                  <a:lnTo>
                    <a:pt x="4998974" y="620268"/>
                  </a:lnTo>
                  <a:lnTo>
                    <a:pt x="5039236" y="612151"/>
                  </a:lnTo>
                  <a:lnTo>
                    <a:pt x="5072094" y="590010"/>
                  </a:lnTo>
                  <a:lnTo>
                    <a:pt x="5094235" y="557152"/>
                  </a:lnTo>
                  <a:lnTo>
                    <a:pt x="5102352" y="516890"/>
                  </a:lnTo>
                  <a:lnTo>
                    <a:pt x="5102352" y="103378"/>
                  </a:lnTo>
                  <a:lnTo>
                    <a:pt x="5094235" y="63115"/>
                  </a:lnTo>
                  <a:lnTo>
                    <a:pt x="5072094" y="30257"/>
                  </a:lnTo>
                  <a:lnTo>
                    <a:pt x="5039236" y="8116"/>
                  </a:lnTo>
                  <a:lnTo>
                    <a:pt x="4998974" y="0"/>
                  </a:lnTo>
                  <a:close/>
                </a:path>
              </a:pathLst>
            </a:custGeom>
            <a:solidFill>
              <a:srgbClr val="C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0516" y="3610355"/>
              <a:ext cx="5102860" cy="620395"/>
            </a:xfrm>
            <a:custGeom>
              <a:avLst/>
              <a:gdLst/>
              <a:ahLst/>
              <a:cxnLst/>
              <a:rect l="l" t="t" r="r" b="b"/>
              <a:pathLst>
                <a:path w="5102860" h="620395">
                  <a:moveTo>
                    <a:pt x="0" y="103378"/>
                  </a:moveTo>
                  <a:lnTo>
                    <a:pt x="8123" y="63115"/>
                  </a:lnTo>
                  <a:lnTo>
                    <a:pt x="30276" y="30257"/>
                  </a:lnTo>
                  <a:lnTo>
                    <a:pt x="63136" y="8116"/>
                  </a:lnTo>
                  <a:lnTo>
                    <a:pt x="103378" y="0"/>
                  </a:lnTo>
                  <a:lnTo>
                    <a:pt x="4998974" y="0"/>
                  </a:lnTo>
                  <a:lnTo>
                    <a:pt x="5039236" y="8116"/>
                  </a:lnTo>
                  <a:lnTo>
                    <a:pt x="5072094" y="30257"/>
                  </a:lnTo>
                  <a:lnTo>
                    <a:pt x="5094235" y="63115"/>
                  </a:lnTo>
                  <a:lnTo>
                    <a:pt x="5102352" y="103378"/>
                  </a:lnTo>
                  <a:lnTo>
                    <a:pt x="5102352" y="516890"/>
                  </a:lnTo>
                  <a:lnTo>
                    <a:pt x="5094235" y="557152"/>
                  </a:lnTo>
                  <a:lnTo>
                    <a:pt x="5072094" y="590010"/>
                  </a:lnTo>
                  <a:lnTo>
                    <a:pt x="5039236" y="612151"/>
                  </a:lnTo>
                  <a:lnTo>
                    <a:pt x="4998974" y="620268"/>
                  </a:lnTo>
                  <a:lnTo>
                    <a:pt x="103378" y="620268"/>
                  </a:lnTo>
                  <a:lnTo>
                    <a:pt x="63136" y="612151"/>
                  </a:lnTo>
                  <a:lnTo>
                    <a:pt x="30276" y="590010"/>
                  </a:lnTo>
                  <a:lnTo>
                    <a:pt x="8123" y="557152"/>
                  </a:lnTo>
                  <a:lnTo>
                    <a:pt x="0" y="516890"/>
                  </a:lnTo>
                  <a:lnTo>
                    <a:pt x="0" y="1033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233930" y="5152391"/>
            <a:ext cx="7302500" cy="1447165"/>
            <a:chOff x="709930" y="5152390"/>
            <a:chExt cx="7302500" cy="1447165"/>
          </a:xfrm>
        </p:grpSpPr>
        <p:sp>
          <p:nvSpPr>
            <p:cNvPr id="12" name="object 12"/>
            <p:cNvSpPr/>
            <p:nvPr/>
          </p:nvSpPr>
          <p:spPr>
            <a:xfrm>
              <a:off x="716280" y="5468112"/>
              <a:ext cx="7289800" cy="1125220"/>
            </a:xfrm>
            <a:custGeom>
              <a:avLst/>
              <a:gdLst/>
              <a:ahLst/>
              <a:cxnLst/>
              <a:rect l="l" t="t" r="r" b="b"/>
              <a:pathLst>
                <a:path w="7289800" h="1125220">
                  <a:moveTo>
                    <a:pt x="0" y="1124712"/>
                  </a:moveTo>
                  <a:lnTo>
                    <a:pt x="7289292" y="1124712"/>
                  </a:lnTo>
                  <a:lnTo>
                    <a:pt x="7289292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ln w="12700">
              <a:solidFill>
                <a:srgbClr val="FB0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516" y="5158740"/>
              <a:ext cx="5102860" cy="619125"/>
            </a:xfrm>
            <a:custGeom>
              <a:avLst/>
              <a:gdLst/>
              <a:ahLst/>
              <a:cxnLst/>
              <a:rect l="l" t="t" r="r" b="b"/>
              <a:pathLst>
                <a:path w="5102860" h="619125">
                  <a:moveTo>
                    <a:pt x="4999228" y="0"/>
                  </a:moveTo>
                  <a:lnTo>
                    <a:pt x="103124" y="0"/>
                  </a:lnTo>
                  <a:lnTo>
                    <a:pt x="62981" y="8112"/>
                  </a:lnTo>
                  <a:lnTo>
                    <a:pt x="30202" y="30225"/>
                  </a:lnTo>
                  <a:lnTo>
                    <a:pt x="8103" y="63007"/>
                  </a:lnTo>
                  <a:lnTo>
                    <a:pt x="0" y="103124"/>
                  </a:lnTo>
                  <a:lnTo>
                    <a:pt x="0" y="515620"/>
                  </a:lnTo>
                  <a:lnTo>
                    <a:pt x="8103" y="555762"/>
                  </a:lnTo>
                  <a:lnTo>
                    <a:pt x="30202" y="588541"/>
                  </a:lnTo>
                  <a:lnTo>
                    <a:pt x="62981" y="610640"/>
                  </a:lnTo>
                  <a:lnTo>
                    <a:pt x="103124" y="618744"/>
                  </a:lnTo>
                  <a:lnTo>
                    <a:pt x="4999228" y="618744"/>
                  </a:lnTo>
                  <a:lnTo>
                    <a:pt x="5039344" y="610640"/>
                  </a:lnTo>
                  <a:lnTo>
                    <a:pt x="5072126" y="588541"/>
                  </a:lnTo>
                  <a:lnTo>
                    <a:pt x="5094239" y="555762"/>
                  </a:lnTo>
                  <a:lnTo>
                    <a:pt x="5102352" y="515620"/>
                  </a:lnTo>
                  <a:lnTo>
                    <a:pt x="5102352" y="103124"/>
                  </a:lnTo>
                  <a:lnTo>
                    <a:pt x="5094239" y="63007"/>
                  </a:lnTo>
                  <a:lnTo>
                    <a:pt x="5072126" y="30226"/>
                  </a:lnTo>
                  <a:lnTo>
                    <a:pt x="5039344" y="8112"/>
                  </a:lnTo>
                  <a:lnTo>
                    <a:pt x="4999228" y="0"/>
                  </a:lnTo>
                  <a:close/>
                </a:path>
              </a:pathLst>
            </a:custGeom>
            <a:solidFill>
              <a:srgbClr val="FB0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0516" y="5158740"/>
              <a:ext cx="5102860" cy="619125"/>
            </a:xfrm>
            <a:custGeom>
              <a:avLst/>
              <a:gdLst/>
              <a:ahLst/>
              <a:cxnLst/>
              <a:rect l="l" t="t" r="r" b="b"/>
              <a:pathLst>
                <a:path w="5102860" h="619125">
                  <a:moveTo>
                    <a:pt x="0" y="103124"/>
                  </a:moveTo>
                  <a:lnTo>
                    <a:pt x="8103" y="63007"/>
                  </a:lnTo>
                  <a:lnTo>
                    <a:pt x="30202" y="30225"/>
                  </a:lnTo>
                  <a:lnTo>
                    <a:pt x="62981" y="8112"/>
                  </a:lnTo>
                  <a:lnTo>
                    <a:pt x="103124" y="0"/>
                  </a:lnTo>
                  <a:lnTo>
                    <a:pt x="4999228" y="0"/>
                  </a:lnTo>
                  <a:lnTo>
                    <a:pt x="5039344" y="8112"/>
                  </a:lnTo>
                  <a:lnTo>
                    <a:pt x="5072126" y="30226"/>
                  </a:lnTo>
                  <a:lnTo>
                    <a:pt x="5094239" y="63007"/>
                  </a:lnTo>
                  <a:lnTo>
                    <a:pt x="5102352" y="103124"/>
                  </a:lnTo>
                  <a:lnTo>
                    <a:pt x="5102352" y="515620"/>
                  </a:lnTo>
                  <a:lnTo>
                    <a:pt x="5094239" y="555762"/>
                  </a:lnTo>
                  <a:lnTo>
                    <a:pt x="5072126" y="588541"/>
                  </a:lnTo>
                  <a:lnTo>
                    <a:pt x="5039344" y="610640"/>
                  </a:lnTo>
                  <a:lnTo>
                    <a:pt x="4999228" y="618744"/>
                  </a:lnTo>
                  <a:lnTo>
                    <a:pt x="103124" y="618744"/>
                  </a:lnTo>
                  <a:lnTo>
                    <a:pt x="62981" y="610640"/>
                  </a:lnTo>
                  <a:lnTo>
                    <a:pt x="30202" y="588541"/>
                  </a:lnTo>
                  <a:lnTo>
                    <a:pt x="8103" y="555762"/>
                  </a:lnTo>
                  <a:lnTo>
                    <a:pt x="0" y="515620"/>
                  </a:lnTo>
                  <a:lnTo>
                    <a:pt x="0" y="103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92731" y="1848435"/>
            <a:ext cx="6175375" cy="4653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"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endParaRPr sz="2800" dirty="0">
              <a:latin typeface="Arial"/>
              <a:cs typeface="Arial"/>
            </a:endParaRPr>
          </a:p>
          <a:p>
            <a:pPr marL="241300" marR="415925" indent="-229235">
              <a:lnSpc>
                <a:spcPct val="86200"/>
              </a:lnSpc>
              <a:spcBef>
                <a:spcPts val="201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Nama dari intervensi yang merupakan kata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kunci  untuk memperoleh informasi tentang intervensi  tersebut</a:t>
            </a:r>
          </a:p>
          <a:p>
            <a:pPr>
              <a:spcBef>
                <a:spcPts val="50"/>
              </a:spcBef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34290"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Definisi</a:t>
            </a:r>
            <a:endParaRPr sz="2800" dirty="0">
              <a:latin typeface="Arial"/>
              <a:cs typeface="Arial"/>
            </a:endParaRPr>
          </a:p>
          <a:p>
            <a:pPr marL="241300" indent="-229235">
              <a:lnSpc>
                <a:spcPts val="2240"/>
              </a:lnSpc>
              <a:spcBef>
                <a:spcPts val="167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Makna dari label intervensi berupa perilaku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</a:p>
          <a:p>
            <a:pPr marL="241300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dilakukan oleh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perawat</a:t>
            </a:r>
          </a:p>
          <a:p>
            <a:pPr>
              <a:spcBef>
                <a:spcPts val="35"/>
              </a:spcBef>
            </a:pPr>
            <a:endParaRPr sz="2300" dirty="0">
              <a:latin typeface="Arial"/>
              <a:cs typeface="Arial"/>
            </a:endParaRPr>
          </a:p>
          <a:p>
            <a:pPr marL="34290">
              <a:spcBef>
                <a:spcPts val="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Tindakan</a:t>
            </a:r>
            <a:endParaRPr sz="2800" dirty="0">
              <a:latin typeface="Arial"/>
              <a:cs typeface="Arial"/>
            </a:endParaRPr>
          </a:p>
          <a:p>
            <a:pPr marL="241300" marR="5080" indent="-229235">
              <a:lnSpc>
                <a:spcPts val="2080"/>
              </a:lnSpc>
              <a:spcBef>
                <a:spcPts val="200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Rangkaian aktivitas yang dikerjakan oleh perawat  untuk mengimplementasikan intervensi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keperawatan</a:t>
            </a:r>
          </a:p>
        </p:txBody>
      </p:sp>
    </p:spTree>
    <p:extLst>
      <p:ext uri="{BB962C8B-B14F-4D97-AF65-F5344CB8AC3E}">
        <p14:creationId xmlns:p14="http://schemas.microsoft.com/office/powerpoint/2010/main" val="3888978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8057" y="1470030"/>
            <a:ext cx="3133725" cy="939800"/>
            <a:chOff x="718057" y="1470030"/>
            <a:chExt cx="3133725" cy="939800"/>
          </a:xfrm>
        </p:grpSpPr>
        <p:sp>
          <p:nvSpPr>
            <p:cNvPr id="4" name="object 4"/>
            <p:cNvSpPr/>
            <p:nvPr/>
          </p:nvSpPr>
          <p:spPr>
            <a:xfrm>
              <a:off x="730757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76"/>
                  </a:lnTo>
                  <a:lnTo>
                    <a:pt x="29405" y="852013"/>
                  </a:lnTo>
                  <a:lnTo>
                    <a:pt x="62396" y="885000"/>
                  </a:lnTo>
                  <a:lnTo>
                    <a:pt x="104231" y="90663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2"/>
                  </a:lnTo>
                  <a:lnTo>
                    <a:pt x="3045392" y="885000"/>
                  </a:lnTo>
                  <a:lnTo>
                    <a:pt x="3078397" y="852013"/>
                  </a:lnTo>
                  <a:lnTo>
                    <a:pt x="3100052" y="810176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0757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76"/>
                  </a:lnTo>
                  <a:lnTo>
                    <a:pt x="3078397" y="852013"/>
                  </a:lnTo>
                  <a:lnTo>
                    <a:pt x="3045392" y="885000"/>
                  </a:lnTo>
                  <a:lnTo>
                    <a:pt x="3003562" y="90663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2"/>
                  </a:lnTo>
                  <a:lnTo>
                    <a:pt x="62396" y="885000"/>
                  </a:lnTo>
                  <a:lnTo>
                    <a:pt x="29405" y="852013"/>
                  </a:lnTo>
                  <a:lnTo>
                    <a:pt x="7769" y="810176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51102" y="1727894"/>
            <a:ext cx="676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bel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8057" y="2959100"/>
            <a:ext cx="3133725" cy="939800"/>
            <a:chOff x="718057" y="2959100"/>
            <a:chExt cx="3133725" cy="939800"/>
          </a:xfrm>
        </p:grpSpPr>
        <p:sp>
          <p:nvSpPr>
            <p:cNvPr id="8" name="object 8"/>
            <p:cNvSpPr/>
            <p:nvPr/>
          </p:nvSpPr>
          <p:spPr>
            <a:xfrm>
              <a:off x="730757" y="297180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3"/>
                  </a:lnTo>
                  <a:lnTo>
                    <a:pt x="3045392" y="885005"/>
                  </a:lnTo>
                  <a:lnTo>
                    <a:pt x="3078397" y="852019"/>
                  </a:lnTo>
                  <a:lnTo>
                    <a:pt x="3100052" y="810182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0757" y="297180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82"/>
                  </a:lnTo>
                  <a:lnTo>
                    <a:pt x="3078397" y="852019"/>
                  </a:lnTo>
                  <a:lnTo>
                    <a:pt x="3045392" y="885005"/>
                  </a:lnTo>
                  <a:lnTo>
                    <a:pt x="3003562" y="906633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08227" y="3218875"/>
            <a:ext cx="952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8057" y="4645655"/>
            <a:ext cx="3133725" cy="939800"/>
            <a:chOff x="718057" y="4645655"/>
            <a:chExt cx="3133725" cy="939800"/>
          </a:xfrm>
        </p:grpSpPr>
        <p:sp>
          <p:nvSpPr>
            <p:cNvPr id="12" name="object 12"/>
            <p:cNvSpPr/>
            <p:nvPr/>
          </p:nvSpPr>
          <p:spPr>
            <a:xfrm>
              <a:off x="730757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37"/>
                  </a:lnTo>
                  <a:lnTo>
                    <a:pt x="29405" y="851968"/>
                  </a:lnTo>
                  <a:lnTo>
                    <a:pt x="62396" y="884970"/>
                  </a:lnTo>
                  <a:lnTo>
                    <a:pt x="104231" y="90662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22"/>
                  </a:lnTo>
                  <a:lnTo>
                    <a:pt x="3045392" y="884970"/>
                  </a:lnTo>
                  <a:lnTo>
                    <a:pt x="3078397" y="851968"/>
                  </a:lnTo>
                  <a:lnTo>
                    <a:pt x="3100052" y="810137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7"/>
                  </a:lnTo>
                  <a:lnTo>
                    <a:pt x="3078397" y="62380"/>
                  </a:lnTo>
                  <a:lnTo>
                    <a:pt x="3045392" y="29394"/>
                  </a:lnTo>
                  <a:lnTo>
                    <a:pt x="3003562" y="7766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0757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6"/>
                  </a:lnTo>
                  <a:lnTo>
                    <a:pt x="3045392" y="29394"/>
                  </a:lnTo>
                  <a:lnTo>
                    <a:pt x="3078397" y="62380"/>
                  </a:lnTo>
                  <a:lnTo>
                    <a:pt x="3100052" y="104217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37"/>
                  </a:lnTo>
                  <a:lnTo>
                    <a:pt x="3078397" y="851968"/>
                  </a:lnTo>
                  <a:lnTo>
                    <a:pt x="3045392" y="884970"/>
                  </a:lnTo>
                  <a:lnTo>
                    <a:pt x="3003562" y="90662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22"/>
                  </a:lnTo>
                  <a:lnTo>
                    <a:pt x="62396" y="884970"/>
                  </a:lnTo>
                  <a:lnTo>
                    <a:pt x="29405" y="851968"/>
                  </a:lnTo>
                  <a:lnTo>
                    <a:pt x="7769" y="810137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12977" y="4907595"/>
            <a:ext cx="1146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97675" y="952368"/>
            <a:ext cx="8062595" cy="5401945"/>
            <a:chOff x="3797675" y="952368"/>
            <a:chExt cx="8062595" cy="5401945"/>
          </a:xfrm>
        </p:grpSpPr>
        <p:sp>
          <p:nvSpPr>
            <p:cNvPr id="16" name="object 16"/>
            <p:cNvSpPr/>
            <p:nvPr/>
          </p:nvSpPr>
          <p:spPr>
            <a:xfrm>
              <a:off x="3842125" y="996818"/>
              <a:ext cx="7973695" cy="5313045"/>
            </a:xfrm>
            <a:custGeom>
              <a:avLst/>
              <a:gdLst/>
              <a:ahLst/>
              <a:cxnLst/>
              <a:rect l="l" t="t" r="r" b="b"/>
              <a:pathLst>
                <a:path w="7973695" h="5313045">
                  <a:moveTo>
                    <a:pt x="7973080" y="0"/>
                  </a:moveTo>
                  <a:lnTo>
                    <a:pt x="957712" y="0"/>
                  </a:lnTo>
                  <a:lnTo>
                    <a:pt x="957712" y="885322"/>
                  </a:lnTo>
                  <a:lnTo>
                    <a:pt x="0" y="853836"/>
                  </a:lnTo>
                  <a:lnTo>
                    <a:pt x="957712" y="2213488"/>
                  </a:lnTo>
                  <a:lnTo>
                    <a:pt x="957712" y="5312505"/>
                  </a:lnTo>
                  <a:lnTo>
                    <a:pt x="7973080" y="5312505"/>
                  </a:lnTo>
                  <a:lnTo>
                    <a:pt x="797308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2125" y="996818"/>
              <a:ext cx="7973695" cy="5313045"/>
            </a:xfrm>
            <a:custGeom>
              <a:avLst/>
              <a:gdLst/>
              <a:ahLst/>
              <a:cxnLst/>
              <a:rect l="l" t="t" r="r" b="b"/>
              <a:pathLst>
                <a:path w="7973695" h="5313045">
                  <a:moveTo>
                    <a:pt x="7973080" y="0"/>
                  </a:moveTo>
                  <a:lnTo>
                    <a:pt x="3880743" y="0"/>
                  </a:lnTo>
                  <a:lnTo>
                    <a:pt x="957712" y="0"/>
                  </a:lnTo>
                  <a:lnTo>
                    <a:pt x="957712" y="885322"/>
                  </a:lnTo>
                  <a:lnTo>
                    <a:pt x="0" y="853836"/>
                  </a:lnTo>
                  <a:lnTo>
                    <a:pt x="957712" y="2213488"/>
                  </a:lnTo>
                  <a:lnTo>
                    <a:pt x="957712" y="5312505"/>
                  </a:lnTo>
                  <a:lnTo>
                    <a:pt x="2127016" y="5312505"/>
                  </a:lnTo>
                  <a:lnTo>
                    <a:pt x="3880743" y="5312505"/>
                  </a:lnTo>
                  <a:lnTo>
                    <a:pt x="7973080" y="5312505"/>
                  </a:lnTo>
                  <a:lnTo>
                    <a:pt x="7973080" y="2213488"/>
                  </a:lnTo>
                  <a:lnTo>
                    <a:pt x="7973080" y="885322"/>
                  </a:lnTo>
                  <a:lnTo>
                    <a:pt x="797308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5927" y="260662"/>
            <a:ext cx="7959725" cy="137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204" dirty="0">
                <a:solidFill>
                  <a:srgbClr val="1B6AA2"/>
                </a:solidFill>
                <a:latin typeface="Verdana"/>
                <a:cs typeface="Verdana"/>
              </a:rPr>
              <a:t>KOMPONEN </a:t>
            </a:r>
            <a:r>
              <a:rPr sz="2150" b="1" spc="-385" dirty="0">
                <a:solidFill>
                  <a:srgbClr val="1B6AA2"/>
                </a:solidFill>
                <a:latin typeface="Verdana"/>
                <a:cs typeface="Verdana"/>
              </a:rPr>
              <a:t>INTERVENSI</a:t>
            </a:r>
            <a:r>
              <a:rPr sz="2150" b="1" spc="-60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KEPERAWATAN</a:t>
            </a:r>
            <a:endParaRPr sz="21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Verdana"/>
              <a:cs typeface="Verdana"/>
            </a:endParaRPr>
          </a:p>
          <a:p>
            <a:pPr marL="4735195">
              <a:lnSpc>
                <a:spcPct val="100000"/>
              </a:lnSpc>
              <a:spcBef>
                <a:spcPts val="2255"/>
              </a:spcBef>
            </a:pPr>
            <a:r>
              <a:rPr sz="2150" spc="-130" dirty="0">
                <a:solidFill>
                  <a:srgbClr val="5C5C5C"/>
                </a:solidFill>
                <a:latin typeface="Arial"/>
                <a:cs typeface="Arial"/>
              </a:rPr>
              <a:t>Ada </a:t>
            </a:r>
            <a:r>
              <a:rPr sz="2150" spc="-85" dirty="0">
                <a:solidFill>
                  <a:srgbClr val="5C5C5C"/>
                </a:solidFill>
                <a:latin typeface="Arial"/>
                <a:cs typeface="Arial"/>
              </a:rPr>
              <a:t>18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Deskriptor</a:t>
            </a:r>
            <a:r>
              <a:rPr sz="2150" spc="6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70" dirty="0">
                <a:solidFill>
                  <a:srgbClr val="5C5C5C"/>
                </a:solidFill>
                <a:latin typeface="Arial"/>
                <a:cs typeface="Arial"/>
              </a:rPr>
              <a:t>Intervensi</a:t>
            </a:r>
            <a:endParaRPr sz="21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39</a:t>
            </a:fld>
            <a:endParaRPr spc="-65" dirty="0"/>
          </a:p>
        </p:txBody>
      </p:sp>
      <p:sp>
        <p:nvSpPr>
          <p:cNvPr id="19" name="object 19"/>
          <p:cNvSpPr txBox="1"/>
          <p:nvPr/>
        </p:nvSpPr>
        <p:spPr>
          <a:xfrm>
            <a:off x="5158744" y="1619563"/>
            <a:ext cx="6516370" cy="40487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1012825" indent="-457834">
              <a:lnSpc>
                <a:spcPct val="101899"/>
              </a:lnSpc>
              <a:spcBef>
                <a:spcPts val="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spc="-120" dirty="0">
                <a:solidFill>
                  <a:srgbClr val="FF0000"/>
                </a:solidFill>
                <a:latin typeface="Arial"/>
                <a:cs typeface="Arial"/>
              </a:rPr>
              <a:t>Dukungan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menfasilitasi, </a:t>
            </a:r>
            <a:r>
              <a:rPr sz="2150" spc="-95" dirty="0">
                <a:solidFill>
                  <a:srgbClr val="5C5C5C"/>
                </a:solidFill>
                <a:latin typeface="Arial"/>
                <a:cs typeface="Arial"/>
              </a:rPr>
              <a:t>memudahkan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  </a:t>
            </a:r>
            <a:r>
              <a:rPr sz="2150" spc="-90" dirty="0">
                <a:solidFill>
                  <a:srgbClr val="5C5C5C"/>
                </a:solidFill>
                <a:latin typeface="Arial"/>
                <a:cs typeface="Arial"/>
              </a:rPr>
              <a:t>melancarkan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spc="-145" dirty="0">
                <a:solidFill>
                  <a:srgbClr val="FF0000"/>
                </a:solidFill>
                <a:latin typeface="Arial"/>
                <a:cs typeface="Arial"/>
              </a:rPr>
              <a:t>Edukasi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80" dirty="0">
                <a:solidFill>
                  <a:srgbClr val="5C5C5C"/>
                </a:solidFill>
                <a:latin typeface="Arial"/>
                <a:cs typeface="Arial"/>
              </a:rPr>
              <a:t>Mengajarkan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 </a:t>
            </a:r>
            <a:r>
              <a:rPr sz="2150" spc="-75" dirty="0">
                <a:solidFill>
                  <a:srgbClr val="5C5C5C"/>
                </a:solidFill>
                <a:latin typeface="Arial"/>
                <a:cs typeface="Arial"/>
              </a:rPr>
              <a:t>memberikan</a:t>
            </a:r>
            <a:r>
              <a:rPr sz="2150" spc="114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informasi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spc="-114" dirty="0">
                <a:solidFill>
                  <a:srgbClr val="FF0000"/>
                </a:solidFill>
                <a:latin typeface="Arial"/>
                <a:cs typeface="Arial"/>
              </a:rPr>
              <a:t>Kolaborasi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75" dirty="0">
                <a:solidFill>
                  <a:srgbClr val="5C5C5C"/>
                </a:solidFill>
                <a:latin typeface="Arial"/>
                <a:cs typeface="Arial"/>
              </a:rPr>
              <a:t>Melakukan </a:t>
            </a:r>
            <a:r>
              <a:rPr sz="2150" spc="-140" dirty="0">
                <a:solidFill>
                  <a:srgbClr val="5C5C5C"/>
                </a:solidFill>
                <a:latin typeface="Arial"/>
                <a:cs typeface="Arial"/>
              </a:rPr>
              <a:t>Kerjasama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</a:t>
            </a:r>
            <a:r>
              <a:rPr sz="2150" spc="-24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interaksi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spc="-120" dirty="0">
                <a:solidFill>
                  <a:srgbClr val="FF0000"/>
                </a:solidFill>
                <a:latin typeface="Arial"/>
                <a:cs typeface="Arial"/>
              </a:rPr>
              <a:t>Konseling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Memberikan</a:t>
            </a:r>
            <a:r>
              <a:rPr sz="2150" spc="-33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90" dirty="0">
                <a:solidFill>
                  <a:srgbClr val="5C5C5C"/>
                </a:solidFill>
                <a:latin typeface="Arial"/>
                <a:cs typeface="Arial"/>
              </a:rPr>
              <a:t>Bimbingan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150" spc="-105" dirty="0">
                <a:solidFill>
                  <a:srgbClr val="FF0000"/>
                </a:solidFill>
                <a:latin typeface="Arial"/>
                <a:cs typeface="Arial"/>
              </a:rPr>
              <a:t>Konsultasi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Memberikan informasi </a:t>
            </a:r>
            <a:r>
              <a:rPr sz="2150" spc="-70" dirty="0">
                <a:solidFill>
                  <a:srgbClr val="5C5C5C"/>
                </a:solidFill>
                <a:latin typeface="Arial"/>
                <a:cs typeface="Arial"/>
              </a:rPr>
              <a:t>tambahan</a:t>
            </a:r>
            <a:r>
              <a:rPr sz="2150" spc="17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</a:t>
            </a:r>
            <a:endParaRPr sz="21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0"/>
              </a:spcBef>
            </a:pPr>
            <a:r>
              <a:rPr sz="2150" spc="-65" dirty="0">
                <a:solidFill>
                  <a:srgbClr val="5C5C5C"/>
                </a:solidFill>
                <a:latin typeface="Arial"/>
                <a:cs typeface="Arial"/>
              </a:rPr>
              <a:t>pertimbangan</a:t>
            </a:r>
            <a:endParaRPr sz="2150">
              <a:latin typeface="Arial"/>
              <a:cs typeface="Arial"/>
            </a:endParaRPr>
          </a:p>
          <a:p>
            <a:pPr marL="469900" marR="707390" indent="-457834">
              <a:lnSpc>
                <a:spcPts val="2630"/>
              </a:lnSpc>
              <a:spcBef>
                <a:spcPts val="95"/>
              </a:spcBef>
              <a:buAutoNum type="arabicPeriod" startAt="6"/>
              <a:tabLst>
                <a:tab pos="469900" algn="l"/>
                <a:tab pos="470534" algn="l"/>
              </a:tabLst>
            </a:pPr>
            <a:r>
              <a:rPr sz="2150" spc="-75" dirty="0">
                <a:solidFill>
                  <a:srgbClr val="FF0000"/>
                </a:solidFill>
                <a:latin typeface="Arial"/>
                <a:cs typeface="Arial"/>
              </a:rPr>
              <a:t>Latihan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80" dirty="0">
                <a:solidFill>
                  <a:srgbClr val="5C5C5C"/>
                </a:solidFill>
                <a:latin typeface="Arial"/>
                <a:cs typeface="Arial"/>
              </a:rPr>
              <a:t>Mengajarkan </a:t>
            </a:r>
            <a:r>
              <a:rPr sz="2150" spc="-75" dirty="0">
                <a:solidFill>
                  <a:srgbClr val="5C5C5C"/>
                </a:solidFill>
                <a:latin typeface="Arial"/>
                <a:cs typeface="Arial"/>
              </a:rPr>
              <a:t>suatu </a:t>
            </a:r>
            <a:r>
              <a:rPr sz="2150" spc="-65" dirty="0">
                <a:solidFill>
                  <a:srgbClr val="5C5C5C"/>
                </a:solidFill>
                <a:latin typeface="Arial"/>
                <a:cs typeface="Arial"/>
              </a:rPr>
              <a:t>keterampilan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  </a:t>
            </a:r>
            <a:r>
              <a:rPr sz="2150" spc="-110" dirty="0">
                <a:solidFill>
                  <a:srgbClr val="5C5C5C"/>
                </a:solidFill>
                <a:latin typeface="Arial"/>
                <a:cs typeface="Arial"/>
              </a:rPr>
              <a:t>kemampuan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ts val="2530"/>
              </a:lnSpc>
              <a:buAutoNum type="arabicPeriod" startAt="6"/>
              <a:tabLst>
                <a:tab pos="469900" algn="l"/>
                <a:tab pos="470534" algn="l"/>
              </a:tabLst>
            </a:pPr>
            <a:r>
              <a:rPr sz="2150" spc="-75" dirty="0">
                <a:solidFill>
                  <a:srgbClr val="FF0000"/>
                </a:solidFill>
                <a:latin typeface="Arial"/>
                <a:cs typeface="Arial"/>
              </a:rPr>
              <a:t>Manajemen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55" dirty="0">
                <a:solidFill>
                  <a:srgbClr val="5C5C5C"/>
                </a:solidFill>
                <a:latin typeface="Arial"/>
                <a:cs typeface="Arial"/>
              </a:rPr>
              <a:t>mengidentifikasi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</a:t>
            </a:r>
            <a:r>
              <a:rPr sz="2150" spc="-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80" dirty="0">
                <a:solidFill>
                  <a:srgbClr val="5C5C5C"/>
                </a:solidFill>
                <a:latin typeface="Arial"/>
                <a:cs typeface="Arial"/>
              </a:rPr>
              <a:t>mengelola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25"/>
              </a:spcBef>
              <a:buAutoNum type="arabicPeriod" startAt="6"/>
              <a:tabLst>
                <a:tab pos="469900" algn="l"/>
                <a:tab pos="470534" algn="l"/>
              </a:tabLst>
            </a:pPr>
            <a:r>
              <a:rPr sz="2150" spc="-110" dirty="0">
                <a:solidFill>
                  <a:srgbClr val="FF0000"/>
                </a:solidFill>
                <a:latin typeface="Arial"/>
                <a:cs typeface="Arial"/>
              </a:rPr>
              <a:t>Pemantaua</a:t>
            </a:r>
            <a:r>
              <a:rPr sz="2150" spc="-110" dirty="0">
                <a:solidFill>
                  <a:srgbClr val="5C5C5C"/>
                </a:solidFill>
                <a:latin typeface="Arial"/>
                <a:cs typeface="Arial"/>
              </a:rPr>
              <a:t>n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70" dirty="0">
                <a:solidFill>
                  <a:srgbClr val="5C5C5C"/>
                </a:solidFill>
                <a:latin typeface="Arial"/>
                <a:cs typeface="Arial"/>
              </a:rPr>
              <a:t>Mengumpulkan </a:t>
            </a:r>
            <a:r>
              <a:rPr sz="2150" spc="-50" dirty="0">
                <a:solidFill>
                  <a:srgbClr val="5C5C5C"/>
                </a:solidFill>
                <a:latin typeface="Arial"/>
                <a:cs typeface="Arial"/>
              </a:rPr>
              <a:t>atau </a:t>
            </a:r>
            <a:r>
              <a:rPr sz="2150" spc="-110" dirty="0">
                <a:solidFill>
                  <a:srgbClr val="5C5C5C"/>
                </a:solidFill>
                <a:latin typeface="Arial"/>
                <a:cs typeface="Arial"/>
              </a:rPr>
              <a:t>menganalisa</a:t>
            </a:r>
            <a:r>
              <a:rPr sz="2150" spc="10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55" dirty="0">
                <a:solidFill>
                  <a:srgbClr val="5C5C5C"/>
                </a:solidFill>
                <a:latin typeface="Arial"/>
                <a:cs typeface="Arial"/>
              </a:rPr>
              <a:t>data</a:t>
            </a:r>
            <a:endParaRPr sz="21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 startAt="6"/>
              <a:tabLst>
                <a:tab pos="469900" algn="l"/>
                <a:tab pos="470534" algn="l"/>
              </a:tabLst>
            </a:pPr>
            <a:r>
              <a:rPr sz="2150" spc="-105" dirty="0">
                <a:solidFill>
                  <a:srgbClr val="FF0000"/>
                </a:solidFill>
                <a:latin typeface="Arial"/>
                <a:cs typeface="Arial"/>
              </a:rPr>
              <a:t>Pemberian </a:t>
            </a:r>
            <a:r>
              <a:rPr sz="2150" spc="-15" dirty="0">
                <a:solidFill>
                  <a:srgbClr val="5C5C5C"/>
                </a:solidFill>
                <a:latin typeface="Arial"/>
                <a:cs typeface="Arial"/>
              </a:rPr>
              <a:t>: </a:t>
            </a:r>
            <a:r>
              <a:rPr sz="2150" spc="-80" dirty="0">
                <a:solidFill>
                  <a:srgbClr val="5C5C5C"/>
                </a:solidFill>
                <a:latin typeface="Arial"/>
                <a:cs typeface="Arial"/>
              </a:rPr>
              <a:t>Menyiapkan </a:t>
            </a:r>
            <a:r>
              <a:rPr sz="2150" spc="-95" dirty="0">
                <a:solidFill>
                  <a:srgbClr val="5C5C5C"/>
                </a:solidFill>
                <a:latin typeface="Arial"/>
                <a:cs typeface="Arial"/>
              </a:rPr>
              <a:t>dan</a:t>
            </a:r>
            <a:r>
              <a:rPr sz="2150" spc="-34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75" dirty="0">
                <a:solidFill>
                  <a:srgbClr val="5C5C5C"/>
                </a:solidFill>
                <a:latin typeface="Arial"/>
                <a:cs typeface="Arial"/>
              </a:rPr>
              <a:t>memberikan</a:t>
            </a:r>
            <a:endParaRPr sz="21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01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9100" y="3369328"/>
            <a:ext cx="3733800" cy="3607435"/>
            <a:chOff x="4229100" y="3146308"/>
            <a:chExt cx="3733800" cy="3607435"/>
          </a:xfrm>
        </p:grpSpPr>
        <p:sp>
          <p:nvSpPr>
            <p:cNvPr id="3" name="object 3"/>
            <p:cNvSpPr/>
            <p:nvPr/>
          </p:nvSpPr>
          <p:spPr>
            <a:xfrm>
              <a:off x="5161269" y="3159008"/>
              <a:ext cx="1944370" cy="1630045"/>
            </a:xfrm>
            <a:custGeom>
              <a:avLst/>
              <a:gdLst/>
              <a:ahLst/>
              <a:cxnLst/>
              <a:rect l="l" t="t" r="r" b="b"/>
              <a:pathLst>
                <a:path w="1944370" h="1630045">
                  <a:moveTo>
                    <a:pt x="972068" y="0"/>
                  </a:moveTo>
                  <a:lnTo>
                    <a:pt x="920446" y="1129"/>
                  </a:lnTo>
                  <a:lnTo>
                    <a:pt x="869526" y="4479"/>
                  </a:lnTo>
                  <a:lnTo>
                    <a:pt x="819374" y="9993"/>
                  </a:lnTo>
                  <a:lnTo>
                    <a:pt x="770058" y="17616"/>
                  </a:lnTo>
                  <a:lnTo>
                    <a:pt x="721645" y="27291"/>
                  </a:lnTo>
                  <a:lnTo>
                    <a:pt x="674202" y="38962"/>
                  </a:lnTo>
                  <a:lnTo>
                    <a:pt x="627797" y="52572"/>
                  </a:lnTo>
                  <a:lnTo>
                    <a:pt x="582496" y="68065"/>
                  </a:lnTo>
                  <a:lnTo>
                    <a:pt x="538366" y="85385"/>
                  </a:lnTo>
                  <a:lnTo>
                    <a:pt x="495476" y="104476"/>
                  </a:lnTo>
                  <a:lnTo>
                    <a:pt x="453892" y="125281"/>
                  </a:lnTo>
                  <a:lnTo>
                    <a:pt x="413681" y="147743"/>
                  </a:lnTo>
                  <a:lnTo>
                    <a:pt x="374911" y="171808"/>
                  </a:lnTo>
                  <a:lnTo>
                    <a:pt x="337648" y="197418"/>
                  </a:lnTo>
                  <a:lnTo>
                    <a:pt x="301961" y="224517"/>
                  </a:lnTo>
                  <a:lnTo>
                    <a:pt x="267915" y="253049"/>
                  </a:lnTo>
                  <a:lnTo>
                    <a:pt x="235579" y="282957"/>
                  </a:lnTo>
                  <a:lnTo>
                    <a:pt x="205020" y="314186"/>
                  </a:lnTo>
                  <a:lnTo>
                    <a:pt x="176304" y="346678"/>
                  </a:lnTo>
                  <a:lnTo>
                    <a:pt x="149500" y="380379"/>
                  </a:lnTo>
                  <a:lnTo>
                    <a:pt x="124674" y="415230"/>
                  </a:lnTo>
                  <a:lnTo>
                    <a:pt x="101893" y="451177"/>
                  </a:lnTo>
                  <a:lnTo>
                    <a:pt x="81225" y="488163"/>
                  </a:lnTo>
                  <a:lnTo>
                    <a:pt x="62736" y="526131"/>
                  </a:lnTo>
                  <a:lnTo>
                    <a:pt x="46495" y="565025"/>
                  </a:lnTo>
                  <a:lnTo>
                    <a:pt x="32568" y="604790"/>
                  </a:lnTo>
                  <a:lnTo>
                    <a:pt x="21023" y="645368"/>
                  </a:lnTo>
                  <a:lnTo>
                    <a:pt x="11926" y="686703"/>
                  </a:lnTo>
                  <a:lnTo>
                    <a:pt x="5345" y="728739"/>
                  </a:lnTo>
                  <a:lnTo>
                    <a:pt x="1347" y="771421"/>
                  </a:lnTo>
                  <a:lnTo>
                    <a:pt x="0" y="814690"/>
                  </a:lnTo>
                  <a:lnTo>
                    <a:pt x="1347" y="857960"/>
                  </a:lnTo>
                  <a:lnTo>
                    <a:pt x="5345" y="900642"/>
                  </a:lnTo>
                  <a:lnTo>
                    <a:pt x="11926" y="942680"/>
                  </a:lnTo>
                  <a:lnTo>
                    <a:pt x="21023" y="984018"/>
                  </a:lnTo>
                  <a:lnTo>
                    <a:pt x="32568" y="1024599"/>
                  </a:lnTo>
                  <a:lnTo>
                    <a:pt x="46495" y="1064368"/>
                  </a:lnTo>
                  <a:lnTo>
                    <a:pt x="62736" y="1103266"/>
                  </a:lnTo>
                  <a:lnTo>
                    <a:pt x="81225" y="1141240"/>
                  </a:lnTo>
                  <a:lnTo>
                    <a:pt x="101893" y="1178231"/>
                  </a:lnTo>
                  <a:lnTo>
                    <a:pt x="124674" y="1214184"/>
                  </a:lnTo>
                  <a:lnTo>
                    <a:pt x="149500" y="1249042"/>
                  </a:lnTo>
                  <a:lnTo>
                    <a:pt x="176304" y="1282749"/>
                  </a:lnTo>
                  <a:lnTo>
                    <a:pt x="205020" y="1315249"/>
                  </a:lnTo>
                  <a:lnTo>
                    <a:pt x="235579" y="1346485"/>
                  </a:lnTo>
                  <a:lnTo>
                    <a:pt x="267915" y="1376400"/>
                  </a:lnTo>
                  <a:lnTo>
                    <a:pt x="301961" y="1404940"/>
                  </a:lnTo>
                  <a:lnTo>
                    <a:pt x="337648" y="1432046"/>
                  </a:lnTo>
                  <a:lnTo>
                    <a:pt x="374911" y="1457663"/>
                  </a:lnTo>
                  <a:lnTo>
                    <a:pt x="413681" y="1481735"/>
                  </a:lnTo>
                  <a:lnTo>
                    <a:pt x="453892" y="1504205"/>
                  </a:lnTo>
                  <a:lnTo>
                    <a:pt x="495476" y="1525016"/>
                  </a:lnTo>
                  <a:lnTo>
                    <a:pt x="538366" y="1544113"/>
                  </a:lnTo>
                  <a:lnTo>
                    <a:pt x="582496" y="1561439"/>
                  </a:lnTo>
                  <a:lnTo>
                    <a:pt x="627797" y="1576938"/>
                  </a:lnTo>
                  <a:lnTo>
                    <a:pt x="674202" y="1590553"/>
                  </a:lnTo>
                  <a:lnTo>
                    <a:pt x="721645" y="1602228"/>
                  </a:lnTo>
                  <a:lnTo>
                    <a:pt x="770058" y="1611906"/>
                  </a:lnTo>
                  <a:lnTo>
                    <a:pt x="819374" y="1619532"/>
                  </a:lnTo>
                  <a:lnTo>
                    <a:pt x="869526" y="1625049"/>
                  </a:lnTo>
                  <a:lnTo>
                    <a:pt x="920446" y="1628401"/>
                  </a:lnTo>
                  <a:lnTo>
                    <a:pt x="972068" y="1629530"/>
                  </a:lnTo>
                  <a:lnTo>
                    <a:pt x="1023703" y="1628401"/>
                  </a:lnTo>
                  <a:lnTo>
                    <a:pt x="1074637" y="1625049"/>
                  </a:lnTo>
                  <a:lnTo>
                    <a:pt x="1124800" y="1619532"/>
                  </a:lnTo>
                  <a:lnTo>
                    <a:pt x="1174127" y="1611906"/>
                  </a:lnTo>
                  <a:lnTo>
                    <a:pt x="1222550" y="1602228"/>
                  </a:lnTo>
                  <a:lnTo>
                    <a:pt x="1270002" y="1590553"/>
                  </a:lnTo>
                  <a:lnTo>
                    <a:pt x="1316416" y="1576938"/>
                  </a:lnTo>
                  <a:lnTo>
                    <a:pt x="1361725" y="1561439"/>
                  </a:lnTo>
                  <a:lnTo>
                    <a:pt x="1405861" y="1544113"/>
                  </a:lnTo>
                  <a:lnTo>
                    <a:pt x="1448757" y="1525016"/>
                  </a:lnTo>
                  <a:lnTo>
                    <a:pt x="1490346" y="1504205"/>
                  </a:lnTo>
                  <a:lnTo>
                    <a:pt x="1530562" y="1481735"/>
                  </a:lnTo>
                  <a:lnTo>
                    <a:pt x="1569336" y="1457663"/>
                  </a:lnTo>
                  <a:lnTo>
                    <a:pt x="1606601" y="1432046"/>
                  </a:lnTo>
                  <a:lnTo>
                    <a:pt x="1642292" y="1404940"/>
                  </a:lnTo>
                  <a:lnTo>
                    <a:pt x="1676339" y="1376400"/>
                  </a:lnTo>
                  <a:lnTo>
                    <a:pt x="1708677" y="1346485"/>
                  </a:lnTo>
                  <a:lnTo>
                    <a:pt x="1739238" y="1315249"/>
                  </a:lnTo>
                  <a:lnTo>
                    <a:pt x="1767954" y="1282749"/>
                  </a:lnTo>
                  <a:lnTo>
                    <a:pt x="1794759" y="1249042"/>
                  </a:lnTo>
                  <a:lnTo>
                    <a:pt x="1819586" y="1214184"/>
                  </a:lnTo>
                  <a:lnTo>
                    <a:pt x="1842367" y="1178231"/>
                  </a:lnTo>
                  <a:lnTo>
                    <a:pt x="1863035" y="1141240"/>
                  </a:lnTo>
                  <a:lnTo>
                    <a:pt x="1881523" y="1103266"/>
                  </a:lnTo>
                  <a:lnTo>
                    <a:pt x="1897764" y="1064368"/>
                  </a:lnTo>
                  <a:lnTo>
                    <a:pt x="1911690" y="1024599"/>
                  </a:lnTo>
                  <a:lnTo>
                    <a:pt x="1923236" y="984018"/>
                  </a:lnTo>
                  <a:lnTo>
                    <a:pt x="1932332" y="942680"/>
                  </a:lnTo>
                  <a:lnTo>
                    <a:pt x="1938913" y="900642"/>
                  </a:lnTo>
                  <a:lnTo>
                    <a:pt x="1942910" y="857960"/>
                  </a:lnTo>
                  <a:lnTo>
                    <a:pt x="1944258" y="814690"/>
                  </a:lnTo>
                  <a:lnTo>
                    <a:pt x="1942910" y="771421"/>
                  </a:lnTo>
                  <a:lnTo>
                    <a:pt x="1938913" y="728739"/>
                  </a:lnTo>
                  <a:lnTo>
                    <a:pt x="1932332" y="686703"/>
                  </a:lnTo>
                  <a:lnTo>
                    <a:pt x="1923236" y="645368"/>
                  </a:lnTo>
                  <a:lnTo>
                    <a:pt x="1911690" y="604790"/>
                  </a:lnTo>
                  <a:lnTo>
                    <a:pt x="1897764" y="565025"/>
                  </a:lnTo>
                  <a:lnTo>
                    <a:pt x="1881523" y="526131"/>
                  </a:lnTo>
                  <a:lnTo>
                    <a:pt x="1863035" y="488163"/>
                  </a:lnTo>
                  <a:lnTo>
                    <a:pt x="1842367" y="451177"/>
                  </a:lnTo>
                  <a:lnTo>
                    <a:pt x="1819586" y="415230"/>
                  </a:lnTo>
                  <a:lnTo>
                    <a:pt x="1794759" y="380379"/>
                  </a:lnTo>
                  <a:lnTo>
                    <a:pt x="1767954" y="346678"/>
                  </a:lnTo>
                  <a:lnTo>
                    <a:pt x="1739238" y="314186"/>
                  </a:lnTo>
                  <a:lnTo>
                    <a:pt x="1708677" y="282957"/>
                  </a:lnTo>
                  <a:lnTo>
                    <a:pt x="1676339" y="253049"/>
                  </a:lnTo>
                  <a:lnTo>
                    <a:pt x="1642292" y="224517"/>
                  </a:lnTo>
                  <a:lnTo>
                    <a:pt x="1606601" y="197418"/>
                  </a:lnTo>
                  <a:lnTo>
                    <a:pt x="1569336" y="171808"/>
                  </a:lnTo>
                  <a:lnTo>
                    <a:pt x="1530562" y="147743"/>
                  </a:lnTo>
                  <a:lnTo>
                    <a:pt x="1490346" y="125281"/>
                  </a:lnTo>
                  <a:lnTo>
                    <a:pt x="1448757" y="104476"/>
                  </a:lnTo>
                  <a:lnTo>
                    <a:pt x="1405861" y="85385"/>
                  </a:lnTo>
                  <a:lnTo>
                    <a:pt x="1361725" y="68065"/>
                  </a:lnTo>
                  <a:lnTo>
                    <a:pt x="1316416" y="52572"/>
                  </a:lnTo>
                  <a:lnTo>
                    <a:pt x="1270002" y="38962"/>
                  </a:lnTo>
                  <a:lnTo>
                    <a:pt x="1222550" y="27291"/>
                  </a:lnTo>
                  <a:lnTo>
                    <a:pt x="1174127" y="17616"/>
                  </a:lnTo>
                  <a:lnTo>
                    <a:pt x="1124800" y="9993"/>
                  </a:lnTo>
                  <a:lnTo>
                    <a:pt x="1074637" y="4479"/>
                  </a:lnTo>
                  <a:lnTo>
                    <a:pt x="1023703" y="1129"/>
                  </a:lnTo>
                  <a:lnTo>
                    <a:pt x="972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161269" y="3159008"/>
              <a:ext cx="1944370" cy="1630045"/>
            </a:xfrm>
            <a:custGeom>
              <a:avLst/>
              <a:gdLst/>
              <a:ahLst/>
              <a:cxnLst/>
              <a:rect l="l" t="t" r="r" b="b"/>
              <a:pathLst>
                <a:path w="1944370" h="1630045">
                  <a:moveTo>
                    <a:pt x="0" y="814690"/>
                  </a:moveTo>
                  <a:lnTo>
                    <a:pt x="1347" y="771421"/>
                  </a:lnTo>
                  <a:lnTo>
                    <a:pt x="5345" y="728739"/>
                  </a:lnTo>
                  <a:lnTo>
                    <a:pt x="11926" y="686703"/>
                  </a:lnTo>
                  <a:lnTo>
                    <a:pt x="21023" y="645368"/>
                  </a:lnTo>
                  <a:lnTo>
                    <a:pt x="32568" y="604790"/>
                  </a:lnTo>
                  <a:lnTo>
                    <a:pt x="46495" y="565025"/>
                  </a:lnTo>
                  <a:lnTo>
                    <a:pt x="62736" y="526131"/>
                  </a:lnTo>
                  <a:lnTo>
                    <a:pt x="81225" y="488163"/>
                  </a:lnTo>
                  <a:lnTo>
                    <a:pt x="101893" y="451177"/>
                  </a:lnTo>
                  <a:lnTo>
                    <a:pt x="124674" y="415230"/>
                  </a:lnTo>
                  <a:lnTo>
                    <a:pt x="149500" y="380379"/>
                  </a:lnTo>
                  <a:lnTo>
                    <a:pt x="176304" y="346678"/>
                  </a:lnTo>
                  <a:lnTo>
                    <a:pt x="205020" y="314186"/>
                  </a:lnTo>
                  <a:lnTo>
                    <a:pt x="235579" y="282957"/>
                  </a:lnTo>
                  <a:lnTo>
                    <a:pt x="267915" y="253049"/>
                  </a:lnTo>
                  <a:lnTo>
                    <a:pt x="301961" y="224517"/>
                  </a:lnTo>
                  <a:lnTo>
                    <a:pt x="337648" y="197418"/>
                  </a:lnTo>
                  <a:lnTo>
                    <a:pt x="374911" y="171808"/>
                  </a:lnTo>
                  <a:lnTo>
                    <a:pt x="413681" y="147743"/>
                  </a:lnTo>
                  <a:lnTo>
                    <a:pt x="453892" y="125281"/>
                  </a:lnTo>
                  <a:lnTo>
                    <a:pt x="495476" y="104476"/>
                  </a:lnTo>
                  <a:lnTo>
                    <a:pt x="538366" y="85385"/>
                  </a:lnTo>
                  <a:lnTo>
                    <a:pt x="582496" y="68065"/>
                  </a:lnTo>
                  <a:lnTo>
                    <a:pt x="627797" y="52572"/>
                  </a:lnTo>
                  <a:lnTo>
                    <a:pt x="674202" y="38962"/>
                  </a:lnTo>
                  <a:lnTo>
                    <a:pt x="721645" y="27291"/>
                  </a:lnTo>
                  <a:lnTo>
                    <a:pt x="770058" y="17616"/>
                  </a:lnTo>
                  <a:lnTo>
                    <a:pt x="819374" y="9993"/>
                  </a:lnTo>
                  <a:lnTo>
                    <a:pt x="869526" y="4479"/>
                  </a:lnTo>
                  <a:lnTo>
                    <a:pt x="920446" y="1129"/>
                  </a:lnTo>
                  <a:lnTo>
                    <a:pt x="972068" y="0"/>
                  </a:lnTo>
                  <a:lnTo>
                    <a:pt x="1023703" y="1129"/>
                  </a:lnTo>
                  <a:lnTo>
                    <a:pt x="1074637" y="4479"/>
                  </a:lnTo>
                  <a:lnTo>
                    <a:pt x="1124800" y="9993"/>
                  </a:lnTo>
                  <a:lnTo>
                    <a:pt x="1174127" y="17616"/>
                  </a:lnTo>
                  <a:lnTo>
                    <a:pt x="1222550" y="27291"/>
                  </a:lnTo>
                  <a:lnTo>
                    <a:pt x="1270002" y="38962"/>
                  </a:lnTo>
                  <a:lnTo>
                    <a:pt x="1316416" y="52572"/>
                  </a:lnTo>
                  <a:lnTo>
                    <a:pt x="1361725" y="68065"/>
                  </a:lnTo>
                  <a:lnTo>
                    <a:pt x="1405861" y="85385"/>
                  </a:lnTo>
                  <a:lnTo>
                    <a:pt x="1448757" y="104476"/>
                  </a:lnTo>
                  <a:lnTo>
                    <a:pt x="1490346" y="125281"/>
                  </a:lnTo>
                  <a:lnTo>
                    <a:pt x="1530562" y="147743"/>
                  </a:lnTo>
                  <a:lnTo>
                    <a:pt x="1569336" y="171808"/>
                  </a:lnTo>
                  <a:lnTo>
                    <a:pt x="1606601" y="197418"/>
                  </a:lnTo>
                  <a:lnTo>
                    <a:pt x="1642292" y="224517"/>
                  </a:lnTo>
                  <a:lnTo>
                    <a:pt x="1676339" y="253049"/>
                  </a:lnTo>
                  <a:lnTo>
                    <a:pt x="1708677" y="282957"/>
                  </a:lnTo>
                  <a:lnTo>
                    <a:pt x="1739238" y="314186"/>
                  </a:lnTo>
                  <a:lnTo>
                    <a:pt x="1767954" y="346678"/>
                  </a:lnTo>
                  <a:lnTo>
                    <a:pt x="1794759" y="380379"/>
                  </a:lnTo>
                  <a:lnTo>
                    <a:pt x="1819586" y="415230"/>
                  </a:lnTo>
                  <a:lnTo>
                    <a:pt x="1842367" y="451177"/>
                  </a:lnTo>
                  <a:lnTo>
                    <a:pt x="1863035" y="488163"/>
                  </a:lnTo>
                  <a:lnTo>
                    <a:pt x="1881523" y="526131"/>
                  </a:lnTo>
                  <a:lnTo>
                    <a:pt x="1897764" y="565025"/>
                  </a:lnTo>
                  <a:lnTo>
                    <a:pt x="1911690" y="604790"/>
                  </a:lnTo>
                  <a:lnTo>
                    <a:pt x="1923236" y="645368"/>
                  </a:lnTo>
                  <a:lnTo>
                    <a:pt x="1932332" y="686703"/>
                  </a:lnTo>
                  <a:lnTo>
                    <a:pt x="1938913" y="728739"/>
                  </a:lnTo>
                  <a:lnTo>
                    <a:pt x="1942910" y="771421"/>
                  </a:lnTo>
                  <a:lnTo>
                    <a:pt x="1944258" y="814690"/>
                  </a:lnTo>
                  <a:lnTo>
                    <a:pt x="1942910" y="857960"/>
                  </a:lnTo>
                  <a:lnTo>
                    <a:pt x="1938913" y="900642"/>
                  </a:lnTo>
                  <a:lnTo>
                    <a:pt x="1932332" y="942680"/>
                  </a:lnTo>
                  <a:lnTo>
                    <a:pt x="1923236" y="984018"/>
                  </a:lnTo>
                  <a:lnTo>
                    <a:pt x="1911690" y="1024599"/>
                  </a:lnTo>
                  <a:lnTo>
                    <a:pt x="1897764" y="1064368"/>
                  </a:lnTo>
                  <a:lnTo>
                    <a:pt x="1881523" y="1103266"/>
                  </a:lnTo>
                  <a:lnTo>
                    <a:pt x="1863035" y="1141240"/>
                  </a:lnTo>
                  <a:lnTo>
                    <a:pt x="1842367" y="1178231"/>
                  </a:lnTo>
                  <a:lnTo>
                    <a:pt x="1819586" y="1214184"/>
                  </a:lnTo>
                  <a:lnTo>
                    <a:pt x="1794759" y="1249042"/>
                  </a:lnTo>
                  <a:lnTo>
                    <a:pt x="1767954" y="1282749"/>
                  </a:lnTo>
                  <a:lnTo>
                    <a:pt x="1739238" y="1315249"/>
                  </a:lnTo>
                  <a:lnTo>
                    <a:pt x="1708677" y="1346485"/>
                  </a:lnTo>
                  <a:lnTo>
                    <a:pt x="1676339" y="1376400"/>
                  </a:lnTo>
                  <a:lnTo>
                    <a:pt x="1642292" y="1404940"/>
                  </a:lnTo>
                  <a:lnTo>
                    <a:pt x="1606601" y="1432046"/>
                  </a:lnTo>
                  <a:lnTo>
                    <a:pt x="1569336" y="1457663"/>
                  </a:lnTo>
                  <a:lnTo>
                    <a:pt x="1530562" y="1481735"/>
                  </a:lnTo>
                  <a:lnTo>
                    <a:pt x="1490346" y="1504205"/>
                  </a:lnTo>
                  <a:lnTo>
                    <a:pt x="1448757" y="1525016"/>
                  </a:lnTo>
                  <a:lnTo>
                    <a:pt x="1405861" y="1544113"/>
                  </a:lnTo>
                  <a:lnTo>
                    <a:pt x="1361725" y="1561439"/>
                  </a:lnTo>
                  <a:lnTo>
                    <a:pt x="1316416" y="1576938"/>
                  </a:lnTo>
                  <a:lnTo>
                    <a:pt x="1270002" y="1590553"/>
                  </a:lnTo>
                  <a:lnTo>
                    <a:pt x="1222550" y="1602228"/>
                  </a:lnTo>
                  <a:lnTo>
                    <a:pt x="1174127" y="1611906"/>
                  </a:lnTo>
                  <a:lnTo>
                    <a:pt x="1124800" y="1619532"/>
                  </a:lnTo>
                  <a:lnTo>
                    <a:pt x="1074637" y="1625049"/>
                  </a:lnTo>
                  <a:lnTo>
                    <a:pt x="1023703" y="1628401"/>
                  </a:lnTo>
                  <a:lnTo>
                    <a:pt x="972068" y="1629530"/>
                  </a:lnTo>
                  <a:lnTo>
                    <a:pt x="920446" y="1628401"/>
                  </a:lnTo>
                  <a:lnTo>
                    <a:pt x="869526" y="1625049"/>
                  </a:lnTo>
                  <a:lnTo>
                    <a:pt x="819374" y="1619532"/>
                  </a:lnTo>
                  <a:lnTo>
                    <a:pt x="770058" y="1611906"/>
                  </a:lnTo>
                  <a:lnTo>
                    <a:pt x="721645" y="1602228"/>
                  </a:lnTo>
                  <a:lnTo>
                    <a:pt x="674202" y="1590553"/>
                  </a:lnTo>
                  <a:lnTo>
                    <a:pt x="627797" y="1576938"/>
                  </a:lnTo>
                  <a:lnTo>
                    <a:pt x="582496" y="1561439"/>
                  </a:lnTo>
                  <a:lnTo>
                    <a:pt x="538366" y="1544113"/>
                  </a:lnTo>
                  <a:lnTo>
                    <a:pt x="495476" y="1525016"/>
                  </a:lnTo>
                  <a:lnTo>
                    <a:pt x="453892" y="1504205"/>
                  </a:lnTo>
                  <a:lnTo>
                    <a:pt x="413681" y="1481735"/>
                  </a:lnTo>
                  <a:lnTo>
                    <a:pt x="374911" y="1457663"/>
                  </a:lnTo>
                  <a:lnTo>
                    <a:pt x="337648" y="1432046"/>
                  </a:lnTo>
                  <a:lnTo>
                    <a:pt x="301961" y="1404940"/>
                  </a:lnTo>
                  <a:lnTo>
                    <a:pt x="267915" y="1376400"/>
                  </a:lnTo>
                  <a:lnTo>
                    <a:pt x="235579" y="1346485"/>
                  </a:lnTo>
                  <a:lnTo>
                    <a:pt x="205020" y="1315249"/>
                  </a:lnTo>
                  <a:lnTo>
                    <a:pt x="176304" y="1282749"/>
                  </a:lnTo>
                  <a:lnTo>
                    <a:pt x="149500" y="1249042"/>
                  </a:lnTo>
                  <a:lnTo>
                    <a:pt x="124674" y="1214184"/>
                  </a:lnTo>
                  <a:lnTo>
                    <a:pt x="101893" y="1178231"/>
                  </a:lnTo>
                  <a:lnTo>
                    <a:pt x="81225" y="1141240"/>
                  </a:lnTo>
                  <a:lnTo>
                    <a:pt x="62736" y="1103266"/>
                  </a:lnTo>
                  <a:lnTo>
                    <a:pt x="46495" y="1064368"/>
                  </a:lnTo>
                  <a:lnTo>
                    <a:pt x="32568" y="1024599"/>
                  </a:lnTo>
                  <a:lnTo>
                    <a:pt x="21023" y="984018"/>
                  </a:lnTo>
                  <a:lnTo>
                    <a:pt x="11926" y="942680"/>
                  </a:lnTo>
                  <a:lnTo>
                    <a:pt x="5345" y="900642"/>
                  </a:lnTo>
                  <a:lnTo>
                    <a:pt x="1347" y="857960"/>
                  </a:lnTo>
                  <a:lnTo>
                    <a:pt x="0" y="814690"/>
                  </a:lnTo>
                  <a:close/>
                </a:path>
              </a:pathLst>
            </a:custGeom>
            <a:ln w="25399">
              <a:solidFill>
                <a:srgbClr val="1B6AA2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999" y="749930"/>
            <a:ext cx="302260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spc="-565" dirty="0">
                <a:latin typeface="Verdana"/>
                <a:cs typeface="Verdana"/>
              </a:rPr>
              <a:t>SDKI, </a:t>
            </a:r>
            <a:r>
              <a:rPr sz="3450" b="1" spc="-610" dirty="0">
                <a:latin typeface="Verdana"/>
                <a:cs typeface="Verdana"/>
              </a:rPr>
              <a:t>SLKI,</a:t>
            </a:r>
            <a:r>
              <a:rPr sz="3450" b="1" spc="-500" dirty="0">
                <a:latin typeface="Verdana"/>
                <a:cs typeface="Verdana"/>
              </a:rPr>
              <a:t> </a:t>
            </a:r>
            <a:r>
              <a:rPr sz="3450" b="1" spc="-745" dirty="0">
                <a:latin typeface="Verdana"/>
                <a:cs typeface="Verdana"/>
              </a:rPr>
              <a:t>SIKI</a:t>
            </a:r>
            <a:endParaRPr sz="34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6538" y="3804099"/>
            <a:ext cx="673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480" dirty="0">
                <a:solidFill>
                  <a:srgbClr val="5C5C5C"/>
                </a:solidFill>
                <a:latin typeface="Arial"/>
                <a:cs typeface="Arial"/>
              </a:rPr>
              <a:t>S</a:t>
            </a:r>
            <a:r>
              <a:rPr sz="2400" spc="-240" dirty="0">
                <a:solidFill>
                  <a:srgbClr val="5C5C5C"/>
                </a:solidFill>
                <a:latin typeface="Arial"/>
                <a:cs typeface="Arial"/>
              </a:rPr>
              <a:t>D</a:t>
            </a:r>
            <a:r>
              <a:rPr sz="2400" spc="-330" dirty="0">
                <a:solidFill>
                  <a:srgbClr val="5C5C5C"/>
                </a:solidFill>
                <a:latin typeface="Arial"/>
                <a:cs typeface="Arial"/>
              </a:rPr>
              <a:t>K</a:t>
            </a:r>
            <a:r>
              <a:rPr sz="2400" spc="-65" dirty="0">
                <a:solidFill>
                  <a:srgbClr val="5C5C5C"/>
                </a:solidFill>
                <a:latin typeface="Arial"/>
                <a:cs typeface="Arial"/>
              </a:rPr>
              <a:t>I,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7676" y="4166681"/>
            <a:ext cx="1130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60" dirty="0">
                <a:solidFill>
                  <a:srgbClr val="5C5C5C"/>
                </a:solidFill>
                <a:latin typeface="Arial"/>
                <a:cs typeface="Arial"/>
              </a:rPr>
              <a:t>SLKI,</a:t>
            </a:r>
            <a:r>
              <a:rPr sz="2400" spc="-229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400" spc="-235" dirty="0">
                <a:solidFill>
                  <a:srgbClr val="5C5C5C"/>
                </a:solidFill>
                <a:latin typeface="Arial"/>
                <a:cs typeface="Arial"/>
              </a:rPr>
              <a:t>SIKI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75414" y="1873126"/>
            <a:ext cx="3265804" cy="1073785"/>
            <a:chOff x="6875414" y="1650106"/>
            <a:chExt cx="3265804" cy="1073785"/>
          </a:xfrm>
        </p:grpSpPr>
        <p:sp>
          <p:nvSpPr>
            <p:cNvPr id="11" name="object 11"/>
            <p:cNvSpPr/>
            <p:nvPr/>
          </p:nvSpPr>
          <p:spPr>
            <a:xfrm>
              <a:off x="6888114" y="1662806"/>
              <a:ext cx="3240405" cy="1048385"/>
            </a:xfrm>
            <a:custGeom>
              <a:avLst/>
              <a:gdLst/>
              <a:ahLst/>
              <a:cxnLst/>
              <a:rect l="l" t="t" r="r" b="b"/>
              <a:pathLst>
                <a:path w="3240404" h="1048385">
                  <a:moveTo>
                    <a:pt x="3065647" y="0"/>
                  </a:moveTo>
                  <a:lnTo>
                    <a:pt x="174619" y="0"/>
                  </a:lnTo>
                  <a:lnTo>
                    <a:pt x="128210" y="6241"/>
                  </a:lnTo>
                  <a:lnTo>
                    <a:pt x="86499" y="23854"/>
                  </a:lnTo>
                  <a:lnTo>
                    <a:pt x="51156" y="51168"/>
                  </a:lnTo>
                  <a:lnTo>
                    <a:pt x="23847" y="86513"/>
                  </a:lnTo>
                  <a:lnTo>
                    <a:pt x="6239" y="128220"/>
                  </a:lnTo>
                  <a:lnTo>
                    <a:pt x="0" y="174619"/>
                  </a:lnTo>
                  <a:lnTo>
                    <a:pt x="0" y="873251"/>
                  </a:lnTo>
                  <a:lnTo>
                    <a:pt x="6239" y="919661"/>
                  </a:lnTo>
                  <a:lnTo>
                    <a:pt x="23847" y="961371"/>
                  </a:lnTo>
                  <a:lnTo>
                    <a:pt x="51156" y="996715"/>
                  </a:lnTo>
                  <a:lnTo>
                    <a:pt x="86499" y="1024024"/>
                  </a:lnTo>
                  <a:lnTo>
                    <a:pt x="128210" y="1041632"/>
                  </a:lnTo>
                  <a:lnTo>
                    <a:pt x="174619" y="1047871"/>
                  </a:lnTo>
                  <a:lnTo>
                    <a:pt x="3065647" y="1047871"/>
                  </a:lnTo>
                  <a:lnTo>
                    <a:pt x="3112098" y="1041632"/>
                  </a:lnTo>
                  <a:lnTo>
                    <a:pt x="3153840" y="1024024"/>
                  </a:lnTo>
                  <a:lnTo>
                    <a:pt x="3189206" y="996715"/>
                  </a:lnTo>
                  <a:lnTo>
                    <a:pt x="3216530" y="961371"/>
                  </a:lnTo>
                  <a:lnTo>
                    <a:pt x="3234147" y="919661"/>
                  </a:lnTo>
                  <a:lnTo>
                    <a:pt x="3240389" y="873251"/>
                  </a:lnTo>
                  <a:lnTo>
                    <a:pt x="3240389" y="174619"/>
                  </a:lnTo>
                  <a:lnTo>
                    <a:pt x="3234147" y="128220"/>
                  </a:lnTo>
                  <a:lnTo>
                    <a:pt x="3216530" y="86513"/>
                  </a:lnTo>
                  <a:lnTo>
                    <a:pt x="3189206" y="51168"/>
                  </a:lnTo>
                  <a:lnTo>
                    <a:pt x="3153840" y="23854"/>
                  </a:lnTo>
                  <a:lnTo>
                    <a:pt x="3112098" y="6241"/>
                  </a:lnTo>
                  <a:lnTo>
                    <a:pt x="3065647" y="0"/>
                  </a:lnTo>
                  <a:close/>
                </a:path>
              </a:pathLst>
            </a:custGeom>
            <a:solidFill>
              <a:srgbClr val="F4716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888114" y="1662806"/>
              <a:ext cx="3240405" cy="1048385"/>
            </a:xfrm>
            <a:custGeom>
              <a:avLst/>
              <a:gdLst/>
              <a:ahLst/>
              <a:cxnLst/>
              <a:rect l="l" t="t" r="r" b="b"/>
              <a:pathLst>
                <a:path w="3240404" h="1048385">
                  <a:moveTo>
                    <a:pt x="0" y="174619"/>
                  </a:moveTo>
                  <a:lnTo>
                    <a:pt x="6239" y="128220"/>
                  </a:lnTo>
                  <a:lnTo>
                    <a:pt x="23847" y="86513"/>
                  </a:lnTo>
                  <a:lnTo>
                    <a:pt x="51156" y="51168"/>
                  </a:lnTo>
                  <a:lnTo>
                    <a:pt x="86499" y="23854"/>
                  </a:lnTo>
                  <a:lnTo>
                    <a:pt x="128210" y="6241"/>
                  </a:lnTo>
                  <a:lnTo>
                    <a:pt x="174619" y="0"/>
                  </a:lnTo>
                  <a:lnTo>
                    <a:pt x="3065647" y="0"/>
                  </a:lnTo>
                  <a:lnTo>
                    <a:pt x="3112098" y="6241"/>
                  </a:lnTo>
                  <a:lnTo>
                    <a:pt x="3153840" y="23854"/>
                  </a:lnTo>
                  <a:lnTo>
                    <a:pt x="3189206" y="51168"/>
                  </a:lnTo>
                  <a:lnTo>
                    <a:pt x="3216530" y="86513"/>
                  </a:lnTo>
                  <a:lnTo>
                    <a:pt x="3234147" y="128220"/>
                  </a:lnTo>
                  <a:lnTo>
                    <a:pt x="3240389" y="174619"/>
                  </a:lnTo>
                  <a:lnTo>
                    <a:pt x="3240389" y="873251"/>
                  </a:lnTo>
                  <a:lnTo>
                    <a:pt x="3234147" y="919661"/>
                  </a:lnTo>
                  <a:lnTo>
                    <a:pt x="3216530" y="961371"/>
                  </a:lnTo>
                  <a:lnTo>
                    <a:pt x="3189206" y="996715"/>
                  </a:lnTo>
                  <a:lnTo>
                    <a:pt x="3153840" y="1024024"/>
                  </a:lnTo>
                  <a:lnTo>
                    <a:pt x="3112098" y="1041632"/>
                  </a:lnTo>
                  <a:lnTo>
                    <a:pt x="3065647" y="1047871"/>
                  </a:lnTo>
                  <a:lnTo>
                    <a:pt x="174619" y="1047871"/>
                  </a:lnTo>
                  <a:lnTo>
                    <a:pt x="128210" y="1041632"/>
                  </a:lnTo>
                  <a:lnTo>
                    <a:pt x="86499" y="1024024"/>
                  </a:lnTo>
                  <a:lnTo>
                    <a:pt x="51156" y="996715"/>
                  </a:lnTo>
                  <a:lnTo>
                    <a:pt x="23847" y="961371"/>
                  </a:lnTo>
                  <a:lnTo>
                    <a:pt x="6239" y="919661"/>
                  </a:lnTo>
                  <a:lnTo>
                    <a:pt x="0" y="873251"/>
                  </a:lnTo>
                  <a:lnTo>
                    <a:pt x="0" y="174619"/>
                  </a:lnTo>
                  <a:close/>
                </a:path>
              </a:pathLst>
            </a:custGeom>
            <a:ln w="25399">
              <a:solidFill>
                <a:srgbClr val="B2524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38041" y="1923228"/>
            <a:ext cx="275209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spcBef>
                <a:spcPts val="125"/>
              </a:spcBef>
            </a:pP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Acuan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menegakkan 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diagnosis,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luaran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rencana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intervensi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75407" y="1784215"/>
            <a:ext cx="3229610" cy="1073150"/>
            <a:chOff x="2375407" y="1561195"/>
            <a:chExt cx="3229610" cy="1073150"/>
          </a:xfrm>
        </p:grpSpPr>
        <p:sp>
          <p:nvSpPr>
            <p:cNvPr id="15" name="object 15"/>
            <p:cNvSpPr/>
            <p:nvPr/>
          </p:nvSpPr>
          <p:spPr>
            <a:xfrm>
              <a:off x="2388107" y="1573895"/>
              <a:ext cx="3204210" cy="1047750"/>
            </a:xfrm>
            <a:custGeom>
              <a:avLst/>
              <a:gdLst/>
              <a:ahLst/>
              <a:cxnLst/>
              <a:rect l="l" t="t" r="r" b="b"/>
              <a:pathLst>
                <a:path w="3204210" h="1047750">
                  <a:moveTo>
                    <a:pt x="3029346" y="0"/>
                  </a:moveTo>
                  <a:lnTo>
                    <a:pt x="174747" y="0"/>
                  </a:lnTo>
                  <a:lnTo>
                    <a:pt x="128292" y="6242"/>
                  </a:lnTo>
                  <a:lnTo>
                    <a:pt x="86548" y="23855"/>
                  </a:lnTo>
                  <a:lnTo>
                    <a:pt x="51182" y="51172"/>
                  </a:lnTo>
                  <a:lnTo>
                    <a:pt x="23857" y="86522"/>
                  </a:lnTo>
                  <a:lnTo>
                    <a:pt x="6242" y="128238"/>
                  </a:lnTo>
                  <a:lnTo>
                    <a:pt x="0" y="174650"/>
                  </a:lnTo>
                  <a:lnTo>
                    <a:pt x="0" y="873130"/>
                  </a:lnTo>
                  <a:lnTo>
                    <a:pt x="6242" y="919582"/>
                  </a:lnTo>
                  <a:lnTo>
                    <a:pt x="23857" y="961304"/>
                  </a:lnTo>
                  <a:lnTo>
                    <a:pt x="51182" y="996638"/>
                  </a:lnTo>
                  <a:lnTo>
                    <a:pt x="86548" y="1023929"/>
                  </a:lnTo>
                  <a:lnTo>
                    <a:pt x="128292" y="1041518"/>
                  </a:lnTo>
                  <a:lnTo>
                    <a:pt x="174747" y="1047749"/>
                  </a:lnTo>
                  <a:lnTo>
                    <a:pt x="3029346" y="1047749"/>
                  </a:lnTo>
                  <a:lnTo>
                    <a:pt x="3075745" y="1041518"/>
                  </a:lnTo>
                  <a:lnTo>
                    <a:pt x="3117452" y="1023929"/>
                  </a:lnTo>
                  <a:lnTo>
                    <a:pt x="3152797" y="996638"/>
                  </a:lnTo>
                  <a:lnTo>
                    <a:pt x="3180111" y="961304"/>
                  </a:lnTo>
                  <a:lnTo>
                    <a:pt x="3197724" y="919582"/>
                  </a:lnTo>
                  <a:lnTo>
                    <a:pt x="3203966" y="873130"/>
                  </a:lnTo>
                  <a:lnTo>
                    <a:pt x="3203966" y="174650"/>
                  </a:lnTo>
                  <a:lnTo>
                    <a:pt x="3197724" y="128238"/>
                  </a:lnTo>
                  <a:lnTo>
                    <a:pt x="3180111" y="86522"/>
                  </a:lnTo>
                  <a:lnTo>
                    <a:pt x="3152797" y="51172"/>
                  </a:lnTo>
                  <a:lnTo>
                    <a:pt x="3117452" y="23855"/>
                  </a:lnTo>
                  <a:lnTo>
                    <a:pt x="3075745" y="6242"/>
                  </a:lnTo>
                  <a:lnTo>
                    <a:pt x="3029346" y="0"/>
                  </a:lnTo>
                  <a:close/>
                </a:path>
              </a:pathLst>
            </a:custGeom>
            <a:solidFill>
              <a:srgbClr val="7BC7E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388107" y="1573895"/>
              <a:ext cx="3204210" cy="1047750"/>
            </a:xfrm>
            <a:custGeom>
              <a:avLst/>
              <a:gdLst/>
              <a:ahLst/>
              <a:cxnLst/>
              <a:rect l="l" t="t" r="r" b="b"/>
              <a:pathLst>
                <a:path w="3204210" h="1047750">
                  <a:moveTo>
                    <a:pt x="0" y="174650"/>
                  </a:moveTo>
                  <a:lnTo>
                    <a:pt x="6242" y="128238"/>
                  </a:lnTo>
                  <a:lnTo>
                    <a:pt x="23857" y="86522"/>
                  </a:lnTo>
                  <a:lnTo>
                    <a:pt x="51182" y="51172"/>
                  </a:lnTo>
                  <a:lnTo>
                    <a:pt x="86548" y="23855"/>
                  </a:lnTo>
                  <a:lnTo>
                    <a:pt x="128292" y="6242"/>
                  </a:lnTo>
                  <a:lnTo>
                    <a:pt x="174747" y="0"/>
                  </a:lnTo>
                  <a:lnTo>
                    <a:pt x="3029346" y="0"/>
                  </a:lnTo>
                  <a:lnTo>
                    <a:pt x="3075745" y="6242"/>
                  </a:lnTo>
                  <a:lnTo>
                    <a:pt x="3117452" y="23855"/>
                  </a:lnTo>
                  <a:lnTo>
                    <a:pt x="3152797" y="51172"/>
                  </a:lnTo>
                  <a:lnTo>
                    <a:pt x="3180111" y="86522"/>
                  </a:lnTo>
                  <a:lnTo>
                    <a:pt x="3197724" y="128238"/>
                  </a:lnTo>
                  <a:lnTo>
                    <a:pt x="3203966" y="174650"/>
                  </a:lnTo>
                  <a:lnTo>
                    <a:pt x="3203966" y="873130"/>
                  </a:lnTo>
                  <a:lnTo>
                    <a:pt x="3197724" y="919582"/>
                  </a:lnTo>
                  <a:lnTo>
                    <a:pt x="3180111" y="961304"/>
                  </a:lnTo>
                  <a:lnTo>
                    <a:pt x="3152797" y="996638"/>
                  </a:lnTo>
                  <a:lnTo>
                    <a:pt x="3117452" y="1023929"/>
                  </a:lnTo>
                  <a:lnTo>
                    <a:pt x="3075745" y="1041518"/>
                  </a:lnTo>
                  <a:lnTo>
                    <a:pt x="3029346" y="1047749"/>
                  </a:lnTo>
                  <a:lnTo>
                    <a:pt x="174747" y="1047749"/>
                  </a:lnTo>
                  <a:lnTo>
                    <a:pt x="128292" y="1041518"/>
                  </a:lnTo>
                  <a:lnTo>
                    <a:pt x="86548" y="1023929"/>
                  </a:lnTo>
                  <a:lnTo>
                    <a:pt x="51182" y="996638"/>
                  </a:lnTo>
                  <a:lnTo>
                    <a:pt x="23857" y="961304"/>
                  </a:lnTo>
                  <a:lnTo>
                    <a:pt x="6242" y="919582"/>
                  </a:lnTo>
                  <a:lnTo>
                    <a:pt x="0" y="873130"/>
                  </a:lnTo>
                  <a:lnTo>
                    <a:pt x="0" y="174650"/>
                  </a:lnTo>
                  <a:close/>
                </a:path>
              </a:pathLst>
            </a:custGeom>
            <a:ln w="25399">
              <a:solidFill>
                <a:srgbClr val="5991A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68348" y="1986728"/>
            <a:ext cx="244983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0" marR="5080" indent="-781685">
              <a:spcBef>
                <a:spcPts val="125"/>
              </a:spcBef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Meningkatkan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otonomi 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perawat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8690" y="5728470"/>
            <a:ext cx="2990850" cy="1200150"/>
            <a:chOff x="4638690" y="5505450"/>
            <a:chExt cx="2990850" cy="1200150"/>
          </a:xfrm>
        </p:grpSpPr>
        <p:sp>
          <p:nvSpPr>
            <p:cNvPr id="19" name="object 19"/>
            <p:cNvSpPr/>
            <p:nvPr/>
          </p:nvSpPr>
          <p:spPr>
            <a:xfrm>
              <a:off x="4638690" y="5505450"/>
              <a:ext cx="2990850" cy="1200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29190" y="5667375"/>
              <a:ext cx="2667000" cy="952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710927" y="5562350"/>
              <a:ext cx="2845435" cy="1048385"/>
            </a:xfrm>
            <a:custGeom>
              <a:avLst/>
              <a:gdLst/>
              <a:ahLst/>
              <a:cxnLst/>
              <a:rect l="l" t="t" r="r" b="b"/>
              <a:pathLst>
                <a:path w="2845434" h="1048384">
                  <a:moveTo>
                    <a:pt x="2670200" y="0"/>
                  </a:moveTo>
                  <a:lnTo>
                    <a:pt x="174650" y="0"/>
                  </a:lnTo>
                  <a:lnTo>
                    <a:pt x="128238" y="6235"/>
                  </a:lnTo>
                  <a:lnTo>
                    <a:pt x="86522" y="23834"/>
                  </a:lnTo>
                  <a:lnTo>
                    <a:pt x="51172" y="51133"/>
                  </a:lnTo>
                  <a:lnTo>
                    <a:pt x="23855" y="86469"/>
                  </a:lnTo>
                  <a:lnTo>
                    <a:pt x="6242" y="128181"/>
                  </a:lnTo>
                  <a:lnTo>
                    <a:pt x="0" y="174604"/>
                  </a:lnTo>
                  <a:lnTo>
                    <a:pt x="0" y="873120"/>
                  </a:lnTo>
                  <a:lnTo>
                    <a:pt x="6242" y="919548"/>
                  </a:lnTo>
                  <a:lnTo>
                    <a:pt x="23855" y="961266"/>
                  </a:lnTo>
                  <a:lnTo>
                    <a:pt x="51172" y="996611"/>
                  </a:lnTo>
                  <a:lnTo>
                    <a:pt x="86522" y="1023918"/>
                  </a:lnTo>
                  <a:lnTo>
                    <a:pt x="128238" y="1041523"/>
                  </a:lnTo>
                  <a:lnTo>
                    <a:pt x="174650" y="1047761"/>
                  </a:lnTo>
                  <a:lnTo>
                    <a:pt x="2670200" y="1047761"/>
                  </a:lnTo>
                  <a:lnTo>
                    <a:pt x="2716641" y="1041523"/>
                  </a:lnTo>
                  <a:lnTo>
                    <a:pt x="2758360" y="1023918"/>
                  </a:lnTo>
                  <a:lnTo>
                    <a:pt x="2793697" y="996611"/>
                  </a:lnTo>
                  <a:lnTo>
                    <a:pt x="2820992" y="961266"/>
                  </a:lnTo>
                  <a:lnTo>
                    <a:pt x="2838586" y="919548"/>
                  </a:lnTo>
                  <a:lnTo>
                    <a:pt x="2844820" y="873120"/>
                  </a:lnTo>
                  <a:lnTo>
                    <a:pt x="2844820" y="174604"/>
                  </a:lnTo>
                  <a:lnTo>
                    <a:pt x="2838586" y="128181"/>
                  </a:lnTo>
                  <a:lnTo>
                    <a:pt x="2820992" y="86469"/>
                  </a:lnTo>
                  <a:lnTo>
                    <a:pt x="2793697" y="51133"/>
                  </a:lnTo>
                  <a:lnTo>
                    <a:pt x="2758360" y="23834"/>
                  </a:lnTo>
                  <a:lnTo>
                    <a:pt x="2716641" y="6235"/>
                  </a:lnTo>
                  <a:lnTo>
                    <a:pt x="267020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710927" y="5562350"/>
              <a:ext cx="2845435" cy="1048385"/>
            </a:xfrm>
            <a:custGeom>
              <a:avLst/>
              <a:gdLst/>
              <a:ahLst/>
              <a:cxnLst/>
              <a:rect l="l" t="t" r="r" b="b"/>
              <a:pathLst>
                <a:path w="2845434" h="1048384">
                  <a:moveTo>
                    <a:pt x="0" y="174604"/>
                  </a:moveTo>
                  <a:lnTo>
                    <a:pt x="6242" y="128181"/>
                  </a:lnTo>
                  <a:lnTo>
                    <a:pt x="23855" y="86469"/>
                  </a:lnTo>
                  <a:lnTo>
                    <a:pt x="51172" y="51133"/>
                  </a:lnTo>
                  <a:lnTo>
                    <a:pt x="86522" y="23834"/>
                  </a:lnTo>
                  <a:lnTo>
                    <a:pt x="128238" y="6235"/>
                  </a:lnTo>
                  <a:lnTo>
                    <a:pt x="174650" y="0"/>
                  </a:lnTo>
                  <a:lnTo>
                    <a:pt x="2670200" y="0"/>
                  </a:lnTo>
                  <a:lnTo>
                    <a:pt x="2716641" y="6235"/>
                  </a:lnTo>
                  <a:lnTo>
                    <a:pt x="2758360" y="23834"/>
                  </a:lnTo>
                  <a:lnTo>
                    <a:pt x="2793697" y="51133"/>
                  </a:lnTo>
                  <a:lnTo>
                    <a:pt x="2820992" y="86469"/>
                  </a:lnTo>
                  <a:lnTo>
                    <a:pt x="2838586" y="128181"/>
                  </a:lnTo>
                  <a:lnTo>
                    <a:pt x="2844820" y="174604"/>
                  </a:lnTo>
                  <a:lnTo>
                    <a:pt x="2844820" y="873120"/>
                  </a:lnTo>
                  <a:lnTo>
                    <a:pt x="2838586" y="919548"/>
                  </a:lnTo>
                  <a:lnTo>
                    <a:pt x="2820992" y="961266"/>
                  </a:lnTo>
                  <a:lnTo>
                    <a:pt x="2793697" y="996611"/>
                  </a:lnTo>
                  <a:lnTo>
                    <a:pt x="2758360" y="1023918"/>
                  </a:lnTo>
                  <a:lnTo>
                    <a:pt x="2716641" y="1041523"/>
                  </a:lnTo>
                  <a:lnTo>
                    <a:pt x="2670200" y="1047761"/>
                  </a:lnTo>
                  <a:lnTo>
                    <a:pt x="174650" y="1047761"/>
                  </a:lnTo>
                  <a:lnTo>
                    <a:pt x="128238" y="1041523"/>
                  </a:lnTo>
                  <a:lnTo>
                    <a:pt x="86522" y="1023918"/>
                  </a:lnTo>
                  <a:lnTo>
                    <a:pt x="51172" y="996611"/>
                  </a:lnTo>
                  <a:lnTo>
                    <a:pt x="23855" y="961266"/>
                  </a:lnTo>
                  <a:lnTo>
                    <a:pt x="6242" y="919548"/>
                  </a:lnTo>
                  <a:lnTo>
                    <a:pt x="0" y="873120"/>
                  </a:lnTo>
                  <a:lnTo>
                    <a:pt x="0" y="17460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26028" y="5980567"/>
            <a:ext cx="221869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47625">
              <a:spcBef>
                <a:spcPts val="125"/>
              </a:spcBef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Meningkatkan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Mutu 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Asuhan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Keperawatan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85875" y="4137795"/>
            <a:ext cx="3372485" cy="1152525"/>
            <a:chOff x="1285875" y="3914775"/>
            <a:chExt cx="3372485" cy="1152525"/>
          </a:xfrm>
        </p:grpSpPr>
        <p:sp>
          <p:nvSpPr>
            <p:cNvPr id="25" name="object 25"/>
            <p:cNvSpPr/>
            <p:nvPr/>
          </p:nvSpPr>
          <p:spPr>
            <a:xfrm>
              <a:off x="1285875" y="3914775"/>
              <a:ext cx="3371865" cy="11525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390649" y="4048125"/>
              <a:ext cx="3190890" cy="952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333368" y="3944112"/>
              <a:ext cx="3267710" cy="1048385"/>
            </a:xfrm>
            <a:custGeom>
              <a:avLst/>
              <a:gdLst/>
              <a:ahLst/>
              <a:cxnLst/>
              <a:rect l="l" t="t" r="r" b="b"/>
              <a:pathLst>
                <a:path w="3267710" h="1048385">
                  <a:moveTo>
                    <a:pt x="3092967" y="0"/>
                  </a:moveTo>
                  <a:lnTo>
                    <a:pt x="174629" y="0"/>
                  </a:lnTo>
                  <a:lnTo>
                    <a:pt x="128223" y="6241"/>
                  </a:lnTo>
                  <a:lnTo>
                    <a:pt x="86513" y="23853"/>
                  </a:lnTo>
                  <a:lnTo>
                    <a:pt x="51167" y="51167"/>
                  </a:lnTo>
                  <a:lnTo>
                    <a:pt x="23853" y="86513"/>
                  </a:lnTo>
                  <a:lnTo>
                    <a:pt x="6241" y="128223"/>
                  </a:lnTo>
                  <a:lnTo>
                    <a:pt x="0" y="174629"/>
                  </a:lnTo>
                  <a:lnTo>
                    <a:pt x="0" y="873120"/>
                  </a:lnTo>
                  <a:lnTo>
                    <a:pt x="6241" y="919581"/>
                  </a:lnTo>
                  <a:lnTo>
                    <a:pt x="23853" y="961328"/>
                  </a:lnTo>
                  <a:lnTo>
                    <a:pt x="51167" y="996697"/>
                  </a:lnTo>
                  <a:lnTo>
                    <a:pt x="86513" y="1024022"/>
                  </a:lnTo>
                  <a:lnTo>
                    <a:pt x="128223" y="1041638"/>
                  </a:lnTo>
                  <a:lnTo>
                    <a:pt x="174629" y="1047881"/>
                  </a:lnTo>
                  <a:lnTo>
                    <a:pt x="3092967" y="1047881"/>
                  </a:lnTo>
                  <a:lnTo>
                    <a:pt x="3139366" y="1041638"/>
                  </a:lnTo>
                  <a:lnTo>
                    <a:pt x="3181073" y="1024022"/>
                  </a:lnTo>
                  <a:lnTo>
                    <a:pt x="3216418" y="996697"/>
                  </a:lnTo>
                  <a:lnTo>
                    <a:pt x="3243732" y="961328"/>
                  </a:lnTo>
                  <a:lnTo>
                    <a:pt x="3261345" y="919581"/>
                  </a:lnTo>
                  <a:lnTo>
                    <a:pt x="3267586" y="873120"/>
                  </a:lnTo>
                  <a:lnTo>
                    <a:pt x="3267586" y="174629"/>
                  </a:lnTo>
                  <a:lnTo>
                    <a:pt x="3261345" y="128223"/>
                  </a:lnTo>
                  <a:lnTo>
                    <a:pt x="3243732" y="86513"/>
                  </a:lnTo>
                  <a:lnTo>
                    <a:pt x="3216418" y="51167"/>
                  </a:lnTo>
                  <a:lnTo>
                    <a:pt x="3181073" y="23853"/>
                  </a:lnTo>
                  <a:lnTo>
                    <a:pt x="3139366" y="6241"/>
                  </a:lnTo>
                  <a:lnTo>
                    <a:pt x="3092967" y="0"/>
                  </a:lnTo>
                  <a:close/>
                </a:path>
              </a:pathLst>
            </a:custGeom>
            <a:solidFill>
              <a:srgbClr val="8589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333368" y="3944112"/>
              <a:ext cx="3267710" cy="1048385"/>
            </a:xfrm>
            <a:custGeom>
              <a:avLst/>
              <a:gdLst/>
              <a:ahLst/>
              <a:cxnLst/>
              <a:rect l="l" t="t" r="r" b="b"/>
              <a:pathLst>
                <a:path w="3267710" h="1048385">
                  <a:moveTo>
                    <a:pt x="0" y="174629"/>
                  </a:moveTo>
                  <a:lnTo>
                    <a:pt x="6241" y="128223"/>
                  </a:lnTo>
                  <a:lnTo>
                    <a:pt x="23853" y="86513"/>
                  </a:lnTo>
                  <a:lnTo>
                    <a:pt x="51167" y="51167"/>
                  </a:lnTo>
                  <a:lnTo>
                    <a:pt x="86513" y="23853"/>
                  </a:lnTo>
                  <a:lnTo>
                    <a:pt x="128223" y="6241"/>
                  </a:lnTo>
                  <a:lnTo>
                    <a:pt x="174629" y="0"/>
                  </a:lnTo>
                  <a:lnTo>
                    <a:pt x="3092967" y="0"/>
                  </a:lnTo>
                  <a:lnTo>
                    <a:pt x="3139366" y="6241"/>
                  </a:lnTo>
                  <a:lnTo>
                    <a:pt x="3181073" y="23853"/>
                  </a:lnTo>
                  <a:lnTo>
                    <a:pt x="3216418" y="51167"/>
                  </a:lnTo>
                  <a:lnTo>
                    <a:pt x="3243732" y="86513"/>
                  </a:lnTo>
                  <a:lnTo>
                    <a:pt x="3261345" y="128223"/>
                  </a:lnTo>
                  <a:lnTo>
                    <a:pt x="3267586" y="174629"/>
                  </a:lnTo>
                  <a:lnTo>
                    <a:pt x="3267586" y="873120"/>
                  </a:lnTo>
                  <a:lnTo>
                    <a:pt x="3261345" y="919581"/>
                  </a:lnTo>
                  <a:lnTo>
                    <a:pt x="3243732" y="961328"/>
                  </a:lnTo>
                  <a:lnTo>
                    <a:pt x="3216418" y="996697"/>
                  </a:lnTo>
                  <a:lnTo>
                    <a:pt x="3181073" y="1024022"/>
                  </a:lnTo>
                  <a:lnTo>
                    <a:pt x="3139366" y="1041638"/>
                  </a:lnTo>
                  <a:lnTo>
                    <a:pt x="3092967" y="1047881"/>
                  </a:lnTo>
                  <a:lnTo>
                    <a:pt x="174629" y="1047881"/>
                  </a:lnTo>
                  <a:lnTo>
                    <a:pt x="128223" y="1041638"/>
                  </a:lnTo>
                  <a:lnTo>
                    <a:pt x="86513" y="1024022"/>
                  </a:lnTo>
                  <a:lnTo>
                    <a:pt x="51167" y="996697"/>
                  </a:lnTo>
                  <a:lnTo>
                    <a:pt x="23853" y="961328"/>
                  </a:lnTo>
                  <a:lnTo>
                    <a:pt x="6241" y="919581"/>
                  </a:lnTo>
                  <a:lnTo>
                    <a:pt x="0" y="873120"/>
                  </a:lnTo>
                  <a:lnTo>
                    <a:pt x="0" y="17462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88771" y="4359662"/>
            <a:ext cx="276225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Meningkatkan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Komunikasi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R="1905" algn="ctr">
              <a:spcBef>
                <a:spcPts val="5"/>
              </a:spcBef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interprofesional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714376" y="4179066"/>
            <a:ext cx="3265804" cy="1073150"/>
            <a:chOff x="7714376" y="3956046"/>
            <a:chExt cx="3265804" cy="1073150"/>
          </a:xfrm>
        </p:grpSpPr>
        <p:sp>
          <p:nvSpPr>
            <p:cNvPr id="31" name="object 31"/>
            <p:cNvSpPr/>
            <p:nvPr/>
          </p:nvSpPr>
          <p:spPr>
            <a:xfrm>
              <a:off x="7727076" y="3968746"/>
              <a:ext cx="3240405" cy="1047750"/>
            </a:xfrm>
            <a:custGeom>
              <a:avLst/>
              <a:gdLst/>
              <a:ahLst/>
              <a:cxnLst/>
              <a:rect l="l" t="t" r="r" b="b"/>
              <a:pathLst>
                <a:path w="3240404" h="1047750">
                  <a:moveTo>
                    <a:pt x="3065647" y="0"/>
                  </a:moveTo>
                  <a:lnTo>
                    <a:pt x="174619" y="0"/>
                  </a:lnTo>
                  <a:lnTo>
                    <a:pt x="128167" y="6232"/>
                  </a:lnTo>
                  <a:lnTo>
                    <a:pt x="86445" y="23824"/>
                  </a:lnTo>
                  <a:lnTo>
                    <a:pt x="51111" y="51118"/>
                  </a:lnTo>
                  <a:lnTo>
                    <a:pt x="23820" y="86455"/>
                  </a:lnTo>
                  <a:lnTo>
                    <a:pt x="6231" y="128178"/>
                  </a:lnTo>
                  <a:lnTo>
                    <a:pt x="0" y="174629"/>
                  </a:lnTo>
                  <a:lnTo>
                    <a:pt x="0" y="873133"/>
                  </a:lnTo>
                  <a:lnTo>
                    <a:pt x="6231" y="919578"/>
                  </a:lnTo>
                  <a:lnTo>
                    <a:pt x="23820" y="961298"/>
                  </a:lnTo>
                  <a:lnTo>
                    <a:pt x="51111" y="996633"/>
                  </a:lnTo>
                  <a:lnTo>
                    <a:pt x="86445" y="1023926"/>
                  </a:lnTo>
                  <a:lnTo>
                    <a:pt x="128167" y="1041517"/>
                  </a:lnTo>
                  <a:lnTo>
                    <a:pt x="174619" y="1047749"/>
                  </a:lnTo>
                  <a:lnTo>
                    <a:pt x="3065647" y="1047749"/>
                  </a:lnTo>
                  <a:lnTo>
                    <a:pt x="3112089" y="1041517"/>
                  </a:lnTo>
                  <a:lnTo>
                    <a:pt x="3153808" y="1023926"/>
                  </a:lnTo>
                  <a:lnTo>
                    <a:pt x="3189145" y="996633"/>
                  </a:lnTo>
                  <a:lnTo>
                    <a:pt x="3216440" y="961298"/>
                  </a:lnTo>
                  <a:lnTo>
                    <a:pt x="3234034" y="919578"/>
                  </a:lnTo>
                  <a:lnTo>
                    <a:pt x="3240267" y="873133"/>
                  </a:lnTo>
                  <a:lnTo>
                    <a:pt x="3240267" y="174629"/>
                  </a:lnTo>
                  <a:lnTo>
                    <a:pt x="3234034" y="128178"/>
                  </a:lnTo>
                  <a:lnTo>
                    <a:pt x="3216440" y="86455"/>
                  </a:lnTo>
                  <a:lnTo>
                    <a:pt x="3189145" y="51118"/>
                  </a:lnTo>
                  <a:lnTo>
                    <a:pt x="3153808" y="23824"/>
                  </a:lnTo>
                  <a:lnTo>
                    <a:pt x="3112089" y="6232"/>
                  </a:lnTo>
                  <a:lnTo>
                    <a:pt x="306564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727076" y="3968746"/>
              <a:ext cx="3240405" cy="1047750"/>
            </a:xfrm>
            <a:custGeom>
              <a:avLst/>
              <a:gdLst/>
              <a:ahLst/>
              <a:cxnLst/>
              <a:rect l="l" t="t" r="r" b="b"/>
              <a:pathLst>
                <a:path w="3240404" h="1047750">
                  <a:moveTo>
                    <a:pt x="0" y="174629"/>
                  </a:moveTo>
                  <a:lnTo>
                    <a:pt x="6231" y="128178"/>
                  </a:lnTo>
                  <a:lnTo>
                    <a:pt x="23820" y="86455"/>
                  </a:lnTo>
                  <a:lnTo>
                    <a:pt x="51111" y="51118"/>
                  </a:lnTo>
                  <a:lnTo>
                    <a:pt x="86445" y="23824"/>
                  </a:lnTo>
                  <a:lnTo>
                    <a:pt x="128167" y="6232"/>
                  </a:lnTo>
                  <a:lnTo>
                    <a:pt x="174619" y="0"/>
                  </a:lnTo>
                  <a:lnTo>
                    <a:pt x="3065647" y="0"/>
                  </a:lnTo>
                  <a:lnTo>
                    <a:pt x="3112089" y="6232"/>
                  </a:lnTo>
                  <a:lnTo>
                    <a:pt x="3153808" y="23824"/>
                  </a:lnTo>
                  <a:lnTo>
                    <a:pt x="3189145" y="51118"/>
                  </a:lnTo>
                  <a:lnTo>
                    <a:pt x="3216440" y="86455"/>
                  </a:lnTo>
                  <a:lnTo>
                    <a:pt x="3234034" y="128178"/>
                  </a:lnTo>
                  <a:lnTo>
                    <a:pt x="3240267" y="174629"/>
                  </a:lnTo>
                  <a:lnTo>
                    <a:pt x="3240267" y="873133"/>
                  </a:lnTo>
                  <a:lnTo>
                    <a:pt x="3234034" y="919578"/>
                  </a:lnTo>
                  <a:lnTo>
                    <a:pt x="3216440" y="961298"/>
                  </a:lnTo>
                  <a:lnTo>
                    <a:pt x="3189145" y="996633"/>
                  </a:lnTo>
                  <a:lnTo>
                    <a:pt x="3153808" y="1023926"/>
                  </a:lnTo>
                  <a:lnTo>
                    <a:pt x="3112089" y="1041517"/>
                  </a:lnTo>
                  <a:lnTo>
                    <a:pt x="3065647" y="1047749"/>
                  </a:lnTo>
                  <a:lnTo>
                    <a:pt x="174619" y="1047749"/>
                  </a:lnTo>
                  <a:lnTo>
                    <a:pt x="128167" y="1041517"/>
                  </a:lnTo>
                  <a:lnTo>
                    <a:pt x="86445" y="1023926"/>
                  </a:lnTo>
                  <a:lnTo>
                    <a:pt x="51111" y="996633"/>
                  </a:lnTo>
                  <a:lnTo>
                    <a:pt x="23820" y="961298"/>
                  </a:lnTo>
                  <a:lnTo>
                    <a:pt x="6231" y="919578"/>
                  </a:lnTo>
                  <a:lnTo>
                    <a:pt x="0" y="873133"/>
                  </a:lnTo>
                  <a:lnTo>
                    <a:pt x="0" y="17462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48936" y="4384871"/>
            <a:ext cx="281051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 marR="5080" indent="-572770">
              <a:spcBef>
                <a:spcPts val="125"/>
              </a:spcBef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Mengukur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beban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reward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perawat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56495" y="2951874"/>
            <a:ext cx="3148330" cy="2737485"/>
            <a:chOff x="4556495" y="2728854"/>
            <a:chExt cx="3148330" cy="2737485"/>
          </a:xfrm>
        </p:grpSpPr>
        <p:sp>
          <p:nvSpPr>
            <p:cNvPr id="35" name="object 35"/>
            <p:cNvSpPr/>
            <p:nvPr/>
          </p:nvSpPr>
          <p:spPr>
            <a:xfrm>
              <a:off x="6601602" y="2812664"/>
              <a:ext cx="581025" cy="546735"/>
            </a:xfrm>
            <a:custGeom>
              <a:avLst/>
              <a:gdLst/>
              <a:ahLst/>
              <a:cxnLst/>
              <a:rect l="l" t="t" r="r" b="b"/>
              <a:pathLst>
                <a:path w="581025" h="546735">
                  <a:moveTo>
                    <a:pt x="218693" y="0"/>
                  </a:moveTo>
                  <a:lnTo>
                    <a:pt x="300715" y="98938"/>
                  </a:lnTo>
                  <a:lnTo>
                    <a:pt x="0" y="348477"/>
                  </a:lnTo>
                  <a:lnTo>
                    <a:pt x="164195" y="546475"/>
                  </a:lnTo>
                  <a:lnTo>
                    <a:pt x="465063" y="296936"/>
                  </a:lnTo>
                  <a:lnTo>
                    <a:pt x="547115" y="395874"/>
                  </a:lnTo>
                  <a:lnTo>
                    <a:pt x="580887" y="33649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601602" y="2812664"/>
              <a:ext cx="581025" cy="546735"/>
            </a:xfrm>
            <a:custGeom>
              <a:avLst/>
              <a:gdLst/>
              <a:ahLst/>
              <a:cxnLst/>
              <a:rect l="l" t="t" r="r" b="b"/>
              <a:pathLst>
                <a:path w="581025" h="546735">
                  <a:moveTo>
                    <a:pt x="0" y="348477"/>
                  </a:moveTo>
                  <a:lnTo>
                    <a:pt x="300715" y="98938"/>
                  </a:lnTo>
                  <a:lnTo>
                    <a:pt x="218693" y="0"/>
                  </a:lnTo>
                  <a:lnTo>
                    <a:pt x="580887" y="33649"/>
                  </a:lnTo>
                  <a:lnTo>
                    <a:pt x="547115" y="395874"/>
                  </a:lnTo>
                  <a:lnTo>
                    <a:pt x="465063" y="296936"/>
                  </a:lnTo>
                  <a:lnTo>
                    <a:pt x="164195" y="546475"/>
                  </a:lnTo>
                  <a:lnTo>
                    <a:pt x="0" y="348477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896234" y="4796540"/>
              <a:ext cx="474345" cy="657225"/>
            </a:xfrm>
            <a:custGeom>
              <a:avLst/>
              <a:gdLst/>
              <a:ahLst/>
              <a:cxnLst/>
              <a:rect l="l" t="t" r="r" b="b"/>
              <a:pathLst>
                <a:path w="474345" h="657225">
                  <a:moveTo>
                    <a:pt x="355732" y="0"/>
                  </a:moveTo>
                  <a:lnTo>
                    <a:pt x="118628" y="0"/>
                  </a:lnTo>
                  <a:lnTo>
                    <a:pt x="118628" y="419480"/>
                  </a:lnTo>
                  <a:lnTo>
                    <a:pt x="0" y="419480"/>
                  </a:lnTo>
                  <a:lnTo>
                    <a:pt x="237103" y="656712"/>
                  </a:lnTo>
                  <a:lnTo>
                    <a:pt x="474329" y="419480"/>
                  </a:lnTo>
                  <a:lnTo>
                    <a:pt x="355732" y="419480"/>
                  </a:lnTo>
                  <a:lnTo>
                    <a:pt x="3557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896234" y="4796540"/>
              <a:ext cx="474345" cy="657225"/>
            </a:xfrm>
            <a:custGeom>
              <a:avLst/>
              <a:gdLst/>
              <a:ahLst/>
              <a:cxnLst/>
              <a:rect l="l" t="t" r="r" b="b"/>
              <a:pathLst>
                <a:path w="474345" h="657225">
                  <a:moveTo>
                    <a:pt x="0" y="419480"/>
                  </a:moveTo>
                  <a:lnTo>
                    <a:pt x="118628" y="419480"/>
                  </a:lnTo>
                  <a:lnTo>
                    <a:pt x="118628" y="0"/>
                  </a:lnTo>
                  <a:lnTo>
                    <a:pt x="355732" y="0"/>
                  </a:lnTo>
                  <a:lnTo>
                    <a:pt x="355732" y="419480"/>
                  </a:lnTo>
                  <a:lnTo>
                    <a:pt x="474329" y="419480"/>
                  </a:lnTo>
                  <a:lnTo>
                    <a:pt x="237103" y="656712"/>
                  </a:lnTo>
                  <a:lnTo>
                    <a:pt x="0" y="419480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188092" y="2741554"/>
              <a:ext cx="535305" cy="617220"/>
            </a:xfrm>
            <a:custGeom>
              <a:avLst/>
              <a:gdLst/>
              <a:ahLst/>
              <a:cxnLst/>
              <a:rect l="l" t="t" r="r" b="b"/>
              <a:pathLst>
                <a:path w="535304" h="617220">
                  <a:moveTo>
                    <a:pt x="80497" y="0"/>
                  </a:moveTo>
                  <a:lnTo>
                    <a:pt x="0" y="354817"/>
                  </a:lnTo>
                  <a:lnTo>
                    <a:pt x="108813" y="286237"/>
                  </a:lnTo>
                  <a:lnTo>
                    <a:pt x="317235" y="616823"/>
                  </a:lnTo>
                  <a:lnTo>
                    <a:pt x="534923" y="479663"/>
                  </a:lnTo>
                  <a:lnTo>
                    <a:pt x="326501" y="149077"/>
                  </a:lnTo>
                  <a:lnTo>
                    <a:pt x="435223" y="80497"/>
                  </a:lnTo>
                  <a:lnTo>
                    <a:pt x="80497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188092" y="2741554"/>
              <a:ext cx="535305" cy="617220"/>
            </a:xfrm>
            <a:custGeom>
              <a:avLst/>
              <a:gdLst/>
              <a:ahLst/>
              <a:cxnLst/>
              <a:rect l="l" t="t" r="r" b="b"/>
              <a:pathLst>
                <a:path w="535304" h="617220">
                  <a:moveTo>
                    <a:pt x="317235" y="616823"/>
                  </a:moveTo>
                  <a:lnTo>
                    <a:pt x="108813" y="286237"/>
                  </a:lnTo>
                  <a:lnTo>
                    <a:pt x="0" y="354817"/>
                  </a:lnTo>
                  <a:lnTo>
                    <a:pt x="80497" y="0"/>
                  </a:lnTo>
                  <a:lnTo>
                    <a:pt x="435223" y="80497"/>
                  </a:lnTo>
                  <a:lnTo>
                    <a:pt x="326501" y="149077"/>
                  </a:lnTo>
                  <a:lnTo>
                    <a:pt x="534923" y="479663"/>
                  </a:lnTo>
                  <a:lnTo>
                    <a:pt x="317235" y="616823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569195" y="4114038"/>
              <a:ext cx="649605" cy="503555"/>
            </a:xfrm>
            <a:custGeom>
              <a:avLst/>
              <a:gdLst/>
              <a:ahLst/>
              <a:cxnLst/>
              <a:rect l="l" t="t" r="r" b="b"/>
              <a:pathLst>
                <a:path w="649604" h="503554">
                  <a:moveTo>
                    <a:pt x="553730" y="0"/>
                  </a:moveTo>
                  <a:lnTo>
                    <a:pt x="191018" y="145410"/>
                  </a:lnTo>
                  <a:lnTo>
                    <a:pt x="143134" y="26039"/>
                  </a:lnTo>
                  <a:lnTo>
                    <a:pt x="0" y="360425"/>
                  </a:lnTo>
                  <a:lnTo>
                    <a:pt x="334517" y="503550"/>
                  </a:lnTo>
                  <a:lnTo>
                    <a:pt x="286664" y="384179"/>
                  </a:lnTo>
                  <a:lnTo>
                    <a:pt x="649498" y="238755"/>
                  </a:lnTo>
                  <a:lnTo>
                    <a:pt x="553730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569195" y="4114038"/>
              <a:ext cx="649605" cy="503555"/>
            </a:xfrm>
            <a:custGeom>
              <a:avLst/>
              <a:gdLst/>
              <a:ahLst/>
              <a:cxnLst/>
              <a:rect l="l" t="t" r="r" b="b"/>
              <a:pathLst>
                <a:path w="649604" h="503554">
                  <a:moveTo>
                    <a:pt x="649498" y="238755"/>
                  </a:moveTo>
                  <a:lnTo>
                    <a:pt x="286664" y="384179"/>
                  </a:lnTo>
                  <a:lnTo>
                    <a:pt x="334517" y="503550"/>
                  </a:lnTo>
                  <a:lnTo>
                    <a:pt x="0" y="360425"/>
                  </a:lnTo>
                  <a:lnTo>
                    <a:pt x="143134" y="26039"/>
                  </a:lnTo>
                  <a:lnTo>
                    <a:pt x="191018" y="145410"/>
                  </a:lnTo>
                  <a:lnTo>
                    <a:pt x="553730" y="0"/>
                  </a:lnTo>
                  <a:lnTo>
                    <a:pt x="649498" y="238755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073127" y="4077974"/>
              <a:ext cx="619125" cy="534035"/>
            </a:xfrm>
            <a:custGeom>
              <a:avLst/>
              <a:gdLst/>
              <a:ahLst/>
              <a:cxnLst/>
              <a:rect l="l" t="t" r="r" b="b"/>
              <a:pathLst>
                <a:path w="619125" h="534035">
                  <a:moveTo>
                    <a:pt x="135514" y="0"/>
                  </a:moveTo>
                  <a:lnTo>
                    <a:pt x="0" y="218693"/>
                  </a:lnTo>
                  <a:lnTo>
                    <a:pt x="332110" y="424683"/>
                  </a:lnTo>
                  <a:lnTo>
                    <a:pt x="264292" y="533899"/>
                  </a:lnTo>
                  <a:lnTo>
                    <a:pt x="618500" y="450972"/>
                  </a:lnTo>
                  <a:lnTo>
                    <a:pt x="535442" y="96773"/>
                  </a:lnTo>
                  <a:lnTo>
                    <a:pt x="467624" y="205989"/>
                  </a:lnTo>
                  <a:lnTo>
                    <a:pt x="135514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73127" y="4077974"/>
              <a:ext cx="619125" cy="534035"/>
            </a:xfrm>
            <a:custGeom>
              <a:avLst/>
              <a:gdLst/>
              <a:ahLst/>
              <a:cxnLst/>
              <a:rect l="l" t="t" r="r" b="b"/>
              <a:pathLst>
                <a:path w="619125" h="534035">
                  <a:moveTo>
                    <a:pt x="135514" y="0"/>
                  </a:moveTo>
                  <a:lnTo>
                    <a:pt x="467624" y="205989"/>
                  </a:lnTo>
                  <a:lnTo>
                    <a:pt x="535442" y="96773"/>
                  </a:lnTo>
                  <a:lnTo>
                    <a:pt x="618500" y="450972"/>
                  </a:lnTo>
                  <a:lnTo>
                    <a:pt x="264292" y="533899"/>
                  </a:lnTo>
                  <a:lnTo>
                    <a:pt x="332110" y="424683"/>
                  </a:lnTo>
                  <a:lnTo>
                    <a:pt x="0" y="218693"/>
                  </a:lnTo>
                  <a:lnTo>
                    <a:pt x="135514" y="0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073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27" y="260662"/>
            <a:ext cx="52177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204" dirty="0">
                <a:solidFill>
                  <a:srgbClr val="1B6AA2"/>
                </a:solidFill>
                <a:latin typeface="Verdana"/>
                <a:cs typeface="Verdana"/>
              </a:rPr>
              <a:t>KOMPONEN </a:t>
            </a:r>
            <a:r>
              <a:rPr sz="2150" b="1" spc="-385" dirty="0">
                <a:solidFill>
                  <a:srgbClr val="1B6AA2"/>
                </a:solidFill>
                <a:latin typeface="Verdana"/>
                <a:cs typeface="Verdana"/>
              </a:rPr>
              <a:t>INTERVENSI</a:t>
            </a:r>
            <a:r>
              <a:rPr sz="2150" b="1" spc="-6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KEPERAWATAN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8057" y="1470030"/>
            <a:ext cx="3133725" cy="939800"/>
            <a:chOff x="718057" y="1470030"/>
            <a:chExt cx="3133725" cy="939800"/>
          </a:xfrm>
        </p:grpSpPr>
        <p:sp>
          <p:nvSpPr>
            <p:cNvPr id="5" name="object 5"/>
            <p:cNvSpPr/>
            <p:nvPr/>
          </p:nvSpPr>
          <p:spPr>
            <a:xfrm>
              <a:off x="730757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76"/>
                  </a:lnTo>
                  <a:lnTo>
                    <a:pt x="29405" y="852013"/>
                  </a:lnTo>
                  <a:lnTo>
                    <a:pt x="62396" y="885000"/>
                  </a:lnTo>
                  <a:lnTo>
                    <a:pt x="104231" y="90663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2"/>
                  </a:lnTo>
                  <a:lnTo>
                    <a:pt x="3045392" y="885000"/>
                  </a:lnTo>
                  <a:lnTo>
                    <a:pt x="3078397" y="852013"/>
                  </a:lnTo>
                  <a:lnTo>
                    <a:pt x="3100052" y="810176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0757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76"/>
                  </a:lnTo>
                  <a:lnTo>
                    <a:pt x="3078397" y="852013"/>
                  </a:lnTo>
                  <a:lnTo>
                    <a:pt x="3045392" y="885000"/>
                  </a:lnTo>
                  <a:lnTo>
                    <a:pt x="3003562" y="90663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2"/>
                  </a:lnTo>
                  <a:lnTo>
                    <a:pt x="62396" y="885000"/>
                  </a:lnTo>
                  <a:lnTo>
                    <a:pt x="29405" y="852013"/>
                  </a:lnTo>
                  <a:lnTo>
                    <a:pt x="7769" y="810176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5314" y="1727894"/>
            <a:ext cx="11720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solidFill>
                  <a:srgbClr val="FFFFFF"/>
                </a:solidFill>
              </a:rPr>
              <a:t>L</a:t>
            </a:r>
            <a:r>
              <a:rPr sz="2400" spc="-215" dirty="0">
                <a:solidFill>
                  <a:srgbClr val="FFFFFF"/>
                </a:solidFill>
              </a:rPr>
              <a:t>a</a:t>
            </a:r>
            <a:r>
              <a:rPr sz="2400" spc="-65" dirty="0">
                <a:solidFill>
                  <a:srgbClr val="FFFFFF"/>
                </a:solidFill>
              </a:rPr>
              <a:t>bel</a:t>
            </a:r>
            <a:endParaRPr sz="2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718057" y="2959100"/>
            <a:ext cx="3133725" cy="939800"/>
            <a:chOff x="718057" y="2959100"/>
            <a:chExt cx="3133725" cy="939800"/>
          </a:xfrm>
        </p:grpSpPr>
        <p:sp>
          <p:nvSpPr>
            <p:cNvPr id="9" name="object 9"/>
            <p:cNvSpPr/>
            <p:nvPr/>
          </p:nvSpPr>
          <p:spPr>
            <a:xfrm>
              <a:off x="730757" y="297180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3"/>
                  </a:lnTo>
                  <a:lnTo>
                    <a:pt x="3045392" y="885005"/>
                  </a:lnTo>
                  <a:lnTo>
                    <a:pt x="3078397" y="852019"/>
                  </a:lnTo>
                  <a:lnTo>
                    <a:pt x="3100052" y="810182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757" y="297180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82"/>
                  </a:lnTo>
                  <a:lnTo>
                    <a:pt x="3078397" y="852019"/>
                  </a:lnTo>
                  <a:lnTo>
                    <a:pt x="3045392" y="885005"/>
                  </a:lnTo>
                  <a:lnTo>
                    <a:pt x="3003562" y="906633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08227" y="3218875"/>
            <a:ext cx="952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8057" y="4645655"/>
            <a:ext cx="3133725" cy="939800"/>
            <a:chOff x="718057" y="4645655"/>
            <a:chExt cx="3133725" cy="939800"/>
          </a:xfrm>
        </p:grpSpPr>
        <p:sp>
          <p:nvSpPr>
            <p:cNvPr id="13" name="object 13"/>
            <p:cNvSpPr/>
            <p:nvPr/>
          </p:nvSpPr>
          <p:spPr>
            <a:xfrm>
              <a:off x="730757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37"/>
                  </a:lnTo>
                  <a:lnTo>
                    <a:pt x="29405" y="851968"/>
                  </a:lnTo>
                  <a:lnTo>
                    <a:pt x="62396" y="884970"/>
                  </a:lnTo>
                  <a:lnTo>
                    <a:pt x="104231" y="90662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22"/>
                  </a:lnTo>
                  <a:lnTo>
                    <a:pt x="3045392" y="884970"/>
                  </a:lnTo>
                  <a:lnTo>
                    <a:pt x="3078397" y="851968"/>
                  </a:lnTo>
                  <a:lnTo>
                    <a:pt x="3100052" y="810137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7"/>
                  </a:lnTo>
                  <a:lnTo>
                    <a:pt x="3078397" y="62380"/>
                  </a:lnTo>
                  <a:lnTo>
                    <a:pt x="3045392" y="29394"/>
                  </a:lnTo>
                  <a:lnTo>
                    <a:pt x="3003562" y="7766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0757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6"/>
                  </a:lnTo>
                  <a:lnTo>
                    <a:pt x="3045392" y="29394"/>
                  </a:lnTo>
                  <a:lnTo>
                    <a:pt x="3078397" y="62380"/>
                  </a:lnTo>
                  <a:lnTo>
                    <a:pt x="3100052" y="104217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37"/>
                  </a:lnTo>
                  <a:lnTo>
                    <a:pt x="3078397" y="851968"/>
                  </a:lnTo>
                  <a:lnTo>
                    <a:pt x="3045392" y="884970"/>
                  </a:lnTo>
                  <a:lnTo>
                    <a:pt x="3003562" y="90662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22"/>
                  </a:lnTo>
                  <a:lnTo>
                    <a:pt x="62396" y="884970"/>
                  </a:lnTo>
                  <a:lnTo>
                    <a:pt x="29405" y="851968"/>
                  </a:lnTo>
                  <a:lnTo>
                    <a:pt x="7769" y="810137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12977" y="4907595"/>
            <a:ext cx="1146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7675" y="952368"/>
            <a:ext cx="8062595" cy="5401945"/>
            <a:chOff x="3797675" y="952368"/>
            <a:chExt cx="8062595" cy="5401945"/>
          </a:xfrm>
        </p:grpSpPr>
        <p:sp>
          <p:nvSpPr>
            <p:cNvPr id="17" name="object 17"/>
            <p:cNvSpPr/>
            <p:nvPr/>
          </p:nvSpPr>
          <p:spPr>
            <a:xfrm>
              <a:off x="3842125" y="996818"/>
              <a:ext cx="7973695" cy="5313045"/>
            </a:xfrm>
            <a:custGeom>
              <a:avLst/>
              <a:gdLst/>
              <a:ahLst/>
              <a:cxnLst/>
              <a:rect l="l" t="t" r="r" b="b"/>
              <a:pathLst>
                <a:path w="7973695" h="5313045">
                  <a:moveTo>
                    <a:pt x="7973080" y="0"/>
                  </a:moveTo>
                  <a:lnTo>
                    <a:pt x="957712" y="0"/>
                  </a:lnTo>
                  <a:lnTo>
                    <a:pt x="957712" y="885322"/>
                  </a:lnTo>
                  <a:lnTo>
                    <a:pt x="0" y="853836"/>
                  </a:lnTo>
                  <a:lnTo>
                    <a:pt x="957712" y="2213488"/>
                  </a:lnTo>
                  <a:lnTo>
                    <a:pt x="957712" y="5312505"/>
                  </a:lnTo>
                  <a:lnTo>
                    <a:pt x="7973080" y="5312505"/>
                  </a:lnTo>
                  <a:lnTo>
                    <a:pt x="797308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2125" y="996818"/>
              <a:ext cx="7973695" cy="5313045"/>
            </a:xfrm>
            <a:custGeom>
              <a:avLst/>
              <a:gdLst/>
              <a:ahLst/>
              <a:cxnLst/>
              <a:rect l="l" t="t" r="r" b="b"/>
              <a:pathLst>
                <a:path w="7973695" h="5313045">
                  <a:moveTo>
                    <a:pt x="7973080" y="0"/>
                  </a:moveTo>
                  <a:lnTo>
                    <a:pt x="3880743" y="0"/>
                  </a:lnTo>
                  <a:lnTo>
                    <a:pt x="957712" y="0"/>
                  </a:lnTo>
                  <a:lnTo>
                    <a:pt x="957712" y="885322"/>
                  </a:lnTo>
                  <a:lnTo>
                    <a:pt x="0" y="853836"/>
                  </a:lnTo>
                  <a:lnTo>
                    <a:pt x="957712" y="2213488"/>
                  </a:lnTo>
                  <a:lnTo>
                    <a:pt x="957712" y="5312505"/>
                  </a:lnTo>
                  <a:lnTo>
                    <a:pt x="2127016" y="5312505"/>
                  </a:lnTo>
                  <a:lnTo>
                    <a:pt x="3880743" y="5312505"/>
                  </a:lnTo>
                  <a:lnTo>
                    <a:pt x="7973080" y="5312505"/>
                  </a:lnTo>
                  <a:lnTo>
                    <a:pt x="7973080" y="2213488"/>
                  </a:lnTo>
                  <a:lnTo>
                    <a:pt x="7973080" y="885322"/>
                  </a:lnTo>
                  <a:lnTo>
                    <a:pt x="7973080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58744" y="1444049"/>
            <a:ext cx="32365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30" dirty="0">
                <a:solidFill>
                  <a:srgbClr val="5C5C5C"/>
                </a:solidFill>
                <a:latin typeface="Arial"/>
                <a:cs typeface="Arial"/>
              </a:rPr>
              <a:t>Ada </a:t>
            </a:r>
            <a:r>
              <a:rPr sz="2150" spc="-85" dirty="0">
                <a:solidFill>
                  <a:srgbClr val="5C5C5C"/>
                </a:solidFill>
                <a:latin typeface="Arial"/>
                <a:cs typeface="Arial"/>
              </a:rPr>
              <a:t>18 </a:t>
            </a:r>
            <a:r>
              <a:rPr sz="2150" spc="-60" dirty="0">
                <a:solidFill>
                  <a:srgbClr val="5C5C5C"/>
                </a:solidFill>
                <a:latin typeface="Arial"/>
                <a:cs typeface="Arial"/>
              </a:rPr>
              <a:t>Deskriptor</a:t>
            </a:r>
            <a:r>
              <a:rPr sz="2150" spc="6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150" spc="-70" dirty="0">
                <a:solidFill>
                  <a:srgbClr val="5C5C5C"/>
                </a:solidFill>
                <a:latin typeface="Arial"/>
                <a:cs typeface="Arial"/>
              </a:rPr>
              <a:t>Intervensi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40</a:t>
            </a:fld>
            <a:endParaRPr spc="-65" dirty="0"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5254580" y="1663490"/>
            <a:ext cx="6356227" cy="47123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25" dirty="0">
                <a:solidFill>
                  <a:srgbClr val="FF0000"/>
                </a:solidFill>
              </a:rPr>
              <a:t>Pemeriksanaan </a:t>
            </a:r>
            <a:r>
              <a:rPr sz="2400" spc="-15" dirty="0"/>
              <a:t>: </a:t>
            </a:r>
            <a:r>
              <a:rPr sz="2400" spc="-100" dirty="0"/>
              <a:t>Mengobservasi </a:t>
            </a:r>
            <a:r>
              <a:rPr sz="2400" spc="-120" dirty="0"/>
              <a:t>dengan</a:t>
            </a:r>
            <a:r>
              <a:rPr sz="2400" spc="-25" dirty="0"/>
              <a:t> </a:t>
            </a:r>
            <a:r>
              <a:rPr sz="2400" spc="40" dirty="0"/>
              <a:t>teliti</a:t>
            </a:r>
          </a:p>
          <a:p>
            <a:pPr marL="469900" indent="-457834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60" dirty="0">
                <a:solidFill>
                  <a:srgbClr val="FF0000"/>
                </a:solidFill>
              </a:rPr>
              <a:t>Pencegahan </a:t>
            </a:r>
            <a:r>
              <a:rPr sz="2400" spc="-15" dirty="0"/>
              <a:t>: </a:t>
            </a:r>
            <a:r>
              <a:rPr sz="2400" spc="-50" dirty="0"/>
              <a:t>Meminimalkan </a:t>
            </a:r>
            <a:r>
              <a:rPr sz="2400" spc="-60" dirty="0"/>
              <a:t>risiko </a:t>
            </a:r>
            <a:r>
              <a:rPr sz="2400" spc="-50" dirty="0"/>
              <a:t>atau</a:t>
            </a:r>
            <a:r>
              <a:rPr sz="2400" spc="-365" dirty="0"/>
              <a:t> </a:t>
            </a:r>
            <a:r>
              <a:rPr sz="2400" spc="-80" dirty="0"/>
              <a:t>komplikasi</a:t>
            </a: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80" dirty="0">
                <a:solidFill>
                  <a:srgbClr val="FF0000"/>
                </a:solidFill>
              </a:rPr>
              <a:t>Pengontrolan </a:t>
            </a:r>
            <a:r>
              <a:rPr sz="2400" spc="-15" dirty="0"/>
              <a:t>:</a:t>
            </a:r>
            <a:r>
              <a:rPr sz="2400" spc="-10" dirty="0"/>
              <a:t> </a:t>
            </a:r>
            <a:r>
              <a:rPr sz="2400" spc="-75" dirty="0"/>
              <a:t>Mengendalikan</a:t>
            </a: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00" dirty="0">
                <a:solidFill>
                  <a:srgbClr val="FF0000"/>
                </a:solidFill>
              </a:rPr>
              <a:t>Perawatan </a:t>
            </a:r>
            <a:r>
              <a:rPr sz="2400" spc="-15" dirty="0"/>
              <a:t>: </a:t>
            </a:r>
            <a:r>
              <a:rPr sz="2400" spc="-45" dirty="0"/>
              <a:t>Mengidentifikasi </a:t>
            </a:r>
            <a:r>
              <a:rPr sz="2400" spc="-95" dirty="0"/>
              <a:t>dan</a:t>
            </a:r>
            <a:r>
              <a:rPr sz="2400" spc="-60" dirty="0"/>
              <a:t> merawat</a:t>
            </a:r>
          </a:p>
          <a:p>
            <a:pPr marL="469900" indent="-457834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05" dirty="0">
                <a:solidFill>
                  <a:srgbClr val="FF0000"/>
                </a:solidFill>
              </a:rPr>
              <a:t>Promosi </a:t>
            </a:r>
            <a:r>
              <a:rPr sz="2400" spc="-15" dirty="0"/>
              <a:t>:</a:t>
            </a:r>
            <a:r>
              <a:rPr sz="2400" spc="55" dirty="0"/>
              <a:t> </a:t>
            </a:r>
            <a:r>
              <a:rPr sz="2400" spc="-75" dirty="0"/>
              <a:t>meningkatkan</a:t>
            </a:r>
          </a:p>
          <a:p>
            <a:pPr marL="469900" indent="-457834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10" dirty="0">
                <a:solidFill>
                  <a:srgbClr val="FF0000"/>
                </a:solidFill>
              </a:rPr>
              <a:t>Rujukan </a:t>
            </a:r>
            <a:r>
              <a:rPr sz="2400" spc="-15" dirty="0"/>
              <a:t>: </a:t>
            </a:r>
            <a:r>
              <a:rPr sz="2400" spc="-95" dirty="0"/>
              <a:t>Menyusun </a:t>
            </a:r>
            <a:r>
              <a:rPr sz="2400" spc="-100" dirty="0"/>
              <a:t>penatalaksanaan </a:t>
            </a:r>
            <a:r>
              <a:rPr sz="2400" spc="-40" dirty="0"/>
              <a:t>lebih</a:t>
            </a:r>
            <a:r>
              <a:rPr sz="2400" spc="-325" dirty="0"/>
              <a:t> </a:t>
            </a:r>
            <a:r>
              <a:rPr sz="2400" spc="-15" dirty="0"/>
              <a:t>lanjut</a:t>
            </a:r>
          </a:p>
          <a:p>
            <a:pPr marL="469900" marR="687070" indent="-457834">
              <a:lnSpc>
                <a:spcPts val="2630"/>
              </a:lnSpc>
              <a:spcBef>
                <a:spcPts val="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45" dirty="0">
                <a:solidFill>
                  <a:srgbClr val="FF0000"/>
                </a:solidFill>
              </a:rPr>
              <a:t>Resusistasi </a:t>
            </a:r>
            <a:r>
              <a:rPr sz="2400" spc="-15" dirty="0"/>
              <a:t>: </a:t>
            </a:r>
            <a:r>
              <a:rPr sz="2400" spc="-60" dirty="0"/>
              <a:t>Memberikan </a:t>
            </a:r>
            <a:r>
              <a:rPr sz="2400" spc="-50" dirty="0"/>
              <a:t>tindakan </a:t>
            </a:r>
            <a:r>
              <a:rPr sz="2400" spc="-155" dirty="0"/>
              <a:t>secara </a:t>
            </a:r>
            <a:r>
              <a:rPr sz="2400" spc="-85" dirty="0"/>
              <a:t>cepat  </a:t>
            </a:r>
            <a:r>
              <a:rPr sz="2400" spc="-30" dirty="0"/>
              <a:t>untuk </a:t>
            </a:r>
            <a:r>
              <a:rPr sz="2400" spc="-80" dirty="0"/>
              <a:t>mempertahankan</a:t>
            </a:r>
            <a:r>
              <a:rPr sz="2400" spc="50" dirty="0"/>
              <a:t> </a:t>
            </a:r>
            <a:r>
              <a:rPr sz="2400" spc="-85" dirty="0"/>
              <a:t>kehidupan</a:t>
            </a:r>
          </a:p>
          <a:p>
            <a:pPr marL="469900" indent="-457834">
              <a:lnSpc>
                <a:spcPts val="253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95" dirty="0">
                <a:solidFill>
                  <a:srgbClr val="FF0000"/>
                </a:solidFill>
              </a:rPr>
              <a:t>Skrining </a:t>
            </a:r>
            <a:r>
              <a:rPr sz="2400" spc="-15" dirty="0"/>
              <a:t>: </a:t>
            </a:r>
            <a:r>
              <a:rPr sz="2400" spc="-80" dirty="0"/>
              <a:t>Meendeteksi </a:t>
            </a:r>
            <a:r>
              <a:rPr sz="2400" spc="-155" dirty="0"/>
              <a:t>secara</a:t>
            </a:r>
            <a:r>
              <a:rPr sz="2400" spc="-275" dirty="0"/>
              <a:t> </a:t>
            </a:r>
            <a:r>
              <a:rPr sz="2400" spc="-20" dirty="0"/>
              <a:t>dini</a:t>
            </a: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45" dirty="0">
                <a:solidFill>
                  <a:srgbClr val="FF0000"/>
                </a:solidFill>
              </a:rPr>
              <a:t>Terapi </a:t>
            </a:r>
            <a:r>
              <a:rPr sz="2400" spc="-15" dirty="0"/>
              <a:t>: </a:t>
            </a:r>
            <a:r>
              <a:rPr sz="2400" spc="-50" dirty="0"/>
              <a:t>Memulihkan </a:t>
            </a:r>
            <a:r>
              <a:rPr sz="2400" spc="-110" dirty="0"/>
              <a:t>kesehatan </a:t>
            </a:r>
            <a:r>
              <a:rPr sz="2400" spc="-90" dirty="0"/>
              <a:t>dan </a:t>
            </a:r>
            <a:r>
              <a:rPr sz="2400" spc="-50" dirty="0" err="1"/>
              <a:t>atau</a:t>
            </a:r>
            <a:r>
              <a:rPr sz="2400" spc="-325" dirty="0"/>
              <a:t> </a:t>
            </a:r>
            <a:r>
              <a:rPr sz="2400" spc="-80" dirty="0" err="1"/>
              <a:t>menurunkan</a:t>
            </a:r>
            <a:r>
              <a:rPr lang="en-US" sz="2400" spc="-80" dirty="0"/>
              <a:t> </a:t>
            </a:r>
            <a:r>
              <a:rPr lang="en-US" sz="2400" spc="-80" dirty="0" err="1"/>
              <a:t>resiko</a:t>
            </a:r>
            <a:endParaRPr sz="2400" spc="-80" dirty="0"/>
          </a:p>
        </p:txBody>
      </p:sp>
    </p:spTree>
    <p:extLst>
      <p:ext uri="{BB962C8B-B14F-4D97-AF65-F5344CB8AC3E}">
        <p14:creationId xmlns:p14="http://schemas.microsoft.com/office/powerpoint/2010/main" val="3785357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27" y="260662"/>
            <a:ext cx="52177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204" dirty="0">
                <a:solidFill>
                  <a:srgbClr val="1B6AA2"/>
                </a:solidFill>
                <a:latin typeface="Verdana"/>
                <a:cs typeface="Verdana"/>
              </a:rPr>
              <a:t>KOMPONEN </a:t>
            </a:r>
            <a:r>
              <a:rPr sz="2150" b="1" spc="-385" dirty="0">
                <a:solidFill>
                  <a:srgbClr val="1B6AA2"/>
                </a:solidFill>
                <a:latin typeface="Verdana"/>
                <a:cs typeface="Verdana"/>
              </a:rPr>
              <a:t>INTERVENSI</a:t>
            </a:r>
            <a:r>
              <a:rPr sz="2150" b="1" spc="-65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150" b="1" spc="-305" dirty="0">
                <a:solidFill>
                  <a:srgbClr val="1B6AA2"/>
                </a:solidFill>
                <a:latin typeface="Verdana"/>
                <a:cs typeface="Verdana"/>
              </a:rPr>
              <a:t>KEPERAWATAN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350" y="245242"/>
            <a:ext cx="0" cy="751840"/>
          </a:xfrm>
          <a:custGeom>
            <a:avLst/>
            <a:gdLst/>
            <a:ahLst/>
            <a:cxnLst/>
            <a:rect l="l" t="t" r="r" b="b"/>
            <a:pathLst>
              <a:path h="751840">
                <a:moveTo>
                  <a:pt x="0" y="0"/>
                </a:moveTo>
                <a:lnTo>
                  <a:pt x="0" y="751575"/>
                </a:lnTo>
              </a:path>
            </a:pathLst>
          </a:custGeom>
          <a:ln w="38099">
            <a:solidFill>
              <a:srgbClr val="1B6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8058" y="1470030"/>
            <a:ext cx="3133725" cy="939800"/>
            <a:chOff x="718058" y="1470030"/>
            <a:chExt cx="3133725" cy="939800"/>
          </a:xfrm>
        </p:grpSpPr>
        <p:sp>
          <p:nvSpPr>
            <p:cNvPr id="5" name="object 5"/>
            <p:cNvSpPr/>
            <p:nvPr/>
          </p:nvSpPr>
          <p:spPr>
            <a:xfrm>
              <a:off x="730758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76"/>
                  </a:lnTo>
                  <a:lnTo>
                    <a:pt x="29405" y="852013"/>
                  </a:lnTo>
                  <a:lnTo>
                    <a:pt x="62396" y="885000"/>
                  </a:lnTo>
                  <a:lnTo>
                    <a:pt x="104231" y="90663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2"/>
                  </a:lnTo>
                  <a:lnTo>
                    <a:pt x="3045392" y="885000"/>
                  </a:lnTo>
                  <a:lnTo>
                    <a:pt x="3078397" y="852013"/>
                  </a:lnTo>
                  <a:lnTo>
                    <a:pt x="3100052" y="810176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0758" y="1482730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76"/>
                  </a:lnTo>
                  <a:lnTo>
                    <a:pt x="3078397" y="852013"/>
                  </a:lnTo>
                  <a:lnTo>
                    <a:pt x="3045392" y="885000"/>
                  </a:lnTo>
                  <a:lnTo>
                    <a:pt x="3003562" y="90663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2"/>
                  </a:lnTo>
                  <a:lnTo>
                    <a:pt x="62396" y="885000"/>
                  </a:lnTo>
                  <a:lnTo>
                    <a:pt x="29405" y="852013"/>
                  </a:lnTo>
                  <a:lnTo>
                    <a:pt x="7769" y="810176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51102" y="1727894"/>
            <a:ext cx="676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bel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8058" y="2959100"/>
            <a:ext cx="3133725" cy="939800"/>
            <a:chOff x="718058" y="2959100"/>
            <a:chExt cx="3133725" cy="939800"/>
          </a:xfrm>
        </p:grpSpPr>
        <p:sp>
          <p:nvSpPr>
            <p:cNvPr id="9" name="object 9"/>
            <p:cNvSpPr/>
            <p:nvPr/>
          </p:nvSpPr>
          <p:spPr>
            <a:xfrm>
              <a:off x="730758" y="2971799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4"/>
                  </a:lnTo>
                  <a:lnTo>
                    <a:pt x="62396" y="29390"/>
                  </a:lnTo>
                  <a:lnTo>
                    <a:pt x="29405" y="62373"/>
                  </a:lnTo>
                  <a:lnTo>
                    <a:pt x="7769" y="104211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33"/>
                  </a:lnTo>
                  <a:lnTo>
                    <a:pt x="3045392" y="885005"/>
                  </a:lnTo>
                  <a:lnTo>
                    <a:pt x="3078397" y="852019"/>
                  </a:lnTo>
                  <a:lnTo>
                    <a:pt x="3100052" y="810182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1"/>
                  </a:lnTo>
                  <a:lnTo>
                    <a:pt x="3078397" y="62373"/>
                  </a:lnTo>
                  <a:lnTo>
                    <a:pt x="3045392" y="29390"/>
                  </a:lnTo>
                  <a:lnTo>
                    <a:pt x="3003562" y="7764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758" y="2971799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1"/>
                  </a:lnTo>
                  <a:lnTo>
                    <a:pt x="29405" y="62373"/>
                  </a:lnTo>
                  <a:lnTo>
                    <a:pt x="62396" y="29390"/>
                  </a:lnTo>
                  <a:lnTo>
                    <a:pt x="104231" y="7764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4"/>
                  </a:lnTo>
                  <a:lnTo>
                    <a:pt x="3045392" y="29390"/>
                  </a:lnTo>
                  <a:lnTo>
                    <a:pt x="3078397" y="62373"/>
                  </a:lnTo>
                  <a:lnTo>
                    <a:pt x="3100052" y="104211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82"/>
                  </a:lnTo>
                  <a:lnTo>
                    <a:pt x="3078397" y="852019"/>
                  </a:lnTo>
                  <a:lnTo>
                    <a:pt x="3045392" y="885005"/>
                  </a:lnTo>
                  <a:lnTo>
                    <a:pt x="3003562" y="906633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08227" y="3218875"/>
            <a:ext cx="952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8058" y="4645655"/>
            <a:ext cx="3133725" cy="939800"/>
            <a:chOff x="718058" y="4645655"/>
            <a:chExt cx="3133725" cy="939800"/>
          </a:xfrm>
        </p:grpSpPr>
        <p:sp>
          <p:nvSpPr>
            <p:cNvPr id="13" name="object 13"/>
            <p:cNvSpPr/>
            <p:nvPr/>
          </p:nvSpPr>
          <p:spPr>
            <a:xfrm>
              <a:off x="730758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2955432" y="0"/>
                  </a:moveTo>
                  <a:lnTo>
                    <a:pt x="152399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37"/>
                  </a:lnTo>
                  <a:lnTo>
                    <a:pt x="29405" y="851968"/>
                  </a:lnTo>
                  <a:lnTo>
                    <a:pt x="62396" y="884970"/>
                  </a:lnTo>
                  <a:lnTo>
                    <a:pt x="104231" y="906622"/>
                  </a:lnTo>
                  <a:lnTo>
                    <a:pt x="152399" y="914399"/>
                  </a:lnTo>
                  <a:lnTo>
                    <a:pt x="2955432" y="914399"/>
                  </a:lnTo>
                  <a:lnTo>
                    <a:pt x="3003562" y="906622"/>
                  </a:lnTo>
                  <a:lnTo>
                    <a:pt x="3045392" y="884970"/>
                  </a:lnTo>
                  <a:lnTo>
                    <a:pt x="3078397" y="851968"/>
                  </a:lnTo>
                  <a:lnTo>
                    <a:pt x="3100052" y="810137"/>
                  </a:lnTo>
                  <a:lnTo>
                    <a:pt x="3107832" y="761999"/>
                  </a:lnTo>
                  <a:lnTo>
                    <a:pt x="3107832" y="152399"/>
                  </a:lnTo>
                  <a:lnTo>
                    <a:pt x="3100052" y="104217"/>
                  </a:lnTo>
                  <a:lnTo>
                    <a:pt x="3078397" y="62380"/>
                  </a:lnTo>
                  <a:lnTo>
                    <a:pt x="3045392" y="29394"/>
                  </a:lnTo>
                  <a:lnTo>
                    <a:pt x="3003562" y="7766"/>
                  </a:lnTo>
                  <a:lnTo>
                    <a:pt x="2955432" y="0"/>
                  </a:lnTo>
                  <a:close/>
                </a:path>
              </a:pathLst>
            </a:custGeom>
            <a:solidFill>
              <a:srgbClr val="1B6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0758" y="4658355"/>
              <a:ext cx="3108325" cy="914400"/>
            </a:xfrm>
            <a:custGeom>
              <a:avLst/>
              <a:gdLst/>
              <a:ahLst/>
              <a:cxnLst/>
              <a:rect l="l" t="t" r="r" b="b"/>
              <a:pathLst>
                <a:path w="3108325" h="914400">
                  <a:moveTo>
                    <a:pt x="0" y="152399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399" y="0"/>
                  </a:lnTo>
                  <a:lnTo>
                    <a:pt x="2955432" y="0"/>
                  </a:lnTo>
                  <a:lnTo>
                    <a:pt x="3003562" y="7766"/>
                  </a:lnTo>
                  <a:lnTo>
                    <a:pt x="3045392" y="29394"/>
                  </a:lnTo>
                  <a:lnTo>
                    <a:pt x="3078397" y="62380"/>
                  </a:lnTo>
                  <a:lnTo>
                    <a:pt x="3100052" y="104217"/>
                  </a:lnTo>
                  <a:lnTo>
                    <a:pt x="3107832" y="152399"/>
                  </a:lnTo>
                  <a:lnTo>
                    <a:pt x="3107832" y="761999"/>
                  </a:lnTo>
                  <a:lnTo>
                    <a:pt x="3100052" y="810137"/>
                  </a:lnTo>
                  <a:lnTo>
                    <a:pt x="3078397" y="851968"/>
                  </a:lnTo>
                  <a:lnTo>
                    <a:pt x="3045392" y="884970"/>
                  </a:lnTo>
                  <a:lnTo>
                    <a:pt x="3003562" y="906622"/>
                  </a:lnTo>
                  <a:lnTo>
                    <a:pt x="2955432" y="914399"/>
                  </a:lnTo>
                  <a:lnTo>
                    <a:pt x="152399" y="914399"/>
                  </a:lnTo>
                  <a:lnTo>
                    <a:pt x="104231" y="906622"/>
                  </a:lnTo>
                  <a:lnTo>
                    <a:pt x="62396" y="884970"/>
                  </a:lnTo>
                  <a:lnTo>
                    <a:pt x="29405" y="851968"/>
                  </a:lnTo>
                  <a:lnTo>
                    <a:pt x="7769" y="810137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25399">
              <a:solidFill>
                <a:srgbClr val="104C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12977" y="4907595"/>
            <a:ext cx="1146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48192" y="3469761"/>
            <a:ext cx="6594475" cy="2537460"/>
            <a:chOff x="4011035" y="1800352"/>
            <a:chExt cx="6594475" cy="2537460"/>
          </a:xfrm>
        </p:grpSpPr>
        <p:sp>
          <p:nvSpPr>
            <p:cNvPr id="17" name="object 17"/>
            <p:cNvSpPr/>
            <p:nvPr/>
          </p:nvSpPr>
          <p:spPr>
            <a:xfrm>
              <a:off x="4055485" y="1844802"/>
              <a:ext cx="6505575" cy="2448560"/>
            </a:xfrm>
            <a:custGeom>
              <a:avLst/>
              <a:gdLst/>
              <a:ahLst/>
              <a:cxnLst/>
              <a:rect l="l" t="t" r="r" b="b"/>
              <a:pathLst>
                <a:path w="6505575" h="2448560">
                  <a:moveTo>
                    <a:pt x="6505071" y="0"/>
                  </a:moveTo>
                  <a:lnTo>
                    <a:pt x="1536466" y="0"/>
                  </a:lnTo>
                  <a:lnTo>
                    <a:pt x="1536466" y="1428231"/>
                  </a:lnTo>
                  <a:lnTo>
                    <a:pt x="0" y="1605137"/>
                  </a:lnTo>
                  <a:lnTo>
                    <a:pt x="1536466" y="2040254"/>
                  </a:lnTo>
                  <a:lnTo>
                    <a:pt x="1536466" y="2448305"/>
                  </a:lnTo>
                  <a:lnTo>
                    <a:pt x="6505071" y="2448305"/>
                  </a:lnTo>
                  <a:lnTo>
                    <a:pt x="650507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55485" y="1844802"/>
              <a:ext cx="6505575" cy="2448560"/>
            </a:xfrm>
            <a:custGeom>
              <a:avLst/>
              <a:gdLst/>
              <a:ahLst/>
              <a:cxnLst/>
              <a:rect l="l" t="t" r="r" b="b"/>
              <a:pathLst>
                <a:path w="6505575" h="2448560">
                  <a:moveTo>
                    <a:pt x="6505071" y="0"/>
                  </a:moveTo>
                  <a:lnTo>
                    <a:pt x="3606667" y="0"/>
                  </a:lnTo>
                  <a:lnTo>
                    <a:pt x="1536466" y="0"/>
                  </a:lnTo>
                  <a:lnTo>
                    <a:pt x="1536466" y="1428231"/>
                  </a:lnTo>
                  <a:lnTo>
                    <a:pt x="0" y="1605137"/>
                  </a:lnTo>
                  <a:lnTo>
                    <a:pt x="1536466" y="2040254"/>
                  </a:lnTo>
                  <a:lnTo>
                    <a:pt x="1536466" y="2448305"/>
                  </a:lnTo>
                  <a:lnTo>
                    <a:pt x="2364485" y="2448305"/>
                  </a:lnTo>
                  <a:lnTo>
                    <a:pt x="3606667" y="2448305"/>
                  </a:lnTo>
                  <a:lnTo>
                    <a:pt x="6505071" y="2448305"/>
                  </a:lnTo>
                  <a:lnTo>
                    <a:pt x="6505071" y="2040254"/>
                  </a:lnTo>
                  <a:lnTo>
                    <a:pt x="6505071" y="1428231"/>
                  </a:lnTo>
                  <a:lnTo>
                    <a:pt x="6505071" y="0"/>
                  </a:lnTo>
                  <a:close/>
                </a:path>
              </a:pathLst>
            </a:custGeom>
            <a:ln w="88900">
              <a:solidFill>
                <a:srgbClr val="E35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37971" y="3738304"/>
            <a:ext cx="1393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5C5C5C"/>
                </a:solidFill>
                <a:latin typeface="Arial"/>
                <a:cs typeface="Arial"/>
              </a:rPr>
              <a:t>Ada </a:t>
            </a:r>
            <a:r>
              <a:rPr sz="2400" spc="-120" dirty="0">
                <a:solidFill>
                  <a:srgbClr val="5C5C5C"/>
                </a:solidFill>
                <a:latin typeface="Arial"/>
                <a:cs typeface="Arial"/>
              </a:rPr>
              <a:t>4</a:t>
            </a:r>
            <a:r>
              <a:rPr sz="2400" spc="-26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5C5C5C"/>
                </a:solidFill>
                <a:latin typeface="Arial"/>
                <a:cs typeface="Arial"/>
              </a:rPr>
              <a:t>Jenis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11857618" y="6587410"/>
            <a:ext cx="285750" cy="2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95"/>
              </a:lnSpc>
            </a:pPr>
            <a:fld id="{81D60167-4931-47E6-BA6A-407CBD079E47}" type="slidenum">
              <a:rPr spc="-65" dirty="0"/>
              <a:t>41</a:t>
            </a:fld>
            <a:endParaRPr spc="-65" dirty="0"/>
          </a:p>
        </p:txBody>
      </p:sp>
      <p:sp>
        <p:nvSpPr>
          <p:cNvPr id="20" name="object 20"/>
          <p:cNvSpPr txBox="1"/>
          <p:nvPr/>
        </p:nvSpPr>
        <p:spPr>
          <a:xfrm>
            <a:off x="6337971" y="4354192"/>
            <a:ext cx="2975610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35" dirty="0">
                <a:solidFill>
                  <a:srgbClr val="5C5C5C"/>
                </a:solidFill>
                <a:latin typeface="Arial"/>
                <a:cs typeface="Arial"/>
              </a:rPr>
              <a:t>Tindakan</a:t>
            </a:r>
            <a:r>
              <a:rPr sz="2400" spc="-145" dirty="0">
                <a:solidFill>
                  <a:srgbClr val="5C5C5C"/>
                </a:solidFill>
                <a:latin typeface="Arial"/>
                <a:cs typeface="Arial"/>
              </a:rPr>
              <a:t> Observasi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ts val="2865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35" dirty="0">
                <a:solidFill>
                  <a:srgbClr val="5C5C5C"/>
                </a:solidFill>
                <a:latin typeface="Arial"/>
                <a:cs typeface="Arial"/>
              </a:rPr>
              <a:t>Tindakan</a:t>
            </a:r>
            <a:r>
              <a:rPr sz="2400" spc="-16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5C5C5C"/>
                </a:solidFill>
                <a:latin typeface="Arial"/>
                <a:cs typeface="Arial"/>
              </a:rPr>
              <a:t>Terapeutik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ts val="2865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135" dirty="0">
                <a:solidFill>
                  <a:srgbClr val="5C5C5C"/>
                </a:solidFill>
                <a:latin typeface="Arial"/>
                <a:cs typeface="Arial"/>
              </a:rPr>
              <a:t>Tindakan </a:t>
            </a:r>
            <a:r>
              <a:rPr sz="2400" spc="-160" dirty="0">
                <a:solidFill>
                  <a:srgbClr val="5C5C5C"/>
                </a:solidFill>
                <a:latin typeface="Arial"/>
                <a:cs typeface="Arial"/>
              </a:rPr>
              <a:t>Edukasi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35" dirty="0">
                <a:solidFill>
                  <a:srgbClr val="5C5C5C"/>
                </a:solidFill>
                <a:latin typeface="Arial"/>
                <a:cs typeface="Arial"/>
              </a:rPr>
              <a:t>Tindakan</a:t>
            </a:r>
            <a:r>
              <a:rPr sz="2400" spc="-17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5C5C5C"/>
                </a:solidFill>
                <a:latin typeface="Arial"/>
                <a:cs typeface="Arial"/>
              </a:rPr>
              <a:t>Kolaborasi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356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870" y="1126236"/>
            <a:ext cx="6657975" cy="9550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1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Penyusunan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Intervensi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Keperawatan </a:t>
            </a:r>
            <a:r>
              <a:rPr b="0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menggunakan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pendekatan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4472C4"/>
                </a:solidFill>
              </a:rPr>
              <a:t>OTEK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3288" y="2401387"/>
            <a:ext cx="9023985" cy="1156335"/>
            <a:chOff x="1933288" y="2401387"/>
            <a:chExt cx="9023985" cy="1156335"/>
          </a:xfrm>
        </p:grpSpPr>
        <p:sp>
          <p:nvSpPr>
            <p:cNvPr id="4" name="object 4"/>
            <p:cNvSpPr/>
            <p:nvPr/>
          </p:nvSpPr>
          <p:spPr>
            <a:xfrm>
              <a:off x="1939638" y="2407737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5">
                  <a:moveTo>
                    <a:pt x="993006" y="0"/>
                  </a:moveTo>
                  <a:lnTo>
                    <a:pt x="496502" y="400216"/>
                  </a:lnTo>
                  <a:lnTo>
                    <a:pt x="0" y="0"/>
                  </a:lnTo>
                  <a:lnTo>
                    <a:pt x="0" y="743261"/>
                  </a:lnTo>
                  <a:lnTo>
                    <a:pt x="496502" y="1143477"/>
                  </a:lnTo>
                  <a:lnTo>
                    <a:pt x="993006" y="743261"/>
                  </a:lnTo>
                  <a:lnTo>
                    <a:pt x="993006" y="0"/>
                  </a:lnTo>
                  <a:close/>
                </a:path>
              </a:pathLst>
            </a:custGeom>
            <a:solidFill>
              <a:srgbClr val="418AB3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39638" y="2407737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5">
                  <a:moveTo>
                    <a:pt x="993006" y="0"/>
                  </a:moveTo>
                  <a:lnTo>
                    <a:pt x="993006" y="743260"/>
                  </a:lnTo>
                  <a:lnTo>
                    <a:pt x="496503" y="1143478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496503" y="400217"/>
                  </a:lnTo>
                  <a:lnTo>
                    <a:pt x="993006" y="0"/>
                  </a:lnTo>
                  <a:close/>
                </a:path>
              </a:pathLst>
            </a:custGeom>
            <a:ln w="12700">
              <a:solidFill>
                <a:srgbClr val="2D6483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932643" y="2407738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7865698" y="0"/>
                  </a:moveTo>
                  <a:lnTo>
                    <a:pt x="0" y="0"/>
                  </a:lnTo>
                  <a:lnTo>
                    <a:pt x="0" y="743259"/>
                  </a:lnTo>
                  <a:lnTo>
                    <a:pt x="7865698" y="743259"/>
                  </a:lnTo>
                  <a:lnTo>
                    <a:pt x="7914269" y="736944"/>
                  </a:lnTo>
                  <a:lnTo>
                    <a:pt x="7956455" y="719358"/>
                  </a:lnTo>
                  <a:lnTo>
                    <a:pt x="7989723" y="692542"/>
                  </a:lnTo>
                  <a:lnTo>
                    <a:pt x="8011541" y="658536"/>
                  </a:lnTo>
                  <a:lnTo>
                    <a:pt x="8019376" y="619381"/>
                  </a:lnTo>
                  <a:lnTo>
                    <a:pt x="8019376" y="123879"/>
                  </a:lnTo>
                  <a:lnTo>
                    <a:pt x="8011541" y="84723"/>
                  </a:lnTo>
                  <a:lnTo>
                    <a:pt x="7989723" y="50717"/>
                  </a:lnTo>
                  <a:lnTo>
                    <a:pt x="7956455" y="23901"/>
                  </a:lnTo>
                  <a:lnTo>
                    <a:pt x="7914269" y="6315"/>
                  </a:lnTo>
                  <a:lnTo>
                    <a:pt x="7865698" y="0"/>
                  </a:lnTo>
                  <a:close/>
                </a:path>
              </a:pathLst>
            </a:custGeom>
            <a:solidFill>
              <a:srgbClr val="D8E8F1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932643" y="2407738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8019377" y="123879"/>
                  </a:moveTo>
                  <a:lnTo>
                    <a:pt x="8019377" y="619380"/>
                  </a:lnTo>
                  <a:lnTo>
                    <a:pt x="8011541" y="658536"/>
                  </a:lnTo>
                  <a:lnTo>
                    <a:pt x="7989724" y="692542"/>
                  </a:lnTo>
                  <a:lnTo>
                    <a:pt x="7956456" y="719358"/>
                  </a:lnTo>
                  <a:lnTo>
                    <a:pt x="7914270" y="736944"/>
                  </a:lnTo>
                  <a:lnTo>
                    <a:pt x="7865698" y="743260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7865698" y="0"/>
                  </a:lnTo>
                  <a:lnTo>
                    <a:pt x="7914270" y="6315"/>
                  </a:lnTo>
                  <a:lnTo>
                    <a:pt x="7956456" y="23901"/>
                  </a:lnTo>
                  <a:lnTo>
                    <a:pt x="7989724" y="50717"/>
                  </a:lnTo>
                  <a:lnTo>
                    <a:pt x="8011541" y="84723"/>
                  </a:lnTo>
                  <a:lnTo>
                    <a:pt x="8019377" y="123879"/>
                  </a:lnTo>
                  <a:close/>
                </a:path>
              </a:pathLst>
            </a:custGeom>
            <a:ln w="9525">
              <a:solidFill>
                <a:srgbClr val="418AB3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40847" y="2308860"/>
            <a:ext cx="2421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OBSERVASI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26335" y="3395471"/>
            <a:ext cx="9030970" cy="3190875"/>
            <a:chOff x="1926335" y="3395471"/>
            <a:chExt cx="9030970" cy="31908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3395471"/>
              <a:ext cx="1021080" cy="11795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643" y="3417239"/>
              <a:ext cx="8019377" cy="7432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32643" y="3417238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8019377" y="123879"/>
                  </a:moveTo>
                  <a:lnTo>
                    <a:pt x="8019377" y="619380"/>
                  </a:lnTo>
                  <a:lnTo>
                    <a:pt x="8011541" y="658536"/>
                  </a:lnTo>
                  <a:lnTo>
                    <a:pt x="7989724" y="692542"/>
                  </a:lnTo>
                  <a:lnTo>
                    <a:pt x="7956456" y="719358"/>
                  </a:lnTo>
                  <a:lnTo>
                    <a:pt x="7914270" y="736944"/>
                  </a:lnTo>
                  <a:lnTo>
                    <a:pt x="7865698" y="743260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7865698" y="0"/>
                  </a:lnTo>
                  <a:lnTo>
                    <a:pt x="7914270" y="6315"/>
                  </a:lnTo>
                  <a:lnTo>
                    <a:pt x="7956456" y="23901"/>
                  </a:lnTo>
                  <a:lnTo>
                    <a:pt x="7989724" y="50717"/>
                  </a:lnTo>
                  <a:lnTo>
                    <a:pt x="8011541" y="84723"/>
                  </a:lnTo>
                  <a:lnTo>
                    <a:pt x="8019377" y="123879"/>
                  </a:lnTo>
                  <a:close/>
                </a:path>
              </a:pathLst>
            </a:custGeom>
            <a:ln w="9525">
              <a:solidFill>
                <a:srgbClr val="A6B72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939637" y="4426741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5">
                  <a:moveTo>
                    <a:pt x="993006" y="0"/>
                  </a:moveTo>
                  <a:lnTo>
                    <a:pt x="496502" y="400217"/>
                  </a:lnTo>
                  <a:lnTo>
                    <a:pt x="0" y="0"/>
                  </a:lnTo>
                  <a:lnTo>
                    <a:pt x="0" y="743261"/>
                  </a:lnTo>
                  <a:lnTo>
                    <a:pt x="496502" y="1143477"/>
                  </a:lnTo>
                  <a:lnTo>
                    <a:pt x="993006" y="743261"/>
                  </a:lnTo>
                  <a:lnTo>
                    <a:pt x="993006" y="0"/>
                  </a:lnTo>
                  <a:close/>
                </a:path>
              </a:pathLst>
            </a:custGeom>
            <a:solidFill>
              <a:srgbClr val="F6920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939637" y="4426741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5">
                  <a:moveTo>
                    <a:pt x="993006" y="0"/>
                  </a:moveTo>
                  <a:lnTo>
                    <a:pt x="993006" y="743260"/>
                  </a:lnTo>
                  <a:lnTo>
                    <a:pt x="496503" y="1143477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496503" y="400216"/>
                  </a:lnTo>
                  <a:lnTo>
                    <a:pt x="99300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2643" y="4426742"/>
              <a:ext cx="8019377" cy="7432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32643" y="4426741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8019377" y="123879"/>
                  </a:moveTo>
                  <a:lnTo>
                    <a:pt x="8019377" y="619380"/>
                  </a:lnTo>
                  <a:lnTo>
                    <a:pt x="8011541" y="658536"/>
                  </a:lnTo>
                  <a:lnTo>
                    <a:pt x="7989724" y="692542"/>
                  </a:lnTo>
                  <a:lnTo>
                    <a:pt x="7956456" y="719358"/>
                  </a:lnTo>
                  <a:lnTo>
                    <a:pt x="7914270" y="736944"/>
                  </a:lnTo>
                  <a:lnTo>
                    <a:pt x="7865698" y="743260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7865698" y="0"/>
                  </a:lnTo>
                  <a:lnTo>
                    <a:pt x="7914270" y="6315"/>
                  </a:lnTo>
                  <a:lnTo>
                    <a:pt x="7956456" y="23901"/>
                  </a:lnTo>
                  <a:lnTo>
                    <a:pt x="7989724" y="50717"/>
                  </a:lnTo>
                  <a:lnTo>
                    <a:pt x="8011541" y="84723"/>
                  </a:lnTo>
                  <a:lnTo>
                    <a:pt x="8019377" y="123879"/>
                  </a:lnTo>
                  <a:close/>
                </a:path>
              </a:pathLst>
            </a:custGeom>
            <a:ln w="9525">
              <a:solidFill>
                <a:srgbClr val="FEC30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939637" y="5436242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4">
                  <a:moveTo>
                    <a:pt x="993006" y="0"/>
                  </a:moveTo>
                  <a:lnTo>
                    <a:pt x="496502" y="400217"/>
                  </a:lnTo>
                  <a:lnTo>
                    <a:pt x="0" y="0"/>
                  </a:lnTo>
                  <a:lnTo>
                    <a:pt x="0" y="743260"/>
                  </a:lnTo>
                  <a:lnTo>
                    <a:pt x="496502" y="1143477"/>
                  </a:lnTo>
                  <a:lnTo>
                    <a:pt x="993006" y="743260"/>
                  </a:lnTo>
                  <a:lnTo>
                    <a:pt x="993006" y="0"/>
                  </a:lnTo>
                  <a:close/>
                </a:path>
              </a:pathLst>
            </a:custGeom>
            <a:solidFill>
              <a:srgbClr val="DF5327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939637" y="5436242"/>
              <a:ext cx="993140" cy="1143635"/>
            </a:xfrm>
            <a:custGeom>
              <a:avLst/>
              <a:gdLst/>
              <a:ahLst/>
              <a:cxnLst/>
              <a:rect l="l" t="t" r="r" b="b"/>
              <a:pathLst>
                <a:path w="993139" h="1143634">
                  <a:moveTo>
                    <a:pt x="993006" y="0"/>
                  </a:moveTo>
                  <a:lnTo>
                    <a:pt x="993006" y="743260"/>
                  </a:lnTo>
                  <a:lnTo>
                    <a:pt x="496503" y="1143477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496503" y="400216"/>
                  </a:lnTo>
                  <a:lnTo>
                    <a:pt x="993006" y="0"/>
                  </a:lnTo>
                  <a:close/>
                </a:path>
              </a:pathLst>
            </a:custGeom>
            <a:ln w="12700">
              <a:solidFill>
                <a:srgbClr val="A43B1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69440" y="2334259"/>
            <a:ext cx="534035" cy="414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lnSpc>
                <a:spcPts val="8290"/>
              </a:lnSpc>
              <a:spcBef>
                <a:spcPts val="100"/>
              </a:spcBef>
            </a:pPr>
            <a:r>
              <a:rPr sz="7200" b="1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endParaRPr sz="72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>
              <a:lnSpc>
                <a:spcPts val="7945"/>
              </a:lnSpc>
            </a:pPr>
            <a:r>
              <a:rPr sz="7200" b="1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sz="72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>
              <a:lnSpc>
                <a:spcPts val="7945"/>
              </a:lnSpc>
            </a:pPr>
            <a:r>
              <a:rPr sz="7200" b="1" dirty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sz="72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>
              <a:lnSpc>
                <a:spcPts val="8290"/>
              </a:lnSpc>
            </a:pPr>
            <a:r>
              <a:rPr sz="7200" b="1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endParaRPr sz="7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27880" y="5431479"/>
            <a:ext cx="8028940" cy="753110"/>
            <a:chOff x="2927880" y="5431479"/>
            <a:chExt cx="8028940" cy="753110"/>
          </a:xfrm>
        </p:grpSpPr>
        <p:sp>
          <p:nvSpPr>
            <p:cNvPr id="21" name="object 21"/>
            <p:cNvSpPr/>
            <p:nvPr/>
          </p:nvSpPr>
          <p:spPr>
            <a:xfrm>
              <a:off x="2932643" y="5436242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7865698" y="0"/>
                  </a:moveTo>
                  <a:lnTo>
                    <a:pt x="0" y="0"/>
                  </a:lnTo>
                  <a:lnTo>
                    <a:pt x="0" y="743259"/>
                  </a:lnTo>
                  <a:lnTo>
                    <a:pt x="7865698" y="743259"/>
                  </a:lnTo>
                  <a:lnTo>
                    <a:pt x="7914269" y="736944"/>
                  </a:lnTo>
                  <a:lnTo>
                    <a:pt x="7956455" y="719358"/>
                  </a:lnTo>
                  <a:lnTo>
                    <a:pt x="7989723" y="692542"/>
                  </a:lnTo>
                  <a:lnTo>
                    <a:pt x="8011541" y="658535"/>
                  </a:lnTo>
                  <a:lnTo>
                    <a:pt x="8019376" y="619380"/>
                  </a:lnTo>
                  <a:lnTo>
                    <a:pt x="8019376" y="123878"/>
                  </a:lnTo>
                  <a:lnTo>
                    <a:pt x="8011541" y="84723"/>
                  </a:lnTo>
                  <a:lnTo>
                    <a:pt x="7989723" y="50717"/>
                  </a:lnTo>
                  <a:lnTo>
                    <a:pt x="7956455" y="23901"/>
                  </a:lnTo>
                  <a:lnTo>
                    <a:pt x="7914269" y="6315"/>
                  </a:lnTo>
                  <a:lnTo>
                    <a:pt x="7865698" y="0"/>
                  </a:lnTo>
                  <a:close/>
                </a:path>
              </a:pathLst>
            </a:custGeom>
            <a:solidFill>
              <a:srgbClr val="F9DDD4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932643" y="5436241"/>
              <a:ext cx="8019415" cy="743585"/>
            </a:xfrm>
            <a:custGeom>
              <a:avLst/>
              <a:gdLst/>
              <a:ahLst/>
              <a:cxnLst/>
              <a:rect l="l" t="t" r="r" b="b"/>
              <a:pathLst>
                <a:path w="8019415" h="743585">
                  <a:moveTo>
                    <a:pt x="8019377" y="123879"/>
                  </a:moveTo>
                  <a:lnTo>
                    <a:pt x="8019377" y="619380"/>
                  </a:lnTo>
                  <a:lnTo>
                    <a:pt x="8011541" y="658536"/>
                  </a:lnTo>
                  <a:lnTo>
                    <a:pt x="7989724" y="692542"/>
                  </a:lnTo>
                  <a:lnTo>
                    <a:pt x="7956456" y="719358"/>
                  </a:lnTo>
                  <a:lnTo>
                    <a:pt x="7914270" y="736944"/>
                  </a:lnTo>
                  <a:lnTo>
                    <a:pt x="7865698" y="743260"/>
                  </a:lnTo>
                  <a:lnTo>
                    <a:pt x="0" y="743260"/>
                  </a:lnTo>
                  <a:lnTo>
                    <a:pt x="0" y="0"/>
                  </a:lnTo>
                  <a:lnTo>
                    <a:pt x="7865698" y="0"/>
                  </a:lnTo>
                  <a:lnTo>
                    <a:pt x="7914270" y="6315"/>
                  </a:lnTo>
                  <a:lnTo>
                    <a:pt x="7956456" y="23901"/>
                  </a:lnTo>
                  <a:lnTo>
                    <a:pt x="7989724" y="50717"/>
                  </a:lnTo>
                  <a:lnTo>
                    <a:pt x="8011541" y="84723"/>
                  </a:lnTo>
                  <a:lnTo>
                    <a:pt x="8019377" y="123879"/>
                  </a:lnTo>
                  <a:close/>
                </a:path>
              </a:pathLst>
            </a:custGeom>
            <a:ln w="9525">
              <a:solidFill>
                <a:srgbClr val="DF532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5"/>
              </a:spcBef>
              <a:buChar char="•"/>
              <a:tabLst>
                <a:tab pos="184150" algn="l"/>
              </a:tabLst>
            </a:pPr>
            <a:r>
              <a:rPr spc="-5" dirty="0"/>
              <a:t>Mengumpulkan</a:t>
            </a:r>
            <a:r>
              <a:rPr spc="-10" dirty="0"/>
              <a:t> </a:t>
            </a:r>
            <a:r>
              <a:rPr spc="-5" dirty="0"/>
              <a:t>data status</a:t>
            </a:r>
            <a:r>
              <a:rPr spc="-10" dirty="0"/>
              <a:t> </a:t>
            </a:r>
            <a:r>
              <a:rPr spc="-5" dirty="0"/>
              <a:t>kesehatan </a:t>
            </a:r>
            <a:r>
              <a:rPr dirty="0"/>
              <a:t>pasien</a:t>
            </a: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3200" b="1" spc="-5" dirty="0">
                <a:latin typeface="Arial"/>
                <a:cs typeface="Arial"/>
              </a:rPr>
              <a:t>TERAPEUTIK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har char="•"/>
              <a:tabLst>
                <a:tab pos="184150" algn="l"/>
              </a:tabLst>
            </a:pPr>
            <a:r>
              <a:rPr dirty="0"/>
              <a:t>Memulihkan</a:t>
            </a:r>
            <a:r>
              <a:rPr spc="-10" dirty="0"/>
              <a:t> </a:t>
            </a:r>
            <a:r>
              <a:rPr spc="-5" dirty="0"/>
              <a:t>status kesehatan atau mencegah perburukan </a:t>
            </a:r>
            <a:r>
              <a:rPr dirty="0"/>
              <a:t>masalah</a:t>
            </a: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3200" b="1" dirty="0">
                <a:latin typeface="Arial"/>
                <a:cs typeface="Arial"/>
              </a:rPr>
              <a:t>EDUKASI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har char="•"/>
              <a:tabLst>
                <a:tab pos="184150" algn="l"/>
              </a:tabLst>
            </a:pPr>
            <a:r>
              <a:rPr spc="-5" dirty="0"/>
              <a:t>Meningkatkan</a:t>
            </a:r>
            <a:r>
              <a:rPr dirty="0"/>
              <a:t> </a:t>
            </a:r>
            <a:r>
              <a:rPr spc="-5" dirty="0"/>
              <a:t>pengetahuan/kemampuan</a:t>
            </a:r>
            <a:r>
              <a:rPr dirty="0"/>
              <a:t> </a:t>
            </a:r>
            <a:r>
              <a:rPr spc="-5" dirty="0"/>
              <a:t>merawat</a:t>
            </a:r>
            <a:r>
              <a:rPr dirty="0"/>
              <a:t> diri</a:t>
            </a: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3200" b="1" spc="-5" dirty="0">
                <a:latin typeface="Arial"/>
                <a:cs typeface="Arial"/>
              </a:rPr>
              <a:t>KOLABORASI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Char char="•"/>
              <a:tabLst>
                <a:tab pos="184150" algn="l"/>
              </a:tabLst>
            </a:pPr>
            <a:r>
              <a:rPr spc="-5" dirty="0"/>
              <a:t>Bekerjasama</a:t>
            </a:r>
            <a:r>
              <a:rPr spc="-10" dirty="0"/>
              <a:t> </a:t>
            </a:r>
            <a:r>
              <a:rPr dirty="0"/>
              <a:t>dengan</a:t>
            </a:r>
            <a:r>
              <a:rPr spc="-10" dirty="0"/>
              <a:t> </a:t>
            </a:r>
            <a:r>
              <a:rPr dirty="0"/>
              <a:t>perawat</a:t>
            </a:r>
            <a:r>
              <a:rPr spc="-15" dirty="0"/>
              <a:t> </a:t>
            </a:r>
            <a:r>
              <a:rPr spc="-5" dirty="0"/>
              <a:t>atau tenaga kesehatan</a:t>
            </a:r>
            <a:r>
              <a:rPr spc="-10" dirty="0"/>
              <a:t> </a:t>
            </a:r>
            <a:r>
              <a:rPr dirty="0"/>
              <a:t>lainnya</a:t>
            </a:r>
          </a:p>
        </p:txBody>
      </p:sp>
    </p:spTree>
    <p:extLst>
      <p:ext uri="{BB962C8B-B14F-4D97-AF65-F5344CB8AC3E}">
        <p14:creationId xmlns:p14="http://schemas.microsoft.com/office/powerpoint/2010/main" val="2472121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672580"/>
            <a:chOff x="0" y="0"/>
            <a:chExt cx="9144000" cy="6672580"/>
          </a:xfrm>
        </p:grpSpPr>
        <p:sp>
          <p:nvSpPr>
            <p:cNvPr id="3" name="object 3"/>
            <p:cNvSpPr/>
            <p:nvPr/>
          </p:nvSpPr>
          <p:spPr>
            <a:xfrm>
              <a:off x="192024" y="701040"/>
              <a:ext cx="8092440" cy="5971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031" y="765048"/>
              <a:ext cx="7914132" cy="5792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981" y="745998"/>
              <a:ext cx="7952740" cy="5831205"/>
            </a:xfrm>
            <a:custGeom>
              <a:avLst/>
              <a:gdLst/>
              <a:ahLst/>
              <a:cxnLst/>
              <a:rect l="l" t="t" r="r" b="b"/>
              <a:pathLst>
                <a:path w="7952740" h="5831205">
                  <a:moveTo>
                    <a:pt x="0" y="5830824"/>
                  </a:moveTo>
                  <a:lnTo>
                    <a:pt x="7952232" y="5830824"/>
                  </a:lnTo>
                  <a:lnTo>
                    <a:pt x="7952232" y="0"/>
                  </a:lnTo>
                  <a:lnTo>
                    <a:pt x="0" y="0"/>
                  </a:lnTo>
                  <a:lnTo>
                    <a:pt x="0" y="5830824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8994" y="1460753"/>
              <a:ext cx="2581910" cy="440690"/>
            </a:xfrm>
            <a:custGeom>
              <a:avLst/>
              <a:gdLst/>
              <a:ahLst/>
              <a:cxnLst/>
              <a:rect l="l" t="t" r="r" b="b"/>
              <a:pathLst>
                <a:path w="2581909" h="440689">
                  <a:moveTo>
                    <a:pt x="2581655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2581655" y="440436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0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61638" y="1146047"/>
              <a:ext cx="5549265" cy="755650"/>
            </a:xfrm>
            <a:custGeom>
              <a:avLst/>
              <a:gdLst/>
              <a:ahLst/>
              <a:cxnLst/>
              <a:rect l="l" t="t" r="r" b="b"/>
              <a:pathLst>
                <a:path w="5549265" h="755650">
                  <a:moveTo>
                    <a:pt x="2967355" y="755141"/>
                  </a:moveTo>
                  <a:lnTo>
                    <a:pt x="5549011" y="755141"/>
                  </a:lnTo>
                  <a:lnTo>
                    <a:pt x="5549011" y="314705"/>
                  </a:lnTo>
                  <a:lnTo>
                    <a:pt x="2967355" y="314705"/>
                  </a:lnTo>
                  <a:lnTo>
                    <a:pt x="2967355" y="755141"/>
                  </a:lnTo>
                  <a:close/>
                </a:path>
                <a:path w="5549265" h="755650">
                  <a:moveTo>
                    <a:pt x="2953893" y="53886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8994" y="2038350"/>
              <a:ext cx="2581910" cy="441959"/>
            </a:xfrm>
            <a:custGeom>
              <a:avLst/>
              <a:gdLst/>
              <a:ahLst/>
              <a:cxnLst/>
              <a:rect l="l" t="t" r="r" b="b"/>
              <a:pathLst>
                <a:path w="2581909" h="441960">
                  <a:moveTo>
                    <a:pt x="2581655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2581655" y="441960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0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3370" y="1789810"/>
              <a:ext cx="4137660" cy="690880"/>
            </a:xfrm>
            <a:custGeom>
              <a:avLst/>
              <a:gdLst/>
              <a:ahLst/>
              <a:cxnLst/>
              <a:rect l="l" t="t" r="r" b="b"/>
              <a:pathLst>
                <a:path w="4137659" h="690880">
                  <a:moveTo>
                    <a:pt x="1555623" y="690499"/>
                  </a:moveTo>
                  <a:lnTo>
                    <a:pt x="4137279" y="690499"/>
                  </a:lnTo>
                  <a:lnTo>
                    <a:pt x="4137279" y="248538"/>
                  </a:lnTo>
                  <a:lnTo>
                    <a:pt x="1555623" y="248538"/>
                  </a:lnTo>
                  <a:lnTo>
                    <a:pt x="1555623" y="690499"/>
                  </a:lnTo>
                  <a:close/>
                </a:path>
                <a:path w="4137659" h="690880">
                  <a:moveTo>
                    <a:pt x="1542161" y="47345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49540" y="1524380"/>
            <a:ext cx="19881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Label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Intervensi</a:t>
            </a:r>
            <a:endParaRPr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/>
            <a:r>
              <a:rPr b="1" spc="-5" dirty="0">
                <a:latin typeface="Arial"/>
                <a:cs typeface="Arial"/>
              </a:rPr>
              <a:t>Definisi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Intervensi</a:t>
            </a:r>
            <a:endParaRPr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32714" y="3803332"/>
            <a:ext cx="3816350" cy="582930"/>
            <a:chOff x="5208714" y="3803332"/>
            <a:chExt cx="3816350" cy="582930"/>
          </a:xfrm>
        </p:grpSpPr>
        <p:sp>
          <p:nvSpPr>
            <p:cNvPr id="12" name="object 12"/>
            <p:cNvSpPr/>
            <p:nvPr/>
          </p:nvSpPr>
          <p:spPr>
            <a:xfrm>
              <a:off x="6428994" y="3931158"/>
              <a:ext cx="2581910" cy="440690"/>
            </a:xfrm>
            <a:custGeom>
              <a:avLst/>
              <a:gdLst/>
              <a:ahLst/>
              <a:cxnLst/>
              <a:rect l="l" t="t" r="r" b="b"/>
              <a:pathLst>
                <a:path w="2581909" h="440689">
                  <a:moveTo>
                    <a:pt x="2581655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2581655" y="440436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0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3002" y="3817620"/>
              <a:ext cx="3787775" cy="554355"/>
            </a:xfrm>
            <a:custGeom>
              <a:avLst/>
              <a:gdLst/>
              <a:ahLst/>
              <a:cxnLst/>
              <a:rect l="l" t="t" r="r" b="b"/>
              <a:pathLst>
                <a:path w="3787775" h="554354">
                  <a:moveTo>
                    <a:pt x="1205992" y="553973"/>
                  </a:moveTo>
                  <a:lnTo>
                    <a:pt x="3787648" y="553973"/>
                  </a:lnTo>
                  <a:lnTo>
                    <a:pt x="3787648" y="113537"/>
                  </a:lnTo>
                  <a:lnTo>
                    <a:pt x="1205992" y="113537"/>
                  </a:lnTo>
                  <a:lnTo>
                    <a:pt x="1205992" y="553973"/>
                  </a:lnTo>
                  <a:close/>
                </a:path>
                <a:path w="3787775" h="554354">
                  <a:moveTo>
                    <a:pt x="1192530" y="33769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11439" y="3995673"/>
            <a:ext cx="206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Tindakan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(Activity)</a:t>
            </a:r>
            <a:endParaRPr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96400" y="5363147"/>
            <a:ext cx="7352665" cy="827405"/>
            <a:chOff x="1672399" y="5363146"/>
            <a:chExt cx="7352665" cy="827405"/>
          </a:xfrm>
        </p:grpSpPr>
        <p:sp>
          <p:nvSpPr>
            <p:cNvPr id="16" name="object 16"/>
            <p:cNvSpPr/>
            <p:nvPr/>
          </p:nvSpPr>
          <p:spPr>
            <a:xfrm>
              <a:off x="6428994" y="5377434"/>
              <a:ext cx="2581910" cy="440690"/>
            </a:xfrm>
            <a:custGeom>
              <a:avLst/>
              <a:gdLst/>
              <a:ahLst/>
              <a:cxnLst/>
              <a:rect l="l" t="t" r="r" b="b"/>
              <a:pathLst>
                <a:path w="2581909" h="440689">
                  <a:moveTo>
                    <a:pt x="2581655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2581655" y="440436"/>
                  </a:lnTo>
                  <a:lnTo>
                    <a:pt x="2581655" y="0"/>
                  </a:lnTo>
                  <a:close/>
                </a:path>
              </a:pathLst>
            </a:custGeom>
            <a:solidFill>
              <a:srgbClr val="B0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6686" y="5377434"/>
              <a:ext cx="7324090" cy="798830"/>
            </a:xfrm>
            <a:custGeom>
              <a:avLst/>
              <a:gdLst/>
              <a:ahLst/>
              <a:cxnLst/>
              <a:rect l="l" t="t" r="r" b="b"/>
              <a:pathLst>
                <a:path w="7324090" h="798829">
                  <a:moveTo>
                    <a:pt x="4742307" y="440436"/>
                  </a:moveTo>
                  <a:lnTo>
                    <a:pt x="7323963" y="440436"/>
                  </a:lnTo>
                  <a:lnTo>
                    <a:pt x="7323963" y="0"/>
                  </a:lnTo>
                  <a:lnTo>
                    <a:pt x="4742307" y="0"/>
                  </a:lnTo>
                  <a:lnTo>
                    <a:pt x="4742307" y="440436"/>
                  </a:lnTo>
                  <a:close/>
                </a:path>
                <a:path w="7324090" h="798829">
                  <a:moveTo>
                    <a:pt x="4728845" y="224091"/>
                  </a:moveTo>
                  <a:lnTo>
                    <a:pt x="0" y="798614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11310" y="5442305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Referensi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192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1122" y="1013586"/>
            <a:ext cx="6181090" cy="39116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PERTIMBANGAN PEMILIHAN</a:t>
            </a:r>
            <a:r>
              <a:rPr sz="2400" spc="20" dirty="0"/>
              <a:t> </a:t>
            </a:r>
            <a:r>
              <a:rPr sz="2400" spc="-10" dirty="0"/>
              <a:t>INTERVENSI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741240" y="2009241"/>
            <a:ext cx="8710718" cy="4033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2977" y="99060"/>
            <a:ext cx="795527" cy="78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00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46850" y="1796392"/>
            <a:ext cx="11029615" cy="4498026"/>
          </a:xfrm>
          <a:prstGeom prst="rect">
            <a:avLst/>
          </a:prstGeom>
        </p:spPr>
        <p:txBody>
          <a:bodyPr vert="horz" wrap="square" lIns="0" tIns="47625" rIns="0" bIns="0" rtlCol="0" anchor="ctr">
            <a:spAutoFit/>
          </a:bodyPr>
          <a:lstStyle/>
          <a:p>
            <a:pPr marL="326390" marR="5080" indent="-229235">
              <a:lnSpc>
                <a:spcPts val="2160"/>
              </a:lnSpc>
              <a:spcBef>
                <a:spcPts val="375"/>
              </a:spcBef>
              <a:buChar char="•"/>
              <a:tabLst>
                <a:tab pos="326390" algn="l"/>
                <a:tab pos="327025" algn="l"/>
              </a:tabLst>
            </a:pPr>
            <a:r>
              <a:rPr sz="2000" dirty="0"/>
              <a:t>Pemilihan intervensi keperawatan sesuai kondisi pasien</a:t>
            </a:r>
            <a:r>
              <a:rPr sz="2000" spc="-105" dirty="0"/>
              <a:t> </a:t>
            </a:r>
            <a:r>
              <a:rPr sz="2000" dirty="0"/>
              <a:t>merupakan  bagian dari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clinical judgement</a:t>
            </a:r>
            <a:r>
              <a:rPr sz="2000" b="1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/>
              <a:t>perawat.</a:t>
            </a:r>
          </a:p>
          <a:p>
            <a:pPr marL="326390" indent="-229235">
              <a:spcBef>
                <a:spcPts val="725"/>
              </a:spcBef>
              <a:buChar char="•"/>
              <a:tabLst>
                <a:tab pos="326390" algn="l"/>
                <a:tab pos="327025" algn="l"/>
              </a:tabLst>
            </a:pPr>
            <a:r>
              <a:rPr sz="2000" dirty="0"/>
              <a:t>Aspek yang dipertimbangkan untuk menentukan</a:t>
            </a:r>
            <a:r>
              <a:rPr sz="2000" spc="-135" dirty="0"/>
              <a:t> </a:t>
            </a:r>
            <a:r>
              <a:rPr sz="2000" dirty="0"/>
              <a:t>intervensi:</a:t>
            </a:r>
          </a:p>
          <a:p>
            <a:pPr marL="608330" lvl="1" indent="-285750">
              <a:spcBef>
                <a:spcPts val="770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Karakteristik diagnosis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keperawatan</a:t>
            </a:r>
          </a:p>
          <a:p>
            <a:pPr marL="608330" lvl="1" indent="-285750">
              <a:spcBef>
                <a:spcPts val="755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Kriteria hasil pasien yang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diharapkan</a:t>
            </a:r>
          </a:p>
          <a:p>
            <a:pPr marL="608330" lvl="1" indent="-285750">
              <a:spcBef>
                <a:spcPts val="755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Kemampulaksanaan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intervensi</a:t>
            </a:r>
          </a:p>
          <a:p>
            <a:pPr marL="608330" lvl="1" indent="-285750">
              <a:spcBef>
                <a:spcPts val="770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Kemampuan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perawat</a:t>
            </a:r>
          </a:p>
          <a:p>
            <a:pPr marL="608330" lvl="1" indent="-285750">
              <a:spcBef>
                <a:spcPts val="755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Penerimaan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pasien</a:t>
            </a:r>
          </a:p>
          <a:p>
            <a:pPr marL="608330" lvl="1" indent="-285750">
              <a:spcBef>
                <a:spcPts val="760"/>
              </a:spcBef>
              <a:buAutoNum type="arabicPeriod"/>
              <a:tabLst>
                <a:tab pos="608965" algn="l"/>
              </a:tabLst>
            </a:pPr>
            <a:r>
              <a:rPr sz="2000" dirty="0">
                <a:latin typeface="Arial"/>
                <a:cs typeface="Arial"/>
              </a:rPr>
              <a:t>Penelitian yang mendasari intervensi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tersebut</a:t>
            </a:r>
          </a:p>
          <a:p>
            <a:pPr marL="608330" lvl="1" indent="-285750">
              <a:spcBef>
                <a:spcPts val="765"/>
              </a:spcBef>
              <a:buAutoNum type="arabicPeriod"/>
              <a:tabLst>
                <a:tab pos="608965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Kewenangan klinis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(Clinical</a:t>
            </a:r>
            <a:r>
              <a:rPr sz="2000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priviledge)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9403" y="1044670"/>
            <a:ext cx="8534084" cy="633507"/>
          </a:xfrm>
          <a:prstGeom prst="rect">
            <a:avLst/>
          </a:prstGeom>
        </p:spPr>
        <p:txBody>
          <a:bodyPr vert="horz" wrap="square" lIns="0" tIns="81280" rIns="0" bIns="0" rtlCol="0" anchor="b">
            <a:spAutoFit/>
          </a:bodyPr>
          <a:lstStyle/>
          <a:p>
            <a:pPr marL="12700" marR="5080" indent="182880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PER</a:t>
            </a:r>
            <a:r>
              <a:rPr spc="-20" dirty="0"/>
              <a:t>T</a:t>
            </a:r>
            <a:r>
              <a:rPr spc="-5" dirty="0"/>
              <a:t>IMBA</a:t>
            </a:r>
            <a:r>
              <a:rPr spc="-25" dirty="0"/>
              <a:t>N</a:t>
            </a:r>
            <a:r>
              <a:rPr spc="-5" dirty="0"/>
              <a:t>GAN  PEMILIHAN</a:t>
            </a:r>
            <a:r>
              <a:rPr spc="-35" dirty="0"/>
              <a:t> </a:t>
            </a:r>
            <a:r>
              <a:rPr spc="-15" dirty="0"/>
              <a:t>INTERVENSI</a:t>
            </a:r>
          </a:p>
        </p:txBody>
      </p:sp>
      <p:sp>
        <p:nvSpPr>
          <p:cNvPr id="4" name="object 4"/>
          <p:cNvSpPr/>
          <p:nvPr/>
        </p:nvSpPr>
        <p:spPr>
          <a:xfrm>
            <a:off x="1712977" y="99060"/>
            <a:ext cx="795527" cy="78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438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336873"/>
            <a:ext cx="7615518" cy="401013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Susun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tindakan-tindakan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keperawatan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sistematis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addition, </a:t>
            </a:r>
            <a:r>
              <a:rPr lang="en-US" sz="24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deletation</a:t>
            </a:r>
            <a:r>
              <a:rPr lang="en-US" sz="2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modification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kondisi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selalu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periksa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konsistensi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antara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tindakan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makna</a:t>
            </a:r>
            <a:r>
              <a:rPr lang="en-US" sz="2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label </a:t>
            </a:r>
            <a:r>
              <a:rPr lang="en-US" sz="2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intervensi</a:t>
            </a:r>
            <a:endParaRPr lang="en-US" sz="24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/>
              <a:t>Penulisan</a:t>
            </a:r>
            <a:r>
              <a:rPr lang="en-US" sz="2000" b="1" dirty="0"/>
              <a:t> </a:t>
            </a:r>
            <a:r>
              <a:rPr lang="en-US" sz="2000" b="1" dirty="0" err="1"/>
              <a:t>Intervensi</a:t>
            </a:r>
            <a:r>
              <a:rPr lang="en-US" sz="2000" b="1" dirty="0"/>
              <a:t> </a:t>
            </a:r>
            <a:r>
              <a:rPr lang="en-US" sz="2000" b="1" dirty="0" err="1"/>
              <a:t>Keperawatan</a:t>
            </a:r>
            <a:br>
              <a:rPr lang="en-US" sz="2000" b="1" dirty="0"/>
            </a:br>
            <a:r>
              <a:rPr lang="en-US" sz="2000" b="1" dirty="0">
                <a:solidFill>
                  <a:srgbClr val="00B0F0"/>
                </a:solidFill>
              </a:rPr>
              <a:t>TINDAKAN KEPERAWATAN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757" y="6326909"/>
            <a:ext cx="581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DPP - PPNI</a:t>
            </a:r>
          </a:p>
        </p:txBody>
      </p:sp>
    </p:spTree>
    <p:extLst>
      <p:ext uri="{BB962C8B-B14F-4D97-AF65-F5344CB8AC3E}">
        <p14:creationId xmlns:p14="http://schemas.microsoft.com/office/powerpoint/2010/main" val="3612138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16952" y="2396789"/>
            <a:ext cx="10158095" cy="3003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887094">
              <a:lnSpc>
                <a:spcPts val="3000"/>
              </a:lnSpc>
              <a:spcBef>
                <a:spcPts val="500"/>
              </a:spcBef>
            </a:pPr>
            <a:r>
              <a:rPr sz="2800" dirty="0">
                <a:latin typeface="Arial"/>
                <a:cs typeface="Arial"/>
              </a:rPr>
              <a:t>Bagaimana seharusnya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saya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menentukan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intervensi untuk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mengatasi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diagnosis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keperawatan?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 dirty="0">
              <a:latin typeface="Arial"/>
              <a:cs typeface="Arial"/>
            </a:endParaRPr>
          </a:p>
          <a:p>
            <a:pPr marL="12700" marR="5080">
              <a:lnSpc>
                <a:spcPts val="3000"/>
              </a:lnSpc>
            </a:pP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Intervensi diarahkan 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untuk mengatasi etiologi (penyebab). </a:t>
            </a:r>
            <a:r>
              <a:rPr sz="28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Namun, terkadang tidak dapat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dilakukan 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sehingga </a:t>
            </a:r>
            <a:r>
              <a:rPr sz="28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intervensi 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hanya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diarahkan 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untuk mengendalikan tanda dan </a:t>
            </a:r>
            <a:r>
              <a:rPr sz="2800" b="1" spc="-7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gejala.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8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93392" y="1810765"/>
            <a:ext cx="10162540" cy="2399030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05740" rIns="0" bIns="0" rtlCol="0">
            <a:spAutoFit/>
          </a:bodyPr>
          <a:lstStyle/>
          <a:p>
            <a:pPr marL="548640" marR="229235" indent="-457200">
              <a:lnSpc>
                <a:spcPct val="101000"/>
              </a:lnSpc>
              <a:spcBef>
                <a:spcPts val="1620"/>
              </a:spcBef>
              <a:buAutoNum type="arabicPeriod"/>
              <a:tabLst>
                <a:tab pos="548005" algn="l"/>
                <a:tab pos="548640" algn="l"/>
                <a:tab pos="8335009" algn="l"/>
              </a:tabLst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Nyeri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akut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b.d. teknik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mengangkat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yang tidak adekuat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d.d.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pasien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mengeluh nyeri,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mengatakan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tidak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tahu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cara mengangkat yang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tepat,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tampak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meringis,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posisi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menghindari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nyeri</a:t>
            </a:r>
            <a:endParaRPr sz="2400" dirty="0">
              <a:latin typeface="Arial"/>
              <a:cs typeface="Arial"/>
            </a:endParaRPr>
          </a:p>
          <a:p>
            <a:pPr marL="548640" marR="288290" indent="-457200">
              <a:lnSpc>
                <a:spcPts val="3000"/>
              </a:lnSpc>
              <a:spcBef>
                <a:spcPts val="310"/>
              </a:spcBef>
              <a:buAutoNum type="arabicPeriod"/>
              <a:tabLst>
                <a:tab pos="548005" algn="l"/>
                <a:tab pos="548640" algn="l"/>
              </a:tabLst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Nyeri akut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b.d.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prosedur pembedahan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d.d.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pasien mengeluh nyeri,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tampak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luka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insisi,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tampak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meringis,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posisi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menghindari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nyeri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6595" y="4209795"/>
            <a:ext cx="9716135" cy="2165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dirty="0">
                <a:latin typeface="Arial"/>
                <a:cs typeface="Arial"/>
              </a:rPr>
              <a:t>Pada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contoh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pertama,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perawat </a:t>
            </a:r>
            <a:r>
              <a:rPr sz="2800" spc="-5" dirty="0">
                <a:latin typeface="Arial"/>
                <a:cs typeface="Arial"/>
              </a:rPr>
              <a:t>tidak</a:t>
            </a:r>
            <a:r>
              <a:rPr sz="2800" dirty="0">
                <a:latin typeface="Arial"/>
                <a:cs typeface="Arial"/>
              </a:rPr>
              <a:t> hanya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mengatasi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tanda/gejala tetapi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juga etiologi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dengan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memberikan edukasi.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Sedangkan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contoh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kedua,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perawat </a:t>
            </a:r>
            <a:r>
              <a:rPr sz="2800" spc="-5" dirty="0">
                <a:latin typeface="Arial"/>
                <a:cs typeface="Arial"/>
              </a:rPr>
              <a:t>tidak</a:t>
            </a:r>
            <a:r>
              <a:rPr sz="2800" dirty="0">
                <a:latin typeface="Arial"/>
                <a:cs typeface="Arial"/>
              </a:rPr>
              <a:t> dapat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menghindari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atau menghilangkan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etiologi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sehingga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intervensi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diarahkan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untuk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mengendalikan tanda/gejala.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81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KEPERAWATAN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40" y="2111190"/>
            <a:ext cx="502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TAHAP PEMBUATAN </a:t>
            </a:r>
          </a:p>
          <a:p>
            <a:r>
              <a:rPr lang="id-ID" sz="2400" b="1" dirty="0"/>
              <a:t>PERENCANAAN KEPERAWATAN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10225" y="3160059"/>
          <a:ext cx="4422587" cy="32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4447" y="2729753"/>
            <a:ext cx="3469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Respirasi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Sirkulasi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Suhu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Hidrasi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Menghindari nyeri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Nutrisi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Perawatan kulit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Istirahat/mobilisasi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Eliminasi </a:t>
            </a:r>
          </a:p>
        </p:txBody>
      </p:sp>
      <p:sp>
        <p:nvSpPr>
          <p:cNvPr id="8" name="Freeform 7"/>
          <p:cNvSpPr/>
          <p:nvPr/>
        </p:nvSpPr>
        <p:spPr>
          <a:xfrm>
            <a:off x="6723529" y="4047565"/>
            <a:ext cx="1290918" cy="1882588"/>
          </a:xfrm>
          <a:custGeom>
            <a:avLst/>
            <a:gdLst>
              <a:gd name="connsiteX0" fmla="*/ 0 w 1290918"/>
              <a:gd name="connsiteY0" fmla="*/ 1882588 h 1882588"/>
              <a:gd name="connsiteX1" fmla="*/ 847165 w 1290918"/>
              <a:gd name="connsiteY1" fmla="*/ 430306 h 1882588"/>
              <a:gd name="connsiteX2" fmla="*/ 726142 w 1290918"/>
              <a:gd name="connsiteY2" fmla="*/ 268941 h 1882588"/>
              <a:gd name="connsiteX3" fmla="*/ 1223683 w 1290918"/>
              <a:gd name="connsiteY3" fmla="*/ 0 h 1882588"/>
              <a:gd name="connsiteX4" fmla="*/ 1290918 w 1290918"/>
              <a:gd name="connsiteY4" fmla="*/ 726141 h 1882588"/>
              <a:gd name="connsiteX5" fmla="*/ 1075765 w 1290918"/>
              <a:gd name="connsiteY5" fmla="*/ 578223 h 1882588"/>
              <a:gd name="connsiteX6" fmla="*/ 0 w 1290918"/>
              <a:gd name="connsiteY6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8" h="1882588">
                <a:moveTo>
                  <a:pt x="0" y="1882588"/>
                </a:moveTo>
                <a:lnTo>
                  <a:pt x="847165" y="430306"/>
                </a:lnTo>
                <a:lnTo>
                  <a:pt x="726142" y="268941"/>
                </a:lnTo>
                <a:lnTo>
                  <a:pt x="1223683" y="0"/>
                </a:lnTo>
                <a:lnTo>
                  <a:pt x="1290918" y="726141"/>
                </a:lnTo>
                <a:lnTo>
                  <a:pt x="1075765" y="578223"/>
                </a:lnTo>
                <a:lnTo>
                  <a:pt x="0" y="18825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11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3605" y="615442"/>
            <a:ext cx="6153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STANDAR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ASUHAN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70" dirty="0">
                <a:solidFill>
                  <a:srgbClr val="C00000"/>
                </a:solidFill>
                <a:latin typeface="Arial"/>
                <a:cs typeface="Arial"/>
              </a:rPr>
              <a:t>KEPERAWATAN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8703" y="999185"/>
            <a:ext cx="1676400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DPP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PPNI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73922" y="5080203"/>
            <a:ext cx="13931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800" b="1" spc="-5" dirty="0">
                <a:solidFill>
                  <a:srgbClr val="C00000"/>
                </a:solidFill>
                <a:latin typeface="Arial"/>
                <a:cs typeface="Arial"/>
              </a:rPr>
              <a:t>3S</a:t>
            </a:r>
            <a:endParaRPr sz="8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347" y="6197600"/>
            <a:ext cx="2243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SDKI-</a:t>
            </a:r>
            <a:r>
              <a:rPr sz="2400" b="1" spc="-5" dirty="0">
                <a:solidFill>
                  <a:srgbClr val="405D20"/>
                </a:solidFill>
                <a:latin typeface="Arial"/>
                <a:cs typeface="Arial"/>
              </a:rPr>
              <a:t>SLKI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174F7A"/>
                </a:solidFill>
                <a:latin typeface="Arial"/>
                <a:cs typeface="Arial"/>
              </a:rPr>
              <a:t>SIKI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506" y="2737867"/>
            <a:ext cx="2052955" cy="794447"/>
          </a:xfrm>
          <a:prstGeom prst="rect">
            <a:avLst/>
          </a:prstGeom>
          <a:solidFill>
            <a:srgbClr val="DF2D28"/>
          </a:solidFill>
        </p:spPr>
        <p:txBody>
          <a:bodyPr vert="horz" wrap="square" lIns="0" tIns="55244" rIns="0" bIns="0" rtlCol="0">
            <a:spAutoFit/>
          </a:bodyPr>
          <a:lstStyle/>
          <a:p>
            <a:pPr algn="ctr">
              <a:spcBef>
                <a:spcPts val="434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  <a:p>
            <a:pPr algn="ctr">
              <a:spcBef>
                <a:spcPts val="2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(SDKI)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1015" y="2721102"/>
            <a:ext cx="2052955" cy="794447"/>
          </a:xfrm>
          <a:prstGeom prst="rect">
            <a:avLst/>
          </a:prstGeom>
          <a:solidFill>
            <a:srgbClr val="608B30"/>
          </a:solidFill>
        </p:spPr>
        <p:txBody>
          <a:bodyPr vert="horz" wrap="square" lIns="0" tIns="55244" rIns="0" bIns="0" rtlCol="0">
            <a:spAutoFit/>
          </a:bodyPr>
          <a:lstStyle/>
          <a:p>
            <a:pPr algn="ctr">
              <a:spcBef>
                <a:spcPts val="434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Luaran</a:t>
            </a:r>
            <a:endParaRPr sz="2800">
              <a:latin typeface="Arial"/>
              <a:cs typeface="Arial"/>
            </a:endParaRPr>
          </a:p>
          <a:p>
            <a:pPr algn="ctr">
              <a:spcBef>
                <a:spcPts val="2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(SLKI)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0234" y="4220718"/>
            <a:ext cx="2054860" cy="795089"/>
          </a:xfrm>
          <a:prstGeom prst="rect">
            <a:avLst/>
          </a:prstGeom>
          <a:solidFill>
            <a:srgbClr val="2376B8"/>
          </a:solidFill>
        </p:spPr>
        <p:txBody>
          <a:bodyPr vert="horz" wrap="square" lIns="0" tIns="55880" rIns="0" bIns="0" rtlCol="0">
            <a:spAutoFit/>
          </a:bodyPr>
          <a:lstStyle/>
          <a:p>
            <a:pPr algn="ctr">
              <a:spcBef>
                <a:spcPts val="44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Intervensi</a:t>
            </a:r>
            <a:endParaRPr sz="2800">
              <a:latin typeface="Arial"/>
              <a:cs typeface="Arial"/>
            </a:endParaRPr>
          </a:p>
          <a:p>
            <a:pPr algn="ctr">
              <a:spcBef>
                <a:spcPts val="2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(SIKI)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6572" y="2927604"/>
            <a:ext cx="2773680" cy="407034"/>
          </a:xfrm>
          <a:custGeom>
            <a:avLst/>
            <a:gdLst/>
            <a:ahLst/>
            <a:cxnLst/>
            <a:rect l="l" t="t" r="r" b="b"/>
            <a:pathLst>
              <a:path w="2773679" h="407035">
                <a:moveTo>
                  <a:pt x="203453" y="0"/>
                </a:moveTo>
                <a:lnTo>
                  <a:pt x="0" y="203454"/>
                </a:lnTo>
                <a:lnTo>
                  <a:pt x="203453" y="406908"/>
                </a:lnTo>
                <a:lnTo>
                  <a:pt x="203453" y="305181"/>
                </a:lnTo>
                <a:lnTo>
                  <a:pt x="2671953" y="305181"/>
                </a:lnTo>
                <a:lnTo>
                  <a:pt x="2773679" y="203454"/>
                </a:lnTo>
                <a:lnTo>
                  <a:pt x="2671953" y="101726"/>
                </a:lnTo>
                <a:lnTo>
                  <a:pt x="203453" y="101726"/>
                </a:lnTo>
                <a:lnTo>
                  <a:pt x="203453" y="0"/>
                </a:lnTo>
                <a:close/>
              </a:path>
              <a:path w="2773679" h="407035">
                <a:moveTo>
                  <a:pt x="2671953" y="305181"/>
                </a:moveTo>
                <a:lnTo>
                  <a:pt x="2570226" y="305181"/>
                </a:lnTo>
                <a:lnTo>
                  <a:pt x="2570226" y="406908"/>
                </a:lnTo>
                <a:lnTo>
                  <a:pt x="2671953" y="305181"/>
                </a:lnTo>
                <a:close/>
              </a:path>
              <a:path w="2773679" h="407035">
                <a:moveTo>
                  <a:pt x="2570226" y="0"/>
                </a:moveTo>
                <a:lnTo>
                  <a:pt x="2570226" y="101726"/>
                </a:lnTo>
                <a:lnTo>
                  <a:pt x="2671953" y="101726"/>
                </a:lnTo>
                <a:lnTo>
                  <a:pt x="2570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1176" y="1676400"/>
            <a:ext cx="1998345" cy="659796"/>
          </a:xfrm>
          <a:prstGeom prst="rect">
            <a:avLst/>
          </a:prstGeom>
          <a:ln w="57912">
            <a:solidFill>
              <a:srgbClr val="C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75590" marR="172720" indent="-93345">
              <a:spcBef>
                <a:spcPts val="825"/>
              </a:spcBef>
            </a:pPr>
            <a:r>
              <a:rPr b="1" spc="-30" dirty="0">
                <a:solidFill>
                  <a:srgbClr val="C00000"/>
                </a:solidFill>
                <a:latin typeface="Arial"/>
                <a:cs typeface="Arial"/>
              </a:rPr>
              <a:t>Tanda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Gejala  Faktor</a:t>
            </a:r>
            <a:r>
              <a:rPr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Risiko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6789" y="2517648"/>
            <a:ext cx="490855" cy="196850"/>
          </a:xfrm>
          <a:custGeom>
            <a:avLst/>
            <a:gdLst/>
            <a:ahLst/>
            <a:cxnLst/>
            <a:rect l="l" t="t" r="r" b="b"/>
            <a:pathLst>
              <a:path w="490855" h="196850">
                <a:moveTo>
                  <a:pt x="490728" y="0"/>
                </a:moveTo>
                <a:lnTo>
                  <a:pt x="0" y="0"/>
                </a:lnTo>
                <a:lnTo>
                  <a:pt x="245363" y="196596"/>
                </a:lnTo>
                <a:lnTo>
                  <a:pt x="49072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71288" y="5335524"/>
            <a:ext cx="1935480" cy="1163779"/>
          </a:xfrm>
          <a:prstGeom prst="rect">
            <a:avLst/>
          </a:prstGeom>
          <a:ln w="57911">
            <a:solidFill>
              <a:srgbClr val="2376B8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76555" marR="368935" indent="635" algn="ctr">
              <a:spcBef>
                <a:spcPts val="434"/>
              </a:spcBef>
            </a:pPr>
            <a:r>
              <a:rPr b="1" spc="-10" dirty="0">
                <a:solidFill>
                  <a:srgbClr val="174F7A"/>
                </a:solidFill>
                <a:latin typeface="Arial"/>
                <a:cs typeface="Arial"/>
              </a:rPr>
              <a:t>Observasi  </a:t>
            </a:r>
            <a:r>
              <a:rPr b="1" spc="-15" dirty="0">
                <a:solidFill>
                  <a:srgbClr val="174F7A"/>
                </a:solidFill>
                <a:latin typeface="Arial"/>
                <a:cs typeface="Arial"/>
              </a:rPr>
              <a:t>Terapeutik  </a:t>
            </a:r>
            <a:r>
              <a:rPr b="1" spc="-5" dirty="0">
                <a:solidFill>
                  <a:srgbClr val="174F7A"/>
                </a:solidFill>
                <a:latin typeface="Arial"/>
                <a:cs typeface="Arial"/>
              </a:rPr>
              <a:t>Edukasi  Kola</a:t>
            </a:r>
            <a:r>
              <a:rPr b="1" dirty="0">
                <a:solidFill>
                  <a:srgbClr val="174F7A"/>
                </a:solidFill>
                <a:latin typeface="Arial"/>
                <a:cs typeface="Arial"/>
              </a:rPr>
              <a:t>b</a:t>
            </a:r>
            <a:r>
              <a:rPr b="1" spc="5" dirty="0">
                <a:solidFill>
                  <a:srgbClr val="174F7A"/>
                </a:solidFill>
                <a:latin typeface="Arial"/>
                <a:cs typeface="Arial"/>
              </a:rPr>
              <a:t>o</a:t>
            </a:r>
            <a:r>
              <a:rPr b="1" spc="-5" dirty="0">
                <a:solidFill>
                  <a:srgbClr val="174F7A"/>
                </a:solidFill>
                <a:latin typeface="Arial"/>
                <a:cs typeface="Arial"/>
              </a:rPr>
              <a:t>r</a:t>
            </a:r>
            <a:r>
              <a:rPr b="1" spc="-15" dirty="0">
                <a:solidFill>
                  <a:srgbClr val="174F7A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174F7A"/>
                </a:solidFill>
                <a:latin typeface="Arial"/>
                <a:cs typeface="Arial"/>
              </a:rPr>
              <a:t>si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3665" y="5108447"/>
            <a:ext cx="490855" cy="196850"/>
          </a:xfrm>
          <a:custGeom>
            <a:avLst/>
            <a:gdLst/>
            <a:ahLst/>
            <a:cxnLst/>
            <a:rect l="l" t="t" r="r" b="b"/>
            <a:pathLst>
              <a:path w="490854" h="196850">
                <a:moveTo>
                  <a:pt x="490727" y="0"/>
                </a:moveTo>
                <a:lnTo>
                  <a:pt x="0" y="0"/>
                </a:lnTo>
                <a:lnTo>
                  <a:pt x="245363" y="196595"/>
                </a:lnTo>
                <a:lnTo>
                  <a:pt x="490727" y="0"/>
                </a:lnTo>
                <a:close/>
              </a:path>
            </a:pathLst>
          </a:custGeom>
          <a:solidFill>
            <a:srgbClr val="237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0253" y="1677924"/>
            <a:ext cx="2052955" cy="532197"/>
          </a:xfrm>
          <a:prstGeom prst="rect">
            <a:avLst/>
          </a:prstGeom>
          <a:ln w="57911">
            <a:solidFill>
              <a:srgbClr val="608B3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322580"/>
            <a:r>
              <a:rPr b="1" spc="-5" dirty="0">
                <a:solidFill>
                  <a:srgbClr val="608B30"/>
                </a:solidFill>
                <a:latin typeface="Arial"/>
                <a:cs typeface="Arial"/>
              </a:rPr>
              <a:t>Kriteria</a:t>
            </a:r>
            <a:r>
              <a:rPr b="1" dirty="0">
                <a:solidFill>
                  <a:srgbClr val="608B3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608B30"/>
                </a:solidFill>
                <a:latin typeface="Arial"/>
                <a:cs typeface="Arial"/>
              </a:rPr>
              <a:t>Hasil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32065" y="2517648"/>
            <a:ext cx="490855" cy="196850"/>
          </a:xfrm>
          <a:custGeom>
            <a:avLst/>
            <a:gdLst/>
            <a:ahLst/>
            <a:cxnLst/>
            <a:rect l="l" t="t" r="r" b="b"/>
            <a:pathLst>
              <a:path w="490854" h="196850">
                <a:moveTo>
                  <a:pt x="490727" y="0"/>
                </a:moveTo>
                <a:lnTo>
                  <a:pt x="0" y="0"/>
                </a:lnTo>
                <a:lnTo>
                  <a:pt x="245363" y="196596"/>
                </a:lnTo>
                <a:lnTo>
                  <a:pt x="490727" y="0"/>
                </a:lnTo>
                <a:close/>
              </a:path>
            </a:pathLst>
          </a:custGeom>
          <a:solidFill>
            <a:srgbClr val="608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3823" y="3598164"/>
            <a:ext cx="1384300" cy="1271270"/>
          </a:xfrm>
          <a:custGeom>
            <a:avLst/>
            <a:gdLst/>
            <a:ahLst/>
            <a:cxnLst/>
            <a:rect l="l" t="t" r="r" b="b"/>
            <a:pathLst>
              <a:path w="1384300" h="1271270">
                <a:moveTo>
                  <a:pt x="246379" y="876046"/>
                </a:moveTo>
                <a:lnTo>
                  <a:pt x="0" y="1073531"/>
                </a:lnTo>
                <a:lnTo>
                  <a:pt x="246379" y="1271016"/>
                </a:lnTo>
                <a:lnTo>
                  <a:pt x="246379" y="1188339"/>
                </a:lnTo>
                <a:lnTo>
                  <a:pt x="1301115" y="1188339"/>
                </a:lnTo>
                <a:lnTo>
                  <a:pt x="1301115" y="958596"/>
                </a:lnTo>
                <a:lnTo>
                  <a:pt x="246379" y="958596"/>
                </a:lnTo>
                <a:lnTo>
                  <a:pt x="246379" y="876046"/>
                </a:lnTo>
                <a:close/>
              </a:path>
              <a:path w="1384300" h="1271270">
                <a:moveTo>
                  <a:pt x="1301115" y="246380"/>
                </a:moveTo>
                <a:lnTo>
                  <a:pt x="1071372" y="246380"/>
                </a:lnTo>
                <a:lnTo>
                  <a:pt x="1071372" y="958596"/>
                </a:lnTo>
                <a:lnTo>
                  <a:pt x="1301115" y="958596"/>
                </a:lnTo>
                <a:lnTo>
                  <a:pt x="1301115" y="246380"/>
                </a:lnTo>
                <a:close/>
              </a:path>
              <a:path w="1384300" h="1271270">
                <a:moveTo>
                  <a:pt x="1186306" y="0"/>
                </a:moveTo>
                <a:lnTo>
                  <a:pt x="988822" y="246380"/>
                </a:lnTo>
                <a:lnTo>
                  <a:pt x="1383792" y="246380"/>
                </a:lnTo>
                <a:lnTo>
                  <a:pt x="1186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9395" y="3614928"/>
            <a:ext cx="1324610" cy="1271270"/>
          </a:xfrm>
          <a:custGeom>
            <a:avLst/>
            <a:gdLst/>
            <a:ahLst/>
            <a:cxnLst/>
            <a:rect l="l" t="t" r="r" b="b"/>
            <a:pathLst>
              <a:path w="1324610" h="1271270">
                <a:moveTo>
                  <a:pt x="312420" y="246380"/>
                </a:moveTo>
                <a:lnTo>
                  <a:pt x="82677" y="246380"/>
                </a:lnTo>
                <a:lnTo>
                  <a:pt x="82677" y="1188339"/>
                </a:lnTo>
                <a:lnTo>
                  <a:pt x="1077976" y="1188339"/>
                </a:lnTo>
                <a:lnTo>
                  <a:pt x="1077976" y="1271016"/>
                </a:lnTo>
                <a:lnTo>
                  <a:pt x="1324356" y="1073531"/>
                </a:lnTo>
                <a:lnTo>
                  <a:pt x="1180964" y="958596"/>
                </a:lnTo>
                <a:lnTo>
                  <a:pt x="312420" y="958596"/>
                </a:lnTo>
                <a:lnTo>
                  <a:pt x="312420" y="246380"/>
                </a:lnTo>
                <a:close/>
              </a:path>
              <a:path w="1324610" h="1271270">
                <a:moveTo>
                  <a:pt x="1077976" y="876046"/>
                </a:moveTo>
                <a:lnTo>
                  <a:pt x="1077976" y="958596"/>
                </a:lnTo>
                <a:lnTo>
                  <a:pt x="1180964" y="958596"/>
                </a:lnTo>
                <a:lnTo>
                  <a:pt x="1077976" y="876046"/>
                </a:lnTo>
                <a:close/>
              </a:path>
              <a:path w="1324610" h="1271270">
                <a:moveTo>
                  <a:pt x="197485" y="0"/>
                </a:moveTo>
                <a:lnTo>
                  <a:pt x="0" y="246380"/>
                </a:lnTo>
                <a:lnTo>
                  <a:pt x="394970" y="246380"/>
                </a:lnTo>
                <a:lnTo>
                  <a:pt x="197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94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KEPERAWATAN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40" y="2111190"/>
            <a:ext cx="502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TAHAP PEMBUATAN </a:t>
            </a:r>
          </a:p>
          <a:p>
            <a:r>
              <a:rPr lang="id-ID" sz="2400" b="1" dirty="0"/>
              <a:t>PERENCANAAN KEPERAWATAN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10225" y="3160059"/>
          <a:ext cx="4422587" cy="32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4447" y="2729753"/>
            <a:ext cx="3469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Lingkungan y bebas dari bahaya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Kondisi tempat tinggal y stabil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Bebas dari ancaman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Pakaian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Perlindungan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Bebas dari infeksi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Bebas dari rasa takut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/>
          </a:p>
        </p:txBody>
      </p:sp>
      <p:sp>
        <p:nvSpPr>
          <p:cNvPr id="8" name="Freeform 7"/>
          <p:cNvSpPr/>
          <p:nvPr/>
        </p:nvSpPr>
        <p:spPr>
          <a:xfrm>
            <a:off x="6427693" y="3778624"/>
            <a:ext cx="1586753" cy="1600583"/>
          </a:xfrm>
          <a:custGeom>
            <a:avLst/>
            <a:gdLst>
              <a:gd name="connsiteX0" fmla="*/ 0 w 1290918"/>
              <a:gd name="connsiteY0" fmla="*/ 1882588 h 1882588"/>
              <a:gd name="connsiteX1" fmla="*/ 847165 w 1290918"/>
              <a:gd name="connsiteY1" fmla="*/ 430306 h 1882588"/>
              <a:gd name="connsiteX2" fmla="*/ 726142 w 1290918"/>
              <a:gd name="connsiteY2" fmla="*/ 268941 h 1882588"/>
              <a:gd name="connsiteX3" fmla="*/ 1223683 w 1290918"/>
              <a:gd name="connsiteY3" fmla="*/ 0 h 1882588"/>
              <a:gd name="connsiteX4" fmla="*/ 1290918 w 1290918"/>
              <a:gd name="connsiteY4" fmla="*/ 726141 h 1882588"/>
              <a:gd name="connsiteX5" fmla="*/ 1075765 w 1290918"/>
              <a:gd name="connsiteY5" fmla="*/ 578223 h 1882588"/>
              <a:gd name="connsiteX6" fmla="*/ 0 w 1290918"/>
              <a:gd name="connsiteY6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8" h="1882588">
                <a:moveTo>
                  <a:pt x="0" y="1882588"/>
                </a:moveTo>
                <a:lnTo>
                  <a:pt x="847165" y="430306"/>
                </a:lnTo>
                <a:lnTo>
                  <a:pt x="726142" y="268941"/>
                </a:lnTo>
                <a:lnTo>
                  <a:pt x="1223683" y="0"/>
                </a:lnTo>
                <a:lnTo>
                  <a:pt x="1290918" y="726141"/>
                </a:lnTo>
                <a:lnTo>
                  <a:pt x="1075765" y="578223"/>
                </a:lnTo>
                <a:lnTo>
                  <a:pt x="0" y="18825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892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KEPERAWATAN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40" y="2111190"/>
            <a:ext cx="502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TAHAP PEMBUATAN </a:t>
            </a:r>
          </a:p>
          <a:p>
            <a:r>
              <a:rPr lang="id-ID" sz="2400" b="1" dirty="0"/>
              <a:t>PERENCANAAN KEPERAWATAN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10225" y="3160059"/>
          <a:ext cx="4422587" cy="32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4447" y="2729753"/>
            <a:ext cx="3469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Kasih sayang/seksualitas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Afiliasi kelompok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Hubungan dengan teman, keluarga, &amp; sebaya dalam masyarakat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/>
          </a:p>
        </p:txBody>
      </p:sp>
      <p:sp>
        <p:nvSpPr>
          <p:cNvPr id="8" name="Freeform 7"/>
          <p:cNvSpPr/>
          <p:nvPr/>
        </p:nvSpPr>
        <p:spPr>
          <a:xfrm rot="989501">
            <a:off x="6131858" y="3563470"/>
            <a:ext cx="1586753" cy="1600583"/>
          </a:xfrm>
          <a:custGeom>
            <a:avLst/>
            <a:gdLst>
              <a:gd name="connsiteX0" fmla="*/ 0 w 1290918"/>
              <a:gd name="connsiteY0" fmla="*/ 1882588 h 1882588"/>
              <a:gd name="connsiteX1" fmla="*/ 847165 w 1290918"/>
              <a:gd name="connsiteY1" fmla="*/ 430306 h 1882588"/>
              <a:gd name="connsiteX2" fmla="*/ 726142 w 1290918"/>
              <a:gd name="connsiteY2" fmla="*/ 268941 h 1882588"/>
              <a:gd name="connsiteX3" fmla="*/ 1223683 w 1290918"/>
              <a:gd name="connsiteY3" fmla="*/ 0 h 1882588"/>
              <a:gd name="connsiteX4" fmla="*/ 1290918 w 1290918"/>
              <a:gd name="connsiteY4" fmla="*/ 726141 h 1882588"/>
              <a:gd name="connsiteX5" fmla="*/ 1075765 w 1290918"/>
              <a:gd name="connsiteY5" fmla="*/ 578223 h 1882588"/>
              <a:gd name="connsiteX6" fmla="*/ 0 w 1290918"/>
              <a:gd name="connsiteY6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8" h="1882588">
                <a:moveTo>
                  <a:pt x="0" y="1882588"/>
                </a:moveTo>
                <a:lnTo>
                  <a:pt x="847165" y="430306"/>
                </a:lnTo>
                <a:lnTo>
                  <a:pt x="726142" y="268941"/>
                </a:lnTo>
                <a:lnTo>
                  <a:pt x="1223683" y="0"/>
                </a:lnTo>
                <a:lnTo>
                  <a:pt x="1290918" y="726141"/>
                </a:lnTo>
                <a:lnTo>
                  <a:pt x="1075765" y="578223"/>
                </a:lnTo>
                <a:lnTo>
                  <a:pt x="0" y="18825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88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KEPERAWATAN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40" y="2111190"/>
            <a:ext cx="502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TAHAP PEMBUATAN </a:t>
            </a:r>
          </a:p>
          <a:p>
            <a:r>
              <a:rPr lang="id-ID" sz="2400" b="1" dirty="0"/>
              <a:t>PERENCANAAN KEPERAWATAN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10225" y="3160059"/>
          <a:ext cx="4422587" cy="32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4447" y="2729753"/>
            <a:ext cx="3469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Mendapat respek dari kolega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Perkembangan perasaan kompeten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Perasaan menghargai diri sendiri dan pengakuan diri</a:t>
            </a:r>
          </a:p>
        </p:txBody>
      </p:sp>
      <p:sp>
        <p:nvSpPr>
          <p:cNvPr id="8" name="Freeform 7"/>
          <p:cNvSpPr/>
          <p:nvPr/>
        </p:nvSpPr>
        <p:spPr>
          <a:xfrm rot="2403853">
            <a:off x="5795682" y="3265031"/>
            <a:ext cx="1586753" cy="1600583"/>
          </a:xfrm>
          <a:custGeom>
            <a:avLst/>
            <a:gdLst>
              <a:gd name="connsiteX0" fmla="*/ 0 w 1290918"/>
              <a:gd name="connsiteY0" fmla="*/ 1882588 h 1882588"/>
              <a:gd name="connsiteX1" fmla="*/ 847165 w 1290918"/>
              <a:gd name="connsiteY1" fmla="*/ 430306 h 1882588"/>
              <a:gd name="connsiteX2" fmla="*/ 726142 w 1290918"/>
              <a:gd name="connsiteY2" fmla="*/ 268941 h 1882588"/>
              <a:gd name="connsiteX3" fmla="*/ 1223683 w 1290918"/>
              <a:gd name="connsiteY3" fmla="*/ 0 h 1882588"/>
              <a:gd name="connsiteX4" fmla="*/ 1290918 w 1290918"/>
              <a:gd name="connsiteY4" fmla="*/ 726141 h 1882588"/>
              <a:gd name="connsiteX5" fmla="*/ 1075765 w 1290918"/>
              <a:gd name="connsiteY5" fmla="*/ 578223 h 1882588"/>
              <a:gd name="connsiteX6" fmla="*/ 0 w 1290918"/>
              <a:gd name="connsiteY6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8" h="1882588">
                <a:moveTo>
                  <a:pt x="0" y="1882588"/>
                </a:moveTo>
                <a:lnTo>
                  <a:pt x="847165" y="430306"/>
                </a:lnTo>
                <a:lnTo>
                  <a:pt x="726142" y="268941"/>
                </a:lnTo>
                <a:lnTo>
                  <a:pt x="1223683" y="0"/>
                </a:lnTo>
                <a:lnTo>
                  <a:pt x="1290918" y="726141"/>
                </a:lnTo>
                <a:lnTo>
                  <a:pt x="1075765" y="578223"/>
                </a:lnTo>
                <a:lnTo>
                  <a:pt x="0" y="18825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304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RENCANA KEPERAWATAN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40" y="2111190"/>
            <a:ext cx="502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TAHAP PEMBUATAN </a:t>
            </a:r>
          </a:p>
          <a:p>
            <a:r>
              <a:rPr lang="id-ID" sz="2400" b="1" dirty="0"/>
              <a:t>PERENCANAAN KEPERAWATAN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10225" y="3160059"/>
          <a:ext cx="4422587" cy="32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7600" y="2492505"/>
            <a:ext cx="3469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Semua kebutuhan dari tingkat sebelumnya sudah terpenuhi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/>
              <a:t>Kepuasan teradap diri dan lingkungan</a:t>
            </a:r>
          </a:p>
        </p:txBody>
      </p:sp>
      <p:sp>
        <p:nvSpPr>
          <p:cNvPr id="8" name="Freeform 7"/>
          <p:cNvSpPr/>
          <p:nvPr/>
        </p:nvSpPr>
        <p:spPr>
          <a:xfrm rot="2403853">
            <a:off x="5644135" y="2619573"/>
            <a:ext cx="1586753" cy="1600583"/>
          </a:xfrm>
          <a:custGeom>
            <a:avLst/>
            <a:gdLst>
              <a:gd name="connsiteX0" fmla="*/ 0 w 1290918"/>
              <a:gd name="connsiteY0" fmla="*/ 1882588 h 1882588"/>
              <a:gd name="connsiteX1" fmla="*/ 847165 w 1290918"/>
              <a:gd name="connsiteY1" fmla="*/ 430306 h 1882588"/>
              <a:gd name="connsiteX2" fmla="*/ 726142 w 1290918"/>
              <a:gd name="connsiteY2" fmla="*/ 268941 h 1882588"/>
              <a:gd name="connsiteX3" fmla="*/ 1223683 w 1290918"/>
              <a:gd name="connsiteY3" fmla="*/ 0 h 1882588"/>
              <a:gd name="connsiteX4" fmla="*/ 1290918 w 1290918"/>
              <a:gd name="connsiteY4" fmla="*/ 726141 h 1882588"/>
              <a:gd name="connsiteX5" fmla="*/ 1075765 w 1290918"/>
              <a:gd name="connsiteY5" fmla="*/ 578223 h 1882588"/>
              <a:gd name="connsiteX6" fmla="*/ 0 w 1290918"/>
              <a:gd name="connsiteY6" fmla="*/ 1882588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918" h="1882588">
                <a:moveTo>
                  <a:pt x="0" y="1882588"/>
                </a:moveTo>
                <a:lnTo>
                  <a:pt x="847165" y="430306"/>
                </a:lnTo>
                <a:lnTo>
                  <a:pt x="726142" y="268941"/>
                </a:lnTo>
                <a:lnTo>
                  <a:pt x="1223683" y="0"/>
                </a:lnTo>
                <a:lnTo>
                  <a:pt x="1290918" y="726141"/>
                </a:lnTo>
                <a:lnTo>
                  <a:pt x="1075765" y="578223"/>
                </a:lnTo>
                <a:lnTo>
                  <a:pt x="0" y="18825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2365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FB351-8DE2-4CF5-8EFF-8EC8504A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5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A922DE-3D63-430D-AC3A-89F29841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DIAGNOSA KEPERAWATAN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E73C1-373D-4A64-8149-01F89C01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Diagnosa</a:t>
            </a:r>
            <a:r>
              <a:rPr lang="en-US" sz="3200" b="1" dirty="0"/>
              <a:t> </a:t>
            </a:r>
            <a:r>
              <a:rPr lang="en-US" sz="3200" b="1" dirty="0" err="1"/>
              <a:t>Keperawatan</a:t>
            </a:r>
            <a:r>
              <a:rPr lang="en-US" sz="3200" b="1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klinis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respon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yang </a:t>
            </a:r>
            <a:r>
              <a:rPr lang="en-US" sz="3200" dirty="0" err="1"/>
              <a:t>dialaminya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yang </a:t>
            </a:r>
            <a:r>
              <a:rPr lang="en-US" sz="3200" dirty="0" err="1"/>
              <a:t>berlangsung</a:t>
            </a:r>
            <a:r>
              <a:rPr lang="en-US" sz="3200" dirty="0"/>
              <a:t> actual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potensial</a:t>
            </a:r>
            <a:endParaRPr lang="en-US" sz="3200" dirty="0"/>
          </a:p>
          <a:p>
            <a:r>
              <a:rPr lang="en-US" sz="3200" b="1" dirty="0" err="1"/>
              <a:t>Tujuan</a:t>
            </a:r>
            <a:r>
              <a:rPr lang="en-US" sz="3200" b="1" dirty="0"/>
              <a:t> :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respon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(</a:t>
            </a:r>
            <a:r>
              <a:rPr lang="en-US" sz="3200" dirty="0" err="1"/>
              <a:t>individu</a:t>
            </a:r>
            <a:r>
              <a:rPr lang="en-US" sz="3200" dirty="0"/>
              <a:t>, </a:t>
            </a:r>
            <a:r>
              <a:rPr lang="en-US" sz="3200" dirty="0" err="1"/>
              <a:t>keluarga</a:t>
            </a:r>
            <a:r>
              <a:rPr lang="en-US" sz="3200" dirty="0"/>
              <a:t>, </a:t>
            </a:r>
            <a:r>
              <a:rPr lang="en-US" sz="3200" dirty="0" err="1"/>
              <a:t>masyarakat</a:t>
            </a:r>
            <a:r>
              <a:rPr lang="en-US" sz="3200" dirty="0"/>
              <a:t>)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situasi</a:t>
            </a:r>
            <a:r>
              <a:rPr lang="en-US" sz="3200" dirty="0"/>
              <a:t> yang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.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6725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33500" r="5000" b="25016"/>
          <a:stretch/>
        </p:blipFill>
        <p:spPr>
          <a:xfrm>
            <a:off x="401566" y="2133599"/>
            <a:ext cx="11388868" cy="2924355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3AA4361A-28AE-42BA-AA2B-1C7B6CFD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b="1" dirty="0"/>
              <a:t>DIAGNOSA KEPERAWATAN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6544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Kekeliruan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Diagnosis </a:t>
            </a:r>
            <a:r>
              <a:rPr lang="en-US" sz="2400" dirty="0" err="1"/>
              <a:t>Keperawatan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336873"/>
            <a:ext cx="8347364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diagnosis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medis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Menghubungkan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situasi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diubah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Etiologi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spesifik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Menggabungkan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dua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diagnosis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keperawatan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Menghubungkan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diagnosis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diagnosis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lainnya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Menulis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pernyataan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bijaksana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hukum</a:t>
            </a:r>
            <a:endParaRPr lang="id-ID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0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Diagnosis </a:t>
            </a:r>
            <a:r>
              <a:rPr lang="en-US" dirty="0" err="1"/>
              <a:t>Keperawatan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51530"/>
            <a:ext cx="9858208" cy="4290834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Defisit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perawatan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diri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b.d.</a:t>
            </a:r>
            <a:r>
              <a:rPr lang="en-US" sz="2800" dirty="0">
                <a:solidFill>
                  <a:srgbClr val="C00000"/>
                </a:solidFill>
              </a:rPr>
              <a:t> stroke</a:t>
            </a:r>
          </a:p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Risiko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cedera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d.d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kebutaan</a:t>
            </a:r>
            <a:endParaRPr lang="en-US" sz="2800" dirty="0">
              <a:solidFill>
                <a:srgbClr val="C00000"/>
              </a:solidFill>
            </a:endParaRPr>
          </a:p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Konstipasi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b.d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masukan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makanan</a:t>
            </a:r>
            <a:endParaRPr lang="en-US" sz="2800" dirty="0">
              <a:solidFill>
                <a:srgbClr val="C00000"/>
              </a:solidFill>
            </a:endParaRPr>
          </a:p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Cemas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takut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b.d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pisah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dari</a:t>
            </a:r>
            <a:r>
              <a:rPr lang="en-US" sz="2800" dirty="0">
                <a:solidFill>
                  <a:srgbClr val="C00000"/>
                </a:solidFill>
              </a:rPr>
              <a:t> orang </a:t>
            </a:r>
            <a:r>
              <a:rPr lang="en-US" sz="2800" dirty="0" err="1">
                <a:solidFill>
                  <a:srgbClr val="C00000"/>
                </a:solidFill>
              </a:rPr>
              <a:t>tua</a:t>
            </a:r>
            <a:endParaRPr lang="en-US" sz="2800" dirty="0">
              <a:solidFill>
                <a:srgbClr val="C00000"/>
              </a:solidFill>
            </a:endParaRPr>
          </a:p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Nyeri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akut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b.d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gangguan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integritas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kulit</a:t>
            </a:r>
            <a:endParaRPr lang="en-US" sz="2800" dirty="0">
              <a:solidFill>
                <a:srgbClr val="C00000"/>
              </a:solidFill>
            </a:endParaRPr>
          </a:p>
          <a:p>
            <a:pPr marL="360363" indent="-360363">
              <a:lnSpc>
                <a:spcPct val="110000"/>
              </a:lnSpc>
              <a:buSzPct val="120000"/>
              <a:buFont typeface="Arial" panose="020B0604020202020204" pitchFamily="34" charset="0"/>
              <a:buChar char="×"/>
              <a:tabLst>
                <a:tab pos="360363" algn="l"/>
              </a:tabLst>
            </a:pPr>
            <a:r>
              <a:rPr lang="en-US" sz="2800" dirty="0" err="1">
                <a:solidFill>
                  <a:srgbClr val="C00000"/>
                </a:solidFill>
              </a:rPr>
              <a:t>Gangguan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integritas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kulit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b.d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>
                <a:solidFill>
                  <a:srgbClr val="C00000"/>
                </a:solidFill>
              </a:rPr>
              <a:t>posisi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tidak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diubah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setiap</a:t>
            </a:r>
            <a:r>
              <a:rPr lang="en-US" sz="2800" dirty="0">
                <a:solidFill>
                  <a:srgbClr val="C00000"/>
                </a:solidFill>
              </a:rPr>
              <a:t> 2 jam</a:t>
            </a:r>
            <a:endParaRPr lang="id-ID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757" y="6326909"/>
            <a:ext cx="581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DPP - PPNI</a:t>
            </a:r>
          </a:p>
        </p:txBody>
      </p:sp>
    </p:spTree>
    <p:extLst>
      <p:ext uri="{BB962C8B-B14F-4D97-AF65-F5344CB8AC3E}">
        <p14:creationId xmlns:p14="http://schemas.microsoft.com/office/powerpoint/2010/main" val="34442642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818</TotalTime>
  <Words>2453</Words>
  <Application>Microsoft Office PowerPoint</Application>
  <PresentationFormat>Widescreen</PresentationFormat>
  <Paragraphs>506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Calibri</vt:lpstr>
      <vt:lpstr>Georgia</vt:lpstr>
      <vt:lpstr>Gill Sans MT</vt:lpstr>
      <vt:lpstr>Times New Roman</vt:lpstr>
      <vt:lpstr>Verdana</vt:lpstr>
      <vt:lpstr>Wingdings 2</vt:lpstr>
      <vt:lpstr>Dividend</vt:lpstr>
      <vt:lpstr>Office Theme</vt:lpstr>
      <vt:lpstr>APLIKASI SDKI SLKI SIKI DALAM DOKUMENTASI ASUHAN KEPERAWATAN</vt:lpstr>
      <vt:lpstr>Asuhan keperawatan diberikan  dalam bentuk 5 Tahap Proses  Keperawatan</vt:lpstr>
      <vt:lpstr>PowerPoint Presentation</vt:lpstr>
      <vt:lpstr>SDKI, SLKI, SIKI</vt:lpstr>
      <vt:lpstr>DPP PPNI</vt:lpstr>
      <vt:lpstr>DIAGNOSA KEPERAWATAN</vt:lpstr>
      <vt:lpstr>DIAGNOSA KEPERAWATAN</vt:lpstr>
      <vt:lpstr>Kekeliruan dalam Menuliskan Diagnosis Keperawatan</vt:lpstr>
      <vt:lpstr>Kekeliruan dalam Menuliskan Diagnosis Keperawatan</vt:lpstr>
      <vt:lpstr>Jenis DIAGNOSIS</vt:lpstr>
      <vt:lpstr>Jenis DIAGNOSIS</vt:lpstr>
      <vt:lpstr>Komponen   </vt:lpstr>
      <vt:lpstr>Komponen   </vt:lpstr>
      <vt:lpstr>PUBLIKASI, TECHNOLOGICAL READINESS LEVEL, DAN KEKAYAAN INTELEKTUAL INDONESIA</vt:lpstr>
      <vt:lpstr>PUBLIKASI, TECHNOLOGICAL READINESS LEVEL, DAN KEKAYAAN INTELEKTUAL INDONESIA</vt:lpstr>
      <vt:lpstr>PUBLIKASI, TECHNOLOGICAL READINESS LEVEL, DAN KEKAYAAN INTELEKTUAL INDONESIA</vt:lpstr>
      <vt:lpstr>PUBLIKASI, TECHNOLOGICAL READINESS LEVEL, DAN KEKAYAAN INTELEKTUAL INDONESIA</vt:lpstr>
      <vt:lpstr>Prioritas Diagnosa Keperawatan</vt:lpstr>
      <vt:lpstr>PowerPoint Presentation</vt:lpstr>
      <vt:lpstr>CONTOH KASUS</vt:lpstr>
      <vt:lpstr>DEFINISI SLKI</vt:lpstr>
      <vt:lpstr>TUJUAN PENYUSUNAN SLKI</vt:lpstr>
      <vt:lpstr>PowerPoint Presentation</vt:lpstr>
      <vt:lpstr>PowerPoint Presentation</vt:lpstr>
      <vt:lpstr>Luaran  Positif</vt:lpstr>
      <vt:lpstr>PowerPoint Presentation</vt:lpstr>
      <vt:lpstr>KOMPONEN LUARAN KEPERAWATAN</vt:lpstr>
      <vt:lpstr>EKSPEKTASI LUARAN KEPERAWATAN</vt:lpstr>
      <vt:lpstr>KOMPONEN LUARAN KEPERAWATAN (LANJUTAN)</vt:lpstr>
      <vt:lpstr>PENERAPAN LUARAN KEPERAWATAN</vt:lpstr>
      <vt:lpstr>Metode Dokumentasi Berbasis Komputer</vt:lpstr>
      <vt:lpstr>CONTOH LUARAN SLKI</vt:lpstr>
      <vt:lpstr>CONTOH KASUS</vt:lpstr>
      <vt:lpstr>Klasifikasi Intervensi Keperawatan (5  kategori dan 14 sub kategori)</vt:lpstr>
      <vt:lpstr>PowerPoint Presentation</vt:lpstr>
      <vt:lpstr>PowerPoint Presentation</vt:lpstr>
      <vt:lpstr>PowerPoint Presentation</vt:lpstr>
      <vt:lpstr>KOMPONEN INTERVENSI KEPERAWATAN</vt:lpstr>
      <vt:lpstr>PowerPoint Presentation</vt:lpstr>
      <vt:lpstr>Label</vt:lpstr>
      <vt:lpstr>KOMPONEN INTERVENSI KEPERAWATAN</vt:lpstr>
      <vt:lpstr>Penyusunan Intervensi Keperawatan  menggunakan pendekatan OTEK</vt:lpstr>
      <vt:lpstr>PowerPoint Presentation</vt:lpstr>
      <vt:lpstr>PERTIMBANGAN PEMILIHAN INTERVENSI</vt:lpstr>
      <vt:lpstr>PERTIMBANGAN  PEMILIHAN INTERVENSI</vt:lpstr>
      <vt:lpstr>Penulisan Intervensi Keperawatan TINDAKAN KEPERAWATAN</vt:lpstr>
      <vt:lpstr>PowerPoint Presentation</vt:lpstr>
      <vt:lpstr>PowerPoint Presentation</vt:lpstr>
      <vt:lpstr>RENCANA KEPERAWATAN</vt:lpstr>
      <vt:lpstr>RENCANA KEPERAWATAN</vt:lpstr>
      <vt:lpstr>RENCANA KEPERAWATAN</vt:lpstr>
      <vt:lpstr>RENCANA KEPERAWATAN</vt:lpstr>
      <vt:lpstr>RENCANA KEPERAWATAN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</dc:creator>
  <cp:lastModifiedBy>user</cp:lastModifiedBy>
  <cp:revision>40</cp:revision>
  <dcterms:created xsi:type="dcterms:W3CDTF">2020-03-20T04:19:13Z</dcterms:created>
  <dcterms:modified xsi:type="dcterms:W3CDTF">2025-04-29T04:41:31Z</dcterms:modified>
</cp:coreProperties>
</file>