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57" r:id="rId3"/>
    <p:sldId id="299" r:id="rId4"/>
    <p:sldId id="258" r:id="rId5"/>
    <p:sldId id="259" r:id="rId6"/>
    <p:sldId id="260" r:id="rId7"/>
    <p:sldId id="261" r:id="rId8"/>
    <p:sldId id="262" r:id="rId9"/>
    <p:sldId id="263" r:id="rId10"/>
    <p:sldId id="298" r:id="rId11"/>
    <p:sldId id="264" r:id="rId12"/>
    <p:sldId id="265" r:id="rId13"/>
    <p:sldId id="266" r:id="rId14"/>
    <p:sldId id="267" r:id="rId15"/>
    <p:sldId id="297" r:id="rId16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94660"/>
  </p:normalViewPr>
  <p:slideViewPr>
    <p:cSldViewPr>
      <p:cViewPr varScale="1">
        <p:scale>
          <a:sx n="77" d="100"/>
          <a:sy n="77" d="100"/>
        </p:scale>
        <p:origin x="1536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4498E-BEF5-4D19-8ACA-76836A81CA2D}" type="datetimeFigureOut">
              <a:rPr lang="id-ID" smtClean="0"/>
              <a:t>02/07/2025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14952-F0A7-4F17-A460-1E30478B345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21347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14952-F0A7-4F17-A460-1E30478B345C}" type="slidenum">
              <a:rPr lang="id-ID" smtClean="0"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68409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3A7D-D67C-4B02-82F3-1F459D483BD4}" type="datetimeFigureOut">
              <a:rPr lang="id-ID" smtClean="0"/>
              <a:t>02/07/2025</a:t>
            </a:fld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9DA81-F6B3-4874-954D-DFCEB3C4FC92}" type="slidenum">
              <a:rPr lang="id-ID" smtClean="0"/>
              <a:t>‹#›</a:t>
            </a:fld>
            <a:endParaRPr lang="id-ID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3A7D-D67C-4B02-82F3-1F459D483BD4}" type="datetimeFigureOut">
              <a:rPr lang="id-ID" smtClean="0"/>
              <a:t>02/07/2025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DA81-F6B3-4874-954D-DFCEB3C4FC9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3A7D-D67C-4B02-82F3-1F459D483BD4}" type="datetimeFigureOut">
              <a:rPr lang="id-ID" smtClean="0"/>
              <a:t>02/07/2025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DA81-F6B3-4874-954D-DFCEB3C4FC9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3A7D-D67C-4B02-82F3-1F459D483BD4}" type="datetimeFigureOut">
              <a:rPr lang="id-ID" smtClean="0"/>
              <a:t>02/07/2025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DA81-F6B3-4874-954D-DFCEB3C4FC9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3A7D-D67C-4B02-82F3-1F459D483BD4}" type="datetimeFigureOut">
              <a:rPr lang="id-ID" smtClean="0"/>
              <a:t>02/07/2025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DA81-F6B3-4874-954D-DFCEB3C4FC92}" type="slidenum">
              <a:rPr lang="id-ID" smtClean="0"/>
              <a:t>‹#›</a:t>
            </a:fld>
            <a:endParaRPr lang="id-ID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3A7D-D67C-4B02-82F3-1F459D483BD4}" type="datetimeFigureOut">
              <a:rPr lang="id-ID" smtClean="0"/>
              <a:t>02/07/2025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DA81-F6B3-4874-954D-DFCEB3C4FC92}" type="slidenum">
              <a:rPr lang="id-ID" smtClean="0"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3A7D-D67C-4B02-82F3-1F459D483BD4}" type="datetimeFigureOut">
              <a:rPr lang="id-ID" smtClean="0"/>
              <a:t>02/07/2025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DA81-F6B3-4874-954D-DFCEB3C4FC92}" type="slidenum">
              <a:rPr lang="id-ID" smtClean="0"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3A7D-D67C-4B02-82F3-1F459D483BD4}" type="datetimeFigureOut">
              <a:rPr lang="id-ID" smtClean="0"/>
              <a:t>02/07/2025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DA81-F6B3-4874-954D-DFCEB3C4FC9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3A7D-D67C-4B02-82F3-1F459D483BD4}" type="datetimeFigureOut">
              <a:rPr lang="id-ID" smtClean="0"/>
              <a:t>02/07/2025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DA81-F6B3-4874-954D-DFCEB3C4FC9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3A7D-D67C-4B02-82F3-1F459D483BD4}" type="datetimeFigureOut">
              <a:rPr lang="id-ID" smtClean="0"/>
              <a:t>02/07/2025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DA81-F6B3-4874-954D-DFCEB3C4FC9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3A7D-D67C-4B02-82F3-1F459D483BD4}" type="datetimeFigureOut">
              <a:rPr lang="id-ID" smtClean="0"/>
              <a:t>02/07/2025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DA81-F6B3-4874-954D-DFCEB3C4FC9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7EF3A7D-D67C-4B02-82F3-1F459D483BD4}" type="datetimeFigureOut">
              <a:rPr lang="id-ID" smtClean="0"/>
              <a:t>02/07/2025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C49DA81-F6B3-4874-954D-DFCEB3C4FC92}" type="slidenum">
              <a:rPr lang="id-ID" smtClean="0"/>
              <a:t>‹#›</a:t>
            </a:fld>
            <a:endParaRPr lang="id-ID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2488"/>
            <a:ext cx="9144000" cy="47703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83768" y="1196752"/>
            <a:ext cx="4176464" cy="100811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id-ID" sz="3200" b="1" dirty="0"/>
              <a:t>Tips dan Trik Lulus UKNI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622886"/>
            <a:ext cx="6400800" cy="549313"/>
          </a:xfrm>
        </p:spPr>
        <p:txBody>
          <a:bodyPr/>
          <a:lstStyle/>
          <a:p>
            <a:r>
              <a:rPr lang="id-ID" b="1" dirty="0"/>
              <a:t>Oleh : Abdul Qodir</a:t>
            </a:r>
          </a:p>
        </p:txBody>
      </p:sp>
    </p:spTree>
    <p:extLst>
      <p:ext uri="{BB962C8B-B14F-4D97-AF65-F5344CB8AC3E}">
        <p14:creationId xmlns:p14="http://schemas.microsoft.com/office/powerpoint/2010/main" val="3865584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738FA-1145-D3D2-6B42-07C01D5AC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 </a:t>
            </a:r>
            <a:r>
              <a:rPr lang="en-US" dirty="0" err="1"/>
              <a:t>Sistem</a:t>
            </a:r>
            <a:r>
              <a:rPr lang="en-US" dirty="0"/>
              <a:t> </a:t>
            </a:r>
            <a:endParaRPr lang="id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497B47-81C0-283E-E69F-1A0BCE1DF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7" y="1700806"/>
            <a:ext cx="7888303" cy="439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481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Teknik Menjawab Soal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000" y="2204864"/>
            <a:ext cx="4233664" cy="93610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id-ID" sz="4000" dirty="0"/>
              <a:t>Teknik Umum</a:t>
            </a:r>
          </a:p>
        </p:txBody>
      </p:sp>
      <p:sp>
        <p:nvSpPr>
          <p:cNvPr id="4" name="Rectangle 3"/>
          <p:cNvSpPr/>
          <p:nvPr/>
        </p:nvSpPr>
        <p:spPr>
          <a:xfrm>
            <a:off x="3059832" y="4013775"/>
            <a:ext cx="4320480" cy="76944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d-ID" sz="4400" dirty="0"/>
              <a:t>Teknik Khusus</a:t>
            </a:r>
          </a:p>
        </p:txBody>
      </p:sp>
    </p:spTree>
    <p:extLst>
      <p:ext uri="{BB962C8B-B14F-4D97-AF65-F5344CB8AC3E}">
        <p14:creationId xmlns:p14="http://schemas.microsoft.com/office/powerpoint/2010/main" val="4178505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404664"/>
            <a:ext cx="5616624" cy="835496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id-ID" dirty="0"/>
              <a:t>Teknik Umum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>
                <a:solidFill>
                  <a:schemeClr val="tx1"/>
                </a:solidFill>
              </a:rPr>
              <a:t>Setiap badan soal maksimal dibaca 2 kali</a:t>
            </a:r>
          </a:p>
          <a:p>
            <a:r>
              <a:rPr lang="id-ID" dirty="0">
                <a:solidFill>
                  <a:schemeClr val="tx1"/>
                </a:solidFill>
              </a:rPr>
              <a:t>Dua tahap membaca : </a:t>
            </a:r>
            <a:r>
              <a:rPr lang="id-ID" b="1" dirty="0">
                <a:solidFill>
                  <a:schemeClr val="tx1"/>
                </a:solidFill>
              </a:rPr>
              <a:t>Scamming</a:t>
            </a:r>
            <a:r>
              <a:rPr lang="id-ID" dirty="0">
                <a:solidFill>
                  <a:schemeClr val="tx1"/>
                </a:solidFill>
              </a:rPr>
              <a:t> dan </a:t>
            </a:r>
            <a:r>
              <a:rPr lang="id-ID" b="1" dirty="0">
                <a:solidFill>
                  <a:schemeClr val="tx1"/>
                </a:solidFill>
              </a:rPr>
              <a:t>scanning</a:t>
            </a:r>
          </a:p>
          <a:p>
            <a:r>
              <a:rPr lang="id-ID" b="1" dirty="0">
                <a:solidFill>
                  <a:schemeClr val="tx1"/>
                </a:solidFill>
              </a:rPr>
              <a:t>Scamming</a:t>
            </a:r>
            <a:r>
              <a:rPr lang="id-ID" dirty="0">
                <a:solidFill>
                  <a:schemeClr val="tx1"/>
                </a:solidFill>
              </a:rPr>
              <a:t> adalah membaca keseluruhan kasus dengan cara hati-hati dengan </a:t>
            </a:r>
            <a:r>
              <a:rPr lang="id-ID" sz="2800" b="1" dirty="0">
                <a:solidFill>
                  <a:schemeClr val="tx1"/>
                </a:solidFill>
              </a:rPr>
              <a:t>menyimak ide utama </a:t>
            </a:r>
            <a:r>
              <a:rPr lang="id-ID" dirty="0">
                <a:solidFill>
                  <a:schemeClr val="tx1"/>
                </a:solidFill>
              </a:rPr>
              <a:t>soal tersebut.</a:t>
            </a:r>
          </a:p>
          <a:p>
            <a:r>
              <a:rPr lang="id-ID" b="1" dirty="0">
                <a:solidFill>
                  <a:schemeClr val="tx1"/>
                </a:solidFill>
              </a:rPr>
              <a:t>Scanning</a:t>
            </a:r>
            <a:r>
              <a:rPr lang="id-ID" dirty="0">
                <a:solidFill>
                  <a:schemeClr val="tx1"/>
                </a:solidFill>
              </a:rPr>
              <a:t> adalah </a:t>
            </a:r>
            <a:r>
              <a:rPr lang="id-ID" b="1" dirty="0">
                <a:solidFill>
                  <a:schemeClr val="tx1"/>
                </a:solidFill>
              </a:rPr>
              <a:t>membaca sekali lagi ide </a:t>
            </a:r>
            <a:r>
              <a:rPr lang="id-ID" dirty="0">
                <a:solidFill>
                  <a:schemeClr val="tx1"/>
                </a:solidFill>
              </a:rPr>
              <a:t>yang terkandung dalam soal tersebut dengan membacanya lebih detail dan hati-hati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995936" y="4077072"/>
            <a:ext cx="864096" cy="1368152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36588" y="5122058"/>
            <a:ext cx="3096344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d-ID" dirty="0"/>
              <a:t>Terletak pada kalimat kedua atau pada DS dan DO</a:t>
            </a:r>
          </a:p>
        </p:txBody>
      </p:sp>
    </p:spTree>
    <p:extLst>
      <p:ext uri="{BB962C8B-B14F-4D97-AF65-F5344CB8AC3E}">
        <p14:creationId xmlns:p14="http://schemas.microsoft.com/office/powerpoint/2010/main" val="269876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260648"/>
            <a:ext cx="5472608" cy="90750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id-ID" dirty="0"/>
              <a:t>Teknik Khusus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id-ID" b="1" dirty="0">
                <a:solidFill>
                  <a:schemeClr val="tx1"/>
                </a:solidFill>
              </a:rPr>
              <a:t>Pengkajian</a:t>
            </a:r>
            <a:r>
              <a:rPr lang="id-ID" dirty="0">
                <a:solidFill>
                  <a:schemeClr val="tx1"/>
                </a:solidFill>
              </a:rPr>
              <a:t> --- mampu mengenali dan memahami dengan baik </a:t>
            </a:r>
            <a:r>
              <a:rPr lang="id-ID" b="1" dirty="0">
                <a:solidFill>
                  <a:srgbClr val="FF0000"/>
                </a:solidFill>
              </a:rPr>
              <a:t>data-data utama </a:t>
            </a:r>
            <a:r>
              <a:rPr lang="id-ID" dirty="0">
                <a:solidFill>
                  <a:schemeClr val="tx1"/>
                </a:solidFill>
              </a:rPr>
              <a:t>yang diperlukan dalam menentukan masalah keperawatan, </a:t>
            </a:r>
            <a:r>
              <a:rPr lang="id-ID" b="1" dirty="0">
                <a:solidFill>
                  <a:srgbClr val="FF0000"/>
                </a:solidFill>
              </a:rPr>
              <a:t>mengenali nilai buku mutu </a:t>
            </a:r>
            <a:r>
              <a:rPr lang="id-ID" dirty="0">
                <a:solidFill>
                  <a:schemeClr val="tx1"/>
                </a:solidFill>
              </a:rPr>
              <a:t>(nilai normal) dan </a:t>
            </a:r>
            <a:r>
              <a:rPr lang="id-ID" b="1" dirty="0">
                <a:solidFill>
                  <a:srgbClr val="FF0000"/>
                </a:solidFill>
              </a:rPr>
              <a:t>fungsi-fungsi</a:t>
            </a:r>
            <a:r>
              <a:rPr lang="id-ID" dirty="0">
                <a:solidFill>
                  <a:schemeClr val="tx1"/>
                </a:solidFill>
              </a:rPr>
              <a:t> (fisiologis) normal tubuh.</a:t>
            </a:r>
          </a:p>
          <a:p>
            <a:pPr marL="457200" indent="-457200">
              <a:buFont typeface="+mj-lt"/>
              <a:buAutoNum type="arabicPeriod"/>
            </a:pPr>
            <a:r>
              <a:rPr lang="id-ID" b="1" dirty="0">
                <a:solidFill>
                  <a:schemeClr val="tx1"/>
                </a:solidFill>
              </a:rPr>
              <a:t>Diagnosis</a:t>
            </a:r>
            <a:r>
              <a:rPr lang="id-ID" dirty="0">
                <a:solidFill>
                  <a:schemeClr val="tx1"/>
                </a:solidFill>
              </a:rPr>
              <a:t> -- mampu mengenali </a:t>
            </a:r>
            <a:r>
              <a:rPr lang="id-ID" b="1" dirty="0">
                <a:solidFill>
                  <a:srgbClr val="FF0000"/>
                </a:solidFill>
              </a:rPr>
              <a:t>main stream data </a:t>
            </a:r>
            <a:r>
              <a:rPr lang="id-ID" dirty="0">
                <a:solidFill>
                  <a:schemeClr val="tx1"/>
                </a:solidFill>
              </a:rPr>
              <a:t>(paling dominan).</a:t>
            </a:r>
          </a:p>
          <a:p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32397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332656"/>
            <a:ext cx="5688632" cy="835496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id-ID" dirty="0"/>
              <a:t>Teknik Khusus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b="1" dirty="0"/>
              <a:t>Intervensi </a:t>
            </a:r>
            <a:r>
              <a:rPr lang="id-ID" dirty="0"/>
              <a:t>–mengenali dengan jelas diagnosa keperawatan, milih tindakan yg paling menolong untuk kasus tersebut (</a:t>
            </a:r>
            <a:r>
              <a:rPr lang="id-ID" b="1" dirty="0">
                <a:solidFill>
                  <a:srgbClr val="FF0000"/>
                </a:solidFill>
              </a:rPr>
              <a:t>yang mengancam nyawa</a:t>
            </a:r>
            <a:r>
              <a:rPr lang="id-ID" dirty="0"/>
              <a:t>) berdasarakn data dominan yang diungkapkan dan memahami dan mempraktekan procedural (SOP) dengan baik. </a:t>
            </a:r>
          </a:p>
          <a:p>
            <a:pPr marL="0" indent="0">
              <a:buNone/>
            </a:pPr>
            <a:endParaRPr lang="id-ID" dirty="0"/>
          </a:p>
          <a:p>
            <a:r>
              <a:rPr lang="id-ID" b="1" dirty="0"/>
              <a:t>Evaluasi</a:t>
            </a:r>
            <a:r>
              <a:rPr lang="id-ID" dirty="0"/>
              <a:t> --- mengenali aspek apa yang harus dinilai </a:t>
            </a:r>
            <a:r>
              <a:rPr lang="id-ID" b="1" dirty="0">
                <a:solidFill>
                  <a:srgbClr val="FF0000"/>
                </a:solidFill>
              </a:rPr>
              <a:t>setelah melakukan sekelompok atau satu tindakan </a:t>
            </a:r>
            <a:r>
              <a:rPr lang="id-ID" dirty="0"/>
              <a:t>dan nilai buku mutu fisiologis tubuh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07670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3744416"/>
          </a:xfrm>
        </p:spPr>
        <p:txBody>
          <a:bodyPr/>
          <a:lstStyle/>
          <a:p>
            <a:r>
              <a:rPr lang="id-ID" dirty="0"/>
              <a:t>Semoga Bermanfaat</a:t>
            </a:r>
            <a:br>
              <a:rPr lang="id-ID" dirty="0"/>
            </a:br>
            <a:br>
              <a:rPr lang="id-ID" dirty="0"/>
            </a:br>
            <a:r>
              <a:rPr lang="id-ID" dirty="0"/>
              <a:t>Semoga bisa lulus UKNI !!</a:t>
            </a:r>
          </a:p>
        </p:txBody>
      </p:sp>
    </p:spTree>
    <p:extLst>
      <p:ext uri="{BB962C8B-B14F-4D97-AF65-F5344CB8AC3E}">
        <p14:creationId xmlns:p14="http://schemas.microsoft.com/office/powerpoint/2010/main" val="1735564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Blue Print Soal UKNI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id-ID" sz="3200" dirty="0"/>
              <a:t>Area Kompetensi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3200" dirty="0"/>
              <a:t>Domain Kompetensi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3200" dirty="0"/>
              <a:t>Bidang Keilmuan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3200" dirty="0"/>
              <a:t>Proses Keperawatan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3200" dirty="0"/>
              <a:t>Upaya Kesehatan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3200" dirty="0"/>
              <a:t>Kebutuhan Dasar Manusia</a:t>
            </a:r>
            <a:endParaRPr lang="en-US" sz="3200" dirty="0"/>
          </a:p>
          <a:p>
            <a:pPr marL="457200" indent="-457200">
              <a:buFont typeface="+mj-lt"/>
              <a:buAutoNum type="arabicPeriod"/>
            </a:pPr>
            <a:r>
              <a:rPr lang="en-US" sz="3200" dirty="0" err="1"/>
              <a:t>Sistem</a:t>
            </a:r>
            <a:endParaRPr lang="id-ID" sz="3200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45255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F5E3F-0C29-E652-B6A7-AB8CA11EC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BF444A-A77D-16AA-A1DC-CE90A9FDE0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3" y="2318986"/>
            <a:ext cx="8989513" cy="3054230"/>
          </a:xfrm>
        </p:spPr>
      </p:pic>
    </p:spTree>
    <p:extLst>
      <p:ext uri="{BB962C8B-B14F-4D97-AF65-F5344CB8AC3E}">
        <p14:creationId xmlns:p14="http://schemas.microsoft.com/office/powerpoint/2010/main" val="481746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1. Area Kompetensi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975" y="1700809"/>
            <a:ext cx="8229600" cy="2016224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id-ID" dirty="0"/>
              <a:t>Praktik profesional, etis, legal, dan peka budaya (15-25 % atau 27-45 soal)</a:t>
            </a:r>
          </a:p>
          <a:p>
            <a:pPr marL="514350" indent="-514350">
              <a:buFont typeface="+mj-lt"/>
              <a:buAutoNum type="alphaUcPeriod"/>
            </a:pPr>
            <a:r>
              <a:rPr lang="id-ID" b="1" dirty="0">
                <a:solidFill>
                  <a:srgbClr val="FF0000"/>
                </a:solidFill>
              </a:rPr>
              <a:t>Asuhan Keperawatan (65-75 % atau 117-135 soal)</a:t>
            </a:r>
          </a:p>
          <a:p>
            <a:pPr marL="514350" indent="-514350">
              <a:buFont typeface="+mj-lt"/>
              <a:buAutoNum type="alphaUcPeriod"/>
            </a:pPr>
            <a:r>
              <a:rPr lang="id-ID" dirty="0"/>
              <a:t>Pengembangan profesional (5-15 % atau 9-27 soal)</a:t>
            </a:r>
          </a:p>
          <a:p>
            <a:endParaRPr lang="id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BFF5D3-46E6-D1B1-571E-5BE99CADA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99" y="3933056"/>
            <a:ext cx="7528311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334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2. Domain Kompetensi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281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id-ID" b="1" dirty="0">
                <a:solidFill>
                  <a:srgbClr val="FF0000"/>
                </a:solidFill>
              </a:rPr>
              <a:t>Cognitive (C3-C6) --- (65-75% atau 117-135)</a:t>
            </a:r>
            <a:endParaRPr lang="id-ID" dirty="0"/>
          </a:p>
          <a:p>
            <a:pPr marL="457200" indent="-457200">
              <a:buFont typeface="+mj-lt"/>
              <a:buAutoNum type="alphaUcPeriod"/>
            </a:pPr>
            <a:r>
              <a:rPr lang="id-ID" dirty="0"/>
              <a:t>Pengetahuan prosedur (SOP) --- (20-25 % atau 26-45 soal)</a:t>
            </a:r>
          </a:p>
          <a:p>
            <a:pPr marL="457200" indent="-457200">
              <a:buFont typeface="+mj-lt"/>
              <a:buAutoNum type="alphaUcPeriod"/>
            </a:pPr>
            <a:r>
              <a:rPr lang="id-ID" dirty="0"/>
              <a:t>Afektif --- (5-10 % atau 9-18 soal)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191B50-5F3A-AD27-0011-9A5F2A65D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59" y="3501008"/>
            <a:ext cx="8532441" cy="152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437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024"/>
            <a:ext cx="8229600" cy="692696"/>
          </a:xfrm>
        </p:spPr>
        <p:txBody>
          <a:bodyPr/>
          <a:lstStyle/>
          <a:p>
            <a:r>
              <a:rPr lang="id-ID" dirty="0"/>
              <a:t>3. Bidang Keilmuan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2808311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lphaUcPeriod"/>
            </a:pPr>
            <a:r>
              <a:rPr lang="id-ID" sz="1800" dirty="0"/>
              <a:t>KMB (25-37 % atau 45-66 soal)</a:t>
            </a:r>
          </a:p>
          <a:p>
            <a:pPr marL="457200" indent="-457200">
              <a:buFont typeface="+mj-lt"/>
              <a:buAutoNum type="alphaUcPeriod"/>
            </a:pPr>
            <a:r>
              <a:rPr lang="id-ID" sz="1800" dirty="0"/>
              <a:t>Kep. Anak (8-14 % atau 14-25 soal)</a:t>
            </a:r>
          </a:p>
          <a:p>
            <a:pPr marL="457200" indent="-457200">
              <a:buFont typeface="+mj-lt"/>
              <a:buAutoNum type="alphaUcPeriod"/>
            </a:pPr>
            <a:r>
              <a:rPr lang="id-ID" sz="1800" dirty="0"/>
              <a:t>Kep. Maternitas (8-14 % atau 14-25 soal)</a:t>
            </a:r>
          </a:p>
          <a:p>
            <a:pPr marL="457200" indent="-457200">
              <a:buFont typeface="+mj-lt"/>
              <a:buAutoNum type="alphaUcPeriod"/>
            </a:pPr>
            <a:r>
              <a:rPr lang="id-ID" sz="1800" dirty="0"/>
              <a:t>Kep. Jiwa (8-14 % atau 14-25 soal)</a:t>
            </a:r>
          </a:p>
          <a:p>
            <a:pPr marL="457200" indent="-457200">
              <a:buFont typeface="+mj-lt"/>
              <a:buAutoNum type="alphaUcPeriod"/>
            </a:pPr>
            <a:r>
              <a:rPr lang="id-ID" sz="1800" dirty="0"/>
              <a:t>Kep. Keluarga (8-14 % atau 14-25 soal)</a:t>
            </a:r>
          </a:p>
          <a:p>
            <a:pPr marL="457200" indent="-457200">
              <a:buFont typeface="+mj-lt"/>
              <a:buAutoNum type="alphaUcPeriod"/>
            </a:pPr>
            <a:r>
              <a:rPr lang="id-ID" sz="1800" dirty="0"/>
              <a:t>Kep. Komunitas (8-14 % atau 14-25 soal)</a:t>
            </a:r>
          </a:p>
          <a:p>
            <a:pPr marL="457200" indent="-457200">
              <a:buFont typeface="+mj-lt"/>
              <a:buAutoNum type="alphaUcPeriod"/>
            </a:pPr>
            <a:r>
              <a:rPr lang="id-ID" sz="1800" dirty="0"/>
              <a:t>Kep. Gerontik (3-9 % atau 6-15 soal)</a:t>
            </a:r>
          </a:p>
          <a:p>
            <a:pPr marL="457200" indent="-457200">
              <a:buFont typeface="+mj-lt"/>
              <a:buAutoNum type="alphaUcPeriod"/>
            </a:pPr>
            <a:r>
              <a:rPr lang="id-ID" sz="1800" dirty="0"/>
              <a:t>Manajemen Kep (3-9 % atau 6-15 soal)</a:t>
            </a:r>
          </a:p>
          <a:p>
            <a:pPr marL="457200" indent="-457200">
              <a:buFont typeface="+mj-lt"/>
              <a:buAutoNum type="alphaUcPeriod"/>
            </a:pPr>
            <a:r>
              <a:rPr lang="id-ID" sz="1800" b="1" dirty="0">
                <a:solidFill>
                  <a:srgbClr val="FF0000"/>
                </a:solidFill>
              </a:rPr>
              <a:t>Kep. Gawat Darurat (3-9 % atau 6-15 soal)</a:t>
            </a:r>
          </a:p>
          <a:p>
            <a:endParaRPr lang="id-ID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1931F2-7F7E-FB9E-55D6-F3B1BF5BF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868" y="4121696"/>
            <a:ext cx="7421239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880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id-ID" dirty="0"/>
              <a:t>4. Proses Keperawatan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22513"/>
            <a:ext cx="8229600" cy="250648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id-ID" sz="1800" b="1" dirty="0">
                <a:solidFill>
                  <a:srgbClr val="FF0000"/>
                </a:solidFill>
              </a:rPr>
              <a:t>Pengkajian Keperawatan-</a:t>
            </a:r>
            <a:r>
              <a:rPr lang="id-ID" sz="1800" dirty="0">
                <a:solidFill>
                  <a:srgbClr val="FF0000"/>
                </a:solidFill>
              </a:rPr>
              <a:t>-- 20-30 % atau 36-55 soal, contoh soal Gadar = 25% x 15 = 5 soal</a:t>
            </a:r>
          </a:p>
          <a:p>
            <a:pPr marL="457200" indent="-457200">
              <a:buFont typeface="+mj-lt"/>
              <a:buAutoNum type="alphaUcPeriod"/>
            </a:pPr>
            <a:r>
              <a:rPr lang="id-ID" sz="1800" b="1" dirty="0">
                <a:solidFill>
                  <a:srgbClr val="FF0000"/>
                </a:solidFill>
              </a:rPr>
              <a:t>Diagnosis Keperawatan </a:t>
            </a:r>
            <a:r>
              <a:rPr lang="id-ID" sz="1800" dirty="0">
                <a:solidFill>
                  <a:srgbClr val="FF0000"/>
                </a:solidFill>
              </a:rPr>
              <a:t>20-30 % atau 36-55 soal, contoh soal gadar = 25% x 15 = 5 soal</a:t>
            </a:r>
          </a:p>
          <a:p>
            <a:pPr marL="457200" indent="-457200">
              <a:buFont typeface="+mj-lt"/>
              <a:buAutoNum type="alphaUcPeriod"/>
            </a:pPr>
            <a:r>
              <a:rPr lang="id-ID" sz="1800" b="1" dirty="0"/>
              <a:t>Perencanaan</a:t>
            </a:r>
            <a:r>
              <a:rPr lang="id-ID" sz="1800" dirty="0"/>
              <a:t>---15 % , contoh soal gadar = 15% x 15 = 2 soal</a:t>
            </a:r>
          </a:p>
          <a:p>
            <a:pPr marL="457200" indent="-457200">
              <a:buFont typeface="+mj-lt"/>
              <a:buAutoNum type="alphaUcPeriod"/>
            </a:pPr>
            <a:r>
              <a:rPr lang="id-ID" sz="1800" b="1" dirty="0"/>
              <a:t>Implementasi</a:t>
            </a:r>
            <a:r>
              <a:rPr lang="id-ID" sz="1800" dirty="0"/>
              <a:t> --- 15 %, contoh soal gadar = 15% x 15 = 2 soal</a:t>
            </a:r>
          </a:p>
          <a:p>
            <a:pPr marL="457200" indent="-457200">
              <a:buFont typeface="+mj-lt"/>
              <a:buAutoNum type="alphaUcPeriod"/>
            </a:pPr>
            <a:r>
              <a:rPr lang="id-ID" sz="1800" b="1" dirty="0"/>
              <a:t>Evaluasi</a:t>
            </a:r>
            <a:r>
              <a:rPr lang="id-ID" sz="1800" dirty="0"/>
              <a:t> ---10 %, contoh soal gadar = 10% x 54 = 1 soal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57051A-A095-430F-6322-79F9AD687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5" y="3284984"/>
            <a:ext cx="7446657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03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5. Upaya Kesehatan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79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id-ID" sz="2000" dirty="0"/>
              <a:t>Promotif -- 15 %, contoh soal KMB = 15% x 54 = 8 soal</a:t>
            </a:r>
          </a:p>
          <a:p>
            <a:pPr marL="457200" indent="-457200">
              <a:buFont typeface="+mj-lt"/>
              <a:buAutoNum type="alphaUcPeriod"/>
            </a:pPr>
            <a:r>
              <a:rPr lang="id-ID" sz="2000" dirty="0"/>
              <a:t>Preventif --15 %, contoh soal KMB = 15% x 54 = 8 soal</a:t>
            </a:r>
          </a:p>
          <a:p>
            <a:pPr marL="457200" indent="-457200">
              <a:buFont typeface="+mj-lt"/>
              <a:buAutoNum type="alphaUcPeriod"/>
            </a:pPr>
            <a:r>
              <a:rPr lang="id-ID" sz="2000" dirty="0"/>
              <a:t>Kuratif -- 40 %, contoh soal KMB = 40% x 54 = 21 soal</a:t>
            </a:r>
          </a:p>
          <a:p>
            <a:pPr marL="457200" indent="-457200">
              <a:buFont typeface="+mj-lt"/>
              <a:buAutoNum type="alphaUcPeriod"/>
            </a:pPr>
            <a:r>
              <a:rPr lang="id-ID" sz="2000" dirty="0"/>
              <a:t>Rehabilitatif -- 15 %, contoh soal KMB = 15% x 54 = 8 soal</a:t>
            </a:r>
          </a:p>
          <a:p>
            <a:pPr marL="0" indent="0">
              <a:buNone/>
            </a:pPr>
            <a:endParaRPr lang="id-ID" sz="2000" dirty="0"/>
          </a:p>
          <a:p>
            <a:pPr marL="457200" indent="-457200">
              <a:buFont typeface="+mj-lt"/>
              <a:buAutoNum type="alphaUcPeriod"/>
            </a:pPr>
            <a:endParaRPr lang="id-ID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DBBFD9-498B-FDBE-087E-0C722ADAA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9" y="3573016"/>
            <a:ext cx="8922149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677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r>
              <a:rPr lang="id-ID" sz="4800" dirty="0"/>
              <a:t>6. Kebutuhan Dasar Manusia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43CC1A-F5DD-FC30-1A09-5DC2585F5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1" y="1124744"/>
            <a:ext cx="7832661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6783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8242</TotalTime>
  <Words>535</Words>
  <Application>Microsoft Office PowerPoint</Application>
  <PresentationFormat>On-screen Show (4:3)</PresentationFormat>
  <Paragraphs>59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Courier New</vt:lpstr>
      <vt:lpstr>Palatino Linotype</vt:lpstr>
      <vt:lpstr>Executive</vt:lpstr>
      <vt:lpstr>Tips dan Trik Lulus UKNI</vt:lpstr>
      <vt:lpstr>Blue Print Soal UKNI</vt:lpstr>
      <vt:lpstr>PowerPoint Presentation</vt:lpstr>
      <vt:lpstr>1. Area Kompetensi </vt:lpstr>
      <vt:lpstr>2. Domain Kompetensi</vt:lpstr>
      <vt:lpstr>3. Bidang Keilmuan</vt:lpstr>
      <vt:lpstr>4. Proses Keperawatan</vt:lpstr>
      <vt:lpstr>5. Upaya Kesehatan</vt:lpstr>
      <vt:lpstr>6. Kebutuhan Dasar Manusia</vt:lpstr>
      <vt:lpstr>7. Sistem </vt:lpstr>
      <vt:lpstr>Teknik Menjawab Soal</vt:lpstr>
      <vt:lpstr>Teknik Umum</vt:lpstr>
      <vt:lpstr>Teknik Khusus</vt:lpstr>
      <vt:lpstr>Teknik Khusus</vt:lpstr>
      <vt:lpstr>Semoga Bermanfaat  Semoga bisa lulus UKNI 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Tips dan Trik Lulus UKNI</dc:title>
  <dc:creator>ABDUL Q</dc:creator>
  <cp:lastModifiedBy>Abdul Qodir</cp:lastModifiedBy>
  <cp:revision>81</cp:revision>
  <dcterms:created xsi:type="dcterms:W3CDTF">2019-09-10T02:47:35Z</dcterms:created>
  <dcterms:modified xsi:type="dcterms:W3CDTF">2025-07-02T06:04:10Z</dcterms:modified>
</cp:coreProperties>
</file>