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l"/>
            <a:fld id="{0DCFB061-4267-4D9F-8017-6F550D3068DF}" type="datetime1">
              <a:rPr lang="en-US" smtClean="0"/>
              <a:t>7/17/2023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pPr algn="l"/>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64594859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F8082C-0922-4249-A612-B415F5231620}"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179102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7471784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608668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5245227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724947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61784289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00292890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7576064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8082C-0922-4249-A612-B415F5231620}"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13357830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ABC0C-B6DF-45E9-B954-11C99AA62C3E}" type="datetime1">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75319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F8082C-0922-4249-A612-B415F5231620}"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2417266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F8082C-0922-4249-A612-B415F5231620}" type="datetime1">
              <a:rPr lang="en-US" smtClean="0"/>
              <a:t>7/17/2023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1154417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7/17/2023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56706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63A0F-DEF3-4134-98D0-2E1276938A8B}" type="datetime1">
              <a:rPr lang="en-US" smtClean="0"/>
              <a:t>7/17/2023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65990108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F8082C-0922-4249-A612-B415F5231620}"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70866289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F8082C-0922-4249-A612-B415F5231620}" type="datetime1">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186051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F8082C-0922-4249-A612-B415F5231620}" type="datetime1">
              <a:rPr lang="en-US" smtClean="0"/>
              <a:t>7/17/2023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15232616"/>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7E12-9A17-4243-3C0F-E642C6E37103}"/>
              </a:ext>
            </a:extLst>
          </p:cNvPr>
          <p:cNvSpPr>
            <a:spLocks noGrp="1"/>
          </p:cNvSpPr>
          <p:nvPr>
            <p:ph type="ctrTitle"/>
          </p:nvPr>
        </p:nvSpPr>
        <p:spPr/>
        <p:txBody>
          <a:bodyPr/>
          <a:lstStyle/>
          <a:p>
            <a:r>
              <a:rPr lang="en-ID" dirty="0"/>
              <a:t>SISTEM INTEGUMEN</a:t>
            </a:r>
          </a:p>
        </p:txBody>
      </p:sp>
      <p:sp>
        <p:nvSpPr>
          <p:cNvPr id="3" name="Subtitle 2">
            <a:extLst>
              <a:ext uri="{FF2B5EF4-FFF2-40B4-BE49-F238E27FC236}">
                <a16:creationId xmlns:a16="http://schemas.microsoft.com/office/drawing/2014/main" id="{214B2DD1-F95A-DDBF-ABFD-D224A18E763A}"/>
              </a:ext>
            </a:extLst>
          </p:cNvPr>
          <p:cNvSpPr>
            <a:spLocks noGrp="1"/>
          </p:cNvSpPr>
          <p:nvPr>
            <p:ph type="subTitle" idx="1"/>
          </p:nvPr>
        </p:nvSpPr>
        <p:spPr/>
        <p:txBody>
          <a:bodyPr/>
          <a:lstStyle/>
          <a:p>
            <a:r>
              <a:rPr lang="en-ID" dirty="0"/>
              <a:t>ANGERNANI TRIAS W</a:t>
            </a:r>
          </a:p>
        </p:txBody>
      </p:sp>
    </p:spTree>
    <p:extLst>
      <p:ext uri="{BB962C8B-B14F-4D97-AF65-F5344CB8AC3E}">
        <p14:creationId xmlns:p14="http://schemas.microsoft.com/office/powerpoint/2010/main" val="1483635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00AA3-3C41-6BC8-A963-073586366682}"/>
              </a:ext>
            </a:extLst>
          </p:cNvPr>
          <p:cNvSpPr>
            <a:spLocks noGrp="1"/>
          </p:cNvSpPr>
          <p:nvPr>
            <p:ph type="title"/>
          </p:nvPr>
        </p:nvSpPr>
        <p:spPr>
          <a:xfrm>
            <a:off x="1484311" y="685800"/>
            <a:ext cx="10018713" cy="1433945"/>
          </a:xfrm>
        </p:spPr>
        <p:txBody>
          <a:bodyPr/>
          <a:lstStyle/>
          <a:p>
            <a:r>
              <a:rPr lang="en-ID" dirty="0"/>
              <a:t>PEMBAHASAN SOAL</a:t>
            </a:r>
          </a:p>
        </p:txBody>
      </p:sp>
      <p:sp>
        <p:nvSpPr>
          <p:cNvPr id="3" name="Content Placeholder 2">
            <a:extLst>
              <a:ext uri="{FF2B5EF4-FFF2-40B4-BE49-F238E27FC236}">
                <a16:creationId xmlns:a16="http://schemas.microsoft.com/office/drawing/2014/main" id="{9EF3F8C8-B857-26D3-17FB-044D7B3BB9DF}"/>
              </a:ext>
            </a:extLst>
          </p:cNvPr>
          <p:cNvSpPr>
            <a:spLocks noGrp="1"/>
          </p:cNvSpPr>
          <p:nvPr>
            <p:ph idx="1"/>
          </p:nvPr>
        </p:nvSpPr>
        <p:spPr>
          <a:xfrm>
            <a:off x="1484310" y="2216727"/>
            <a:ext cx="10018713" cy="3796146"/>
          </a:xfrm>
        </p:spPr>
        <p:txBody>
          <a:bodyPr>
            <a:normAutofit fontScale="92500" lnSpcReduction="20000"/>
          </a:bodyPr>
          <a:lstStyle/>
          <a:p>
            <a:pPr marL="0" lvl="0" indent="0">
              <a:lnSpc>
                <a:spcPct val="115000"/>
              </a:lnSpc>
              <a:buNone/>
            </a:pPr>
            <a:endParaRPr lang="en-US"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15000"/>
              </a:lnSpc>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Seorang pasien dewasa mengalami luka bakar akibat ledakan. Luka bakar mulanya terbatas pada seluruh wajah klien (bagian anterior, seluruh kepala), dan setengah torso anterior, dan luka bakar mengelilingi setengah bagian bawah dari kedua lengan klien. Pada saat ledakan pakaian klien ikut terbakar, klien berlari yang mengakibatkan luka bakar pada posterior kepala, dan bagian atas torso posterior. Dengan menggunakan rumus </a:t>
            </a:r>
            <a:r>
              <a:rPr lang="en-US" sz="1800" i="1" kern="100" dirty="0">
                <a:effectLst/>
                <a:latin typeface="Arial" panose="020B0604020202020204" pitchFamily="34" charset="0"/>
                <a:ea typeface="Calibri" panose="020F0502020204030204" pitchFamily="34" charset="0"/>
                <a:cs typeface="Times New Roman" panose="02020603050405020304" pitchFamily="18" charset="0"/>
              </a:rPr>
              <a:t>rule of nine</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berapa luas luka bakar klien?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18%</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24%</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36%</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48%</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54%</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3707825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3FF1-E474-6BAB-51B4-F8BFD5EC72E0}"/>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91F34F37-BD63-0670-DED7-9749836DAEA7}"/>
              </a:ext>
            </a:extLst>
          </p:cNvPr>
          <p:cNvSpPr>
            <a:spLocks noGrp="1"/>
          </p:cNvSpPr>
          <p:nvPr>
            <p:ph idx="1"/>
          </p:nvPr>
        </p:nvSpPr>
        <p:spPr>
          <a:xfrm>
            <a:off x="1484310" y="1856509"/>
            <a:ext cx="10018713" cy="3934691"/>
          </a:xfrm>
        </p:spPr>
        <p:txBody>
          <a:bodyPr>
            <a:normAutofit fontScale="85000" lnSpcReduction="20000"/>
          </a:bodyPr>
          <a:lstStyle/>
          <a:p>
            <a:pPr marL="0" lvl="0" indent="0">
              <a:lnSpc>
                <a:spcPct val="115000"/>
              </a:lnSpc>
              <a:buNone/>
            </a:pPr>
            <a:endParaRPr lang="en-US"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15000"/>
              </a:lnSpc>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Seorang perempuan berusia 55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tahundi</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rawat di ruang penyakit dalam dengan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ulkus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diabetikum</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pada kaki kanan. Perawat sedang melakukan perawatan luka,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seelah</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membuka balutan kemudian mengkaji karakteristik luka, setelah membuka balutan kemudian mengkaji karakteristik luka, tampak luka kemerahan pada luka dan sebagian berwarna hitam. Kemudian perawat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memberisihkan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luka dengan NaCl 0,9%. Apakah prosedur selanjutnya pada kasus tersebut?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mengeringkan luka</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melakukan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nekrotomi</a:t>
            </a:r>
            <a:endParaRPr lang="en-US"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Memberikan obat pada luka </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Memberikan kompres basah</a:t>
            </a:r>
          </a:p>
          <a:p>
            <a:pPr marL="342900" lvl="0" indent="-342900">
              <a:lnSpc>
                <a:spcPct val="115000"/>
              </a:lnSpc>
              <a:buAutoNum type="alphaL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Menutup luka dengan kassa steril</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15000"/>
              </a:lnSpc>
              <a:spcAft>
                <a:spcPts val="1000"/>
              </a:spcAft>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2147222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A672-36AC-E51C-7A1E-6D75548BCA1A}"/>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2CD2F349-43F0-4676-3332-FCF01731F7C7}"/>
              </a:ext>
            </a:extLst>
          </p:cNvPr>
          <p:cNvSpPr>
            <a:spLocks noGrp="1"/>
          </p:cNvSpPr>
          <p:nvPr>
            <p:ph idx="1"/>
          </p:nvPr>
        </p:nvSpPr>
        <p:spPr>
          <a:xfrm>
            <a:off x="1484310" y="1482437"/>
            <a:ext cx="10018713" cy="4308764"/>
          </a:xfrm>
        </p:spPr>
        <p:txBody>
          <a:bodyPr/>
          <a:lstStyle/>
          <a:p>
            <a:pPr marL="0" lvl="0" indent="0">
              <a:lnSpc>
                <a:spcPct val="115000"/>
              </a:lnSpc>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Seorang perempuan berusia 36 tahun dirawat di unit luka bakar hasil pengkajian luka bakar derajat II dengan luas 30%, BB 55 kg, TB 160 cm., Td 100/60, Nadi, 60x/menit, RR 20x/menit.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Berapakah</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cairan yang harus diberikan pada 16 jam berikutnya dengan formula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baxter</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2500</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3000</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3600</a:t>
            </a:r>
            <a:endParaRPr lang="en-ID" sz="18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ID"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3300</a:t>
            </a:r>
            <a:endParaRPr lang="en-ID" sz="18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2000</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216105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6CD4A-17BB-DB2D-D191-82E986D1C6B2}"/>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3FE56098-B63F-1BCA-5747-0FD0199E4BC6}"/>
              </a:ext>
            </a:extLst>
          </p:cNvPr>
          <p:cNvSpPr>
            <a:spLocks noGrp="1"/>
          </p:cNvSpPr>
          <p:nvPr>
            <p:ph idx="1"/>
          </p:nvPr>
        </p:nvSpPr>
        <p:spPr>
          <a:xfrm>
            <a:off x="1484310" y="1191491"/>
            <a:ext cx="10018713" cy="4599709"/>
          </a:xfrm>
        </p:spPr>
        <p:txBody>
          <a:bodyPr>
            <a:normAutofit/>
          </a:bodyPr>
          <a:lstStyle/>
          <a:p>
            <a:pPr marL="0" lvl="0" indent="0">
              <a:lnSpc>
                <a:spcPct val="115000"/>
              </a:lnSpc>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Seorang laki-laki berusia 28 tahun di rawat di ruang luka bakar akibat tersiram air panas. Hasil pengkajian terdapat luka bakar pada lengan kanan kiri, punggung serta paha kanan. TD 110/70mmHg, Nadi 100x/menit, RR 24x/menit, BB 58 kg, Tb 160 cm.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Berapakah</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cairan yang diperlukan dalam 24 jam menurut rumus Parkland?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4320 ml</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7890 ml</a:t>
            </a: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8352 ml</a:t>
            </a: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8600 ml</a:t>
            </a: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6480 ml</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4264022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AEE51-251E-A17B-01C0-4745BCA91E1E}"/>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650D7C85-6661-5537-048C-CF8E398D9D22}"/>
              </a:ext>
            </a:extLst>
          </p:cNvPr>
          <p:cNvSpPr>
            <a:spLocks noGrp="1"/>
          </p:cNvSpPr>
          <p:nvPr>
            <p:ph idx="1"/>
          </p:nvPr>
        </p:nvSpPr>
        <p:spPr>
          <a:xfrm>
            <a:off x="1484310" y="1981201"/>
            <a:ext cx="10018713" cy="3810000"/>
          </a:xfrm>
        </p:spPr>
        <p:txBody>
          <a:bodyPr>
            <a:normAutofit/>
          </a:bodyPr>
          <a:lstStyle/>
          <a:p>
            <a:pPr marL="0" lvl="0" indent="0">
              <a:lnSpc>
                <a:spcPct val="115000"/>
              </a:lnSpc>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Seorang perempuan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usi</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35 tahun dirawat di unit luka bakar. Hasil pengkajian luka bakar grade II dengan luas 36%, BB 60kg, Tb 156 cm, TD 100/60 mmHg, Nadi 60x/menit, RR 20x/menit. Pasien telah diberikan terapi cairan RL sebanyak 4000 cc. Apakah yang menjadi kriteria keberhasilan terapi cairan tersebut?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Urin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output 12,5-25 ml/jam</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Urin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output 25-50 ml/jam</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Urin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output 50-70 ml/jam</a:t>
            </a:r>
            <a:endParaRPr lang="en-ID" sz="18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UcPeriod"/>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Urin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output 30-60 ml/jam</a:t>
            </a:r>
          </a:p>
          <a:p>
            <a:pPr marL="342900" lvl="0" indent="-342900">
              <a:lnSpc>
                <a:spcPct val="115000"/>
              </a:lnSpc>
              <a:buFont typeface="+mj-lt"/>
              <a:buAutoNum type="alphaUcPeriod"/>
            </a:pPr>
            <a:r>
              <a:rPr lang="en-US" sz="1800" kern="100" dirty="0" err="1">
                <a:effectLst/>
                <a:latin typeface="Arial" panose="020B0604020202020204" pitchFamily="34" charset="0"/>
                <a:ea typeface="Calibri" panose="020F0502020204030204" pitchFamily="34" charset="0"/>
                <a:cs typeface="Times New Roman" panose="02020603050405020304" pitchFamily="18" charset="0"/>
              </a:rPr>
              <a:t>Urin</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output 100-125 ml/jam </a:t>
            </a: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3770775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B4F56AE-E906-15DE-3E77-FE63BED17B85}"/>
              </a:ext>
            </a:extLst>
          </p:cNvPr>
          <p:cNvSpPr>
            <a:spLocks noGrp="1"/>
          </p:cNvSpPr>
          <p:nvPr>
            <p:ph type="title"/>
          </p:nvPr>
        </p:nvSpPr>
        <p:spPr/>
        <p:txBody>
          <a:bodyPr>
            <a:normAutofit/>
          </a:bodyPr>
          <a:lstStyle/>
          <a:p>
            <a:r>
              <a:rPr lang="en-ID" sz="7200" dirty="0"/>
              <a:t>TERIMAKASIH</a:t>
            </a:r>
          </a:p>
        </p:txBody>
      </p:sp>
      <p:sp>
        <p:nvSpPr>
          <p:cNvPr id="8" name="Text Placeholder 7">
            <a:extLst>
              <a:ext uri="{FF2B5EF4-FFF2-40B4-BE49-F238E27FC236}">
                <a16:creationId xmlns:a16="http://schemas.microsoft.com/office/drawing/2014/main" id="{1CF3FE9D-896C-539A-FDFA-0477D5C57D79}"/>
              </a:ext>
            </a:extLst>
          </p:cNvPr>
          <p:cNvSpPr>
            <a:spLocks noGrp="1"/>
          </p:cNvSpPr>
          <p:nvPr>
            <p:ph type="body" sz="quarter" idx="13"/>
          </p:nvPr>
        </p:nvSpPr>
        <p:spPr/>
        <p:txBody>
          <a:bodyPr/>
          <a:lstStyle/>
          <a:p>
            <a:endParaRPr lang="en-ID"/>
          </a:p>
        </p:txBody>
      </p:sp>
      <p:sp>
        <p:nvSpPr>
          <p:cNvPr id="7" name="Text Placeholder 6">
            <a:extLst>
              <a:ext uri="{FF2B5EF4-FFF2-40B4-BE49-F238E27FC236}">
                <a16:creationId xmlns:a16="http://schemas.microsoft.com/office/drawing/2014/main" id="{6EBAD0E5-F64F-D461-EF1E-8931D3A597E6}"/>
              </a:ext>
            </a:extLst>
          </p:cNvPr>
          <p:cNvSpPr>
            <a:spLocks noGrp="1"/>
          </p:cNvSpPr>
          <p:nvPr>
            <p:ph type="body" idx="1"/>
          </p:nvPr>
        </p:nvSpPr>
        <p:spPr/>
        <p:txBody>
          <a:bodyPr>
            <a:normAutofit/>
          </a:bodyPr>
          <a:lstStyle/>
          <a:p>
            <a:r>
              <a:rPr lang="en-ID" sz="4000" dirty="0"/>
              <a:t>ADA YANG MAU DITANYAKAN?? </a:t>
            </a:r>
          </a:p>
        </p:txBody>
      </p:sp>
    </p:spTree>
    <p:extLst>
      <p:ext uri="{BB962C8B-B14F-4D97-AF65-F5344CB8AC3E}">
        <p14:creationId xmlns:p14="http://schemas.microsoft.com/office/powerpoint/2010/main" val="255615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C4482-8A5D-4753-154C-0456A76801C3}"/>
              </a:ext>
            </a:extLst>
          </p:cNvPr>
          <p:cNvSpPr>
            <a:spLocks noGrp="1"/>
          </p:cNvSpPr>
          <p:nvPr>
            <p:ph type="title"/>
          </p:nvPr>
        </p:nvSpPr>
        <p:spPr/>
        <p:txBody>
          <a:bodyPr/>
          <a:lstStyle/>
          <a:p>
            <a:r>
              <a:rPr lang="en-ID" dirty="0"/>
              <a:t>SISTEM INTEGUMEN</a:t>
            </a:r>
          </a:p>
        </p:txBody>
      </p:sp>
      <p:sp>
        <p:nvSpPr>
          <p:cNvPr id="3" name="Content Placeholder 2">
            <a:extLst>
              <a:ext uri="{FF2B5EF4-FFF2-40B4-BE49-F238E27FC236}">
                <a16:creationId xmlns:a16="http://schemas.microsoft.com/office/drawing/2014/main" id="{11940875-D9E8-9555-8567-D195872FECD9}"/>
              </a:ext>
            </a:extLst>
          </p:cNvPr>
          <p:cNvSpPr>
            <a:spLocks noGrp="1"/>
          </p:cNvSpPr>
          <p:nvPr>
            <p:ph idx="1"/>
          </p:nvPr>
        </p:nvSpPr>
        <p:spPr/>
        <p:txBody>
          <a:bodyPr/>
          <a:lstStyle/>
          <a:p>
            <a:pPr algn="just"/>
            <a:r>
              <a:rPr lang="id-ID" sz="3600" dirty="0">
                <a:effectLst/>
                <a:latin typeface="Calibri" panose="020F0502020204030204" pitchFamily="34" charset="0"/>
                <a:ea typeface="Calibri" panose="020F0502020204030204" pitchFamily="34" charset="0"/>
                <a:cs typeface="Times New Roman" panose="02020603050405020304" pitchFamily="18" charset="0"/>
              </a:rPr>
              <a:t>Kasus sistem integumen yang banyak ditemukan di klinik adalah luka bakar, psoriasis vulgaris dan dermatitis.</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191044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1C808D-40DE-E19C-EEA9-F8372665655A}"/>
              </a:ext>
            </a:extLst>
          </p:cNvPr>
          <p:cNvSpPr>
            <a:spLocks noGrp="1"/>
          </p:cNvSpPr>
          <p:nvPr>
            <p:ph type="title"/>
          </p:nvPr>
        </p:nvSpPr>
        <p:spPr>
          <a:xfrm>
            <a:off x="1484311" y="685801"/>
            <a:ext cx="10018713" cy="949036"/>
          </a:xfrm>
        </p:spPr>
        <p:txBody>
          <a:bodyPr/>
          <a:lstStyle/>
          <a:p>
            <a:r>
              <a:rPr lang="en-ID" dirty="0"/>
              <a:t>MATERI</a:t>
            </a:r>
          </a:p>
        </p:txBody>
      </p:sp>
      <p:sp>
        <p:nvSpPr>
          <p:cNvPr id="5" name="Content Placeholder 4">
            <a:extLst>
              <a:ext uri="{FF2B5EF4-FFF2-40B4-BE49-F238E27FC236}">
                <a16:creationId xmlns:a16="http://schemas.microsoft.com/office/drawing/2014/main" id="{A564A420-5F68-375C-EDA5-E89682202967}"/>
              </a:ext>
            </a:extLst>
          </p:cNvPr>
          <p:cNvSpPr>
            <a:spLocks noGrp="1"/>
          </p:cNvSpPr>
          <p:nvPr>
            <p:ph idx="1"/>
          </p:nvPr>
        </p:nvSpPr>
        <p:spPr>
          <a:xfrm>
            <a:off x="1484310" y="1884219"/>
            <a:ext cx="10018713" cy="3906982"/>
          </a:xfrm>
        </p:spPr>
        <p:txBody>
          <a:bodyPr/>
          <a:lstStyle/>
          <a:p>
            <a:pPr algn="just">
              <a:lnSpc>
                <a:spcPct val="107000"/>
              </a:lnSpc>
              <a:spcAft>
                <a:spcPts val="800"/>
              </a:spcAft>
            </a:pPr>
            <a:r>
              <a:rPr lang="id-ID" sz="2800" dirty="0">
                <a:effectLst/>
                <a:latin typeface="Calibri" panose="020F0502020204030204" pitchFamily="34" charset="0"/>
                <a:ea typeface="Calibri" panose="020F0502020204030204" pitchFamily="34" charset="0"/>
                <a:cs typeface="Times New Roman" panose="02020603050405020304" pitchFamily="18" charset="0"/>
              </a:rPr>
              <a:t>Luka bakar, ciri-ciri luka bakar berdasarkan klasifikasi. </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2800" dirty="0">
                <a:effectLst/>
                <a:latin typeface="Calibri" panose="020F0502020204030204" pitchFamily="34" charset="0"/>
                <a:ea typeface="Calibri" panose="020F0502020204030204" pitchFamily="34" charset="0"/>
                <a:cs typeface="Times New Roman" panose="02020603050405020304" pitchFamily="18" charset="0"/>
              </a:rPr>
              <a:t>Mengidentifikasi masalah kekurangan cairan, nyeri akut</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d-ID" sz="2800" dirty="0">
                <a:effectLst/>
                <a:latin typeface="Calibri" panose="020F0502020204030204" pitchFamily="34" charset="0"/>
                <a:ea typeface="Calibri" panose="020F0502020204030204" pitchFamily="34" charset="0"/>
                <a:cs typeface="Times New Roman" panose="02020603050405020304" pitchFamily="18" charset="0"/>
              </a:rPr>
              <a:t> </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2800" dirty="0">
                <a:effectLst/>
                <a:latin typeface="Calibri" panose="020F0502020204030204" pitchFamily="34" charset="0"/>
                <a:ea typeface="Calibri" panose="020F0502020204030204" pitchFamily="34" charset="0"/>
                <a:cs typeface="Times New Roman" panose="02020603050405020304" pitchFamily="18" charset="0"/>
              </a:rPr>
              <a:t>Manajemen cairan pada pasien luka bakar</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1186384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EFAC-1662-5803-E9DA-531919969E52}"/>
              </a:ext>
            </a:extLst>
          </p:cNvPr>
          <p:cNvSpPr>
            <a:spLocks noGrp="1"/>
          </p:cNvSpPr>
          <p:nvPr>
            <p:ph type="title"/>
          </p:nvPr>
        </p:nvSpPr>
        <p:spPr/>
        <p:txBody>
          <a:bodyPr/>
          <a:lstStyle/>
          <a:p>
            <a:r>
              <a:rPr lang="en-ID" dirty="0"/>
              <a:t>FOKUS PENGKAJIAN</a:t>
            </a:r>
          </a:p>
        </p:txBody>
      </p:sp>
      <p:sp>
        <p:nvSpPr>
          <p:cNvPr id="3" name="Content Placeholder 2">
            <a:extLst>
              <a:ext uri="{FF2B5EF4-FFF2-40B4-BE49-F238E27FC236}">
                <a16:creationId xmlns:a16="http://schemas.microsoft.com/office/drawing/2014/main" id="{EB903E71-7CA5-6924-F212-D6EC5EEFD3D7}"/>
              </a:ext>
            </a:extLst>
          </p:cNvPr>
          <p:cNvSpPr>
            <a:spLocks noGrp="1"/>
          </p:cNvSpPr>
          <p:nvPr>
            <p:ph sz="half" idx="2"/>
          </p:nvPr>
        </p:nvSpPr>
        <p:spPr>
          <a:xfrm>
            <a:off x="1484311" y="2667000"/>
            <a:ext cx="4895056" cy="3124199"/>
          </a:xfrm>
        </p:spPr>
        <p:txBody>
          <a:bodyPr/>
          <a:lstStyle/>
          <a:p>
            <a:pPr marL="0" indent="0">
              <a:buNone/>
            </a:pPr>
            <a:r>
              <a:rPr lang="id-ID" sz="2000" dirty="0">
                <a:effectLst/>
                <a:latin typeface="Calibri" panose="020F0502020204030204" pitchFamily="34" charset="0"/>
                <a:ea typeface="Calibri" panose="020F0502020204030204" pitchFamily="34" charset="0"/>
                <a:cs typeface="Times New Roman" panose="02020603050405020304" pitchFamily="18" charset="0"/>
              </a:rPr>
              <a:t>Pada pengkajian prosentase luka bakar kita harus mengingat prinsip  rule of nine :   kepala dan leher: 9%, ekstremitas atas 9% x 2 ekstremitas, trunkus anterior (dada depan dan abdomen): 18%, trunkus posterior (punggung): 18%, ekstremitas bawah: 18% x 2 ekstremitas, dan perineum : 1%. </a:t>
            </a:r>
            <a:endParaRPr lang="en-ID"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pic>
        <p:nvPicPr>
          <p:cNvPr id="7" name="Content Placeholder 6">
            <a:extLst>
              <a:ext uri="{FF2B5EF4-FFF2-40B4-BE49-F238E27FC236}">
                <a16:creationId xmlns:a16="http://schemas.microsoft.com/office/drawing/2014/main" id="{080F4B00-0BD3-15A4-BC35-7D383793DC4E}"/>
              </a:ext>
            </a:extLst>
          </p:cNvPr>
          <p:cNvPicPr>
            <a:picLocks noGrp="1" noChangeAspect="1"/>
          </p:cNvPicPr>
          <p:nvPr>
            <p:ph sz="quarter" idx="4"/>
          </p:nvPr>
        </p:nvPicPr>
        <p:blipFill>
          <a:blip r:embed="rId2"/>
          <a:stretch>
            <a:fillRect/>
          </a:stretch>
        </p:blipFill>
        <p:spPr>
          <a:xfrm>
            <a:off x="7024255" y="2299854"/>
            <a:ext cx="4211781" cy="3015457"/>
          </a:xfrm>
          <a:prstGeom prst="rect">
            <a:avLst/>
          </a:prstGeom>
        </p:spPr>
      </p:pic>
    </p:spTree>
    <p:extLst>
      <p:ext uri="{BB962C8B-B14F-4D97-AF65-F5344CB8AC3E}">
        <p14:creationId xmlns:p14="http://schemas.microsoft.com/office/powerpoint/2010/main" val="2102322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96B907-CEA3-DDA4-6758-259B018E90D3}"/>
              </a:ext>
            </a:extLst>
          </p:cNvPr>
          <p:cNvSpPr>
            <a:spLocks noGrp="1"/>
          </p:cNvSpPr>
          <p:nvPr>
            <p:ph type="title"/>
          </p:nvPr>
        </p:nvSpPr>
        <p:spPr/>
        <p:txBody>
          <a:bodyPr/>
          <a:lstStyle/>
          <a:p>
            <a:r>
              <a:rPr lang="en-ID" dirty="0"/>
              <a:t>FOKUS PENGKAJIAN</a:t>
            </a:r>
          </a:p>
        </p:txBody>
      </p:sp>
      <p:sp>
        <p:nvSpPr>
          <p:cNvPr id="8" name="Content Placeholder 7">
            <a:extLst>
              <a:ext uri="{FF2B5EF4-FFF2-40B4-BE49-F238E27FC236}">
                <a16:creationId xmlns:a16="http://schemas.microsoft.com/office/drawing/2014/main" id="{7E768A50-E982-43D9-6ED9-D5E2654F2A3D}"/>
              </a:ext>
            </a:extLst>
          </p:cNvPr>
          <p:cNvSpPr>
            <a:spLocks noGrp="1"/>
          </p:cNvSpPr>
          <p:nvPr>
            <p:ph idx="1"/>
          </p:nvPr>
        </p:nvSpPr>
        <p:spPr>
          <a:xfrm>
            <a:off x="1484310" y="1925783"/>
            <a:ext cx="10018713" cy="3865418"/>
          </a:xfrm>
        </p:spPr>
        <p:txBody>
          <a:bodyPr>
            <a:normAutofit lnSpcReduction="10000"/>
          </a:bodyPr>
          <a:lstStyle/>
          <a:p>
            <a:pPr marL="0" indent="0" algn="just">
              <a:lnSpc>
                <a:spcPct val="107000"/>
              </a:lnSpc>
              <a:spcAft>
                <a:spcPts val="800"/>
              </a:spcAft>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Pengkajian derajat luka bakar berdasarkan kerusakan lapisan kulit sebagai berikut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Derajat I: terjadi kerusakan lapisan epidermis, kulit memerah, sedikit edema, nyeri terjadi  sampai dengan 48 jam</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Derajat II: terjadi kerusakan meliputi epidermis dan dermis, adanya  bulae, nyeri, warna merah  atau merah muda.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Derajat III: kerusakan seluruh lapisan dermis dan organ kulit, warna pucat – putih, tidak nyeri, dijumpai eskar (koagulasi protein)</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Pasien luka bakar luas dapat mengalami syok, sehingga kita penting mengkaji tanda-tanda syok seperti: akral dingin, tachikardi, penurunan CRT, bradicardi.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248508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18C35-9915-5250-B7BC-06C67114F249}"/>
              </a:ext>
            </a:extLst>
          </p:cNvPr>
          <p:cNvSpPr>
            <a:spLocks noGrp="1"/>
          </p:cNvSpPr>
          <p:nvPr>
            <p:ph type="title"/>
          </p:nvPr>
        </p:nvSpPr>
        <p:spPr/>
        <p:txBody>
          <a:bodyPr/>
          <a:lstStyle/>
          <a:p>
            <a:r>
              <a:rPr lang="en-ID" dirty="0"/>
              <a:t>FOKUS DIAGNOSA</a:t>
            </a:r>
          </a:p>
        </p:txBody>
      </p:sp>
      <p:sp>
        <p:nvSpPr>
          <p:cNvPr id="3" name="Content Placeholder 2">
            <a:extLst>
              <a:ext uri="{FF2B5EF4-FFF2-40B4-BE49-F238E27FC236}">
                <a16:creationId xmlns:a16="http://schemas.microsoft.com/office/drawing/2014/main" id="{244B3913-04A7-E3B1-2DD4-50D661F9F51C}"/>
              </a:ext>
            </a:extLst>
          </p:cNvPr>
          <p:cNvSpPr>
            <a:spLocks noGrp="1"/>
          </p:cNvSpPr>
          <p:nvPr>
            <p:ph idx="1"/>
          </p:nvPr>
        </p:nvSpPr>
        <p:spPr>
          <a:xfrm>
            <a:off x="1484310" y="2036619"/>
            <a:ext cx="10018713" cy="3754582"/>
          </a:xfrm>
        </p:spPr>
        <p:txBody>
          <a:bodyPr/>
          <a:lstStyle/>
          <a:p>
            <a:pPr algn="just">
              <a:lnSpc>
                <a:spcPct val="107000"/>
              </a:lnSpc>
              <a:spcAft>
                <a:spcPts val="800"/>
              </a:spcAft>
            </a:pPr>
            <a:r>
              <a:rPr lang="id-ID" sz="3200" dirty="0">
                <a:effectLst/>
                <a:latin typeface="Calibri" panose="020F0502020204030204" pitchFamily="34" charset="0"/>
                <a:ea typeface="Calibri" panose="020F0502020204030204" pitchFamily="34" charset="0"/>
                <a:cs typeface="Times New Roman" panose="02020603050405020304" pitchFamily="18" charset="0"/>
              </a:rPr>
              <a:t>Kekurangan volume cairan</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3200" dirty="0">
                <a:effectLst/>
                <a:latin typeface="Calibri" panose="020F0502020204030204" pitchFamily="34" charset="0"/>
                <a:ea typeface="Calibri" panose="020F0502020204030204" pitchFamily="34" charset="0"/>
                <a:cs typeface="Times New Roman" panose="02020603050405020304" pitchFamily="18" charset="0"/>
              </a:rPr>
              <a:t>Kerusakan integritas kulit </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872296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0F51-7089-24AC-D9A3-E8FE34853E04}"/>
              </a:ext>
            </a:extLst>
          </p:cNvPr>
          <p:cNvSpPr>
            <a:spLocks noGrp="1"/>
          </p:cNvSpPr>
          <p:nvPr>
            <p:ph type="title"/>
          </p:nvPr>
        </p:nvSpPr>
        <p:spPr/>
        <p:txBody>
          <a:bodyPr/>
          <a:lstStyle/>
          <a:p>
            <a:r>
              <a:rPr lang="en-ID" dirty="0"/>
              <a:t>FOKUS INTERVENSI</a:t>
            </a:r>
          </a:p>
        </p:txBody>
      </p:sp>
      <p:sp>
        <p:nvSpPr>
          <p:cNvPr id="3" name="Content Placeholder 2">
            <a:extLst>
              <a:ext uri="{FF2B5EF4-FFF2-40B4-BE49-F238E27FC236}">
                <a16:creationId xmlns:a16="http://schemas.microsoft.com/office/drawing/2014/main" id="{5059AE1D-F0B7-B209-F142-F036663CD717}"/>
              </a:ext>
            </a:extLst>
          </p:cNvPr>
          <p:cNvSpPr>
            <a:spLocks noGrp="1"/>
          </p:cNvSpPr>
          <p:nvPr>
            <p:ph idx="1"/>
          </p:nvPr>
        </p:nvSpPr>
        <p:spPr/>
        <p:txBody>
          <a:bodyPr/>
          <a:lstStyle/>
          <a:p>
            <a:pPr algn="just"/>
            <a:r>
              <a:rPr lang="id-ID" sz="2800" dirty="0">
                <a:effectLst/>
                <a:latin typeface="Calibri" panose="020F0502020204030204" pitchFamily="34" charset="0"/>
                <a:ea typeface="Calibri" panose="020F0502020204030204" pitchFamily="34" charset="0"/>
                <a:cs typeface="Times New Roman" panose="02020603050405020304" pitchFamily="18" charset="0"/>
              </a:rPr>
              <a:t>Penghitungan kebutuhan cairan berdasarkan luas luka bakar berdasarkan rumus  Parkland/Baxter  :  4 ml x luas luka bakar x Berat badan. Pemberian 50% pada 8 jam pertama, 50% pada 16 jam berikutnya (25% pada 8 jam kedua dan 25% pada 8 jam ketiga). Jenis cairan yang diberikan adalah cairan kritaloid (contohnya : cairan ringer lactate).</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355562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8D4D1-DE46-5F68-1680-769FE244BA8B}"/>
              </a:ext>
            </a:extLst>
          </p:cNvPr>
          <p:cNvSpPr>
            <a:spLocks noGrp="1"/>
          </p:cNvSpPr>
          <p:nvPr>
            <p:ph type="title"/>
          </p:nvPr>
        </p:nvSpPr>
        <p:spPr/>
        <p:txBody>
          <a:bodyPr/>
          <a:lstStyle/>
          <a:p>
            <a:r>
              <a:rPr lang="en-ID" dirty="0"/>
              <a:t>FOKUS INTERVENSI</a:t>
            </a:r>
          </a:p>
        </p:txBody>
      </p:sp>
      <p:sp>
        <p:nvSpPr>
          <p:cNvPr id="3" name="Content Placeholder 2">
            <a:extLst>
              <a:ext uri="{FF2B5EF4-FFF2-40B4-BE49-F238E27FC236}">
                <a16:creationId xmlns:a16="http://schemas.microsoft.com/office/drawing/2014/main" id="{5F1C4BF1-CBF1-0071-78A6-44F884BC8585}"/>
              </a:ext>
            </a:extLst>
          </p:cNvPr>
          <p:cNvSpPr>
            <a:spLocks noGrp="1"/>
          </p:cNvSpPr>
          <p:nvPr>
            <p:ph idx="1"/>
          </p:nvPr>
        </p:nvSpPr>
        <p:spPr/>
        <p:txBody>
          <a:bodyPr/>
          <a:lstStyle/>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Monitor &amp; hitung jumlah pemasukan &amp; pengeluaran cairan setiap 30 menit</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Waspada terhadap tanda-tanda kelebihan cairan dan gagal jantung, terutama saat pemberian resusitasi cairan.</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Pada saat pemasangan kateter terdapat prinsip-prinsip yang tidak boleh dilupakan  patient safety , sehingga harus memperhatikan anatomi kateter, panjang uretra, fiksasi.</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412417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0EA00-C252-40BE-0236-1132F586C06D}"/>
              </a:ext>
            </a:extLst>
          </p:cNvPr>
          <p:cNvSpPr>
            <a:spLocks noGrp="1"/>
          </p:cNvSpPr>
          <p:nvPr>
            <p:ph type="title"/>
          </p:nvPr>
        </p:nvSpPr>
        <p:spPr/>
        <p:txBody>
          <a:bodyPr/>
          <a:lstStyle/>
          <a:p>
            <a:r>
              <a:rPr lang="en-ID" dirty="0"/>
              <a:t>FOKUS EVALUASI</a:t>
            </a:r>
          </a:p>
        </p:txBody>
      </p:sp>
      <p:sp>
        <p:nvSpPr>
          <p:cNvPr id="3" name="Content Placeholder 2">
            <a:extLst>
              <a:ext uri="{FF2B5EF4-FFF2-40B4-BE49-F238E27FC236}">
                <a16:creationId xmlns:a16="http://schemas.microsoft.com/office/drawing/2014/main" id="{D0C71C3B-37E7-87FA-0C65-D54A77ADC8B3}"/>
              </a:ext>
            </a:extLst>
          </p:cNvPr>
          <p:cNvSpPr>
            <a:spLocks noGrp="1"/>
          </p:cNvSpPr>
          <p:nvPr>
            <p:ph idx="1"/>
          </p:nvPr>
        </p:nvSpPr>
        <p:spPr/>
        <p:txBody>
          <a:bodyPr/>
          <a:lstStyle/>
          <a:p>
            <a:r>
              <a:rPr lang="id-ID" sz="1800" dirty="0">
                <a:effectLst/>
                <a:latin typeface="Calibri" panose="020F0502020204030204" pitchFamily="34" charset="0"/>
                <a:ea typeface="Calibri" panose="020F0502020204030204" pitchFamily="34" charset="0"/>
                <a:cs typeface="Times New Roman" panose="02020603050405020304" pitchFamily="18" charset="0"/>
              </a:rPr>
              <a:t>Pasien luka bakar yang mengalami kekurangan cairan harus dilakukan evaluasi keberhasilan resusitasi cairan yang telah dilakukan dengan mengukur urin output. Normal urin output adalah 0.5 – 1 ml/kg bb/jam.</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22885133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144</TotalTime>
  <Words>782</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Corbel</vt:lpstr>
      <vt:lpstr>Parallax</vt:lpstr>
      <vt:lpstr>SISTEM INTEGUMEN</vt:lpstr>
      <vt:lpstr>SISTEM INTEGUMEN</vt:lpstr>
      <vt:lpstr>MATERI</vt:lpstr>
      <vt:lpstr>FOKUS PENGKAJIAN</vt:lpstr>
      <vt:lpstr>FOKUS PENGKAJIAN</vt:lpstr>
      <vt:lpstr>FOKUS DIAGNOSA</vt:lpstr>
      <vt:lpstr>FOKUS INTERVENSI</vt:lpstr>
      <vt:lpstr>FOKUS INTERVENSI</vt:lpstr>
      <vt:lpstr>FOKUS EVALUASI</vt:lpstr>
      <vt:lpstr>PEMBAHASAN SOAL</vt:lpstr>
      <vt:lpstr>PowerPoint Presentation</vt:lpstr>
      <vt:lpstr>PowerPoint Presentation</vt:lpstr>
      <vt:lpstr>PowerPoint Presentation</vt:lpstr>
      <vt:lpstr>PowerPoint Presentation</vt:lpstr>
      <vt:lpstr>TERIMAKASIH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INTEGUMEN</dc:title>
  <dc:creator>Angernani Trias</dc:creator>
  <cp:lastModifiedBy>Angernani Trias</cp:lastModifiedBy>
  <cp:revision>3</cp:revision>
  <dcterms:created xsi:type="dcterms:W3CDTF">2023-07-17T15:58:06Z</dcterms:created>
  <dcterms:modified xsi:type="dcterms:W3CDTF">2023-07-17T18:22:13Z</dcterms:modified>
</cp:coreProperties>
</file>