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6" r:id="rId29"/>
    <p:sldId id="297" r:id="rId30"/>
    <p:sldId id="298" r:id="rId31"/>
    <p:sldId id="299" r:id="rId32"/>
    <p:sldId id="300" r:id="rId33"/>
    <p:sldId id="301" r:id="rId34"/>
    <p:sldId id="302" r:id="rId3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27177-7B17-4C1F-9065-CFA3EFFC9AED}" type="datetimeFigureOut">
              <a:rPr lang="en-ID" smtClean="0"/>
              <a:t>23/04/2025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1A6B0-956D-4039-82DD-1AB69593E06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496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1A6B0-956D-4039-82DD-1AB69593E066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828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6D35-0DB6-4B8F-BEC1-879D5D23AEF6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4/23/2025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B9A89-E146-4AFC-B6A4-48E3B6F57B92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89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AD478-D511-46B1-B6FF-B566FBF9044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4/23/2025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2C0F-DF2F-47B8-BC0E-667C4CF2978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61BE-E585-4AB5-8D53-3659FFBC421A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4/23/2025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7C8D8-736F-4DF3-8DE9-3C485D752A6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1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8A510-A225-4252-9AED-D3627A5D65A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4/23/2025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74280-F328-402A-B861-3EB629BC34A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5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85A41-215B-4306-86CE-0EA0CA6F70DB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4/23/2025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D786C-F1A8-4109-95A5-6BE36F723962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3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22FE0-254F-4A49-AE65-E7B341727FF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4/23/2025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8E52F-CBE2-48BE-9AAA-2301C2EF92A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2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FA928-FBE3-48EB-AEF1-7616B3E5405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4/23/2025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BE7B5-6B1B-4677-A234-D7DE3ED1DC2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2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B9B6F-C1C7-4636-803E-64592C847E5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4/23/2025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DAF0C-9643-4CAA-9CA0-8D7F4AC7D1A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7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5E7FB-35BA-471F-A8B5-D02DD09AE4FD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4/23/2025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69EB-D0A1-4FD5-807F-64CB45F5397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9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0C43E-28EA-416E-A308-8E715FEDF0CD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4/23/2025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2E115-36FF-4924-A14E-4754E8FC8D0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6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2260-2846-4833-9B4C-1A73470F202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4/23/2025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3B983-D484-4C28-8458-ED03A13D8CF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8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00B0F0">
                <a:alpha val="58000"/>
              </a:srgb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07B8D3-ED70-4EA6-85BA-39D6F089F209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4/23/2025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4F9395-70E4-447B-9A16-1B0B807E7E5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74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id-ID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nstantia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onstantia" pitchFamily="18" charset="0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6234113"/>
            <a:ext cx="457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6205870"/>
            <a:ext cx="7772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Ari Damayanti W, S.</a:t>
            </a:r>
            <a:r>
              <a:rPr lang="en-US" sz="1400" b="1" dirty="0" err="1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Kep</a:t>
            </a:r>
            <a:r>
              <a:rPr lang="en-US" sz="1400" b="1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.,</a:t>
            </a:r>
            <a:r>
              <a:rPr lang="en-US" sz="1400" b="1" dirty="0" err="1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Ners</a:t>
            </a:r>
            <a:r>
              <a:rPr lang="en-US" sz="1400" b="1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.,</a:t>
            </a:r>
            <a:r>
              <a:rPr lang="en-US" sz="1400" b="1" dirty="0" err="1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M.Kep</a:t>
            </a:r>
            <a:endParaRPr lang="en-US" sz="1400" b="1" dirty="0">
              <a:ln w="1905"/>
              <a:gradFill>
                <a:gsLst>
                  <a:gs pos="0">
                    <a:srgbClr val="A5C249">
                      <a:shade val="20000"/>
                      <a:satMod val="200000"/>
                    </a:srgbClr>
                  </a:gs>
                  <a:gs pos="78000">
                    <a:srgbClr val="A5C249">
                      <a:tint val="90000"/>
                      <a:shade val="89000"/>
                      <a:satMod val="220000"/>
                    </a:srgbClr>
                  </a:gs>
                  <a:gs pos="100000">
                    <a:srgbClr val="A5C249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r">
              <a:defRPr/>
            </a:pPr>
            <a:r>
              <a:rPr lang="en-US" sz="1400" b="1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STIKES </a:t>
            </a:r>
            <a:r>
              <a:rPr lang="en-US" sz="1400" b="1" dirty="0" err="1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Widyagama</a:t>
            </a:r>
            <a:r>
              <a:rPr lang="en-US" sz="1400" b="1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 </a:t>
            </a:r>
            <a:r>
              <a:rPr lang="en-US" sz="1400" b="1" dirty="0" err="1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Husada</a:t>
            </a:r>
            <a:r>
              <a:rPr lang="en-US" sz="1400" b="1" dirty="0">
                <a:ln w="1905"/>
                <a:gradFill>
                  <a:gsLst>
                    <a:gs pos="0">
                      <a:srgbClr val="A5C249">
                        <a:shade val="20000"/>
                        <a:satMod val="200000"/>
                      </a:srgbClr>
                    </a:gs>
                    <a:gs pos="78000">
                      <a:srgbClr val="A5C24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5C24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-Malang</a:t>
            </a:r>
          </a:p>
        </p:txBody>
      </p:sp>
      <p:pic>
        <p:nvPicPr>
          <p:cNvPr id="6151" name="Picture 2" descr="BAYI MENYUSU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73679" y="1752600"/>
            <a:ext cx="6770321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Manfaat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ASI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dan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Langkah-langkah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menyusui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1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Berlin Sans FB" pitchFamily="34" charset="0"/>
              </a:rPr>
              <a:t>ASI BERBAGAI HARI POSTPARTUM</a:t>
            </a:r>
          </a:p>
        </p:txBody>
      </p:sp>
      <p:pic>
        <p:nvPicPr>
          <p:cNvPr id="19459" name="Picture 3" descr="http://www.breastfeedingbasics.org/graphics/Anatomy/breast_mi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4038"/>
            <a:ext cx="8229600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16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62000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chemeClr val="bg1"/>
                </a:solidFill>
                <a:latin typeface="Harrington" pitchFamily="82" charset="0"/>
              </a:rPr>
              <a:t>Manfaat ASI bagi Bayi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435475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Komposisi</a:t>
            </a: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Sesuai</a:t>
            </a: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kebutuhan</a:t>
            </a:r>
            <a:endParaRPr lang="en-US" sz="3600" b="1" dirty="0">
              <a:solidFill>
                <a:srgbClr val="FFFF00"/>
              </a:solidFill>
              <a:latin typeface="Tempus Sans ITC" pitchFamily="82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Mudah</a:t>
            </a: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dicerna</a:t>
            </a: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mengandung</a:t>
            </a: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enzim</a:t>
            </a: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pencernaan</a:t>
            </a: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600" dirty="0"/>
          </a:p>
        </p:txBody>
      </p:sp>
      <p:pic>
        <p:nvPicPr>
          <p:cNvPr id="20484" name="Picture 3" descr="Gambar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191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324600"/>
            <a:ext cx="9144000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361113"/>
            <a:ext cx="457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93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62000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chemeClr val="bg1"/>
                </a:solidFill>
                <a:latin typeface="Harrington" pitchFamily="82" charset="0"/>
              </a:rPr>
              <a:t>Manfaat ASI bagi Bayi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435475"/>
          </a:xfrm>
        </p:spPr>
        <p:txBody>
          <a:bodyPr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Mengandung</a:t>
            </a: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zat</a:t>
            </a: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penangkal</a:t>
            </a: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penyakit</a:t>
            </a:r>
            <a:endParaRPr lang="en-US" sz="3600" b="1" dirty="0">
              <a:solidFill>
                <a:srgbClr val="FFFF00"/>
              </a:solidFill>
              <a:latin typeface="Tempus Sans ITC" pitchFamily="82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Tidak</a:t>
            </a: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menyebabkan</a:t>
            </a: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alergi</a:t>
            </a:r>
            <a:endParaRPr lang="en-US" sz="3600" b="1" dirty="0">
              <a:solidFill>
                <a:srgbClr val="FFFF00"/>
              </a:solidFill>
              <a:latin typeface="Tempus Sans ITC" pitchFamily="82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Mengurangi</a:t>
            </a: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kemungkinan</a:t>
            </a: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penyakit</a:t>
            </a: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kronik</a:t>
            </a: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di</a:t>
            </a: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kemudian</a:t>
            </a: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hari</a:t>
            </a:r>
            <a:endParaRPr lang="en-US" sz="3600" b="1" dirty="0">
              <a:solidFill>
                <a:srgbClr val="FFFF00"/>
              </a:solidFill>
              <a:latin typeface="Tempus Sans ITC" pitchFamily="8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24600"/>
            <a:ext cx="9144000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361113"/>
            <a:ext cx="457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http://images.dyahshinta.multiply.com/image/1/photos/upload/300x300/Sgzk4goKCjsAACz5dhU1/1.JPG?et=ZjiRuwNscRAS%2CQteyAtrZg&amp;nmid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3164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39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62000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chemeClr val="bg1"/>
                </a:solidFill>
                <a:latin typeface="Harrington" pitchFamily="82" charset="0"/>
              </a:rPr>
              <a:t>Manfaat ASI bagi Bayi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435475"/>
          </a:xfrm>
        </p:spPr>
        <p:txBody>
          <a:bodyPr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Meningkatkan</a:t>
            </a: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 “bounding attachment “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Selalu</a:t>
            </a: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  </a:t>
            </a: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berada</a:t>
            </a: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pada</a:t>
            </a: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suhu</a:t>
            </a: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 yang </a:t>
            </a: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tepat</a:t>
            </a:r>
            <a:endParaRPr lang="en-US" sz="3600" b="1" dirty="0">
              <a:solidFill>
                <a:srgbClr val="FFFF00"/>
              </a:solidFill>
              <a:latin typeface="Tempus Sans ITC" pitchFamily="82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Mencegah</a:t>
            </a:r>
            <a:r>
              <a:rPr lang="en-US" sz="3600" b="1" dirty="0">
                <a:solidFill>
                  <a:srgbClr val="FFFF00"/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empus Sans ITC" pitchFamily="82" charset="0"/>
              </a:rPr>
              <a:t>maloklusi</a:t>
            </a:r>
            <a:endParaRPr lang="en-US" sz="3600" b="1" dirty="0">
              <a:solidFill>
                <a:srgbClr val="FFFF00"/>
              </a:solidFill>
              <a:latin typeface="Tempus Sans ITC" pitchFamily="82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endParaRPr lang="en-US" sz="3600" b="1" dirty="0">
              <a:solidFill>
                <a:srgbClr val="FFFF00"/>
              </a:solidFill>
              <a:latin typeface="Tempus Sans ITC" pitchFamily="82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endParaRPr lang="en-US" sz="3600" dirty="0"/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361113"/>
            <a:ext cx="457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 descr="Gambar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343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92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62000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chemeClr val="bg1"/>
                </a:solidFill>
                <a:latin typeface="Harrington" pitchFamily="82" charset="0"/>
              </a:rPr>
              <a:t>Manfaat ASI bagi Bayi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038600" cy="3673475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Char char="v"/>
            </a:pPr>
            <a:r>
              <a:rPr lang="en-US" sz="3600" b="1">
                <a:solidFill>
                  <a:srgbClr val="FFFF00"/>
                </a:solidFill>
                <a:latin typeface="Tempus Sans ITC" pitchFamily="82" charset="0"/>
              </a:rPr>
              <a:t>Optimalisasi perkembangan</a:t>
            </a:r>
          </a:p>
          <a:p>
            <a:pPr marL="514350" indent="-514350" eaLnBrk="1" hangingPunct="1">
              <a:buFont typeface="Wingdings" pitchFamily="2" charset="2"/>
              <a:buChar char="v"/>
            </a:pPr>
            <a:r>
              <a:rPr lang="en-US" sz="3600" b="1">
                <a:solidFill>
                  <a:srgbClr val="FFFF00"/>
                </a:solidFill>
                <a:latin typeface="Tempus Sans ITC" pitchFamily="82" charset="0"/>
              </a:rPr>
              <a:t>Menjadi orang yang percaya diri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endParaRPr lang="en-US" sz="3600" b="1">
              <a:solidFill>
                <a:srgbClr val="FFFF00"/>
              </a:solidFill>
              <a:latin typeface="Tempus Sans ITC" pitchFamily="82" charset="0"/>
            </a:endParaRPr>
          </a:p>
          <a:p>
            <a:pPr marL="514350" indent="-514350" eaLnBrk="1" hangingPunct="1">
              <a:buFont typeface="Wingdings 2" pitchFamily="18" charset="2"/>
              <a:buAutoNum type="arabicPeriod"/>
            </a:pPr>
            <a:endParaRPr lang="en-US" sz="3600"/>
          </a:p>
        </p:txBody>
      </p:sp>
      <p:sp>
        <p:nvSpPr>
          <p:cNvPr id="6" name="TextBox 5"/>
          <p:cNvSpPr txBox="1"/>
          <p:nvPr/>
        </p:nvSpPr>
        <p:spPr>
          <a:xfrm>
            <a:off x="0" y="6324600"/>
            <a:ext cx="9144000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361113"/>
            <a:ext cx="457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 descr="Gamba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26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62000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chemeClr val="bg1"/>
                </a:solidFill>
                <a:latin typeface="Harrington" pitchFamily="82" charset="0"/>
              </a:rPr>
              <a:t>Manfaat ASI bagi Ibu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371600"/>
            <a:ext cx="4038600" cy="4435475"/>
          </a:xfrm>
        </p:spPr>
        <p:txBody>
          <a:bodyPr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Mencegah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 HPP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Mempercepat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involusi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 uterus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Mengurangi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 Anemia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Mengurangi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resiko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Kanker</a:t>
            </a: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empus Sans ITC" pitchFamily="82" charset="0"/>
              </a:rPr>
              <a:t>payudara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latin typeface="Tempus Sans ITC" pitchFamily="82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361113"/>
            <a:ext cx="457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http://www.topnews.in/health/files/breast-cancer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733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4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62000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chemeClr val="bg1"/>
                </a:solidFill>
                <a:latin typeface="Harrington" pitchFamily="82" charset="0"/>
              </a:rPr>
              <a:t>Manfaat ASI bagi Ibu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371600"/>
            <a:ext cx="4038600" cy="4435475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Char char="q"/>
            </a:pPr>
            <a:r>
              <a:rPr lang="en-US" sz="3600" b="1">
                <a:solidFill>
                  <a:srgbClr val="FF66FF"/>
                </a:solidFill>
                <a:latin typeface="Tempus Sans ITC" pitchFamily="82" charset="0"/>
              </a:rPr>
              <a:t>Memberikan rasa dibutuhkan</a:t>
            </a:r>
          </a:p>
          <a:p>
            <a:pPr marL="514350" indent="-514350" eaLnBrk="1" hangingPunct="1">
              <a:buFont typeface="Wingdings" pitchFamily="2" charset="2"/>
              <a:buChar char="q"/>
            </a:pPr>
            <a:r>
              <a:rPr lang="en-US" sz="3600" b="1">
                <a:solidFill>
                  <a:srgbClr val="FF66FF"/>
                </a:solidFill>
                <a:latin typeface="Tempus Sans ITC" pitchFamily="82" charset="0"/>
              </a:rPr>
              <a:t>Mempercepat kembali ke berat semula</a:t>
            </a:r>
          </a:p>
          <a:p>
            <a:pPr marL="514350" indent="-514350" eaLnBrk="1" hangingPunct="1">
              <a:buFont typeface="Wingdings" pitchFamily="2" charset="2"/>
              <a:buChar char="q"/>
            </a:pPr>
            <a:r>
              <a:rPr lang="en-US" sz="3600" b="1">
                <a:solidFill>
                  <a:srgbClr val="FF66FF"/>
                </a:solidFill>
                <a:latin typeface="Tempus Sans ITC" pitchFamily="82" charset="0"/>
              </a:rPr>
              <a:t>Sebagai metode KB Sementara</a:t>
            </a:r>
            <a:endParaRPr lang="en-US" sz="3600">
              <a:solidFill>
                <a:srgbClr val="FF66FF"/>
              </a:solidFill>
              <a:latin typeface="Tempus Sans ITC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24600"/>
            <a:ext cx="9144000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361113"/>
            <a:ext cx="457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http://2.bp.blogspot.com/_tILpy-VEIJg/SpZ5vLHxeeI/AAAAAAAAACQ/Y_g-igI4r40/s320/Memilih_Kontrasepso_Alami_dan_Hal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505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21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http://bmtkita.files.wordpress.com/2008/08/simpan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5334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33400"/>
          </a:xfrm>
        </p:spPr>
        <p:txBody>
          <a:bodyPr/>
          <a:lstStyle/>
          <a:p>
            <a:pPr algn="ctr" eaLnBrk="1" hangingPunct="1"/>
            <a:r>
              <a:rPr lang="en-US" sz="4400" b="1">
                <a:solidFill>
                  <a:schemeClr val="bg1"/>
                </a:solidFill>
                <a:latin typeface="Harrington" pitchFamily="82" charset="0"/>
              </a:rPr>
              <a:t>Manfaat ASI Bagi Keluarga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324600"/>
            <a:ext cx="9144000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361113"/>
            <a:ext cx="457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685800" y="1600200"/>
            <a:ext cx="7924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>
                <a:solidFill>
                  <a:srgbClr val="FFFF00"/>
                </a:solidFill>
                <a:latin typeface="Tempus Sans ITC" pitchFamily="82" charset="0"/>
              </a:rPr>
              <a:t>Mudah pemberiaannya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>
                <a:solidFill>
                  <a:srgbClr val="FFFF00"/>
                </a:solidFill>
                <a:latin typeface="Tempus Sans ITC" pitchFamily="82" charset="0"/>
              </a:rPr>
              <a:t>Menghemat biaya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>
                <a:solidFill>
                  <a:srgbClr val="FFFF00"/>
                </a:solidFill>
                <a:latin typeface="Tempus Sans ITC" pitchFamily="82" charset="0"/>
              </a:rPr>
              <a:t>Anak sehat, jarang sakit</a:t>
            </a:r>
          </a:p>
        </p:txBody>
      </p:sp>
    </p:spTree>
    <p:extLst>
      <p:ext uri="{BB962C8B-B14F-4D97-AF65-F5344CB8AC3E}">
        <p14:creationId xmlns:p14="http://schemas.microsoft.com/office/powerpoint/2010/main" val="144474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Harrington" pitchFamily="82" charset="0"/>
              </a:rPr>
              <a:t>Manfaat ASI bagi Negara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FFFF00"/>
                </a:solidFill>
              </a:rPr>
              <a:t>Menghemat Devisa</a:t>
            </a:r>
          </a:p>
        </p:txBody>
      </p:sp>
      <p:sp>
        <p:nvSpPr>
          <p:cNvPr id="27652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FFFF00"/>
                </a:solidFill>
              </a:rPr>
              <a:t>Mengurangi Polusi</a:t>
            </a:r>
          </a:p>
        </p:txBody>
      </p:sp>
      <p:sp>
        <p:nvSpPr>
          <p:cNvPr id="27653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2400">
                <a:solidFill>
                  <a:schemeClr val="bg1"/>
                </a:solidFill>
              </a:rPr>
              <a:t>Bila 50% bayi mendapatkan ASI Eksklusif selama 6 bulan dapat dihemat devisa sebesar US $ 440 juta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400">
                <a:solidFill>
                  <a:schemeClr val="bg1"/>
                </a:solidFill>
              </a:rPr>
              <a:t>Bila 80% bayi mendapat ASI Eksklusif selama 6 bulan dapat dihemat devisa US $ 704 juta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9144000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361113"/>
            <a:ext cx="457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 descr="http://media.vivanews.com/thumbs2/2009/08/16/75286_asap_pabrik_mencemari_lingkungan_300_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4114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5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  <p:bldP spid="27652" grpId="0" build="p"/>
      <p:bldP spid="2765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Harrington" pitchFamily="82" charset="0"/>
              </a:rPr>
              <a:t>Manfaat ASI bagi Negara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00"/>
                </a:solidFill>
              </a:rPr>
              <a:t>Menghemat Subsidi Kesehatan</a:t>
            </a:r>
          </a:p>
        </p:txBody>
      </p:sp>
      <p:sp>
        <p:nvSpPr>
          <p:cNvPr id="28676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FFFF00"/>
                </a:solidFill>
              </a:rPr>
              <a:t>Mengurangi AKB</a:t>
            </a:r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361113"/>
            <a:ext cx="457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1" descr="http://4.bp.blogspot.com/_jL0Lzuo_P-c/ScxwMIJ57PI/AAAAAAAAAMs/BaGgT_3Q5AY/s320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81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3" descr="http://bp0.blogger.com/_l8FAYUDZvDY/SDTSYzTz43I/AAAAAAAAAkA/n-boHuvPjDU/s400/Belanja-APBN-2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810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9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2867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361113"/>
            <a:ext cx="457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Chart 9"/>
          <p:cNvGraphicFramePr>
            <a:graphicFrameLocks/>
          </p:cNvGraphicFramePr>
          <p:nvPr/>
        </p:nvGraphicFramePr>
        <p:xfrm>
          <a:off x="0" y="0"/>
          <a:ext cx="91440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144793" imgH="6328196" progId="Excel.Chart.8">
                  <p:embed/>
                </p:oleObj>
              </mc:Choice>
              <mc:Fallback>
                <p:oleObj r:id="rId3" imgW="9144793" imgH="632819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32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6789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Harrington" pitchFamily="82" charset="0"/>
              </a:rPr>
              <a:t>Manfaat ASI bagi Negara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8229600" cy="658812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FFFF00"/>
                </a:solidFill>
              </a:rPr>
              <a:t>Menghasilkan SDM yang bermutu</a:t>
            </a: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361113"/>
            <a:ext cx="457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0" descr="http://jgarcia.files.wordpress.com/2006/11/profeso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396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2" descr="http://www.the-planets.com/star-biography/Albert-Einstein-Imagin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396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03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Berlin Sans FB" pitchFamily="34" charset="0"/>
              </a:rPr>
              <a:t>KERUGIAN SUSU FORMULA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Berlin Sans FB" pitchFamily="34" charset="0"/>
                <a:cs typeface="Arial" charset="0"/>
              </a:rPr>
              <a:t>Komposisi susu formula</a:t>
            </a:r>
          </a:p>
          <a:p>
            <a:r>
              <a:rPr lang="en-US">
                <a:solidFill>
                  <a:schemeClr val="bg1"/>
                </a:solidFill>
                <a:latin typeface="Berlin Sans FB" pitchFamily="34" charset="0"/>
                <a:cs typeface="Arial" charset="0"/>
              </a:rPr>
              <a:t>Botol /dot yang dipakai</a:t>
            </a:r>
          </a:p>
          <a:p>
            <a:r>
              <a:rPr lang="en-US">
                <a:solidFill>
                  <a:schemeClr val="bg1"/>
                </a:solidFill>
                <a:latin typeface="Berlin Sans FB" pitchFamily="34" charset="0"/>
                <a:cs typeface="Arial" charset="0"/>
              </a:rPr>
              <a:t>Sanitasi</a:t>
            </a:r>
          </a:p>
          <a:p>
            <a:r>
              <a:rPr lang="en-US">
                <a:solidFill>
                  <a:schemeClr val="bg1"/>
                </a:solidFill>
                <a:latin typeface="Berlin Sans FB" pitchFamily="34" charset="0"/>
                <a:cs typeface="Arial" charset="0"/>
              </a:rPr>
              <a:t>Pemerlihara an ternak sapi</a:t>
            </a:r>
          </a:p>
          <a:p>
            <a:r>
              <a:rPr lang="en-US">
                <a:solidFill>
                  <a:schemeClr val="bg1"/>
                </a:solidFill>
                <a:latin typeface="Berlin Sans FB" pitchFamily="34" charset="0"/>
                <a:cs typeface="Arial" charset="0"/>
              </a:rPr>
              <a:t>Tidak ekonomis</a:t>
            </a:r>
          </a:p>
          <a:p>
            <a:r>
              <a:rPr lang="en-US">
                <a:solidFill>
                  <a:schemeClr val="bg1"/>
                </a:solidFill>
                <a:latin typeface="Berlin Sans FB" pitchFamily="34" charset="0"/>
                <a:cs typeface="Arial" charset="0"/>
              </a:rPr>
              <a:t>Dapat dipalsukan</a:t>
            </a:r>
          </a:p>
          <a:p>
            <a:r>
              <a:rPr lang="en-US">
                <a:solidFill>
                  <a:schemeClr val="bg1"/>
                </a:solidFill>
                <a:latin typeface="Berlin Sans FB" pitchFamily="34" charset="0"/>
                <a:cs typeface="Arial" charset="0"/>
              </a:rPr>
              <a:t>Menambah polusi</a:t>
            </a:r>
          </a:p>
          <a:p>
            <a:r>
              <a:rPr lang="en-US">
                <a:solidFill>
                  <a:schemeClr val="bg1"/>
                </a:solidFill>
                <a:latin typeface="Berlin Sans FB" pitchFamily="34" charset="0"/>
                <a:cs typeface="Arial" charset="0"/>
              </a:rPr>
              <a:t>Tidak praktis</a:t>
            </a:r>
          </a:p>
          <a:p>
            <a:endParaRPr lang="en-US">
              <a:solidFill>
                <a:schemeClr val="bg1"/>
              </a:solidFill>
              <a:latin typeface="Berlin Sans FB" pitchFamily="34" charset="0"/>
              <a:cs typeface="Arial" charset="0"/>
            </a:endParaRPr>
          </a:p>
        </p:txBody>
      </p:sp>
      <p:pic>
        <p:nvPicPr>
          <p:cNvPr id="30724" name="Picture 4" descr="why_breastfeed_formula.gif (2174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581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64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bg1"/>
                </a:solidFill>
                <a:latin typeface="Harrington" pitchFamily="82" charset="0"/>
              </a:rPr>
              <a:t>Kerugian susu formula vs Keunggulan ASI</a:t>
            </a: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361113"/>
            <a:ext cx="457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cover 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5" b="13333"/>
          <a:stretch>
            <a:fillRect/>
          </a:stretch>
        </p:blipFill>
        <p:spPr bwMode="auto">
          <a:xfrm>
            <a:off x="7696200" y="0"/>
            <a:ext cx="1447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6" t="15289" r="14365" b="4132"/>
          <a:stretch>
            <a:fillRect/>
          </a:stretch>
        </p:blipFill>
        <p:spPr bwMode="auto">
          <a:xfrm>
            <a:off x="228600" y="1524000"/>
            <a:ext cx="381000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676400"/>
            <a:ext cx="4038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pc="50" dirty="0" err="1">
                <a:ln w="13500">
                  <a:solidFill>
                    <a:srgbClr val="0F6FC6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rPr>
              <a:t>Meningkatkan</a:t>
            </a:r>
            <a:r>
              <a:rPr lang="en-US" b="1" spc="50" dirty="0">
                <a:ln w="13500">
                  <a:solidFill>
                    <a:srgbClr val="0F6FC6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b="1" spc="50" dirty="0" err="1">
                <a:ln w="13500">
                  <a:solidFill>
                    <a:srgbClr val="0F6FC6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rPr>
              <a:t>angka</a:t>
            </a:r>
            <a:r>
              <a:rPr lang="en-US" b="1" spc="50" dirty="0">
                <a:ln w="13500">
                  <a:solidFill>
                    <a:srgbClr val="0F6FC6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b="1" spc="50" dirty="0" err="1">
                <a:ln w="13500">
                  <a:solidFill>
                    <a:srgbClr val="0F6FC6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rPr>
              <a:t>kejadian</a:t>
            </a:r>
            <a:r>
              <a:rPr lang="en-US" b="1" spc="50" dirty="0">
                <a:ln w="13500">
                  <a:solidFill>
                    <a:srgbClr val="0F6FC6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b="1" spc="50" dirty="0" err="1">
                <a:ln w="13500">
                  <a:solidFill>
                    <a:srgbClr val="0F6FC6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</a:rPr>
              <a:t>Diare</a:t>
            </a:r>
            <a:endParaRPr lang="en-US" b="1" spc="50" dirty="0">
              <a:ln w="13500">
                <a:solidFill>
                  <a:srgbClr val="0F6FC6">
                    <a:shade val="2500"/>
                    <a:alpha val="65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600" y="4600575"/>
            <a:ext cx="4114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Mengapa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demikian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????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ASI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mengandung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sIgA</a:t>
            </a: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ASI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mengandung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nukleotida</a:t>
            </a: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ASI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mengandung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zink</a:t>
            </a: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Adanya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makrofag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pada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ASI</a:t>
            </a:r>
          </a:p>
        </p:txBody>
      </p:sp>
      <p:pic>
        <p:nvPicPr>
          <p:cNvPr id="14" name="Picture 7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t="29930" r="17401" b="5191"/>
          <a:stretch>
            <a:fillRect/>
          </a:stretch>
        </p:blipFill>
        <p:spPr bwMode="auto">
          <a:xfrm>
            <a:off x="5257800" y="2971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858000" y="2971800"/>
            <a:ext cx="1524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ln w="900" cmpd="sng">
                  <a:solidFill>
                    <a:srgbClr val="0F6FC6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0F6FC6">
                      <a:satMod val="190000"/>
                      <a:tint val="100000"/>
                      <a:alpha val="74000"/>
                    </a:srgbClr>
                  </a:innerShdw>
                </a:effectLst>
                <a:latin typeface="Arial" charset="0"/>
              </a:rPr>
              <a:t>ISPA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43400" y="914400"/>
            <a:ext cx="4648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Mengapa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Demikian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?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ASI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memberi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perlindungan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dengan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merangsang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pengmbangan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barier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mukosa</a:t>
            </a: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Mengandung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IgA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spesifik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terhadap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mikroorganisme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patogen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sal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.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nafas</a:t>
            </a: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73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Harrington" pitchFamily="82" charset="0"/>
              </a:rPr>
              <a:t>Kerugian susu formula vs Keunggulan ASI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9144000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361113"/>
            <a:ext cx="457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r="45296"/>
          <a:stretch>
            <a:fillRect/>
          </a:stretch>
        </p:blipFill>
        <p:spPr bwMode="auto">
          <a:xfrm>
            <a:off x="533400" y="10668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1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668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09600" y="4114800"/>
            <a:ext cx="35814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Asma</a:t>
            </a: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??????????????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Bayi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susu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formula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tinggi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protein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sehingga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bisa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sebagai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alergen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pemicu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asma</a:t>
            </a: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95800" y="4191000"/>
            <a:ext cx="40386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Otitis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Media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?????????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ASI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Mengandung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sIgA</a:t>
            </a: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8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Harrington" pitchFamily="82" charset="0"/>
              </a:rPr>
              <a:t>Kerugian susu formula vs Keunggulan ASI</a:t>
            </a: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361113"/>
            <a:ext cx="457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554538" y="4422775"/>
            <a:ext cx="4132262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ASI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mengandung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leptin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(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pengatur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nafsu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makan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So,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makin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banyak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ASI,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makin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sedikit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potensi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obesitas</a:t>
            </a: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6225" y="2743200"/>
            <a:ext cx="4038600" cy="347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Lemak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omega 3 (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bentuk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myelin)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AA-DHA 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berperan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m`bentuk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jaringan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saraf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dan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retina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mata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Kalsium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(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transmisi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jaringan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saraf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,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otot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dan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jaringan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Kolin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(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fungsi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memori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Galaktolipid</a:t>
            </a: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Taurin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(neurotransmitter)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Tirosin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(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efek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emosi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Zat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besi</a:t>
            </a: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Yodium</a:t>
            </a: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Vitamin b6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</p:txBody>
      </p:sp>
      <p:pic>
        <p:nvPicPr>
          <p:cNvPr id="33800" name="Picture 6" descr="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t="4594" r="12263" b="6757"/>
          <a:stretch>
            <a:fillRect/>
          </a:stretch>
        </p:blipFill>
        <p:spPr bwMode="auto">
          <a:xfrm>
            <a:off x="457200" y="1524000"/>
            <a:ext cx="358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81000" y="914400"/>
            <a:ext cx="3733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Perkembangan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terhambat</a:t>
            </a: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</p:txBody>
      </p:sp>
      <p:pic>
        <p:nvPicPr>
          <p:cNvPr id="33802" name="Picture 7" descr="10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0" r="26697" b="9653"/>
          <a:stretch>
            <a:fillRect/>
          </a:stretch>
        </p:blipFill>
        <p:spPr bwMode="auto">
          <a:xfrm>
            <a:off x="4572000" y="1981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648200" y="1066800"/>
            <a:ext cx="3733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OBESITAS!!! - JANTUNG</a:t>
            </a:r>
          </a:p>
        </p:txBody>
      </p:sp>
      <p:pic>
        <p:nvPicPr>
          <p:cNvPr id="33804" name="Picture 6" descr="9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r="6067" b="5405"/>
          <a:stretch>
            <a:fillRect/>
          </a:stretch>
        </p:blipFill>
        <p:spPr bwMode="auto">
          <a:xfrm>
            <a:off x="6932613" y="1995488"/>
            <a:ext cx="215265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1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 animBg="1"/>
      <p:bldP spid="16" grpId="0" animBg="1"/>
      <p:bldP spid="11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Harrington" pitchFamily="82" charset="0"/>
              </a:rPr>
              <a:t>Kerugian susu formula vs Keunggulan ASI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9144000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361113"/>
            <a:ext cx="457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583113" y="4583113"/>
            <a:ext cx="4132262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Zat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karsinogenik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yang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ada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pada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botol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susu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formula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1775" y="4608513"/>
            <a:ext cx="4038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Susu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formula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merusak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sel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beta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pankreas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melalui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beban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protein yang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dikandung</a:t>
            </a: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" y="914400"/>
            <a:ext cx="3733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Diabetes Mellitus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48200" y="942975"/>
            <a:ext cx="3733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Kanker</a:t>
            </a: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</p:txBody>
      </p:sp>
      <p:pic>
        <p:nvPicPr>
          <p:cNvPr id="34826" name="Picture 13" descr="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"/>
          <a:stretch>
            <a:fillRect/>
          </a:stretch>
        </p:blipFill>
        <p:spPr bwMode="auto">
          <a:xfrm>
            <a:off x="457200" y="15240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1" descr="6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505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87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 animBg="1"/>
      <p:bldP spid="16" grpId="0" animBg="1"/>
      <p:bldP spid="11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Harrington" pitchFamily="82" charset="0"/>
              </a:rPr>
              <a:t>Kerugian susu formula vs Keunggulan ASI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9144000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361113"/>
            <a:ext cx="457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583113" y="4583113"/>
            <a:ext cx="4132262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Karena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pengenceran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susu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formula yang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slah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dan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tidak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sesuai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dengan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kebutuhan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bayi</a:t>
            </a: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1775" y="4608513"/>
            <a:ext cx="4038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Bounding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attachmen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dengan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ASI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Tirosin</a:t>
            </a: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Triptofan</a:t>
            </a: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" y="914400"/>
            <a:ext cx="3733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Tingkah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laku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brutal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48200" y="942975"/>
            <a:ext cx="3733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Gizi</a:t>
            </a: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Berlin Sans FB" pitchFamily="34" charset="0"/>
              </a:rPr>
              <a:t>buruk</a:t>
            </a: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</p:txBody>
      </p:sp>
      <p:pic>
        <p:nvPicPr>
          <p:cNvPr id="35850" name="Picture 10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6" t="15160" r="45383"/>
          <a:stretch>
            <a:fillRect/>
          </a:stretch>
        </p:blipFill>
        <p:spPr bwMode="auto">
          <a:xfrm>
            <a:off x="457200" y="1444625"/>
            <a:ext cx="35814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8" descr="No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t="4445" r="25000" b="4445"/>
          <a:stretch>
            <a:fillRect/>
          </a:stretch>
        </p:blipFill>
        <p:spPr bwMode="auto">
          <a:xfrm>
            <a:off x="5486400" y="1589088"/>
            <a:ext cx="23622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1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361113"/>
            <a:ext cx="457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9" descr="Slid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10001" r="3847" b="7500"/>
          <a:stretch>
            <a:fillRect/>
          </a:stretch>
        </p:blipFill>
        <p:spPr bwMode="auto">
          <a:xfrm>
            <a:off x="5410200" y="1447800"/>
            <a:ext cx="3276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228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/>
                </a:solidFill>
                <a:latin typeface="Harrington" pitchFamily="82" charset="0"/>
              </a:rPr>
              <a:t>Kerugian susu formula vs Keunggulan ASI</a:t>
            </a:r>
            <a:endParaRPr lang="en-US" sz="3200" b="1" dirty="0">
              <a:solidFill>
                <a:prstClr val="white"/>
              </a:solidFill>
              <a:latin typeface="Harrington" pitchFamily="82" charset="0"/>
            </a:endParaRPr>
          </a:p>
        </p:txBody>
      </p:sp>
      <p:pic>
        <p:nvPicPr>
          <p:cNvPr id="36871" name="Picture 9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6755" r="7742" b="5418"/>
          <a:stretch>
            <a:fillRect/>
          </a:stretch>
        </p:blipFill>
        <p:spPr bwMode="auto">
          <a:xfrm>
            <a:off x="381000" y="1447800"/>
            <a:ext cx="25320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 descr="7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8113"/>
          <a:stretch>
            <a:fillRect/>
          </a:stretch>
        </p:blipFill>
        <p:spPr bwMode="auto">
          <a:xfrm>
            <a:off x="2514600" y="36576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7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algn="ctr"/>
            <a:r>
              <a:rPr lang="en-US" sz="3600">
                <a:latin typeface="Berlin Sans FB" pitchFamily="34" charset="0"/>
              </a:rPr>
              <a:t>Mulut bayi membuka lebar dan areola masuk ke mulut bayi</a:t>
            </a:r>
          </a:p>
        </p:txBody>
      </p:sp>
      <p:pic>
        <p:nvPicPr>
          <p:cNvPr id="45059" name="Picture 4" descr="http://www.breastfeeding.com/helpme/helpme_images/latc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2857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 descr="http://www.breastfeeding.com/helpme/helpme_images/latc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000250"/>
            <a:ext cx="1943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 descr="http://www.breastfeeding.com/helpme/helpme_images/latch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19431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54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algn="ctr"/>
            <a:r>
              <a:rPr lang="en-US">
                <a:latin typeface="Berlin Sans FB" pitchFamily="34" charset="0"/>
              </a:rPr>
              <a:t>Berbagai posisi menyusui</a:t>
            </a:r>
          </a:p>
        </p:txBody>
      </p:sp>
      <p:sp>
        <p:nvSpPr>
          <p:cNvPr id="4608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algn="ctr"/>
            <a:r>
              <a:rPr lang="en-US"/>
              <a:t>Cradle Hold</a:t>
            </a:r>
          </a:p>
        </p:txBody>
      </p:sp>
      <p:sp>
        <p:nvSpPr>
          <p:cNvPr id="4608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algn="ctr"/>
            <a:r>
              <a:rPr lang="en-US"/>
              <a:t>Cross Cradle hold</a:t>
            </a:r>
          </a:p>
        </p:txBody>
      </p:sp>
      <p:pic>
        <p:nvPicPr>
          <p:cNvPr id="46085" name="Picture 6" descr="http://www.breastfeeding.com/helpme/helpme_images/posi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40386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7" descr="http://www.breastfeeding.com/helpme/helpme_images/position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4038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39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  <p:bldP spid="4608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sz="4800" b="1">
                <a:solidFill>
                  <a:srgbClr val="FF0000"/>
                </a:solidFill>
                <a:latin typeface="Harrington" pitchFamily="82" charset="0"/>
              </a:rPr>
              <a:t>Makhluk Mamalia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324600"/>
            <a:ext cx="9144000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361113"/>
            <a:ext cx="457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dognurses.jpg image by aegis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0862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http://tamansafari2.com/prigen2/images/stories/elephant%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80728"/>
            <a:ext cx="4343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1" descr="http://www.istockphoto.com/file_thumbview_approve/3222835/2/istockphoto_3222835-nursing-go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04" y="4081154"/>
            <a:ext cx="3886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3" descr="fair3.jpg image by circleoflife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80288"/>
            <a:ext cx="4572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87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pPr algn="ctr"/>
            <a:r>
              <a:rPr lang="en-US">
                <a:latin typeface="Berlin Sans FB" pitchFamily="34" charset="0"/>
              </a:rPr>
              <a:t>Berbagai posisi menyusui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r>
              <a:rPr lang="en-US"/>
              <a:t>Side Lying Hold</a:t>
            </a:r>
          </a:p>
        </p:txBody>
      </p:sp>
      <p:sp>
        <p:nvSpPr>
          <p:cNvPr id="47108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r>
              <a:rPr lang="en-US"/>
              <a:t>Clutch hold</a:t>
            </a:r>
          </a:p>
        </p:txBody>
      </p:sp>
      <p:pic>
        <p:nvPicPr>
          <p:cNvPr id="47109" name="Picture 8" descr="http://www.breastfeeding.com/helpme/helpme_images/positio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3657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9" descr="http://www.breastfeeding.com/helpme/helpme_images/position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3962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89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  <p:bldP spid="4710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algn="ctr"/>
            <a:r>
              <a:rPr lang="en-US">
                <a:latin typeface="Berlin Sans FB" pitchFamily="34" charset="0"/>
              </a:rPr>
              <a:t>Berbagai posisi menyusui</a:t>
            </a:r>
          </a:p>
        </p:txBody>
      </p:sp>
      <p:sp>
        <p:nvSpPr>
          <p:cNvPr id="4813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r>
              <a:rPr lang="en-US"/>
              <a:t>Craddle  Hold</a:t>
            </a:r>
          </a:p>
        </p:txBody>
      </p:sp>
      <p:sp>
        <p:nvSpPr>
          <p:cNvPr id="48132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r>
              <a:rPr lang="en-US"/>
              <a:t>Double Clutch hold</a:t>
            </a:r>
          </a:p>
        </p:txBody>
      </p:sp>
      <p:pic>
        <p:nvPicPr>
          <p:cNvPr id="48133" name="Picture 6" descr="http://www.breastfeeding.com/helpme/helpme_images/twin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3733800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7" descr="http://www.breastfeeding.com/helpme/helpme_images/twin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396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91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  <p:bldP spid="4813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algn="ctr"/>
            <a:r>
              <a:rPr lang="en-US" sz="5400">
                <a:latin typeface="Berlin Sans FB" pitchFamily="34" charset="0"/>
              </a:rPr>
              <a:t>Berbagai posisi menyusui</a:t>
            </a:r>
          </a:p>
        </p:txBody>
      </p:sp>
      <p:pic>
        <p:nvPicPr>
          <p:cNvPr id="49155" name="Picture 3" descr="http://www.breastfeeding.com/helpme/helpme_images/twin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7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78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38150"/>
          </a:xfrm>
        </p:spPr>
        <p:txBody>
          <a:bodyPr/>
          <a:lstStyle/>
          <a:p>
            <a:pPr algn="ctr"/>
            <a:r>
              <a:rPr lang="en-US" sz="4000">
                <a:latin typeface="Berlin Sans FB" pitchFamily="34" charset="0"/>
              </a:rPr>
              <a:t>Pengamatan menyusui yang benar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83163"/>
          </a:xfrm>
        </p:spPr>
        <p:txBody>
          <a:bodyPr/>
          <a:lstStyle/>
          <a:p>
            <a:r>
              <a:rPr lang="en-US" sz="2000"/>
              <a:t>Bayi tampak tenang</a:t>
            </a:r>
          </a:p>
          <a:p>
            <a:r>
              <a:rPr lang="en-US" sz="2000"/>
              <a:t>Badan menempel pada perut ibu</a:t>
            </a:r>
          </a:p>
          <a:p>
            <a:r>
              <a:rPr lang="en-US" sz="2000"/>
              <a:t>Mulut terbuka lebar</a:t>
            </a:r>
          </a:p>
          <a:p>
            <a:r>
              <a:rPr lang="en-US" sz="2000"/>
              <a:t>Dagu menempel pada payudara</a:t>
            </a:r>
          </a:p>
          <a:p>
            <a:r>
              <a:rPr lang="en-US" sz="2000"/>
              <a:t>Areola semua masuk, lebih banyak areola bagian bawah</a:t>
            </a:r>
          </a:p>
          <a:p>
            <a:r>
              <a:rPr lang="en-US" sz="2000"/>
              <a:t>Kuat menghisap</a:t>
            </a:r>
          </a:p>
          <a:p>
            <a:r>
              <a:rPr lang="en-US" sz="2000"/>
              <a:t>Pipi menggembung</a:t>
            </a:r>
          </a:p>
          <a:p>
            <a:r>
              <a:rPr lang="en-US" sz="2000"/>
              <a:t>Telinga dan lengan satu garis lurus</a:t>
            </a:r>
          </a:p>
          <a:p>
            <a:r>
              <a:rPr lang="en-US" sz="2000"/>
              <a:t>Kepala agak menengadah</a:t>
            </a:r>
          </a:p>
          <a:p>
            <a:r>
              <a:rPr lang="en-US" sz="2000"/>
              <a:t>Ibu merasakan mules</a:t>
            </a:r>
          </a:p>
          <a:p>
            <a:endParaRPr lang="en-US" sz="2000"/>
          </a:p>
          <a:p>
            <a:endParaRPr lang="en-US" sz="2000"/>
          </a:p>
        </p:txBody>
      </p:sp>
      <p:pic>
        <p:nvPicPr>
          <p:cNvPr id="50180" name="Picture 4" descr="http://www.breastfeeding.com/while/slideshow/1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18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4617B">
                    <a:shade val="90000"/>
                  </a:srgbClr>
                </a:solidFill>
              </a:rPr>
              <a:t>dr Utami  Roesli SpA  IBCLC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08BD0-2A49-4CED-86EC-DDA6F8E6A3D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1204" name="Picture 2" descr="TERIMA KAS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867400"/>
            <a:ext cx="4953000" cy="990600"/>
          </a:xfr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38100" cmpd="dbl">
            <a:solidFill>
              <a:srgbClr val="FFFF00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dirty="0">
                <a:latin typeface="Comic Sans MS" pitchFamily="66" charset="0"/>
              </a:rPr>
              <a:t>TERIMA KASIH</a:t>
            </a:r>
            <a:r>
              <a:rPr lang="id-ID" dirty="0">
                <a:latin typeface="Comic Sans MS" pitchFamily="66" charset="0"/>
              </a:rPr>
              <a:t>,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id-ID" dirty="0">
                <a:latin typeface="Comic Sans MS" pitchFamily="66" charset="0"/>
              </a:rPr>
              <a:t>ANY QUESTION?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title"/>
          </p:nvPr>
        </p:nvSpPr>
        <p:spPr>
          <a:xfrm>
            <a:off x="1198563" y="520700"/>
            <a:ext cx="6573837" cy="590550"/>
          </a:xfr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r>
              <a:rPr lang="en-US" sz="3200" dirty="0" err="1">
                <a:solidFill>
                  <a:srgbClr val="663300"/>
                </a:solidFill>
                <a:latin typeface="Comic Sans MS" pitchFamily="66" charset="0"/>
              </a:rPr>
              <a:t>Hari</a:t>
            </a:r>
            <a:r>
              <a:rPr lang="en-US" sz="3200" dirty="0">
                <a:solidFill>
                  <a:srgbClr val="663300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Comic Sans MS" pitchFamily="66" charset="0"/>
              </a:rPr>
              <a:t>Depan</a:t>
            </a:r>
            <a:r>
              <a:rPr lang="en-US" sz="3200" dirty="0">
                <a:solidFill>
                  <a:srgbClr val="663300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Comic Sans MS" pitchFamily="66" charset="0"/>
              </a:rPr>
              <a:t>Mereka</a:t>
            </a:r>
            <a:r>
              <a:rPr lang="en-US" sz="3200" dirty="0">
                <a:solidFill>
                  <a:srgbClr val="663300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663300"/>
                </a:solidFill>
                <a:latin typeface="Comic Sans MS" pitchFamily="66" charset="0"/>
              </a:rPr>
              <a:t>ditangan</a:t>
            </a:r>
            <a:r>
              <a:rPr lang="en-US" sz="3200" dirty="0">
                <a:solidFill>
                  <a:srgbClr val="663300"/>
                </a:solidFill>
                <a:latin typeface="Comic Sans MS" pitchFamily="66" charset="0"/>
              </a:rPr>
              <a:t> Kita</a:t>
            </a:r>
          </a:p>
        </p:txBody>
      </p:sp>
    </p:spTree>
    <p:extLst>
      <p:ext uri="{BB962C8B-B14F-4D97-AF65-F5344CB8AC3E}">
        <p14:creationId xmlns:p14="http://schemas.microsoft.com/office/powerpoint/2010/main" val="2406579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0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 animBg="1"/>
      <p:bldP spid="1536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sz="4800" b="1">
                <a:solidFill>
                  <a:srgbClr val="FF0000"/>
                </a:solidFill>
                <a:latin typeface="Harrington" pitchFamily="82" charset="0"/>
              </a:rPr>
              <a:t>Makhluk Mamalia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324600"/>
            <a:ext cx="9144000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361113"/>
            <a:ext cx="457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http://1.bp.blogspot.com/_jPXHdSv3how/ShxBqoYo1RI/AAAAAAAAAoc/HQbSWD9GB0Y/s400/menyusui-breastfeeding-anythingiwanttowr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31527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Suckle Royalty Free Stock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619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http://www.nativeremedies.com/petalive/images/design/ailmentBreastFeed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16573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Young Giraffe feeding from mother, Chester Zoo Royalty Free Stock Ph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619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3" descr="http://us.123rf.com/400wm/400/400/jasonshih/jasonshih0904/jasonshih090400043/464049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0"/>
            <a:ext cx="25336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5" descr="http://img2.photographersdirect.com/img/16248/wm/pd69882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22764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09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ttp://1.bp.blogspot.com/_kgwWgge5hks/R_ZFWfTr7GI/AAAAAAAABGY/Nvm56Bzx_Zw/s400/Second+Nature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563"/>
            <a:ext cx="3276600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69300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What About This???</a:t>
            </a:r>
          </a:p>
        </p:txBody>
      </p:sp>
      <p:pic>
        <p:nvPicPr>
          <p:cNvPr id="12292" name="Picture 2" descr="http://www.odditycentral.com/wp-content/uploads/2008/02/brest_fee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3622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www.andreaharner.com/BreastfeedingKit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2905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http://newsimg.bbc.co.uk/media/images/41032000/jpg/_41032595_monkeymom2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400"/>
            <a:ext cx="25431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33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93003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What About This???</a:t>
            </a:r>
          </a:p>
        </p:txBody>
      </p:sp>
      <p:pic>
        <p:nvPicPr>
          <p:cNvPr id="13317" name="Picture 10" descr="http://kasmaji81.files.wordpress.com/2008/10/bayi_sa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5048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http://vjdhony.co.cc/wp-content/uploads/2009/06/susu-segar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4876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03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sz="4000" b="1">
                <a:solidFill>
                  <a:schemeClr val="bg1"/>
                </a:solidFill>
                <a:latin typeface="Harrington" pitchFamily="82" charset="0"/>
              </a:rPr>
              <a:t>Perbedaan Komposisi ASI Eutheria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361113"/>
            <a:ext cx="457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685800" y="1524000"/>
            <a:ext cx="80010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Arial Rounded MT Bold" pitchFamily="34" charset="0"/>
              </a:rPr>
              <a:t>Air susu stiap mamalia berbeda dan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prstClr val="white"/>
                </a:solidFill>
                <a:latin typeface="Arial Rounded MT Bold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 Rounded MT Bold" pitchFamily="34" charset="0"/>
              </a:rPr>
              <a:t>“species specific”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prstClr val="white"/>
              </a:solidFill>
              <a:latin typeface="Arial Rounded MT Bold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i="1">
                <a:solidFill>
                  <a:srgbClr val="FFFF00"/>
                </a:solidFill>
                <a:latin typeface="Arial Rounded MT Bold" pitchFamily="34" charset="0"/>
              </a:rPr>
              <a:t>Variasi Komposisi  disebabkan oleh :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>
                <a:solidFill>
                  <a:prstClr val="white"/>
                </a:solidFill>
                <a:latin typeface="Arial Rounded MT Bold" pitchFamily="34" charset="0"/>
              </a:rPr>
              <a:t> Variasi Ukuran dan bentukl fisik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>
                <a:solidFill>
                  <a:prstClr val="white"/>
                </a:solidFill>
                <a:latin typeface="Arial Rounded MT Bold" pitchFamily="34" charset="0"/>
              </a:rPr>
              <a:t>Lama Masa kehamilan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>
                <a:solidFill>
                  <a:prstClr val="white"/>
                </a:solidFill>
                <a:latin typeface="Arial Rounded MT Bold" pitchFamily="34" charset="0"/>
              </a:rPr>
              <a:t>Kecepatan pertumbuhan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>
                <a:solidFill>
                  <a:prstClr val="white"/>
                </a:solidFill>
                <a:latin typeface="Arial Rounded MT Bold" pitchFamily="34" charset="0"/>
              </a:rPr>
              <a:t>Frekuensi pemeberian Air minum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>
                <a:solidFill>
                  <a:prstClr val="white"/>
                </a:solidFill>
                <a:latin typeface="Arial Rounded MT Bold" pitchFamily="34" charset="0"/>
              </a:rPr>
              <a:t>Perbedaan tempat hidup (air, darat, kutub)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200">
              <a:solidFill>
                <a:prstClr val="white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1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pPr algn="ctr" eaLnBrk="1" hangingPunct="1"/>
            <a:r>
              <a:rPr lang="en-US" sz="3400" b="1">
                <a:solidFill>
                  <a:schemeClr val="bg1"/>
                </a:solidFill>
                <a:latin typeface="Harrington" pitchFamily="82" charset="0"/>
              </a:rPr>
              <a:t>Perbedaan ASI dengan eutheria yang lain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324600"/>
            <a:ext cx="9144000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361113"/>
            <a:ext cx="457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1397000"/>
          <a:ext cx="8534400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1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6745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Mamalia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Waktu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untuk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mencapai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berat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 2x </a:t>
                      </a:r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berat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lahir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 (hr)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Komposisi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makronutrien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gr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971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Lemak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Laktosa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971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Manusia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7.0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971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Sapi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971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Kambing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971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Tikus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53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sz="3400" b="1">
                <a:solidFill>
                  <a:schemeClr val="bg1"/>
                </a:solidFill>
                <a:latin typeface="Harrington" pitchFamily="82" charset="0"/>
              </a:rPr>
              <a:t>Perbedaan Komposisi “Protein” </a:t>
            </a:r>
            <a:br>
              <a:rPr lang="en-US" sz="3400" b="1">
                <a:solidFill>
                  <a:schemeClr val="bg1"/>
                </a:solidFill>
                <a:latin typeface="Harrington" pitchFamily="82" charset="0"/>
              </a:rPr>
            </a:br>
            <a:r>
              <a:rPr lang="en-US" sz="3400" b="1">
                <a:solidFill>
                  <a:schemeClr val="bg1"/>
                </a:solidFill>
                <a:latin typeface="Harrington" pitchFamily="82" charset="0"/>
              </a:rPr>
              <a:t>ASI dan Susu Sapi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324600"/>
            <a:ext cx="9144000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361113"/>
            <a:ext cx="457200" cy="603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676400"/>
          <a:ext cx="83058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Komposisi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Asi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gr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lt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Susu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Sapi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gr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lt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33.1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Casein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27.3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Whey 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Alfa-</a:t>
                      </a:r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lactalbumin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Beta-</a:t>
                      </a:r>
                      <a:r>
                        <a:rPr lang="en-US" dirty="0" err="1">
                          <a:latin typeface="Arial" pitchFamily="34" charset="0"/>
                          <a:cs typeface="Arial" pitchFamily="34" charset="0"/>
                        </a:rPr>
                        <a:t>lactoglobulin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9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54A838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54A838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54A838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666</Words>
  <Application>Microsoft Office PowerPoint</Application>
  <PresentationFormat>On-screen Show (4:3)</PresentationFormat>
  <Paragraphs>190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</vt:lpstr>
      <vt:lpstr>Arial Rounded MT Bold</vt:lpstr>
      <vt:lpstr>Berlin Sans FB</vt:lpstr>
      <vt:lpstr>Berlin Sans FB Demi</vt:lpstr>
      <vt:lpstr>Calibri</vt:lpstr>
      <vt:lpstr>Comic Sans MS</vt:lpstr>
      <vt:lpstr>Constantia</vt:lpstr>
      <vt:lpstr>Harrington</vt:lpstr>
      <vt:lpstr>Monotype Corsiva</vt:lpstr>
      <vt:lpstr>Tempus Sans ITC</vt:lpstr>
      <vt:lpstr>Wingdings</vt:lpstr>
      <vt:lpstr>Wingdings 2</vt:lpstr>
      <vt:lpstr>Flow</vt:lpstr>
      <vt:lpstr>Microsoft Excel Chart</vt:lpstr>
      <vt:lpstr>PowerPoint Presentation</vt:lpstr>
      <vt:lpstr>PowerPoint Presentation</vt:lpstr>
      <vt:lpstr>Makhluk Mamalia</vt:lpstr>
      <vt:lpstr>Makhluk Mamalia</vt:lpstr>
      <vt:lpstr>PowerPoint Presentation</vt:lpstr>
      <vt:lpstr>PowerPoint Presentation</vt:lpstr>
      <vt:lpstr>Perbedaan Komposisi ASI Eutheria</vt:lpstr>
      <vt:lpstr>Perbedaan ASI dengan eutheria yang lain</vt:lpstr>
      <vt:lpstr>Perbedaan Komposisi “Protein”  ASI dan Susu Sapi</vt:lpstr>
      <vt:lpstr>ASI BERBAGAI HARI POSTPARTUM</vt:lpstr>
      <vt:lpstr>Manfaat ASI bagi Bayi</vt:lpstr>
      <vt:lpstr>Manfaat ASI bagi Bayi</vt:lpstr>
      <vt:lpstr>Manfaat ASI bagi Bayi</vt:lpstr>
      <vt:lpstr>Manfaat ASI bagi Bayi</vt:lpstr>
      <vt:lpstr>Manfaat ASI bagi Ibu</vt:lpstr>
      <vt:lpstr>Manfaat ASI bagi Ibu</vt:lpstr>
      <vt:lpstr>Manfaat ASI Bagi Keluarga</vt:lpstr>
      <vt:lpstr>Manfaat ASI bagi Negara</vt:lpstr>
      <vt:lpstr>Manfaat ASI bagi Negara</vt:lpstr>
      <vt:lpstr>Manfaat ASI bagi Negara</vt:lpstr>
      <vt:lpstr>KERUGIAN SUSU FORMULA</vt:lpstr>
      <vt:lpstr>Kerugian susu formula vs Keunggulan ASI</vt:lpstr>
      <vt:lpstr>Kerugian susu formula vs Keunggulan ASI</vt:lpstr>
      <vt:lpstr>Kerugian susu formula vs Keunggulan ASI</vt:lpstr>
      <vt:lpstr>Kerugian susu formula vs Keunggulan ASI</vt:lpstr>
      <vt:lpstr>Kerugian susu formula vs Keunggulan ASI</vt:lpstr>
      <vt:lpstr>PowerPoint Presentation</vt:lpstr>
      <vt:lpstr>Mulut bayi membuka lebar dan areola masuk ke mulut bayi</vt:lpstr>
      <vt:lpstr>Berbagai posisi menyusui</vt:lpstr>
      <vt:lpstr>Berbagai posisi menyusui</vt:lpstr>
      <vt:lpstr>Berbagai posisi menyusui</vt:lpstr>
      <vt:lpstr>Berbagai posisi menyusui</vt:lpstr>
      <vt:lpstr>Pengamatan menyusui yang benar</vt:lpstr>
      <vt:lpstr>Hari Depan Mereka ditangan Kita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 .</cp:lastModifiedBy>
  <cp:revision>5</cp:revision>
  <dcterms:created xsi:type="dcterms:W3CDTF">2015-06-10T22:32:20Z</dcterms:created>
  <dcterms:modified xsi:type="dcterms:W3CDTF">2025-04-23T04:14:50Z</dcterms:modified>
</cp:coreProperties>
</file>