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6" r:id="rId3"/>
    <p:sldId id="265" r:id="rId4"/>
    <p:sldId id="266" r:id="rId5"/>
    <p:sldId id="258" r:id="rId6"/>
    <p:sldId id="267" r:id="rId7"/>
    <p:sldId id="268" r:id="rId8"/>
    <p:sldId id="260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B9AF7-C484-4A2E-85EE-707E5FAC1020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15824-7645-40E4-B0E3-D33794E6E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2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15824-7645-40E4-B0E3-D33794E6E07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15824-7645-40E4-B0E3-D33794E6E07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BCD2-F530-4859-827F-556A14ACB334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D1DCE-23FA-427F-AB31-6D8EE8C14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Komparatif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Kategorik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r>
              <a:rPr lang="en-US" dirty="0"/>
              <a:t> (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x </a:t>
            </a:r>
            <a:r>
              <a:rPr lang="en-US" dirty="0" err="1"/>
              <a:t>Kolom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Kolmogorov</a:t>
            </a:r>
            <a:r>
              <a:rPr lang="en-US" dirty="0"/>
              <a:t> Smirnov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txBody>
          <a:bodyPr/>
          <a:lstStyle/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Komparatif</a:t>
            </a:r>
            <a:r>
              <a:rPr lang="en-US" dirty="0"/>
              <a:t> </a:t>
            </a:r>
            <a:r>
              <a:rPr lang="en-US" dirty="0" err="1"/>
              <a:t>Kategorik</a:t>
            </a:r>
            <a:br>
              <a:rPr lang="en-US" dirty="0"/>
            </a:b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r>
              <a:rPr lang="en-US" dirty="0"/>
              <a:t>  </a:t>
            </a:r>
            <a:r>
              <a:rPr lang="en-US" dirty="0" err="1"/>
              <a:t>Tabel</a:t>
            </a:r>
            <a:r>
              <a:rPr lang="en-US" dirty="0"/>
              <a:t> 2 x 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Uji</a:t>
            </a:r>
            <a:r>
              <a:rPr lang="en-US" sz="3600" b="1" dirty="0"/>
              <a:t>  </a:t>
            </a:r>
            <a:r>
              <a:rPr lang="en-US" sz="3600" b="1" dirty="0" err="1"/>
              <a:t>Kolmogorov</a:t>
            </a:r>
            <a:r>
              <a:rPr lang="en-US" sz="3600" b="1" dirty="0"/>
              <a:t>-Smirnov </a:t>
            </a:r>
            <a:r>
              <a:rPr lang="en-US" sz="3600" b="1" dirty="0" err="1"/>
              <a:t>menggunakan</a:t>
            </a:r>
            <a:r>
              <a:rPr lang="en-US" sz="3600" b="1" dirty="0"/>
              <a:t> 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Analyze → </a:t>
            </a:r>
            <a:r>
              <a:rPr lang="en-US" dirty="0" err="1"/>
              <a:t>nonparametrics</a:t>
            </a:r>
            <a:r>
              <a:rPr lang="en-US" dirty="0"/>
              <a:t> test →  2-independent sample</a:t>
            </a:r>
          </a:p>
          <a:p>
            <a:r>
              <a:rPr lang="en-US" dirty="0" err="1"/>
              <a:t>Masukkan</a:t>
            </a:r>
            <a:r>
              <a:rPr lang="en-US" dirty="0"/>
              <a:t> 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i="1" dirty="0" err="1"/>
              <a:t>depresi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variabel</a:t>
            </a:r>
            <a:r>
              <a:rPr lang="en-US" dirty="0"/>
              <a:t> independent 1)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Test Variable List</a:t>
            </a:r>
          </a:p>
          <a:p>
            <a:r>
              <a:rPr lang="en-US" dirty="0" err="1"/>
              <a:t>Masukkan</a:t>
            </a:r>
            <a:r>
              <a:rPr lang="en-US" dirty="0"/>
              <a:t> 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i="1" dirty="0"/>
              <a:t>sex </a:t>
            </a:r>
            <a:r>
              <a:rPr lang="en-US" dirty="0" err="1"/>
              <a:t>variabel</a:t>
            </a:r>
            <a:r>
              <a:rPr lang="en-US" dirty="0"/>
              <a:t> independent 1)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Grouping Variable </a:t>
            </a:r>
          </a:p>
          <a:p>
            <a:r>
              <a:rPr lang="en-US" dirty="0" err="1"/>
              <a:t>Aktifkan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Kolmogorov</a:t>
            </a:r>
            <a:r>
              <a:rPr lang="en-US" dirty="0"/>
              <a:t>-Smirnov </a:t>
            </a:r>
            <a:r>
              <a:rPr lang="en-US" dirty="0" err="1"/>
              <a:t>pada</a:t>
            </a:r>
            <a:r>
              <a:rPr lang="en-US" dirty="0"/>
              <a:t> test type </a:t>
            </a:r>
            <a:r>
              <a:rPr lang="en-US" dirty="0" err="1"/>
              <a:t>dan</a:t>
            </a:r>
            <a:r>
              <a:rPr lang="en-US" dirty="0"/>
              <a:t> non </a:t>
            </a:r>
            <a:r>
              <a:rPr lang="en-US" dirty="0" err="1"/>
              <a:t>aktifkan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r>
              <a:rPr lang="en-US" dirty="0" err="1"/>
              <a:t>Aktifkan</a:t>
            </a:r>
            <a:r>
              <a:rPr lang="en-US" dirty="0"/>
              <a:t> Define Group</a:t>
            </a:r>
          </a:p>
          <a:p>
            <a:r>
              <a:rPr lang="en-US" dirty="0" err="1"/>
              <a:t>Masukkan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1 (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group 1, </a:t>
            </a:r>
            <a:r>
              <a:rPr lang="en-US" dirty="0" err="1"/>
              <a:t>angka</a:t>
            </a:r>
            <a:r>
              <a:rPr lang="en-US" dirty="0"/>
              <a:t> 2 (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group 2</a:t>
            </a:r>
          </a:p>
          <a:p>
            <a:r>
              <a:rPr lang="en-US" dirty="0" err="1"/>
              <a:t>Klik</a:t>
            </a:r>
            <a:r>
              <a:rPr lang="en-US" dirty="0"/>
              <a:t> Continue, </a:t>
            </a:r>
            <a:r>
              <a:rPr lang="en-US" dirty="0" err="1"/>
              <a:t>Klik</a:t>
            </a:r>
            <a:r>
              <a:rPr lang="en-US" dirty="0"/>
              <a:t> OK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Chi-Square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txBody>
          <a:bodyPr/>
          <a:lstStyle/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Komparatif</a:t>
            </a:r>
            <a:r>
              <a:rPr lang="en-US" dirty="0"/>
              <a:t>  </a:t>
            </a:r>
            <a:r>
              <a:rPr lang="en-US" dirty="0" err="1"/>
              <a:t>Kategorik</a:t>
            </a:r>
            <a:r>
              <a:rPr lang="en-US" dirty="0"/>
              <a:t> 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berpasangan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merokok</a:t>
            </a:r>
            <a:r>
              <a:rPr lang="en-US" dirty="0"/>
              <a:t> (</a:t>
            </a:r>
            <a:r>
              <a:rPr lang="en-US" dirty="0" err="1"/>
              <a:t>merokok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merokok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status </a:t>
            </a:r>
            <a:r>
              <a:rPr lang="en-US" dirty="0" err="1"/>
              <a:t>fertilitas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(</a:t>
            </a:r>
            <a:r>
              <a:rPr lang="en-US" dirty="0" err="1"/>
              <a:t>infertil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fertil</a:t>
            </a:r>
            <a:r>
              <a:rPr lang="en-US" dirty="0"/>
              <a:t>). </a:t>
            </a:r>
          </a:p>
          <a:p>
            <a:r>
              <a:rPr lang="en-US" dirty="0"/>
              <a:t>“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merokok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status </a:t>
            </a:r>
            <a:r>
              <a:rPr lang="en-US" dirty="0" err="1"/>
              <a:t>fertilitas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?”</a:t>
            </a:r>
          </a:p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045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86289"/>
              </p:ext>
            </p:extLst>
          </p:nvPr>
        </p:nvGraphicFramePr>
        <p:xfrm>
          <a:off x="304800" y="475488"/>
          <a:ext cx="8381999" cy="6210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1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2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No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Langkah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Jawaban????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93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Menentukan uji variabel yang dihubungkan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r>
                        <a:rPr lang="en-US" sz="2000" dirty="0">
                          <a:effectLst/>
                        </a:rPr>
                        <a:t>status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fertilitas</a:t>
                      </a:r>
                      <a:r>
                        <a:rPr lang="en-US" sz="2000" baseline="0" dirty="0">
                          <a:effectLst/>
                        </a:rPr>
                        <a:t> (</a:t>
                      </a:r>
                      <a:r>
                        <a:rPr lang="en-US" sz="2000" baseline="0" dirty="0" err="1">
                          <a:effectLst/>
                        </a:rPr>
                        <a:t>katagorik</a:t>
                      </a:r>
                      <a:r>
                        <a:rPr lang="en-US" sz="2000" baseline="0" dirty="0">
                          <a:effectLst/>
                        </a:rPr>
                        <a:t>) </a:t>
                      </a:r>
                      <a:r>
                        <a:rPr lang="en-US" sz="2000" baseline="0" dirty="0" err="1">
                          <a:effectLst/>
                        </a:rPr>
                        <a:t>dengan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perilaku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merokok</a:t>
                      </a:r>
                      <a:r>
                        <a:rPr lang="en-US" sz="2000" baseline="0" dirty="0">
                          <a:effectLst/>
                        </a:rPr>
                        <a:t> (</a:t>
                      </a:r>
                      <a:r>
                        <a:rPr lang="en-US" sz="2000" baseline="0" dirty="0" err="1">
                          <a:effectLst/>
                        </a:rPr>
                        <a:t>katagorik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2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Menentukan jenis hipotesa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Komparatif</a:t>
                      </a:r>
                      <a:r>
                        <a:rPr lang="id-ID" sz="2000" dirty="0">
                          <a:effectLst/>
                        </a:rPr>
                        <a:t>  kategorik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93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Menentukan masalah skala variabel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r>
                        <a:rPr lang="en-US" sz="2000" dirty="0" err="1">
                          <a:effectLst/>
                        </a:rPr>
                        <a:t>Katagorik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193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Menentukan pasangan/tidak pasangan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Tidak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berpasangan</a:t>
                      </a:r>
                      <a:r>
                        <a:rPr lang="id-ID" sz="2000">
                          <a:effectLst/>
                        </a:rPr>
                        <a:t>  (BXK)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26">
                <a:tc>
                  <a:txBody>
                    <a:bodyPr/>
                    <a:lstStyle/>
                    <a:p>
                      <a:pPr marL="3651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Menentukan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jumlah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kelompok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r>
                        <a:rPr lang="en-US" sz="2000" dirty="0">
                          <a:effectLst/>
                        </a:rPr>
                        <a:t>2 x 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Kesimpulan?????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Uji</a:t>
                      </a:r>
                      <a:r>
                        <a:rPr lang="en-US" sz="2000" baseline="0" dirty="0">
                          <a:effectLst/>
                        </a:rPr>
                        <a:t> yang </a:t>
                      </a:r>
                      <a:r>
                        <a:rPr lang="en-US" sz="2000" baseline="0" dirty="0" err="1">
                          <a:effectLst/>
                        </a:rPr>
                        <a:t>digunakan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adalah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uji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chi_square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bila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memenuhi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syarat</a:t>
                      </a:r>
                      <a:r>
                        <a:rPr lang="en-US" sz="2000" baseline="0" dirty="0">
                          <a:effectLst/>
                        </a:rPr>
                        <a:t>, </a:t>
                      </a:r>
                      <a:r>
                        <a:rPr lang="en-US" sz="2000" baseline="0" dirty="0" err="1">
                          <a:effectLst/>
                        </a:rPr>
                        <a:t>jika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tidak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</a:rPr>
                        <a:t>maka</a:t>
                      </a:r>
                      <a:r>
                        <a:rPr lang="en-US" sz="2000" baseline="0" dirty="0">
                          <a:effectLst/>
                        </a:rPr>
                        <a:t> -&gt; </a:t>
                      </a:r>
                      <a:r>
                        <a:rPr lang="en-US" sz="2000" baseline="0" dirty="0" err="1">
                          <a:effectLst/>
                        </a:rPr>
                        <a:t>Uji</a:t>
                      </a:r>
                      <a:r>
                        <a:rPr lang="en-US" sz="2000" baseline="0" dirty="0">
                          <a:effectLst/>
                        </a:rPr>
                        <a:t> Fisher</a:t>
                      </a:r>
                      <a:r>
                        <a:rPr lang="id-ID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56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Uji</a:t>
            </a:r>
            <a:r>
              <a:rPr lang="en-US" sz="3600" b="1" dirty="0"/>
              <a:t>  Chi-Square </a:t>
            </a:r>
            <a:r>
              <a:rPr lang="en-US" sz="3600" b="1" dirty="0" err="1"/>
              <a:t>menggunakan</a:t>
            </a:r>
            <a:r>
              <a:rPr lang="en-US" sz="3600" b="1" dirty="0"/>
              <a:t> 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Analyze → descriptive statistic →  crosstabs</a:t>
            </a:r>
          </a:p>
          <a:p>
            <a:r>
              <a:rPr lang="en-US" dirty="0" err="1"/>
              <a:t>Masukkan</a:t>
            </a:r>
            <a:r>
              <a:rPr lang="en-US" dirty="0"/>
              <a:t> 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i="1" dirty="0" err="1"/>
              <a:t>rokok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independent)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Rows</a:t>
            </a:r>
          </a:p>
          <a:p>
            <a:r>
              <a:rPr lang="en-US" dirty="0"/>
              <a:t>Masukkan 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i="1" dirty="0" err="1"/>
              <a:t>subur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nama </a:t>
            </a:r>
            <a:r>
              <a:rPr lang="en-US" dirty="0" err="1"/>
              <a:t>variabel</a:t>
            </a:r>
            <a:r>
              <a:rPr lang="en-US" dirty="0"/>
              <a:t> dependent) </a:t>
            </a:r>
            <a:r>
              <a:rPr lang="en-US" dirty="0" err="1"/>
              <a:t>ke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Columns</a:t>
            </a:r>
          </a:p>
          <a:p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Statistics,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Chi-square </a:t>
            </a:r>
            <a:r>
              <a:rPr lang="en-US" dirty="0" err="1"/>
              <a:t>dan</a:t>
            </a:r>
            <a:r>
              <a:rPr lang="en-US" dirty="0"/>
              <a:t> risk, </a:t>
            </a:r>
            <a:r>
              <a:rPr lang="en-US" dirty="0" err="1"/>
              <a:t>klik</a:t>
            </a:r>
            <a:r>
              <a:rPr lang="en-US" dirty="0"/>
              <a:t> continue</a:t>
            </a:r>
          </a:p>
          <a:p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Cells,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observed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Counts. </a:t>
            </a:r>
            <a:r>
              <a:rPr lang="en-US" dirty="0" err="1"/>
              <a:t>Pilih</a:t>
            </a:r>
            <a:r>
              <a:rPr lang="en-US" dirty="0"/>
              <a:t> rows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kotak</a:t>
            </a:r>
            <a:r>
              <a:rPr lang="en-US" dirty="0"/>
              <a:t> percentages, </a:t>
            </a:r>
            <a:r>
              <a:rPr lang="en-US" dirty="0" err="1"/>
              <a:t>klik</a:t>
            </a:r>
            <a:r>
              <a:rPr lang="en-US" dirty="0"/>
              <a:t> continue</a:t>
            </a:r>
          </a:p>
          <a:p>
            <a:r>
              <a:rPr lang="en-US" dirty="0" err="1"/>
              <a:t>Klik</a:t>
            </a:r>
            <a:r>
              <a:rPr lang="en-US" dirty="0"/>
              <a:t> OK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8DFE-A0A4-D0C5-18B5-C2377373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C85A620-6B42-162F-0E77-647A0F641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5259" y="3467100"/>
            <a:ext cx="4501541" cy="3078163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E46BBA-F563-E698-4ACB-E4BFB7B4A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4638"/>
            <a:ext cx="4117372" cy="30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5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62A21-945D-22DF-0BDC-D6B8A678E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B7BD145-6BE6-3CE4-D8E1-7807239B8C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3217863"/>
            <a:ext cx="4668190" cy="3259137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E83F34-BB57-2322-D2C4-44BA67165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6201"/>
            <a:ext cx="43255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2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Chi-square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2x2,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expected count &lt; 5,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fisher exact</a:t>
            </a:r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2x2,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expected count &lt; 5,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continuity correction</a:t>
            </a:r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2x2,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pearson</a:t>
            </a:r>
            <a:r>
              <a:rPr lang="en-US" dirty="0"/>
              <a:t> chi-</a:t>
            </a:r>
            <a:r>
              <a:rPr lang="en-US" dirty="0" err="1"/>
              <a:t>quare</a:t>
            </a:r>
            <a:r>
              <a:rPr lang="en-US" dirty="0"/>
              <a:t> (</a:t>
            </a:r>
            <a:r>
              <a:rPr lang="en-US" dirty="0" err="1"/>
              <a:t>pendapat</a:t>
            </a:r>
            <a:r>
              <a:rPr lang="en-US" dirty="0"/>
              <a:t> lain </a:t>
            </a:r>
            <a:r>
              <a:rPr lang="en-US" dirty="0" err="1"/>
              <a:t>Kolmogorov</a:t>
            </a:r>
            <a:r>
              <a:rPr lang="en-US" dirty="0"/>
              <a:t> Smirnov)</a:t>
            </a:r>
          </a:p>
          <a:p>
            <a:r>
              <a:rPr lang="en-US" dirty="0" err="1"/>
              <a:t>Uji</a:t>
            </a:r>
            <a:r>
              <a:rPr lang="en-US" dirty="0"/>
              <a:t> Likelihood </a:t>
            </a:r>
            <a:r>
              <a:rPr lang="en-US" dirty="0" err="1"/>
              <a:t>dan</a:t>
            </a:r>
            <a:r>
              <a:rPr lang="en-US" dirty="0"/>
              <a:t> Linear-by-Linear Association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stratifikasi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990600" y="1981200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/>
            <a:r>
              <a:rPr lang="en-US" sz="2800" dirty="0" err="1"/>
              <a:t>Tabel</a:t>
            </a:r>
            <a:r>
              <a:rPr lang="en-US" sz="2800" dirty="0"/>
              <a:t> ….</a:t>
            </a:r>
            <a:br>
              <a:rPr lang="en-US" sz="2800" dirty="0"/>
            </a:br>
            <a:r>
              <a:rPr lang="en-US" sz="2800" dirty="0" err="1"/>
              <a:t>Distribusi</a:t>
            </a:r>
            <a:r>
              <a:rPr lang="en-US" sz="2800" dirty="0"/>
              <a:t> </a:t>
            </a:r>
            <a:r>
              <a:rPr lang="en-US" sz="2800" dirty="0" err="1"/>
              <a:t>Responden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…………..</a:t>
            </a:r>
            <a:endParaRPr lang="en-US" sz="2800" b="1" baseline="30000" dirty="0"/>
          </a:p>
        </p:txBody>
      </p:sp>
      <p:graphicFrame>
        <p:nvGraphicFramePr>
          <p:cNvPr id="5" name="Group 3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00689"/>
              </p:ext>
            </p:extLst>
          </p:nvPr>
        </p:nvGraphicFramePr>
        <p:xfrm>
          <a:off x="228600" y="2971800"/>
          <a:ext cx="8555038" cy="2682240"/>
        </p:xfrm>
        <a:graphic>
          <a:graphicData uri="http://schemas.openxmlformats.org/drawingml/2006/table">
            <a:tbl>
              <a:tblPr/>
              <a:tblGrid>
                <a:gridCol w="2413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2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93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36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08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Perilaku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Merokok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Kesuburan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 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Subur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Subur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0,00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3,5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Merokok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Merokok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428</Words>
  <Application>Microsoft Office PowerPoint</Application>
  <PresentationFormat>On-screen Show (4:3)</PresentationFormat>
  <Paragraphs>93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Office Theme</vt:lpstr>
      <vt:lpstr>Uji Hipotesis Komparatif  Variabel Kategorik Tidak Berpasangan (Tabel Baris x Kolom)</vt:lpstr>
      <vt:lpstr>Chi-Square</vt:lpstr>
      <vt:lpstr>Kasus</vt:lpstr>
      <vt:lpstr>PowerPoint Presentation</vt:lpstr>
      <vt:lpstr>Uji  Chi-Square menggunakan SPSS</vt:lpstr>
      <vt:lpstr>PowerPoint Presentation</vt:lpstr>
      <vt:lpstr>PowerPoint Presentation</vt:lpstr>
      <vt:lpstr>Aturan penggunaan Uji Chi-square</vt:lpstr>
      <vt:lpstr>PowerPoint Presentation</vt:lpstr>
      <vt:lpstr>Kolmogorov Smirnov</vt:lpstr>
      <vt:lpstr>Uji  Kolmogorov-Smirnov menggunakan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Chi_square</dc:title>
  <dc:creator>Kumbo; Abdul Qodir</dc:creator>
  <cp:lastModifiedBy>Angernani Trias</cp:lastModifiedBy>
  <cp:revision>64</cp:revision>
  <dcterms:created xsi:type="dcterms:W3CDTF">2011-10-07T18:21:43Z</dcterms:created>
  <dcterms:modified xsi:type="dcterms:W3CDTF">2025-05-07T02:13:29Z</dcterms:modified>
</cp:coreProperties>
</file>