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17"/>
  </p:notesMasterIdLst>
  <p:handoutMasterIdLst>
    <p:handoutMasterId r:id="rId18"/>
  </p:handoutMasterIdLst>
  <p:sldIdLst>
    <p:sldId id="309" r:id="rId6"/>
    <p:sldId id="294" r:id="rId7"/>
    <p:sldId id="295" r:id="rId8"/>
    <p:sldId id="305" r:id="rId9"/>
    <p:sldId id="259" r:id="rId10"/>
    <p:sldId id="260" r:id="rId11"/>
    <p:sldId id="261" r:id="rId12"/>
    <p:sldId id="300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pos="4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971"/>
    <a:srgbClr val="1C4C3C"/>
    <a:srgbClr val="F1EAE0"/>
    <a:srgbClr val="9F792F"/>
    <a:srgbClr val="785029"/>
    <a:srgbClr val="E3CEB2"/>
    <a:srgbClr val="648260"/>
    <a:srgbClr val="A49B37"/>
    <a:srgbClr val="006A8A"/>
    <a:srgbClr val="BD7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376" autoAdjust="0"/>
  </p:normalViewPr>
  <p:slideViewPr>
    <p:cSldViewPr snapToGrid="0" snapToObjects="1" showGuides="1">
      <p:cViewPr varScale="1">
        <p:scale>
          <a:sx n="39" d="100"/>
          <a:sy n="39" d="100"/>
        </p:scale>
        <p:origin x="66" y="492"/>
      </p:cViewPr>
      <p:guideLst>
        <p:guide orient="horz" pos="1272"/>
        <p:guide pos="7056"/>
        <p:guide pos="600"/>
        <p:guide pos="458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249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97ADA-28FC-D95C-9949-C2600B76E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638BB-B5C2-68A8-E3FA-52921DD002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502F-DB6E-469A-9C44-FB8EDEF15CAD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222EB-9CD6-7377-B538-2102EE87F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FD59-EA45-6CD0-571D-72EF11B86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A3EC-C558-4879-9E77-732F9A1F5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17FE1-3397-4E25-A0AD-CD1F478AA284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3C4B0-A82C-497E-A667-41FFA619A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7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C4B0-A82C-497E-A667-41FFA619A4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6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DDD5-B179-8D33-E206-E8EC18C6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822960"/>
            <a:ext cx="6840110" cy="4663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19809-9823-E5C1-322B-DCDB7769D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5559552"/>
            <a:ext cx="6840110" cy="4759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09FC96-A524-9411-F587-93938397D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3736" y="0"/>
            <a:ext cx="4398264" cy="6857999"/>
          </a:xfrm>
          <a:noFill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787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42416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29584"/>
            <a:ext cx="10360152" cy="223113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0832" y="822960"/>
            <a:ext cx="7040880" cy="5212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33088" cy="68580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7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51560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85039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ED7F42-DE45-0982-D0EE-36467303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7114032" cy="210312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B366AA0-2DAB-8B01-E9CA-4EFD01184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3529584"/>
            <a:ext cx="3017520" cy="210312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612648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048" y="822960"/>
            <a:ext cx="4069080" cy="1901952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283464">
              <a:defRPr sz="1600">
                <a:solidFill>
                  <a:schemeClr val="bg1"/>
                </a:solidFill>
              </a:defRPr>
            </a:lvl2pPr>
            <a:lvl3pPr marL="566928">
              <a:defRPr sz="1400">
                <a:solidFill>
                  <a:schemeClr val="bg1"/>
                </a:solidFill>
              </a:defRPr>
            </a:lvl3pPr>
            <a:lvl4pPr marL="859536">
              <a:defRPr sz="1200">
                <a:solidFill>
                  <a:schemeClr val="bg1"/>
                </a:solidFill>
              </a:defRPr>
            </a:lvl4pPr>
            <a:lvl5pPr marL="115214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FC01E54-865D-1B08-43CC-2D0128CECD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7016"/>
            <a:ext cx="12192000" cy="3300984"/>
          </a:xfrm>
          <a:solidFill>
            <a:schemeClr val="accent4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22ED3-8684-C41B-4675-BBDC2C8E5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6B05-7A34-DD4C-91AD-29F26B6F9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3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42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7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5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3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38912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0C9AC2-080F-B7EB-E5D9-98A11923C1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3529584"/>
            <a:ext cx="4389120" cy="2350008"/>
          </a:xfrm>
        </p:spPr>
        <p:txBody>
          <a:bodyPr/>
          <a:lstStyle>
            <a:lvl1pPr marL="2857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A6C9DAC2-F86A-0D7B-2EA8-DAE9CF8E0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0616" y="0"/>
            <a:ext cx="6501384" cy="6857999"/>
          </a:xfrm>
          <a:noFill/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DF0DBE-FBE3-E653-13B1-8A27023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39096C-E86B-C5A9-1F2F-E4FD0552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1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7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00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47C7-955C-FC73-3737-298D139F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0"/>
            <a:ext cx="47548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5175504"/>
            <a:ext cx="4754880" cy="9144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577E-706F-A37B-4229-35D618DD2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93776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BFF6-ADF4-B12B-F366-E1E7F245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822960"/>
            <a:ext cx="5111496" cy="3566160"/>
          </a:xfrm>
        </p:spPr>
        <p:txBody>
          <a:bodyPr/>
          <a:lstStyle>
            <a:lvl1pPr marL="283464" indent="-283464">
              <a:defRPr sz="1800">
                <a:solidFill>
                  <a:schemeClr val="bg1"/>
                </a:solidFill>
              </a:defRPr>
            </a:lvl1pPr>
            <a:lvl2pPr indent="-283464">
              <a:defRPr sz="1600">
                <a:solidFill>
                  <a:schemeClr val="bg1"/>
                </a:solidFill>
              </a:defRPr>
            </a:lvl2pPr>
            <a:lvl3pPr indent="-283464">
              <a:defRPr sz="1400">
                <a:solidFill>
                  <a:schemeClr val="bg1"/>
                </a:solidFill>
              </a:defRPr>
            </a:lvl3pPr>
            <a:lvl4pPr indent="-283464">
              <a:defRPr sz="1400">
                <a:solidFill>
                  <a:schemeClr val="bg1"/>
                </a:solidFill>
              </a:defRPr>
            </a:lvl4pPr>
            <a:lvl5pPr indent="-283464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EAC12B0-20CC-C7DC-2FB8-1B9FE9CCFC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471416"/>
            <a:ext cx="12192000" cy="2386584"/>
          </a:xfrm>
          <a:noFill/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78AC046-3CF2-802F-750B-B70D9B89A3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B26AA9-8344-BF2E-82C8-AF9EDF269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3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120" y="822960"/>
            <a:ext cx="4754880" cy="411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A6C9DAC2-F86A-0D7B-2EA8-DAE9CF8E0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7999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F38D-10C4-434A-0F9B-619CCAB6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20" y="5175504"/>
            <a:ext cx="4754880" cy="9144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5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E9B473-9612-90C4-92F3-3DAB99570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02336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4023360" cy="192024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9FE3EB-4655-2339-C82A-C74B21F765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86400" y="822960"/>
            <a:ext cx="5861304" cy="48463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4F3A78-F067-8639-9E61-32AE80986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007608"/>
            <a:ext cx="12192000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D9871F-9716-E693-46E0-C82668C233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765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B6AA57-B313-9EB7-BDE7-E6B64F9104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2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2280" y="822960"/>
            <a:ext cx="466344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8192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B91E2B-214A-27EB-DD9A-E9FF3D8BFB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2280" y="3529584"/>
            <a:ext cx="4663440" cy="2350008"/>
          </a:xfrm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CFB59-AAC5-2429-8ABD-5C7810D2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2280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F308-C3AC-92A2-F532-FF8180F4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7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51560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66751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ED7F42-DE45-0982-D0EE-36467303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4937760" cy="210312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B366AA0-2DAB-8B01-E9CA-4EFD01184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3529584"/>
            <a:ext cx="4937760" cy="21031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42416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DC6F7A-27D8-EC45-FC60-C8858243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3200400" cy="2286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EA7E2BE-086F-5B51-B0E9-BDC91DF14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1104" y="3529584"/>
            <a:ext cx="6986016" cy="223113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8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663A-C2C8-12B2-AE7C-318452D5F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BFC1D-3B9C-EFD1-A014-1F648ADDB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>
                <a:solidFill>
                  <a:schemeClr val="tx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6EF3F5B-2BD7-A240-5E66-C3D2B092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9A4BCD-3A82-7BB7-3BDC-2B533BA40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3" r:id="rId4"/>
    <p:sldLayoutId id="2147483669" r:id="rId5"/>
    <p:sldLayoutId id="2147483666" r:id="rId6"/>
    <p:sldLayoutId id="2147483661" r:id="rId7"/>
    <p:sldLayoutId id="2147483667" r:id="rId8"/>
    <p:sldLayoutId id="2147483670" r:id="rId9"/>
    <p:sldLayoutId id="2147483663" r:id="rId10"/>
    <p:sldLayoutId id="2147483671" r:id="rId11"/>
    <p:sldLayoutId id="2147483672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9536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2144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4752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3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0A024-4E06-BC4D-6379-140FB0CA4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822960"/>
            <a:ext cx="6400800" cy="4663440"/>
          </a:xfrm>
        </p:spPr>
        <p:txBody>
          <a:bodyPr/>
          <a:lstStyle/>
          <a:p>
            <a:r>
              <a:rPr lang="en-US" dirty="0"/>
              <a:t>INSPEKSI KESEHATAN LINGKUNGAN KAPAL DAN ALAT ANGKUT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9A915F-4535-0AC8-B3DC-DA14AB24B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5559552"/>
            <a:ext cx="6391656" cy="475938"/>
          </a:xfrm>
        </p:spPr>
        <p:txBody>
          <a:bodyPr/>
          <a:lstStyle/>
          <a:p>
            <a:r>
              <a:rPr lang="en-US" dirty="0"/>
              <a:t>Septia Dwi Cahyani, S.KL., M.KL</a:t>
            </a:r>
          </a:p>
        </p:txBody>
      </p:sp>
      <p:pic>
        <p:nvPicPr>
          <p:cNvPr id="16" name="Picture Placeholder 15" descr="Butterfly on a stick">
            <a:extLst>
              <a:ext uri="{FF2B5EF4-FFF2-40B4-BE49-F238E27FC236}">
                <a16:creationId xmlns:a16="http://schemas.microsoft.com/office/drawing/2014/main" id="{1FFACDF2-AF68-34D8-169A-35C6DD8698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3" b="43"/>
          <a:stretch/>
        </p:blipFill>
        <p:spPr>
          <a:xfrm>
            <a:off x="7793736" y="0"/>
            <a:ext cx="4398264" cy="6857999"/>
          </a:xfrm>
        </p:spPr>
      </p:pic>
    </p:spTree>
    <p:extLst>
      <p:ext uri="{BB962C8B-B14F-4D97-AF65-F5344CB8AC3E}">
        <p14:creationId xmlns:p14="http://schemas.microsoft.com/office/powerpoint/2010/main" val="346739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2FC3-8D58-B03C-B44B-F224F87C4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87C25DEC-72E9-C550-20CC-D5C9ADACE7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45347" b="45347"/>
          <a:stretch>
            <a:fillRect/>
          </a:stretch>
        </p:blipFill>
        <p:spPr/>
      </p:pic>
      <p:sp>
        <p:nvSpPr>
          <p:cNvPr id="27" name="Text 0">
            <a:extLst>
              <a:ext uri="{FF2B5EF4-FFF2-40B4-BE49-F238E27FC236}">
                <a16:creationId xmlns:a16="http://schemas.microsoft.com/office/drawing/2014/main" id="{18B595D5-2B99-F406-E91B-BB6647C5FE7A}"/>
              </a:ext>
            </a:extLst>
          </p:cNvPr>
          <p:cNvSpPr/>
          <p:nvPr/>
        </p:nvSpPr>
        <p:spPr>
          <a:xfrm>
            <a:off x="442308" y="905290"/>
            <a:ext cx="10752914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Manfaat </a:t>
            </a:r>
            <a:r>
              <a:rPr lang="en-US" sz="4400" dirty="0" err="1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Inspeksi</a:t>
            </a:r>
            <a:r>
              <a:rPr lang="en-US" sz="44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Kesehatan </a:t>
            </a:r>
            <a:r>
              <a:rPr lang="en-US" sz="4400" dirty="0" err="1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Lingkungan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67DE33E0-5AEA-A5BE-5BA6-1923BBD2DCFF}"/>
              </a:ext>
            </a:extLst>
          </p:cNvPr>
          <p:cNvSpPr/>
          <p:nvPr/>
        </p:nvSpPr>
        <p:spPr>
          <a:xfrm>
            <a:off x="1" y="2354223"/>
            <a:ext cx="503602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Mencegah penyebaran penyakit menular di kapal dan alat angkut.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A9ACA8C8-7FD5-DFE7-12F8-9883660DCB95}"/>
              </a:ext>
            </a:extLst>
          </p:cNvPr>
          <p:cNvSpPr/>
          <p:nvPr/>
        </p:nvSpPr>
        <p:spPr>
          <a:xfrm>
            <a:off x="1" y="3203972"/>
            <a:ext cx="503602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Meningkatkan kualitas kesehatan masyarakat pengguna jasa transportasi.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EA0B944D-08C2-56F7-DDE7-0FD711729F50}"/>
              </a:ext>
            </a:extLst>
          </p:cNvPr>
          <p:cNvSpPr/>
          <p:nvPr/>
        </p:nvSpPr>
        <p:spPr>
          <a:xfrm>
            <a:off x="1" y="4053721"/>
            <a:ext cx="503602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Menciptakan lingkungan yang bersih, sehat, dan nyaman selama perjalanan.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9F196F1B-1491-13BB-6982-B9702ADA4B69}"/>
              </a:ext>
            </a:extLst>
          </p:cNvPr>
          <p:cNvSpPr/>
          <p:nvPr/>
        </p:nvSpPr>
        <p:spPr>
          <a:xfrm>
            <a:off x="1" y="4903470"/>
            <a:ext cx="503602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Memenuhi standar peraturan sehingga meningkatkan kredibilitas perusahaan.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13A27B63-4DEF-525B-95F8-6769D3D08094}"/>
              </a:ext>
            </a:extLst>
          </p:cNvPr>
          <p:cNvSpPr/>
          <p:nvPr/>
        </p:nvSpPr>
        <p:spPr>
          <a:xfrm>
            <a:off x="6777038" y="2485906"/>
            <a:ext cx="503602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Studi menunjukkan penurunan kasus diare hingga 30% setelah penerapan inspeksi rutin, membuktikan efektivitas proses dalam menjaga kesehatan dan keselamatan penumpang serta kru.</a:t>
            </a:r>
            <a:endParaRPr lang="en-US" sz="1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3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346C9-2444-5605-B6FD-86677FD0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97A8B1D1-C5F5-6278-4FD5-1816956874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5347" b="45347"/>
          <a:stretch>
            <a:fillRect/>
          </a:stretch>
        </p:blipFill>
        <p:spPr/>
      </p:pic>
      <p:sp>
        <p:nvSpPr>
          <p:cNvPr id="27" name="Text 0">
            <a:extLst>
              <a:ext uri="{FF2B5EF4-FFF2-40B4-BE49-F238E27FC236}">
                <a16:creationId xmlns:a16="http://schemas.microsoft.com/office/drawing/2014/main" id="{64112820-5700-1FEA-9CFB-7955B185A50B}"/>
              </a:ext>
            </a:extLst>
          </p:cNvPr>
          <p:cNvSpPr/>
          <p:nvPr/>
        </p:nvSpPr>
        <p:spPr>
          <a:xfrm>
            <a:off x="442308" y="905290"/>
            <a:ext cx="10752914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Kesimpulan dan </a:t>
            </a:r>
            <a:r>
              <a:rPr lang="en-US" sz="4400" dirty="0" err="1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Rekomendasi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400A81B4-5A19-6F47-0B1F-8D485F58E725}"/>
              </a:ext>
            </a:extLst>
          </p:cNvPr>
          <p:cNvSpPr/>
          <p:nvPr/>
        </p:nvSpPr>
        <p:spPr>
          <a:xfrm>
            <a:off x="1" y="2651664"/>
            <a:ext cx="3855308" cy="309203"/>
          </a:xfrm>
          <a:prstGeom prst="roundRect">
            <a:avLst>
              <a:gd name="adj" fmla="val 15002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70B0A5B-5BD0-1DC5-D0F9-6F49E7CA8622}"/>
              </a:ext>
            </a:extLst>
          </p:cNvPr>
          <p:cNvSpPr/>
          <p:nvPr/>
        </p:nvSpPr>
        <p:spPr>
          <a:xfrm>
            <a:off x="462293" y="3177326"/>
            <a:ext cx="2474000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Inspeksi Rutin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575BF4CE-C012-2AA4-C8C0-372E8C77B61D}"/>
              </a:ext>
            </a:extLst>
          </p:cNvPr>
          <p:cNvSpPr/>
          <p:nvPr/>
        </p:nvSpPr>
        <p:spPr>
          <a:xfrm>
            <a:off x="442307" y="3612618"/>
            <a:ext cx="3733571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Melaksanakan inspeksi kesehatan lingkungan secara berkala untuk menjaga standar mutu.</a:t>
            </a:r>
            <a:endParaRPr lang="en-US" sz="1650" dirty="0">
              <a:solidFill>
                <a:schemeClr val="bg1"/>
              </a:solidFill>
            </a:endParaRP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BFB4A4DA-DF82-1A26-21B2-6E4FB0276953}"/>
              </a:ext>
            </a:extLst>
          </p:cNvPr>
          <p:cNvSpPr/>
          <p:nvPr/>
        </p:nvSpPr>
        <p:spPr>
          <a:xfrm>
            <a:off x="4491277" y="2336268"/>
            <a:ext cx="3318194" cy="309204"/>
          </a:xfrm>
          <a:prstGeom prst="roundRect">
            <a:avLst>
              <a:gd name="adj" fmla="val 15002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900A392A-6AF6-491B-C00D-521EDB2A4BBF}"/>
              </a:ext>
            </a:extLst>
          </p:cNvPr>
          <p:cNvSpPr/>
          <p:nvPr/>
        </p:nvSpPr>
        <p:spPr>
          <a:xfrm>
            <a:off x="4491276" y="2861929"/>
            <a:ext cx="2474000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Tindak Lanjut Cepat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9018B9A6-7A4D-B831-BA05-F94769B7D410}"/>
              </a:ext>
            </a:extLst>
          </p:cNvPr>
          <p:cNvSpPr/>
          <p:nvPr/>
        </p:nvSpPr>
        <p:spPr>
          <a:xfrm>
            <a:off x="4491276" y="3297222"/>
            <a:ext cx="417587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Memastikan rekomendasi perbaikan segera dilaksanakan guna mencegah risiko kesehatan.</a:t>
            </a:r>
            <a:endParaRPr lang="en-US" sz="1650" dirty="0">
              <a:solidFill>
                <a:schemeClr val="bg1"/>
              </a:solidFill>
            </a:endParaRP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BAD37200-8C1F-4987-D701-16CFF73EDDAC}"/>
              </a:ext>
            </a:extLst>
          </p:cNvPr>
          <p:cNvSpPr/>
          <p:nvPr/>
        </p:nvSpPr>
        <p:spPr>
          <a:xfrm>
            <a:off x="8982553" y="2020871"/>
            <a:ext cx="2767140" cy="292451"/>
          </a:xfrm>
          <a:prstGeom prst="roundRect">
            <a:avLst>
              <a:gd name="adj" fmla="val 15002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A71C9F0C-7527-E421-4DF4-18706A75DCFA}"/>
              </a:ext>
            </a:extLst>
          </p:cNvPr>
          <p:cNvSpPr/>
          <p:nvPr/>
        </p:nvSpPr>
        <p:spPr>
          <a:xfrm>
            <a:off x="8982552" y="2546533"/>
            <a:ext cx="2474000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Evaluasi Berkala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97754093-AB84-FC39-F7E9-39DC2F3A0B04}"/>
              </a:ext>
            </a:extLst>
          </p:cNvPr>
          <p:cNvSpPr/>
          <p:nvPr/>
        </p:nvSpPr>
        <p:spPr>
          <a:xfrm>
            <a:off x="8982553" y="2981825"/>
            <a:ext cx="3003502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Mengadakan evaluasi menyeluruh untuk meningkatkan efektivitas program inspeksi.</a:t>
            </a:r>
            <a:endParaRPr lang="en-US" sz="1650" dirty="0">
              <a:solidFill>
                <a:schemeClr val="bg1"/>
              </a:solidFill>
            </a:endParaRP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8435EC15-5861-3E0F-AE49-87E45FC91021}"/>
              </a:ext>
            </a:extLst>
          </p:cNvPr>
          <p:cNvSpPr/>
          <p:nvPr/>
        </p:nvSpPr>
        <p:spPr>
          <a:xfrm>
            <a:off x="442307" y="4542853"/>
            <a:ext cx="11014245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Diperlukan komitmen dan kerjasama semua pihak, mulai dari pengelola kapal, operator alat angkut, hingga petugas kesehatan untuk memastikan lingkungan transportasi tetap sehat dan aman bagi semua pengguna.</a:t>
            </a:r>
            <a:endParaRPr lang="en-US" sz="1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34BFB-7D61-E860-670D-35784D0A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822960"/>
            <a:ext cx="4663440" cy="1920240"/>
          </a:xfrm>
        </p:spPr>
        <p:txBody>
          <a:bodyPr/>
          <a:lstStyle/>
          <a:p>
            <a:r>
              <a:rPr lang="en-US" dirty="0" err="1"/>
              <a:t>Inspeksi</a:t>
            </a:r>
            <a:r>
              <a:rPr lang="en-US" dirty="0"/>
              <a:t> KL di </a:t>
            </a:r>
            <a:r>
              <a:rPr lang="en-US" dirty="0" err="1"/>
              <a:t>kapal</a:t>
            </a:r>
            <a:r>
              <a:rPr lang="en-US" dirty="0"/>
              <a:t> dan Alat </a:t>
            </a:r>
            <a:r>
              <a:rPr lang="en-US" dirty="0" err="1"/>
              <a:t>Angkut</a:t>
            </a:r>
            <a:endParaRPr lang="en-US" dirty="0"/>
          </a:p>
        </p:txBody>
      </p:sp>
      <p:pic>
        <p:nvPicPr>
          <p:cNvPr id="8" name="Picture Placeholder 7" descr="Close-up of green leaf with dewdrops all over&#10;">
            <a:extLst>
              <a:ext uri="{FF2B5EF4-FFF2-40B4-BE49-F238E27FC236}">
                <a16:creationId xmlns:a16="http://schemas.microsoft.com/office/drawing/2014/main" id="{568165E1-339D-11F5-3CA4-F29470C805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" b="137"/>
          <a:stretch/>
        </p:blipFill>
        <p:spPr>
          <a:xfrm>
            <a:off x="0" y="0"/>
            <a:ext cx="6108192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52F22-74B6-562C-F8BC-4ECCC8B6C6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2280" y="3375125"/>
            <a:ext cx="4976066" cy="2350008"/>
          </a:xfrm>
        </p:spPr>
        <p:txBody>
          <a:bodyPr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Menjaga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kesehatan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lingkungan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di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kapal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dan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alat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angkut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adalah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aspek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penting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yang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berdampak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langsung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pada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keselamatan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manusia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dan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ekosistem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sekitar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.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Inspeksi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kesehatan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lingkungan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memastikan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standar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kebersihan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dan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pengelolaan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limbah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terpenuhi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sehingga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mencegah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risiko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penyakit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dan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kerusakan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lingkungan</a:t>
            </a:r>
            <a:r>
              <a:rPr lang="en-US" sz="1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46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0495CC77-4D09-9F18-CCCC-D995914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2354"/>
            <a:ext cx="10515600" cy="1645920"/>
          </a:xfrm>
        </p:spPr>
        <p:txBody>
          <a:bodyPr/>
          <a:lstStyle/>
          <a:p>
            <a:r>
              <a:rPr lang="en-US" dirty="0"/>
              <a:t>Dasar Hukum dan </a:t>
            </a:r>
            <a:r>
              <a:rPr lang="en-US" dirty="0" err="1"/>
              <a:t>Peraturan</a:t>
            </a:r>
            <a:endParaRPr lang="en-US" dirty="0"/>
          </a:p>
        </p:txBody>
      </p:sp>
      <p:pic>
        <p:nvPicPr>
          <p:cNvPr id="45" name="Picture Placeholder 44" descr="Abstract image">
            <a:extLst>
              <a:ext uri="{FF2B5EF4-FFF2-40B4-BE49-F238E27FC236}">
                <a16:creationId xmlns:a16="http://schemas.microsoft.com/office/drawing/2014/main" id="{D22FD467-11FE-0FB5-05CF-BDBA6A8CD845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/>
          <a:srcRect t="45889" b="45889"/>
          <a:stretch/>
        </p:blipFill>
        <p:spPr>
          <a:xfrm>
            <a:off x="0" y="-23150"/>
            <a:ext cx="12192000" cy="66751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894AAF-6A19-93BE-FD4F-A8D80C89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285" y="1018385"/>
            <a:ext cx="7935429" cy="58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6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6B25F-1BBC-028F-2886-86951B4A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164592"/>
            <a:ext cx="10424160" cy="1645920"/>
          </a:xfrm>
        </p:spPr>
        <p:txBody>
          <a:bodyPr/>
          <a:lstStyle/>
          <a:p>
            <a:r>
              <a:rPr lang="en-US" dirty="0"/>
              <a:t>FOKUS INSPEKSI PADA KAPAL</a:t>
            </a:r>
          </a:p>
        </p:txBody>
      </p:sp>
      <p:pic>
        <p:nvPicPr>
          <p:cNvPr id="16" name="Picture Placeholder 15" descr="Close up of peacock feathers">
            <a:extLst>
              <a:ext uri="{FF2B5EF4-FFF2-40B4-BE49-F238E27FC236}">
                <a16:creationId xmlns:a16="http://schemas.microsoft.com/office/drawing/2014/main" id="{7305B876-E28E-D690-C27B-94A45B1565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" r="34"/>
          <a:stretch/>
        </p:blipFill>
        <p:spPr>
          <a:xfrm>
            <a:off x="0" y="0"/>
            <a:ext cx="12192000" cy="658368"/>
          </a:xfr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FA36AF9-60E8-B3F9-F017-1C9FA3705A2E}"/>
              </a:ext>
            </a:extLst>
          </p:cNvPr>
          <p:cNvSpPr/>
          <p:nvPr/>
        </p:nvSpPr>
        <p:spPr>
          <a:xfrm>
            <a:off x="244599" y="185034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Sanitasi Air Bersih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30FF50D7-A367-ABC3-A6BD-B2A20BD3265A}"/>
              </a:ext>
            </a:extLst>
          </p:cNvPr>
          <p:cNvSpPr/>
          <p:nvPr/>
        </p:nvSpPr>
        <p:spPr>
          <a:xfrm>
            <a:off x="0" y="2464237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Memastikan kualitas air bebas kontaminan, dengan pemeriksaan bakteri E. coli dan kadar klorin 0,2-0,5 mg/L untuk kesehatan penumpang.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69D45A05-619C-C2D1-7F94-B7E41880B494}"/>
              </a:ext>
            </a:extLst>
          </p:cNvPr>
          <p:cNvSpPr/>
          <p:nvPr/>
        </p:nvSpPr>
        <p:spPr>
          <a:xfrm>
            <a:off x="4690548" y="1850345"/>
            <a:ext cx="320563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Pengelolaan Limbah Cair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CAF67273-49AA-EDCB-AE58-5B4DBA1B29E0}"/>
              </a:ext>
            </a:extLst>
          </p:cNvPr>
          <p:cNvSpPr/>
          <p:nvPr/>
        </p:nvSpPr>
        <p:spPr>
          <a:xfrm>
            <a:off x="4329074" y="2464237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Mengawasi sistem pengolahan limbah cair untuk mencegah pencemaran laut dan memantau volume limbah serta efisiensi pengolahannya.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EC364243-5729-1E00-546F-7D8BBB3B8308}"/>
              </a:ext>
            </a:extLst>
          </p:cNvPr>
          <p:cNvSpPr/>
          <p:nvPr/>
        </p:nvSpPr>
        <p:spPr>
          <a:xfrm>
            <a:off x="9026009" y="197540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Pengelolaan Sampah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C6B92A90-1FE1-1F40-A5EA-00EF784DF44D}"/>
              </a:ext>
            </a:extLst>
          </p:cNvPr>
          <p:cNvSpPr/>
          <p:nvPr/>
        </p:nvSpPr>
        <p:spPr>
          <a:xfrm>
            <a:off x="8469808" y="2369521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Strategi pemisahan, penyimpanan sementara, dan pembuangan sampah secara tepat dengan target pengurangan sampah plastik hingga 50% dalam dua tahun.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2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2009" y="836017"/>
            <a:ext cx="6275983" cy="1129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4416"/>
              </a:lnSpc>
            </a:pPr>
            <a:r>
              <a:rPr lang="en-US" sz="3542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Fokus Inspeksi pada Alat Angkut Darat</a:t>
            </a:r>
            <a:endParaRPr lang="en-US" sz="354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72009" y="2253457"/>
            <a:ext cx="431998" cy="43199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95995" y="2319437"/>
            <a:ext cx="2259013" cy="282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Kebersihan Kabin</a:t>
            </a:r>
            <a:endParaRPr lang="en-US" sz="1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95996" y="2717007"/>
            <a:ext cx="2394049" cy="1535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417"/>
              </a:lnSpc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Disinfeksi rutin fasilitas umum untuk mencegah penyebaran penyakit antar penumpang dengan desinfektan sesuai standar.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930055" y="2253457"/>
            <a:ext cx="431998" cy="43199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54042" y="2319437"/>
            <a:ext cx="2259013" cy="282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Pengendalian Vektor</a:t>
            </a:r>
            <a:endParaRPr lang="en-US" sz="1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4554042" y="2717007"/>
            <a:ext cx="2394049" cy="1535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417"/>
              </a:lnSpc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Pemasangan perangkap dan penyemprotan insektisida untuk melindungi dari lalat, nyamuk, tikus, dan serangga pembawa penyakit.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72009" y="4636889"/>
            <a:ext cx="431998" cy="43199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295995" y="4702869"/>
            <a:ext cx="2259013" cy="282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17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Sistem Ventilasi</a:t>
            </a:r>
            <a:endParaRPr lang="en-US" sz="1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295995" y="5100440"/>
            <a:ext cx="5651996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417"/>
              </a:lnSpc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Memastikan sirkulasi udara yang baik dengan standar minimal enam kali pertukaran udara per jam guna menjaga kenyamanan dan kesehatan.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103" y="759719"/>
            <a:ext cx="5231805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583"/>
              </a:lnSpc>
            </a:pPr>
            <a:r>
              <a:rPr lang="en-US" sz="3667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Area Inspeksi Tambahan</a:t>
            </a:r>
            <a:endParaRPr lang="en-US" sz="3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98103" y="1645543"/>
            <a:ext cx="3012182" cy="2445842"/>
          </a:xfrm>
          <a:prstGeom prst="roundRect">
            <a:avLst>
              <a:gd name="adj" fmla="val 1223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6583" y="1864022"/>
            <a:ext cx="2575223" cy="58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Dapur dan Ruang Makan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916583" y="2570262"/>
            <a:ext cx="2575223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500"/>
              </a:lnSpc>
            </a:pPr>
            <a:r>
              <a:rPr lang="en-US" sz="1542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Memastikan higiene makanan dengan suhu penyimpanan yang tepat (&lt;5°C untuk dingin dan &gt;60°C untuk panas).</a:t>
            </a:r>
            <a:endParaRPr lang="en-US" sz="154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909715" y="1645543"/>
            <a:ext cx="3012182" cy="2445842"/>
          </a:xfrm>
          <a:prstGeom prst="roundRect">
            <a:avLst>
              <a:gd name="adj" fmla="val 1223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28195" y="1864023"/>
            <a:ext cx="2534146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Toilet dan Kamar Mandi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4128194" y="2276971"/>
            <a:ext cx="2575223" cy="1595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500"/>
              </a:lnSpc>
            </a:pPr>
            <a:r>
              <a:rPr lang="en-US" sz="1542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Kebersihan terjamin serta ketersediaan air bersih dan sabun, dengan rasio toilet 1:25 penumpang sesuai standar.</a:t>
            </a:r>
            <a:endParaRPr lang="en-US" sz="154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98104" y="4290814"/>
            <a:ext cx="6223794" cy="1807468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16583" y="4509294"/>
            <a:ext cx="303678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1833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Ruang Penyimpanan Barang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16583" y="4922243"/>
            <a:ext cx="5786834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500"/>
              </a:lnSpc>
            </a:pPr>
            <a:r>
              <a:rPr lang="en-US" sz="1542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Pencegahan kontaminasi dan pengendalian hama dengan pemeriksaan kondisi penyimpanan dan rotasi barang secara berkala.</a:t>
            </a:r>
            <a:endParaRPr lang="en-US" sz="1542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607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355" y="483494"/>
            <a:ext cx="4137223" cy="517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042"/>
              </a:lnSpc>
            </a:pPr>
            <a:r>
              <a:rPr lang="en-US" sz="3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Proses Inspeksi</a:t>
            </a:r>
            <a:endParaRPr lang="en-US" sz="32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55" y="1264344"/>
            <a:ext cx="879078" cy="127823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58157" y="1440161"/>
            <a:ext cx="2068612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000"/>
              </a:lnSpc>
            </a:pPr>
            <a:r>
              <a:rPr lang="en-US" sz="1625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Persiapan</a:t>
            </a:r>
            <a:endParaRPr lang="en-US" sz="16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58157" y="1804194"/>
            <a:ext cx="5246489" cy="562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137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Menentukan jadwal inspeksi dan pemberitahuan kepada pihak kapal atau alat angkut terkait.</a:t>
            </a:r>
            <a:endParaRPr lang="en-US" sz="137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5" y="2542580"/>
            <a:ext cx="879078" cy="127823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58157" y="2718396"/>
            <a:ext cx="2068612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000"/>
              </a:lnSpc>
            </a:pPr>
            <a:r>
              <a:rPr lang="en-US" sz="1625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Pelaksanaan</a:t>
            </a:r>
            <a:endParaRPr lang="en-US" sz="16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4"/>
          <p:cNvSpPr/>
          <p:nvPr/>
        </p:nvSpPr>
        <p:spPr>
          <a:xfrm>
            <a:off x="1758157" y="3082429"/>
            <a:ext cx="5246489" cy="562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137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Pengambilan sampel, pengamatan sanitasi, dan wawancara untuk mengumpulkan data objektif.</a:t>
            </a:r>
            <a:endParaRPr lang="en-US" sz="137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55" y="3820815"/>
            <a:ext cx="879078" cy="127823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58157" y="3996631"/>
            <a:ext cx="2068612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000"/>
              </a:lnSpc>
            </a:pPr>
            <a:r>
              <a:rPr lang="en-US" sz="1625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Pelaporan</a:t>
            </a:r>
            <a:endParaRPr lang="en-US" sz="16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758157" y="4360664"/>
            <a:ext cx="5246489" cy="562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137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Menyusun laporan lengkap disertai foto, data kuantitatif, dan rekomendasi perbaikan.</a:t>
            </a:r>
            <a:endParaRPr lang="en-US" sz="137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55" y="5099050"/>
            <a:ext cx="879078" cy="127823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58157" y="5274866"/>
            <a:ext cx="2068612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000"/>
              </a:lnSpc>
            </a:pPr>
            <a:r>
              <a:rPr lang="en-US" sz="1625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Tindak Lanjut</a:t>
            </a:r>
            <a:endParaRPr lang="en-US" sz="16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758157" y="5638899"/>
            <a:ext cx="5246489" cy="562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08"/>
              </a:lnSpc>
            </a:pPr>
            <a:r>
              <a:rPr lang="en-US" sz="1375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Verifikasi pelaksanaan rekomendasi serta evaluasi efektivitas tindakan.</a:t>
            </a:r>
            <a:endParaRPr lang="en-US" sz="137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African bush viper venomous snake">
            <a:extLst>
              <a:ext uri="{FF2B5EF4-FFF2-40B4-BE49-F238E27FC236}">
                <a16:creationId xmlns:a16="http://schemas.microsoft.com/office/drawing/2014/main" id="{91E69EF9-1FD5-1D45-7A3F-824B7F8C32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37" b="36537"/>
          <a:stretch/>
        </p:blipFill>
        <p:spPr>
          <a:xfrm>
            <a:off x="0" y="-23150"/>
            <a:ext cx="12192000" cy="850392"/>
          </a:xfr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B761A5F2-DADB-68FA-F355-B217328148F0}"/>
              </a:ext>
            </a:extLst>
          </p:cNvPr>
          <p:cNvSpPr/>
          <p:nvPr/>
        </p:nvSpPr>
        <p:spPr>
          <a:xfrm>
            <a:off x="623887" y="942736"/>
            <a:ext cx="92540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Pengambilan Sampel dan Pengujian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6D07C903-BEF9-0389-52EA-FA78078D89D5}"/>
              </a:ext>
            </a:extLst>
          </p:cNvPr>
          <p:cNvSpPr/>
          <p:nvPr/>
        </p:nvSpPr>
        <p:spPr>
          <a:xfrm>
            <a:off x="294026" y="18900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Air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CDE57F8B-3367-2FB9-8D78-70BA4A233C9F}"/>
              </a:ext>
            </a:extLst>
          </p:cNvPr>
          <p:cNvSpPr/>
          <p:nvPr/>
        </p:nvSpPr>
        <p:spPr>
          <a:xfrm>
            <a:off x="294026" y="242918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Parameter bakteriologis: E. coli, coliform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FD414B0D-9E6F-5B19-8EBF-2684B32E5445}"/>
              </a:ext>
            </a:extLst>
          </p:cNvPr>
          <p:cNvSpPr/>
          <p:nvPr/>
        </p:nvSpPr>
        <p:spPr>
          <a:xfrm>
            <a:off x="294026" y="316453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Parameter kimia: pH, logam berat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CC578912-CA93-EC58-3ED2-C7FE591DB108}"/>
              </a:ext>
            </a:extLst>
          </p:cNvPr>
          <p:cNvSpPr/>
          <p:nvPr/>
        </p:nvSpPr>
        <p:spPr>
          <a:xfrm>
            <a:off x="294026" y="362641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Kekeruhan untuk menilai kejernihan air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48E01B5B-72FC-D2AC-4233-79BB1A634347}"/>
              </a:ext>
            </a:extLst>
          </p:cNvPr>
          <p:cNvSpPr/>
          <p:nvPr/>
        </p:nvSpPr>
        <p:spPr>
          <a:xfrm>
            <a:off x="4687907" y="19312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Makanan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FF4DDFFF-CC3A-F62D-12F8-32A1206222A4}"/>
              </a:ext>
            </a:extLst>
          </p:cNvPr>
          <p:cNvSpPr/>
          <p:nvPr/>
        </p:nvSpPr>
        <p:spPr>
          <a:xfrm>
            <a:off x="4492840" y="2398485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Uji mikrobiologi seperti Salmonella dan Listeria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9A847816-27E6-0927-11B4-BE1955263EB6}"/>
              </a:ext>
            </a:extLst>
          </p:cNvPr>
          <p:cNvSpPr/>
          <p:nvPr/>
        </p:nvSpPr>
        <p:spPr>
          <a:xfrm>
            <a:off x="4492840" y="3310444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Deteksi residu pestisida untuk keamanan pangan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FEFA9E82-C80E-2718-B20C-119FC3BCA052}"/>
              </a:ext>
            </a:extLst>
          </p:cNvPr>
          <p:cNvSpPr/>
          <p:nvPr/>
        </p:nvSpPr>
        <p:spPr>
          <a:xfrm>
            <a:off x="8765793" y="20403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Usap Permukaan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C2BBDA71-5C94-EFA0-A2F0-C1206BC7DDA7}"/>
              </a:ext>
            </a:extLst>
          </p:cNvPr>
          <p:cNvSpPr/>
          <p:nvPr/>
        </p:nvSpPr>
        <p:spPr>
          <a:xfrm>
            <a:off x="8691654" y="2477347"/>
            <a:ext cx="3206320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Swab permukaan yang sering disentuh untuk mendeteksi bakteri patogen sebagai indikator kebersihan.</a:t>
            </a:r>
            <a:endParaRPr lang="en-US" sz="1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3723B-09C1-BF4D-0ED0-89628B89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37F86120-509C-318D-761B-E77A7BBBE9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45347" b="45347"/>
          <a:stretch>
            <a:fillRect/>
          </a:stretch>
        </p:blipFill>
        <p:spPr/>
      </p:pic>
      <p:sp>
        <p:nvSpPr>
          <p:cNvPr id="27" name="Text 0">
            <a:extLst>
              <a:ext uri="{FF2B5EF4-FFF2-40B4-BE49-F238E27FC236}">
                <a16:creationId xmlns:a16="http://schemas.microsoft.com/office/drawing/2014/main" id="{4FF12545-925F-A9B4-5723-4C872669E440}"/>
              </a:ext>
            </a:extLst>
          </p:cNvPr>
          <p:cNvSpPr/>
          <p:nvPr/>
        </p:nvSpPr>
        <p:spPr>
          <a:xfrm>
            <a:off x="442308" y="90529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Implementasi Program Kesehatan Lingkungan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8" name="Shape 1">
            <a:extLst>
              <a:ext uri="{FF2B5EF4-FFF2-40B4-BE49-F238E27FC236}">
                <a16:creationId xmlns:a16="http://schemas.microsoft.com/office/drawing/2014/main" id="{4BF8A0DC-1F25-B752-81AB-6A3CF232959C}"/>
              </a:ext>
            </a:extLst>
          </p:cNvPr>
          <p:cNvSpPr/>
          <p:nvPr/>
        </p:nvSpPr>
        <p:spPr>
          <a:xfrm>
            <a:off x="412470" y="2500577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7FFE5363-04F2-4B04-B6B5-C7922BA6532A}"/>
              </a:ext>
            </a:extLst>
          </p:cNvPr>
          <p:cNvSpPr/>
          <p:nvPr/>
        </p:nvSpPr>
        <p:spPr>
          <a:xfrm>
            <a:off x="1190305" y="2593862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Pelatihan Petugas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 3">
            <a:extLst>
              <a:ext uri="{FF2B5EF4-FFF2-40B4-BE49-F238E27FC236}">
                <a16:creationId xmlns:a16="http://schemas.microsoft.com/office/drawing/2014/main" id="{5E4C3598-F7EF-123A-04BD-610C00C4542F}"/>
              </a:ext>
            </a:extLst>
          </p:cNvPr>
          <p:cNvSpPr/>
          <p:nvPr/>
        </p:nvSpPr>
        <p:spPr>
          <a:xfrm>
            <a:off x="1190305" y="3039097"/>
            <a:ext cx="280689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Meningkatkan kompetensi petugas inspeksi melalui pendidikan dan praktik langsung.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31" name="Shape 4">
            <a:extLst>
              <a:ext uri="{FF2B5EF4-FFF2-40B4-BE49-F238E27FC236}">
                <a16:creationId xmlns:a16="http://schemas.microsoft.com/office/drawing/2014/main" id="{899A6D08-C5C3-F1CA-29C0-59BE723904B0}"/>
              </a:ext>
            </a:extLst>
          </p:cNvPr>
          <p:cNvSpPr/>
          <p:nvPr/>
        </p:nvSpPr>
        <p:spPr>
          <a:xfrm>
            <a:off x="6096000" y="247609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32" name="Text 5">
            <a:extLst>
              <a:ext uri="{FF2B5EF4-FFF2-40B4-BE49-F238E27FC236}">
                <a16:creationId xmlns:a16="http://schemas.microsoft.com/office/drawing/2014/main" id="{FB2473AC-E692-355F-FFDA-B2D6B82DC7F1}"/>
              </a:ext>
            </a:extLst>
          </p:cNvPr>
          <p:cNvSpPr/>
          <p:nvPr/>
        </p:nvSpPr>
        <p:spPr>
          <a:xfrm>
            <a:off x="7056448" y="2596014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Penyediaan Fasilitas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3" name="Text 6">
            <a:extLst>
              <a:ext uri="{FF2B5EF4-FFF2-40B4-BE49-F238E27FC236}">
                <a16:creationId xmlns:a16="http://schemas.microsoft.com/office/drawing/2014/main" id="{543B87AF-5004-8F63-A8D0-A0909D606C50}"/>
              </a:ext>
            </a:extLst>
          </p:cNvPr>
          <p:cNvSpPr/>
          <p:nvPr/>
        </p:nvSpPr>
        <p:spPr>
          <a:xfrm>
            <a:off x="7056448" y="3028459"/>
            <a:ext cx="2806898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Menyiapkan peralatan inspeksi dan perlengkapan pelindung diri yang memadai untuk mendukung tugas.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34" name="Shape 7">
            <a:extLst>
              <a:ext uri="{FF2B5EF4-FFF2-40B4-BE49-F238E27FC236}">
                <a16:creationId xmlns:a16="http://schemas.microsoft.com/office/drawing/2014/main" id="{371887A6-9EDD-ACE9-4641-B682DD40D8AB}"/>
              </a:ext>
            </a:extLst>
          </p:cNvPr>
          <p:cNvSpPr/>
          <p:nvPr/>
        </p:nvSpPr>
        <p:spPr>
          <a:xfrm>
            <a:off x="1430848" y="487269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1D281530-0FB1-6B36-7A99-55851E5966B2}"/>
              </a:ext>
            </a:extLst>
          </p:cNvPr>
          <p:cNvSpPr/>
          <p:nvPr/>
        </p:nvSpPr>
        <p:spPr>
          <a:xfrm>
            <a:off x="2208683" y="4965977"/>
            <a:ext cx="31222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Keterlibatan Masyarakat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6" name="Text 9">
            <a:extLst>
              <a:ext uri="{FF2B5EF4-FFF2-40B4-BE49-F238E27FC236}">
                <a16:creationId xmlns:a16="http://schemas.microsoft.com/office/drawing/2014/main" id="{446B2647-7675-C57F-CDB2-31EB3A2A0E6A}"/>
              </a:ext>
            </a:extLst>
          </p:cNvPr>
          <p:cNvSpPr/>
          <p:nvPr/>
        </p:nvSpPr>
        <p:spPr>
          <a:xfrm>
            <a:off x="2208683" y="5708928"/>
            <a:ext cx="669071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Edukasi dan sosialisasi pentingnya menjaga kesehatan lingkungan, termasuk kampanye kebersihan dan pengelolaan sampah.</a:t>
            </a:r>
            <a:endParaRPr lang="en-US" sz="1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576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">
      <a:dk1>
        <a:srgbClr val="000000"/>
      </a:dk1>
      <a:lt1>
        <a:srgbClr val="FFFFFF"/>
      </a:lt1>
      <a:dk2>
        <a:srgbClr val="1C4C3C"/>
      </a:dk2>
      <a:lt2>
        <a:srgbClr val="E7E6E6"/>
      </a:lt2>
      <a:accent1>
        <a:srgbClr val="8FA971"/>
      </a:accent1>
      <a:accent2>
        <a:srgbClr val="345496"/>
      </a:accent2>
      <a:accent3>
        <a:srgbClr val="BD7B28"/>
      </a:accent3>
      <a:accent4>
        <a:srgbClr val="00698A"/>
      </a:accent4>
      <a:accent5>
        <a:srgbClr val="648260"/>
      </a:accent5>
      <a:accent6>
        <a:srgbClr val="F1EAE0"/>
      </a:accent6>
      <a:hlink>
        <a:srgbClr val="1B4C3C"/>
      </a:hlink>
      <a:folHlink>
        <a:srgbClr val="BD7B27"/>
      </a:folHlink>
    </a:clrScheme>
    <a:fontScheme name="Custom 12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course presentation_win32_EF_v3" id="{6402AD57-DE70-4CBC-820B-73D40CB74EE1}" vid="{026A6399-DEC0-4FFB-89AD-D1F0CBCEBF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CD4AE2-8CDF-460B-B8DD-E25B29762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34B83F-6906-4689-98C9-AAA52DE98A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7764E-1B88-4813-902C-6714719B42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Nature course presentation</Template>
  <TotalTime>111</TotalTime>
  <Words>575</Words>
  <Application>Microsoft Office PowerPoint</Application>
  <PresentationFormat>Widescreen</PresentationFormat>
  <Paragraphs>70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Nunito Semi Bold</vt:lpstr>
      <vt:lpstr>PT Sans</vt:lpstr>
      <vt:lpstr>Times New Roman</vt:lpstr>
      <vt:lpstr>Custom</vt:lpstr>
      <vt:lpstr>Office Theme</vt:lpstr>
      <vt:lpstr>INSPEKSI KESEHATAN LINGKUNGAN KAPAL DAN ALAT ANGKUT</vt:lpstr>
      <vt:lpstr>Inspeksi KL di kapal dan Alat Angkut</vt:lpstr>
      <vt:lpstr>Dasar Hukum dan Peraturan</vt:lpstr>
      <vt:lpstr>FOKUS INSPEKSI PADA KAPAL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septia dwi cahyani</dc:creator>
  <cp:lastModifiedBy>septia dwi cahyani</cp:lastModifiedBy>
  <cp:revision>1</cp:revision>
  <dcterms:created xsi:type="dcterms:W3CDTF">2025-05-16T03:52:15Z</dcterms:created>
  <dcterms:modified xsi:type="dcterms:W3CDTF">2025-05-16T05:44:14Z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