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81" r:id="rId3"/>
    <p:sldId id="282" r:id="rId4"/>
    <p:sldId id="257" r:id="rId5"/>
    <p:sldId id="258" r:id="rId6"/>
    <p:sldId id="260" r:id="rId7"/>
    <p:sldId id="261" r:id="rId8"/>
    <p:sldId id="283" r:id="rId9"/>
    <p:sldId id="285" r:id="rId10"/>
    <p:sldId id="262" r:id="rId11"/>
    <p:sldId id="284" r:id="rId12"/>
    <p:sldId id="270" r:id="rId13"/>
    <p:sldId id="274" r:id="rId14"/>
    <p:sldId id="279" r:id="rId15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4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Tingkat Pendidikan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989-48C1-95DD-15CC0C8B51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989-48C1-95DD-15CC0C8B51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989-48C1-95DD-15CC0C8B511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989-48C1-95DD-15CC0C8B511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989-48C1-95DD-15CC0C8B511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989-48C1-95DD-15CC0C8B511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Sheet1!$C$6:$C$8</c:f>
              <c:strCache>
                <c:ptCount val="3"/>
                <c:pt idx="0">
                  <c:v>Tinggi</c:v>
                </c:pt>
                <c:pt idx="1">
                  <c:v>Menengah</c:v>
                </c:pt>
                <c:pt idx="2">
                  <c:v>Rendah</c:v>
                </c:pt>
              </c:strCache>
            </c:strRef>
          </c:cat>
          <c:val>
            <c:numRef>
              <c:f>Sheet1!$D$6:$D$8</c:f>
              <c:numCache>
                <c:formatCode>General</c:formatCode>
                <c:ptCount val="3"/>
                <c:pt idx="0">
                  <c:v>142</c:v>
                </c:pt>
                <c:pt idx="1">
                  <c:v>109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89-48C1-95DD-15CC0C8B511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335FD-B357-4CCA-B64F-AFD101E09791}" type="datetimeFigureOut">
              <a:rPr lang="id-ID" smtClean="0"/>
              <a:pPr/>
              <a:t>29/09/2021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AF4F5-8B18-48B0-A3ED-7EBD158D05E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8942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314" y="596019"/>
            <a:ext cx="7510506" cy="3213982"/>
          </a:xfrm>
        </p:spPr>
        <p:txBody>
          <a:bodyPr anchor="b">
            <a:normAutofit/>
          </a:bodyPr>
          <a:lstStyle>
            <a:lvl1pPr algn="ctr">
              <a:defRPr sz="400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314" y="3886200"/>
            <a:ext cx="7510506" cy="2219108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77" y="4377485"/>
            <a:ext cx="7413007" cy="907505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7678" y="996188"/>
            <a:ext cx="7301427" cy="298112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77" y="5284990"/>
            <a:ext cx="7413007" cy="81707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7678" y="6181344"/>
            <a:ext cx="533727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4" cy="3137782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343400"/>
            <a:ext cx="7511474" cy="175866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83818" y="86027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8822" y="29859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304407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436" y="3650606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641206"/>
            <a:ext cx="7511473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13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3603566"/>
            <a:ext cx="7512338" cy="14688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015" y="5072366"/>
            <a:ext cx="7512339" cy="102969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0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83818" y="75385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7556" y="287949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284436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7" y="3886200"/>
            <a:ext cx="7512338" cy="105366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939862"/>
            <a:ext cx="7512338" cy="11621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51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6" y="596018"/>
            <a:ext cx="7511473" cy="275678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6" y="3682941"/>
            <a:ext cx="7511473" cy="10492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732224"/>
            <a:ext cx="7511472" cy="1369836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77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0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708" y="596018"/>
            <a:ext cx="1778112" cy="55060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8347" y="596018"/>
            <a:ext cx="5624137" cy="550604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9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5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14" y="3270698"/>
            <a:ext cx="7510506" cy="1823305"/>
          </a:xfrm>
        </p:spPr>
        <p:txBody>
          <a:bodyPr anchor="b">
            <a:normAutofit/>
          </a:bodyPr>
          <a:lstStyle>
            <a:lvl1pPr algn="r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14" y="5103810"/>
            <a:ext cx="7510506" cy="99825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9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347" y="2060898"/>
            <a:ext cx="3685073" cy="403133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060898"/>
            <a:ext cx="3689239" cy="403133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5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306" y="2060898"/>
            <a:ext cx="3397113" cy="733596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347" y="2786027"/>
            <a:ext cx="3685073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150" y="2060898"/>
            <a:ext cx="3419670" cy="725129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65" y="2786027"/>
            <a:ext cx="3701520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7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754928"/>
            <a:ext cx="2729523" cy="1371600"/>
          </a:xfrm>
        </p:spPr>
        <p:txBody>
          <a:bodyPr anchor="b">
            <a:normAutofit/>
          </a:bodyPr>
          <a:lstStyle>
            <a:lvl1pPr algn="l">
              <a:defRPr sz="2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856" y="596018"/>
            <a:ext cx="4500964" cy="5506041"/>
          </a:xfrm>
        </p:spPr>
        <p:txBody>
          <a:bodyPr anchor="ctr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347" y="3126528"/>
            <a:ext cx="272952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898269"/>
            <a:ext cx="4423803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5442" y="-18288"/>
            <a:ext cx="2500062" cy="6903720"/>
          </a:xfr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080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7318" y="3269869"/>
            <a:ext cx="442380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23649" y="6181344"/>
            <a:ext cx="718502" cy="365125"/>
          </a:xfrm>
        </p:spPr>
        <p:txBody>
          <a:bodyPr/>
          <a:lstStyle/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8348" y="6181344"/>
            <a:ext cx="37053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24262" y="6181344"/>
            <a:ext cx="305186" cy="329250"/>
          </a:xfrm>
        </p:spPr>
        <p:txBody>
          <a:bodyPr/>
          <a:lstStyle/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2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8" y="2060898"/>
            <a:ext cx="7511472" cy="404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1708" y="6178260"/>
            <a:ext cx="1287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42AA1DDB-A382-4199-BADE-21E8C5CBB89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8347" y="6178260"/>
            <a:ext cx="5624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7202" y="617826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DF5E263C-D230-4D77-BF35-C8D29F43D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86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 cap="all">
          <a:ln w="3175" cmpd="sng">
            <a:noFill/>
          </a:ln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65000"/>
                <a:lumOff val="35000"/>
                <a:alpha val="40000"/>
              </a:schemeClr>
            </a:glow>
            <a:outerShdw blurRad="28575" dist="38100" dir="1404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8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6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2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0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</a:t>
            </a:r>
          </a:p>
          <a:p>
            <a:r>
              <a:rPr lang="en-US" dirty="0"/>
              <a:t>Abdul </a:t>
            </a:r>
            <a:r>
              <a:rPr lang="en-US" dirty="0" err="1"/>
              <a:t>Qodir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Numerik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err="1"/>
              <a:t>Satu</a:t>
            </a:r>
            <a:r>
              <a:rPr lang="en-US" dirty="0"/>
              <a:t> set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(interval, ratio)</a:t>
            </a:r>
          </a:p>
          <a:p>
            <a:endParaRPr lang="en-US" dirty="0"/>
          </a:p>
          <a:p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parameter:</a:t>
            </a:r>
          </a:p>
          <a:p>
            <a:pPr lvl="1"/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pemusatan</a:t>
            </a:r>
            <a:r>
              <a:rPr lang="en-US" dirty="0"/>
              <a:t> (mean, median, modus)</a:t>
            </a:r>
          </a:p>
          <a:p>
            <a:pPr lvl="1"/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 (std dev, range/min-max, </a:t>
            </a:r>
            <a:r>
              <a:rPr lang="en-US" dirty="0" err="1"/>
              <a:t>varians</a:t>
            </a:r>
            <a:r>
              <a:rPr lang="en-US" dirty="0"/>
              <a:t>,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varians</a:t>
            </a:r>
            <a:r>
              <a:rPr lang="en-US" dirty="0"/>
              <a:t>, inter </a:t>
            </a:r>
            <a:r>
              <a:rPr lang="en-US" dirty="0" err="1"/>
              <a:t>kuartil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Bagiamana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pemusatan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r>
              <a:rPr lang="en-US" dirty="0" err="1"/>
              <a:t>Penyajian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Tabel</a:t>
            </a:r>
            <a:endParaRPr lang="en-US" dirty="0"/>
          </a:p>
          <a:p>
            <a:pPr lvl="1"/>
            <a:r>
              <a:rPr lang="en-US" dirty="0" err="1"/>
              <a:t>Grafik</a:t>
            </a:r>
            <a:r>
              <a:rPr lang="en-US" dirty="0"/>
              <a:t> (histogram, plots, 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id-ID" sz="1600" dirty="0"/>
            </a:br>
            <a:r>
              <a:rPr lang="en-US" sz="1600" dirty="0" err="1"/>
              <a:t>Karakteristik</a:t>
            </a:r>
            <a:r>
              <a:rPr lang="en-US" sz="1600" dirty="0"/>
              <a:t> </a:t>
            </a:r>
            <a:r>
              <a:rPr lang="en-US" sz="1600" dirty="0" err="1"/>
              <a:t>responden</a:t>
            </a:r>
            <a:r>
              <a:rPr lang="en-US" sz="1600" dirty="0"/>
              <a:t> trauma </a:t>
            </a:r>
            <a:r>
              <a:rPr lang="en-US" sz="1600" dirty="0" err="1"/>
              <a:t>kepala</a:t>
            </a:r>
            <a:r>
              <a:rPr lang="en-US" sz="1600" dirty="0"/>
              <a:t> </a:t>
            </a:r>
            <a:r>
              <a:rPr lang="en-US" sz="1600" dirty="0" err="1"/>
              <a:t>berdasarkan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i="1" dirty="0"/>
              <a:t>Respiratory Rate </a:t>
            </a:r>
            <a:r>
              <a:rPr lang="en-US" sz="1600" dirty="0"/>
              <a:t>(RR) di  RSUD </a:t>
            </a:r>
            <a:r>
              <a:rPr lang="en-US" sz="1600" dirty="0" err="1"/>
              <a:t>Bangil</a:t>
            </a:r>
            <a:r>
              <a:rPr lang="en-US" sz="1600" dirty="0"/>
              <a:t> </a:t>
            </a:r>
            <a:r>
              <a:rPr lang="en-US" sz="1600" dirty="0" err="1"/>
              <a:t>Kabupaten</a:t>
            </a:r>
            <a:r>
              <a:rPr lang="en-US" sz="1600" dirty="0"/>
              <a:t> </a:t>
            </a:r>
            <a:r>
              <a:rPr lang="en-US" sz="1600" dirty="0" err="1"/>
              <a:t>Pasuruan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 </a:t>
            </a:r>
            <a:r>
              <a:rPr lang="en-US" sz="1600" dirty="0" err="1"/>
              <a:t>Juni</a:t>
            </a:r>
            <a:r>
              <a:rPr lang="en-US" sz="1600" dirty="0"/>
              <a:t> - </a:t>
            </a:r>
            <a:r>
              <a:rPr lang="en-US" sz="1600" dirty="0" err="1"/>
              <a:t>Juli</a:t>
            </a:r>
            <a:r>
              <a:rPr lang="en-US" sz="1600" dirty="0"/>
              <a:t> 2017 (n=51)</a:t>
            </a:r>
            <a:br>
              <a:rPr lang="id-ID" sz="1600" dirty="0"/>
            </a:br>
            <a:endParaRPr lang="id-ID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54870"/>
              </p:ext>
            </p:extLst>
          </p:nvPr>
        </p:nvGraphicFramePr>
        <p:xfrm>
          <a:off x="467544" y="2420888"/>
          <a:ext cx="8352926" cy="100811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980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4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2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Variabel</a:t>
                      </a:r>
                      <a:endParaRPr lang="id-ID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endParaRPr lang="id-ID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Minimum</a:t>
                      </a:r>
                      <a:endParaRPr lang="id-ID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Maximum</a:t>
                      </a:r>
                      <a:endParaRPr lang="id-ID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 (s.b)</a:t>
                      </a:r>
                      <a:endParaRPr lang="id-ID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d-ID" sz="18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RR</a:t>
                      </a:r>
                      <a:endParaRPr lang="id-ID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51</a:t>
                      </a:r>
                      <a:endParaRPr lang="id-ID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17x/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</a:rPr>
                        <a:t>menit</a:t>
                      </a:r>
                      <a:endParaRPr lang="id-ID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29x/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</a:rPr>
                        <a:t>menit</a:t>
                      </a:r>
                      <a:endParaRPr lang="id-ID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22,24x/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</a:rPr>
                        <a:t>menit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 (3,13)</a:t>
                      </a:r>
                      <a:endParaRPr lang="id-ID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883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b="1" dirty="0" err="1"/>
              <a:t>Syarat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Parametrik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numerik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Distribusi</a:t>
            </a:r>
            <a:r>
              <a:rPr lang="en-US" dirty="0"/>
              <a:t> data </a:t>
            </a:r>
            <a:r>
              <a:rPr lang="en-US" dirty="0" err="1"/>
              <a:t>harus</a:t>
            </a:r>
            <a:r>
              <a:rPr lang="en-US" dirty="0"/>
              <a:t> normal</a:t>
            </a:r>
          </a:p>
          <a:p>
            <a:endParaRPr lang="en-US" dirty="0"/>
          </a:p>
          <a:p>
            <a:r>
              <a:rPr lang="en-US" dirty="0" err="1"/>
              <a:t>Varians</a:t>
            </a:r>
            <a:r>
              <a:rPr lang="en-US" dirty="0"/>
              <a:t> data:</a:t>
            </a:r>
          </a:p>
          <a:p>
            <a:pPr lvl="1"/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varians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berpasangan</a:t>
            </a:r>
            <a:endParaRPr lang="en-US" dirty="0"/>
          </a:p>
          <a:p>
            <a:pPr lvl="1"/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varians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2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berpasangan</a:t>
            </a:r>
            <a:endParaRPr lang="en-US" dirty="0"/>
          </a:p>
          <a:p>
            <a:pPr lvl="1"/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varians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&gt; 2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berpasangan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Tabel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Penentuan</a:t>
            </a:r>
            <a:r>
              <a:rPr lang="en-US" sz="2800" b="1" dirty="0"/>
              <a:t> </a:t>
            </a:r>
            <a:r>
              <a:rPr lang="en-US" sz="2800" b="1" dirty="0" err="1"/>
              <a:t>Normalitas</a:t>
            </a:r>
            <a:r>
              <a:rPr lang="en-US" sz="2800" b="1" dirty="0"/>
              <a:t>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581716"/>
              </p:ext>
            </p:extLst>
          </p:nvPr>
        </p:nvGraphicFramePr>
        <p:xfrm>
          <a:off x="251520" y="685482"/>
          <a:ext cx="8712968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8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Metode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sebaran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dikatakan</a:t>
                      </a:r>
                      <a:r>
                        <a:rPr lang="en-US" dirty="0"/>
                        <a:t> 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Deskriptif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Koefisien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Nilai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koefisien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varian</a:t>
                      </a:r>
                      <a:r>
                        <a:rPr lang="en-US" baseline="0" dirty="0"/>
                        <a:t> &lt; 30%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Histogram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Simetris</a:t>
                      </a:r>
                      <a:r>
                        <a:rPr lang="en-US" dirty="0"/>
                        <a:t>: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terlalu</a:t>
                      </a:r>
                      <a:r>
                        <a:rPr lang="en-US" dirty="0"/>
                        <a:t> miring </a:t>
                      </a:r>
                      <a:r>
                        <a:rPr lang="en-US" dirty="0" err="1"/>
                        <a:t>kiri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maupun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kanan</a:t>
                      </a:r>
                      <a:r>
                        <a:rPr lang="en-US" dirty="0"/>
                        <a:t>; </a:t>
                      </a:r>
                      <a:r>
                        <a:rPr lang="en-US" dirty="0" err="1"/>
                        <a:t>terlalu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tinggi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rendah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Box plot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Simetris</a:t>
                      </a:r>
                      <a:r>
                        <a:rPr lang="en-US" dirty="0"/>
                        <a:t> median </a:t>
                      </a:r>
                      <a:r>
                        <a:rPr lang="en-US" dirty="0" err="1"/>
                        <a:t>tepat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tengah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oulier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ekstrim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 Q-Q</a:t>
                      </a:r>
                      <a:r>
                        <a:rPr lang="en-US" baseline="0" dirty="0"/>
                        <a:t> plots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</a:t>
                      </a:r>
                      <a:r>
                        <a:rPr lang="en-US" dirty="0" err="1"/>
                        <a:t>menyebar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sekitar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garis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err="1"/>
                        <a:t>Analitik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Kolmogorov-</a:t>
                      </a:r>
                      <a:r>
                        <a:rPr lang="en-US" dirty="0" err="1"/>
                        <a:t>smirnov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Untuk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sampel</a:t>
                      </a:r>
                      <a:r>
                        <a:rPr lang="en-US" baseline="0" dirty="0"/>
                        <a:t> &gt; 50 </a:t>
                      </a:r>
                      <a:r>
                        <a:rPr lang="en-US" baseline="0" dirty="0" err="1"/>
                        <a:t>subjek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/>
                        <a:t>Kesimpulan: </a:t>
                      </a:r>
                      <a:r>
                        <a:rPr lang="en-US" b="1" dirty="0"/>
                        <a:t>p-V &gt; 0.05 : 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Shapiro-Wilk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Untuk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sampel</a:t>
                      </a:r>
                      <a:r>
                        <a:rPr lang="en-US" baseline="0" dirty="0"/>
                        <a:t> ≤ 50 </a:t>
                      </a:r>
                      <a:r>
                        <a:rPr lang="en-US" baseline="0" dirty="0" err="1"/>
                        <a:t>subjek</a:t>
                      </a:r>
                      <a:endParaRPr lang="en-US" baseline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/>
                        <a:t>Kesimpulan: </a:t>
                      </a:r>
                      <a:r>
                        <a:rPr lang="en-US" b="1" dirty="0"/>
                        <a:t>p-V &gt; 0.05 : normal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47664" y="4901882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Tabel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Penentuan</a:t>
            </a:r>
            <a:r>
              <a:rPr lang="en-US" sz="2400" b="1" dirty="0"/>
              <a:t> </a:t>
            </a:r>
            <a:r>
              <a:rPr lang="en-US" sz="2400" b="1" dirty="0" err="1"/>
              <a:t>Homogenitas</a:t>
            </a:r>
            <a:r>
              <a:rPr lang="en-US" sz="2400" b="1" dirty="0"/>
              <a:t> Data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27112"/>
              </p:ext>
            </p:extLst>
          </p:nvPr>
        </p:nvGraphicFramePr>
        <p:xfrm>
          <a:off x="1547664" y="5400040"/>
          <a:ext cx="6477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8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Metode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Interpretasi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Analitik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Levene’s</a:t>
                      </a:r>
                      <a:r>
                        <a:rPr lang="en-US" dirty="0"/>
                        <a:t>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p-V &gt; 0.05 : </a:t>
                      </a:r>
                      <a:r>
                        <a:rPr lang="en-US" dirty="0" err="1"/>
                        <a:t>homogen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p-V </a:t>
                      </a:r>
                      <a:r>
                        <a:rPr lang="en-US" baseline="0" dirty="0"/>
                        <a:t>≤ 0.05 : </a:t>
                      </a:r>
                      <a:r>
                        <a:rPr lang="en-US" baseline="0" dirty="0" err="1"/>
                        <a:t>tidak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homogen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/>
              <a:t>Semoga</a:t>
            </a:r>
            <a:r>
              <a:rPr lang="en-US" dirty="0"/>
              <a:t> </a:t>
            </a:r>
            <a:r>
              <a:rPr lang="en-US" dirty="0" err="1"/>
              <a:t>Bermanfaat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Analisis data Kuantitatif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err="1"/>
              <a:t>Karena</a:t>
            </a:r>
            <a:r>
              <a:rPr lang="en-US" sz="2800" dirty="0"/>
              <a:t> data </a:t>
            </a:r>
            <a:r>
              <a:rPr lang="en-US" sz="2800" dirty="0" err="1"/>
              <a:t>kuantitatif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diungkapkan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angka-angka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kata-kata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halnya</a:t>
            </a:r>
            <a:r>
              <a:rPr lang="en-US" sz="2800" dirty="0"/>
              <a:t> data yang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kualitatif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data </a:t>
            </a:r>
            <a:r>
              <a:rPr lang="en-US" sz="2800" dirty="0" err="1"/>
              <a:t>kuantitatif</a:t>
            </a:r>
            <a:r>
              <a:rPr lang="en-US" sz="2800" dirty="0"/>
              <a:t>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berkenaan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r>
              <a:rPr lang="en-US" sz="2800" dirty="0"/>
              <a:t> (</a:t>
            </a:r>
            <a:r>
              <a:rPr lang="en-US" sz="2800" i="1" dirty="0"/>
              <a:t>statistical procedure</a:t>
            </a:r>
            <a:r>
              <a:rPr lang="en-US" sz="2800" dirty="0"/>
              <a:t>). </a:t>
            </a:r>
            <a:endParaRPr lang="id-ID" sz="2800" dirty="0"/>
          </a:p>
          <a:p>
            <a:pPr eaLnBrk="1" hangingPunct="1"/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sebab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analisis</a:t>
            </a:r>
            <a:r>
              <a:rPr lang="en-US" sz="2800" dirty="0"/>
              <a:t> data </a:t>
            </a:r>
            <a:r>
              <a:rPr lang="en-US" sz="2800" dirty="0" err="1"/>
              <a:t>kuantitatif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lain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r>
              <a:rPr lang="en-US" sz="2800" dirty="0"/>
              <a:t> (statistical procedure)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statistic (statistical analysis)</a:t>
            </a:r>
          </a:p>
        </p:txBody>
      </p:sp>
    </p:spTree>
    <p:extLst>
      <p:ext uri="{BB962C8B-B14F-4D97-AF65-F5344CB8AC3E}">
        <p14:creationId xmlns:p14="http://schemas.microsoft.com/office/powerpoint/2010/main" val="133762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>
                <a:latin typeface="SimSun" pitchFamily="2" charset="-122"/>
              </a:rPr>
              <a:t>Analisis Data </a:t>
            </a:r>
            <a:br>
              <a:rPr lang="en-US" sz="4000">
                <a:latin typeface="SimSun" pitchFamily="2" charset="-122"/>
              </a:rPr>
            </a:br>
            <a:r>
              <a:rPr lang="en-US" sz="4000">
                <a:latin typeface="SimSun" pitchFamily="2" charset="-122"/>
              </a:rPr>
              <a:t>Pada Penelitian Kuantitatif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>
                <a:solidFill>
                  <a:srgbClr val="993300"/>
                </a:solidFill>
              </a:rPr>
              <a:t>Dilakukan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 err="1">
                <a:solidFill>
                  <a:srgbClr val="993300"/>
                </a:solidFill>
              </a:rPr>
              <a:t>dengan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 err="1">
                <a:solidFill>
                  <a:srgbClr val="993300"/>
                </a:solidFill>
              </a:rPr>
              <a:t>perhitungan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 err="1">
                <a:solidFill>
                  <a:srgbClr val="993300"/>
                </a:solidFill>
              </a:rPr>
              <a:t>statistik</a:t>
            </a:r>
            <a:endParaRPr lang="en-US" sz="3200" dirty="0">
              <a:solidFill>
                <a:srgbClr val="993300"/>
              </a:solidFill>
            </a:endParaRPr>
          </a:p>
          <a:p>
            <a:pPr lvl="1" eaLnBrk="1" hangingPunct="1"/>
            <a:r>
              <a:rPr lang="en-US" sz="2800" dirty="0" err="1"/>
              <a:t>Statistik</a:t>
            </a:r>
            <a:r>
              <a:rPr lang="en-US" sz="2800" dirty="0"/>
              <a:t> </a:t>
            </a:r>
            <a:r>
              <a:rPr lang="en-US" sz="2800" dirty="0" err="1"/>
              <a:t>Diskriptif</a:t>
            </a:r>
            <a:r>
              <a:rPr lang="en-US" sz="2800" dirty="0"/>
              <a:t> (Descriptive Statistics)</a:t>
            </a:r>
          </a:p>
          <a:p>
            <a:pPr lvl="1" eaLnBrk="1" hangingPunct="1"/>
            <a:r>
              <a:rPr lang="en-US" sz="2800" dirty="0" err="1"/>
              <a:t>Statistitik</a:t>
            </a:r>
            <a:r>
              <a:rPr lang="en-US" sz="2800" dirty="0"/>
              <a:t> Inferential (Inferential Statistics)</a:t>
            </a:r>
          </a:p>
          <a:p>
            <a:pPr lvl="2" eaLnBrk="1" hangingPunct="1"/>
            <a:r>
              <a:rPr lang="en-US" sz="2400" dirty="0" err="1">
                <a:solidFill>
                  <a:srgbClr val="0033CC"/>
                </a:solidFill>
              </a:rPr>
              <a:t>Parametrik</a:t>
            </a:r>
            <a:r>
              <a:rPr lang="en-US" sz="2400" dirty="0"/>
              <a:t> (</a:t>
            </a:r>
            <a:r>
              <a:rPr lang="en-US" sz="2400" dirty="0" err="1"/>
              <a:t>untuk</a:t>
            </a:r>
            <a:r>
              <a:rPr lang="en-US" sz="2400" dirty="0"/>
              <a:t> data interval dan </a:t>
            </a:r>
            <a:r>
              <a:rPr lang="en-US" sz="2400" dirty="0" err="1"/>
              <a:t>rasio</a:t>
            </a:r>
            <a:r>
              <a:rPr lang="en-US" sz="2400" dirty="0"/>
              <a:t>)</a:t>
            </a:r>
          </a:p>
          <a:p>
            <a:pPr lvl="2" eaLnBrk="1" hangingPunct="1"/>
            <a:r>
              <a:rPr lang="en-US" sz="2400" dirty="0">
                <a:solidFill>
                  <a:srgbClr val="0033CC"/>
                </a:solidFill>
              </a:rPr>
              <a:t>Non-</a:t>
            </a:r>
            <a:r>
              <a:rPr lang="en-US" sz="2400" dirty="0" err="1">
                <a:solidFill>
                  <a:srgbClr val="0033CC"/>
                </a:solidFill>
              </a:rPr>
              <a:t>parametrik</a:t>
            </a:r>
            <a:r>
              <a:rPr lang="en-US" sz="2400" dirty="0"/>
              <a:t> (</a:t>
            </a:r>
            <a:r>
              <a:rPr lang="en-US" sz="2400" dirty="0" err="1"/>
              <a:t>untuk</a:t>
            </a:r>
            <a:r>
              <a:rPr lang="en-US" sz="2400" dirty="0"/>
              <a:t> data nominal dan ordinal)</a:t>
            </a:r>
          </a:p>
        </p:txBody>
      </p:sp>
    </p:spTree>
    <p:extLst>
      <p:ext uri="{BB962C8B-B14F-4D97-AF65-F5344CB8AC3E}">
        <p14:creationId xmlns:p14="http://schemas.microsoft.com/office/powerpoint/2010/main" val="273022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A. </a:t>
            </a:r>
            <a:r>
              <a:rPr lang="en-US" b="1" dirty="0" err="1"/>
              <a:t>Definisi</a:t>
            </a:r>
            <a:r>
              <a:rPr lang="en-US" b="1" dirty="0"/>
              <a:t> </a:t>
            </a:r>
            <a:r>
              <a:rPr lang="en-US" b="1" dirty="0" err="1"/>
              <a:t>Statistika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Ilmu</a:t>
            </a:r>
            <a:r>
              <a:rPr lang="en-US" sz="2800" dirty="0"/>
              <a:t> yang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pengumpulan</a:t>
            </a:r>
            <a:r>
              <a:rPr lang="en-US" sz="2800" dirty="0"/>
              <a:t>, </a:t>
            </a:r>
            <a:r>
              <a:rPr lang="en-US" sz="2800" b="1" dirty="0" err="1">
                <a:solidFill>
                  <a:schemeClr val="hlink"/>
                </a:solidFill>
              </a:rPr>
              <a:t>pengolahan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interpretasi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b="1" dirty="0">
                <a:solidFill>
                  <a:schemeClr val="hlink"/>
                </a:solidFill>
              </a:rPr>
              <a:t>data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keputusan</a:t>
            </a:r>
            <a:r>
              <a:rPr lang="en-US" sz="2800" dirty="0"/>
              <a:t> yang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ketidakpastian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variasi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95400" y="381000"/>
            <a:ext cx="7848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Statistika Deskriptif vs Inferensi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1613" y="1524000"/>
            <a:ext cx="8672512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deskriptif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digunakan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apabila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peneliti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hanya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bertujuan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mendapatkan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ringkasan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dimilikinya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Ringkasan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meliputi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lokasi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pemusatan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variabilitas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umum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distribusi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inferensi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digunakan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apabila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peneliti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ingin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membuat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kesimpulan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tertentu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hubungan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antar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beberapa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variabel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diberikan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ketika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hanya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sampel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folHlink"/>
                </a:solidFill>
              </a:rPr>
              <a:t>B. </a:t>
            </a:r>
            <a:r>
              <a:rPr lang="en-US" b="1" dirty="0" err="1">
                <a:solidFill>
                  <a:schemeClr val="folHlink"/>
                </a:solidFill>
              </a:rPr>
              <a:t>Statistika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 err="1">
                <a:solidFill>
                  <a:schemeClr val="folHlink"/>
                </a:solidFill>
              </a:rPr>
              <a:t>deskriptif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mendahului</a:t>
            </a:r>
            <a:r>
              <a:rPr lang="en-US" sz="2800" dirty="0"/>
              <a:t> </a:t>
            </a:r>
            <a:r>
              <a:rPr lang="en-US" sz="2800" dirty="0" err="1"/>
              <a:t>statistika</a:t>
            </a:r>
            <a:r>
              <a:rPr lang="en-US" sz="2800" dirty="0"/>
              <a:t> </a:t>
            </a:r>
            <a:r>
              <a:rPr lang="en-US" sz="2800" dirty="0" err="1"/>
              <a:t>analitik</a:t>
            </a:r>
            <a:r>
              <a:rPr lang="en-US" sz="2800" dirty="0"/>
              <a:t> (</a:t>
            </a:r>
            <a:r>
              <a:rPr lang="en-US" sz="2800" dirty="0" err="1"/>
              <a:t>inferensi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“</a:t>
            </a:r>
            <a:r>
              <a:rPr lang="en-US" sz="2800" dirty="0" err="1"/>
              <a:t>Kenali</a:t>
            </a:r>
            <a:r>
              <a:rPr lang="en-US" sz="2800" dirty="0"/>
              <a:t> data 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data yang </a:t>
            </a:r>
            <a:r>
              <a:rPr lang="en-US" sz="2800" dirty="0" err="1"/>
              <a:t>Saudara</a:t>
            </a:r>
            <a:r>
              <a:rPr lang="en-US" sz="2800" dirty="0"/>
              <a:t> </a:t>
            </a:r>
            <a:r>
              <a:rPr lang="en-US" sz="2800" dirty="0" err="1"/>
              <a:t>miliki</a:t>
            </a:r>
            <a:r>
              <a:rPr lang="en-US" sz="2800" dirty="0"/>
              <a:t>”</a:t>
            </a:r>
          </a:p>
          <a:p>
            <a:endParaRPr lang="en-US" sz="2800" dirty="0"/>
          </a:p>
          <a:p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kategorik</a:t>
            </a:r>
            <a:r>
              <a:rPr lang="en-US" sz="2800" dirty="0"/>
              <a:t> </a:t>
            </a:r>
            <a:r>
              <a:rPr lang="en-US" sz="2800" dirty="0" err="1"/>
              <a:t>vs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numerik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Kategorik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Satu</a:t>
            </a:r>
            <a:r>
              <a:rPr lang="en-US" dirty="0"/>
              <a:t> set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kategorik</a:t>
            </a:r>
            <a:r>
              <a:rPr lang="en-US" dirty="0"/>
              <a:t> (nominal; ordinal)</a:t>
            </a:r>
          </a:p>
          <a:p>
            <a:endParaRPr lang="en-US" dirty="0"/>
          </a:p>
          <a:p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(n)</a:t>
            </a:r>
          </a:p>
          <a:p>
            <a:pPr lvl="1"/>
            <a:r>
              <a:rPr lang="en-US" dirty="0" err="1"/>
              <a:t>Persentase</a:t>
            </a:r>
            <a:r>
              <a:rPr lang="en-US" dirty="0"/>
              <a:t>/</a:t>
            </a:r>
            <a:r>
              <a:rPr lang="en-US" dirty="0" err="1"/>
              <a:t>proporsi</a:t>
            </a:r>
            <a:r>
              <a:rPr lang="en-US" dirty="0"/>
              <a:t> (%)</a:t>
            </a:r>
          </a:p>
          <a:p>
            <a:endParaRPr lang="en-US" dirty="0"/>
          </a:p>
          <a:p>
            <a:r>
              <a:rPr lang="en-US" dirty="0" err="1"/>
              <a:t>Penyajian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Grafik</a:t>
            </a:r>
            <a:r>
              <a:rPr lang="en-US" dirty="0"/>
              <a:t> (</a:t>
            </a:r>
            <a:r>
              <a:rPr lang="en-US" dirty="0" err="1"/>
              <a:t>batang</a:t>
            </a:r>
            <a:r>
              <a:rPr lang="en-US" dirty="0"/>
              <a:t>, </a:t>
            </a:r>
            <a:r>
              <a:rPr lang="en-US" dirty="0" err="1"/>
              <a:t>lingkaran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800" b="1" dirty="0"/>
              <a:t>Indeks Masa Tubuh (IMT) pada Dewasa di Puskesmas Dinoyo Kota Malang</a:t>
            </a:r>
            <a:br>
              <a:rPr lang="id-ID" sz="2800" dirty="0"/>
            </a:b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07618"/>
              </p:ext>
            </p:extLst>
          </p:nvPr>
        </p:nvGraphicFramePr>
        <p:xfrm>
          <a:off x="971600" y="2132856"/>
          <a:ext cx="7434416" cy="1251951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261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Kategori IMT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Frekuensi</a:t>
                      </a:r>
                      <a:r>
                        <a:rPr lang="id-ID" sz="1800" baseline="0" dirty="0">
                          <a:solidFill>
                            <a:schemeClr val="tx1"/>
                          </a:solidFill>
                          <a:effectLst/>
                        </a:rPr>
                        <a:t> (n)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Presentase (%)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solidFill>
                            <a:schemeClr val="tx1"/>
                          </a:solidFill>
                          <a:effectLst/>
                        </a:rPr>
                        <a:t>Normal</a:t>
                      </a:r>
                      <a:endParaRPr lang="id-ID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73 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id-ID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d-ID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solidFill>
                            <a:schemeClr val="tx1"/>
                          </a:solidFill>
                          <a:effectLst/>
                        </a:rPr>
                        <a:t>Obesitas</a:t>
                      </a:r>
                      <a:endParaRPr lang="id-ID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27 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8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Menghitung Indeks Massa Tubuh - Dipopedia">
            <a:extLst>
              <a:ext uri="{FF2B5EF4-FFF2-40B4-BE49-F238E27FC236}">
                <a16:creationId xmlns:a16="http://schemas.microsoft.com/office/drawing/2014/main" id="{E22948E8-486D-443F-B441-7BC4991B9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7" y="3584565"/>
            <a:ext cx="5648325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257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62A61-9AE9-4175-9C57-0F3F2F6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Digaram</a:t>
            </a:r>
            <a:r>
              <a:rPr lang="en-US" dirty="0"/>
              <a:t> Pie</a:t>
            </a:r>
            <a:endParaRPr lang="id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616EE21-C8B8-49A1-AD48-326F568086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760773"/>
              </p:ext>
            </p:extLst>
          </p:nvPr>
        </p:nvGraphicFramePr>
        <p:xfrm>
          <a:off x="1259632" y="2413000"/>
          <a:ext cx="6408712" cy="3464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1281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h">
  <a:themeElements>
    <a:clrScheme name="Mesh">
      <a:dk1>
        <a:sysClr val="windowText" lastClr="000000"/>
      </a:dk1>
      <a:lt1>
        <a:sysClr val="window" lastClr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Mesh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sh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84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000000">
                <a:alpha val="5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25400" h="254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28000"/>
                <a:satMod val="94000"/>
                <a:lumMod val="20000"/>
              </a:schemeClr>
              <a:schemeClr val="phClr">
                <a:tint val="94000"/>
                <a:shade val="84000"/>
                <a:satMod val="148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sh" id="{789EC3FE-34FD-429C-9918-760025E6C145}" vid="{B8BE45C0-8141-4D58-8C71-A009BC26FB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Mesh</Template>
  <TotalTime>1703</TotalTime>
  <Words>582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SimSun</vt:lpstr>
      <vt:lpstr>Arial</vt:lpstr>
      <vt:lpstr>Calibri</vt:lpstr>
      <vt:lpstr>Century Gothic</vt:lpstr>
      <vt:lpstr>Mesh</vt:lpstr>
      <vt:lpstr>Konsep Dasar  Statistika Kesehatan</vt:lpstr>
      <vt:lpstr>Analisis data Kuantitatif</vt:lpstr>
      <vt:lpstr>Analisis Data  Pada Penelitian Kuantitatif</vt:lpstr>
      <vt:lpstr>A. Definisi Statistika</vt:lpstr>
      <vt:lpstr>PowerPoint Presentation</vt:lpstr>
      <vt:lpstr>B. Statistika deskriptif</vt:lpstr>
      <vt:lpstr>Variabel Kategorik</vt:lpstr>
      <vt:lpstr>Indeks Masa Tubuh (IMT) pada Dewasa di Puskesmas Dinoyo Kota Malang </vt:lpstr>
      <vt:lpstr>Digaram Pie</vt:lpstr>
      <vt:lpstr>Variabel Numerik</vt:lpstr>
      <vt:lpstr> Karakteristik responden trauma kepala berdasarkan nilai Respiratory Rate (RR) di  RSUD Bangil Kabupaten Pasuruan bulan Juni - Juli 2017 (n=51) </vt:lpstr>
      <vt:lpstr>Syarat Uji Parametrik</vt:lpstr>
      <vt:lpstr>Tabel Metode Penentuan Normalitas Data</vt:lpstr>
      <vt:lpstr>Semoga Bermanfaat</vt:lpstr>
    </vt:vector>
  </TitlesOfParts>
  <Company>http://sharingcentre.info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Konsep Dasar  Statistika Kesehatan</dc:title>
  <dc:creator>Abdul Qodir</dc:creator>
  <cp:lastModifiedBy>Abdul Qodir</cp:lastModifiedBy>
  <cp:revision>78</cp:revision>
  <dcterms:created xsi:type="dcterms:W3CDTF">2011-09-16T12:21:26Z</dcterms:created>
  <dcterms:modified xsi:type="dcterms:W3CDTF">2021-09-29T08:03:17Z</dcterms:modified>
</cp:coreProperties>
</file>