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6" r:id="rId4"/>
    <p:sldId id="267" r:id="rId5"/>
    <p:sldId id="268" r:id="rId6"/>
    <p:sldId id="269" r:id="rId7"/>
    <p:sldId id="270" r:id="rId8"/>
    <p:sldId id="257" r:id="rId9"/>
    <p:sldId id="258" r:id="rId10"/>
    <p:sldId id="259" r:id="rId11"/>
    <p:sldId id="260" r:id="rId12"/>
    <p:sldId id="261" r:id="rId13"/>
    <p:sldId id="262" r:id="rId14"/>
    <p:sldId id="263" r:id="rId15"/>
    <p:sldId id="264" r:id="rId16"/>
    <p:sldId id="274" r:id="rId17"/>
    <p:sldId id="271"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A5EC44F-E9B7-4D94-BD3C-44B0D057E986}" type="datetimeFigureOut">
              <a:rPr lang="en-ID" smtClean="0"/>
              <a:t>11/10/2023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A4055201-CD30-45BA-95A0-5BE05CF13807}" type="slidenum">
              <a:rPr lang="en-ID" smtClean="0"/>
              <a:t>‹#›</a:t>
            </a:fld>
            <a:endParaRPr lang="en-ID"/>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52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5EC44F-E9B7-4D94-BD3C-44B0D057E986}" type="datetimeFigureOut">
              <a:rPr lang="en-ID" smtClean="0"/>
              <a:t>11/10/2023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A4055201-CD30-45BA-95A0-5BE05CF13807}" type="slidenum">
              <a:rPr lang="en-ID" smtClean="0"/>
              <a:t>‹#›</a:t>
            </a:fld>
            <a:endParaRPr lang="en-ID"/>
          </a:p>
        </p:txBody>
      </p:sp>
    </p:spTree>
    <p:extLst>
      <p:ext uri="{BB962C8B-B14F-4D97-AF65-F5344CB8AC3E}">
        <p14:creationId xmlns:p14="http://schemas.microsoft.com/office/powerpoint/2010/main" val="15615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5EC44F-E9B7-4D94-BD3C-44B0D057E986}" type="datetimeFigureOut">
              <a:rPr lang="en-ID" smtClean="0"/>
              <a:t>11/10/2023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A4055201-CD30-45BA-95A0-5BE05CF13807}" type="slidenum">
              <a:rPr lang="en-ID" smtClean="0"/>
              <a:t>‹#›</a:t>
            </a:fld>
            <a:endParaRPr lang="en-ID"/>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02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5EC44F-E9B7-4D94-BD3C-44B0D057E986}" type="datetimeFigureOut">
              <a:rPr lang="en-ID" smtClean="0"/>
              <a:t>11/10/2023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A4055201-CD30-45BA-95A0-5BE05CF13807}" type="slidenum">
              <a:rPr lang="en-ID" smtClean="0"/>
              <a:t>‹#›</a:t>
            </a:fld>
            <a:endParaRPr lang="en-ID"/>
          </a:p>
        </p:txBody>
      </p:sp>
    </p:spTree>
    <p:extLst>
      <p:ext uri="{BB962C8B-B14F-4D97-AF65-F5344CB8AC3E}">
        <p14:creationId xmlns:p14="http://schemas.microsoft.com/office/powerpoint/2010/main" val="2091861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5EC44F-E9B7-4D94-BD3C-44B0D057E986}" type="datetimeFigureOut">
              <a:rPr lang="en-ID" smtClean="0"/>
              <a:t>11/10/2023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A4055201-CD30-45BA-95A0-5BE05CF13807}" type="slidenum">
              <a:rPr lang="en-ID" smtClean="0"/>
              <a:t>‹#›</a:t>
            </a:fld>
            <a:endParaRPr lang="en-ID"/>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532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5EC44F-E9B7-4D94-BD3C-44B0D057E986}" type="datetimeFigureOut">
              <a:rPr lang="en-ID" smtClean="0"/>
              <a:t>11/10/2023</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A4055201-CD30-45BA-95A0-5BE05CF13807}" type="slidenum">
              <a:rPr lang="en-ID" smtClean="0"/>
              <a:t>‹#›</a:t>
            </a:fld>
            <a:endParaRPr lang="en-ID"/>
          </a:p>
        </p:txBody>
      </p:sp>
    </p:spTree>
    <p:extLst>
      <p:ext uri="{BB962C8B-B14F-4D97-AF65-F5344CB8AC3E}">
        <p14:creationId xmlns:p14="http://schemas.microsoft.com/office/powerpoint/2010/main" val="811134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5EC44F-E9B7-4D94-BD3C-44B0D057E986}" type="datetimeFigureOut">
              <a:rPr lang="en-ID" smtClean="0"/>
              <a:t>11/10/2023</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A4055201-CD30-45BA-95A0-5BE05CF13807}" type="slidenum">
              <a:rPr lang="en-ID" smtClean="0"/>
              <a:t>‹#›</a:t>
            </a:fld>
            <a:endParaRPr lang="en-ID"/>
          </a:p>
        </p:txBody>
      </p:sp>
    </p:spTree>
    <p:extLst>
      <p:ext uri="{BB962C8B-B14F-4D97-AF65-F5344CB8AC3E}">
        <p14:creationId xmlns:p14="http://schemas.microsoft.com/office/powerpoint/2010/main" val="732265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5EC44F-E9B7-4D94-BD3C-44B0D057E986}" type="datetimeFigureOut">
              <a:rPr lang="en-ID" smtClean="0"/>
              <a:t>11/10/2023</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A4055201-CD30-45BA-95A0-5BE05CF13807}" type="slidenum">
              <a:rPr lang="en-ID" smtClean="0"/>
              <a:t>‹#›</a:t>
            </a:fld>
            <a:endParaRPr lang="en-ID"/>
          </a:p>
        </p:txBody>
      </p:sp>
    </p:spTree>
    <p:extLst>
      <p:ext uri="{BB962C8B-B14F-4D97-AF65-F5344CB8AC3E}">
        <p14:creationId xmlns:p14="http://schemas.microsoft.com/office/powerpoint/2010/main" val="3217443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EC44F-E9B7-4D94-BD3C-44B0D057E986}" type="datetimeFigureOut">
              <a:rPr lang="en-ID" smtClean="0"/>
              <a:t>11/10/2023</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A4055201-CD30-45BA-95A0-5BE05CF13807}" type="slidenum">
              <a:rPr lang="en-ID" smtClean="0"/>
              <a:t>‹#›</a:t>
            </a:fld>
            <a:endParaRPr lang="en-ID"/>
          </a:p>
        </p:txBody>
      </p:sp>
    </p:spTree>
    <p:extLst>
      <p:ext uri="{BB962C8B-B14F-4D97-AF65-F5344CB8AC3E}">
        <p14:creationId xmlns:p14="http://schemas.microsoft.com/office/powerpoint/2010/main" val="157848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EC44F-E9B7-4D94-BD3C-44B0D057E986}" type="datetimeFigureOut">
              <a:rPr lang="en-ID" smtClean="0"/>
              <a:t>11/10/2023</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A4055201-CD30-45BA-95A0-5BE05CF13807}" type="slidenum">
              <a:rPr lang="en-ID" smtClean="0"/>
              <a:t>‹#›</a:t>
            </a:fld>
            <a:endParaRPr lang="en-ID"/>
          </a:p>
        </p:txBody>
      </p:sp>
    </p:spTree>
    <p:extLst>
      <p:ext uri="{BB962C8B-B14F-4D97-AF65-F5344CB8AC3E}">
        <p14:creationId xmlns:p14="http://schemas.microsoft.com/office/powerpoint/2010/main" val="421691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EC44F-E9B7-4D94-BD3C-44B0D057E986}" type="datetimeFigureOut">
              <a:rPr lang="en-ID" smtClean="0"/>
              <a:t>11/10/2023</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A4055201-CD30-45BA-95A0-5BE05CF13807}" type="slidenum">
              <a:rPr lang="en-ID" smtClean="0"/>
              <a:t>‹#›</a:t>
            </a:fld>
            <a:endParaRPr lang="en-ID"/>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031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A5EC44F-E9B7-4D94-BD3C-44B0D057E986}" type="datetimeFigureOut">
              <a:rPr lang="en-ID" smtClean="0"/>
              <a:t>11/10/2023</a:t>
            </a:fld>
            <a:endParaRPr lang="en-ID"/>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ID"/>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4055201-CD30-45BA-95A0-5BE05CF13807}" type="slidenum">
              <a:rPr lang="en-ID" smtClean="0"/>
              <a:t>‹#›</a:t>
            </a:fld>
            <a:endParaRPr lang="en-ID"/>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565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D" dirty="0" err="1" smtClean="0"/>
              <a:t>Pemeriksaan</a:t>
            </a:r>
            <a:r>
              <a:rPr lang="en-ID" dirty="0" smtClean="0"/>
              <a:t> </a:t>
            </a:r>
            <a:r>
              <a:rPr lang="en-ID" dirty="0" err="1" smtClean="0"/>
              <a:t>Diagnostik</a:t>
            </a:r>
            <a:endParaRPr lang="en-ID" dirty="0"/>
          </a:p>
        </p:txBody>
      </p:sp>
      <p:sp>
        <p:nvSpPr>
          <p:cNvPr id="3" name="Subtitle 2"/>
          <p:cNvSpPr>
            <a:spLocks noGrp="1"/>
          </p:cNvSpPr>
          <p:nvPr>
            <p:ph type="subTitle" idx="1"/>
          </p:nvPr>
        </p:nvSpPr>
        <p:spPr/>
        <p:txBody>
          <a:bodyPr/>
          <a:lstStyle/>
          <a:p>
            <a:endParaRPr lang="en-ID"/>
          </a:p>
        </p:txBody>
      </p:sp>
    </p:spTree>
    <p:extLst>
      <p:ext uri="{BB962C8B-B14F-4D97-AF65-F5344CB8AC3E}">
        <p14:creationId xmlns:p14="http://schemas.microsoft.com/office/powerpoint/2010/main" val="1261797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Angiografi</a:t>
            </a:r>
            <a:r>
              <a:rPr lang="en-ID" dirty="0" smtClean="0"/>
              <a:t> cerebral</a:t>
            </a:r>
            <a:endParaRPr lang="en-ID" dirty="0"/>
          </a:p>
        </p:txBody>
      </p:sp>
      <p:sp>
        <p:nvSpPr>
          <p:cNvPr id="3" name="Content Placeholder 2"/>
          <p:cNvSpPr>
            <a:spLocks noGrp="1"/>
          </p:cNvSpPr>
          <p:nvPr>
            <p:ph idx="1"/>
          </p:nvPr>
        </p:nvSpPr>
        <p:spPr/>
        <p:txBody>
          <a:bodyPr>
            <a:normAutofit/>
          </a:bodyPr>
          <a:lstStyle/>
          <a:p>
            <a:r>
              <a:rPr lang="en-ID" i="1" dirty="0"/>
              <a:t>Cerebral angiogram</a:t>
            </a:r>
            <a:r>
              <a:rPr lang="en-ID" dirty="0"/>
              <a:t> </a:t>
            </a:r>
            <a:r>
              <a:rPr lang="en-ID" dirty="0" err="1"/>
              <a:t>merupakan</a:t>
            </a:r>
            <a:r>
              <a:rPr lang="en-ID" dirty="0"/>
              <a:t> </a:t>
            </a:r>
            <a:r>
              <a:rPr lang="en-ID" dirty="0" err="1"/>
              <a:t>salah</a:t>
            </a:r>
            <a:r>
              <a:rPr lang="en-ID" dirty="0"/>
              <a:t> </a:t>
            </a:r>
            <a:r>
              <a:rPr lang="en-ID" dirty="0" err="1"/>
              <a:t>satu</a:t>
            </a:r>
            <a:r>
              <a:rPr lang="en-ID" dirty="0"/>
              <a:t> </a:t>
            </a:r>
            <a:r>
              <a:rPr lang="en-ID" dirty="0" err="1"/>
              <a:t>tes</a:t>
            </a:r>
            <a:r>
              <a:rPr lang="en-ID" dirty="0"/>
              <a:t> yang </a:t>
            </a:r>
            <a:r>
              <a:rPr lang="en-ID" dirty="0" err="1"/>
              <a:t>dilakukan</a:t>
            </a:r>
            <a:r>
              <a:rPr lang="en-ID" dirty="0"/>
              <a:t> </a:t>
            </a:r>
            <a:r>
              <a:rPr lang="en-ID" dirty="0" err="1"/>
              <a:t>menggunakan</a:t>
            </a:r>
            <a:r>
              <a:rPr lang="en-ID" dirty="0"/>
              <a:t> </a:t>
            </a:r>
            <a:r>
              <a:rPr lang="en-ID" dirty="0" err="1"/>
              <a:t>sinar</a:t>
            </a:r>
            <a:r>
              <a:rPr lang="en-ID" dirty="0"/>
              <a:t> X-ray </a:t>
            </a:r>
            <a:r>
              <a:rPr lang="en-ID" dirty="0" err="1"/>
              <a:t>untuk</a:t>
            </a:r>
            <a:r>
              <a:rPr lang="en-ID" dirty="0"/>
              <a:t> </a:t>
            </a:r>
            <a:r>
              <a:rPr lang="en-ID" dirty="0" err="1"/>
              <a:t>menghasilkan</a:t>
            </a:r>
            <a:r>
              <a:rPr lang="en-ID" dirty="0"/>
              <a:t> </a:t>
            </a:r>
            <a:r>
              <a:rPr lang="en-ID" dirty="0" err="1"/>
              <a:t>foto</a:t>
            </a:r>
            <a:r>
              <a:rPr lang="en-ID" dirty="0"/>
              <a:t> </a:t>
            </a:r>
            <a:r>
              <a:rPr lang="en-ID" dirty="0" err="1"/>
              <a:t>dari</a:t>
            </a:r>
            <a:r>
              <a:rPr lang="en-ID" dirty="0"/>
              <a:t> </a:t>
            </a:r>
            <a:r>
              <a:rPr lang="en-ID" dirty="0" err="1"/>
              <a:t>dalam</a:t>
            </a:r>
            <a:r>
              <a:rPr lang="en-ID" dirty="0"/>
              <a:t> </a:t>
            </a:r>
            <a:r>
              <a:rPr lang="en-ID" dirty="0" err="1"/>
              <a:t>pembuluh</a:t>
            </a:r>
            <a:r>
              <a:rPr lang="en-ID" dirty="0"/>
              <a:t> </a:t>
            </a:r>
            <a:r>
              <a:rPr lang="en-ID" dirty="0" err="1"/>
              <a:t>darah</a:t>
            </a:r>
            <a:r>
              <a:rPr lang="en-ID" dirty="0"/>
              <a:t> yang </a:t>
            </a:r>
            <a:r>
              <a:rPr lang="en-ID" dirty="0" err="1"/>
              <a:t>terdapat</a:t>
            </a:r>
            <a:r>
              <a:rPr lang="en-ID" dirty="0"/>
              <a:t> di </a:t>
            </a:r>
            <a:r>
              <a:rPr lang="en-ID" dirty="0" err="1"/>
              <a:t>leher</a:t>
            </a:r>
            <a:r>
              <a:rPr lang="en-ID" dirty="0"/>
              <a:t> </a:t>
            </a:r>
            <a:r>
              <a:rPr lang="en-ID" dirty="0" err="1"/>
              <a:t>dan</a:t>
            </a:r>
            <a:r>
              <a:rPr lang="en-ID" dirty="0"/>
              <a:t> </a:t>
            </a:r>
            <a:r>
              <a:rPr lang="en-ID" dirty="0" err="1"/>
              <a:t>kepala</a:t>
            </a:r>
            <a:r>
              <a:rPr lang="en-ID" dirty="0"/>
              <a:t>. </a:t>
            </a:r>
            <a:r>
              <a:rPr lang="en-ID" dirty="0" err="1"/>
              <a:t>Tujuannya</a:t>
            </a:r>
            <a:r>
              <a:rPr lang="en-ID" dirty="0"/>
              <a:t>, </a:t>
            </a:r>
            <a:r>
              <a:rPr lang="en-ID" dirty="0" err="1"/>
              <a:t>untuk</a:t>
            </a:r>
            <a:r>
              <a:rPr lang="en-ID" dirty="0"/>
              <a:t> </a:t>
            </a:r>
            <a:r>
              <a:rPr lang="en-ID" dirty="0" err="1"/>
              <a:t>melihat</a:t>
            </a:r>
            <a:r>
              <a:rPr lang="en-ID" dirty="0"/>
              <a:t> </a:t>
            </a:r>
            <a:r>
              <a:rPr lang="en-ID" dirty="0" err="1"/>
              <a:t>adanya</a:t>
            </a:r>
            <a:r>
              <a:rPr lang="en-ID" dirty="0"/>
              <a:t> </a:t>
            </a:r>
            <a:r>
              <a:rPr lang="en-ID" dirty="0" err="1"/>
              <a:t>sumbatan</a:t>
            </a:r>
            <a:r>
              <a:rPr lang="en-ID" dirty="0"/>
              <a:t>, </a:t>
            </a:r>
            <a:r>
              <a:rPr lang="en-ID" dirty="0" err="1"/>
              <a:t>penyempitan</a:t>
            </a:r>
            <a:r>
              <a:rPr lang="en-ID" dirty="0"/>
              <a:t>, </a:t>
            </a:r>
            <a:r>
              <a:rPr lang="en-ID" dirty="0" err="1"/>
              <a:t>atau</a:t>
            </a:r>
            <a:r>
              <a:rPr lang="en-ID" dirty="0"/>
              <a:t> </a:t>
            </a:r>
            <a:r>
              <a:rPr lang="en-ID" dirty="0" err="1"/>
              <a:t>kerusakan</a:t>
            </a:r>
            <a:r>
              <a:rPr lang="en-ID" dirty="0"/>
              <a:t> </a:t>
            </a:r>
            <a:r>
              <a:rPr lang="en-ID" dirty="0" err="1"/>
              <a:t>pada</a:t>
            </a:r>
            <a:r>
              <a:rPr lang="en-ID" dirty="0"/>
              <a:t> </a:t>
            </a:r>
            <a:r>
              <a:rPr lang="en-ID" dirty="0" err="1"/>
              <a:t>pembuluh</a:t>
            </a:r>
            <a:r>
              <a:rPr lang="en-ID" dirty="0"/>
              <a:t> </a:t>
            </a:r>
            <a:r>
              <a:rPr lang="en-ID" dirty="0" err="1"/>
              <a:t>darah</a:t>
            </a:r>
            <a:r>
              <a:rPr lang="en-ID" dirty="0" smtClean="0"/>
              <a:t>.</a:t>
            </a:r>
          </a:p>
          <a:p>
            <a:pPr fontAlgn="base"/>
            <a:r>
              <a:rPr lang="en-ID" dirty="0" err="1" smtClean="0"/>
              <a:t>Persiapan</a:t>
            </a:r>
            <a:r>
              <a:rPr lang="en-ID" dirty="0" smtClean="0"/>
              <a:t> DSA</a:t>
            </a:r>
            <a:r>
              <a:rPr lang="en-ID" dirty="0"/>
              <a:t>(</a:t>
            </a:r>
            <a:r>
              <a:rPr lang="en-ID" i="1" dirty="0"/>
              <a:t>digital subtraction angiography</a:t>
            </a:r>
            <a:r>
              <a:rPr lang="en-ID" dirty="0"/>
              <a:t>)</a:t>
            </a:r>
            <a:r>
              <a:rPr lang="en-ID" dirty="0" smtClean="0"/>
              <a:t> : </a:t>
            </a:r>
            <a:r>
              <a:rPr lang="en-ID" dirty="0" err="1" smtClean="0"/>
              <a:t>Anamnesa</a:t>
            </a:r>
            <a:r>
              <a:rPr lang="en-ID" dirty="0" smtClean="0"/>
              <a:t> </a:t>
            </a:r>
            <a:r>
              <a:rPr lang="en-ID" dirty="0" err="1" smtClean="0"/>
              <a:t>Alergi</a:t>
            </a:r>
            <a:r>
              <a:rPr lang="en-ID" dirty="0" smtClean="0"/>
              <a:t> </a:t>
            </a:r>
            <a:r>
              <a:rPr lang="en-ID" dirty="0" err="1"/>
              <a:t>terhadap</a:t>
            </a:r>
            <a:r>
              <a:rPr lang="en-ID" dirty="0"/>
              <a:t> </a:t>
            </a:r>
            <a:r>
              <a:rPr lang="en-ID" dirty="0" err="1"/>
              <a:t>kerang</a:t>
            </a:r>
            <a:r>
              <a:rPr lang="en-ID" dirty="0"/>
              <a:t> </a:t>
            </a:r>
            <a:r>
              <a:rPr lang="en-ID" dirty="0" err="1"/>
              <a:t>atau</a:t>
            </a:r>
            <a:r>
              <a:rPr lang="en-ID" dirty="0"/>
              <a:t> </a:t>
            </a:r>
            <a:r>
              <a:rPr lang="en-ID" dirty="0" err="1"/>
              <a:t>zat</a:t>
            </a:r>
            <a:r>
              <a:rPr lang="en-ID" dirty="0"/>
              <a:t> </a:t>
            </a:r>
            <a:r>
              <a:rPr lang="en-ID" dirty="0" err="1" smtClean="0"/>
              <a:t>yodium</a:t>
            </a:r>
            <a:r>
              <a:rPr lang="en-ID" dirty="0" smtClean="0"/>
              <a:t>, </a:t>
            </a:r>
            <a:r>
              <a:rPr lang="en-ID" dirty="0" err="1" smtClean="0"/>
              <a:t>Terdapat</a:t>
            </a:r>
            <a:r>
              <a:rPr lang="en-ID" dirty="0" smtClean="0"/>
              <a:t> </a:t>
            </a:r>
            <a:r>
              <a:rPr lang="en-ID" dirty="0" err="1"/>
              <a:t>riwayat</a:t>
            </a:r>
            <a:r>
              <a:rPr lang="en-ID" dirty="0"/>
              <a:t> </a:t>
            </a:r>
            <a:r>
              <a:rPr lang="en-ID" dirty="0" err="1"/>
              <a:t>masalah</a:t>
            </a:r>
            <a:r>
              <a:rPr lang="en-ID" dirty="0"/>
              <a:t> </a:t>
            </a:r>
            <a:r>
              <a:rPr lang="en-ID" dirty="0" err="1" smtClean="0"/>
              <a:t>perdarahan,Pernah</a:t>
            </a:r>
            <a:r>
              <a:rPr lang="en-ID" dirty="0" smtClean="0"/>
              <a:t> </a:t>
            </a:r>
            <a:r>
              <a:rPr lang="en-ID" dirty="0" err="1"/>
              <a:t>mengalami</a:t>
            </a:r>
            <a:r>
              <a:rPr lang="en-ID" dirty="0"/>
              <a:t> </a:t>
            </a:r>
            <a:r>
              <a:rPr lang="en-ID" dirty="0" err="1"/>
              <a:t>reaksi</a:t>
            </a:r>
            <a:r>
              <a:rPr lang="en-ID" dirty="0"/>
              <a:t> </a:t>
            </a:r>
            <a:r>
              <a:rPr lang="en-ID" dirty="0" err="1"/>
              <a:t>alergi</a:t>
            </a:r>
            <a:r>
              <a:rPr lang="en-ID" dirty="0"/>
              <a:t> </a:t>
            </a:r>
            <a:r>
              <a:rPr lang="en-ID" dirty="0" err="1"/>
              <a:t>terhadap</a:t>
            </a:r>
            <a:r>
              <a:rPr lang="en-ID" dirty="0"/>
              <a:t> </a:t>
            </a:r>
            <a:r>
              <a:rPr lang="en-ID" dirty="0" err="1"/>
              <a:t>pewarna</a:t>
            </a:r>
            <a:r>
              <a:rPr lang="en-ID" dirty="0"/>
              <a:t> </a:t>
            </a:r>
            <a:r>
              <a:rPr lang="en-ID" dirty="0" err="1"/>
              <a:t>kontras</a:t>
            </a:r>
            <a:r>
              <a:rPr lang="en-ID" dirty="0"/>
              <a:t> </a:t>
            </a:r>
            <a:r>
              <a:rPr lang="en-ID" dirty="0" err="1"/>
              <a:t>sinar</a:t>
            </a:r>
            <a:r>
              <a:rPr lang="en-ID" dirty="0"/>
              <a:t>-X </a:t>
            </a:r>
            <a:r>
              <a:rPr lang="en-ID" dirty="0" err="1"/>
              <a:t>atau</a:t>
            </a:r>
            <a:r>
              <a:rPr lang="en-ID" dirty="0"/>
              <a:t> </a:t>
            </a:r>
            <a:r>
              <a:rPr lang="en-ID" dirty="0" err="1"/>
              <a:t>zat</a:t>
            </a:r>
            <a:r>
              <a:rPr lang="en-ID" dirty="0"/>
              <a:t> </a:t>
            </a:r>
            <a:r>
              <a:rPr lang="en-ID" dirty="0" err="1" smtClean="0"/>
              <a:t>yodium</a:t>
            </a:r>
            <a:r>
              <a:rPr lang="en-ID" dirty="0" smtClean="0"/>
              <a:t>, </a:t>
            </a:r>
            <a:r>
              <a:rPr lang="en-ID" dirty="0" err="1" smtClean="0"/>
              <a:t>Sedang</a:t>
            </a:r>
            <a:r>
              <a:rPr lang="en-ID" dirty="0" smtClean="0"/>
              <a:t> </a:t>
            </a:r>
            <a:r>
              <a:rPr lang="en-ID" dirty="0" err="1" smtClean="0"/>
              <a:t>hamil</a:t>
            </a:r>
            <a:r>
              <a:rPr lang="en-ID" dirty="0" smtClean="0"/>
              <a:t>, </a:t>
            </a:r>
            <a:r>
              <a:rPr lang="en-ID" dirty="0" err="1" smtClean="0"/>
              <a:t>berpuasa</a:t>
            </a:r>
            <a:r>
              <a:rPr lang="en-ID" dirty="0" smtClean="0"/>
              <a:t> 4-8 jam, </a:t>
            </a:r>
            <a:r>
              <a:rPr lang="en-ID" dirty="0" err="1" smtClean="0"/>
              <a:t>premed</a:t>
            </a:r>
            <a:r>
              <a:rPr lang="en-ID" dirty="0" smtClean="0"/>
              <a:t> aspirin</a:t>
            </a:r>
            <a:endParaRPr lang="en-ID" dirty="0"/>
          </a:p>
          <a:p>
            <a:endParaRPr lang="en-ID" dirty="0"/>
          </a:p>
        </p:txBody>
      </p:sp>
    </p:spTree>
    <p:extLst>
      <p:ext uri="{BB962C8B-B14F-4D97-AF65-F5344CB8AC3E}">
        <p14:creationId xmlns:p14="http://schemas.microsoft.com/office/powerpoint/2010/main" val="2900335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ID" dirty="0" err="1" smtClean="0"/>
              <a:t>Mielografi</a:t>
            </a:r>
            <a:endParaRPr lang="en-ID" dirty="0"/>
          </a:p>
        </p:txBody>
      </p:sp>
      <p:sp>
        <p:nvSpPr>
          <p:cNvPr id="3" name="Content Placeholder 2"/>
          <p:cNvSpPr>
            <a:spLocks noGrp="1"/>
          </p:cNvSpPr>
          <p:nvPr>
            <p:ph idx="1"/>
          </p:nvPr>
        </p:nvSpPr>
        <p:spPr>
          <a:xfrm>
            <a:off x="838200" y="1449107"/>
            <a:ext cx="10515600" cy="4351338"/>
          </a:xfrm>
        </p:spPr>
        <p:txBody>
          <a:bodyPr>
            <a:normAutofit/>
          </a:bodyPr>
          <a:lstStyle/>
          <a:p>
            <a:r>
              <a:rPr lang="en-ID" dirty="0"/>
              <a:t>Myelogram </a:t>
            </a:r>
            <a:r>
              <a:rPr lang="en-ID" dirty="0" err="1"/>
              <a:t>adalah</a:t>
            </a:r>
            <a:r>
              <a:rPr lang="en-ID" dirty="0"/>
              <a:t> </a:t>
            </a:r>
            <a:r>
              <a:rPr lang="en-ID" dirty="0" err="1"/>
              <a:t>tes</a:t>
            </a:r>
            <a:r>
              <a:rPr lang="en-ID" dirty="0"/>
              <a:t> </a:t>
            </a:r>
            <a:r>
              <a:rPr lang="en-ID" dirty="0" err="1"/>
              <a:t>menggunakan</a:t>
            </a:r>
            <a:r>
              <a:rPr lang="en-ID" dirty="0"/>
              <a:t> </a:t>
            </a:r>
            <a:r>
              <a:rPr lang="en-ID" dirty="0" err="1"/>
              <a:t>sinar</a:t>
            </a:r>
            <a:r>
              <a:rPr lang="en-ID" dirty="0"/>
              <a:t>-X </a:t>
            </a:r>
            <a:r>
              <a:rPr lang="en-ID" dirty="0" err="1"/>
              <a:t>dan</a:t>
            </a:r>
            <a:r>
              <a:rPr lang="en-ID" dirty="0"/>
              <a:t> </a:t>
            </a:r>
            <a:r>
              <a:rPr lang="en-ID" dirty="0" err="1"/>
              <a:t>pewarna</a:t>
            </a:r>
            <a:r>
              <a:rPr lang="en-ID" dirty="0"/>
              <a:t> </a:t>
            </a:r>
            <a:r>
              <a:rPr lang="en-ID" dirty="0" err="1"/>
              <a:t>khusus</a:t>
            </a:r>
            <a:r>
              <a:rPr lang="en-ID" dirty="0"/>
              <a:t> (</a:t>
            </a:r>
            <a:r>
              <a:rPr lang="en-ID" dirty="0" err="1"/>
              <a:t>bahan</a:t>
            </a:r>
            <a:r>
              <a:rPr lang="en-ID" dirty="0"/>
              <a:t> </a:t>
            </a:r>
            <a:r>
              <a:rPr lang="en-ID" dirty="0" err="1"/>
              <a:t>kontras</a:t>
            </a:r>
            <a:r>
              <a:rPr lang="en-ID" dirty="0"/>
              <a:t>) </a:t>
            </a:r>
            <a:r>
              <a:rPr lang="en-ID" dirty="0" err="1"/>
              <a:t>untuk</a:t>
            </a:r>
            <a:r>
              <a:rPr lang="en-ID" dirty="0"/>
              <a:t> </a:t>
            </a:r>
            <a:r>
              <a:rPr lang="en-ID" dirty="0" err="1"/>
              <a:t>mendapat</a:t>
            </a:r>
            <a:r>
              <a:rPr lang="en-ID" dirty="0"/>
              <a:t> </a:t>
            </a:r>
            <a:r>
              <a:rPr lang="en-ID" dirty="0" err="1"/>
              <a:t>gambar</a:t>
            </a:r>
            <a:r>
              <a:rPr lang="en-ID" dirty="0"/>
              <a:t> </a:t>
            </a:r>
            <a:r>
              <a:rPr lang="en-ID" dirty="0" err="1"/>
              <a:t>kanal</a:t>
            </a:r>
            <a:r>
              <a:rPr lang="en-ID" dirty="0"/>
              <a:t> </a:t>
            </a:r>
            <a:r>
              <a:rPr lang="en-ID" dirty="0" err="1"/>
              <a:t>tulang</a:t>
            </a:r>
            <a:r>
              <a:rPr lang="en-ID" dirty="0"/>
              <a:t> </a:t>
            </a:r>
            <a:r>
              <a:rPr lang="en-ID" dirty="0" err="1" smtClean="0"/>
              <a:t>belakang</a:t>
            </a:r>
            <a:r>
              <a:rPr lang="en-ID" dirty="0" smtClean="0"/>
              <a:t>.</a:t>
            </a:r>
          </a:p>
          <a:p>
            <a:r>
              <a:rPr lang="en-ID" dirty="0" err="1"/>
              <a:t>Fluoroskopi</a:t>
            </a:r>
            <a:r>
              <a:rPr lang="en-ID" dirty="0"/>
              <a:t> </a:t>
            </a:r>
            <a:r>
              <a:rPr lang="en-ID" dirty="0" err="1"/>
              <a:t>merupakan</a:t>
            </a:r>
            <a:r>
              <a:rPr lang="en-ID" dirty="0"/>
              <a:t> </a:t>
            </a:r>
            <a:r>
              <a:rPr lang="en-ID" dirty="0" err="1"/>
              <a:t>jenis</a:t>
            </a:r>
            <a:r>
              <a:rPr lang="en-ID" dirty="0"/>
              <a:t> </a:t>
            </a:r>
            <a:r>
              <a:rPr lang="en-ID" dirty="0" err="1"/>
              <a:t>sinar</a:t>
            </a:r>
            <a:r>
              <a:rPr lang="en-ID" dirty="0"/>
              <a:t>-X yang </a:t>
            </a:r>
            <a:r>
              <a:rPr lang="en-ID" dirty="0" err="1"/>
              <a:t>dapat</a:t>
            </a:r>
            <a:r>
              <a:rPr lang="en-ID" dirty="0"/>
              <a:t> </a:t>
            </a:r>
            <a:r>
              <a:rPr lang="en-ID" dirty="0" err="1"/>
              <a:t>menunjukkan</a:t>
            </a:r>
            <a:r>
              <a:rPr lang="en-ID" dirty="0"/>
              <a:t> </a:t>
            </a:r>
            <a:r>
              <a:rPr lang="en-ID" dirty="0" err="1"/>
              <a:t>pergerakan</a:t>
            </a:r>
            <a:r>
              <a:rPr lang="en-ID" dirty="0"/>
              <a:t> </a:t>
            </a:r>
            <a:r>
              <a:rPr lang="en-ID" dirty="0" err="1"/>
              <a:t>jaringan</a:t>
            </a:r>
            <a:r>
              <a:rPr lang="en-ID" dirty="0"/>
              <a:t> internal, </a:t>
            </a:r>
            <a:r>
              <a:rPr lang="en-ID" dirty="0" err="1"/>
              <a:t>struktur</a:t>
            </a:r>
            <a:r>
              <a:rPr lang="en-ID" dirty="0"/>
              <a:t>, </a:t>
            </a:r>
            <a:r>
              <a:rPr lang="en-ID" dirty="0" err="1"/>
              <a:t>dan</a:t>
            </a:r>
            <a:r>
              <a:rPr lang="en-ID" dirty="0"/>
              <a:t> organ </a:t>
            </a:r>
            <a:r>
              <a:rPr lang="en-ID" dirty="0" err="1"/>
              <a:t>secara</a:t>
            </a:r>
            <a:r>
              <a:rPr lang="en-ID" dirty="0"/>
              <a:t> </a:t>
            </a:r>
            <a:r>
              <a:rPr lang="en-ID" i="1" dirty="0"/>
              <a:t>real time. </a:t>
            </a:r>
            <a:r>
              <a:rPr lang="en-ID" dirty="0" err="1"/>
              <a:t>Sementara</a:t>
            </a:r>
            <a:r>
              <a:rPr lang="en-ID" dirty="0"/>
              <a:t> CT scan, </a:t>
            </a:r>
            <a:r>
              <a:rPr lang="en-ID" dirty="0" err="1"/>
              <a:t>yaitu</a:t>
            </a:r>
            <a:r>
              <a:rPr lang="en-ID" dirty="0"/>
              <a:t> </a:t>
            </a:r>
            <a:r>
              <a:rPr lang="en-ID" dirty="0" err="1"/>
              <a:t>prosedur</a:t>
            </a:r>
            <a:r>
              <a:rPr lang="en-ID" dirty="0"/>
              <a:t> </a:t>
            </a:r>
            <a:r>
              <a:rPr lang="en-ID" dirty="0" err="1"/>
              <a:t>menggunakan</a:t>
            </a:r>
            <a:r>
              <a:rPr lang="en-ID" dirty="0"/>
              <a:t> </a:t>
            </a:r>
            <a:r>
              <a:rPr lang="en-ID" dirty="0" err="1"/>
              <a:t>sinar</a:t>
            </a:r>
            <a:r>
              <a:rPr lang="en-ID" dirty="0"/>
              <a:t>-X </a:t>
            </a:r>
            <a:r>
              <a:rPr lang="en-ID" dirty="0" err="1"/>
              <a:t>dan</a:t>
            </a:r>
            <a:r>
              <a:rPr lang="en-ID" dirty="0"/>
              <a:t> </a:t>
            </a:r>
            <a:r>
              <a:rPr lang="en-ID" dirty="0" err="1"/>
              <a:t>komputer</a:t>
            </a:r>
            <a:r>
              <a:rPr lang="en-ID" dirty="0"/>
              <a:t> </a:t>
            </a:r>
            <a:r>
              <a:rPr lang="en-ID" dirty="0" err="1"/>
              <a:t>untuk</a:t>
            </a:r>
            <a:r>
              <a:rPr lang="en-ID" dirty="0"/>
              <a:t> </a:t>
            </a:r>
            <a:r>
              <a:rPr lang="en-ID" dirty="0" err="1"/>
              <a:t>membuat</a:t>
            </a:r>
            <a:r>
              <a:rPr lang="en-ID" dirty="0"/>
              <a:t> </a:t>
            </a:r>
            <a:r>
              <a:rPr lang="en-ID" dirty="0" err="1"/>
              <a:t>gambar</a:t>
            </a:r>
            <a:r>
              <a:rPr lang="en-ID" dirty="0"/>
              <a:t> </a:t>
            </a:r>
            <a:r>
              <a:rPr lang="en-ID" dirty="0" err="1"/>
              <a:t>tubuh</a:t>
            </a:r>
            <a:r>
              <a:rPr lang="en-ID" dirty="0"/>
              <a:t>, </a:t>
            </a:r>
            <a:r>
              <a:rPr lang="en-ID" dirty="0" err="1"/>
              <a:t>termasuk</a:t>
            </a:r>
            <a:r>
              <a:rPr lang="en-ID" dirty="0"/>
              <a:t> </a:t>
            </a:r>
            <a:r>
              <a:rPr lang="en-ID" dirty="0" err="1"/>
              <a:t>kanal</a:t>
            </a:r>
            <a:r>
              <a:rPr lang="en-ID" dirty="0"/>
              <a:t> </a:t>
            </a:r>
            <a:r>
              <a:rPr lang="en-ID" dirty="0" err="1"/>
              <a:t>tulang</a:t>
            </a:r>
            <a:r>
              <a:rPr lang="en-ID" dirty="0"/>
              <a:t> </a:t>
            </a:r>
            <a:r>
              <a:rPr lang="en-ID" dirty="0" err="1"/>
              <a:t>belakang</a:t>
            </a:r>
            <a:r>
              <a:rPr lang="en-ID" dirty="0"/>
              <a:t>, </a:t>
            </a:r>
            <a:r>
              <a:rPr lang="en-ID" dirty="0" err="1"/>
              <a:t>lebih</a:t>
            </a:r>
            <a:r>
              <a:rPr lang="en-ID" dirty="0"/>
              <a:t> </a:t>
            </a:r>
            <a:r>
              <a:rPr lang="en-ID" dirty="0" smtClean="0"/>
              <a:t>detail</a:t>
            </a:r>
          </a:p>
          <a:p>
            <a:pPr fontAlgn="base"/>
            <a:r>
              <a:rPr lang="en-ID" dirty="0" err="1" smtClean="0"/>
              <a:t>Persiapan</a:t>
            </a:r>
            <a:r>
              <a:rPr lang="en-ID" dirty="0" smtClean="0"/>
              <a:t> : </a:t>
            </a:r>
            <a:r>
              <a:rPr lang="en-ID" dirty="0" err="1" smtClean="0"/>
              <a:t>anamnesa</a:t>
            </a:r>
            <a:r>
              <a:rPr lang="en-ID" dirty="0" smtClean="0"/>
              <a:t> </a:t>
            </a:r>
            <a:r>
              <a:rPr lang="en-ID" dirty="0" err="1" smtClean="0"/>
              <a:t>sedang</a:t>
            </a:r>
            <a:r>
              <a:rPr lang="en-ID" dirty="0" smtClean="0"/>
              <a:t> </a:t>
            </a:r>
            <a:r>
              <a:rPr lang="en-ID" dirty="0" err="1" smtClean="0"/>
              <a:t>konsumsi</a:t>
            </a:r>
            <a:r>
              <a:rPr lang="en-ID" dirty="0" smtClean="0"/>
              <a:t> Ab </a:t>
            </a:r>
            <a:r>
              <a:rPr lang="en-ID" dirty="0" err="1" smtClean="0"/>
              <a:t>atau</a:t>
            </a:r>
            <a:r>
              <a:rPr lang="en-ID" dirty="0" smtClean="0"/>
              <a:t> aspirin ,</a:t>
            </a:r>
            <a:r>
              <a:rPr lang="en-ID" dirty="0" err="1" smtClean="0"/>
              <a:t>memiliki</a:t>
            </a:r>
            <a:r>
              <a:rPr lang="en-ID" dirty="0"/>
              <a:t> </a:t>
            </a:r>
            <a:r>
              <a:rPr lang="en-ID" dirty="0" err="1" smtClean="0"/>
              <a:t>alergi</a:t>
            </a:r>
            <a:r>
              <a:rPr lang="en-ID" dirty="0" smtClean="0"/>
              <a:t> </a:t>
            </a:r>
            <a:r>
              <a:rPr lang="en-ID" dirty="0" err="1" smtClean="0"/>
              <a:t>terhadap</a:t>
            </a:r>
            <a:r>
              <a:rPr lang="en-ID" dirty="0" smtClean="0"/>
              <a:t> </a:t>
            </a:r>
            <a:r>
              <a:rPr lang="en-ID" dirty="0" err="1"/>
              <a:t>makanan</a:t>
            </a:r>
            <a:r>
              <a:rPr lang="en-ID" dirty="0"/>
              <a:t>, </a:t>
            </a:r>
            <a:r>
              <a:rPr lang="en-ID" dirty="0" err="1"/>
              <a:t>obat-obatan</a:t>
            </a:r>
            <a:r>
              <a:rPr lang="en-ID" dirty="0"/>
              <a:t> </a:t>
            </a:r>
            <a:r>
              <a:rPr lang="en-ID" dirty="0" err="1" smtClean="0"/>
              <a:t>tertentu,alergi</a:t>
            </a:r>
            <a:r>
              <a:rPr lang="en-ID" dirty="0" smtClean="0"/>
              <a:t> </a:t>
            </a:r>
            <a:r>
              <a:rPr lang="en-ID" dirty="0" err="1"/>
              <a:t>terhadap</a:t>
            </a:r>
            <a:r>
              <a:rPr lang="en-ID" dirty="0"/>
              <a:t> </a:t>
            </a:r>
            <a:r>
              <a:rPr lang="en-ID" dirty="0" err="1"/>
              <a:t>bahan</a:t>
            </a:r>
            <a:r>
              <a:rPr lang="en-ID" dirty="0"/>
              <a:t> </a:t>
            </a:r>
            <a:r>
              <a:rPr lang="en-ID" dirty="0" err="1"/>
              <a:t>kontras</a:t>
            </a:r>
            <a:r>
              <a:rPr lang="en-ID" dirty="0"/>
              <a:t> yang </a:t>
            </a:r>
            <a:r>
              <a:rPr lang="en-ID" dirty="0" err="1"/>
              <a:t>akan</a:t>
            </a:r>
            <a:r>
              <a:rPr lang="en-ID" dirty="0"/>
              <a:t> </a:t>
            </a:r>
            <a:r>
              <a:rPr lang="en-ID" dirty="0" err="1"/>
              <a:t>Anda</a:t>
            </a:r>
            <a:r>
              <a:rPr lang="en-ID" dirty="0"/>
              <a:t> </a:t>
            </a:r>
            <a:r>
              <a:rPr lang="en-ID" dirty="0" err="1"/>
              <a:t>gunakan</a:t>
            </a:r>
            <a:r>
              <a:rPr lang="en-ID" dirty="0"/>
              <a:t> </a:t>
            </a:r>
            <a:r>
              <a:rPr lang="en-ID" dirty="0" err="1"/>
              <a:t>selama</a:t>
            </a:r>
            <a:r>
              <a:rPr lang="en-ID" dirty="0"/>
              <a:t> </a:t>
            </a:r>
            <a:r>
              <a:rPr lang="en-ID" dirty="0" err="1" smtClean="0"/>
              <a:t>prosedur,sedang</a:t>
            </a:r>
            <a:r>
              <a:rPr lang="en-ID" dirty="0" smtClean="0"/>
              <a:t> </a:t>
            </a:r>
            <a:r>
              <a:rPr lang="en-ID" dirty="0" err="1"/>
              <a:t>hamil</a:t>
            </a:r>
            <a:r>
              <a:rPr lang="en-ID" dirty="0"/>
              <a:t> </a:t>
            </a:r>
            <a:r>
              <a:rPr lang="en-ID" dirty="0" err="1"/>
              <a:t>atau</a:t>
            </a:r>
            <a:r>
              <a:rPr lang="en-ID" dirty="0"/>
              <a:t> </a:t>
            </a:r>
            <a:r>
              <a:rPr lang="en-ID" dirty="0" err="1"/>
              <a:t>kemungkinan</a:t>
            </a:r>
            <a:r>
              <a:rPr lang="en-ID" dirty="0"/>
              <a:t> </a:t>
            </a:r>
            <a:r>
              <a:rPr lang="en-ID" dirty="0" err="1"/>
              <a:t>Anda</a:t>
            </a:r>
            <a:r>
              <a:rPr lang="en-ID" dirty="0"/>
              <a:t> </a:t>
            </a:r>
            <a:r>
              <a:rPr lang="en-ID" dirty="0" err="1" smtClean="0"/>
              <a:t>hamil,memiliki</a:t>
            </a:r>
            <a:r>
              <a:rPr lang="en-ID" dirty="0" smtClean="0"/>
              <a:t> </a:t>
            </a:r>
            <a:r>
              <a:rPr lang="en-ID" dirty="0" err="1"/>
              <a:t>riwayat</a:t>
            </a:r>
            <a:r>
              <a:rPr lang="en-ID" dirty="0"/>
              <a:t> </a:t>
            </a:r>
            <a:r>
              <a:rPr lang="en-ID" dirty="0" err="1" smtClean="0"/>
              <a:t>kejang</a:t>
            </a:r>
            <a:r>
              <a:rPr lang="en-ID" dirty="0" smtClean="0"/>
              <a:t>, </a:t>
            </a:r>
            <a:r>
              <a:rPr lang="en-ID" dirty="0" err="1" smtClean="0"/>
              <a:t>riwayat</a:t>
            </a:r>
            <a:r>
              <a:rPr lang="en-ID" dirty="0"/>
              <a:t> </a:t>
            </a:r>
            <a:r>
              <a:rPr lang="en-ID" dirty="0" smtClean="0"/>
              <a:t>diabetes. </a:t>
            </a:r>
            <a:r>
              <a:rPr lang="en-ID" dirty="0" err="1" smtClean="0"/>
              <a:t>Menambah</a:t>
            </a:r>
            <a:r>
              <a:rPr lang="en-ID" dirty="0" smtClean="0"/>
              <a:t> </a:t>
            </a:r>
            <a:r>
              <a:rPr lang="en-ID" dirty="0" err="1" smtClean="0"/>
              <a:t>konsumsi</a:t>
            </a:r>
            <a:r>
              <a:rPr lang="en-ID" dirty="0" smtClean="0"/>
              <a:t> </a:t>
            </a:r>
            <a:r>
              <a:rPr lang="en-ID" dirty="0" err="1" smtClean="0"/>
              <a:t>cairan</a:t>
            </a:r>
            <a:r>
              <a:rPr lang="en-ID" dirty="0" smtClean="0"/>
              <a:t> </a:t>
            </a:r>
            <a:r>
              <a:rPr lang="en-ID" dirty="0" err="1" smtClean="0"/>
              <a:t>dua</a:t>
            </a:r>
            <a:r>
              <a:rPr lang="en-ID" dirty="0" smtClean="0"/>
              <a:t> </a:t>
            </a:r>
            <a:r>
              <a:rPr lang="en-ID" dirty="0" err="1" smtClean="0"/>
              <a:t>hari</a:t>
            </a:r>
            <a:r>
              <a:rPr lang="en-ID" dirty="0" smtClean="0"/>
              <a:t> </a:t>
            </a:r>
            <a:r>
              <a:rPr lang="en-ID" dirty="0" err="1" smtClean="0"/>
              <a:t>menjelang</a:t>
            </a:r>
            <a:r>
              <a:rPr lang="en-ID" dirty="0" smtClean="0"/>
              <a:t> </a:t>
            </a:r>
            <a:r>
              <a:rPr lang="en-ID" dirty="0" err="1" smtClean="0"/>
              <a:t>tindakan</a:t>
            </a:r>
            <a:r>
              <a:rPr lang="en-ID" dirty="0" smtClean="0"/>
              <a:t>, </a:t>
            </a:r>
            <a:r>
              <a:rPr lang="en-ID" dirty="0" err="1" smtClean="0"/>
              <a:t>puasa</a:t>
            </a:r>
            <a:r>
              <a:rPr lang="en-ID" dirty="0" smtClean="0"/>
              <a:t> 6 jam, </a:t>
            </a:r>
            <a:r>
              <a:rPr lang="en-ID" dirty="0" err="1" smtClean="0"/>
              <a:t>melepas</a:t>
            </a:r>
            <a:r>
              <a:rPr lang="en-ID" dirty="0" smtClean="0"/>
              <a:t> </a:t>
            </a:r>
            <a:r>
              <a:rPr lang="en-ID" dirty="0" err="1" smtClean="0"/>
              <a:t>benda</a:t>
            </a:r>
            <a:r>
              <a:rPr lang="en-ID" dirty="0" smtClean="0"/>
              <a:t> </a:t>
            </a:r>
            <a:r>
              <a:rPr lang="en-ID" dirty="0" err="1" smtClean="0"/>
              <a:t>logam</a:t>
            </a:r>
            <a:endParaRPr lang="en-ID" dirty="0" smtClean="0"/>
          </a:p>
          <a:p>
            <a:pPr fontAlgn="base"/>
            <a:r>
              <a:rPr lang="en-ID" dirty="0" smtClean="0"/>
              <a:t>Post </a:t>
            </a:r>
            <a:r>
              <a:rPr lang="en-ID" dirty="0" err="1" smtClean="0"/>
              <a:t>tindakan</a:t>
            </a:r>
            <a:r>
              <a:rPr lang="en-ID" dirty="0" smtClean="0"/>
              <a:t> : </a:t>
            </a:r>
            <a:r>
              <a:rPr lang="en-ID" dirty="0" err="1" smtClean="0"/>
              <a:t>berbaring</a:t>
            </a:r>
            <a:r>
              <a:rPr lang="en-ID" dirty="0" smtClean="0"/>
              <a:t> </a:t>
            </a:r>
            <a:r>
              <a:rPr lang="en-ID" dirty="0" err="1" smtClean="0"/>
              <a:t>dengan</a:t>
            </a:r>
            <a:r>
              <a:rPr lang="en-ID" dirty="0" smtClean="0"/>
              <a:t> </a:t>
            </a:r>
            <a:r>
              <a:rPr lang="en-ID" dirty="0" err="1" smtClean="0"/>
              <a:t>kepala</a:t>
            </a:r>
            <a:r>
              <a:rPr lang="en-ID" dirty="0" smtClean="0"/>
              <a:t> </a:t>
            </a:r>
            <a:r>
              <a:rPr lang="en-ID" dirty="0" err="1" smtClean="0"/>
              <a:t>terangkat</a:t>
            </a:r>
            <a:r>
              <a:rPr lang="en-ID" dirty="0" smtClean="0"/>
              <a:t> 1-2 jam, </a:t>
            </a:r>
            <a:r>
              <a:rPr lang="en-ID" dirty="0" err="1" smtClean="0"/>
              <a:t>byk</a:t>
            </a:r>
            <a:r>
              <a:rPr lang="en-ID" dirty="0" smtClean="0"/>
              <a:t> </a:t>
            </a:r>
            <a:r>
              <a:rPr lang="en-ID" dirty="0" err="1" smtClean="0"/>
              <a:t>asupan</a:t>
            </a:r>
            <a:r>
              <a:rPr lang="en-ID" dirty="0" smtClean="0"/>
              <a:t> </a:t>
            </a:r>
            <a:r>
              <a:rPr lang="en-ID" dirty="0" err="1" smtClean="0"/>
              <a:t>cairan</a:t>
            </a:r>
            <a:r>
              <a:rPr lang="en-ID" dirty="0" smtClean="0"/>
              <a:t>, </a:t>
            </a:r>
            <a:r>
              <a:rPr lang="en-ID" dirty="0" err="1" smtClean="0"/>
              <a:t>mengurangi</a:t>
            </a:r>
            <a:r>
              <a:rPr lang="en-ID" dirty="0" smtClean="0"/>
              <a:t> </a:t>
            </a:r>
            <a:r>
              <a:rPr lang="en-ID" dirty="0" err="1" smtClean="0"/>
              <a:t>aktifitas</a:t>
            </a:r>
            <a:r>
              <a:rPr lang="en-ID" dirty="0" smtClean="0"/>
              <a:t> </a:t>
            </a:r>
            <a:r>
              <a:rPr lang="en-ID" dirty="0" err="1" smtClean="0"/>
              <a:t>berat</a:t>
            </a:r>
            <a:r>
              <a:rPr lang="en-ID" dirty="0" smtClean="0"/>
              <a:t> </a:t>
            </a:r>
            <a:r>
              <a:rPr lang="en-ID" dirty="0" err="1" smtClean="0"/>
              <a:t>selama</a:t>
            </a:r>
            <a:r>
              <a:rPr lang="en-ID" dirty="0" smtClean="0"/>
              <a:t> 2 </a:t>
            </a:r>
            <a:r>
              <a:rPr lang="en-ID" dirty="0" err="1" smtClean="0"/>
              <a:t>hari</a:t>
            </a:r>
            <a:endParaRPr lang="en-ID" dirty="0"/>
          </a:p>
          <a:p>
            <a:endParaRPr lang="en-ID" dirty="0"/>
          </a:p>
        </p:txBody>
      </p:sp>
    </p:spTree>
    <p:extLst>
      <p:ext uri="{BB962C8B-B14F-4D97-AF65-F5344CB8AC3E}">
        <p14:creationId xmlns:p14="http://schemas.microsoft.com/office/powerpoint/2010/main" val="1465816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EEG</a:t>
            </a:r>
            <a:endParaRPr lang="en-ID" dirty="0"/>
          </a:p>
        </p:txBody>
      </p:sp>
      <p:sp>
        <p:nvSpPr>
          <p:cNvPr id="3" name="Content Placeholder 2"/>
          <p:cNvSpPr>
            <a:spLocks noGrp="1"/>
          </p:cNvSpPr>
          <p:nvPr>
            <p:ph idx="1"/>
          </p:nvPr>
        </p:nvSpPr>
        <p:spPr>
          <a:xfrm>
            <a:off x="838200" y="1690688"/>
            <a:ext cx="10515600" cy="4351338"/>
          </a:xfrm>
        </p:spPr>
        <p:txBody>
          <a:bodyPr/>
          <a:lstStyle/>
          <a:p>
            <a:r>
              <a:rPr lang="en-ID" i="1" dirty="0"/>
              <a:t>Electroencephalogram </a:t>
            </a:r>
            <a:r>
              <a:rPr lang="en-ID" dirty="0" err="1"/>
              <a:t>adalah</a:t>
            </a:r>
            <a:r>
              <a:rPr lang="en-ID" dirty="0"/>
              <a:t> </a:t>
            </a:r>
            <a:r>
              <a:rPr lang="en-ID" dirty="0" err="1"/>
              <a:t>tes</a:t>
            </a:r>
            <a:r>
              <a:rPr lang="en-ID" dirty="0"/>
              <a:t> yang </a:t>
            </a:r>
            <a:r>
              <a:rPr lang="en-ID" dirty="0" err="1"/>
              <a:t>digunakan</a:t>
            </a:r>
            <a:r>
              <a:rPr lang="en-ID" dirty="0"/>
              <a:t> </a:t>
            </a:r>
            <a:r>
              <a:rPr lang="en-ID" dirty="0" err="1"/>
              <a:t>untuk</a:t>
            </a:r>
            <a:r>
              <a:rPr lang="en-ID" dirty="0"/>
              <a:t> </a:t>
            </a:r>
            <a:r>
              <a:rPr lang="en-ID" dirty="0" err="1"/>
              <a:t>memeriksa</a:t>
            </a:r>
            <a:r>
              <a:rPr lang="en-ID" dirty="0"/>
              <a:t> </a:t>
            </a:r>
            <a:r>
              <a:rPr lang="en-ID" dirty="0" err="1"/>
              <a:t>aktivitas</a:t>
            </a:r>
            <a:r>
              <a:rPr lang="en-ID" dirty="0"/>
              <a:t> </a:t>
            </a:r>
            <a:r>
              <a:rPr lang="en-ID" dirty="0" err="1"/>
              <a:t>listrik</a:t>
            </a:r>
            <a:r>
              <a:rPr lang="en-ID" dirty="0"/>
              <a:t> </a:t>
            </a:r>
            <a:r>
              <a:rPr lang="en-ID" dirty="0" err="1"/>
              <a:t>pada</a:t>
            </a:r>
            <a:r>
              <a:rPr lang="en-ID" dirty="0"/>
              <a:t> </a:t>
            </a:r>
            <a:r>
              <a:rPr lang="en-ID" dirty="0" err="1" smtClean="0"/>
              <a:t>otak</a:t>
            </a:r>
            <a:r>
              <a:rPr lang="en-ID" dirty="0" smtClean="0"/>
              <a:t>.</a:t>
            </a:r>
          </a:p>
          <a:p>
            <a:r>
              <a:rPr lang="en-ID" dirty="0" err="1" smtClean="0"/>
              <a:t>Pemeriksaan</a:t>
            </a:r>
            <a:r>
              <a:rPr lang="en-ID" dirty="0"/>
              <a:t> </a:t>
            </a:r>
            <a:r>
              <a:rPr lang="en-ID" i="1" dirty="0"/>
              <a:t>electroencephalogram </a:t>
            </a:r>
            <a:r>
              <a:rPr lang="en-ID" dirty="0" err="1"/>
              <a:t>menggunakan</a:t>
            </a:r>
            <a:r>
              <a:rPr lang="en-ID" dirty="0"/>
              <a:t> </a:t>
            </a:r>
            <a:r>
              <a:rPr lang="en-ID" dirty="0" err="1"/>
              <a:t>elektroda</a:t>
            </a:r>
            <a:r>
              <a:rPr lang="en-ID" dirty="0"/>
              <a:t> </a:t>
            </a:r>
            <a:r>
              <a:rPr lang="en-ID" dirty="0" err="1"/>
              <a:t>atau</a:t>
            </a:r>
            <a:r>
              <a:rPr lang="en-ID" dirty="0"/>
              <a:t> </a:t>
            </a:r>
            <a:r>
              <a:rPr lang="en-ID" dirty="0" err="1"/>
              <a:t>alat</a:t>
            </a:r>
            <a:r>
              <a:rPr lang="en-ID" dirty="0"/>
              <a:t> </a:t>
            </a:r>
            <a:r>
              <a:rPr lang="en-ID" dirty="0" err="1"/>
              <a:t>cakram</a:t>
            </a:r>
            <a:r>
              <a:rPr lang="en-ID" dirty="0"/>
              <a:t> </a:t>
            </a:r>
            <a:r>
              <a:rPr lang="en-ID" dirty="0" err="1"/>
              <a:t>logam</a:t>
            </a:r>
            <a:r>
              <a:rPr lang="en-ID" dirty="0"/>
              <a:t> </a:t>
            </a:r>
            <a:r>
              <a:rPr lang="en-ID" dirty="0" err="1"/>
              <a:t>kecil</a:t>
            </a:r>
            <a:r>
              <a:rPr lang="en-ID" dirty="0"/>
              <a:t> yang </a:t>
            </a:r>
            <a:r>
              <a:rPr lang="en-ID" dirty="0" err="1"/>
              <a:t>dipasangkan</a:t>
            </a:r>
            <a:r>
              <a:rPr lang="en-ID" dirty="0"/>
              <a:t> </a:t>
            </a:r>
            <a:r>
              <a:rPr lang="en-ID" dirty="0" err="1"/>
              <a:t>pada</a:t>
            </a:r>
            <a:r>
              <a:rPr lang="en-ID" dirty="0"/>
              <a:t> </a:t>
            </a:r>
            <a:r>
              <a:rPr lang="en-ID" dirty="0" err="1"/>
              <a:t>kulit</a:t>
            </a:r>
            <a:r>
              <a:rPr lang="en-ID" dirty="0"/>
              <a:t> </a:t>
            </a:r>
            <a:r>
              <a:rPr lang="en-ID" dirty="0" err="1"/>
              <a:t>kepala</a:t>
            </a:r>
            <a:r>
              <a:rPr lang="en-ID" dirty="0"/>
              <a:t> </a:t>
            </a:r>
            <a:r>
              <a:rPr lang="en-ID" dirty="0" err="1" smtClean="0"/>
              <a:t>pasiens</a:t>
            </a:r>
            <a:endParaRPr lang="en-ID" dirty="0"/>
          </a:p>
          <a:p>
            <a:r>
              <a:rPr lang="en-ID" dirty="0" smtClean="0"/>
              <a:t>EEG </a:t>
            </a:r>
            <a:r>
              <a:rPr lang="en-ID" dirty="0" err="1" smtClean="0"/>
              <a:t>untuk</a:t>
            </a:r>
            <a:r>
              <a:rPr lang="en-ID" dirty="0" smtClean="0"/>
              <a:t> </a:t>
            </a:r>
            <a:r>
              <a:rPr lang="en-ID" dirty="0" err="1" smtClean="0"/>
              <a:t>mendeksi</a:t>
            </a:r>
            <a:r>
              <a:rPr lang="en-ID" dirty="0" smtClean="0"/>
              <a:t> </a:t>
            </a:r>
            <a:r>
              <a:rPr lang="en-ID" dirty="0" err="1" smtClean="0"/>
              <a:t>penyakit</a:t>
            </a:r>
            <a:r>
              <a:rPr lang="en-ID" dirty="0" smtClean="0"/>
              <a:t> </a:t>
            </a:r>
            <a:r>
              <a:rPr lang="en-ID" dirty="0" err="1" smtClean="0"/>
              <a:t>tumor</a:t>
            </a:r>
            <a:r>
              <a:rPr lang="en-ID" dirty="0" smtClean="0"/>
              <a:t> </a:t>
            </a:r>
            <a:r>
              <a:rPr lang="en-ID" dirty="0" err="1" smtClean="0"/>
              <a:t>otak</a:t>
            </a:r>
            <a:r>
              <a:rPr lang="en-ID" dirty="0" smtClean="0"/>
              <a:t>, </a:t>
            </a:r>
            <a:r>
              <a:rPr lang="en-ID" dirty="0" err="1" smtClean="0"/>
              <a:t>alzaimer</a:t>
            </a:r>
            <a:r>
              <a:rPr lang="en-ID" dirty="0" smtClean="0"/>
              <a:t>, epilepsy, </a:t>
            </a:r>
            <a:r>
              <a:rPr lang="en-ID" dirty="0" err="1" smtClean="0"/>
              <a:t>memastikan</a:t>
            </a:r>
            <a:r>
              <a:rPr lang="en-ID" dirty="0" smtClean="0"/>
              <a:t> </a:t>
            </a:r>
            <a:r>
              <a:rPr lang="en-ID" dirty="0" err="1" smtClean="0"/>
              <a:t>kematian</a:t>
            </a:r>
            <a:r>
              <a:rPr lang="en-ID" dirty="0" smtClean="0"/>
              <a:t> </a:t>
            </a:r>
            <a:r>
              <a:rPr lang="en-ID" dirty="0" err="1" smtClean="0"/>
              <a:t>otak</a:t>
            </a:r>
            <a:r>
              <a:rPr lang="en-ID" dirty="0" smtClean="0"/>
              <a:t>, </a:t>
            </a:r>
            <a:r>
              <a:rPr lang="en-ID" dirty="0" err="1" smtClean="0"/>
              <a:t>komplikasi</a:t>
            </a:r>
            <a:r>
              <a:rPr lang="en-ID" dirty="0" smtClean="0"/>
              <a:t> stroke</a:t>
            </a:r>
          </a:p>
          <a:p>
            <a:r>
              <a:rPr lang="en-ID" dirty="0" err="1" smtClean="0"/>
              <a:t>Persiapan</a:t>
            </a:r>
            <a:r>
              <a:rPr lang="en-ID" dirty="0" smtClean="0"/>
              <a:t> : </a:t>
            </a:r>
            <a:r>
              <a:rPr lang="en-ID" dirty="0" err="1" smtClean="0"/>
              <a:t>anamnesa</a:t>
            </a:r>
            <a:r>
              <a:rPr lang="en-ID" dirty="0" smtClean="0"/>
              <a:t> </a:t>
            </a:r>
            <a:r>
              <a:rPr lang="en-ID" dirty="0" err="1" smtClean="0"/>
              <a:t>riwayat</a:t>
            </a:r>
            <a:r>
              <a:rPr lang="en-ID" dirty="0" smtClean="0"/>
              <a:t> </a:t>
            </a:r>
            <a:r>
              <a:rPr lang="en-ID" dirty="0" err="1" smtClean="0"/>
              <a:t>pengobatan</a:t>
            </a:r>
            <a:r>
              <a:rPr lang="en-ID" dirty="0" smtClean="0"/>
              <a:t> </a:t>
            </a:r>
            <a:r>
              <a:rPr lang="en-ID" dirty="0" err="1" smtClean="0"/>
              <a:t>dan</a:t>
            </a:r>
            <a:r>
              <a:rPr lang="en-ID" dirty="0" smtClean="0"/>
              <a:t> </a:t>
            </a:r>
            <a:r>
              <a:rPr lang="en-ID" dirty="0" err="1" smtClean="0"/>
              <a:t>alergi</a:t>
            </a:r>
            <a:r>
              <a:rPr lang="en-ID" dirty="0" smtClean="0"/>
              <a:t> </a:t>
            </a:r>
            <a:r>
              <a:rPr lang="en-ID" dirty="0" err="1" smtClean="0"/>
              <a:t>obat</a:t>
            </a:r>
            <a:r>
              <a:rPr lang="en-ID" dirty="0" smtClean="0"/>
              <a:t>, </a:t>
            </a:r>
            <a:r>
              <a:rPr lang="en-ID" dirty="0" err="1" smtClean="0"/>
              <a:t>mencuci</a:t>
            </a:r>
            <a:r>
              <a:rPr lang="en-ID" dirty="0" smtClean="0"/>
              <a:t> </a:t>
            </a:r>
            <a:r>
              <a:rPr lang="en-ID" dirty="0" err="1" smtClean="0"/>
              <a:t>rambut</a:t>
            </a:r>
            <a:r>
              <a:rPr lang="en-ID" dirty="0" smtClean="0"/>
              <a:t> </a:t>
            </a:r>
            <a:r>
              <a:rPr lang="en-ID" dirty="0" err="1" smtClean="0"/>
              <a:t>dan</a:t>
            </a:r>
            <a:r>
              <a:rPr lang="en-ID" dirty="0" smtClean="0"/>
              <a:t> </a:t>
            </a:r>
            <a:r>
              <a:rPr lang="en-ID" dirty="0" err="1" smtClean="0"/>
              <a:t>membersihkan</a:t>
            </a:r>
            <a:r>
              <a:rPr lang="en-ID" dirty="0" smtClean="0"/>
              <a:t> </a:t>
            </a:r>
            <a:r>
              <a:rPr lang="en-ID" dirty="0" err="1" smtClean="0"/>
              <a:t>kulit</a:t>
            </a:r>
            <a:r>
              <a:rPr lang="en-ID" dirty="0" smtClean="0"/>
              <a:t> </a:t>
            </a:r>
            <a:r>
              <a:rPr lang="en-ID" dirty="0" err="1" smtClean="0"/>
              <a:t>kepala</a:t>
            </a:r>
            <a:r>
              <a:rPr lang="en-ID" dirty="0" smtClean="0"/>
              <a:t>, </a:t>
            </a:r>
            <a:r>
              <a:rPr lang="en-ID" dirty="0" err="1" smtClean="0"/>
              <a:t>tidak</a:t>
            </a:r>
            <a:r>
              <a:rPr lang="en-ID" dirty="0" smtClean="0"/>
              <a:t> </a:t>
            </a:r>
            <a:r>
              <a:rPr lang="en-ID" dirty="0" err="1" smtClean="0"/>
              <a:t>berpuasa</a:t>
            </a:r>
            <a:endParaRPr lang="en-ID" dirty="0" smtClean="0"/>
          </a:p>
          <a:p>
            <a:endParaRPr lang="en-ID" dirty="0"/>
          </a:p>
        </p:txBody>
      </p:sp>
    </p:spTree>
    <p:extLst>
      <p:ext uri="{BB962C8B-B14F-4D97-AF65-F5344CB8AC3E}">
        <p14:creationId xmlns:p14="http://schemas.microsoft.com/office/powerpoint/2010/main" val="832436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smtClean="0"/>
              <a:t>Transkranial</a:t>
            </a:r>
            <a:r>
              <a:rPr lang="en-US" altLang="en-US" dirty="0" smtClean="0"/>
              <a:t> Doppler </a:t>
            </a:r>
            <a:r>
              <a:rPr lang="en-US" altLang="en-US" dirty="0" err="1" smtClean="0"/>
              <a:t>Sonografi</a:t>
            </a:r>
            <a:endParaRPr lang="en-US" altLang="en-US" dirty="0" smtClean="0"/>
          </a:p>
        </p:txBody>
      </p:sp>
      <p:sp>
        <p:nvSpPr>
          <p:cNvPr id="3" name="Content Placeholder 2"/>
          <p:cNvSpPr>
            <a:spLocks noGrp="1"/>
          </p:cNvSpPr>
          <p:nvPr>
            <p:ph idx="1"/>
          </p:nvPr>
        </p:nvSpPr>
        <p:spPr/>
        <p:txBody>
          <a:bodyPr/>
          <a:lstStyle/>
          <a:p>
            <a:r>
              <a:rPr lang="en-US" dirty="0"/>
              <a:t>Transcranial </a:t>
            </a:r>
            <a:r>
              <a:rPr lang="en-US" dirty="0" err="1"/>
              <a:t>doppler</a:t>
            </a:r>
            <a:r>
              <a:rPr lang="en-US" dirty="0"/>
              <a:t> (TCD) ultrasound is a painless test that uses sound waves to detect medical problems that affect blood flow in your brain. It can detect stroke caused by blood clots, narrowed sections of blood vessels, vasospasm due to a subarachnoid hemorrhage, tiny blood clots and more. Learn how the procedure is performed</a:t>
            </a:r>
            <a:r>
              <a:rPr lang="en-US" dirty="0" smtClean="0"/>
              <a:t>.</a:t>
            </a:r>
          </a:p>
          <a:p>
            <a:r>
              <a:rPr lang="en-US" dirty="0"/>
              <a:t>It is not necessary to change into a hospital gown or remove </a:t>
            </a:r>
            <a:r>
              <a:rPr lang="en-US" dirty="0" smtClean="0"/>
              <a:t>jewelry,</a:t>
            </a:r>
            <a:r>
              <a:rPr lang="en-US" dirty="0"/>
              <a:t> You will need to keep your head still and avoid talking during the test.</a:t>
            </a:r>
          </a:p>
          <a:p>
            <a:pPr marL="0" indent="0">
              <a:buNone/>
            </a:pPr>
            <a:endParaRPr lang="en-US" dirty="0"/>
          </a:p>
        </p:txBody>
      </p:sp>
    </p:spTree>
    <p:extLst>
      <p:ext uri="{BB962C8B-B14F-4D97-AF65-F5344CB8AC3E}">
        <p14:creationId xmlns:p14="http://schemas.microsoft.com/office/powerpoint/2010/main" val="3526177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Lumbal</a:t>
            </a:r>
            <a:r>
              <a:rPr lang="en-ID" dirty="0" smtClean="0"/>
              <a:t> </a:t>
            </a:r>
            <a:r>
              <a:rPr lang="en-ID" dirty="0" err="1" smtClean="0"/>
              <a:t>Pungsi</a:t>
            </a:r>
            <a:endParaRPr lang="en-ID" dirty="0"/>
          </a:p>
        </p:txBody>
      </p:sp>
      <p:sp>
        <p:nvSpPr>
          <p:cNvPr id="3" name="Content Placeholder 2"/>
          <p:cNvSpPr>
            <a:spLocks noGrp="1"/>
          </p:cNvSpPr>
          <p:nvPr>
            <p:ph idx="1"/>
          </p:nvPr>
        </p:nvSpPr>
        <p:spPr/>
        <p:txBody>
          <a:bodyPr/>
          <a:lstStyle/>
          <a:p>
            <a:r>
              <a:rPr lang="en-ID" dirty="0" err="1" smtClean="0"/>
              <a:t>Pengambilan</a:t>
            </a:r>
            <a:r>
              <a:rPr lang="en-ID" dirty="0" smtClean="0"/>
              <a:t> </a:t>
            </a:r>
            <a:r>
              <a:rPr lang="en-ID" dirty="0" err="1" smtClean="0"/>
              <a:t>sampel</a:t>
            </a:r>
            <a:r>
              <a:rPr lang="en-ID" dirty="0" smtClean="0"/>
              <a:t> </a:t>
            </a:r>
            <a:r>
              <a:rPr lang="en-ID" dirty="0" err="1"/>
              <a:t>cairan</a:t>
            </a:r>
            <a:r>
              <a:rPr lang="en-ID" dirty="0"/>
              <a:t> </a:t>
            </a:r>
            <a:r>
              <a:rPr lang="en-ID" dirty="0" err="1" smtClean="0"/>
              <a:t>serebrospinal</a:t>
            </a:r>
            <a:r>
              <a:rPr lang="en-ID" dirty="0" smtClean="0"/>
              <a:t>. </a:t>
            </a:r>
            <a:r>
              <a:rPr lang="en-ID" dirty="0" err="1"/>
              <a:t>Ini</a:t>
            </a:r>
            <a:r>
              <a:rPr lang="en-ID" dirty="0"/>
              <a:t> </a:t>
            </a:r>
            <a:r>
              <a:rPr lang="en-ID" dirty="0" err="1"/>
              <a:t>adalah</a:t>
            </a:r>
            <a:r>
              <a:rPr lang="en-ID" dirty="0"/>
              <a:t> </a:t>
            </a:r>
            <a:r>
              <a:rPr lang="en-ID" dirty="0" err="1"/>
              <a:t>cairan</a:t>
            </a:r>
            <a:r>
              <a:rPr lang="en-ID" dirty="0"/>
              <a:t> yang </a:t>
            </a:r>
            <a:r>
              <a:rPr lang="en-ID" dirty="0" err="1"/>
              <a:t>mengelilingi</a:t>
            </a:r>
            <a:r>
              <a:rPr lang="en-ID" dirty="0"/>
              <a:t> </a:t>
            </a:r>
            <a:r>
              <a:rPr lang="en-ID" dirty="0" err="1"/>
              <a:t>otak</a:t>
            </a:r>
            <a:r>
              <a:rPr lang="en-ID" dirty="0"/>
              <a:t> </a:t>
            </a:r>
            <a:r>
              <a:rPr lang="en-ID" dirty="0" err="1"/>
              <a:t>dan</a:t>
            </a:r>
            <a:r>
              <a:rPr lang="en-ID" dirty="0"/>
              <a:t> </a:t>
            </a:r>
            <a:r>
              <a:rPr lang="en-ID" dirty="0" err="1"/>
              <a:t>sumsum</a:t>
            </a:r>
            <a:r>
              <a:rPr lang="en-ID" dirty="0"/>
              <a:t> </a:t>
            </a:r>
            <a:r>
              <a:rPr lang="en-ID" dirty="0" err="1"/>
              <a:t>tulang</a:t>
            </a:r>
            <a:r>
              <a:rPr lang="en-ID" dirty="0"/>
              <a:t> </a:t>
            </a:r>
            <a:r>
              <a:rPr lang="en-ID" dirty="0" err="1"/>
              <a:t>belakang</a:t>
            </a:r>
            <a:r>
              <a:rPr lang="en-ID" dirty="0"/>
              <a:t> </a:t>
            </a:r>
            <a:r>
              <a:rPr lang="en-ID" dirty="0" err="1"/>
              <a:t>untuk</a:t>
            </a:r>
            <a:r>
              <a:rPr lang="en-ID" dirty="0"/>
              <a:t> </a:t>
            </a:r>
            <a:r>
              <a:rPr lang="en-ID" dirty="0" err="1"/>
              <a:t>melindunginya</a:t>
            </a:r>
            <a:r>
              <a:rPr lang="en-ID" dirty="0"/>
              <a:t> </a:t>
            </a:r>
            <a:r>
              <a:rPr lang="en-ID" dirty="0" err="1"/>
              <a:t>dari</a:t>
            </a:r>
            <a:r>
              <a:rPr lang="en-ID" dirty="0"/>
              <a:t> </a:t>
            </a:r>
            <a:r>
              <a:rPr lang="en-ID" dirty="0" err="1"/>
              <a:t>cedera</a:t>
            </a:r>
            <a:r>
              <a:rPr lang="en-ID" dirty="0" smtClean="0"/>
              <a:t>.</a:t>
            </a:r>
          </a:p>
          <a:p>
            <a:r>
              <a:rPr lang="en-ID" dirty="0" err="1" smtClean="0"/>
              <a:t>Persiapan</a:t>
            </a:r>
            <a:r>
              <a:rPr lang="en-ID" dirty="0" smtClean="0"/>
              <a:t> : </a:t>
            </a:r>
            <a:r>
              <a:rPr lang="en-ID" dirty="0" err="1" smtClean="0"/>
              <a:t>anamnesa</a:t>
            </a:r>
            <a:r>
              <a:rPr lang="en-ID" dirty="0" smtClean="0"/>
              <a:t> </a:t>
            </a:r>
            <a:r>
              <a:rPr lang="en-ID" dirty="0" err="1" smtClean="0"/>
              <a:t>adanya</a:t>
            </a:r>
            <a:r>
              <a:rPr lang="en-ID" dirty="0" smtClean="0"/>
              <a:t> </a:t>
            </a:r>
            <a:r>
              <a:rPr lang="en-ID" dirty="0" err="1" smtClean="0"/>
              <a:t>penggumpalan</a:t>
            </a:r>
            <a:r>
              <a:rPr lang="en-ID" dirty="0" smtClean="0"/>
              <a:t> </a:t>
            </a:r>
            <a:r>
              <a:rPr lang="en-ID" dirty="0" err="1" smtClean="0"/>
              <a:t>darah</a:t>
            </a:r>
            <a:r>
              <a:rPr lang="en-ID" dirty="0" smtClean="0"/>
              <a:t>, </a:t>
            </a:r>
            <a:r>
              <a:rPr lang="en-ID" dirty="0" err="1" smtClean="0"/>
              <a:t>suplemen</a:t>
            </a:r>
            <a:r>
              <a:rPr lang="en-ID" dirty="0" smtClean="0"/>
              <a:t> yang </a:t>
            </a:r>
            <a:r>
              <a:rPr lang="en-ID" dirty="0" err="1" smtClean="0"/>
              <a:t>dikonsumsi</a:t>
            </a:r>
            <a:r>
              <a:rPr lang="en-ID" dirty="0" smtClean="0"/>
              <a:t>, </a:t>
            </a:r>
            <a:r>
              <a:rPr lang="en-ID" dirty="0" err="1" smtClean="0"/>
              <a:t>dan</a:t>
            </a:r>
            <a:r>
              <a:rPr lang="en-ID" dirty="0" smtClean="0"/>
              <a:t> </a:t>
            </a:r>
            <a:r>
              <a:rPr lang="en-ID" dirty="0" err="1" smtClean="0"/>
              <a:t>riwayat</a:t>
            </a:r>
            <a:r>
              <a:rPr lang="en-ID" dirty="0" smtClean="0"/>
              <a:t> </a:t>
            </a:r>
            <a:r>
              <a:rPr lang="en-ID" dirty="0" err="1" smtClean="0"/>
              <a:t>konsumsi</a:t>
            </a:r>
            <a:r>
              <a:rPr lang="en-ID" dirty="0" smtClean="0"/>
              <a:t> aspirin</a:t>
            </a:r>
          </a:p>
          <a:p>
            <a:r>
              <a:rPr lang="en-ID" dirty="0" err="1"/>
              <a:t>S</a:t>
            </a:r>
            <a:r>
              <a:rPr lang="en-ID" dirty="0" err="1" smtClean="0"/>
              <a:t>etelah</a:t>
            </a:r>
            <a:r>
              <a:rPr lang="en-ID" dirty="0" smtClean="0"/>
              <a:t> </a:t>
            </a:r>
            <a:r>
              <a:rPr lang="en-ID" dirty="0" err="1"/>
              <a:t>prosedur</a:t>
            </a:r>
            <a:r>
              <a:rPr lang="en-ID" dirty="0"/>
              <a:t> </a:t>
            </a:r>
            <a:r>
              <a:rPr lang="en-ID" dirty="0" err="1"/>
              <a:t>selesai</a:t>
            </a:r>
            <a:r>
              <a:rPr lang="en-ID" dirty="0"/>
              <a:t>, </a:t>
            </a:r>
            <a:r>
              <a:rPr lang="en-ID" dirty="0" smtClean="0"/>
              <a:t>pasien </a:t>
            </a:r>
            <a:r>
              <a:rPr lang="en-ID" dirty="0" err="1"/>
              <a:t>tetap</a:t>
            </a:r>
            <a:r>
              <a:rPr lang="en-ID" dirty="0"/>
              <a:t> </a:t>
            </a:r>
            <a:r>
              <a:rPr lang="en-ID" dirty="0" err="1"/>
              <a:t>harus</a:t>
            </a:r>
            <a:r>
              <a:rPr lang="en-ID" dirty="0"/>
              <a:t> </a:t>
            </a:r>
            <a:r>
              <a:rPr lang="en-ID" dirty="0" err="1"/>
              <a:t>berada</a:t>
            </a:r>
            <a:r>
              <a:rPr lang="en-ID" dirty="0"/>
              <a:t> </a:t>
            </a:r>
            <a:r>
              <a:rPr lang="en-ID" dirty="0" err="1"/>
              <a:t>dalam</a:t>
            </a:r>
            <a:r>
              <a:rPr lang="en-ID" dirty="0"/>
              <a:t> </a:t>
            </a:r>
            <a:r>
              <a:rPr lang="en-ID" dirty="0" err="1"/>
              <a:t>posisi</a:t>
            </a:r>
            <a:r>
              <a:rPr lang="en-ID" dirty="0"/>
              <a:t> </a:t>
            </a:r>
            <a:r>
              <a:rPr lang="en-ID" dirty="0" err="1"/>
              <a:t>awal</a:t>
            </a:r>
            <a:r>
              <a:rPr lang="en-ID" dirty="0"/>
              <a:t> paling </a:t>
            </a:r>
            <a:r>
              <a:rPr lang="en-ID" dirty="0" err="1"/>
              <a:t>tidak</a:t>
            </a:r>
            <a:r>
              <a:rPr lang="en-ID" dirty="0"/>
              <a:t> </a:t>
            </a:r>
            <a:r>
              <a:rPr lang="en-ID" dirty="0" err="1"/>
              <a:t>satu</a:t>
            </a:r>
            <a:r>
              <a:rPr lang="en-ID" dirty="0"/>
              <a:t> jam. </a:t>
            </a:r>
            <a:r>
              <a:rPr lang="en-ID" dirty="0" err="1"/>
              <a:t>Lalu</a:t>
            </a:r>
            <a:r>
              <a:rPr lang="en-ID" dirty="0"/>
              <a:t>, </a:t>
            </a:r>
            <a:r>
              <a:rPr lang="en-ID" dirty="0" err="1"/>
              <a:t>pastikan</a:t>
            </a:r>
            <a:r>
              <a:rPr lang="en-ID" dirty="0"/>
              <a:t> </a:t>
            </a:r>
            <a:r>
              <a:rPr lang="en-ID" dirty="0" err="1"/>
              <a:t>untuk</a:t>
            </a:r>
            <a:r>
              <a:rPr lang="en-ID" dirty="0"/>
              <a:t> </a:t>
            </a:r>
            <a:r>
              <a:rPr lang="en-ID" dirty="0" err="1"/>
              <a:t>perbanyak</a:t>
            </a:r>
            <a:r>
              <a:rPr lang="en-ID" dirty="0"/>
              <a:t> </a:t>
            </a:r>
            <a:r>
              <a:rPr lang="en-ID" dirty="0" err="1"/>
              <a:t>istirahat</a:t>
            </a:r>
            <a:r>
              <a:rPr lang="en-ID" dirty="0"/>
              <a:t> </a:t>
            </a:r>
            <a:r>
              <a:rPr lang="en-ID" dirty="0" err="1"/>
              <a:t>dan</a:t>
            </a:r>
            <a:r>
              <a:rPr lang="en-ID" dirty="0"/>
              <a:t> </a:t>
            </a:r>
            <a:r>
              <a:rPr lang="en-ID" dirty="0" err="1"/>
              <a:t>mengonsumsi</a:t>
            </a:r>
            <a:r>
              <a:rPr lang="en-ID" dirty="0"/>
              <a:t> </a:t>
            </a:r>
            <a:r>
              <a:rPr lang="en-ID" dirty="0" err="1"/>
              <a:t>lebih</a:t>
            </a:r>
            <a:r>
              <a:rPr lang="en-ID" dirty="0"/>
              <a:t> </a:t>
            </a:r>
            <a:r>
              <a:rPr lang="en-ID" dirty="0" err="1"/>
              <a:t>banyak</a:t>
            </a:r>
            <a:r>
              <a:rPr lang="en-ID" dirty="0"/>
              <a:t> </a:t>
            </a:r>
            <a:r>
              <a:rPr lang="en-ID" dirty="0" err="1"/>
              <a:t>cairan</a:t>
            </a:r>
            <a:r>
              <a:rPr lang="en-ID" dirty="0"/>
              <a:t>. </a:t>
            </a:r>
            <a:r>
              <a:rPr lang="en-ID" dirty="0" err="1"/>
              <a:t>Hindari</a:t>
            </a:r>
            <a:r>
              <a:rPr lang="en-ID" dirty="0"/>
              <a:t> </a:t>
            </a:r>
            <a:r>
              <a:rPr lang="en-ID" dirty="0" err="1"/>
              <a:t>aktivitas</a:t>
            </a:r>
            <a:r>
              <a:rPr lang="en-ID" dirty="0"/>
              <a:t> </a:t>
            </a:r>
            <a:r>
              <a:rPr lang="en-ID" dirty="0" err="1"/>
              <a:t>berat</a:t>
            </a:r>
            <a:r>
              <a:rPr lang="en-ID" dirty="0"/>
              <a:t> </a:t>
            </a:r>
            <a:r>
              <a:rPr lang="en-ID" dirty="0" err="1"/>
              <a:t>selama</a:t>
            </a:r>
            <a:r>
              <a:rPr lang="en-ID" dirty="0"/>
              <a:t> 24 </a:t>
            </a:r>
            <a:r>
              <a:rPr lang="en-ID" dirty="0" err="1"/>
              <a:t>hingga</a:t>
            </a:r>
            <a:r>
              <a:rPr lang="en-ID" dirty="0"/>
              <a:t> 48 jam</a:t>
            </a:r>
          </a:p>
        </p:txBody>
      </p:sp>
    </p:spTree>
    <p:extLst>
      <p:ext uri="{BB962C8B-B14F-4D97-AF65-F5344CB8AC3E}">
        <p14:creationId xmlns:p14="http://schemas.microsoft.com/office/powerpoint/2010/main" val="2764274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Pemeriksaan</a:t>
            </a:r>
            <a:r>
              <a:rPr lang="en-ID" dirty="0" smtClean="0"/>
              <a:t> </a:t>
            </a:r>
            <a:r>
              <a:rPr lang="en-ID" dirty="0" err="1" smtClean="0"/>
              <a:t>Persepsi</a:t>
            </a:r>
            <a:r>
              <a:rPr lang="en-ID" dirty="0" smtClean="0"/>
              <a:t> </a:t>
            </a:r>
            <a:r>
              <a:rPr lang="en-ID" dirty="0" err="1" smtClean="0"/>
              <a:t>Sensori</a:t>
            </a:r>
            <a:endParaRPr lang="en-ID" dirty="0"/>
          </a:p>
        </p:txBody>
      </p:sp>
      <p:sp>
        <p:nvSpPr>
          <p:cNvPr id="3" name="Content Placeholder 2"/>
          <p:cNvSpPr>
            <a:spLocks noGrp="1"/>
          </p:cNvSpPr>
          <p:nvPr>
            <p:ph idx="1"/>
          </p:nvPr>
        </p:nvSpPr>
        <p:spPr/>
        <p:txBody>
          <a:bodyPr>
            <a:normAutofit/>
          </a:bodyPr>
          <a:lstStyle/>
          <a:p>
            <a:pPr marL="0" indent="0">
              <a:buNone/>
            </a:pPr>
            <a:r>
              <a:rPr lang="en-ID" dirty="0" smtClean="0"/>
              <a:t>REFLEK PUPIL</a:t>
            </a:r>
          </a:p>
          <a:p>
            <a:r>
              <a:rPr lang="en-ID" dirty="0" err="1" smtClean="0"/>
              <a:t>Gunakan</a:t>
            </a:r>
            <a:r>
              <a:rPr lang="en-ID" dirty="0" smtClean="0"/>
              <a:t> </a:t>
            </a:r>
            <a:r>
              <a:rPr lang="en-ID" dirty="0"/>
              <a:t>penlight </a:t>
            </a:r>
            <a:r>
              <a:rPr lang="en-ID" dirty="0" err="1"/>
              <a:t>dan</a:t>
            </a:r>
            <a:r>
              <a:rPr lang="en-ID" dirty="0"/>
              <a:t> </a:t>
            </a:r>
            <a:r>
              <a:rPr lang="en-ID" dirty="0" err="1"/>
              <a:t>sinari</a:t>
            </a:r>
            <a:r>
              <a:rPr lang="en-ID" dirty="0"/>
              <a:t> </a:t>
            </a:r>
            <a:r>
              <a:rPr lang="en-ID" dirty="0" err="1"/>
              <a:t>mata</a:t>
            </a:r>
            <a:r>
              <a:rPr lang="en-ID" dirty="0"/>
              <a:t> </a:t>
            </a:r>
            <a:r>
              <a:rPr lang="en-ID" dirty="0" err="1"/>
              <a:t>kanan</a:t>
            </a:r>
            <a:r>
              <a:rPr lang="en-ID" dirty="0"/>
              <a:t> </a:t>
            </a:r>
            <a:r>
              <a:rPr lang="en-ID" dirty="0" err="1"/>
              <a:t>kiri</a:t>
            </a:r>
            <a:r>
              <a:rPr lang="en-ID" dirty="0"/>
              <a:t> </a:t>
            </a:r>
            <a:r>
              <a:rPr lang="en-ID" dirty="0" err="1"/>
              <a:t>dari</a:t>
            </a:r>
            <a:r>
              <a:rPr lang="en-ID" dirty="0"/>
              <a:t> lateral </a:t>
            </a:r>
            <a:r>
              <a:rPr lang="en-ID" dirty="0" err="1"/>
              <a:t>ke</a:t>
            </a:r>
            <a:r>
              <a:rPr lang="en-ID" dirty="0"/>
              <a:t> medial. Amati </a:t>
            </a:r>
            <a:r>
              <a:rPr lang="en-ID" dirty="0" err="1"/>
              <a:t>responpupil</a:t>
            </a:r>
            <a:r>
              <a:rPr lang="en-ID" dirty="0"/>
              <a:t> </a:t>
            </a:r>
            <a:r>
              <a:rPr lang="en-ID" dirty="0" err="1"/>
              <a:t>langsung</a:t>
            </a:r>
            <a:r>
              <a:rPr lang="en-ID" dirty="0"/>
              <a:t>. </a:t>
            </a:r>
            <a:r>
              <a:rPr lang="en-ID" dirty="0" err="1"/>
              <a:t>Normalnya</a:t>
            </a:r>
            <a:r>
              <a:rPr lang="en-ID" dirty="0"/>
              <a:t> </a:t>
            </a:r>
            <a:r>
              <a:rPr lang="en-ID" dirty="0" err="1"/>
              <a:t>jika</a:t>
            </a:r>
            <a:r>
              <a:rPr lang="en-ID" dirty="0"/>
              <a:t> </a:t>
            </a:r>
            <a:r>
              <a:rPr lang="en-ID" dirty="0" err="1"/>
              <a:t>terang</a:t>
            </a:r>
            <a:r>
              <a:rPr lang="en-ID" dirty="0"/>
              <a:t>, pupil </a:t>
            </a:r>
            <a:r>
              <a:rPr lang="en-ID" dirty="0" err="1"/>
              <a:t>mengecil</a:t>
            </a:r>
            <a:r>
              <a:rPr lang="en-ID" dirty="0"/>
              <a:t> </a:t>
            </a:r>
            <a:r>
              <a:rPr lang="en-ID" dirty="0" err="1"/>
              <a:t>dan</a:t>
            </a:r>
            <a:r>
              <a:rPr lang="en-ID" dirty="0"/>
              <a:t> </a:t>
            </a:r>
            <a:r>
              <a:rPr lang="en-ID" dirty="0" err="1"/>
              <a:t>jika</a:t>
            </a:r>
            <a:r>
              <a:rPr lang="en-ID" dirty="0"/>
              <a:t> </a:t>
            </a:r>
            <a:r>
              <a:rPr lang="en-ID" dirty="0" err="1"/>
              <a:t>gelap</a:t>
            </a:r>
            <a:r>
              <a:rPr lang="en-ID" dirty="0"/>
              <a:t> </a:t>
            </a:r>
            <a:r>
              <a:rPr lang="en-ID" dirty="0" err="1"/>
              <a:t>pupilmembesar</a:t>
            </a:r>
            <a:r>
              <a:rPr lang="en-ID" dirty="0" smtClean="0"/>
              <a:t>.</a:t>
            </a:r>
          </a:p>
          <a:p>
            <a:r>
              <a:rPr lang="en-ID" dirty="0" smtClean="0"/>
              <a:t>Amati </a:t>
            </a:r>
            <a:r>
              <a:rPr lang="en-ID" dirty="0" err="1"/>
              <a:t>ukuran</a:t>
            </a:r>
            <a:r>
              <a:rPr lang="en-ID" dirty="0"/>
              <a:t> </a:t>
            </a:r>
            <a:r>
              <a:rPr lang="en-ID" dirty="0" err="1"/>
              <a:t>lebar</a:t>
            </a:r>
            <a:r>
              <a:rPr lang="en-ID" dirty="0"/>
              <a:t> pupil </a:t>
            </a:r>
            <a:r>
              <a:rPr lang="en-ID" dirty="0" err="1"/>
              <a:t>dengan</a:t>
            </a:r>
            <a:r>
              <a:rPr lang="en-ID" dirty="0"/>
              <a:t> </a:t>
            </a:r>
            <a:r>
              <a:rPr lang="en-ID" dirty="0" err="1"/>
              <a:t>melihat</a:t>
            </a:r>
            <a:r>
              <a:rPr lang="en-ID" dirty="0"/>
              <a:t> symbol </a:t>
            </a:r>
            <a:r>
              <a:rPr lang="en-ID" dirty="0" err="1"/>
              <a:t>lingkaran</a:t>
            </a:r>
            <a:r>
              <a:rPr lang="en-ID" dirty="0"/>
              <a:t> yang </a:t>
            </a:r>
            <a:r>
              <a:rPr lang="en-ID" dirty="0" err="1"/>
              <a:t>ada</a:t>
            </a:r>
            <a:r>
              <a:rPr lang="en-ID" dirty="0"/>
              <a:t> </a:t>
            </a:r>
            <a:r>
              <a:rPr lang="en-ID" dirty="0" err="1"/>
              <a:t>pada</a:t>
            </a:r>
            <a:r>
              <a:rPr lang="en-ID" dirty="0"/>
              <a:t> </a:t>
            </a:r>
            <a:r>
              <a:rPr lang="en-ID" dirty="0" err="1"/>
              <a:t>badanpenlight</a:t>
            </a:r>
            <a:r>
              <a:rPr lang="en-ID" dirty="0"/>
              <a:t> </a:t>
            </a:r>
            <a:r>
              <a:rPr lang="en-ID" dirty="0" err="1"/>
              <a:t>dan</a:t>
            </a:r>
            <a:r>
              <a:rPr lang="en-ID" dirty="0"/>
              <a:t> </a:t>
            </a:r>
            <a:r>
              <a:rPr lang="en-ID" dirty="0" err="1"/>
              <a:t>bagaimana</a:t>
            </a:r>
            <a:r>
              <a:rPr lang="en-ID" dirty="0"/>
              <a:t> </a:t>
            </a:r>
            <a:r>
              <a:rPr lang="en-ID" dirty="0" err="1"/>
              <a:t>reflek</a:t>
            </a:r>
            <a:r>
              <a:rPr lang="en-ID" dirty="0"/>
              <a:t> pupil </a:t>
            </a:r>
            <a:r>
              <a:rPr lang="en-ID" dirty="0" err="1"/>
              <a:t>tersebut</a:t>
            </a:r>
            <a:r>
              <a:rPr lang="en-ID" dirty="0"/>
              <a:t>, </a:t>
            </a:r>
            <a:r>
              <a:rPr lang="en-ID" dirty="0" err="1"/>
              <a:t>isokor</a:t>
            </a:r>
            <a:r>
              <a:rPr lang="en-ID" dirty="0"/>
              <a:t> </a:t>
            </a:r>
            <a:r>
              <a:rPr lang="en-ID" dirty="0" err="1"/>
              <a:t>atau</a:t>
            </a:r>
            <a:r>
              <a:rPr lang="en-ID" dirty="0"/>
              <a:t> </a:t>
            </a:r>
            <a:r>
              <a:rPr lang="en-ID" dirty="0" err="1" smtClean="0"/>
              <a:t>anisokor</a:t>
            </a:r>
            <a:endParaRPr lang="en-ID" dirty="0" smtClean="0"/>
          </a:p>
          <a:p>
            <a:pPr marL="0" indent="0">
              <a:buNone/>
            </a:pPr>
            <a:r>
              <a:rPr lang="en-ID" dirty="0" smtClean="0"/>
              <a:t>TES LAPANG PANDANG/KONFRONTASI</a:t>
            </a:r>
          </a:p>
          <a:p>
            <a:pPr marL="0" indent="0">
              <a:buNone/>
            </a:pPr>
            <a:r>
              <a:rPr lang="en-ID" dirty="0" err="1" smtClean="0"/>
              <a:t>Klien</a:t>
            </a:r>
            <a:r>
              <a:rPr lang="en-ID" dirty="0" smtClean="0"/>
              <a:t> </a:t>
            </a:r>
            <a:r>
              <a:rPr lang="en-ID" dirty="0" err="1" smtClean="0"/>
              <a:t>menutup</a:t>
            </a:r>
            <a:r>
              <a:rPr lang="en-ID" dirty="0" smtClean="0"/>
              <a:t> </a:t>
            </a:r>
            <a:r>
              <a:rPr lang="en-ID" dirty="0" err="1" smtClean="0"/>
              <a:t>satu</a:t>
            </a:r>
            <a:r>
              <a:rPr lang="en-ID" dirty="0" smtClean="0"/>
              <a:t> </a:t>
            </a:r>
            <a:r>
              <a:rPr lang="en-ID" dirty="0" err="1" smtClean="0"/>
              <a:t>mata</a:t>
            </a:r>
            <a:r>
              <a:rPr lang="en-ID" dirty="0" smtClean="0"/>
              <a:t> (</a:t>
            </a:r>
            <a:r>
              <a:rPr lang="en-ID" dirty="0" err="1" smtClean="0"/>
              <a:t>tanpa</a:t>
            </a:r>
            <a:r>
              <a:rPr lang="en-ID" dirty="0" smtClean="0"/>
              <a:t> </a:t>
            </a:r>
            <a:r>
              <a:rPr lang="en-ID" dirty="0" err="1" smtClean="0"/>
              <a:t>menekan</a:t>
            </a:r>
            <a:r>
              <a:rPr lang="en-ID" dirty="0" smtClean="0"/>
              <a:t> bola </a:t>
            </a:r>
            <a:r>
              <a:rPr lang="en-ID" dirty="0" err="1" smtClean="0"/>
              <a:t>mata</a:t>
            </a:r>
            <a:r>
              <a:rPr lang="en-ID" dirty="0" smtClean="0"/>
              <a:t>), </a:t>
            </a:r>
            <a:r>
              <a:rPr lang="en-ID" dirty="0" err="1" smtClean="0"/>
              <a:t>pemeriksa</a:t>
            </a:r>
            <a:r>
              <a:rPr lang="en-ID" dirty="0" smtClean="0"/>
              <a:t> duduk </a:t>
            </a:r>
            <a:r>
              <a:rPr lang="en-ID" dirty="0" err="1" smtClean="0"/>
              <a:t>dengan</a:t>
            </a:r>
            <a:r>
              <a:rPr lang="en-ID" dirty="0" smtClean="0"/>
              <a:t> </a:t>
            </a:r>
            <a:r>
              <a:rPr lang="en-ID" dirty="0" err="1" smtClean="0"/>
              <a:t>jrak</a:t>
            </a:r>
            <a:r>
              <a:rPr lang="en-ID" dirty="0" smtClean="0"/>
              <a:t> 60 cm </a:t>
            </a:r>
            <a:r>
              <a:rPr lang="en-ID" dirty="0" err="1" smtClean="0"/>
              <a:t>dari</a:t>
            </a:r>
            <a:r>
              <a:rPr lang="en-ID" dirty="0" smtClean="0"/>
              <a:t> </a:t>
            </a:r>
            <a:r>
              <a:rPr lang="en-ID" dirty="0" err="1" smtClean="0"/>
              <a:t>klien</a:t>
            </a:r>
            <a:r>
              <a:rPr lang="en-ID" dirty="0" smtClean="0"/>
              <a:t> juga </a:t>
            </a:r>
            <a:r>
              <a:rPr lang="en-ID" dirty="0" err="1" smtClean="0"/>
              <a:t>menutup</a:t>
            </a:r>
            <a:r>
              <a:rPr lang="en-ID" dirty="0" smtClean="0"/>
              <a:t> </a:t>
            </a:r>
            <a:r>
              <a:rPr lang="en-ID" dirty="0" err="1" smtClean="0"/>
              <a:t>mata</a:t>
            </a:r>
            <a:r>
              <a:rPr lang="en-ID" dirty="0" smtClean="0"/>
              <a:t> </a:t>
            </a:r>
            <a:r>
              <a:rPr lang="en-ID" dirty="0" err="1" smtClean="0"/>
              <a:t>yg</a:t>
            </a:r>
            <a:r>
              <a:rPr lang="en-ID" dirty="0" smtClean="0"/>
              <a:t> </a:t>
            </a:r>
            <a:r>
              <a:rPr lang="en-ID" dirty="0" err="1" smtClean="0"/>
              <a:t>berlawana</a:t>
            </a:r>
            <a:r>
              <a:rPr lang="en-ID" dirty="0" smtClean="0"/>
              <a:t>. </a:t>
            </a:r>
            <a:r>
              <a:rPr lang="en-ID" dirty="0" err="1" smtClean="0"/>
              <a:t>Objek</a:t>
            </a:r>
            <a:r>
              <a:rPr lang="en-ID" dirty="0" smtClean="0"/>
              <a:t> </a:t>
            </a:r>
            <a:r>
              <a:rPr lang="en-ID" dirty="0" err="1" smtClean="0"/>
              <a:t>digerakkan</a:t>
            </a:r>
            <a:r>
              <a:rPr lang="en-ID" dirty="0" smtClean="0"/>
              <a:t> </a:t>
            </a:r>
            <a:r>
              <a:rPr lang="en-ID" dirty="0" err="1" smtClean="0"/>
              <a:t>dr</a:t>
            </a:r>
            <a:r>
              <a:rPr lang="en-ID" dirty="0" smtClean="0"/>
              <a:t> </a:t>
            </a:r>
            <a:r>
              <a:rPr lang="en-ID" dirty="0" err="1" smtClean="0"/>
              <a:t>perifer</a:t>
            </a:r>
            <a:r>
              <a:rPr lang="en-ID" dirty="0" smtClean="0"/>
              <a:t> </a:t>
            </a:r>
            <a:r>
              <a:rPr lang="en-ID" dirty="0" err="1" smtClean="0"/>
              <a:t>ke</a:t>
            </a:r>
            <a:r>
              <a:rPr lang="en-ID" dirty="0" smtClean="0"/>
              <a:t> central. </a:t>
            </a:r>
            <a:r>
              <a:rPr lang="en-ID" dirty="0" err="1" smtClean="0"/>
              <a:t>Lapang</a:t>
            </a:r>
            <a:r>
              <a:rPr lang="en-ID" dirty="0" smtClean="0"/>
              <a:t> </a:t>
            </a:r>
            <a:r>
              <a:rPr lang="en-ID" dirty="0" err="1" smtClean="0"/>
              <a:t>pandang</a:t>
            </a:r>
            <a:r>
              <a:rPr lang="en-ID" dirty="0" smtClean="0"/>
              <a:t> pasien </a:t>
            </a:r>
            <a:r>
              <a:rPr lang="en-ID" dirty="0" err="1" smtClean="0"/>
              <a:t>dan</a:t>
            </a:r>
            <a:r>
              <a:rPr lang="en-ID" dirty="0" smtClean="0"/>
              <a:t> </a:t>
            </a:r>
            <a:r>
              <a:rPr lang="en-ID" dirty="0" err="1" smtClean="0"/>
              <a:t>pemeriksa</a:t>
            </a:r>
            <a:r>
              <a:rPr lang="en-ID" dirty="0" smtClean="0"/>
              <a:t> </a:t>
            </a:r>
            <a:r>
              <a:rPr lang="en-ID" dirty="0" err="1" smtClean="0"/>
              <a:t>dibandingkan</a:t>
            </a:r>
            <a:endParaRPr lang="en-ID" dirty="0"/>
          </a:p>
        </p:txBody>
      </p:sp>
    </p:spTree>
    <p:extLst>
      <p:ext uri="{BB962C8B-B14F-4D97-AF65-F5344CB8AC3E}">
        <p14:creationId xmlns:p14="http://schemas.microsoft.com/office/powerpoint/2010/main" val="3445118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Tes</a:t>
            </a:r>
            <a:r>
              <a:rPr lang="en-ID" dirty="0" smtClean="0"/>
              <a:t> Snellen </a:t>
            </a:r>
            <a:endParaRPr lang="en-ID" dirty="0"/>
          </a:p>
        </p:txBody>
      </p:sp>
      <p:sp>
        <p:nvSpPr>
          <p:cNvPr id="3" name="Content Placeholder 2"/>
          <p:cNvSpPr>
            <a:spLocks noGrp="1"/>
          </p:cNvSpPr>
          <p:nvPr>
            <p:ph idx="1"/>
          </p:nvPr>
        </p:nvSpPr>
        <p:spPr/>
        <p:txBody>
          <a:bodyPr/>
          <a:lstStyle/>
          <a:p>
            <a:r>
              <a:rPr lang="en-ID" dirty="0"/>
              <a:t>Snellen chart </a:t>
            </a:r>
            <a:r>
              <a:rPr lang="en-ID" dirty="0" err="1"/>
              <a:t>secara</a:t>
            </a:r>
            <a:r>
              <a:rPr lang="en-ID" dirty="0"/>
              <a:t> </a:t>
            </a:r>
            <a:r>
              <a:rPr lang="en-ID" dirty="0" err="1"/>
              <a:t>umum</a:t>
            </a:r>
            <a:r>
              <a:rPr lang="en-ID" dirty="0"/>
              <a:t> yang </a:t>
            </a:r>
            <a:r>
              <a:rPr lang="en-ID" dirty="0" err="1"/>
              <a:t>biasanya</a:t>
            </a:r>
            <a:r>
              <a:rPr lang="en-ID" dirty="0"/>
              <a:t> </a:t>
            </a:r>
            <a:r>
              <a:rPr lang="en-ID" dirty="0" err="1"/>
              <a:t>digunakan</a:t>
            </a:r>
            <a:r>
              <a:rPr lang="en-ID" dirty="0"/>
              <a:t> </a:t>
            </a:r>
            <a:r>
              <a:rPr lang="en-ID" dirty="0" err="1"/>
              <a:t>untuk</a:t>
            </a:r>
            <a:r>
              <a:rPr lang="en-ID" dirty="0"/>
              <a:t> </a:t>
            </a:r>
            <a:r>
              <a:rPr lang="en-ID" dirty="0" err="1"/>
              <a:t>pemeriksaan</a:t>
            </a:r>
            <a:r>
              <a:rPr lang="en-ID" dirty="0"/>
              <a:t> </a:t>
            </a:r>
            <a:r>
              <a:rPr lang="en-ID" dirty="0" err="1"/>
              <a:t>mata</a:t>
            </a:r>
            <a:r>
              <a:rPr lang="en-ID" dirty="0"/>
              <a:t> </a:t>
            </a:r>
            <a:r>
              <a:rPr lang="en-ID" dirty="0" err="1"/>
              <a:t>terdapat</a:t>
            </a:r>
            <a:r>
              <a:rPr lang="en-ID" dirty="0"/>
              <a:t> 11 </a:t>
            </a:r>
            <a:r>
              <a:rPr lang="en-ID" dirty="0" err="1"/>
              <a:t>baris</a:t>
            </a:r>
            <a:r>
              <a:rPr lang="en-ID" dirty="0"/>
              <a:t> </a:t>
            </a:r>
            <a:r>
              <a:rPr lang="en-ID" dirty="0" err="1"/>
              <a:t>huruf</a:t>
            </a:r>
            <a:r>
              <a:rPr lang="en-ID" dirty="0"/>
              <a:t> </a:t>
            </a:r>
            <a:r>
              <a:rPr lang="en-ID" dirty="0" err="1"/>
              <a:t>kapital</a:t>
            </a:r>
            <a:r>
              <a:rPr lang="en-ID" dirty="0"/>
              <a:t> </a:t>
            </a:r>
            <a:r>
              <a:rPr lang="en-ID" dirty="0" err="1"/>
              <a:t>dengan</a:t>
            </a:r>
            <a:r>
              <a:rPr lang="en-ID" dirty="0"/>
              <a:t> </a:t>
            </a:r>
            <a:r>
              <a:rPr lang="en-ID" dirty="0" err="1"/>
              <a:t>ukuran</a:t>
            </a:r>
            <a:r>
              <a:rPr lang="en-ID" dirty="0"/>
              <a:t> yang </a:t>
            </a:r>
            <a:r>
              <a:rPr lang="en-ID" dirty="0" err="1"/>
              <a:t>berbeda-beda</a:t>
            </a:r>
            <a:r>
              <a:rPr lang="en-ID" dirty="0"/>
              <a:t>.</a:t>
            </a:r>
          </a:p>
        </p:txBody>
      </p:sp>
    </p:spTree>
    <p:extLst>
      <p:ext uri="{BB962C8B-B14F-4D97-AF65-F5344CB8AC3E}">
        <p14:creationId xmlns:p14="http://schemas.microsoft.com/office/powerpoint/2010/main" val="951094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413" y="470647"/>
            <a:ext cx="11672046" cy="5706316"/>
          </a:xfrm>
        </p:spPr>
        <p:txBody>
          <a:bodyPr>
            <a:normAutofit/>
          </a:bodyPr>
          <a:lstStyle/>
          <a:p>
            <a:pPr marL="0" indent="0">
              <a:buNone/>
            </a:pPr>
            <a:r>
              <a:rPr lang="en-ID" i="1" dirty="0" err="1"/>
              <a:t>Oftalmoskopi</a:t>
            </a:r>
            <a:endParaRPr lang="en-ID" dirty="0"/>
          </a:p>
          <a:p>
            <a:r>
              <a:rPr lang="en-ID" dirty="0" err="1"/>
              <a:t>Sebuah</a:t>
            </a:r>
            <a:r>
              <a:rPr lang="en-ID" dirty="0"/>
              <a:t> </a:t>
            </a:r>
            <a:r>
              <a:rPr lang="en-ID" dirty="0" err="1"/>
              <a:t>alat</a:t>
            </a:r>
            <a:r>
              <a:rPr lang="en-ID" dirty="0"/>
              <a:t> yang </a:t>
            </a:r>
            <a:r>
              <a:rPr lang="en-ID" dirty="0" err="1"/>
              <a:t>digunakan</a:t>
            </a:r>
            <a:r>
              <a:rPr lang="en-ID" dirty="0"/>
              <a:t> </a:t>
            </a:r>
            <a:r>
              <a:rPr lang="en-ID" dirty="0" err="1"/>
              <a:t>untuk</a:t>
            </a:r>
            <a:r>
              <a:rPr lang="en-ID" dirty="0"/>
              <a:t> </a:t>
            </a:r>
            <a:r>
              <a:rPr lang="en-ID" dirty="0" err="1"/>
              <a:t>melihat</a:t>
            </a:r>
            <a:r>
              <a:rPr lang="en-ID" dirty="0"/>
              <a:t> </a:t>
            </a:r>
            <a:r>
              <a:rPr lang="en-ID" dirty="0" err="1"/>
              <a:t>struktur</a:t>
            </a:r>
            <a:r>
              <a:rPr lang="en-ID" dirty="0"/>
              <a:t> </a:t>
            </a:r>
            <a:r>
              <a:rPr lang="en-ID" dirty="0" err="1"/>
              <a:t>eksterior</a:t>
            </a:r>
            <a:r>
              <a:rPr lang="en-ID" dirty="0"/>
              <a:t> </a:t>
            </a:r>
            <a:r>
              <a:rPr lang="en-ID" dirty="0" err="1"/>
              <a:t>daninferior</a:t>
            </a:r>
            <a:r>
              <a:rPr lang="en-ID" dirty="0"/>
              <a:t> </a:t>
            </a:r>
            <a:r>
              <a:rPr lang="en-ID" dirty="0" err="1"/>
              <a:t>mata</a:t>
            </a:r>
            <a:r>
              <a:rPr lang="en-ID" dirty="0"/>
              <a:t> </a:t>
            </a:r>
            <a:r>
              <a:rPr lang="en-ID" dirty="0" err="1"/>
              <a:t>dalam</a:t>
            </a:r>
            <a:r>
              <a:rPr lang="en-ID" dirty="0"/>
              <a:t> </a:t>
            </a:r>
            <a:r>
              <a:rPr lang="en-ID" dirty="0" err="1"/>
              <a:t>ofalmoskop</a:t>
            </a:r>
            <a:r>
              <a:rPr lang="en-ID" dirty="0"/>
              <a:t>. Paling </a:t>
            </a:r>
            <a:r>
              <a:rPr lang="en-ID" dirty="0" err="1"/>
              <a:t>mudah</a:t>
            </a:r>
            <a:r>
              <a:rPr lang="en-ID" dirty="0"/>
              <a:t> </a:t>
            </a:r>
            <a:r>
              <a:rPr lang="en-ID" dirty="0" err="1"/>
              <a:t>untuk</a:t>
            </a:r>
            <a:r>
              <a:rPr lang="en-ID" dirty="0"/>
              <a:t> </a:t>
            </a:r>
            <a:r>
              <a:rPr lang="en-ID" dirty="0" err="1"/>
              <a:t>mengkaji</a:t>
            </a:r>
            <a:r>
              <a:rPr lang="en-ID" dirty="0"/>
              <a:t> </a:t>
            </a:r>
            <a:r>
              <a:rPr lang="en-ID" dirty="0" smtClean="0"/>
              <a:t>fundus </a:t>
            </a:r>
            <a:r>
              <a:rPr lang="en-ID" dirty="0" err="1" smtClean="0"/>
              <a:t>saat</a:t>
            </a:r>
            <a:r>
              <a:rPr lang="en-ID" dirty="0" smtClean="0"/>
              <a:t> </a:t>
            </a:r>
            <a:r>
              <a:rPr lang="en-ID" dirty="0" err="1"/>
              <a:t>runag</a:t>
            </a:r>
            <a:r>
              <a:rPr lang="en-ID" dirty="0"/>
              <a:t> </a:t>
            </a:r>
            <a:r>
              <a:rPr lang="en-ID" dirty="0" err="1"/>
              <a:t>gelap</a:t>
            </a:r>
            <a:r>
              <a:rPr lang="en-ID" dirty="0"/>
              <a:t> </a:t>
            </a:r>
            <a:r>
              <a:rPr lang="en-ID" dirty="0" err="1"/>
              <a:t>karena</a:t>
            </a:r>
            <a:r>
              <a:rPr lang="en-ID" dirty="0"/>
              <a:t> pupil </a:t>
            </a:r>
            <a:r>
              <a:rPr lang="en-ID" dirty="0" err="1"/>
              <a:t>akan</a:t>
            </a:r>
            <a:r>
              <a:rPr lang="en-ID" dirty="0"/>
              <a:t> </a:t>
            </a:r>
            <a:r>
              <a:rPr lang="en-ID" dirty="0" err="1" smtClean="0"/>
              <a:t>dilatasi</a:t>
            </a:r>
            <a:r>
              <a:rPr lang="en-ID" dirty="0" smtClean="0"/>
              <a:t>. </a:t>
            </a:r>
            <a:r>
              <a:rPr lang="en-ID" dirty="0" err="1"/>
              <a:t>Bagian</a:t>
            </a:r>
            <a:r>
              <a:rPr lang="en-ID" dirty="0"/>
              <a:t> yang </a:t>
            </a:r>
            <a:r>
              <a:rPr lang="en-ID" dirty="0" err="1" smtClean="0"/>
              <a:t>diperksadari</a:t>
            </a:r>
            <a:r>
              <a:rPr lang="en-ID" dirty="0"/>
              <a:t> </a:t>
            </a:r>
            <a:r>
              <a:rPr lang="en-ID" dirty="0" err="1"/>
              <a:t>pemeriksaan</a:t>
            </a:r>
            <a:r>
              <a:rPr lang="en-ID" dirty="0"/>
              <a:t> </a:t>
            </a:r>
            <a:r>
              <a:rPr lang="en-ID" dirty="0" err="1"/>
              <a:t>ini</a:t>
            </a:r>
            <a:r>
              <a:rPr lang="en-ID" dirty="0"/>
              <a:t> </a:t>
            </a:r>
            <a:r>
              <a:rPr lang="en-ID" dirty="0" err="1"/>
              <a:t>yaitu</a:t>
            </a:r>
            <a:r>
              <a:rPr lang="en-ID" dirty="0"/>
              <a:t>, </a:t>
            </a:r>
            <a:r>
              <a:rPr lang="en-ID" dirty="0" err="1"/>
              <a:t>diskusoptikus</a:t>
            </a:r>
            <a:r>
              <a:rPr lang="en-ID" dirty="0"/>
              <a:t>, </a:t>
            </a:r>
            <a:r>
              <a:rPr lang="en-ID" dirty="0" err="1"/>
              <a:t>pembuuh</a:t>
            </a:r>
            <a:r>
              <a:rPr lang="en-ID" dirty="0"/>
              <a:t> </a:t>
            </a:r>
            <a:r>
              <a:rPr lang="en-ID" dirty="0" err="1"/>
              <a:t>optikus</a:t>
            </a:r>
            <a:r>
              <a:rPr lang="en-ID" dirty="0"/>
              <a:t>, </a:t>
            </a:r>
            <a:r>
              <a:rPr lang="en-ID" dirty="0" err="1" smtClean="0"/>
              <a:t>fundus,macula</a:t>
            </a:r>
            <a:endParaRPr lang="en-ID" dirty="0" smtClean="0"/>
          </a:p>
          <a:p>
            <a:r>
              <a:rPr lang="en-ID" dirty="0" err="1"/>
              <a:t>Tonometri</a:t>
            </a:r>
            <a:r>
              <a:rPr lang="en-ID" dirty="0"/>
              <a:t> </a:t>
            </a:r>
            <a:r>
              <a:rPr lang="en-ID" dirty="0" err="1"/>
              <a:t>adalah</a:t>
            </a:r>
            <a:r>
              <a:rPr lang="en-ID" dirty="0"/>
              <a:t> </a:t>
            </a:r>
            <a:r>
              <a:rPr lang="en-ID" dirty="0" err="1"/>
              <a:t>teknik</a:t>
            </a:r>
            <a:r>
              <a:rPr lang="en-ID" dirty="0"/>
              <a:t> </a:t>
            </a:r>
            <a:r>
              <a:rPr lang="en-ID" dirty="0" err="1"/>
              <a:t>untuk</a:t>
            </a:r>
            <a:r>
              <a:rPr lang="en-ID" dirty="0"/>
              <a:t> </a:t>
            </a:r>
            <a:r>
              <a:rPr lang="en-ID" dirty="0" err="1"/>
              <a:t>mengukur</a:t>
            </a:r>
            <a:r>
              <a:rPr lang="en-ID" dirty="0"/>
              <a:t> </a:t>
            </a:r>
            <a:r>
              <a:rPr lang="en-ID" dirty="0" err="1"/>
              <a:t>tekanan</a:t>
            </a:r>
            <a:r>
              <a:rPr lang="en-ID" dirty="0"/>
              <a:t> </a:t>
            </a:r>
            <a:r>
              <a:rPr lang="en-ID" dirty="0" err="1"/>
              <a:t>intraokuler</a:t>
            </a:r>
            <a:r>
              <a:rPr lang="en-ID" dirty="0"/>
              <a:t>(TIO).</a:t>
            </a:r>
            <a:r>
              <a:rPr lang="en-ID" dirty="0" err="1"/>
              <a:t>Tonometri</a:t>
            </a:r>
            <a:r>
              <a:rPr lang="en-ID" dirty="0"/>
              <a:t> </a:t>
            </a:r>
            <a:r>
              <a:rPr lang="en-ID" dirty="0" err="1"/>
              <a:t>Schiotz</a:t>
            </a:r>
            <a:r>
              <a:rPr lang="en-ID" dirty="0"/>
              <a:t> </a:t>
            </a:r>
            <a:r>
              <a:rPr lang="en-ID" dirty="0" err="1"/>
              <a:t>memakai</a:t>
            </a:r>
            <a:r>
              <a:rPr lang="en-ID" dirty="0"/>
              <a:t> </a:t>
            </a:r>
            <a:r>
              <a:rPr lang="en-ID" dirty="0" err="1"/>
              <a:t>instrumen</a:t>
            </a:r>
            <a:r>
              <a:rPr lang="en-ID" dirty="0"/>
              <a:t> metal yang </a:t>
            </a:r>
            <a:r>
              <a:rPr lang="en-ID" dirty="0" err="1"/>
              <a:t>dipegang</a:t>
            </a:r>
            <a:r>
              <a:rPr lang="en-ID" dirty="0"/>
              <a:t>(tonometer) </a:t>
            </a:r>
            <a:r>
              <a:rPr lang="en-ID" dirty="0" err="1"/>
              <a:t>dan</a:t>
            </a:r>
            <a:r>
              <a:rPr lang="en-ID" dirty="0"/>
              <a:t> </a:t>
            </a:r>
            <a:r>
              <a:rPr lang="en-ID" dirty="0" err="1"/>
              <a:t>diletakkan</a:t>
            </a:r>
            <a:r>
              <a:rPr lang="en-ID" dirty="0"/>
              <a:t> </a:t>
            </a:r>
            <a:r>
              <a:rPr lang="en-ID" dirty="0" err="1"/>
              <a:t>pada</a:t>
            </a:r>
            <a:r>
              <a:rPr lang="en-ID" dirty="0"/>
              <a:t> </a:t>
            </a:r>
            <a:r>
              <a:rPr lang="en-ID" dirty="0" err="1"/>
              <a:t>permukaan</a:t>
            </a:r>
            <a:r>
              <a:rPr lang="en-ID" dirty="0"/>
              <a:t> </a:t>
            </a:r>
            <a:r>
              <a:rPr lang="en-ID" dirty="0" err="1"/>
              <a:t>kornea</a:t>
            </a:r>
            <a:r>
              <a:rPr lang="en-ID" dirty="0"/>
              <a:t> yang </a:t>
            </a:r>
            <a:r>
              <a:rPr lang="en-ID" dirty="0" err="1"/>
              <a:t>dianastesi</a:t>
            </a:r>
            <a:endParaRPr lang="en-ID" dirty="0"/>
          </a:p>
        </p:txBody>
      </p:sp>
    </p:spTree>
    <p:extLst>
      <p:ext uri="{BB962C8B-B14F-4D97-AF65-F5344CB8AC3E}">
        <p14:creationId xmlns:p14="http://schemas.microsoft.com/office/powerpoint/2010/main" val="3977199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Pemeriksaan</a:t>
            </a:r>
            <a:r>
              <a:rPr lang="en-ID" dirty="0" smtClean="0"/>
              <a:t> </a:t>
            </a:r>
            <a:r>
              <a:rPr lang="en-ID" dirty="0" err="1" smtClean="0"/>
              <a:t>Telinga</a:t>
            </a:r>
            <a:endParaRPr lang="en-ID" dirty="0"/>
          </a:p>
        </p:txBody>
      </p:sp>
      <p:sp>
        <p:nvSpPr>
          <p:cNvPr id="3" name="Content Placeholder 2"/>
          <p:cNvSpPr>
            <a:spLocks noGrp="1"/>
          </p:cNvSpPr>
          <p:nvPr>
            <p:ph idx="1"/>
          </p:nvPr>
        </p:nvSpPr>
        <p:spPr>
          <a:xfrm>
            <a:off x="295835" y="1825625"/>
            <a:ext cx="11308977" cy="4351338"/>
          </a:xfrm>
        </p:spPr>
        <p:txBody>
          <a:bodyPr>
            <a:normAutofit/>
          </a:bodyPr>
          <a:lstStyle/>
          <a:p>
            <a:pPr algn="just"/>
            <a:r>
              <a:rPr lang="en-ID" dirty="0" err="1"/>
              <a:t>Uji</a:t>
            </a:r>
            <a:r>
              <a:rPr lang="en-ID" dirty="0"/>
              <a:t> Weber </a:t>
            </a:r>
            <a:r>
              <a:rPr lang="en-ID" dirty="0" err="1"/>
              <a:t>memanfaatkan</a:t>
            </a:r>
            <a:r>
              <a:rPr lang="en-ID" dirty="0"/>
              <a:t> </a:t>
            </a:r>
            <a:r>
              <a:rPr lang="en-ID" dirty="0" err="1"/>
              <a:t>konduksi</a:t>
            </a:r>
            <a:r>
              <a:rPr lang="en-ID" dirty="0"/>
              <a:t> </a:t>
            </a:r>
            <a:r>
              <a:rPr lang="en-ID" dirty="0" err="1"/>
              <a:t>tulang</a:t>
            </a:r>
            <a:r>
              <a:rPr lang="en-ID" dirty="0"/>
              <a:t> </a:t>
            </a:r>
            <a:r>
              <a:rPr lang="en-ID" dirty="0" err="1"/>
              <a:t>untuk</a:t>
            </a:r>
            <a:r>
              <a:rPr lang="en-ID" dirty="0"/>
              <a:t> </a:t>
            </a:r>
            <a:r>
              <a:rPr lang="en-ID" dirty="0" err="1"/>
              <a:t>menguji</a:t>
            </a:r>
            <a:r>
              <a:rPr lang="en-ID" dirty="0"/>
              <a:t> </a:t>
            </a:r>
            <a:r>
              <a:rPr lang="en-ID" dirty="0" err="1"/>
              <a:t>adanyalateralisasi</a:t>
            </a:r>
            <a:r>
              <a:rPr lang="en-ID" dirty="0"/>
              <a:t> </a:t>
            </a:r>
            <a:r>
              <a:rPr lang="en-ID" dirty="0" err="1"/>
              <a:t>suara</a:t>
            </a:r>
            <a:r>
              <a:rPr lang="en-ID" dirty="0"/>
              <a:t>. </a:t>
            </a:r>
            <a:r>
              <a:rPr lang="en-ID" dirty="0" err="1"/>
              <a:t>Sebuah</a:t>
            </a:r>
            <a:r>
              <a:rPr lang="en-ID" dirty="0"/>
              <a:t> </a:t>
            </a:r>
            <a:r>
              <a:rPr lang="en-ID" dirty="0" err="1"/>
              <a:t>garpu</a:t>
            </a:r>
            <a:r>
              <a:rPr lang="en-ID" dirty="0"/>
              <a:t> tala </a:t>
            </a:r>
            <a:r>
              <a:rPr lang="en-ID" dirty="0" err="1"/>
              <a:t>dipegang</a:t>
            </a:r>
            <a:r>
              <a:rPr lang="en-ID" dirty="0"/>
              <a:t> </a:t>
            </a:r>
            <a:r>
              <a:rPr lang="en-ID" dirty="0" err="1"/>
              <a:t>erat</a:t>
            </a:r>
            <a:r>
              <a:rPr lang="en-ID" dirty="0"/>
              <a:t> </a:t>
            </a:r>
            <a:r>
              <a:rPr lang="en-ID" dirty="0" err="1"/>
              <a:t>pada</a:t>
            </a:r>
            <a:r>
              <a:rPr lang="en-ID" dirty="0"/>
              <a:t> </a:t>
            </a:r>
            <a:r>
              <a:rPr lang="en-ID" dirty="0" err="1" smtClean="0"/>
              <a:t>gagangnya</a:t>
            </a:r>
            <a:r>
              <a:rPr lang="en-ID" dirty="0"/>
              <a:t> </a:t>
            </a:r>
            <a:r>
              <a:rPr lang="en-ID" dirty="0" err="1" smtClean="0"/>
              <a:t>dan</a:t>
            </a:r>
            <a:r>
              <a:rPr lang="en-ID" dirty="0"/>
              <a:t> </a:t>
            </a:r>
            <a:r>
              <a:rPr lang="en-ID" dirty="0" err="1"/>
              <a:t>pukulkan</a:t>
            </a:r>
            <a:r>
              <a:rPr lang="en-ID" dirty="0"/>
              <a:t> </a:t>
            </a:r>
            <a:r>
              <a:rPr lang="en-ID" dirty="0" err="1"/>
              <a:t>pada</a:t>
            </a:r>
            <a:r>
              <a:rPr lang="en-ID" dirty="0"/>
              <a:t> </a:t>
            </a:r>
            <a:r>
              <a:rPr lang="en-ID" dirty="0" err="1"/>
              <a:t>lutut</a:t>
            </a:r>
            <a:r>
              <a:rPr lang="en-ID" dirty="0"/>
              <a:t> </a:t>
            </a:r>
            <a:r>
              <a:rPr lang="en-ID" dirty="0" err="1"/>
              <a:t>atau</a:t>
            </a:r>
            <a:r>
              <a:rPr lang="en-ID" dirty="0"/>
              <a:t> </a:t>
            </a:r>
            <a:r>
              <a:rPr lang="en-ID" dirty="0" err="1"/>
              <a:t>pergelangan</a:t>
            </a:r>
            <a:r>
              <a:rPr lang="en-ID" dirty="0"/>
              <a:t> </a:t>
            </a:r>
            <a:r>
              <a:rPr lang="en-ID" dirty="0" err="1"/>
              <a:t>tangan</a:t>
            </a:r>
            <a:r>
              <a:rPr lang="en-ID" dirty="0"/>
              <a:t> </a:t>
            </a:r>
            <a:r>
              <a:rPr lang="en-ID" dirty="0" err="1"/>
              <a:t>pemeriksa</a:t>
            </a:r>
            <a:r>
              <a:rPr lang="en-ID" dirty="0"/>
              <a:t>. </a:t>
            </a:r>
            <a:r>
              <a:rPr lang="en-ID" dirty="0" err="1"/>
              <a:t>Kemudiandiletakkan</a:t>
            </a:r>
            <a:r>
              <a:rPr lang="en-ID" dirty="0"/>
              <a:t> </a:t>
            </a:r>
            <a:r>
              <a:rPr lang="en-ID" dirty="0" err="1"/>
              <a:t>pada</a:t>
            </a:r>
            <a:r>
              <a:rPr lang="en-ID" dirty="0"/>
              <a:t> </a:t>
            </a:r>
            <a:r>
              <a:rPr lang="en-ID" dirty="0" err="1"/>
              <a:t>dahi</a:t>
            </a:r>
            <a:r>
              <a:rPr lang="en-ID" dirty="0"/>
              <a:t> </a:t>
            </a:r>
            <a:r>
              <a:rPr lang="en-ID" dirty="0" err="1"/>
              <a:t>atau</a:t>
            </a:r>
            <a:r>
              <a:rPr lang="en-ID" dirty="0"/>
              <a:t> </a:t>
            </a:r>
            <a:r>
              <a:rPr lang="en-ID" dirty="0" err="1"/>
              <a:t>gigi</a:t>
            </a:r>
            <a:r>
              <a:rPr lang="en-ID" dirty="0"/>
              <a:t> pasien</a:t>
            </a:r>
            <a:r>
              <a:rPr lang="en-ID" dirty="0" smtClean="0"/>
              <a:t>. </a:t>
            </a:r>
            <a:r>
              <a:rPr lang="en-ID" dirty="0" err="1"/>
              <a:t>Individudengan</a:t>
            </a:r>
            <a:r>
              <a:rPr lang="en-ID" dirty="0"/>
              <a:t> </a:t>
            </a:r>
            <a:r>
              <a:rPr lang="en-ID" dirty="0" err="1"/>
              <a:t>pendengaran</a:t>
            </a:r>
            <a:r>
              <a:rPr lang="en-ID" dirty="0"/>
              <a:t> normal </a:t>
            </a:r>
            <a:r>
              <a:rPr lang="en-ID" dirty="0" err="1"/>
              <a:t>akan</a:t>
            </a:r>
            <a:r>
              <a:rPr lang="en-ID" dirty="0"/>
              <a:t> </a:t>
            </a:r>
            <a:r>
              <a:rPr lang="en-ID" dirty="0" err="1"/>
              <a:t>mendengar</a:t>
            </a:r>
            <a:r>
              <a:rPr lang="en-ID" dirty="0"/>
              <a:t> </a:t>
            </a:r>
            <a:r>
              <a:rPr lang="en-ID" dirty="0" err="1"/>
              <a:t>suara</a:t>
            </a:r>
            <a:r>
              <a:rPr lang="en-ID" dirty="0"/>
              <a:t> </a:t>
            </a:r>
            <a:r>
              <a:rPr lang="en-ID" dirty="0" err="1"/>
              <a:t>seimbang</a:t>
            </a:r>
            <a:r>
              <a:rPr lang="en-ID" dirty="0"/>
              <a:t> </a:t>
            </a:r>
            <a:r>
              <a:rPr lang="en-ID" dirty="0" err="1"/>
              <a:t>padakedua</a:t>
            </a:r>
            <a:r>
              <a:rPr lang="en-ID" dirty="0"/>
              <a:t> </a:t>
            </a:r>
            <a:r>
              <a:rPr lang="en-ID" dirty="0" err="1"/>
              <a:t>telinga</a:t>
            </a:r>
            <a:r>
              <a:rPr lang="en-ID" dirty="0"/>
              <a:t> </a:t>
            </a:r>
            <a:r>
              <a:rPr lang="en-ID" dirty="0" err="1"/>
              <a:t>atau</a:t>
            </a:r>
            <a:r>
              <a:rPr lang="en-ID" dirty="0"/>
              <a:t> </a:t>
            </a:r>
            <a:r>
              <a:rPr lang="en-ID" dirty="0" err="1"/>
              <a:t>menjelaskan</a:t>
            </a:r>
            <a:r>
              <a:rPr lang="en-ID" dirty="0"/>
              <a:t> </a:t>
            </a:r>
            <a:r>
              <a:rPr lang="en-ID" dirty="0" err="1"/>
              <a:t>bahwa</a:t>
            </a:r>
            <a:r>
              <a:rPr lang="en-ID" dirty="0"/>
              <a:t> </a:t>
            </a:r>
            <a:r>
              <a:rPr lang="en-ID" dirty="0" err="1"/>
              <a:t>suara</a:t>
            </a:r>
            <a:r>
              <a:rPr lang="en-ID" dirty="0"/>
              <a:t> </a:t>
            </a:r>
            <a:r>
              <a:rPr lang="en-ID" dirty="0" err="1"/>
              <a:t>terpusat</a:t>
            </a:r>
            <a:r>
              <a:rPr lang="en-ID" dirty="0"/>
              <a:t> di </a:t>
            </a:r>
            <a:r>
              <a:rPr lang="en-ID" dirty="0" err="1"/>
              <a:t>tengah</a:t>
            </a:r>
            <a:r>
              <a:rPr lang="en-ID" dirty="0"/>
              <a:t> </a:t>
            </a:r>
            <a:r>
              <a:rPr lang="en-ID" dirty="0" err="1"/>
              <a:t>kepala.Bila</a:t>
            </a:r>
            <a:r>
              <a:rPr lang="en-ID" dirty="0"/>
              <a:t> </a:t>
            </a:r>
            <a:r>
              <a:rPr lang="en-ID" dirty="0" err="1"/>
              <a:t>ada</a:t>
            </a:r>
            <a:r>
              <a:rPr lang="en-ID" dirty="0"/>
              <a:t> </a:t>
            </a:r>
            <a:r>
              <a:rPr lang="en-ID" dirty="0" err="1"/>
              <a:t>kehilangan</a:t>
            </a:r>
            <a:r>
              <a:rPr lang="en-ID" dirty="0"/>
              <a:t> </a:t>
            </a:r>
            <a:r>
              <a:rPr lang="en-ID" dirty="0" err="1"/>
              <a:t>pendengaran</a:t>
            </a:r>
            <a:r>
              <a:rPr lang="en-ID" dirty="0"/>
              <a:t> </a:t>
            </a:r>
            <a:r>
              <a:rPr lang="en-ID" dirty="0" err="1"/>
              <a:t>konduktif</a:t>
            </a:r>
            <a:r>
              <a:rPr lang="en-ID" dirty="0"/>
              <a:t> (</a:t>
            </a:r>
            <a:r>
              <a:rPr lang="en-ID" dirty="0" err="1"/>
              <a:t>otosklerosis</a:t>
            </a:r>
            <a:r>
              <a:rPr lang="en-ID" dirty="0"/>
              <a:t>, </a:t>
            </a:r>
            <a:r>
              <a:rPr lang="en-ID" dirty="0" err="1"/>
              <a:t>otitismedia</a:t>
            </a:r>
            <a:r>
              <a:rPr lang="en-ID" dirty="0"/>
              <a:t>), </a:t>
            </a:r>
            <a:r>
              <a:rPr lang="en-ID" dirty="0" err="1"/>
              <a:t>suara</a:t>
            </a:r>
            <a:r>
              <a:rPr lang="en-ID" dirty="0"/>
              <a:t> </a:t>
            </a:r>
            <a:r>
              <a:rPr lang="en-ID" dirty="0" err="1"/>
              <a:t>akan</a:t>
            </a:r>
            <a:r>
              <a:rPr lang="en-ID" dirty="0"/>
              <a:t> </a:t>
            </a:r>
            <a:r>
              <a:rPr lang="en-ID" dirty="0" err="1"/>
              <a:t>lebih</a:t>
            </a:r>
            <a:r>
              <a:rPr lang="en-ID" dirty="0"/>
              <a:t> </a:t>
            </a:r>
            <a:r>
              <a:rPr lang="en-ID" dirty="0" err="1"/>
              <a:t>jelas</a:t>
            </a:r>
            <a:r>
              <a:rPr lang="en-ID" dirty="0"/>
              <a:t> </a:t>
            </a:r>
            <a:r>
              <a:rPr lang="en-ID" dirty="0" err="1"/>
              <a:t>terdengar</a:t>
            </a:r>
            <a:r>
              <a:rPr lang="en-ID" dirty="0"/>
              <a:t> </a:t>
            </a:r>
            <a:r>
              <a:rPr lang="en-ID" dirty="0" err="1"/>
              <a:t>pada</a:t>
            </a:r>
            <a:r>
              <a:rPr lang="en-ID" dirty="0"/>
              <a:t> </a:t>
            </a:r>
            <a:r>
              <a:rPr lang="en-ID" dirty="0" err="1"/>
              <a:t>sisi</a:t>
            </a:r>
            <a:r>
              <a:rPr lang="en-ID" dirty="0"/>
              <a:t> yang </a:t>
            </a:r>
            <a:r>
              <a:rPr lang="en-ID" dirty="0" err="1"/>
              <a:t>sakit</a:t>
            </a:r>
            <a:r>
              <a:rPr lang="en-ID" dirty="0" smtClean="0"/>
              <a:t>.</a:t>
            </a:r>
          </a:p>
          <a:p>
            <a:pPr algn="just"/>
            <a:r>
              <a:rPr lang="en-ID" dirty="0" err="1"/>
              <a:t>Uji</a:t>
            </a:r>
            <a:r>
              <a:rPr lang="en-ID" dirty="0"/>
              <a:t> </a:t>
            </a:r>
            <a:r>
              <a:rPr lang="en-ID" dirty="0" err="1"/>
              <a:t>Rinne</a:t>
            </a:r>
            <a:r>
              <a:rPr lang="en-ID" dirty="0"/>
              <a:t>, </a:t>
            </a:r>
            <a:r>
              <a:rPr lang="en-ID" dirty="0" err="1"/>
              <a:t>gagang</a:t>
            </a:r>
            <a:r>
              <a:rPr lang="en-ID" dirty="0"/>
              <a:t> </a:t>
            </a:r>
            <a:r>
              <a:rPr lang="en-ID" dirty="0" err="1"/>
              <a:t>garpu</a:t>
            </a:r>
            <a:r>
              <a:rPr lang="en-ID" dirty="0"/>
              <a:t> tala yang </a:t>
            </a:r>
            <a:r>
              <a:rPr lang="en-ID" dirty="0" err="1"/>
              <a:t>bergetar</a:t>
            </a:r>
            <a:r>
              <a:rPr lang="en-ID" dirty="0"/>
              <a:t> </a:t>
            </a:r>
            <a:r>
              <a:rPr lang="en-ID" dirty="0" err="1"/>
              <a:t>ditempatkan</a:t>
            </a:r>
            <a:r>
              <a:rPr lang="en-ID" dirty="0"/>
              <a:t> di </a:t>
            </a:r>
            <a:r>
              <a:rPr lang="en-ID" dirty="0" err="1"/>
              <a:t>belakang</a:t>
            </a:r>
            <a:r>
              <a:rPr lang="en-ID" dirty="0"/>
              <a:t> </a:t>
            </a:r>
            <a:r>
              <a:rPr lang="en-ID" dirty="0" err="1"/>
              <a:t>aurikula</a:t>
            </a:r>
            <a:r>
              <a:rPr lang="en-ID" dirty="0"/>
              <a:t> </a:t>
            </a:r>
            <a:r>
              <a:rPr lang="en-ID" dirty="0" err="1"/>
              <a:t>pada</a:t>
            </a:r>
            <a:r>
              <a:rPr lang="en-ID" dirty="0"/>
              <a:t> </a:t>
            </a:r>
            <a:r>
              <a:rPr lang="en-ID" dirty="0" err="1"/>
              <a:t>tulang</a:t>
            </a:r>
            <a:r>
              <a:rPr lang="en-ID" dirty="0"/>
              <a:t> mastoid (</a:t>
            </a:r>
            <a:r>
              <a:rPr lang="en-ID" dirty="0" err="1"/>
              <a:t>konduksi</a:t>
            </a:r>
            <a:r>
              <a:rPr lang="en-ID" dirty="0"/>
              <a:t> </a:t>
            </a:r>
            <a:r>
              <a:rPr lang="en-ID" dirty="0" err="1"/>
              <a:t>tulang</a:t>
            </a:r>
            <a:r>
              <a:rPr lang="en-ID" dirty="0"/>
              <a:t>) </a:t>
            </a:r>
            <a:r>
              <a:rPr lang="en-ID" dirty="0" err="1"/>
              <a:t>sampai</a:t>
            </a:r>
            <a:r>
              <a:rPr lang="en-ID" dirty="0"/>
              <a:t> pasien </a:t>
            </a:r>
            <a:r>
              <a:rPr lang="en-ID" dirty="0" err="1"/>
              <a:t>tak</a:t>
            </a:r>
            <a:r>
              <a:rPr lang="en-ID" dirty="0"/>
              <a:t> </a:t>
            </a:r>
            <a:r>
              <a:rPr lang="en-ID" dirty="0" err="1"/>
              <a:t>mampu</a:t>
            </a:r>
            <a:r>
              <a:rPr lang="en-ID" dirty="0"/>
              <a:t> </a:t>
            </a:r>
            <a:r>
              <a:rPr lang="en-ID" dirty="0" err="1"/>
              <a:t>lagi</a:t>
            </a:r>
            <a:r>
              <a:rPr lang="en-ID" dirty="0"/>
              <a:t> </a:t>
            </a:r>
            <a:r>
              <a:rPr lang="en-ID" dirty="0" err="1"/>
              <a:t>mendengar</a:t>
            </a:r>
            <a:r>
              <a:rPr lang="en-ID" dirty="0"/>
              <a:t> </a:t>
            </a:r>
            <a:r>
              <a:rPr lang="en-ID" dirty="0" err="1"/>
              <a:t>suara</a:t>
            </a:r>
            <a:r>
              <a:rPr lang="en-ID" dirty="0"/>
              <a:t>. </a:t>
            </a:r>
            <a:r>
              <a:rPr lang="en-ID" dirty="0" err="1"/>
              <a:t>Kemudian</a:t>
            </a:r>
            <a:r>
              <a:rPr lang="en-ID" dirty="0"/>
              <a:t> </a:t>
            </a:r>
            <a:r>
              <a:rPr lang="en-ID" dirty="0" err="1"/>
              <a:t>garpu</a:t>
            </a:r>
            <a:r>
              <a:rPr lang="en-ID" dirty="0"/>
              <a:t> </a:t>
            </a:r>
            <a:r>
              <a:rPr lang="en-ID" dirty="0" err="1"/>
              <a:t>taladipindahkan</a:t>
            </a:r>
            <a:r>
              <a:rPr lang="en-ID" dirty="0"/>
              <a:t> </a:t>
            </a:r>
            <a:r>
              <a:rPr lang="en-ID" dirty="0" err="1"/>
              <a:t>pada</a:t>
            </a:r>
            <a:r>
              <a:rPr lang="en-ID" dirty="0"/>
              <a:t> </a:t>
            </a:r>
            <a:r>
              <a:rPr lang="en-ID" dirty="0" err="1"/>
              <a:t>jarak</a:t>
            </a:r>
            <a:r>
              <a:rPr lang="en-ID" dirty="0"/>
              <a:t> 1 </a:t>
            </a:r>
            <a:r>
              <a:rPr lang="en-ID" dirty="0" err="1"/>
              <a:t>inci</a:t>
            </a:r>
            <a:r>
              <a:rPr lang="en-ID" dirty="0"/>
              <a:t> </a:t>
            </a:r>
            <a:r>
              <a:rPr lang="en-ID" dirty="0" err="1"/>
              <a:t>dari</a:t>
            </a:r>
            <a:r>
              <a:rPr lang="en-ID" dirty="0"/>
              <a:t> meatus </a:t>
            </a:r>
            <a:r>
              <a:rPr lang="en-ID" dirty="0" err="1"/>
              <a:t>kanalis</a:t>
            </a:r>
            <a:r>
              <a:rPr lang="en-ID" dirty="0"/>
              <a:t> </a:t>
            </a:r>
            <a:r>
              <a:rPr lang="en-ID" dirty="0" err="1"/>
              <a:t>auditorius</a:t>
            </a:r>
            <a:r>
              <a:rPr lang="en-ID" dirty="0"/>
              <a:t> </a:t>
            </a:r>
            <a:r>
              <a:rPr lang="en-ID" dirty="0" err="1"/>
              <a:t>eksternus</a:t>
            </a:r>
            <a:r>
              <a:rPr lang="en-ID" dirty="0"/>
              <a:t>(</a:t>
            </a:r>
            <a:r>
              <a:rPr lang="en-ID" dirty="0" err="1"/>
              <a:t>konduksi</a:t>
            </a:r>
            <a:r>
              <a:rPr lang="en-ID" dirty="0"/>
              <a:t> </a:t>
            </a:r>
            <a:r>
              <a:rPr lang="en-ID" dirty="0" err="1"/>
              <a:t>udara</a:t>
            </a:r>
            <a:r>
              <a:rPr lang="en-ID" dirty="0"/>
              <a:t>).</a:t>
            </a:r>
          </a:p>
        </p:txBody>
      </p:sp>
    </p:spTree>
    <p:extLst>
      <p:ext uri="{BB962C8B-B14F-4D97-AF65-F5344CB8AC3E}">
        <p14:creationId xmlns:p14="http://schemas.microsoft.com/office/powerpoint/2010/main" val="915751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Uji</a:t>
            </a:r>
            <a:r>
              <a:rPr lang="en-ID" dirty="0" smtClean="0"/>
              <a:t> </a:t>
            </a:r>
            <a:r>
              <a:rPr lang="en-ID" dirty="0" err="1" smtClean="0"/>
              <a:t>Audiometri</a:t>
            </a:r>
            <a:endParaRPr lang="en-ID" dirty="0"/>
          </a:p>
        </p:txBody>
      </p:sp>
      <p:sp>
        <p:nvSpPr>
          <p:cNvPr id="3" name="Content Placeholder 2"/>
          <p:cNvSpPr>
            <a:spLocks noGrp="1"/>
          </p:cNvSpPr>
          <p:nvPr>
            <p:ph idx="1"/>
          </p:nvPr>
        </p:nvSpPr>
        <p:spPr/>
        <p:txBody>
          <a:bodyPr/>
          <a:lstStyle/>
          <a:p>
            <a:r>
              <a:rPr lang="en-ID" dirty="0" err="1"/>
              <a:t>Uji</a:t>
            </a:r>
            <a:r>
              <a:rPr lang="en-ID" dirty="0"/>
              <a:t> </a:t>
            </a:r>
            <a:r>
              <a:rPr lang="en-ID" dirty="0" err="1"/>
              <a:t>audiometri</a:t>
            </a:r>
            <a:r>
              <a:rPr lang="en-ID" dirty="0"/>
              <a:t> </a:t>
            </a:r>
            <a:r>
              <a:rPr lang="en-ID" dirty="0" err="1"/>
              <a:t>ada</a:t>
            </a:r>
            <a:r>
              <a:rPr lang="en-ID" dirty="0"/>
              <a:t> 2 </a:t>
            </a:r>
            <a:r>
              <a:rPr lang="en-ID" dirty="0" err="1"/>
              <a:t>macam</a:t>
            </a:r>
            <a:r>
              <a:rPr lang="en-ID" dirty="0"/>
              <a:t>, </a:t>
            </a:r>
            <a:r>
              <a:rPr lang="en-ID" dirty="0" err="1"/>
              <a:t>yaitu</a:t>
            </a:r>
            <a:r>
              <a:rPr lang="en-ID" dirty="0" smtClean="0"/>
              <a:t>:</a:t>
            </a:r>
            <a:endParaRPr lang="en-ID" dirty="0"/>
          </a:p>
          <a:p>
            <a:r>
              <a:rPr lang="en-ID" dirty="0" err="1"/>
              <a:t>Audiometri</a:t>
            </a:r>
            <a:r>
              <a:rPr lang="en-ID" dirty="0"/>
              <a:t> Nada </a:t>
            </a:r>
            <a:r>
              <a:rPr lang="en-ID" dirty="0" err="1"/>
              <a:t>murni</a:t>
            </a:r>
            <a:r>
              <a:rPr lang="en-ID" dirty="0"/>
              <a:t>, </a:t>
            </a:r>
            <a:r>
              <a:rPr lang="en-ID" dirty="0" err="1"/>
              <a:t>dimana</a:t>
            </a:r>
            <a:r>
              <a:rPr lang="en-ID" dirty="0"/>
              <a:t> stimulus </a:t>
            </a:r>
            <a:r>
              <a:rPr lang="en-ID" dirty="0" err="1"/>
              <a:t>suara</a:t>
            </a:r>
            <a:r>
              <a:rPr lang="en-ID" dirty="0"/>
              <a:t> </a:t>
            </a:r>
            <a:r>
              <a:rPr lang="en-ID" dirty="0" err="1"/>
              <a:t>terdiri</a:t>
            </a:r>
            <a:r>
              <a:rPr lang="en-ID" dirty="0"/>
              <a:t> </a:t>
            </a:r>
            <a:r>
              <a:rPr lang="en-ID" dirty="0" err="1"/>
              <a:t>atasnada</a:t>
            </a:r>
            <a:r>
              <a:rPr lang="en-ID" dirty="0"/>
              <a:t> </a:t>
            </a:r>
            <a:r>
              <a:rPr lang="en-ID" dirty="0" err="1"/>
              <a:t>murni</a:t>
            </a:r>
            <a:r>
              <a:rPr lang="en-ID" dirty="0"/>
              <a:t> </a:t>
            </a:r>
            <a:r>
              <a:rPr lang="en-ID" dirty="0" err="1"/>
              <a:t>atau</a:t>
            </a:r>
            <a:r>
              <a:rPr lang="en-ID" dirty="0"/>
              <a:t> </a:t>
            </a:r>
            <a:r>
              <a:rPr lang="en-ID" dirty="0" err="1"/>
              <a:t>musik</a:t>
            </a:r>
            <a:r>
              <a:rPr lang="en-ID" dirty="0"/>
              <a:t> (</a:t>
            </a:r>
            <a:r>
              <a:rPr lang="en-ID" dirty="0" err="1"/>
              <a:t>semakin</a:t>
            </a:r>
            <a:r>
              <a:rPr lang="en-ID" dirty="0"/>
              <a:t> </a:t>
            </a:r>
            <a:r>
              <a:rPr lang="en-ID" dirty="0" err="1"/>
              <a:t>keras</a:t>
            </a:r>
            <a:r>
              <a:rPr lang="en-ID" dirty="0"/>
              <a:t> nada </a:t>
            </a:r>
            <a:r>
              <a:rPr lang="en-ID" dirty="0" err="1"/>
              <a:t>sebelum</a:t>
            </a:r>
            <a:r>
              <a:rPr lang="en-ID" dirty="0"/>
              <a:t> </a:t>
            </a:r>
            <a:r>
              <a:rPr lang="en-ID" dirty="0" smtClean="0"/>
              <a:t>pasien </a:t>
            </a:r>
            <a:r>
              <a:rPr lang="en-ID" dirty="0" err="1"/>
              <a:t>bisa</a:t>
            </a:r>
            <a:r>
              <a:rPr lang="en-ID" dirty="0"/>
              <a:t> </a:t>
            </a:r>
            <a:r>
              <a:rPr lang="en-ID" dirty="0" err="1"/>
              <a:t>mendengar</a:t>
            </a:r>
            <a:r>
              <a:rPr lang="en-ID" dirty="0"/>
              <a:t> </a:t>
            </a:r>
            <a:r>
              <a:rPr lang="en-ID" dirty="0" err="1"/>
              <a:t>berarti</a:t>
            </a:r>
            <a:r>
              <a:rPr lang="en-ID" dirty="0"/>
              <a:t> </a:t>
            </a:r>
            <a:r>
              <a:rPr lang="en-ID" dirty="0" err="1"/>
              <a:t>semakin</a:t>
            </a:r>
            <a:r>
              <a:rPr lang="en-ID" dirty="0"/>
              <a:t> </a:t>
            </a:r>
            <a:r>
              <a:rPr lang="en-ID" dirty="0" err="1"/>
              <a:t>besar</a:t>
            </a:r>
            <a:r>
              <a:rPr lang="en-ID" dirty="0"/>
              <a:t> </a:t>
            </a:r>
            <a:r>
              <a:rPr lang="en-ID" dirty="0" err="1"/>
              <a:t>kehilangan</a:t>
            </a:r>
            <a:r>
              <a:rPr lang="en-ID" dirty="0"/>
              <a:t> </a:t>
            </a:r>
            <a:r>
              <a:rPr lang="en-ID" dirty="0" err="1"/>
              <a:t>pendengarannya</a:t>
            </a:r>
            <a:r>
              <a:rPr lang="en-ID" dirty="0" smtClean="0"/>
              <a:t>).</a:t>
            </a:r>
            <a:endParaRPr lang="en-ID" dirty="0"/>
          </a:p>
          <a:p>
            <a:r>
              <a:rPr lang="en-ID" dirty="0" err="1"/>
              <a:t>Audiometri</a:t>
            </a:r>
            <a:r>
              <a:rPr lang="en-ID" dirty="0"/>
              <a:t> </a:t>
            </a:r>
            <a:r>
              <a:rPr lang="en-ID" dirty="0" err="1"/>
              <a:t>Wicara</a:t>
            </a:r>
            <a:r>
              <a:rPr lang="en-ID" dirty="0"/>
              <a:t>, </a:t>
            </a:r>
            <a:r>
              <a:rPr lang="en-ID" dirty="0" err="1"/>
              <a:t>dimana</a:t>
            </a:r>
            <a:r>
              <a:rPr lang="en-ID" dirty="0"/>
              <a:t> kata yang </a:t>
            </a:r>
            <a:r>
              <a:rPr lang="en-ID" dirty="0" err="1"/>
              <a:t>diucapkan</a:t>
            </a:r>
            <a:r>
              <a:rPr lang="en-ID" dirty="0"/>
              <a:t> </a:t>
            </a:r>
            <a:r>
              <a:rPr lang="en-ID" dirty="0" err="1" smtClean="0"/>
              <a:t>digunakan</a:t>
            </a:r>
            <a:r>
              <a:rPr lang="en-ID" dirty="0" smtClean="0"/>
              <a:t> </a:t>
            </a:r>
            <a:r>
              <a:rPr lang="en-ID" dirty="0" err="1" smtClean="0"/>
              <a:t>untuk</a:t>
            </a:r>
            <a:r>
              <a:rPr lang="en-ID" dirty="0" smtClean="0"/>
              <a:t> </a:t>
            </a:r>
            <a:r>
              <a:rPr lang="en-ID" dirty="0" err="1"/>
              <a:t>menetukan</a:t>
            </a:r>
            <a:r>
              <a:rPr lang="en-ID" dirty="0"/>
              <a:t> </a:t>
            </a:r>
            <a:r>
              <a:rPr lang="en-ID" dirty="0" err="1"/>
              <a:t>kemampuan</a:t>
            </a:r>
            <a:r>
              <a:rPr lang="en-ID" dirty="0"/>
              <a:t> </a:t>
            </a:r>
            <a:r>
              <a:rPr lang="en-ID" dirty="0" err="1"/>
              <a:t>mendengar</a:t>
            </a:r>
            <a:r>
              <a:rPr lang="en-ID" dirty="0"/>
              <a:t> </a:t>
            </a:r>
            <a:r>
              <a:rPr lang="en-ID" dirty="0" err="1"/>
              <a:t>dan</a:t>
            </a:r>
            <a:r>
              <a:rPr lang="en-ID" dirty="0"/>
              <a:t> </a:t>
            </a:r>
            <a:r>
              <a:rPr lang="en-ID" dirty="0" err="1" smtClean="0"/>
              <a:t>membedakan</a:t>
            </a:r>
            <a:r>
              <a:rPr lang="en-ID" dirty="0" smtClean="0"/>
              <a:t> </a:t>
            </a:r>
            <a:r>
              <a:rPr lang="en-ID" dirty="0" err="1" smtClean="0"/>
              <a:t>suara</a:t>
            </a:r>
            <a:r>
              <a:rPr lang="en-ID" dirty="0"/>
              <a:t>.</a:t>
            </a:r>
          </a:p>
          <a:p>
            <a:endParaRPr lang="en-ID" dirty="0"/>
          </a:p>
          <a:p>
            <a:endParaRPr lang="en-ID" dirty="0"/>
          </a:p>
        </p:txBody>
      </p:sp>
    </p:spTree>
    <p:extLst>
      <p:ext uri="{BB962C8B-B14F-4D97-AF65-F5344CB8AC3E}">
        <p14:creationId xmlns:p14="http://schemas.microsoft.com/office/powerpoint/2010/main" val="2707798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Pengkajian</a:t>
            </a:r>
            <a:r>
              <a:rPr lang="en-ID" dirty="0" smtClean="0"/>
              <a:t> GCS</a:t>
            </a:r>
            <a:endParaRPr lang="en-ID" dirty="0"/>
          </a:p>
        </p:txBody>
      </p:sp>
      <p:sp>
        <p:nvSpPr>
          <p:cNvPr id="3" name="Content Placeholder 2"/>
          <p:cNvSpPr>
            <a:spLocks noGrp="1"/>
          </p:cNvSpPr>
          <p:nvPr>
            <p:ph idx="1"/>
          </p:nvPr>
        </p:nvSpPr>
        <p:spPr/>
        <p:txBody>
          <a:bodyPr/>
          <a:lstStyle/>
          <a:p>
            <a:endParaRPr lang="en-ID"/>
          </a:p>
        </p:txBody>
      </p:sp>
      <p:pic>
        <p:nvPicPr>
          <p:cNvPr id="4" name="Picture 3"/>
          <p:cNvPicPr>
            <a:picLocks noChangeAspect="1"/>
          </p:cNvPicPr>
          <p:nvPr/>
        </p:nvPicPr>
        <p:blipFill rotWithShape="1">
          <a:blip r:embed="rId2"/>
          <a:srcRect l="18970" t="20181" r="43309" b="33521"/>
          <a:stretch/>
        </p:blipFill>
        <p:spPr>
          <a:xfrm>
            <a:off x="1591236" y="1527035"/>
            <a:ext cx="8332694" cy="4948518"/>
          </a:xfrm>
          <a:prstGeom prst="rect">
            <a:avLst/>
          </a:prstGeom>
        </p:spPr>
      </p:pic>
    </p:spTree>
    <p:extLst>
      <p:ext uri="{BB962C8B-B14F-4D97-AF65-F5344CB8AC3E}">
        <p14:creationId xmlns:p14="http://schemas.microsoft.com/office/powerpoint/2010/main" val="617980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D"/>
          </a:p>
        </p:txBody>
      </p:sp>
      <p:sp>
        <p:nvSpPr>
          <p:cNvPr id="3" name="Content Placeholder 2"/>
          <p:cNvSpPr>
            <a:spLocks noGrp="1"/>
          </p:cNvSpPr>
          <p:nvPr>
            <p:ph idx="1"/>
          </p:nvPr>
        </p:nvSpPr>
        <p:spPr/>
        <p:txBody>
          <a:bodyPr/>
          <a:lstStyle/>
          <a:p>
            <a:endParaRPr lang="en-ID"/>
          </a:p>
        </p:txBody>
      </p:sp>
      <p:pic>
        <p:nvPicPr>
          <p:cNvPr id="4" name="Picture 3"/>
          <p:cNvPicPr>
            <a:picLocks noChangeAspect="1"/>
          </p:cNvPicPr>
          <p:nvPr/>
        </p:nvPicPr>
        <p:blipFill rotWithShape="1">
          <a:blip r:embed="rId2"/>
          <a:srcRect l="14779" t="9196" r="38897" b="22143"/>
          <a:stretch/>
        </p:blipFill>
        <p:spPr>
          <a:xfrm>
            <a:off x="1671918" y="365125"/>
            <a:ext cx="8184776" cy="5890558"/>
          </a:xfrm>
          <a:prstGeom prst="rect">
            <a:avLst/>
          </a:prstGeom>
        </p:spPr>
      </p:pic>
    </p:spTree>
    <p:extLst>
      <p:ext uri="{BB962C8B-B14F-4D97-AF65-F5344CB8AC3E}">
        <p14:creationId xmlns:p14="http://schemas.microsoft.com/office/powerpoint/2010/main" val="1011884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4087"/>
          </a:xfrm>
        </p:spPr>
        <p:txBody>
          <a:bodyPr/>
          <a:lstStyle/>
          <a:p>
            <a:r>
              <a:rPr lang="en-ID" dirty="0" err="1" smtClean="0"/>
              <a:t>Pengkajian</a:t>
            </a:r>
            <a:r>
              <a:rPr lang="en-ID" dirty="0" smtClean="0"/>
              <a:t> </a:t>
            </a:r>
            <a:r>
              <a:rPr lang="en-ID" dirty="0" err="1" smtClean="0"/>
              <a:t>syaraf</a:t>
            </a:r>
            <a:r>
              <a:rPr lang="en-ID" dirty="0" smtClean="0"/>
              <a:t> </a:t>
            </a:r>
            <a:r>
              <a:rPr lang="en-ID" dirty="0" err="1" smtClean="0"/>
              <a:t>kranial</a:t>
            </a:r>
            <a:endParaRPr lang="en-ID" dirty="0"/>
          </a:p>
        </p:txBody>
      </p:sp>
      <p:pic>
        <p:nvPicPr>
          <p:cNvPr id="6" name="Content Placeholder 5"/>
          <p:cNvPicPr>
            <a:picLocks noGrp="1" noChangeAspect="1"/>
          </p:cNvPicPr>
          <p:nvPr>
            <p:ph idx="1"/>
          </p:nvPr>
        </p:nvPicPr>
        <p:blipFill rotWithShape="1">
          <a:blip r:embed="rId2"/>
          <a:srcRect l="13804" t="18208" r="36852" b="20603"/>
          <a:stretch/>
        </p:blipFill>
        <p:spPr>
          <a:xfrm>
            <a:off x="6386403" y="1506071"/>
            <a:ext cx="5805597" cy="4047564"/>
          </a:xfrm>
          <a:prstGeom prst="rect">
            <a:avLst/>
          </a:prstGeom>
        </p:spPr>
      </p:pic>
      <p:pic>
        <p:nvPicPr>
          <p:cNvPr id="5" name="Picture 4"/>
          <p:cNvPicPr>
            <a:picLocks noChangeAspect="1"/>
          </p:cNvPicPr>
          <p:nvPr/>
        </p:nvPicPr>
        <p:blipFill rotWithShape="1">
          <a:blip r:embed="rId3"/>
          <a:srcRect l="13455" t="11353" r="36802" b="18220"/>
          <a:stretch/>
        </p:blipFill>
        <p:spPr>
          <a:xfrm>
            <a:off x="838200" y="1089212"/>
            <a:ext cx="5495365" cy="5432612"/>
          </a:xfrm>
          <a:prstGeom prst="rect">
            <a:avLst/>
          </a:prstGeom>
        </p:spPr>
      </p:pic>
    </p:spTree>
    <p:extLst>
      <p:ext uri="{BB962C8B-B14F-4D97-AF65-F5344CB8AC3E}">
        <p14:creationId xmlns:p14="http://schemas.microsoft.com/office/powerpoint/2010/main" val="3017038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Pengkajian</a:t>
            </a:r>
            <a:r>
              <a:rPr lang="en-ID" dirty="0" smtClean="0"/>
              <a:t> Tonus </a:t>
            </a:r>
            <a:r>
              <a:rPr lang="en-ID" dirty="0" err="1" smtClean="0"/>
              <a:t>Otot</a:t>
            </a:r>
            <a:endParaRPr lang="en-ID" dirty="0"/>
          </a:p>
        </p:txBody>
      </p:sp>
      <p:pic>
        <p:nvPicPr>
          <p:cNvPr id="4" name="Content Placeholder 3"/>
          <p:cNvPicPr>
            <a:picLocks noGrp="1" noChangeAspect="1"/>
          </p:cNvPicPr>
          <p:nvPr>
            <p:ph idx="1"/>
          </p:nvPr>
        </p:nvPicPr>
        <p:blipFill rotWithShape="1">
          <a:blip r:embed="rId2"/>
          <a:srcRect l="14498" t="27268" r="36853" b="30703"/>
          <a:stretch/>
        </p:blipFill>
        <p:spPr>
          <a:xfrm>
            <a:off x="838200" y="1596559"/>
            <a:ext cx="7176247" cy="3485606"/>
          </a:xfrm>
          <a:prstGeom prst="rect">
            <a:avLst/>
          </a:prstGeom>
        </p:spPr>
      </p:pic>
    </p:spTree>
    <p:extLst>
      <p:ext uri="{BB962C8B-B14F-4D97-AF65-F5344CB8AC3E}">
        <p14:creationId xmlns:p14="http://schemas.microsoft.com/office/powerpoint/2010/main" val="1651306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4428"/>
          </a:xfrm>
        </p:spPr>
        <p:txBody>
          <a:bodyPr/>
          <a:lstStyle/>
          <a:p>
            <a:r>
              <a:rPr lang="en-ID" dirty="0" err="1" smtClean="0"/>
              <a:t>Reflek</a:t>
            </a:r>
            <a:r>
              <a:rPr lang="en-ID" dirty="0" smtClean="0"/>
              <a:t> </a:t>
            </a:r>
            <a:r>
              <a:rPr lang="en-ID" dirty="0" err="1" smtClean="0"/>
              <a:t>Fisiologis</a:t>
            </a:r>
            <a:endParaRPr lang="en-ID" dirty="0"/>
          </a:p>
        </p:txBody>
      </p:sp>
      <p:sp>
        <p:nvSpPr>
          <p:cNvPr id="3" name="Content Placeholder 2"/>
          <p:cNvSpPr>
            <a:spLocks noGrp="1"/>
          </p:cNvSpPr>
          <p:nvPr>
            <p:ph idx="1"/>
          </p:nvPr>
        </p:nvSpPr>
        <p:spPr>
          <a:xfrm>
            <a:off x="838200" y="1156449"/>
            <a:ext cx="10515600" cy="5047409"/>
          </a:xfrm>
        </p:spPr>
        <p:txBody>
          <a:bodyPr>
            <a:normAutofit fontScale="25000" lnSpcReduction="20000"/>
          </a:bodyPr>
          <a:lstStyle/>
          <a:p>
            <a:r>
              <a:rPr lang="id-ID" sz="6400" dirty="0">
                <a:latin typeface="Arial" panose="020B0604020202020204" pitchFamily="34" charset="0"/>
                <a:cs typeface="Arial" panose="020B0604020202020204" pitchFamily="34" charset="0"/>
              </a:rPr>
              <a:t>Refleks </a:t>
            </a:r>
            <a:r>
              <a:rPr lang="id-ID" sz="6400" dirty="0" smtClean="0">
                <a:latin typeface="Arial" panose="020B0604020202020204" pitchFamily="34" charset="0"/>
                <a:cs typeface="Arial" panose="020B0604020202020204" pitchFamily="34" charset="0"/>
              </a:rPr>
              <a:t>Biseps</a:t>
            </a:r>
            <a:r>
              <a:rPr lang="en-ID" sz="6400" dirty="0" smtClean="0">
                <a:latin typeface="Arial" panose="020B0604020202020204" pitchFamily="34" charset="0"/>
                <a:cs typeface="Arial" panose="020B0604020202020204" pitchFamily="34" charset="0"/>
                <a:sym typeface="Wingdings" panose="05000000000000000000" pitchFamily="2" charset="2"/>
              </a:rPr>
              <a:t></a:t>
            </a:r>
            <a:r>
              <a:rPr lang="id-ID" sz="6400" dirty="0" smtClean="0">
                <a:latin typeface="Arial" panose="020B0604020202020204" pitchFamily="34" charset="0"/>
                <a:cs typeface="Arial" panose="020B0604020202020204" pitchFamily="34" charset="0"/>
              </a:rPr>
              <a:t>lengan </a:t>
            </a:r>
            <a:r>
              <a:rPr lang="id-ID" sz="6400" dirty="0">
                <a:latin typeface="Arial" panose="020B0604020202020204" pitchFamily="34" charset="0"/>
                <a:cs typeface="Arial" panose="020B0604020202020204" pitchFamily="34" charset="0"/>
              </a:rPr>
              <a:t>pasien yang di semifleksikan sambil menempatkan ibu jari diatas tendon oto biseps. Ibu jari kemudian diketok. Hal ini mengakibatkan gerakan fleksi lengan bawah. Pusat refleks ini terletak di C5-C6.</a:t>
            </a:r>
          </a:p>
          <a:p>
            <a:r>
              <a:rPr lang="id-ID" sz="6400" dirty="0" smtClean="0">
                <a:latin typeface="Arial" panose="020B0604020202020204" pitchFamily="34" charset="0"/>
                <a:cs typeface="Arial" panose="020B0604020202020204" pitchFamily="34" charset="0"/>
              </a:rPr>
              <a:t>Refleks Triceps</a:t>
            </a:r>
            <a:r>
              <a:rPr lang="en-ID" sz="6400" dirty="0" smtClean="0">
                <a:latin typeface="Arial" panose="020B0604020202020204" pitchFamily="34" charset="0"/>
                <a:cs typeface="Arial" panose="020B0604020202020204" pitchFamily="34" charset="0"/>
                <a:sym typeface="Wingdings" panose="05000000000000000000" pitchFamily="2" charset="2"/>
              </a:rPr>
              <a:t></a:t>
            </a:r>
            <a:r>
              <a:rPr lang="id-ID" sz="6400" dirty="0" smtClean="0">
                <a:latin typeface="Arial" panose="020B0604020202020204" pitchFamily="34" charset="0"/>
                <a:cs typeface="Arial" panose="020B0604020202020204" pitchFamily="34" charset="0"/>
              </a:rPr>
              <a:t>Kita </a:t>
            </a:r>
            <a:r>
              <a:rPr lang="id-ID" sz="6400" dirty="0">
                <a:latin typeface="Arial" panose="020B0604020202020204" pitchFamily="34" charset="0"/>
                <a:cs typeface="Arial" panose="020B0604020202020204" pitchFamily="34" charset="0"/>
              </a:rPr>
              <a:t>pegang lengan bawah pasien yang difleksikan setengah (semifleksi). Setelah itu palu diketok pada tendon insersi m.triseps, yang berda sedikit diatas olekranon. Sebagai jawaban, ini lengan bawah mengadakan gerakan ekstensi. Lengkung refleks melalui nervus radialis yang pusatnya terletak di C6-C8.</a:t>
            </a:r>
          </a:p>
          <a:p>
            <a:r>
              <a:rPr lang="id-ID" sz="6400" dirty="0" smtClean="0">
                <a:latin typeface="Arial" panose="020B0604020202020204" pitchFamily="34" charset="0"/>
                <a:cs typeface="Arial" panose="020B0604020202020204" pitchFamily="34" charset="0"/>
              </a:rPr>
              <a:t>Refleks Brakhioradiali</a:t>
            </a:r>
            <a:r>
              <a:rPr lang="en-ID" sz="6400" dirty="0" smtClean="0">
                <a:latin typeface="Arial" panose="020B0604020202020204" pitchFamily="34" charset="0"/>
                <a:cs typeface="Arial" panose="020B0604020202020204" pitchFamily="34" charset="0"/>
              </a:rPr>
              <a:t>s</a:t>
            </a:r>
            <a:r>
              <a:rPr lang="en-ID" sz="6400" dirty="0" smtClean="0">
                <a:latin typeface="Arial" panose="020B0604020202020204" pitchFamily="34" charset="0"/>
                <a:cs typeface="Arial" panose="020B0604020202020204" pitchFamily="34" charset="0"/>
                <a:sym typeface="Wingdings" panose="05000000000000000000" pitchFamily="2" charset="2"/>
              </a:rPr>
              <a:t></a:t>
            </a:r>
            <a:r>
              <a:rPr lang="id-ID" sz="6400" dirty="0" smtClean="0">
                <a:latin typeface="Arial" panose="020B0604020202020204" pitchFamily="34" charset="0"/>
                <a:cs typeface="Arial" panose="020B0604020202020204" pitchFamily="34" charset="0"/>
              </a:rPr>
              <a:t>Lengan </a:t>
            </a:r>
            <a:r>
              <a:rPr lang="id-ID" sz="6400" dirty="0">
                <a:latin typeface="Arial" panose="020B0604020202020204" pitchFamily="34" charset="0"/>
                <a:cs typeface="Arial" panose="020B0604020202020204" pitchFamily="34" charset="0"/>
              </a:rPr>
              <a:t>bawah pasien difleksikan serta dipronasikan sedikit. Kemudian diketok pada prosesus stiloideus radius. Sebagai jawaban lengan bawah akan berfleksi dan bersupinasi. Lengkung refleks melalui nervus radialis, yang pusatnya terletak di C5-C6.</a:t>
            </a:r>
          </a:p>
          <a:p>
            <a:r>
              <a:rPr lang="id-ID" sz="6400" dirty="0" smtClean="0">
                <a:latin typeface="Arial" panose="020B0604020202020204" pitchFamily="34" charset="0"/>
                <a:cs typeface="Arial" panose="020B0604020202020204" pitchFamily="34" charset="0"/>
              </a:rPr>
              <a:t>Refleks Ulna</a:t>
            </a:r>
            <a:r>
              <a:rPr lang="en-ID" sz="6400" dirty="0" smtClean="0">
                <a:latin typeface="Arial" panose="020B0604020202020204" pitchFamily="34" charset="0"/>
                <a:cs typeface="Arial" panose="020B0604020202020204" pitchFamily="34" charset="0"/>
                <a:sym typeface="Wingdings" panose="05000000000000000000" pitchFamily="2" charset="2"/>
              </a:rPr>
              <a:t></a:t>
            </a:r>
            <a:r>
              <a:rPr lang="id-ID" sz="6400" dirty="0" smtClean="0">
                <a:latin typeface="Arial" panose="020B0604020202020204" pitchFamily="34" charset="0"/>
                <a:cs typeface="Arial" panose="020B0604020202020204" pitchFamily="34" charset="0"/>
              </a:rPr>
              <a:t>Lengan </a:t>
            </a:r>
            <a:r>
              <a:rPr lang="id-ID" sz="6400" dirty="0">
                <a:latin typeface="Arial" panose="020B0604020202020204" pitchFamily="34" charset="0"/>
                <a:cs typeface="Arial" panose="020B0604020202020204" pitchFamily="34" charset="0"/>
              </a:rPr>
              <a:t>bawah di semifleksi dan semipronasi. Kemudian diketok pada prosesus stiloideus dan ulna. Hal ini mengakibatkan gerakan pronasi pda lengan bawah dan kadang-kadang juga gerakan aduksi pada pergelangan tangan. Lengkung refleks, melalui nervus medianus yang pusatnya terletak di C5-T1.</a:t>
            </a:r>
          </a:p>
          <a:p>
            <a:r>
              <a:rPr lang="id-ID" sz="6400" dirty="0" smtClean="0">
                <a:latin typeface="Arial" panose="020B0604020202020204" pitchFamily="34" charset="0"/>
                <a:cs typeface="Arial" panose="020B0604020202020204" pitchFamily="34" charset="0"/>
              </a:rPr>
              <a:t>Refleks </a:t>
            </a:r>
            <a:r>
              <a:rPr lang="id-ID" sz="6400" dirty="0">
                <a:latin typeface="Arial" panose="020B0604020202020204" pitchFamily="34" charset="0"/>
                <a:cs typeface="Arial" panose="020B0604020202020204" pitchFamily="34" charset="0"/>
              </a:rPr>
              <a:t>Fleksor </a:t>
            </a:r>
            <a:r>
              <a:rPr lang="id-ID" sz="6400" dirty="0" smtClean="0">
                <a:latin typeface="Arial" panose="020B0604020202020204" pitchFamily="34" charset="0"/>
                <a:cs typeface="Arial" panose="020B0604020202020204" pitchFamily="34" charset="0"/>
              </a:rPr>
              <a:t>Jari-Jari</a:t>
            </a:r>
            <a:r>
              <a:rPr lang="en-ID" sz="6400" dirty="0" smtClean="0">
                <a:latin typeface="Arial" panose="020B0604020202020204" pitchFamily="34" charset="0"/>
                <a:cs typeface="Arial" panose="020B0604020202020204" pitchFamily="34" charset="0"/>
                <a:sym typeface="Wingdings" panose="05000000000000000000" pitchFamily="2" charset="2"/>
              </a:rPr>
              <a:t></a:t>
            </a:r>
            <a:r>
              <a:rPr lang="id-ID" sz="6400" dirty="0" smtClean="0">
                <a:latin typeface="Arial" panose="020B0604020202020204" pitchFamily="34" charset="0"/>
                <a:cs typeface="Arial" panose="020B0604020202020204" pitchFamily="34" charset="0"/>
              </a:rPr>
              <a:t>Tangan </a:t>
            </a:r>
            <a:r>
              <a:rPr lang="id-ID" sz="6400" dirty="0">
                <a:latin typeface="Arial" panose="020B0604020202020204" pitchFamily="34" charset="0"/>
                <a:cs typeface="Arial" panose="020B0604020202020204" pitchFamily="34" charset="0"/>
              </a:rPr>
              <a:t>pasien yang ditumpukkan pada dasar yang agak keras disupinasikan dan jari-jari difleksikan sedikit. Telunjuk pemeriksa ditempatkan menyilang pada permukaan volar falang jari-jari. Kemudian telunjuk pemeriksa diketok. Pada keadaan normal, jari-jari pasien akan berfleksi enteng demikian falang akhir ibu jari. Pada lesi piramidal, fleksi jari-jari lebih kuat. Nilai patologiknya lebih penting jika terdapat asimetri antara jari kanan dan kiri. Lengkung refleks ini melalui nervus medianus dan nervus ulnaris, yang pusatnya terletak di C6-Th1.</a:t>
            </a:r>
          </a:p>
          <a:p>
            <a:r>
              <a:rPr lang="id-ID" sz="6400" dirty="0" smtClean="0">
                <a:latin typeface="Arial" panose="020B0604020202020204" pitchFamily="34" charset="0"/>
                <a:cs typeface="Arial" panose="020B0604020202020204" pitchFamily="34" charset="0"/>
              </a:rPr>
              <a:t>Refleks Patella</a:t>
            </a:r>
            <a:r>
              <a:rPr lang="en-ID" sz="6400" dirty="0" smtClean="0">
                <a:latin typeface="Arial" panose="020B0604020202020204" pitchFamily="34" charset="0"/>
                <a:cs typeface="Arial" panose="020B0604020202020204" pitchFamily="34" charset="0"/>
                <a:sym typeface="Wingdings" panose="05000000000000000000" pitchFamily="2" charset="2"/>
              </a:rPr>
              <a:t></a:t>
            </a:r>
            <a:r>
              <a:rPr lang="id-ID" sz="6400" dirty="0" smtClean="0">
                <a:latin typeface="Arial" panose="020B0604020202020204" pitchFamily="34" charset="0"/>
                <a:cs typeface="Arial" panose="020B0604020202020204" pitchFamily="34" charset="0"/>
              </a:rPr>
              <a:t>Pada </a:t>
            </a:r>
            <a:r>
              <a:rPr lang="id-ID" sz="6400" dirty="0">
                <a:latin typeface="Arial" panose="020B0604020202020204" pitchFamily="34" charset="0"/>
                <a:cs typeface="Arial" panose="020B0604020202020204" pitchFamily="34" charset="0"/>
              </a:rPr>
              <a:t>pemeriksaan refleks ini, tungkai difleksikan dan digantungkan, misalnya pad atepi tempat tidur. Kemudian, diketok pada tendon muskulus kuadriceps femoris, dibawah atau diatas patella. Kuadriceps femoris akan berkontraksi dan mengakibatkan gerakan ekstensi tungkai bawah. Lengkung refleks ini melaluli L2,L3,L4.</a:t>
            </a:r>
          </a:p>
          <a:p>
            <a:r>
              <a:rPr lang="id-ID" sz="6400" dirty="0" smtClean="0">
                <a:latin typeface="Arial" panose="020B0604020202020204" pitchFamily="34" charset="0"/>
                <a:cs typeface="Arial" panose="020B0604020202020204" pitchFamily="34" charset="0"/>
              </a:rPr>
              <a:t>Refleks </a:t>
            </a:r>
            <a:r>
              <a:rPr lang="id-ID" sz="6400" dirty="0">
                <a:latin typeface="Arial" panose="020B0604020202020204" pitchFamily="34" charset="0"/>
                <a:cs typeface="Arial" panose="020B0604020202020204" pitchFamily="34" charset="0"/>
              </a:rPr>
              <a:t>Tendon </a:t>
            </a:r>
            <a:r>
              <a:rPr lang="id-ID" sz="6400" dirty="0" smtClean="0">
                <a:latin typeface="Arial" panose="020B0604020202020204" pitchFamily="34" charset="0"/>
                <a:cs typeface="Arial" panose="020B0604020202020204" pitchFamily="34" charset="0"/>
              </a:rPr>
              <a:t>Achilles</a:t>
            </a:r>
            <a:r>
              <a:rPr lang="en-ID" sz="6400" dirty="0" smtClean="0">
                <a:latin typeface="Arial" panose="020B0604020202020204" pitchFamily="34" charset="0"/>
                <a:cs typeface="Arial" panose="020B0604020202020204" pitchFamily="34" charset="0"/>
                <a:sym typeface="Wingdings" panose="05000000000000000000" pitchFamily="2" charset="2"/>
              </a:rPr>
              <a:t></a:t>
            </a:r>
            <a:r>
              <a:rPr lang="id-ID" sz="6400" dirty="0" smtClean="0">
                <a:latin typeface="Arial" panose="020B0604020202020204" pitchFamily="34" charset="0"/>
                <a:cs typeface="Arial" panose="020B0604020202020204" pitchFamily="34" charset="0"/>
              </a:rPr>
              <a:t>Refleks </a:t>
            </a:r>
            <a:r>
              <a:rPr lang="id-ID" sz="6400" dirty="0">
                <a:latin typeface="Arial" panose="020B0604020202020204" pitchFamily="34" charset="0"/>
                <a:cs typeface="Arial" panose="020B0604020202020204" pitchFamily="34" charset="0"/>
              </a:rPr>
              <a:t>ini disebut juga APR. Tungkai bawah difleksikan sedikit, kemudian kita pegang kakin pada ujungnya untuk memberikan sikap dorsofleksi ringan pada kaki. Setelah itu, tendon achilles diketok. Hal ini mengakibatkan berkontraksinya m.triceps sure dan memberikan gerak plantar fleksi pad akaki. Lengkung refleks ini melalui S1,S2.</a:t>
            </a:r>
          </a:p>
          <a:p>
            <a:pPr marL="0" indent="0">
              <a:buNone/>
            </a:pPr>
            <a:endParaRPr lang="en-ID"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349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000" b="1" dirty="0" smtClean="0"/>
              <a:t>REFLEKS PATOLOGIS</a:t>
            </a:r>
            <a:endParaRPr lang="id-ID" sz="4000" dirty="0"/>
          </a:p>
        </p:txBody>
      </p:sp>
      <p:sp>
        <p:nvSpPr>
          <p:cNvPr id="3" name="Content Placeholder 2"/>
          <p:cNvSpPr>
            <a:spLocks noGrp="1"/>
          </p:cNvSpPr>
          <p:nvPr>
            <p:ph idx="1"/>
          </p:nvPr>
        </p:nvSpPr>
        <p:spPr/>
        <p:txBody>
          <a:bodyPr>
            <a:normAutofit fontScale="92500" lnSpcReduction="20000"/>
          </a:bodyPr>
          <a:lstStyle/>
          <a:p>
            <a:r>
              <a:rPr lang="id-ID" dirty="0" smtClean="0"/>
              <a:t>Refleks Babinski</a:t>
            </a:r>
            <a:r>
              <a:rPr lang="en-ID" dirty="0" smtClean="0">
                <a:sym typeface="Wingdings" panose="05000000000000000000" pitchFamily="2" charset="2"/>
              </a:rPr>
              <a:t></a:t>
            </a:r>
            <a:r>
              <a:rPr lang="id-ID" dirty="0" smtClean="0"/>
              <a:t>Untuk </a:t>
            </a:r>
            <a:r>
              <a:rPr lang="id-ID" dirty="0"/>
              <a:t>membangkitkan refleks babinski, pasien disuruh berbaring dan istirahat dengan tungkai diluruskan. Kita pegang pergengan kaki supaya kaki tetap pada tempatnya. Goresan yang dilakukan harus dilakukan secara perllahan jangan sampai mengakibatkan nyeri, sebab hal ini akan menimbulkan gerakan menarik kaki. Gpresan dilakukan pada telapak kaki bagian lateral, mulai dari tumit menuju pangkal jari, jika reaksi positif, kita dapatkan gerakan dorsofleksi ibu jari, yang dapat disertai dengan mekarnya jari-jari lain.</a:t>
            </a:r>
          </a:p>
          <a:p>
            <a:r>
              <a:rPr lang="id-ID" dirty="0" smtClean="0"/>
              <a:t>Refleks Chaddock</a:t>
            </a:r>
            <a:r>
              <a:rPr lang="en-ID" dirty="0" smtClean="0">
                <a:sym typeface="Wingdings" panose="05000000000000000000" pitchFamily="2" charset="2"/>
              </a:rPr>
              <a:t></a:t>
            </a:r>
            <a:r>
              <a:rPr lang="id-ID" dirty="0" smtClean="0"/>
              <a:t>Rangsang </a:t>
            </a:r>
            <a:r>
              <a:rPr lang="id-ID" dirty="0"/>
              <a:t>diberikan dengan jalan menggoreskan bagian lateral maleolus. Jika positif maka akan seperti babinski.</a:t>
            </a:r>
          </a:p>
          <a:p>
            <a:r>
              <a:rPr lang="id-ID" dirty="0" smtClean="0"/>
              <a:t>Refleks Gordon</a:t>
            </a:r>
            <a:r>
              <a:rPr lang="en-ID" dirty="0" smtClean="0">
                <a:sym typeface="Wingdings" panose="05000000000000000000" pitchFamily="2" charset="2"/>
              </a:rPr>
              <a:t></a:t>
            </a:r>
            <a:r>
              <a:rPr lang="id-ID" dirty="0" smtClean="0"/>
              <a:t>Memencet/mencubit </a:t>
            </a:r>
            <a:r>
              <a:rPr lang="id-ID" dirty="0"/>
              <a:t>otot betis. Jika positif maka akan seperti babinski.</a:t>
            </a:r>
          </a:p>
          <a:p>
            <a:r>
              <a:rPr lang="id-ID" dirty="0" smtClean="0"/>
              <a:t>Refleks Oppenheim</a:t>
            </a:r>
            <a:r>
              <a:rPr lang="en-ID" dirty="0" smtClean="0">
                <a:sym typeface="Wingdings" panose="05000000000000000000" pitchFamily="2" charset="2"/>
              </a:rPr>
              <a:t></a:t>
            </a:r>
            <a:r>
              <a:rPr lang="id-ID" dirty="0" smtClean="0"/>
              <a:t>Mengurut </a:t>
            </a:r>
            <a:r>
              <a:rPr lang="id-ID" dirty="0"/>
              <a:t>dengan kuat tibia dan otot tibialis anterior. Arah mengurut adalah kebawah (distal). Jika positif maka akan seperti babinski.</a:t>
            </a:r>
          </a:p>
          <a:p>
            <a:r>
              <a:rPr lang="id-ID" dirty="0" smtClean="0"/>
              <a:t>Refleks Schaefer</a:t>
            </a:r>
            <a:r>
              <a:rPr lang="en-ID" dirty="0" smtClean="0">
                <a:sym typeface="Wingdings" panose="05000000000000000000" pitchFamily="2" charset="2"/>
              </a:rPr>
              <a:t></a:t>
            </a:r>
            <a:r>
              <a:rPr lang="id-ID" dirty="0" smtClean="0"/>
              <a:t>Memencet </a:t>
            </a:r>
            <a:r>
              <a:rPr lang="id-ID" dirty="0"/>
              <a:t>(mencubit) tendon achilles. Jika positif maka akan seperti babinski.</a:t>
            </a:r>
          </a:p>
        </p:txBody>
      </p:sp>
    </p:spTree>
    <p:extLst>
      <p:ext uri="{BB962C8B-B14F-4D97-AF65-F5344CB8AC3E}">
        <p14:creationId xmlns:p14="http://schemas.microsoft.com/office/powerpoint/2010/main" val="4101936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altLang="en-US" b="1" dirty="0" err="1" smtClean="0"/>
              <a:t>Diagnostik</a:t>
            </a:r>
            <a:r>
              <a:rPr lang="en-US" altLang="en-US" b="1" dirty="0" smtClean="0"/>
              <a:t> </a:t>
            </a:r>
            <a:r>
              <a:rPr lang="en-US" altLang="en-US" b="1" dirty="0" smtClean="0"/>
              <a:t>test </a:t>
            </a:r>
            <a:r>
              <a:rPr lang="en-US" altLang="en-US" b="1" dirty="0" err="1" smtClean="0"/>
              <a:t>Sistem</a:t>
            </a:r>
            <a:r>
              <a:rPr lang="en-US" altLang="en-US" b="1" dirty="0" smtClean="0"/>
              <a:t> </a:t>
            </a:r>
            <a:r>
              <a:rPr lang="en-US" altLang="en-US" b="1" dirty="0" err="1" smtClean="0"/>
              <a:t>Syaraf</a:t>
            </a:r>
            <a:endParaRPr lang="en-US" altLang="en-US" b="1" dirty="0" smtClean="0"/>
          </a:p>
        </p:txBody>
      </p:sp>
      <p:sp>
        <p:nvSpPr>
          <p:cNvPr id="26627" name="Rectangle 3"/>
          <p:cNvSpPr>
            <a:spLocks noGrp="1" noChangeArrowheads="1"/>
          </p:cNvSpPr>
          <p:nvPr>
            <p:ph idx="1"/>
          </p:nvPr>
        </p:nvSpPr>
        <p:spPr/>
        <p:txBody>
          <a:bodyPr/>
          <a:lstStyle/>
          <a:p>
            <a:pPr eaLnBrk="1" hangingPunct="1"/>
            <a:r>
              <a:rPr lang="en-US" altLang="en-US" dirty="0" smtClean="0"/>
              <a:t>CT Scan</a:t>
            </a:r>
          </a:p>
          <a:p>
            <a:pPr eaLnBrk="1" hangingPunct="1"/>
            <a:r>
              <a:rPr lang="en-US" altLang="en-US" dirty="0" smtClean="0"/>
              <a:t>MRI</a:t>
            </a:r>
          </a:p>
          <a:p>
            <a:pPr eaLnBrk="1" hangingPunct="1"/>
            <a:r>
              <a:rPr lang="en-US" altLang="en-US" dirty="0" err="1" smtClean="0"/>
              <a:t>Angiografi</a:t>
            </a:r>
            <a:r>
              <a:rPr lang="en-US" altLang="en-US" dirty="0" smtClean="0"/>
              <a:t> cerebral</a:t>
            </a:r>
          </a:p>
          <a:p>
            <a:pPr eaLnBrk="1" hangingPunct="1"/>
            <a:r>
              <a:rPr lang="en-US" altLang="en-US" dirty="0" err="1" smtClean="0"/>
              <a:t>Mielografi</a:t>
            </a:r>
            <a:endParaRPr lang="en-US" altLang="en-US" dirty="0" smtClean="0"/>
          </a:p>
          <a:p>
            <a:pPr eaLnBrk="1" hangingPunct="1"/>
            <a:r>
              <a:rPr lang="en-US" altLang="en-US" dirty="0" smtClean="0"/>
              <a:t>EEG</a:t>
            </a:r>
          </a:p>
          <a:p>
            <a:pPr eaLnBrk="1" hangingPunct="1"/>
            <a:r>
              <a:rPr lang="en-US" altLang="en-US" dirty="0" err="1" smtClean="0"/>
              <a:t>Transkranial</a:t>
            </a:r>
            <a:r>
              <a:rPr lang="en-US" altLang="en-US" dirty="0" smtClean="0"/>
              <a:t> Doppler </a:t>
            </a:r>
            <a:r>
              <a:rPr lang="en-US" altLang="en-US" dirty="0" err="1" smtClean="0"/>
              <a:t>Sonografi</a:t>
            </a:r>
            <a:endParaRPr lang="en-US" altLang="en-US" dirty="0" smtClean="0"/>
          </a:p>
          <a:p>
            <a:pPr eaLnBrk="1" hangingPunct="1"/>
            <a:r>
              <a:rPr lang="en-US" altLang="en-US" dirty="0" err="1" smtClean="0"/>
              <a:t>Pungsi</a:t>
            </a:r>
            <a:r>
              <a:rPr lang="en-US" altLang="en-US" dirty="0" smtClean="0"/>
              <a:t> </a:t>
            </a:r>
            <a:r>
              <a:rPr lang="en-US" altLang="en-US" dirty="0" err="1" smtClean="0"/>
              <a:t>Lumbal</a:t>
            </a:r>
            <a:endParaRPr lang="en-US" altLang="en-US" dirty="0" smtClean="0"/>
          </a:p>
        </p:txBody>
      </p:sp>
    </p:spTree>
    <p:extLst>
      <p:ext uri="{BB962C8B-B14F-4D97-AF65-F5344CB8AC3E}">
        <p14:creationId xmlns:p14="http://schemas.microsoft.com/office/powerpoint/2010/main" val="2680345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742329" cy="1325563"/>
          </a:xfrm>
        </p:spPr>
        <p:txBody>
          <a:bodyPr/>
          <a:lstStyle/>
          <a:p>
            <a:r>
              <a:rPr lang="en-ID" dirty="0" err="1" smtClean="0"/>
              <a:t>Persiapan</a:t>
            </a:r>
            <a:r>
              <a:rPr lang="en-ID" dirty="0" smtClean="0"/>
              <a:t> CT scan</a:t>
            </a:r>
            <a:endParaRPr lang="en-ID" dirty="0"/>
          </a:p>
        </p:txBody>
      </p:sp>
      <p:sp>
        <p:nvSpPr>
          <p:cNvPr id="3" name="Content Placeholder 2"/>
          <p:cNvSpPr>
            <a:spLocks noGrp="1"/>
          </p:cNvSpPr>
          <p:nvPr>
            <p:ph idx="1"/>
          </p:nvPr>
        </p:nvSpPr>
        <p:spPr>
          <a:xfrm>
            <a:off x="838200" y="1825625"/>
            <a:ext cx="4742329" cy="4351338"/>
          </a:xfrm>
        </p:spPr>
        <p:txBody>
          <a:bodyPr/>
          <a:lstStyle/>
          <a:p>
            <a:r>
              <a:rPr lang="en-ID" dirty="0" err="1" smtClean="0"/>
              <a:t>Melepas</a:t>
            </a:r>
            <a:r>
              <a:rPr lang="en-ID" dirty="0" smtClean="0"/>
              <a:t> </a:t>
            </a:r>
            <a:r>
              <a:rPr lang="en-ID" dirty="0" err="1" smtClean="0"/>
              <a:t>semua</a:t>
            </a:r>
            <a:r>
              <a:rPr lang="en-ID" dirty="0" smtClean="0"/>
              <a:t> </a:t>
            </a:r>
            <a:r>
              <a:rPr lang="en-ID" dirty="0" err="1" smtClean="0"/>
              <a:t>perhiasan</a:t>
            </a:r>
            <a:endParaRPr lang="en-ID" dirty="0" smtClean="0"/>
          </a:p>
          <a:p>
            <a:r>
              <a:rPr lang="en-ID" dirty="0" err="1" smtClean="0"/>
              <a:t>Memakai</a:t>
            </a:r>
            <a:r>
              <a:rPr lang="en-ID" dirty="0" smtClean="0"/>
              <a:t> </a:t>
            </a:r>
            <a:r>
              <a:rPr lang="en-ID" dirty="0" err="1" smtClean="0"/>
              <a:t>pakaian</a:t>
            </a:r>
            <a:r>
              <a:rPr lang="en-ID" dirty="0" smtClean="0"/>
              <a:t> RS/ </a:t>
            </a:r>
            <a:r>
              <a:rPr lang="en-ID" dirty="0" err="1" smtClean="0"/>
              <a:t>pakaian</a:t>
            </a:r>
            <a:r>
              <a:rPr lang="en-ID" dirty="0" smtClean="0"/>
              <a:t> </a:t>
            </a:r>
            <a:r>
              <a:rPr lang="en-ID" dirty="0" err="1" smtClean="0"/>
              <a:t>longgar</a:t>
            </a:r>
            <a:endParaRPr lang="en-ID" dirty="0" smtClean="0"/>
          </a:p>
          <a:p>
            <a:r>
              <a:rPr lang="en-ID" dirty="0" smtClean="0"/>
              <a:t>CT-Scan </a:t>
            </a:r>
            <a:r>
              <a:rPr lang="en-ID" dirty="0" err="1" smtClean="0"/>
              <a:t>dengan</a:t>
            </a:r>
            <a:r>
              <a:rPr lang="en-ID" dirty="0" smtClean="0"/>
              <a:t> </a:t>
            </a:r>
            <a:r>
              <a:rPr lang="en-ID" dirty="0" err="1" smtClean="0"/>
              <a:t>cairan</a:t>
            </a:r>
            <a:r>
              <a:rPr lang="en-ID" dirty="0" smtClean="0"/>
              <a:t> </a:t>
            </a:r>
            <a:r>
              <a:rPr lang="en-ID" dirty="0" err="1" smtClean="0"/>
              <a:t>kontras</a:t>
            </a:r>
            <a:r>
              <a:rPr lang="en-ID" dirty="0" smtClean="0"/>
              <a:t> pasien </a:t>
            </a:r>
            <a:r>
              <a:rPr lang="en-ID" dirty="0" err="1" smtClean="0"/>
              <a:t>berpuasa</a:t>
            </a:r>
            <a:endParaRPr lang="en-ID" dirty="0" smtClean="0"/>
          </a:p>
          <a:p>
            <a:r>
              <a:rPr lang="en-ID" dirty="0" err="1" smtClean="0"/>
              <a:t>Anamnesa</a:t>
            </a:r>
            <a:r>
              <a:rPr lang="en-ID" dirty="0" smtClean="0"/>
              <a:t> </a:t>
            </a:r>
            <a:r>
              <a:rPr lang="en-ID" dirty="0" err="1" smtClean="0"/>
              <a:t>riwayat</a:t>
            </a:r>
            <a:r>
              <a:rPr lang="en-ID" dirty="0" smtClean="0"/>
              <a:t> </a:t>
            </a:r>
            <a:r>
              <a:rPr lang="en-ID" dirty="0" err="1" smtClean="0"/>
              <a:t>alergi</a:t>
            </a:r>
            <a:r>
              <a:rPr lang="en-ID" dirty="0" smtClean="0"/>
              <a:t> </a:t>
            </a:r>
            <a:r>
              <a:rPr lang="en-ID" dirty="0" err="1" smtClean="0"/>
              <a:t>obat</a:t>
            </a:r>
            <a:endParaRPr lang="en-ID" dirty="0"/>
          </a:p>
        </p:txBody>
      </p:sp>
      <p:sp>
        <p:nvSpPr>
          <p:cNvPr id="4" name="Content Placeholder 2"/>
          <p:cNvSpPr txBox="1">
            <a:spLocks/>
          </p:cNvSpPr>
          <p:nvPr/>
        </p:nvSpPr>
        <p:spPr>
          <a:xfrm>
            <a:off x="5898776" y="1825625"/>
            <a:ext cx="474232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D" dirty="0" err="1" smtClean="0"/>
              <a:t>Melepas</a:t>
            </a:r>
            <a:r>
              <a:rPr lang="en-ID" dirty="0" smtClean="0"/>
              <a:t> </a:t>
            </a:r>
            <a:r>
              <a:rPr lang="en-ID" dirty="0" err="1" smtClean="0"/>
              <a:t>semua</a:t>
            </a:r>
            <a:r>
              <a:rPr lang="en-ID" dirty="0" smtClean="0"/>
              <a:t> </a:t>
            </a:r>
            <a:r>
              <a:rPr lang="en-ID" dirty="0" err="1" smtClean="0"/>
              <a:t>perhiasan</a:t>
            </a:r>
            <a:endParaRPr lang="en-ID" dirty="0" smtClean="0"/>
          </a:p>
          <a:p>
            <a:r>
              <a:rPr lang="en-ID" dirty="0" err="1" smtClean="0"/>
              <a:t>Memakai</a:t>
            </a:r>
            <a:r>
              <a:rPr lang="en-ID" dirty="0" smtClean="0"/>
              <a:t> </a:t>
            </a:r>
            <a:r>
              <a:rPr lang="en-ID" dirty="0" err="1" smtClean="0"/>
              <a:t>pakaian</a:t>
            </a:r>
            <a:r>
              <a:rPr lang="en-ID" dirty="0" smtClean="0"/>
              <a:t> RS/ </a:t>
            </a:r>
            <a:r>
              <a:rPr lang="en-ID" dirty="0" err="1" smtClean="0"/>
              <a:t>pakaian</a:t>
            </a:r>
            <a:r>
              <a:rPr lang="en-ID" dirty="0" smtClean="0"/>
              <a:t> </a:t>
            </a:r>
            <a:r>
              <a:rPr lang="en-ID" dirty="0" err="1" smtClean="0"/>
              <a:t>longgar</a:t>
            </a:r>
            <a:endParaRPr lang="en-ID" dirty="0" smtClean="0"/>
          </a:p>
          <a:p>
            <a:r>
              <a:rPr lang="en-ID" dirty="0" err="1" smtClean="0"/>
              <a:t>Anamnesa</a:t>
            </a:r>
            <a:r>
              <a:rPr lang="en-ID" dirty="0" smtClean="0"/>
              <a:t> </a:t>
            </a:r>
            <a:r>
              <a:rPr lang="en-ID" dirty="0" err="1" smtClean="0"/>
              <a:t>riwayat</a:t>
            </a:r>
            <a:r>
              <a:rPr lang="en-ID" dirty="0" smtClean="0"/>
              <a:t> </a:t>
            </a:r>
            <a:r>
              <a:rPr lang="en-ID" dirty="0" err="1" smtClean="0"/>
              <a:t>Klustrofobia</a:t>
            </a:r>
            <a:endParaRPr lang="en-ID" dirty="0"/>
          </a:p>
        </p:txBody>
      </p:sp>
      <p:sp>
        <p:nvSpPr>
          <p:cNvPr id="5" name="Title 1"/>
          <p:cNvSpPr txBox="1">
            <a:spLocks/>
          </p:cNvSpPr>
          <p:nvPr/>
        </p:nvSpPr>
        <p:spPr>
          <a:xfrm>
            <a:off x="5723965" y="375397"/>
            <a:ext cx="47423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D" dirty="0" err="1" smtClean="0"/>
              <a:t>Persiapan</a:t>
            </a:r>
            <a:r>
              <a:rPr lang="en-ID" dirty="0" smtClean="0"/>
              <a:t> MRI</a:t>
            </a:r>
            <a:endParaRPr lang="en-ID" dirty="0"/>
          </a:p>
        </p:txBody>
      </p:sp>
    </p:spTree>
    <p:extLst>
      <p:ext uri="{BB962C8B-B14F-4D97-AF65-F5344CB8AC3E}">
        <p14:creationId xmlns:p14="http://schemas.microsoft.com/office/powerpoint/2010/main" val="11023087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329</TotalTime>
  <Words>1072</Words>
  <Application>Microsoft Office PowerPoint</Application>
  <PresentationFormat>Widescreen</PresentationFormat>
  <Paragraphs>73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Tw Cen MT</vt:lpstr>
      <vt:lpstr>Tw Cen MT Condensed</vt:lpstr>
      <vt:lpstr>Wingdings</vt:lpstr>
      <vt:lpstr>Wingdings 3</vt:lpstr>
      <vt:lpstr>Integral</vt:lpstr>
      <vt:lpstr>Pemeriksaan Diagnostik</vt:lpstr>
      <vt:lpstr>Pengkajian GCS</vt:lpstr>
      <vt:lpstr>PowerPoint Presentation</vt:lpstr>
      <vt:lpstr>Pengkajian syaraf kranial</vt:lpstr>
      <vt:lpstr>Pengkajian Tonus Otot</vt:lpstr>
      <vt:lpstr>Reflek Fisiologis</vt:lpstr>
      <vt:lpstr>REFLEKS PATOLOGIS</vt:lpstr>
      <vt:lpstr>Diagnostik test Sistem Syaraf</vt:lpstr>
      <vt:lpstr>Persiapan CT scan</vt:lpstr>
      <vt:lpstr>Angiografi cerebral</vt:lpstr>
      <vt:lpstr>Mielografi</vt:lpstr>
      <vt:lpstr>EEG</vt:lpstr>
      <vt:lpstr>Transkranial Doppler Sonografi</vt:lpstr>
      <vt:lpstr>Lumbal Pungsi</vt:lpstr>
      <vt:lpstr>Pemeriksaan Persepsi Sensori</vt:lpstr>
      <vt:lpstr>Tes Snellen </vt:lpstr>
      <vt:lpstr>PowerPoint Presentation</vt:lpstr>
      <vt:lpstr>Pemeriksaan Telinga</vt:lpstr>
      <vt:lpstr>Uji Audiometri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Virshereads</dc:creator>
  <cp:lastModifiedBy>Virshereads</cp:lastModifiedBy>
  <cp:revision>11</cp:revision>
  <dcterms:created xsi:type="dcterms:W3CDTF">2023-10-10T21:43:11Z</dcterms:created>
  <dcterms:modified xsi:type="dcterms:W3CDTF">2023-10-11T03:13:03Z</dcterms:modified>
</cp:coreProperties>
</file>