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EB Garamond" panose="020B060402020202020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jmqN9oXS8yo650ZUHMDzEUj8yXN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291" autoAdjust="0"/>
  </p:normalViewPr>
  <p:slideViewPr>
    <p:cSldViewPr snapToGrid="0">
      <p:cViewPr varScale="1">
        <p:scale>
          <a:sx n="72" d="100"/>
          <a:sy n="72" d="100"/>
        </p:scale>
        <p:origin x="105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2"/>
          <p:cNvSpPr>
            <a:spLocks noGrp="1"/>
          </p:cNvSpPr>
          <p:nvPr>
            <p:ph type="pic" idx="2"/>
          </p:nvPr>
        </p:nvSpPr>
        <p:spPr>
          <a:xfrm>
            <a:off x="5183188" y="987425"/>
            <a:ext cx="6172200" cy="4873625"/>
          </a:xfrm>
          <a:prstGeom prst="rect">
            <a:avLst/>
          </a:prstGeom>
          <a:noFill/>
          <a:ln>
            <a:noFill/>
          </a:ln>
        </p:spPr>
      </p:sp>
      <p:sp>
        <p:nvSpPr>
          <p:cNvPr id="64" name="Google Shape;64;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D"/>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D"/>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Google Shape;84;p1"/>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0" y="2"/>
            <a:ext cx="12192000" cy="4412583"/>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6" name="Google Shape;86;p1"/>
          <p:cNvSpPr/>
          <p:nvPr/>
        </p:nvSpPr>
        <p:spPr>
          <a:xfrm>
            <a:off x="596464" y="551962"/>
            <a:ext cx="10999072" cy="4618549"/>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7" name="Google Shape;87;p1"/>
          <p:cNvSpPr txBox="1">
            <a:spLocks noGrp="1"/>
          </p:cNvSpPr>
          <p:nvPr>
            <p:ph type="ctrTitle"/>
          </p:nvPr>
        </p:nvSpPr>
        <p:spPr>
          <a:xfrm>
            <a:off x="1524000" y="1293338"/>
            <a:ext cx="9144000" cy="327459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900"/>
              <a:buFont typeface="Calibri"/>
              <a:buNone/>
            </a:pPr>
            <a:br>
              <a:rPr lang="en-ID" sz="2900" dirty="0"/>
            </a:br>
            <a:br>
              <a:rPr lang="en-ID" sz="2900" dirty="0"/>
            </a:br>
            <a:br>
              <a:rPr lang="en-ID" sz="2900" dirty="0"/>
            </a:br>
            <a:br>
              <a:rPr lang="en-ID" sz="2900" dirty="0"/>
            </a:br>
            <a:br>
              <a:rPr lang="en-ID" sz="2900" dirty="0"/>
            </a:br>
            <a:r>
              <a:rPr lang="en-ID" sz="2900" b="1" dirty="0">
                <a:latin typeface="Times New Roman"/>
                <a:ea typeface="Times New Roman"/>
                <a:cs typeface="Times New Roman"/>
                <a:sym typeface="Times New Roman"/>
              </a:rPr>
              <a:t>Theory of Reasoned Action, </a:t>
            </a:r>
            <a:br>
              <a:rPr lang="en-ID" sz="2900" b="1" dirty="0">
                <a:latin typeface="Times New Roman"/>
                <a:ea typeface="Times New Roman"/>
                <a:cs typeface="Times New Roman"/>
                <a:sym typeface="Times New Roman"/>
              </a:rPr>
            </a:br>
            <a:r>
              <a:rPr lang="en-ID" sz="2900" b="1" dirty="0">
                <a:latin typeface="Times New Roman"/>
                <a:ea typeface="Times New Roman"/>
                <a:cs typeface="Times New Roman"/>
                <a:sym typeface="Times New Roman"/>
              </a:rPr>
              <a:t>Theory of planned </a:t>
            </a:r>
            <a:r>
              <a:rPr lang="en-ID" sz="2900" b="1" dirty="0" err="1">
                <a:latin typeface="Times New Roman"/>
                <a:ea typeface="Times New Roman"/>
                <a:cs typeface="Times New Roman"/>
                <a:sym typeface="Times New Roman"/>
              </a:rPr>
              <a:t>behavior</a:t>
            </a:r>
            <a:r>
              <a:rPr lang="en-ID" sz="2900" b="1" dirty="0">
                <a:latin typeface="Times New Roman"/>
                <a:ea typeface="Times New Roman"/>
                <a:cs typeface="Times New Roman"/>
                <a:sym typeface="Times New Roman"/>
              </a:rPr>
              <a:t> </a:t>
            </a:r>
            <a:br>
              <a:rPr lang="en-ID" sz="2900" b="1" dirty="0">
                <a:latin typeface="Times New Roman"/>
                <a:ea typeface="Times New Roman"/>
                <a:cs typeface="Times New Roman"/>
                <a:sym typeface="Times New Roman"/>
              </a:rPr>
            </a:br>
            <a:r>
              <a:rPr lang="en-ID" sz="2900" b="1" dirty="0">
                <a:latin typeface="Times New Roman"/>
                <a:ea typeface="Times New Roman"/>
                <a:cs typeface="Times New Roman"/>
                <a:sym typeface="Times New Roman"/>
              </a:rPr>
              <a:t>and the integrated </a:t>
            </a:r>
            <a:r>
              <a:rPr lang="en-ID" sz="2900" b="1" dirty="0" err="1">
                <a:latin typeface="Times New Roman"/>
                <a:ea typeface="Times New Roman"/>
                <a:cs typeface="Times New Roman"/>
                <a:sym typeface="Times New Roman"/>
              </a:rPr>
              <a:t>behavioral</a:t>
            </a:r>
            <a:r>
              <a:rPr lang="en-ID" sz="2900" b="1" dirty="0">
                <a:latin typeface="Times New Roman"/>
                <a:ea typeface="Times New Roman"/>
                <a:cs typeface="Times New Roman"/>
                <a:sym typeface="Times New Roman"/>
              </a:rPr>
              <a:t> model</a:t>
            </a:r>
            <a:endParaRPr dirty="0"/>
          </a:p>
        </p:txBody>
      </p:sp>
      <p:cxnSp>
        <p:nvCxnSpPr>
          <p:cNvPr id="89" name="Google Shape;89;p1"/>
          <p:cNvCxnSpPr/>
          <p:nvPr/>
        </p:nvCxnSpPr>
        <p:spPr>
          <a:xfrm rot="10800000">
            <a:off x="596464" y="6354708"/>
            <a:ext cx="11000232" cy="0"/>
          </a:xfrm>
          <a:prstGeom prst="straightConnector1">
            <a:avLst/>
          </a:prstGeom>
          <a:noFill/>
          <a:ln w="101600" cap="flat" cmpd="sng">
            <a:solidFill>
              <a:schemeClr val="accent4"/>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7"/>
        <p:cNvGrpSpPr/>
        <p:nvPr/>
      </p:nvGrpSpPr>
      <p:grpSpPr>
        <a:xfrm>
          <a:off x="0" y="0"/>
          <a:ext cx="0" cy="0"/>
          <a:chOff x="0" y="0"/>
          <a:chExt cx="0" cy="0"/>
        </a:xfrm>
      </p:grpSpPr>
      <p:sp>
        <p:nvSpPr>
          <p:cNvPr id="208" name="Google Shape;208;p1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10"/>
          <p:cNvSpPr/>
          <p:nvPr/>
        </p:nvSpPr>
        <p:spPr>
          <a:xfrm flipH="1">
            <a:off x="2" y="0"/>
            <a:ext cx="12191998" cy="2170031"/>
          </a:xfrm>
          <a:prstGeom prst="rect">
            <a:avLst/>
          </a:prstGeom>
          <a:gradFill>
            <a:gsLst>
              <a:gs pos="0">
                <a:srgbClr val="000000">
                  <a:alpha val="95686"/>
                </a:srgbClr>
              </a:gs>
              <a:gs pos="100000">
                <a:srgbClr val="2E75B5"/>
              </a:gs>
            </a:gsLst>
            <a:lin ang="1979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10"/>
          <p:cNvSpPr/>
          <p:nvPr/>
        </p:nvSpPr>
        <p:spPr>
          <a:xfrm flipH="1">
            <a:off x="8082819" y="0"/>
            <a:ext cx="4097211" cy="2170661"/>
          </a:xfrm>
          <a:prstGeom prst="rect">
            <a:avLst/>
          </a:prstGeom>
          <a:gradFill>
            <a:gsLst>
              <a:gs pos="0">
                <a:srgbClr val="1E4E79">
                  <a:alpha val="67843"/>
                </a:srgbClr>
              </a:gs>
              <a:gs pos="19000">
                <a:srgbClr val="1E4E79">
                  <a:alpha val="67843"/>
                </a:srgbClr>
              </a:gs>
              <a:gs pos="100000">
                <a:srgbClr val="5B9BD5">
                  <a:alpha val="47843"/>
                </a:srgbClr>
              </a:gs>
            </a:gsLst>
            <a:lin ang="1919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1" name="Google Shape;211;p10"/>
          <p:cNvSpPr/>
          <p:nvPr/>
        </p:nvSpPr>
        <p:spPr>
          <a:xfrm rot="-5400000" flipH="1">
            <a:off x="5010646" y="-5010043"/>
            <a:ext cx="2170709" cy="12192000"/>
          </a:xfrm>
          <a:prstGeom prst="rect">
            <a:avLst/>
          </a:prstGeom>
          <a:gradFill>
            <a:gsLst>
              <a:gs pos="0">
                <a:srgbClr val="2E75B5">
                  <a:alpha val="15686"/>
                </a:srgbClr>
              </a:gs>
              <a:gs pos="23000">
                <a:srgbClr val="2E75B5">
                  <a:alpha val="15686"/>
                </a:srgbClr>
              </a:gs>
              <a:gs pos="99000">
                <a:srgbClr val="000000">
                  <a:alpha val="44705"/>
                </a:srgbClr>
              </a:gs>
              <a:gs pos="100000">
                <a:srgbClr val="000000">
                  <a:alpha val="44705"/>
                </a:srgbClr>
              </a:gs>
            </a:gsLst>
            <a:lin ang="21000001"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2" name="Google Shape;212;p10"/>
          <p:cNvSpPr txBox="1">
            <a:spLocks noGrp="1"/>
          </p:cNvSpPr>
          <p:nvPr>
            <p:ph type="title"/>
          </p:nvPr>
        </p:nvSpPr>
        <p:spPr>
          <a:xfrm>
            <a:off x="1383564" y="348865"/>
            <a:ext cx="9718111" cy="157644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Times New Roman"/>
              <a:buNone/>
            </a:pPr>
            <a:r>
              <a:rPr lang="en-ID" sz="4000" b="1">
                <a:solidFill>
                  <a:srgbClr val="FFFFFF"/>
                </a:solidFill>
                <a:latin typeface="Times New Roman"/>
                <a:ea typeface="Times New Roman"/>
                <a:cs typeface="Times New Roman"/>
                <a:sym typeface="Times New Roman"/>
              </a:rPr>
              <a:t>Integrated behavioral model</a:t>
            </a:r>
            <a:endParaRPr sz="4000">
              <a:solidFill>
                <a:srgbClr val="FFFFFF"/>
              </a:solidFill>
            </a:endParaRPr>
          </a:p>
        </p:txBody>
      </p:sp>
      <p:grpSp>
        <p:nvGrpSpPr>
          <p:cNvPr id="213" name="Google Shape;213;p10"/>
          <p:cNvGrpSpPr/>
          <p:nvPr/>
        </p:nvGrpSpPr>
        <p:grpSpPr>
          <a:xfrm>
            <a:off x="645389" y="2726962"/>
            <a:ext cx="10925161" cy="3467437"/>
            <a:chOff x="1333" y="110983"/>
            <a:chExt cx="10925161" cy="3467437"/>
          </a:xfrm>
        </p:grpSpPr>
        <p:sp>
          <p:nvSpPr>
            <p:cNvPr id="214" name="Google Shape;214;p10"/>
            <p:cNvSpPr/>
            <p:nvPr/>
          </p:nvSpPr>
          <p:spPr>
            <a:xfrm>
              <a:off x="1333" y="110983"/>
              <a:ext cx="4682211" cy="2973204"/>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0"/>
            <p:cNvSpPr/>
            <p:nvPr/>
          </p:nvSpPr>
          <p:spPr>
            <a:xfrm>
              <a:off x="521579" y="605216"/>
              <a:ext cx="4682211" cy="2973204"/>
            </a:xfrm>
            <a:prstGeom prst="roundRect">
              <a:avLst>
                <a:gd name="adj" fmla="val 10000"/>
              </a:avLst>
            </a:prstGeom>
            <a:solidFill>
              <a:schemeClr val="lt1">
                <a:alpha val="89803"/>
              </a:schemeClr>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0"/>
            <p:cNvSpPr txBox="1"/>
            <p:nvPr/>
          </p:nvSpPr>
          <p:spPr>
            <a:xfrm>
              <a:off x="608661" y="692298"/>
              <a:ext cx="4508047" cy="2799040"/>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dk1"/>
                </a:buClr>
                <a:buSzPts val="2100"/>
                <a:buFont typeface="Calibri"/>
                <a:buNone/>
              </a:pPr>
              <a:r>
                <a:rPr lang="en-ID" sz="2100" b="0" i="0">
                  <a:solidFill>
                    <a:schemeClr val="dk1"/>
                  </a:solidFill>
                  <a:latin typeface="Calibri"/>
                  <a:ea typeface="Calibri"/>
                  <a:cs typeface="Calibri"/>
                  <a:sym typeface="Calibri"/>
                </a:rPr>
                <a:t>Model Perilaku Terintegrasi (IBM) adalah evolusi alami dari dua teori sebelumnya dalam ilmu sosial; Teori Perilaku Terencana (TPB) dan Teori Tindakan Beralasan (TRA). Model dirancang untuk memberikan pemahaman tentang perilaku manusia. </a:t>
              </a:r>
              <a:endParaRPr sz="2100">
                <a:solidFill>
                  <a:schemeClr val="dk1"/>
                </a:solidFill>
                <a:latin typeface="Calibri"/>
                <a:ea typeface="Calibri"/>
                <a:cs typeface="Calibri"/>
                <a:sym typeface="Calibri"/>
              </a:endParaRPr>
            </a:p>
          </p:txBody>
        </p:sp>
        <p:sp>
          <p:nvSpPr>
            <p:cNvPr id="217" name="Google Shape;217;p10"/>
            <p:cNvSpPr/>
            <p:nvPr/>
          </p:nvSpPr>
          <p:spPr>
            <a:xfrm>
              <a:off x="5724037" y="110983"/>
              <a:ext cx="4682211" cy="2973204"/>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0"/>
            <p:cNvSpPr/>
            <p:nvPr/>
          </p:nvSpPr>
          <p:spPr>
            <a:xfrm>
              <a:off x="6244283" y="605216"/>
              <a:ext cx="4682211" cy="2973204"/>
            </a:xfrm>
            <a:prstGeom prst="roundRect">
              <a:avLst>
                <a:gd name="adj" fmla="val 10000"/>
              </a:avLst>
            </a:prstGeom>
            <a:solidFill>
              <a:schemeClr val="lt1">
                <a:alpha val="89803"/>
              </a:schemeClr>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0"/>
            <p:cNvSpPr txBox="1"/>
            <p:nvPr/>
          </p:nvSpPr>
          <p:spPr>
            <a:xfrm>
              <a:off x="6331365" y="692298"/>
              <a:ext cx="4508047" cy="2799040"/>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dk1"/>
                </a:buClr>
                <a:buSzPts val="2100"/>
                <a:buFont typeface="Calibri"/>
                <a:buNone/>
              </a:pPr>
              <a:r>
                <a:rPr lang="en-ID" sz="2100">
                  <a:solidFill>
                    <a:schemeClr val="dk1"/>
                  </a:solidFill>
                  <a:latin typeface="Calibri"/>
                  <a:ea typeface="Calibri"/>
                  <a:cs typeface="Calibri"/>
                  <a:sym typeface="Calibri"/>
                </a:rPr>
                <a:t>Model Perilaku Terintegrasi (IBM) adalah kerangka kerja untuk memahami dan mempengaruhi perilaku manusia yang berpusat pada niat (atau motivasi). Ini adalah versi yang diperluas dari dua model awal yang berpengaruh, Theory or Planned Behavior (TRB) dan Theory of Reasoned Action (TRA).</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3"/>
        <p:cNvGrpSpPr/>
        <p:nvPr/>
      </p:nvGrpSpPr>
      <p:grpSpPr>
        <a:xfrm>
          <a:off x="0" y="0"/>
          <a:ext cx="0" cy="0"/>
          <a:chOff x="0" y="0"/>
          <a:chExt cx="0" cy="0"/>
        </a:xfrm>
      </p:grpSpPr>
      <p:sp>
        <p:nvSpPr>
          <p:cNvPr id="224" name="Google Shape;224;p1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5" name="Google Shape;225;p11"/>
          <p:cNvSpPr/>
          <p:nvPr/>
        </p:nvSpPr>
        <p:spPr>
          <a:xfrm rot="-5400000" flipH="1">
            <a:off x="2666617" y="-2666188"/>
            <a:ext cx="6858000" cy="12191233"/>
          </a:xfrm>
          <a:prstGeom prst="rect">
            <a:avLst/>
          </a:prstGeom>
          <a:gradFill>
            <a:gsLst>
              <a:gs pos="0">
                <a:schemeClr val="accent1"/>
              </a:gs>
              <a:gs pos="8000">
                <a:schemeClr val="accent1"/>
              </a:gs>
              <a:gs pos="100000">
                <a:srgbClr val="1E4E79"/>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6" name="Google Shape;226;p11"/>
          <p:cNvSpPr/>
          <p:nvPr/>
        </p:nvSpPr>
        <p:spPr>
          <a:xfrm rot="10800000" flipH="1">
            <a:off x="-2311" y="0"/>
            <a:ext cx="9070846" cy="6857572"/>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7" name="Google Shape;227;p11"/>
          <p:cNvSpPr/>
          <p:nvPr/>
        </p:nvSpPr>
        <p:spPr>
          <a:xfrm rot="-5400000" flipH="1">
            <a:off x="3649491" y="-1685840"/>
            <a:ext cx="4894564" cy="12193546"/>
          </a:xfrm>
          <a:prstGeom prst="rect">
            <a:avLst/>
          </a:prstGeom>
          <a:gradFill>
            <a:gsLst>
              <a:gs pos="0">
                <a:srgbClr val="8DA9DB">
                  <a:alpha val="0"/>
                </a:srgbClr>
              </a:gs>
              <a:gs pos="100000">
                <a:srgbClr val="000000">
                  <a:alpha val="45882"/>
                </a:srgbClr>
              </a:gs>
            </a:gsLst>
            <a:lin ang="1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8" name="Google Shape;228;p11"/>
          <p:cNvPicPr preferRelativeResize="0">
            <a:picLocks noGrp="1"/>
          </p:cNvPicPr>
          <p:nvPr>
            <p:ph type="body" idx="1"/>
          </p:nvPr>
        </p:nvPicPr>
        <p:blipFill rotWithShape="1">
          <a:blip r:embed="rId3">
            <a:alphaModFix/>
          </a:blip>
          <a:srcRect/>
          <a:stretch/>
        </p:blipFill>
        <p:spPr>
          <a:xfrm>
            <a:off x="2052734" y="457200"/>
            <a:ext cx="8086531" cy="5943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2"/>
        <p:cNvGrpSpPr/>
        <p:nvPr/>
      </p:nvGrpSpPr>
      <p:grpSpPr>
        <a:xfrm>
          <a:off x="0" y="0"/>
          <a:ext cx="0" cy="0"/>
          <a:chOff x="0" y="0"/>
          <a:chExt cx="0" cy="0"/>
        </a:xfrm>
      </p:grpSpPr>
      <p:sp>
        <p:nvSpPr>
          <p:cNvPr id="233" name="Google Shape;233;p1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4" name="Google Shape;234;p12"/>
          <p:cNvSpPr/>
          <p:nvPr/>
        </p:nvSpPr>
        <p:spPr>
          <a:xfrm flipH="1">
            <a:off x="2" y="0"/>
            <a:ext cx="12191998" cy="2170031"/>
          </a:xfrm>
          <a:prstGeom prst="rect">
            <a:avLst/>
          </a:prstGeom>
          <a:gradFill>
            <a:gsLst>
              <a:gs pos="0">
                <a:srgbClr val="000000">
                  <a:alpha val="95686"/>
                </a:srgbClr>
              </a:gs>
              <a:gs pos="100000">
                <a:srgbClr val="2E75B5"/>
              </a:gs>
            </a:gsLst>
            <a:lin ang="1979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5" name="Google Shape;235;p12"/>
          <p:cNvSpPr/>
          <p:nvPr/>
        </p:nvSpPr>
        <p:spPr>
          <a:xfrm flipH="1">
            <a:off x="8082819" y="0"/>
            <a:ext cx="4097211" cy="2170661"/>
          </a:xfrm>
          <a:prstGeom prst="rect">
            <a:avLst/>
          </a:prstGeom>
          <a:gradFill>
            <a:gsLst>
              <a:gs pos="0">
                <a:srgbClr val="1E4E79">
                  <a:alpha val="67843"/>
                </a:srgbClr>
              </a:gs>
              <a:gs pos="19000">
                <a:srgbClr val="1E4E79">
                  <a:alpha val="67843"/>
                </a:srgbClr>
              </a:gs>
              <a:gs pos="100000">
                <a:srgbClr val="5B9BD5">
                  <a:alpha val="47843"/>
                </a:srgbClr>
              </a:gs>
            </a:gsLst>
            <a:lin ang="1919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6" name="Google Shape;236;p12"/>
          <p:cNvSpPr/>
          <p:nvPr/>
        </p:nvSpPr>
        <p:spPr>
          <a:xfrm rot="-5400000" flipH="1">
            <a:off x="5010646" y="-5010043"/>
            <a:ext cx="2170709" cy="12192000"/>
          </a:xfrm>
          <a:prstGeom prst="rect">
            <a:avLst/>
          </a:prstGeom>
          <a:gradFill>
            <a:gsLst>
              <a:gs pos="0">
                <a:srgbClr val="2E75B5">
                  <a:alpha val="15686"/>
                </a:srgbClr>
              </a:gs>
              <a:gs pos="23000">
                <a:srgbClr val="2E75B5">
                  <a:alpha val="15686"/>
                </a:srgbClr>
              </a:gs>
              <a:gs pos="99000">
                <a:srgbClr val="000000">
                  <a:alpha val="44705"/>
                </a:srgbClr>
              </a:gs>
              <a:gs pos="100000">
                <a:srgbClr val="000000">
                  <a:alpha val="44705"/>
                </a:srgbClr>
              </a:gs>
            </a:gsLst>
            <a:lin ang="21000001"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7" name="Google Shape;237;p12"/>
          <p:cNvSpPr txBox="1">
            <a:spLocks noGrp="1"/>
          </p:cNvSpPr>
          <p:nvPr>
            <p:ph type="title"/>
          </p:nvPr>
        </p:nvSpPr>
        <p:spPr>
          <a:xfrm>
            <a:off x="1383564" y="348865"/>
            <a:ext cx="9718111" cy="157644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Calibri"/>
              <a:buNone/>
            </a:pPr>
            <a:r>
              <a:rPr lang="en-ID" sz="4000">
                <a:solidFill>
                  <a:srgbClr val="FFFFFF"/>
                </a:solidFill>
              </a:rPr>
              <a:t>Lanjutan IBM</a:t>
            </a:r>
            <a:endParaRPr/>
          </a:p>
        </p:txBody>
      </p:sp>
      <p:grpSp>
        <p:nvGrpSpPr>
          <p:cNvPr id="238" name="Google Shape;238;p12"/>
          <p:cNvGrpSpPr/>
          <p:nvPr/>
        </p:nvGrpSpPr>
        <p:grpSpPr>
          <a:xfrm>
            <a:off x="645389" y="2726962"/>
            <a:ext cx="10925161" cy="3467437"/>
            <a:chOff x="1333" y="110983"/>
            <a:chExt cx="10925161" cy="3467437"/>
          </a:xfrm>
        </p:grpSpPr>
        <p:sp>
          <p:nvSpPr>
            <p:cNvPr id="239" name="Google Shape;239;p12"/>
            <p:cNvSpPr/>
            <p:nvPr/>
          </p:nvSpPr>
          <p:spPr>
            <a:xfrm>
              <a:off x="1333" y="110983"/>
              <a:ext cx="4682211" cy="2973204"/>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2"/>
            <p:cNvSpPr/>
            <p:nvPr/>
          </p:nvSpPr>
          <p:spPr>
            <a:xfrm>
              <a:off x="521579" y="605216"/>
              <a:ext cx="4682211" cy="2973204"/>
            </a:xfrm>
            <a:prstGeom prst="roundRect">
              <a:avLst>
                <a:gd name="adj" fmla="val 10000"/>
              </a:avLst>
            </a:prstGeom>
            <a:solidFill>
              <a:schemeClr val="lt1">
                <a:alpha val="89803"/>
              </a:schemeClr>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2"/>
            <p:cNvSpPr txBox="1"/>
            <p:nvPr/>
          </p:nvSpPr>
          <p:spPr>
            <a:xfrm>
              <a:off x="608661" y="692298"/>
              <a:ext cx="4508047" cy="2799040"/>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dk1"/>
                </a:buClr>
                <a:buSzPts val="2100"/>
                <a:buFont typeface="Calibri"/>
                <a:buNone/>
              </a:pPr>
              <a:r>
                <a:rPr lang="en-ID" sz="2100">
                  <a:solidFill>
                    <a:schemeClr val="dk1"/>
                  </a:solidFill>
                  <a:latin typeface="Calibri"/>
                  <a:ea typeface="Calibri"/>
                  <a:cs typeface="Calibri"/>
                  <a:sym typeface="Calibri"/>
                </a:rPr>
                <a:t>IBM menekankan bahwa penentu yang paling penting dari perubahan perilaku seseorang adalah behavioral intention (niatan berperilaku). IBM menekankan pentingnya niat sebagai motivasi untuk berperilaku. Tanpa adanya motivasi, seseorang tidak mungkin melaksanakan perilaku yang direkomendasikan.</a:t>
              </a:r>
              <a:endParaRPr sz="2100">
                <a:solidFill>
                  <a:schemeClr val="dk1"/>
                </a:solidFill>
                <a:latin typeface="Calibri"/>
                <a:ea typeface="Calibri"/>
                <a:cs typeface="Calibri"/>
                <a:sym typeface="Calibri"/>
              </a:endParaRPr>
            </a:p>
          </p:txBody>
        </p:sp>
        <p:sp>
          <p:nvSpPr>
            <p:cNvPr id="242" name="Google Shape;242;p12"/>
            <p:cNvSpPr/>
            <p:nvPr/>
          </p:nvSpPr>
          <p:spPr>
            <a:xfrm>
              <a:off x="5724037" y="110983"/>
              <a:ext cx="4682211" cy="2973204"/>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2"/>
            <p:cNvSpPr/>
            <p:nvPr/>
          </p:nvSpPr>
          <p:spPr>
            <a:xfrm>
              <a:off x="6244283" y="605216"/>
              <a:ext cx="4682211" cy="2973204"/>
            </a:xfrm>
            <a:prstGeom prst="roundRect">
              <a:avLst>
                <a:gd name="adj" fmla="val 10000"/>
              </a:avLst>
            </a:prstGeom>
            <a:solidFill>
              <a:schemeClr val="lt1">
                <a:alpha val="89803"/>
              </a:schemeClr>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2"/>
            <p:cNvSpPr txBox="1"/>
            <p:nvPr/>
          </p:nvSpPr>
          <p:spPr>
            <a:xfrm>
              <a:off x="6331365" y="692298"/>
              <a:ext cx="4508047" cy="2799040"/>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dk1"/>
                </a:buClr>
                <a:buSzPts val="2100"/>
                <a:buFont typeface="Calibri"/>
                <a:buNone/>
              </a:pPr>
              <a:r>
                <a:rPr lang="en-ID" sz="2100">
                  <a:solidFill>
                    <a:schemeClr val="dk1"/>
                  </a:solidFill>
                  <a:latin typeface="Calibri"/>
                  <a:ea typeface="Calibri"/>
                  <a:cs typeface="Calibri"/>
                  <a:sym typeface="Calibri"/>
                </a:rPr>
                <a:t>Teori perilaku yang berada pada level individu yang dapat dimanfaatkan untuk meramalkan, memahami, dan mengubah perilaku tertentu</a:t>
              </a:r>
              <a:endParaRPr sz="2100">
                <a:solidFill>
                  <a:schemeClr val="dk1"/>
                </a:solidFill>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sp>
        <p:nvSpPr>
          <p:cNvPr id="94" name="Google Shape;94;p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2"/>
          <p:cNvSpPr/>
          <p:nvPr/>
        </p:nvSpPr>
        <p:spPr>
          <a:xfrm rot="5400000" flipH="1">
            <a:off x="-1410084" y="1410082"/>
            <a:ext cx="6858000" cy="4037836"/>
          </a:xfrm>
          <a:prstGeom prst="rect">
            <a:avLst/>
          </a:prstGeom>
          <a:gradFill>
            <a:gsLst>
              <a:gs pos="0">
                <a:srgbClr val="000000"/>
              </a:gs>
              <a:gs pos="8000">
                <a:srgbClr val="000000"/>
              </a:gs>
              <a:gs pos="100000">
                <a:srgbClr val="2E75B5"/>
              </a:gs>
            </a:gsLst>
            <a:lin ang="3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6" name="Google Shape;96;p2"/>
          <p:cNvSpPr/>
          <p:nvPr/>
        </p:nvSpPr>
        <p:spPr>
          <a:xfrm rot="5400000" flipH="1">
            <a:off x="-1410085" y="1420219"/>
            <a:ext cx="6857999" cy="4037839"/>
          </a:xfrm>
          <a:prstGeom prst="rect">
            <a:avLst/>
          </a:prstGeom>
          <a:gradFill>
            <a:gsLst>
              <a:gs pos="0">
                <a:srgbClr val="000000">
                  <a:alpha val="0"/>
                </a:srgbClr>
              </a:gs>
              <a:gs pos="99000">
                <a:srgbClr val="5B9BD5">
                  <a:alpha val="45882"/>
                </a:srgbClr>
              </a:gs>
              <a:gs pos="100000">
                <a:srgbClr val="5B9BD5">
                  <a:alpha val="45882"/>
                </a:srgbClr>
              </a:gs>
            </a:gsLst>
            <a:lin ang="1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7" name="Google Shape;97;p2"/>
          <p:cNvSpPr/>
          <p:nvPr/>
        </p:nvSpPr>
        <p:spPr>
          <a:xfrm rot="5400000" flipH="1">
            <a:off x="767923" y="3588085"/>
            <a:ext cx="2501979" cy="4037841"/>
          </a:xfrm>
          <a:prstGeom prst="rect">
            <a:avLst/>
          </a:prstGeom>
          <a:gradFill>
            <a:gsLst>
              <a:gs pos="0">
                <a:srgbClr val="5B9BD5">
                  <a:alpha val="28627"/>
                </a:srgbClr>
              </a:gs>
              <a:gs pos="2000">
                <a:srgbClr val="5B9BD5">
                  <a:alpha val="28627"/>
                </a:srgbClr>
              </a:gs>
              <a:gs pos="100000">
                <a:srgbClr val="000000">
                  <a:alpha val="29803"/>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8" name="Google Shape;98;p2"/>
          <p:cNvSpPr/>
          <p:nvPr/>
        </p:nvSpPr>
        <p:spPr>
          <a:xfrm rot="-964587">
            <a:off x="-501737" y="969718"/>
            <a:ext cx="3900357" cy="4178958"/>
          </a:xfrm>
          <a:custGeom>
            <a:avLst/>
            <a:gdLst/>
            <a:ahLst/>
            <a:cxnLst/>
            <a:rect l="l" t="t" r="r" b="b"/>
            <a:pathLst>
              <a:path w="3900357" h="4178958" extrusionOk="0">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5B9BD5">
                  <a:alpha val="42745"/>
                </a:srgbClr>
              </a:gs>
            </a:gsLst>
            <a:lin ang="1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9" name="Google Shape;99;p2"/>
          <p:cNvSpPr/>
          <p:nvPr/>
        </p:nvSpPr>
        <p:spPr>
          <a:xfrm rot="5400000" flipH="1">
            <a:off x="-1410095" y="1410079"/>
            <a:ext cx="6858003" cy="4037835"/>
          </a:xfrm>
          <a:prstGeom prst="rect">
            <a:avLst/>
          </a:prstGeom>
          <a:gradFill>
            <a:gsLst>
              <a:gs pos="0">
                <a:srgbClr val="000000">
                  <a:alpha val="0"/>
                </a:srgbClr>
              </a:gs>
              <a:gs pos="99000">
                <a:srgbClr val="9CC2E5">
                  <a:alpha val="10980"/>
                </a:srgbClr>
              </a:gs>
              <a:gs pos="100000">
                <a:srgbClr val="9CC2E5">
                  <a:alpha val="10980"/>
                </a:srgbClr>
              </a:gs>
            </a:gsLst>
            <a:lin ang="7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0" name="Google Shape;100;p2"/>
          <p:cNvSpPr txBox="1">
            <a:spLocks noGrp="1"/>
          </p:cNvSpPr>
          <p:nvPr>
            <p:ph type="title"/>
          </p:nvPr>
        </p:nvSpPr>
        <p:spPr>
          <a:xfrm>
            <a:off x="586478" y="1683756"/>
            <a:ext cx="3115265" cy="2396359"/>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rgbClr val="FFFFFF"/>
              </a:buClr>
              <a:buSzPts val="4000"/>
              <a:buFont typeface="Times New Roman"/>
              <a:buNone/>
            </a:pPr>
            <a:r>
              <a:rPr lang="en-ID" sz="4000" b="1">
                <a:solidFill>
                  <a:srgbClr val="FFFFFF"/>
                </a:solidFill>
                <a:latin typeface="Times New Roman"/>
                <a:ea typeface="Times New Roman"/>
                <a:cs typeface="Times New Roman"/>
                <a:sym typeface="Times New Roman"/>
              </a:rPr>
              <a:t>Theory of Reasoned Action</a:t>
            </a:r>
            <a:endParaRPr sz="4000">
              <a:solidFill>
                <a:srgbClr val="FFFFFF"/>
              </a:solidFill>
            </a:endParaRPr>
          </a:p>
        </p:txBody>
      </p:sp>
      <p:grpSp>
        <p:nvGrpSpPr>
          <p:cNvPr id="101" name="Google Shape;101;p2"/>
          <p:cNvGrpSpPr/>
          <p:nvPr/>
        </p:nvGrpSpPr>
        <p:grpSpPr>
          <a:xfrm>
            <a:off x="4905052" y="1278699"/>
            <a:ext cx="6666833" cy="4397401"/>
            <a:chOff x="0" y="528259"/>
            <a:chExt cx="6666833" cy="4397401"/>
          </a:xfrm>
        </p:grpSpPr>
        <p:sp>
          <p:nvSpPr>
            <p:cNvPr id="102" name="Google Shape;102;p2"/>
            <p:cNvSpPr/>
            <p:nvPr/>
          </p:nvSpPr>
          <p:spPr>
            <a:xfrm>
              <a:off x="0" y="528259"/>
              <a:ext cx="6666833" cy="1427400"/>
            </a:xfrm>
            <a:prstGeom prst="roundRect">
              <a:avLst>
                <a:gd name="adj" fmla="val 16667"/>
              </a:avLst>
            </a:prstGeom>
            <a:gradFill>
              <a:gsLst>
                <a:gs pos="0">
                  <a:srgbClr val="5E81C9"/>
                </a:gs>
                <a:gs pos="50000">
                  <a:srgbClr val="3B70C9"/>
                </a:gs>
                <a:gs pos="100000">
                  <a:srgbClr val="2E60B8"/>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txBox="1"/>
            <p:nvPr/>
          </p:nvSpPr>
          <p:spPr>
            <a:xfrm>
              <a:off x="69680" y="597939"/>
              <a:ext cx="6527473" cy="1288040"/>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n-ID" sz="2000" b="0" i="0" u="none" strike="noStrike" cap="none">
                  <a:solidFill>
                    <a:schemeClr val="lt1"/>
                  </a:solidFill>
                  <a:latin typeface="Calibri"/>
                  <a:ea typeface="Calibri"/>
                  <a:cs typeface="Calibri"/>
                  <a:sym typeface="Calibri"/>
                </a:rPr>
                <a:t>Teori Tindakan yang Diberi Alasan (TRA) dan Teori Perilaku Terencana (TPB) berfokus pada konstruk teoritis yang berkaitan dengan faktor-faktor motivasional individu sebagai penentu kemungkinan melakukan perilaku tertentu. </a:t>
              </a:r>
              <a:endParaRPr sz="2000" b="0" i="0" u="none" strike="noStrike" cap="none">
                <a:solidFill>
                  <a:schemeClr val="lt1"/>
                </a:solidFill>
                <a:latin typeface="Calibri"/>
                <a:ea typeface="Calibri"/>
                <a:cs typeface="Calibri"/>
                <a:sym typeface="Calibri"/>
              </a:endParaRPr>
            </a:p>
          </p:txBody>
        </p:sp>
        <p:sp>
          <p:nvSpPr>
            <p:cNvPr id="104" name="Google Shape;104;p2"/>
            <p:cNvSpPr/>
            <p:nvPr/>
          </p:nvSpPr>
          <p:spPr>
            <a:xfrm>
              <a:off x="0" y="2013260"/>
              <a:ext cx="6666833" cy="1427400"/>
            </a:xfrm>
            <a:prstGeom prst="roundRect">
              <a:avLst>
                <a:gd name="adj" fmla="val 16667"/>
              </a:avLst>
            </a:prstGeom>
            <a:gradFill>
              <a:gsLst>
                <a:gs pos="0">
                  <a:srgbClr val="5DC098"/>
                </a:gs>
                <a:gs pos="50000">
                  <a:srgbClr val="3EBB8C"/>
                </a:gs>
                <a:gs pos="100000">
                  <a:srgbClr val="31AB7D"/>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txBox="1"/>
            <p:nvPr/>
          </p:nvSpPr>
          <p:spPr>
            <a:xfrm>
              <a:off x="69680" y="2082940"/>
              <a:ext cx="6527473" cy="1288040"/>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n-ID" sz="2000" b="0" i="0" u="none" strike="noStrike" cap="none">
                  <a:solidFill>
                    <a:schemeClr val="lt1"/>
                  </a:solidFill>
                  <a:latin typeface="Calibri"/>
                  <a:ea typeface="Calibri"/>
                  <a:cs typeface="Calibri"/>
                  <a:sym typeface="Calibri"/>
                </a:rPr>
                <a:t>TRA dan TPB didasarkan pada asumsi yang mendasar bahwa prediktor terbaik dari suatu perilaku adalah </a:t>
              </a:r>
              <a:r>
                <a:rPr lang="en-ID" sz="2000" b="1" i="0" u="sng" strike="noStrike" cap="none">
                  <a:solidFill>
                    <a:schemeClr val="lt1"/>
                  </a:solidFill>
                  <a:latin typeface="Calibri"/>
                  <a:ea typeface="Calibri"/>
                  <a:cs typeface="Calibri"/>
                  <a:sym typeface="Calibri"/>
                </a:rPr>
                <a:t>niat</a:t>
              </a:r>
              <a:r>
                <a:rPr lang="en-ID" sz="2000" b="0" i="0" u="none" strike="noStrike" cap="none">
                  <a:solidFill>
                    <a:schemeClr val="lt1"/>
                  </a:solidFill>
                  <a:latin typeface="Calibri"/>
                  <a:ea typeface="Calibri"/>
                  <a:cs typeface="Calibri"/>
                  <a:sym typeface="Calibri"/>
                </a:rPr>
                <a:t>, yang ditentukan oleh sikap terhadap dan persepsi normatif sosial mengenai perilaku tersebut. </a:t>
              </a:r>
              <a:endParaRPr sz="2000" b="0" i="0" u="none" strike="noStrike" cap="none">
                <a:solidFill>
                  <a:schemeClr val="lt1"/>
                </a:solidFill>
                <a:latin typeface="Calibri"/>
                <a:ea typeface="Calibri"/>
                <a:cs typeface="Calibri"/>
                <a:sym typeface="Calibri"/>
              </a:endParaRPr>
            </a:p>
          </p:txBody>
        </p:sp>
        <p:sp>
          <p:nvSpPr>
            <p:cNvPr id="106" name="Google Shape;106;p2"/>
            <p:cNvSpPr/>
            <p:nvPr/>
          </p:nvSpPr>
          <p:spPr>
            <a:xfrm>
              <a:off x="0" y="3498260"/>
              <a:ext cx="6666833" cy="1427400"/>
            </a:xfrm>
            <a:prstGeom prst="roundRect">
              <a:avLst>
                <a:gd name="adj" fmla="val 16667"/>
              </a:avLst>
            </a:prstGeom>
            <a:gradFill>
              <a:gsLst>
                <a:gs pos="0">
                  <a:srgbClr val="7EB45F"/>
                </a:gs>
                <a:gs pos="50000">
                  <a:srgbClr val="6EAE41"/>
                </a:gs>
                <a:gs pos="100000">
                  <a:srgbClr val="5F9E35"/>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txBox="1"/>
            <p:nvPr/>
          </p:nvSpPr>
          <p:spPr>
            <a:xfrm>
              <a:off x="69680" y="3567940"/>
              <a:ext cx="6527473" cy="1288040"/>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n-ID" sz="2000" b="1" i="0" u="sng" strike="noStrike" cap="none">
                  <a:solidFill>
                    <a:schemeClr val="lt1"/>
                  </a:solidFill>
                  <a:latin typeface="Calibri"/>
                  <a:ea typeface="Calibri"/>
                  <a:cs typeface="Calibri"/>
                  <a:sym typeface="Calibri"/>
                </a:rPr>
                <a:t>Niat</a:t>
              </a:r>
              <a:r>
                <a:rPr lang="en-ID" sz="2000" b="0" i="0" u="none" strike="noStrike" cap="none">
                  <a:solidFill>
                    <a:schemeClr val="lt1"/>
                  </a:solidFill>
                  <a:latin typeface="Calibri"/>
                  <a:ea typeface="Calibri"/>
                  <a:cs typeface="Calibri"/>
                  <a:sym typeface="Calibri"/>
                </a:rPr>
                <a:t> mengacu pada keinginan seseorang untuk melakukan suatu perilaku tertentu. Pada TRA dan TPB niat merupakan faktor yang sangat penting dalam menentukan apakah seseorang akan melakukan suatu perilaku atau tidak</a:t>
              </a:r>
              <a:endParaRPr sz="20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1"/>
        <p:cNvGrpSpPr/>
        <p:nvPr/>
      </p:nvGrpSpPr>
      <p:grpSpPr>
        <a:xfrm>
          <a:off x="0" y="0"/>
          <a:ext cx="0" cy="0"/>
          <a:chOff x="0" y="0"/>
          <a:chExt cx="0" cy="0"/>
        </a:xfrm>
      </p:grpSpPr>
      <p:sp>
        <p:nvSpPr>
          <p:cNvPr id="112" name="Google Shape;112;p3"/>
          <p:cNvSpPr/>
          <p:nvPr/>
        </p:nvSpPr>
        <p:spPr>
          <a:xfrm>
            <a:off x="0" y="0"/>
            <a:ext cx="12192000" cy="1690688"/>
          </a:xfrm>
          <a:prstGeom prst="rect">
            <a:avLst/>
          </a:prstGeom>
          <a:gradFill>
            <a:gsLst>
              <a:gs pos="0">
                <a:schemeClr val="accent1"/>
              </a:gs>
              <a:gs pos="100000">
                <a:schemeClr val="accent2"/>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3" name="Google Shape;113;p3"/>
          <p:cNvSpPr txBox="1">
            <a:spLocks noGrp="1"/>
          </p:cNvSpPr>
          <p:nvPr>
            <p:ph type="title"/>
          </p:nvPr>
        </p:nvSpPr>
        <p:spPr>
          <a:xfrm>
            <a:off x="838201" y="300580"/>
            <a:ext cx="9829800" cy="108952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alibri"/>
              <a:buNone/>
            </a:pPr>
            <a:r>
              <a:rPr lang="en-ID" sz="3600" b="1">
                <a:solidFill>
                  <a:srgbClr val="FFFFFF"/>
                </a:solidFill>
              </a:rPr>
              <a:t>Theory of Reasoned Action </a:t>
            </a:r>
            <a:br>
              <a:rPr lang="en-ID" sz="3600" b="0">
                <a:solidFill>
                  <a:srgbClr val="FFFFFF"/>
                </a:solidFill>
              </a:rPr>
            </a:br>
            <a:r>
              <a:rPr lang="en-ID" sz="3600" b="1">
                <a:solidFill>
                  <a:srgbClr val="FFFFFF"/>
                </a:solidFill>
              </a:rPr>
              <a:t>(Teori Tindakan Beralasan)</a:t>
            </a:r>
            <a:endParaRPr sz="3600">
              <a:solidFill>
                <a:srgbClr val="FFFFFF"/>
              </a:solidFill>
            </a:endParaRPr>
          </a:p>
        </p:txBody>
      </p:sp>
      <p:sp>
        <p:nvSpPr>
          <p:cNvPr id="114" name="Google Shape;114;p3"/>
          <p:cNvSpPr/>
          <p:nvPr/>
        </p:nvSpPr>
        <p:spPr>
          <a:xfrm>
            <a:off x="10903882" y="591829"/>
            <a:ext cx="139039" cy="139039"/>
          </a:xfrm>
          <a:custGeom>
            <a:avLst/>
            <a:gdLst/>
            <a:ahLst/>
            <a:cxnLst/>
            <a:rect l="l" t="t" r="r" b="b"/>
            <a:pathLst>
              <a:path w="139039" h="139039" extrusionOk="0">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 name="Google Shape;115;p3"/>
          <p:cNvSpPr/>
          <p:nvPr/>
        </p:nvSpPr>
        <p:spPr>
          <a:xfrm>
            <a:off x="11262662" y="821124"/>
            <a:ext cx="91138" cy="91138"/>
          </a:xfrm>
          <a:custGeom>
            <a:avLst/>
            <a:gdLst/>
            <a:ahLst/>
            <a:cxnLst/>
            <a:rect l="l" t="t" r="r" b="b"/>
            <a:pathLst>
              <a:path w="91138" h="91138" extrusionOk="0">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 name="Google Shape;116;p3"/>
          <p:cNvSpPr/>
          <p:nvPr/>
        </p:nvSpPr>
        <p:spPr>
          <a:xfrm>
            <a:off x="10888342" y="1336268"/>
            <a:ext cx="127714" cy="127714"/>
          </a:xfrm>
          <a:custGeom>
            <a:avLst/>
            <a:gdLst/>
            <a:ahLst/>
            <a:cxnLst/>
            <a:rect l="l" t="t" r="r" b="b"/>
            <a:pathLst>
              <a:path w="127714" h="127714" extrusionOk="0">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17" name="Google Shape;117;p3"/>
          <p:cNvGrpSpPr/>
          <p:nvPr/>
        </p:nvGrpSpPr>
        <p:grpSpPr>
          <a:xfrm>
            <a:off x="839483" y="2525779"/>
            <a:ext cx="10513032" cy="3336636"/>
            <a:chOff x="1283" y="314546"/>
            <a:chExt cx="10513032" cy="3336636"/>
          </a:xfrm>
        </p:grpSpPr>
        <p:sp>
          <p:nvSpPr>
            <p:cNvPr id="118" name="Google Shape;118;p3"/>
            <p:cNvSpPr/>
            <p:nvPr/>
          </p:nvSpPr>
          <p:spPr>
            <a:xfrm>
              <a:off x="1283" y="314546"/>
              <a:ext cx="4505585" cy="2861046"/>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501904" y="790136"/>
              <a:ext cx="4505585" cy="2861046"/>
            </a:xfrm>
            <a:prstGeom prst="roundRect">
              <a:avLst>
                <a:gd name="adj" fmla="val 10000"/>
              </a:avLst>
            </a:prstGeom>
            <a:solidFill>
              <a:schemeClr val="lt1">
                <a:alpha val="89803"/>
              </a:schemeClr>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txBox="1"/>
            <p:nvPr/>
          </p:nvSpPr>
          <p:spPr>
            <a:xfrm>
              <a:off x="585701" y="873933"/>
              <a:ext cx="4337991" cy="2693452"/>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dk1"/>
                </a:buClr>
                <a:buSzPts val="1800"/>
                <a:buFont typeface="Calibri"/>
                <a:buNone/>
              </a:pPr>
              <a:r>
                <a:rPr lang="en-ID" sz="1800">
                  <a:solidFill>
                    <a:schemeClr val="dk1"/>
                  </a:solidFill>
                  <a:latin typeface="Calibri"/>
                  <a:ea typeface="Calibri"/>
                  <a:cs typeface="Calibri"/>
                  <a:sym typeface="Calibri"/>
                </a:rPr>
                <a:t>Teori ini berasumsi bahwa manusia berperilaku dengan cara yang sadar dan mempertimbangkan segala informasi yang tersedia → </a:t>
              </a:r>
              <a:r>
                <a:rPr lang="en-ID" sz="1800" b="1">
                  <a:solidFill>
                    <a:schemeClr val="dk1"/>
                  </a:solidFill>
                  <a:latin typeface="Calibri"/>
                  <a:ea typeface="Calibri"/>
                  <a:cs typeface="Calibri"/>
                  <a:sym typeface="Calibri"/>
                </a:rPr>
                <a:t>ALASAN</a:t>
              </a:r>
              <a:endParaRPr sz="1800">
                <a:solidFill>
                  <a:schemeClr val="dk1"/>
                </a:solidFill>
                <a:latin typeface="Calibri"/>
                <a:ea typeface="Calibri"/>
                <a:cs typeface="Calibri"/>
                <a:sym typeface="Calibri"/>
              </a:endParaRPr>
            </a:p>
          </p:txBody>
        </p:sp>
        <p:sp>
          <p:nvSpPr>
            <p:cNvPr id="121" name="Google Shape;121;p3"/>
            <p:cNvSpPr/>
            <p:nvPr/>
          </p:nvSpPr>
          <p:spPr>
            <a:xfrm>
              <a:off x="5508110" y="314546"/>
              <a:ext cx="4505585" cy="2861046"/>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6008730" y="790136"/>
              <a:ext cx="4505585" cy="2861046"/>
            </a:xfrm>
            <a:prstGeom prst="roundRect">
              <a:avLst>
                <a:gd name="adj" fmla="val 10000"/>
              </a:avLst>
            </a:prstGeom>
            <a:solidFill>
              <a:schemeClr val="lt1">
                <a:alpha val="89803"/>
              </a:schemeClr>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txBox="1"/>
            <p:nvPr/>
          </p:nvSpPr>
          <p:spPr>
            <a:xfrm>
              <a:off x="6092527" y="873933"/>
              <a:ext cx="4337991" cy="2693452"/>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dk1"/>
                </a:buClr>
                <a:buSzPts val="1800"/>
                <a:buFont typeface="Calibri"/>
                <a:buNone/>
              </a:pPr>
              <a:r>
                <a:rPr lang="en-ID" sz="1800">
                  <a:solidFill>
                    <a:schemeClr val="dk1"/>
                  </a:solidFill>
                  <a:latin typeface="Calibri"/>
                  <a:ea typeface="Calibri"/>
                  <a:cs typeface="Calibri"/>
                  <a:sym typeface="Calibri"/>
                </a:rPr>
                <a:t>Teori TRA (Theory of Reason Action) memiliki dua faktor yang mempengaruhi minat untuk melakukan sebuah perilaku (behavioral) yaitu sikap (attitude) dan norma subjektif (subjective norms). Sehingga dapat dikatakan bahwa minat seseorang untuk melakukan perilaku diprediksi oleh sikap (attitude) dan bagaimana seseorang berfikir tentang penilaian orang lain jika perilaku tersebut dilakukan (subjective norms).</a:t>
              </a:r>
              <a:endParaRPr sz="1800">
                <a:solidFill>
                  <a:schemeClr val="dk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
        <p:cNvGrpSpPr/>
        <p:nvPr/>
      </p:nvGrpSpPr>
      <p:grpSpPr>
        <a:xfrm>
          <a:off x="0" y="0"/>
          <a:ext cx="0" cy="0"/>
          <a:chOff x="0" y="0"/>
          <a:chExt cx="0" cy="0"/>
        </a:xfrm>
      </p:grpSpPr>
      <p:sp>
        <p:nvSpPr>
          <p:cNvPr id="128" name="Google Shape;128;p4"/>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9" name="Google Shape;129;p4"/>
          <p:cNvSpPr txBox="1">
            <a:spLocks noGrp="1"/>
          </p:cNvSpPr>
          <p:nvPr>
            <p:ph type="title"/>
          </p:nvPr>
        </p:nvSpPr>
        <p:spPr>
          <a:xfrm>
            <a:off x="517889" y="4883544"/>
            <a:ext cx="3876086" cy="155690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ID" sz="3200"/>
              <a:t>SKEMA TRA</a:t>
            </a:r>
            <a:endParaRPr/>
          </a:p>
        </p:txBody>
      </p:sp>
      <p:sp>
        <p:nvSpPr>
          <p:cNvPr id="130" name="Google Shape;130;p4"/>
          <p:cNvSpPr/>
          <p:nvPr/>
        </p:nvSpPr>
        <p:spPr>
          <a:xfrm>
            <a:off x="0" y="0"/>
            <a:ext cx="12192000" cy="865848"/>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1" name="Google Shape;131;p4"/>
          <p:cNvSpPr/>
          <p:nvPr/>
        </p:nvSpPr>
        <p:spPr>
          <a:xfrm>
            <a:off x="517889" y="0"/>
            <a:ext cx="11231745" cy="4588184"/>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2" name="Google Shape;132;p4" descr="https://lh7-us.googleusercontent.com/X4HgPQ7FdDwEujlDjK4o9nU_mG5DBXkYOQncFOhSbNGaAwFjNEhRN85AcEyiKfLSINEFKCy7kt24xBlpFax9j4yIx2xRsvemOLIpXP2c8Z7vCdcxWklWkj-87bYSXs3WOPpl9Z8TXWjcecONmvvq7g=s2048"/>
          <p:cNvPicPr preferRelativeResize="0"/>
          <p:nvPr/>
        </p:nvPicPr>
        <p:blipFill rotWithShape="1">
          <a:blip r:embed="rId3">
            <a:alphaModFix/>
          </a:blip>
          <a:srcRect t="2783" b="2783"/>
          <a:stretch/>
        </p:blipFill>
        <p:spPr>
          <a:xfrm>
            <a:off x="959205" y="364142"/>
            <a:ext cx="10369645" cy="3867993"/>
          </a:xfrm>
          <a:prstGeom prst="rect">
            <a:avLst/>
          </a:prstGeom>
          <a:noFill/>
          <a:ln>
            <a:noFill/>
          </a:ln>
        </p:spPr>
      </p:pic>
      <p:sp>
        <p:nvSpPr>
          <p:cNvPr id="133" name="Google Shape;133;p4"/>
          <p:cNvSpPr/>
          <p:nvPr/>
        </p:nvSpPr>
        <p:spPr>
          <a:xfrm rot="5400000" flipH="1">
            <a:off x="4001107" y="5661132"/>
            <a:ext cx="1463040" cy="4571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4" name="Google Shape;134;p4"/>
          <p:cNvSpPr/>
          <p:nvPr/>
        </p:nvSpPr>
        <p:spPr>
          <a:xfrm>
            <a:off x="5162719" y="4883544"/>
            <a:ext cx="6586915" cy="1556907"/>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1800"/>
              <a:buFont typeface="Arial"/>
              <a:buChar char="•"/>
            </a:pPr>
            <a:r>
              <a:rPr lang="en-ID" sz="1800" b="1">
                <a:solidFill>
                  <a:schemeClr val="dk1"/>
                </a:solidFill>
                <a:latin typeface="Calibri"/>
                <a:ea typeface="Calibri"/>
                <a:cs typeface="Calibri"/>
                <a:sym typeface="Calibri"/>
              </a:rPr>
              <a:t>Figure 1 Skema TRA </a:t>
            </a:r>
            <a:br>
              <a:rPr lang="en-ID" sz="1800" b="1">
                <a:solidFill>
                  <a:schemeClr val="dk1"/>
                </a:solidFill>
                <a:latin typeface="Calibri"/>
                <a:ea typeface="Calibri"/>
                <a:cs typeface="Calibri"/>
                <a:sym typeface="Calibri"/>
              </a:rPr>
            </a:br>
            <a:r>
              <a:rPr lang="en-ID" sz="1800" b="1">
                <a:solidFill>
                  <a:schemeClr val="dk1"/>
                </a:solidFill>
                <a:latin typeface="Calibri"/>
                <a:ea typeface="Calibri"/>
                <a:cs typeface="Calibri"/>
                <a:sym typeface="Calibri"/>
              </a:rPr>
              <a:t>Sumber: </a:t>
            </a:r>
            <a:r>
              <a:rPr lang="en-ID" sz="1800" b="1" i="0" u="none" strike="noStrike">
                <a:solidFill>
                  <a:schemeClr val="dk1"/>
                </a:solidFill>
                <a:latin typeface="Calibri"/>
                <a:ea typeface="Calibri"/>
                <a:cs typeface="Calibri"/>
                <a:sym typeface="Calibri"/>
              </a:rPr>
              <a:t>Theory of Reasoned Action </a:t>
            </a:r>
            <a:endParaRPr sz="1800" b="0">
              <a:solidFill>
                <a:schemeClr val="dk1"/>
              </a:solidFill>
              <a:latin typeface="Calibri"/>
              <a:ea typeface="Calibri"/>
              <a:cs typeface="Calibri"/>
              <a:sym typeface="Calibri"/>
            </a:endParaRPr>
          </a:p>
          <a:p>
            <a:pPr marL="0" marR="0" lvl="0" indent="0" algn="l" rtl="0">
              <a:lnSpc>
                <a:spcPct val="90000"/>
              </a:lnSpc>
              <a:spcBef>
                <a:spcPts val="600"/>
              </a:spcBef>
              <a:spcAft>
                <a:spcPts val="0"/>
              </a:spcAft>
              <a:buClr>
                <a:schemeClr val="dk1"/>
              </a:buClr>
              <a:buSzPts val="1800"/>
              <a:buFont typeface="Arial"/>
              <a:buChar char="•"/>
            </a:pPr>
            <a:r>
              <a:rPr lang="en-ID" sz="1800" b="1" i="0" u="none" strike="noStrike">
                <a:solidFill>
                  <a:schemeClr val="dk1"/>
                </a:solidFill>
                <a:latin typeface="Calibri"/>
                <a:ea typeface="Calibri"/>
                <a:cs typeface="Calibri"/>
                <a:sym typeface="Calibri"/>
              </a:rPr>
              <a:t>(Fishben &amp; Ajzen, 1975)</a:t>
            </a:r>
            <a:endParaRPr sz="1800" b="0">
              <a:solidFill>
                <a:schemeClr val="dk1"/>
              </a:solidFill>
              <a:latin typeface="Calibri"/>
              <a:ea typeface="Calibri"/>
              <a:cs typeface="Calibri"/>
              <a:sym typeface="Calibri"/>
            </a:endParaRPr>
          </a:p>
          <a:p>
            <a:pPr marL="0" marR="0" lvl="0" indent="0" algn="l" rtl="0">
              <a:lnSpc>
                <a:spcPct val="90000"/>
              </a:lnSpc>
              <a:spcBef>
                <a:spcPts val="600"/>
              </a:spcBef>
              <a:spcAft>
                <a:spcPts val="0"/>
              </a:spcAft>
              <a:buClr>
                <a:schemeClr val="dk1"/>
              </a:buClr>
              <a:buSzPts val="1800"/>
              <a:buFont typeface="Arial"/>
              <a:buChar char="•"/>
            </a:pPr>
            <a:br>
              <a:rPr lang="en-ID"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2060"/>
              </a:buClr>
              <a:buSzPts val="6000"/>
              <a:buFont typeface="EB Garamond"/>
              <a:buNone/>
            </a:pPr>
            <a:r>
              <a:rPr lang="en-ID" b="0" i="0" u="none" strike="noStrike">
                <a:solidFill>
                  <a:srgbClr val="002060"/>
                </a:solidFill>
                <a:latin typeface="EB Garamond"/>
                <a:ea typeface="EB Garamond"/>
                <a:cs typeface="EB Garamond"/>
                <a:sym typeface="EB Garamond"/>
              </a:rPr>
              <a:t>Theory of Planned Behavior</a:t>
            </a:r>
            <a:br>
              <a:rPr lang="en-ID" b="0">
                <a:solidFill>
                  <a:srgbClr val="002060"/>
                </a:solidFill>
              </a:rPr>
            </a:br>
            <a:r>
              <a:rPr lang="en-ID" b="0" i="0" u="none" strike="noStrike">
                <a:solidFill>
                  <a:srgbClr val="002060"/>
                </a:solidFill>
                <a:latin typeface="EB Garamond"/>
                <a:ea typeface="EB Garamond"/>
                <a:cs typeface="EB Garamond"/>
                <a:sym typeface="EB Garamond"/>
              </a:rPr>
              <a:t>(Teori Perilaku yang Direncanakan)</a:t>
            </a:r>
            <a:endParaRPr/>
          </a:p>
        </p:txBody>
      </p:sp>
      <p:sp>
        <p:nvSpPr>
          <p:cNvPr id="140" name="Google Shape;140;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24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4"/>
        <p:cNvGrpSpPr/>
        <p:nvPr/>
      </p:nvGrpSpPr>
      <p:grpSpPr>
        <a:xfrm>
          <a:off x="0" y="0"/>
          <a:ext cx="0" cy="0"/>
          <a:chOff x="0" y="0"/>
          <a:chExt cx="0" cy="0"/>
        </a:xfrm>
      </p:grpSpPr>
      <p:sp>
        <p:nvSpPr>
          <p:cNvPr id="145" name="Google Shape;145;p6"/>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46" name="Google Shape;146;p6"/>
          <p:cNvGrpSpPr/>
          <p:nvPr/>
        </p:nvGrpSpPr>
        <p:grpSpPr>
          <a:xfrm>
            <a:off x="4" y="1216597"/>
            <a:ext cx="731521" cy="673460"/>
            <a:chOff x="3940602" y="308034"/>
            <a:chExt cx="2116791" cy="3428999"/>
          </a:xfrm>
        </p:grpSpPr>
        <p:sp>
          <p:nvSpPr>
            <p:cNvPr id="147" name="Google Shape;147;p6"/>
            <p:cNvSpPr/>
            <p:nvPr/>
          </p:nvSpPr>
          <p:spPr>
            <a:xfrm>
              <a:off x="3940602" y="308034"/>
              <a:ext cx="566743" cy="3428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6"/>
            <p:cNvSpPr/>
            <p:nvPr/>
          </p:nvSpPr>
          <p:spPr>
            <a:xfrm>
              <a:off x="4715626" y="308034"/>
              <a:ext cx="566743" cy="3428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 name="Google Shape;149;p6"/>
            <p:cNvSpPr/>
            <p:nvPr/>
          </p:nvSpPr>
          <p:spPr>
            <a:xfrm>
              <a:off x="5490650" y="308034"/>
              <a:ext cx="566743" cy="3428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50" name="Google Shape;150;p6"/>
          <p:cNvSpPr/>
          <p:nvPr/>
        </p:nvSpPr>
        <p:spPr>
          <a:xfrm>
            <a:off x="640079" y="613954"/>
            <a:ext cx="10907487" cy="1894116"/>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 name="Google Shape;151;p6"/>
          <p:cNvSpPr txBox="1">
            <a:spLocks noGrp="1"/>
          </p:cNvSpPr>
          <p:nvPr>
            <p:ph type="title"/>
          </p:nvPr>
        </p:nvSpPr>
        <p:spPr>
          <a:xfrm>
            <a:off x="1043631" y="809898"/>
            <a:ext cx="10173010" cy="155448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800"/>
              <a:buFont typeface="Times New Roman"/>
              <a:buNone/>
            </a:pPr>
            <a:r>
              <a:rPr lang="en-ID" sz="4800" b="1">
                <a:latin typeface="Times New Roman"/>
                <a:ea typeface="Times New Roman"/>
                <a:cs typeface="Times New Roman"/>
                <a:sym typeface="Times New Roman"/>
              </a:rPr>
              <a:t>Theory of planned behavior</a:t>
            </a:r>
            <a:endParaRPr sz="4800"/>
          </a:p>
        </p:txBody>
      </p:sp>
      <p:cxnSp>
        <p:nvCxnSpPr>
          <p:cNvPr id="152" name="Google Shape;152;p6"/>
          <p:cNvCxnSpPr/>
          <p:nvPr/>
        </p:nvCxnSpPr>
        <p:spPr>
          <a:xfrm rot="10800000">
            <a:off x="838200" y="6485313"/>
            <a:ext cx="10515600" cy="0"/>
          </a:xfrm>
          <a:prstGeom prst="straightConnector1">
            <a:avLst/>
          </a:prstGeom>
          <a:noFill/>
          <a:ln w="57150" cap="flat" cmpd="sng">
            <a:solidFill>
              <a:schemeClr val="accent4"/>
            </a:solidFill>
            <a:prstDash val="solid"/>
            <a:miter lim="800000"/>
            <a:headEnd type="none" w="sm" len="sm"/>
            <a:tailEnd type="none" w="sm" len="sm"/>
          </a:ln>
        </p:spPr>
      </p:cxnSp>
      <p:grpSp>
        <p:nvGrpSpPr>
          <p:cNvPr id="153" name="Google Shape;153;p6"/>
          <p:cNvGrpSpPr/>
          <p:nvPr/>
        </p:nvGrpSpPr>
        <p:grpSpPr>
          <a:xfrm>
            <a:off x="1038893" y="3018131"/>
            <a:ext cx="10109856" cy="3208676"/>
            <a:chOff x="134291" y="612"/>
            <a:chExt cx="10109856" cy="3208676"/>
          </a:xfrm>
        </p:grpSpPr>
        <p:sp>
          <p:nvSpPr>
            <p:cNvPr id="154" name="Google Shape;154;p6"/>
            <p:cNvSpPr/>
            <p:nvPr/>
          </p:nvSpPr>
          <p:spPr>
            <a:xfrm>
              <a:off x="134291" y="612"/>
              <a:ext cx="4332795" cy="2751325"/>
            </a:xfrm>
            <a:prstGeom prst="roundRect">
              <a:avLst>
                <a:gd name="adj" fmla="val 10000"/>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a:off x="615713" y="457963"/>
              <a:ext cx="4332795" cy="2751325"/>
            </a:xfrm>
            <a:prstGeom prst="roundRect">
              <a:avLst>
                <a:gd name="adj" fmla="val 10000"/>
              </a:avLst>
            </a:prstGeom>
            <a:solidFill>
              <a:schemeClr val="lt2">
                <a:alpha val="89803"/>
              </a:schemeClr>
            </a:solidFill>
            <a:ln w="12700"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txBox="1"/>
            <p:nvPr/>
          </p:nvSpPr>
          <p:spPr>
            <a:xfrm>
              <a:off x="696297" y="538547"/>
              <a:ext cx="4171627" cy="2590157"/>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dk1"/>
                </a:buClr>
                <a:buSzPts val="1800"/>
                <a:buFont typeface="Calibri"/>
                <a:buNone/>
              </a:pPr>
              <a:r>
                <a:rPr lang="en-ID" sz="1800">
                  <a:solidFill>
                    <a:schemeClr val="dk1"/>
                  </a:solidFill>
                  <a:latin typeface="Calibri"/>
                  <a:ea typeface="Calibri"/>
                  <a:cs typeface="Calibri"/>
                  <a:sym typeface="Calibri"/>
                </a:rPr>
                <a:t>Attitude Toward Behavior: Sikap merupakan keyakinan atau perasaan positif atau negatif untuk menampilkan suatu perilaku tertentu. Seseorang akan menunjukkan perilaku tertentu jika mereka menilainya secara positif. Mereka menunjukkan sebuah perilaku berdasarkan pertimbangan-pertimbangan akan efek yang akan muncul dari perilaku tersebut. </a:t>
              </a:r>
              <a:endParaRPr sz="1800">
                <a:solidFill>
                  <a:schemeClr val="dk1"/>
                </a:solidFill>
                <a:latin typeface="Calibri"/>
                <a:ea typeface="Calibri"/>
                <a:cs typeface="Calibri"/>
                <a:sym typeface="Calibri"/>
              </a:endParaRPr>
            </a:p>
          </p:txBody>
        </p:sp>
        <p:sp>
          <p:nvSpPr>
            <p:cNvPr id="157" name="Google Shape;157;p6"/>
            <p:cNvSpPr/>
            <p:nvPr/>
          </p:nvSpPr>
          <p:spPr>
            <a:xfrm>
              <a:off x="5429930" y="612"/>
              <a:ext cx="4332795" cy="2751325"/>
            </a:xfrm>
            <a:prstGeom prst="roundRect">
              <a:avLst>
                <a:gd name="adj" fmla="val 10000"/>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a:off x="5911352" y="457963"/>
              <a:ext cx="4332795" cy="2751325"/>
            </a:xfrm>
            <a:prstGeom prst="roundRect">
              <a:avLst>
                <a:gd name="adj" fmla="val 10000"/>
              </a:avLst>
            </a:prstGeom>
            <a:solidFill>
              <a:schemeClr val="lt2">
                <a:alpha val="89803"/>
              </a:schemeClr>
            </a:solidFill>
            <a:ln w="12700"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txBox="1"/>
            <p:nvPr/>
          </p:nvSpPr>
          <p:spPr>
            <a:xfrm>
              <a:off x="5991936" y="538547"/>
              <a:ext cx="4171627" cy="2590157"/>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dk1"/>
                </a:buClr>
                <a:buSzPts val="1800"/>
                <a:buFont typeface="Calibri"/>
                <a:buNone/>
              </a:pPr>
              <a:r>
                <a:rPr lang="en-ID" sz="1800">
                  <a:solidFill>
                    <a:schemeClr val="dk1"/>
                  </a:solidFill>
                  <a:latin typeface="Calibri"/>
                  <a:ea typeface="Calibri"/>
                  <a:cs typeface="Calibri"/>
                  <a:sym typeface="Calibri"/>
                </a:rPr>
                <a:t>Norma subjektif (</a:t>
              </a:r>
              <a:r>
                <a:rPr lang="en-ID" sz="1800" i="1">
                  <a:solidFill>
                    <a:schemeClr val="dk1"/>
                  </a:solidFill>
                  <a:latin typeface="Calibri"/>
                  <a:ea typeface="Calibri"/>
                  <a:cs typeface="Calibri"/>
                  <a:sym typeface="Calibri"/>
                </a:rPr>
                <a:t>subjective norm</a:t>
              </a:r>
              <a:r>
                <a:rPr lang="en-ID" sz="1800">
                  <a:solidFill>
                    <a:schemeClr val="dk1"/>
                  </a:solidFill>
                  <a:latin typeface="Calibri"/>
                  <a:ea typeface="Calibri"/>
                  <a:cs typeface="Calibri"/>
                  <a:sym typeface="Calibri"/>
                </a:rPr>
                <a:t>): adalah tekanan sosial untuk melakukan atau tidak melakukan perilaku. Seseorang akan cenderung menunjukkan suatu perilaku tertentu, jika dia berpikir bahwa orang-orang lain juga berpikir bahwa dia seharusnya melakukannya.</a:t>
              </a:r>
              <a:endParaRPr sz="1800">
                <a:solidFill>
                  <a:schemeClr val="dk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3"/>
        <p:cNvGrpSpPr/>
        <p:nvPr/>
      </p:nvGrpSpPr>
      <p:grpSpPr>
        <a:xfrm>
          <a:off x="0" y="0"/>
          <a:ext cx="0" cy="0"/>
          <a:chOff x="0" y="0"/>
          <a:chExt cx="0" cy="0"/>
        </a:xfrm>
      </p:grpSpPr>
      <p:sp>
        <p:nvSpPr>
          <p:cNvPr id="164" name="Google Shape;164;p7"/>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 name="Google Shape;165;p7"/>
          <p:cNvSpPr txBox="1">
            <a:spLocks noGrp="1"/>
          </p:cNvSpPr>
          <p:nvPr>
            <p:ph type="title"/>
          </p:nvPr>
        </p:nvSpPr>
        <p:spPr>
          <a:xfrm>
            <a:off x="808638" y="386930"/>
            <a:ext cx="9236700" cy="118895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200"/>
              <a:buFont typeface="Times New Roman"/>
              <a:buNone/>
            </a:pPr>
            <a:r>
              <a:rPr lang="en-ID" sz="4200" b="1">
                <a:latin typeface="Times New Roman"/>
                <a:ea typeface="Times New Roman"/>
                <a:cs typeface="Times New Roman"/>
                <a:sym typeface="Times New Roman"/>
              </a:rPr>
              <a:t>Lanjutan Theory of planned behavior</a:t>
            </a:r>
            <a:endParaRPr sz="4200"/>
          </a:p>
        </p:txBody>
      </p:sp>
      <p:grpSp>
        <p:nvGrpSpPr>
          <p:cNvPr id="166" name="Google Shape;166;p7"/>
          <p:cNvGrpSpPr/>
          <p:nvPr/>
        </p:nvGrpSpPr>
        <p:grpSpPr>
          <a:xfrm>
            <a:off x="-2" y="1998368"/>
            <a:ext cx="11695083" cy="782176"/>
            <a:chOff x="-2" y="1998368"/>
            <a:chExt cx="11695083" cy="782176"/>
          </a:xfrm>
        </p:grpSpPr>
        <p:sp>
          <p:nvSpPr>
            <p:cNvPr id="167" name="Google Shape;167;p7"/>
            <p:cNvSpPr/>
            <p:nvPr/>
          </p:nvSpPr>
          <p:spPr>
            <a:xfrm rot="5400000">
              <a:off x="11228040" y="2313027"/>
              <a:ext cx="781700" cy="15238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8" name="Google Shape;168;p7"/>
            <p:cNvSpPr/>
            <p:nvPr/>
          </p:nvSpPr>
          <p:spPr>
            <a:xfrm rot="10800000">
              <a:off x="-2" y="1998845"/>
              <a:ext cx="11454595" cy="7816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69" name="Google Shape;169;p7"/>
          <p:cNvSpPr/>
          <p:nvPr/>
        </p:nvSpPr>
        <p:spPr>
          <a:xfrm>
            <a:off x="0" y="2203079"/>
            <a:ext cx="11383362" cy="4147845"/>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0" name="Google Shape;170;p7"/>
          <p:cNvSpPr txBox="1">
            <a:spLocks noGrp="1"/>
          </p:cNvSpPr>
          <p:nvPr>
            <p:ph type="body" idx="1"/>
          </p:nvPr>
        </p:nvSpPr>
        <p:spPr>
          <a:xfrm>
            <a:off x="793660" y="2599509"/>
            <a:ext cx="10143668" cy="3435531"/>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dk1"/>
              </a:buClr>
              <a:buSzPts val="2200"/>
              <a:buChar char="•"/>
            </a:pPr>
            <a:r>
              <a:rPr lang="en-ID" sz="2200"/>
              <a:t>TPB (sebagai perluasan dari TRA) menyertakan konstruk tambahan, yaitu </a:t>
            </a:r>
            <a:r>
              <a:rPr lang="en-ID" sz="2200" b="1" u="sng"/>
              <a:t>kontrol yang dirasakan terhadap pelaksanaan perilaku</a:t>
            </a:r>
            <a:endParaRPr/>
          </a:p>
          <a:p>
            <a:pPr marL="228600" lvl="0" indent="-228600" algn="l" rtl="0">
              <a:lnSpc>
                <a:spcPct val="90000"/>
              </a:lnSpc>
              <a:spcBef>
                <a:spcPts val="1000"/>
              </a:spcBef>
              <a:spcAft>
                <a:spcPts val="0"/>
              </a:spcAft>
              <a:buClr>
                <a:schemeClr val="dk1"/>
              </a:buClr>
              <a:buSzPts val="2200"/>
              <a:buChar char="•"/>
            </a:pPr>
            <a:r>
              <a:rPr lang="en-ID" sz="2200"/>
              <a:t>Penambahan konstruk ini terjadi karena secara rasional setiap orang memiliki volitional control. </a:t>
            </a:r>
            <a:endParaRPr/>
          </a:p>
          <a:p>
            <a:pPr marL="228600" lvl="0" indent="-228600" algn="l" rtl="0">
              <a:lnSpc>
                <a:spcPct val="90000"/>
              </a:lnSpc>
              <a:spcBef>
                <a:spcPts val="1000"/>
              </a:spcBef>
              <a:spcAft>
                <a:spcPts val="0"/>
              </a:spcAft>
              <a:buClr>
                <a:schemeClr val="dk1"/>
              </a:buClr>
              <a:buSzPts val="2200"/>
              <a:buChar char="•"/>
            </a:pPr>
            <a:r>
              <a:rPr lang="en-ID" sz="2200"/>
              <a:t>Volitional control mengacu pada kemampuan individu untuk mengendalikan tindakan atau perilaku mereka sesuai dengan niat mereka. Ini mencakup upaya sadar yang dilakukan seseorang untuk mengatasi hambatan internal atau eksternal yang mungkin menghalangi pelaksanaan niat mereka dalam berperilaku.</a:t>
            </a:r>
            <a:endParaRPr/>
          </a:p>
          <a:p>
            <a:pPr marL="228600" lvl="0" indent="-228600" algn="l" rtl="0">
              <a:lnSpc>
                <a:spcPct val="90000"/>
              </a:lnSpc>
              <a:spcBef>
                <a:spcPts val="1000"/>
              </a:spcBef>
              <a:spcAft>
                <a:spcPts val="0"/>
              </a:spcAft>
              <a:buClr>
                <a:schemeClr val="dk1"/>
              </a:buClr>
              <a:buSzPts val="2200"/>
              <a:buChar char="•"/>
            </a:pPr>
            <a:r>
              <a:rPr lang="en-ID" sz="2200"/>
              <a:t>TPB sebagai satu model yang digunakan untuk menduga perilaku seseorang</a:t>
            </a:r>
            <a:endParaRPr/>
          </a:p>
          <a:p>
            <a:pPr marL="228600" lvl="0" indent="-88900" algn="l" rtl="0">
              <a:lnSpc>
                <a:spcPct val="90000"/>
              </a:lnSpc>
              <a:spcBef>
                <a:spcPts val="1000"/>
              </a:spcBef>
              <a:spcAft>
                <a:spcPts val="0"/>
              </a:spcAft>
              <a:buClr>
                <a:schemeClr val="dk1"/>
              </a:buClr>
              <a:buSzPts val="2200"/>
              <a:buNone/>
            </a:pPr>
            <a:endParaRPr sz="2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4"/>
        <p:cNvGrpSpPr/>
        <p:nvPr/>
      </p:nvGrpSpPr>
      <p:grpSpPr>
        <a:xfrm>
          <a:off x="0" y="0"/>
          <a:ext cx="0" cy="0"/>
          <a:chOff x="0" y="0"/>
          <a:chExt cx="0" cy="0"/>
        </a:xfrm>
      </p:grpSpPr>
      <p:sp>
        <p:nvSpPr>
          <p:cNvPr id="175" name="Google Shape;175;p8"/>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6" name="Google Shape;176;p8"/>
          <p:cNvSpPr/>
          <p:nvPr/>
        </p:nvSpPr>
        <p:spPr>
          <a:xfrm rot="10800000" flipH="1">
            <a:off x="0" y="0"/>
            <a:ext cx="12192000" cy="2371134"/>
          </a:xfrm>
          <a:custGeom>
            <a:avLst/>
            <a:gdLst/>
            <a:ahLst/>
            <a:cxnLst/>
            <a:rect l="l" t="t" r="r" b="b"/>
            <a:pathLst>
              <a:path w="12192000" h="2515690" extrusionOk="0">
                <a:moveTo>
                  <a:pt x="0" y="0"/>
                </a:moveTo>
                <a:lnTo>
                  <a:pt x="170442" y="96074"/>
                </a:lnTo>
                <a:cubicBezTo>
                  <a:pt x="323315" y="179510"/>
                  <a:pt x="418777" y="223899"/>
                  <a:pt x="424739" y="224865"/>
                </a:cubicBezTo>
                <a:cubicBezTo>
                  <a:pt x="573781" y="248496"/>
                  <a:pt x="654649" y="314572"/>
                  <a:pt x="748273" y="373939"/>
                </a:cubicBezTo>
                <a:cubicBezTo>
                  <a:pt x="830321" y="425631"/>
                  <a:pt x="917271" y="480784"/>
                  <a:pt x="1037058" y="499994"/>
                </a:cubicBezTo>
                <a:cubicBezTo>
                  <a:pt x="1195925" y="525362"/>
                  <a:pt x="1048105" y="445478"/>
                  <a:pt x="1101312" y="428540"/>
                </a:cubicBezTo>
                <a:cubicBezTo>
                  <a:pt x="1188473" y="458169"/>
                  <a:pt x="1274625" y="505369"/>
                  <a:pt x="1367071" y="516118"/>
                </a:cubicBezTo>
                <a:cubicBezTo>
                  <a:pt x="1701323" y="554463"/>
                  <a:pt x="1964451" y="648887"/>
                  <a:pt x="2189943" y="794533"/>
                </a:cubicBezTo>
                <a:cubicBezTo>
                  <a:pt x="2255082" y="836300"/>
                  <a:pt x="2357481" y="862342"/>
                  <a:pt x="2390329" y="920897"/>
                </a:cubicBezTo>
                <a:cubicBezTo>
                  <a:pt x="2406050" y="949359"/>
                  <a:pt x="2430126" y="969285"/>
                  <a:pt x="2459570" y="983740"/>
                </a:cubicBezTo>
                <a:lnTo>
                  <a:pt x="2503252" y="1000151"/>
                </a:lnTo>
                <a:lnTo>
                  <a:pt x="2503252" y="1008273"/>
                </a:lnTo>
                <a:lnTo>
                  <a:pt x="2511191" y="1009499"/>
                </a:lnTo>
                <a:cubicBezTo>
                  <a:pt x="2529847" y="1011974"/>
                  <a:pt x="2562849" y="1015701"/>
                  <a:pt x="2565029" y="1015977"/>
                </a:cubicBezTo>
                <a:cubicBezTo>
                  <a:pt x="2610845" y="1021778"/>
                  <a:pt x="2601577" y="1020837"/>
                  <a:pt x="2593745" y="1019963"/>
                </a:cubicBezTo>
                <a:lnTo>
                  <a:pt x="2591015" y="1019651"/>
                </a:lnTo>
                <a:lnTo>
                  <a:pt x="2590137" y="1019549"/>
                </a:lnTo>
                <a:cubicBezTo>
                  <a:pt x="2588203" y="1019326"/>
                  <a:pt x="2588125" y="1019321"/>
                  <a:pt x="2589021" y="1019424"/>
                </a:cubicBezTo>
                <a:lnTo>
                  <a:pt x="2591015" y="1019651"/>
                </a:lnTo>
                <a:lnTo>
                  <a:pt x="2602385" y="1020975"/>
                </a:lnTo>
                <a:lnTo>
                  <a:pt x="2614445" y="1022389"/>
                </a:lnTo>
                <a:lnTo>
                  <a:pt x="2614445" y="1020966"/>
                </a:lnTo>
                <a:lnTo>
                  <a:pt x="2676661" y="1029355"/>
                </a:lnTo>
                <a:cubicBezTo>
                  <a:pt x="2715592" y="1034194"/>
                  <a:pt x="2753901" y="1039695"/>
                  <a:pt x="2788597" y="1048926"/>
                </a:cubicBezTo>
                <a:lnTo>
                  <a:pt x="2812742" y="1057667"/>
                </a:lnTo>
                <a:lnTo>
                  <a:pt x="2970201" y="949091"/>
                </a:lnTo>
                <a:cubicBezTo>
                  <a:pt x="3052785" y="982961"/>
                  <a:pt x="2996105" y="1020057"/>
                  <a:pt x="3030610" y="1049340"/>
                </a:cubicBezTo>
                <a:cubicBezTo>
                  <a:pt x="3039005" y="1048442"/>
                  <a:pt x="3049621" y="1048500"/>
                  <a:pt x="3058913" y="1048085"/>
                </a:cubicBezTo>
                <a:lnTo>
                  <a:pt x="3072697" y="1045316"/>
                </a:lnTo>
                <a:lnTo>
                  <a:pt x="3083305" y="1040550"/>
                </a:lnTo>
                <a:lnTo>
                  <a:pt x="3125603" y="1004583"/>
                </a:lnTo>
                <a:cubicBezTo>
                  <a:pt x="3221669" y="925596"/>
                  <a:pt x="3242489" y="937564"/>
                  <a:pt x="3385106" y="1042233"/>
                </a:cubicBezTo>
                <a:cubicBezTo>
                  <a:pt x="3399403" y="1052670"/>
                  <a:pt x="3412529" y="1060209"/>
                  <a:pt x="3424945" y="1065268"/>
                </a:cubicBezTo>
                <a:lnTo>
                  <a:pt x="3436948" y="1068018"/>
                </a:lnTo>
                <a:lnTo>
                  <a:pt x="3466714" y="1063419"/>
                </a:lnTo>
                <a:lnTo>
                  <a:pt x="3550909" y="1044511"/>
                </a:lnTo>
                <a:lnTo>
                  <a:pt x="3555900" y="1041996"/>
                </a:lnTo>
                <a:cubicBezTo>
                  <a:pt x="3573827" y="1033454"/>
                  <a:pt x="3594382" y="1025941"/>
                  <a:pt x="3625978" y="1023459"/>
                </a:cubicBezTo>
                <a:lnTo>
                  <a:pt x="3632465" y="1023522"/>
                </a:lnTo>
                <a:lnTo>
                  <a:pt x="3649063" y="1018726"/>
                </a:lnTo>
                <a:cubicBezTo>
                  <a:pt x="3741849" y="989371"/>
                  <a:pt x="3810578" y="953657"/>
                  <a:pt x="3805954" y="917517"/>
                </a:cubicBezTo>
                <a:cubicBezTo>
                  <a:pt x="4031729" y="953901"/>
                  <a:pt x="4031729" y="953901"/>
                  <a:pt x="4020506" y="816231"/>
                </a:cubicBezTo>
                <a:cubicBezTo>
                  <a:pt x="4171643" y="865324"/>
                  <a:pt x="4206308" y="864422"/>
                  <a:pt x="4233682" y="799511"/>
                </a:cubicBezTo>
                <a:cubicBezTo>
                  <a:pt x="4260226" y="737017"/>
                  <a:pt x="4254728" y="668575"/>
                  <a:pt x="4306552" y="610207"/>
                </a:cubicBezTo>
                <a:cubicBezTo>
                  <a:pt x="4495313" y="657923"/>
                  <a:pt x="4699922" y="667347"/>
                  <a:pt x="4816604" y="773163"/>
                </a:cubicBezTo>
                <a:cubicBezTo>
                  <a:pt x="4834734" y="789836"/>
                  <a:pt x="4890507" y="799946"/>
                  <a:pt x="4916502" y="788104"/>
                </a:cubicBezTo>
                <a:cubicBezTo>
                  <a:pt x="5013526" y="746101"/>
                  <a:pt x="5238129" y="796871"/>
                  <a:pt x="5224415" y="674418"/>
                </a:cubicBezTo>
                <a:cubicBezTo>
                  <a:pt x="5223051" y="659300"/>
                  <a:pt x="5240524" y="644890"/>
                  <a:pt x="5274077" y="655978"/>
                </a:cubicBezTo>
                <a:cubicBezTo>
                  <a:pt x="5388582" y="694066"/>
                  <a:pt x="5367022" y="644784"/>
                  <a:pt x="5371217" y="614372"/>
                </a:cubicBezTo>
                <a:cubicBezTo>
                  <a:pt x="5375856" y="577567"/>
                  <a:pt x="5319010" y="537578"/>
                  <a:pt x="5364523" y="502501"/>
                </a:cubicBezTo>
                <a:cubicBezTo>
                  <a:pt x="5425408" y="508891"/>
                  <a:pt x="5433299" y="538191"/>
                  <a:pt x="5457871" y="558285"/>
                </a:cubicBezTo>
                <a:cubicBezTo>
                  <a:pt x="5530352" y="617005"/>
                  <a:pt x="5609566" y="664386"/>
                  <a:pt x="5750580" y="663503"/>
                </a:cubicBezTo>
                <a:cubicBezTo>
                  <a:pt x="5864519" y="662926"/>
                  <a:pt x="5966527" y="666650"/>
                  <a:pt x="5976618" y="582652"/>
                </a:cubicBezTo>
                <a:cubicBezTo>
                  <a:pt x="5978145" y="569455"/>
                  <a:pt x="5990792" y="562346"/>
                  <a:pt x="6009346" y="559470"/>
                </a:cubicBezTo>
                <a:cubicBezTo>
                  <a:pt x="6030639" y="568485"/>
                  <a:pt x="6052592" y="577083"/>
                  <a:pt x="6069735" y="587803"/>
                </a:cubicBezTo>
                <a:cubicBezTo>
                  <a:pt x="6126182" y="623812"/>
                  <a:pt x="6196945" y="634730"/>
                  <a:pt x="6270319" y="643982"/>
                </a:cubicBezTo>
                <a:cubicBezTo>
                  <a:pt x="6317101" y="649940"/>
                  <a:pt x="6363466" y="657107"/>
                  <a:pt x="6406781" y="672327"/>
                </a:cubicBezTo>
                <a:cubicBezTo>
                  <a:pt x="6433586" y="681598"/>
                  <a:pt x="6454928" y="693402"/>
                  <a:pt x="6469508" y="708574"/>
                </a:cubicBezTo>
                <a:cubicBezTo>
                  <a:pt x="6482729" y="721786"/>
                  <a:pt x="6496225" y="725422"/>
                  <a:pt x="6515869" y="715738"/>
                </a:cubicBezTo>
                <a:cubicBezTo>
                  <a:pt x="6572200" y="688353"/>
                  <a:pt x="6639257" y="676241"/>
                  <a:pt x="6725938" y="691128"/>
                </a:cubicBezTo>
                <a:cubicBezTo>
                  <a:pt x="6752109" y="695629"/>
                  <a:pt x="6772625" y="691505"/>
                  <a:pt x="6778240" y="678998"/>
                </a:cubicBezTo>
                <a:cubicBezTo>
                  <a:pt x="6784286" y="665981"/>
                  <a:pt x="6794269" y="655280"/>
                  <a:pt x="6806944" y="646178"/>
                </a:cubicBezTo>
                <a:lnTo>
                  <a:pt x="6830632" y="633915"/>
                </a:lnTo>
                <a:lnTo>
                  <a:pt x="6858072" y="646178"/>
                </a:lnTo>
                <a:cubicBezTo>
                  <a:pt x="6872754" y="655280"/>
                  <a:pt x="6884317" y="665981"/>
                  <a:pt x="6891322" y="678998"/>
                </a:cubicBezTo>
                <a:cubicBezTo>
                  <a:pt x="6897826" y="691505"/>
                  <a:pt x="6921592" y="695629"/>
                  <a:pt x="6951905" y="691128"/>
                </a:cubicBezTo>
                <a:cubicBezTo>
                  <a:pt x="7052317" y="676241"/>
                  <a:pt x="7129994" y="688353"/>
                  <a:pt x="7195246" y="715738"/>
                </a:cubicBezTo>
                <a:cubicBezTo>
                  <a:pt x="7217999" y="725422"/>
                  <a:pt x="7233634" y="721786"/>
                  <a:pt x="7248949" y="708574"/>
                </a:cubicBezTo>
                <a:cubicBezTo>
                  <a:pt x="7265838" y="693402"/>
                  <a:pt x="7290560" y="681598"/>
                  <a:pt x="7321609" y="672327"/>
                </a:cubicBezTo>
                <a:cubicBezTo>
                  <a:pt x="7371785" y="657107"/>
                  <a:pt x="7425493" y="649940"/>
                  <a:pt x="7479684" y="643982"/>
                </a:cubicBezTo>
                <a:cubicBezTo>
                  <a:pt x="7564679" y="634730"/>
                  <a:pt x="7646649" y="623812"/>
                  <a:pt x="7712035" y="587803"/>
                </a:cubicBezTo>
                <a:cubicBezTo>
                  <a:pt x="7731892" y="577083"/>
                  <a:pt x="7757322" y="568485"/>
                  <a:pt x="7781987" y="559470"/>
                </a:cubicBezTo>
                <a:cubicBezTo>
                  <a:pt x="7803481" y="562346"/>
                  <a:pt x="7818130" y="569455"/>
                  <a:pt x="7819900" y="582652"/>
                </a:cubicBezTo>
                <a:cubicBezTo>
                  <a:pt x="7831588" y="666650"/>
                  <a:pt x="7949751" y="662926"/>
                  <a:pt x="8081736" y="663503"/>
                </a:cubicBezTo>
                <a:cubicBezTo>
                  <a:pt x="8245081" y="664386"/>
                  <a:pt x="8336842" y="617005"/>
                  <a:pt x="8420801" y="558285"/>
                </a:cubicBezTo>
                <a:cubicBezTo>
                  <a:pt x="8449265" y="538191"/>
                  <a:pt x="8458404" y="508890"/>
                  <a:pt x="8528933" y="502501"/>
                </a:cubicBezTo>
                <a:cubicBezTo>
                  <a:pt x="8581654" y="537578"/>
                  <a:pt x="8515805" y="577567"/>
                  <a:pt x="8521178" y="614372"/>
                </a:cubicBezTo>
                <a:cubicBezTo>
                  <a:pt x="8526038" y="644784"/>
                  <a:pt x="8501063" y="694066"/>
                  <a:pt x="8633702" y="655978"/>
                </a:cubicBezTo>
                <a:cubicBezTo>
                  <a:pt x="8672570" y="644890"/>
                  <a:pt x="8692811" y="659300"/>
                  <a:pt x="8691231" y="674418"/>
                </a:cubicBezTo>
                <a:cubicBezTo>
                  <a:pt x="8675345" y="796871"/>
                  <a:pt x="8935518" y="746101"/>
                  <a:pt x="9047908" y="788104"/>
                </a:cubicBezTo>
                <a:cubicBezTo>
                  <a:pt x="9078021" y="799946"/>
                  <a:pt x="9142627" y="789836"/>
                  <a:pt x="9163628" y="773163"/>
                </a:cubicBezTo>
                <a:cubicBezTo>
                  <a:pt x="9298789" y="667347"/>
                  <a:pt x="9535801" y="657923"/>
                  <a:pt x="9754459" y="610207"/>
                </a:cubicBezTo>
                <a:cubicBezTo>
                  <a:pt x="9814490" y="668575"/>
                  <a:pt x="9808123" y="737017"/>
                  <a:pt x="9838868" y="799511"/>
                </a:cubicBezTo>
                <a:cubicBezTo>
                  <a:pt x="9870579" y="864422"/>
                  <a:pt x="9910733" y="865324"/>
                  <a:pt x="10085808" y="816231"/>
                </a:cubicBezTo>
                <a:cubicBezTo>
                  <a:pt x="10072804" y="953901"/>
                  <a:pt x="10072804" y="953901"/>
                  <a:pt x="10334338" y="917517"/>
                </a:cubicBezTo>
                <a:cubicBezTo>
                  <a:pt x="10328982" y="953657"/>
                  <a:pt x="10408594" y="989371"/>
                  <a:pt x="10516076" y="1018726"/>
                </a:cubicBezTo>
                <a:lnTo>
                  <a:pt x="10535302" y="1023522"/>
                </a:lnTo>
                <a:lnTo>
                  <a:pt x="10542819" y="1023458"/>
                </a:lnTo>
                <a:cubicBezTo>
                  <a:pt x="10579419" y="1025941"/>
                  <a:pt x="10603227" y="1033454"/>
                  <a:pt x="10623994" y="1041996"/>
                </a:cubicBezTo>
                <a:lnTo>
                  <a:pt x="10629774" y="1044511"/>
                </a:lnTo>
                <a:lnTo>
                  <a:pt x="10727305" y="1063419"/>
                </a:lnTo>
                <a:lnTo>
                  <a:pt x="10761785" y="1068017"/>
                </a:lnTo>
                <a:lnTo>
                  <a:pt x="10775688" y="1065268"/>
                </a:lnTo>
                <a:cubicBezTo>
                  <a:pt x="10790070" y="1060209"/>
                  <a:pt x="10805275" y="1052670"/>
                  <a:pt x="10821837" y="1042232"/>
                </a:cubicBezTo>
                <a:cubicBezTo>
                  <a:pt x="10987041" y="937564"/>
                  <a:pt x="11011156" y="925596"/>
                  <a:pt x="11122438" y="1004583"/>
                </a:cubicBezTo>
                <a:lnTo>
                  <a:pt x="11171433" y="1040550"/>
                </a:lnTo>
                <a:lnTo>
                  <a:pt x="11183724" y="1045316"/>
                </a:lnTo>
                <a:lnTo>
                  <a:pt x="11199690" y="1048085"/>
                </a:lnTo>
                <a:cubicBezTo>
                  <a:pt x="11210452" y="1048499"/>
                  <a:pt x="11222752" y="1048442"/>
                  <a:pt x="11232475" y="1049340"/>
                </a:cubicBezTo>
                <a:cubicBezTo>
                  <a:pt x="11272445" y="1020057"/>
                  <a:pt x="11206789" y="982961"/>
                  <a:pt x="11302451" y="949091"/>
                </a:cubicBezTo>
                <a:lnTo>
                  <a:pt x="11484849" y="1057667"/>
                </a:lnTo>
                <a:lnTo>
                  <a:pt x="11512818" y="1048926"/>
                </a:lnTo>
                <a:cubicBezTo>
                  <a:pt x="11553007" y="1039695"/>
                  <a:pt x="11597385" y="1034194"/>
                  <a:pt x="11642481" y="1029355"/>
                </a:cubicBezTo>
                <a:lnTo>
                  <a:pt x="11714551" y="1020966"/>
                </a:lnTo>
                <a:lnTo>
                  <a:pt x="11714551" y="1022389"/>
                </a:lnTo>
                <a:lnTo>
                  <a:pt x="11728519" y="1020975"/>
                </a:lnTo>
                <a:lnTo>
                  <a:pt x="11741691" y="1019651"/>
                </a:lnTo>
                <a:lnTo>
                  <a:pt x="11743999" y="1019424"/>
                </a:lnTo>
                <a:cubicBezTo>
                  <a:pt x="11745037" y="1019320"/>
                  <a:pt x="11744948" y="1019326"/>
                  <a:pt x="11742709" y="1019549"/>
                </a:cubicBezTo>
                <a:lnTo>
                  <a:pt x="11741691" y="1019651"/>
                </a:lnTo>
                <a:lnTo>
                  <a:pt x="11738529" y="1019963"/>
                </a:lnTo>
                <a:cubicBezTo>
                  <a:pt x="11729455" y="1020837"/>
                  <a:pt x="11718720" y="1021778"/>
                  <a:pt x="11771791" y="1015977"/>
                </a:cubicBezTo>
                <a:cubicBezTo>
                  <a:pt x="11774317" y="1015701"/>
                  <a:pt x="11812546" y="1011974"/>
                  <a:pt x="11834157" y="1009499"/>
                </a:cubicBezTo>
                <a:lnTo>
                  <a:pt x="11843354" y="1008273"/>
                </a:lnTo>
                <a:lnTo>
                  <a:pt x="11843354" y="1000151"/>
                </a:lnTo>
                <a:lnTo>
                  <a:pt x="11893955" y="983740"/>
                </a:lnTo>
                <a:cubicBezTo>
                  <a:pt x="11928061" y="969285"/>
                  <a:pt x="11955951" y="949359"/>
                  <a:pt x="11974160" y="920897"/>
                </a:cubicBezTo>
                <a:cubicBezTo>
                  <a:pt x="12002698" y="876981"/>
                  <a:pt x="12076554" y="851353"/>
                  <a:pt x="12143531" y="823664"/>
                </a:cubicBezTo>
                <a:lnTo>
                  <a:pt x="12192000" y="801163"/>
                </a:lnTo>
                <a:lnTo>
                  <a:pt x="12192000" y="2515690"/>
                </a:lnTo>
                <a:lnTo>
                  <a:pt x="0" y="2515690"/>
                </a:lnTo>
                <a:close/>
              </a:path>
            </a:pathLst>
          </a:custGeom>
          <a:solidFill>
            <a:schemeClr val="lt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77" name="Google Shape;177;p8"/>
          <p:cNvSpPr txBox="1">
            <a:spLocks noGrp="1"/>
          </p:cNvSpPr>
          <p:nvPr>
            <p:ph type="title"/>
          </p:nvPr>
        </p:nvSpPr>
        <p:spPr>
          <a:xfrm>
            <a:off x="838200" y="365125"/>
            <a:ext cx="10515600" cy="9302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ID"/>
              <a:t>Skema TPB</a:t>
            </a:r>
            <a:endParaRPr/>
          </a:p>
        </p:txBody>
      </p:sp>
      <p:pic>
        <p:nvPicPr>
          <p:cNvPr id="178" name="Google Shape;178;p8"/>
          <p:cNvPicPr preferRelativeResize="0"/>
          <p:nvPr/>
        </p:nvPicPr>
        <p:blipFill rotWithShape="1">
          <a:blip r:embed="rId3">
            <a:alphaModFix/>
          </a:blip>
          <a:srcRect l="24423" t="23138" r="21270" b="46018"/>
          <a:stretch/>
        </p:blipFill>
        <p:spPr>
          <a:xfrm>
            <a:off x="1830592" y="2011363"/>
            <a:ext cx="8530816" cy="3410663"/>
          </a:xfrm>
          <a:prstGeom prst="rect">
            <a:avLst/>
          </a:prstGeom>
          <a:solidFill>
            <a:srgbClr val="ECECEC"/>
          </a:solidFill>
          <a:ln w="190500" cap="rnd" cmpd="sng">
            <a:solidFill>
              <a:srgbClr val="FFFFFF"/>
            </a:solidFill>
            <a:prstDash val="solid"/>
            <a:round/>
            <a:headEnd type="none" w="sm" len="sm"/>
            <a:tailEnd type="none" w="sm" len="sm"/>
          </a:ln>
          <a:effectLst>
            <a:outerShdw blurRad="50000" algn="tl" rotWithShape="0">
              <a:srgbClr val="000000">
                <a:alpha val="40784"/>
              </a:srgbClr>
            </a:outerShdw>
          </a:effectLst>
        </p:spPr>
      </p:pic>
      <p:sp>
        <p:nvSpPr>
          <p:cNvPr id="179" name="Google Shape;179;p8"/>
          <p:cNvSpPr/>
          <p:nvPr/>
        </p:nvSpPr>
        <p:spPr>
          <a:xfrm>
            <a:off x="5385285" y="3985252"/>
            <a:ext cx="2008942" cy="66117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ID" sz="2328">
                <a:solidFill>
                  <a:schemeClr val="dk1"/>
                </a:solidFill>
                <a:latin typeface="Arial"/>
                <a:ea typeface="Arial"/>
                <a:cs typeface="Arial"/>
                <a:sym typeface="Arial"/>
              </a:rPr>
              <a:t>NIAT</a:t>
            </a:r>
            <a:endParaRPr sz="2400">
              <a:solidFill>
                <a:schemeClr val="dk1"/>
              </a:solidFill>
              <a:latin typeface="Arial"/>
              <a:ea typeface="Arial"/>
              <a:cs typeface="Arial"/>
              <a:sym typeface="Arial"/>
            </a:endParaRPr>
          </a:p>
        </p:txBody>
      </p:sp>
      <p:sp>
        <p:nvSpPr>
          <p:cNvPr id="180" name="Google Shape;180;p8"/>
          <p:cNvSpPr/>
          <p:nvPr/>
        </p:nvSpPr>
        <p:spPr>
          <a:xfrm>
            <a:off x="5143705" y="5422026"/>
            <a:ext cx="3534720" cy="75017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ID" sz="1745">
                <a:solidFill>
                  <a:schemeClr val="dk1"/>
                </a:solidFill>
                <a:latin typeface="Calibri"/>
                <a:ea typeface="Calibri"/>
                <a:cs typeface="Calibri"/>
                <a:sym typeface="Calibri"/>
              </a:rPr>
              <a:t>Figure 2 Skema TPB</a:t>
            </a: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4"/>
        <p:cNvGrpSpPr/>
        <p:nvPr/>
      </p:nvGrpSpPr>
      <p:grpSpPr>
        <a:xfrm>
          <a:off x="0" y="0"/>
          <a:ext cx="0" cy="0"/>
          <a:chOff x="0" y="0"/>
          <a:chExt cx="0" cy="0"/>
        </a:xfrm>
      </p:grpSpPr>
      <p:sp>
        <p:nvSpPr>
          <p:cNvPr id="185" name="Google Shape;185;p9"/>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6" name="Google Shape;18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400"/>
              <a:buFont typeface="Calibri"/>
              <a:buNone/>
            </a:pPr>
            <a:r>
              <a:rPr lang="en-ID" sz="5400"/>
              <a:t>Kelemahan dalam TPB</a:t>
            </a:r>
            <a:endParaRPr/>
          </a:p>
        </p:txBody>
      </p:sp>
      <p:sp>
        <p:nvSpPr>
          <p:cNvPr id="187" name="Google Shape;187;p9"/>
          <p:cNvSpPr/>
          <p:nvPr/>
        </p:nvSpPr>
        <p:spPr>
          <a:xfrm>
            <a:off x="838200" y="1865313"/>
            <a:ext cx="10424160" cy="18288"/>
          </a:xfrm>
          <a:custGeom>
            <a:avLst/>
            <a:gdLst/>
            <a:ahLst/>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8" name="Google Shape;188;p9"/>
          <p:cNvGrpSpPr/>
          <p:nvPr/>
        </p:nvGrpSpPr>
        <p:grpSpPr>
          <a:xfrm>
            <a:off x="838200" y="2228087"/>
            <a:ext cx="10515600" cy="3948876"/>
            <a:chOff x="0" y="0"/>
            <a:chExt cx="10515600" cy="3948876"/>
          </a:xfrm>
        </p:grpSpPr>
        <p:sp>
          <p:nvSpPr>
            <p:cNvPr id="189" name="Google Shape;189;p9"/>
            <p:cNvSpPr/>
            <p:nvPr/>
          </p:nvSpPr>
          <p:spPr>
            <a:xfrm>
              <a:off x="0" y="0"/>
              <a:ext cx="3286125" cy="3948876"/>
            </a:xfrm>
            <a:prstGeom prst="rect">
              <a:avLst/>
            </a:prstGeom>
            <a:solidFill>
              <a:srgbClr val="F7D5CB">
                <a:alpha val="89803"/>
              </a:srgbClr>
            </a:solidFill>
            <a:ln w="12700" cap="flat" cmpd="sng">
              <a:solidFill>
                <a:srgbClr val="F7D5CB">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9"/>
            <p:cNvSpPr txBox="1"/>
            <p:nvPr/>
          </p:nvSpPr>
          <p:spPr>
            <a:xfrm>
              <a:off x="0" y="1500572"/>
              <a:ext cx="3286125" cy="2369325"/>
            </a:xfrm>
            <a:prstGeom prst="rect">
              <a:avLst/>
            </a:prstGeom>
            <a:noFill/>
            <a:ln>
              <a:noFill/>
            </a:ln>
          </p:spPr>
          <p:txBody>
            <a:bodyPr spcFirstLastPara="1" wrap="square" lIns="256175" tIns="330200" rIns="256175" bIns="330200" anchor="t" anchorCtr="0">
              <a:noAutofit/>
            </a:bodyPr>
            <a:lstStyle/>
            <a:p>
              <a:pPr marL="0" marR="0" lvl="0" indent="0" algn="l" rtl="0">
                <a:lnSpc>
                  <a:spcPct val="90000"/>
                </a:lnSpc>
                <a:spcBef>
                  <a:spcPts val="0"/>
                </a:spcBef>
                <a:spcAft>
                  <a:spcPts val="0"/>
                </a:spcAft>
                <a:buClr>
                  <a:schemeClr val="dk1"/>
                </a:buClr>
                <a:buSzPts val="1500"/>
                <a:buFont typeface="Calibri"/>
                <a:buNone/>
              </a:pPr>
              <a:r>
                <a:rPr lang="en-ID" sz="1500">
                  <a:solidFill>
                    <a:schemeClr val="dk1"/>
                  </a:solidFill>
                  <a:latin typeface="Calibri"/>
                  <a:ea typeface="Calibri"/>
                  <a:cs typeface="Calibri"/>
                  <a:sym typeface="Calibri"/>
                </a:rPr>
                <a:t>Hal ini tidak memperhitungkan variabel lain yang menjadi faktor dalam niat dan motivasi berperilaku, seperti ketakutan, ancaman, suasana hati, atau pengalaman masa lalu.</a:t>
              </a:r>
              <a:endParaRPr sz="1500">
                <a:solidFill>
                  <a:schemeClr val="dk1"/>
                </a:solidFill>
                <a:latin typeface="Calibri"/>
                <a:ea typeface="Calibri"/>
                <a:cs typeface="Calibri"/>
                <a:sym typeface="Calibri"/>
              </a:endParaRPr>
            </a:p>
          </p:txBody>
        </p:sp>
        <p:sp>
          <p:nvSpPr>
            <p:cNvPr id="191" name="Google Shape;191;p9"/>
            <p:cNvSpPr/>
            <p:nvPr/>
          </p:nvSpPr>
          <p:spPr>
            <a:xfrm>
              <a:off x="1050731" y="394887"/>
              <a:ext cx="1184662" cy="1184662"/>
            </a:xfrm>
            <a:prstGeom prst="ellipse">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9"/>
            <p:cNvSpPr txBox="1"/>
            <p:nvPr/>
          </p:nvSpPr>
          <p:spPr>
            <a:xfrm>
              <a:off x="1224221" y="568377"/>
              <a:ext cx="837682" cy="837682"/>
            </a:xfrm>
            <a:prstGeom prst="rect">
              <a:avLst/>
            </a:prstGeom>
            <a:noFill/>
            <a:ln>
              <a:noFill/>
            </a:ln>
          </p:spPr>
          <p:txBody>
            <a:bodyPr spcFirstLastPara="1" wrap="square" lIns="92350" tIns="12700" rIns="92350" bIns="12700" anchor="ctr" anchorCtr="0">
              <a:noAutofit/>
            </a:bodyPr>
            <a:lstStyle/>
            <a:p>
              <a:pPr marL="0" marR="0" lvl="0" indent="0" algn="ctr" rtl="0">
                <a:lnSpc>
                  <a:spcPct val="90000"/>
                </a:lnSpc>
                <a:spcBef>
                  <a:spcPts val="0"/>
                </a:spcBef>
                <a:spcAft>
                  <a:spcPts val="0"/>
                </a:spcAft>
                <a:buClr>
                  <a:schemeClr val="lt1"/>
                </a:buClr>
                <a:buSzPts val="4800"/>
                <a:buFont typeface="Calibri"/>
                <a:buNone/>
              </a:pPr>
              <a:r>
                <a:rPr lang="en-ID" sz="4800">
                  <a:solidFill>
                    <a:schemeClr val="lt1"/>
                  </a:solidFill>
                  <a:latin typeface="Calibri"/>
                  <a:ea typeface="Calibri"/>
                  <a:cs typeface="Calibri"/>
                  <a:sym typeface="Calibri"/>
                </a:rPr>
                <a:t>1</a:t>
              </a:r>
              <a:endParaRPr/>
            </a:p>
          </p:txBody>
        </p:sp>
        <p:sp>
          <p:nvSpPr>
            <p:cNvPr id="193" name="Google Shape;193;p9"/>
            <p:cNvSpPr/>
            <p:nvPr/>
          </p:nvSpPr>
          <p:spPr>
            <a:xfrm>
              <a:off x="0" y="3948804"/>
              <a:ext cx="3286125" cy="72"/>
            </a:xfrm>
            <a:prstGeom prst="rect">
              <a:avLst/>
            </a:prstGeom>
            <a:solidFill>
              <a:srgbClr val="DB784A"/>
            </a:solidFill>
            <a:ln w="12700" cap="flat" cmpd="sng">
              <a:solidFill>
                <a:srgbClr val="DB784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9"/>
            <p:cNvSpPr/>
            <p:nvPr/>
          </p:nvSpPr>
          <p:spPr>
            <a:xfrm>
              <a:off x="3614737" y="0"/>
              <a:ext cx="3286125" cy="3948876"/>
            </a:xfrm>
            <a:prstGeom prst="rect">
              <a:avLst/>
            </a:prstGeom>
            <a:solidFill>
              <a:srgbClr val="EBD6D4">
                <a:alpha val="89803"/>
              </a:srgbClr>
            </a:solidFill>
            <a:ln w="12700" cap="flat" cmpd="sng">
              <a:solidFill>
                <a:srgbClr val="EBD6D4">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9"/>
            <p:cNvSpPr txBox="1"/>
            <p:nvPr/>
          </p:nvSpPr>
          <p:spPr>
            <a:xfrm>
              <a:off x="3614737" y="1500572"/>
              <a:ext cx="3286125" cy="2369325"/>
            </a:xfrm>
            <a:prstGeom prst="rect">
              <a:avLst/>
            </a:prstGeom>
            <a:noFill/>
            <a:ln>
              <a:noFill/>
            </a:ln>
          </p:spPr>
          <p:txBody>
            <a:bodyPr spcFirstLastPara="1" wrap="square" lIns="256175" tIns="330200" rIns="256175" bIns="330200" anchor="t" anchorCtr="0">
              <a:noAutofit/>
            </a:bodyPr>
            <a:lstStyle/>
            <a:p>
              <a:pPr marL="0" marR="0" lvl="0" indent="0" algn="l" rtl="0">
                <a:lnSpc>
                  <a:spcPct val="90000"/>
                </a:lnSpc>
                <a:spcBef>
                  <a:spcPts val="0"/>
                </a:spcBef>
                <a:spcAft>
                  <a:spcPts val="0"/>
                </a:spcAft>
                <a:buClr>
                  <a:schemeClr val="dk1"/>
                </a:buClr>
                <a:buSzPts val="1500"/>
                <a:buFont typeface="Calibri"/>
                <a:buNone/>
              </a:pPr>
              <a:r>
                <a:rPr lang="en-ID" sz="1500">
                  <a:solidFill>
                    <a:schemeClr val="dk1"/>
                  </a:solidFill>
                  <a:latin typeface="Calibri"/>
                  <a:ea typeface="Calibri"/>
                  <a:cs typeface="Calibri"/>
                  <a:sym typeface="Calibri"/>
                </a:rPr>
                <a:t>Meskipun pendekatan ini mempertimbangkan pengaruh normatif, pendekatan ini tetap tidak memperhitungkan faktor lingkungan atau ekonomi yang dapat memengaruhi niat seseorang untuk melakukan suatu perilaku.</a:t>
              </a:r>
              <a:endParaRPr sz="1500">
                <a:solidFill>
                  <a:schemeClr val="dk1"/>
                </a:solidFill>
                <a:latin typeface="Calibri"/>
                <a:ea typeface="Calibri"/>
                <a:cs typeface="Calibri"/>
                <a:sym typeface="Calibri"/>
              </a:endParaRPr>
            </a:p>
          </p:txBody>
        </p:sp>
        <p:sp>
          <p:nvSpPr>
            <p:cNvPr id="196" name="Google Shape;196;p9"/>
            <p:cNvSpPr/>
            <p:nvPr/>
          </p:nvSpPr>
          <p:spPr>
            <a:xfrm>
              <a:off x="4665468" y="394887"/>
              <a:ext cx="1184662" cy="1184662"/>
            </a:xfrm>
            <a:prstGeom prst="ellipse">
              <a:avLst/>
            </a:prstGeom>
            <a:solidFill>
              <a:srgbClr val="CB7C63"/>
            </a:solidFill>
            <a:ln w="12700" cap="flat" cmpd="sng">
              <a:solidFill>
                <a:srgbClr val="CB7C6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9"/>
            <p:cNvSpPr txBox="1"/>
            <p:nvPr/>
          </p:nvSpPr>
          <p:spPr>
            <a:xfrm>
              <a:off x="4838958" y="568377"/>
              <a:ext cx="837682" cy="837682"/>
            </a:xfrm>
            <a:prstGeom prst="rect">
              <a:avLst/>
            </a:prstGeom>
            <a:noFill/>
            <a:ln>
              <a:noFill/>
            </a:ln>
          </p:spPr>
          <p:txBody>
            <a:bodyPr spcFirstLastPara="1" wrap="square" lIns="92350" tIns="12700" rIns="92350" bIns="12700" anchor="ctr" anchorCtr="0">
              <a:noAutofit/>
            </a:bodyPr>
            <a:lstStyle/>
            <a:p>
              <a:pPr marL="0" marR="0" lvl="0" indent="0" algn="ctr" rtl="0">
                <a:lnSpc>
                  <a:spcPct val="90000"/>
                </a:lnSpc>
                <a:spcBef>
                  <a:spcPts val="0"/>
                </a:spcBef>
                <a:spcAft>
                  <a:spcPts val="0"/>
                </a:spcAft>
                <a:buClr>
                  <a:schemeClr val="lt1"/>
                </a:buClr>
                <a:buSzPts val="4800"/>
                <a:buFont typeface="Calibri"/>
                <a:buNone/>
              </a:pPr>
              <a:r>
                <a:rPr lang="en-ID" sz="4800">
                  <a:solidFill>
                    <a:schemeClr val="lt1"/>
                  </a:solidFill>
                  <a:latin typeface="Calibri"/>
                  <a:ea typeface="Calibri"/>
                  <a:cs typeface="Calibri"/>
                  <a:sym typeface="Calibri"/>
                </a:rPr>
                <a:t>2</a:t>
              </a:r>
              <a:endParaRPr/>
            </a:p>
          </p:txBody>
        </p:sp>
        <p:sp>
          <p:nvSpPr>
            <p:cNvPr id="198" name="Google Shape;198;p9"/>
            <p:cNvSpPr/>
            <p:nvPr/>
          </p:nvSpPr>
          <p:spPr>
            <a:xfrm>
              <a:off x="3614737" y="3948804"/>
              <a:ext cx="3286125" cy="72"/>
            </a:xfrm>
            <a:prstGeom prst="rect">
              <a:avLst/>
            </a:prstGeom>
            <a:solidFill>
              <a:srgbClr val="BC857A"/>
            </a:solidFill>
            <a:ln w="12700" cap="flat" cmpd="sng">
              <a:solidFill>
                <a:srgbClr val="BC857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9"/>
            <p:cNvSpPr/>
            <p:nvPr/>
          </p:nvSpPr>
          <p:spPr>
            <a:xfrm>
              <a:off x="7229475" y="0"/>
              <a:ext cx="3286125" cy="3948876"/>
            </a:xfrm>
            <a:prstGeom prst="rect">
              <a:avLst/>
            </a:prstGeom>
            <a:solidFill>
              <a:srgbClr val="DFDFDF">
                <a:alpha val="89803"/>
              </a:srgbClr>
            </a:solidFill>
            <a:ln w="12700" cap="flat" cmpd="sng">
              <a:solidFill>
                <a:srgbClr val="DFDFDF">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9"/>
            <p:cNvSpPr txBox="1"/>
            <p:nvPr/>
          </p:nvSpPr>
          <p:spPr>
            <a:xfrm>
              <a:off x="7229475" y="1500572"/>
              <a:ext cx="3286125" cy="2369325"/>
            </a:xfrm>
            <a:prstGeom prst="rect">
              <a:avLst/>
            </a:prstGeom>
            <a:noFill/>
            <a:ln>
              <a:noFill/>
            </a:ln>
          </p:spPr>
          <p:txBody>
            <a:bodyPr spcFirstLastPara="1" wrap="square" lIns="256175" tIns="330200" rIns="256175" bIns="330200" anchor="t" anchorCtr="0">
              <a:noAutofit/>
            </a:bodyPr>
            <a:lstStyle/>
            <a:p>
              <a:pPr marL="0" marR="0" lvl="0" indent="0" algn="l" rtl="0">
                <a:lnSpc>
                  <a:spcPct val="90000"/>
                </a:lnSpc>
                <a:spcBef>
                  <a:spcPts val="0"/>
                </a:spcBef>
                <a:spcAft>
                  <a:spcPts val="0"/>
                </a:spcAft>
                <a:buClr>
                  <a:schemeClr val="dk1"/>
                </a:buClr>
                <a:buSzPts val="1500"/>
                <a:buFont typeface="Calibri"/>
                <a:buNone/>
              </a:pPr>
              <a:r>
                <a:rPr lang="en-ID" sz="1500">
                  <a:solidFill>
                    <a:schemeClr val="dk1"/>
                  </a:solidFill>
                  <a:latin typeface="Calibri"/>
                  <a:ea typeface="Calibri"/>
                  <a:cs typeface="Calibri"/>
                  <a:sym typeface="Calibri"/>
                </a:rPr>
                <a:t>Pendekatan ini berasumsi bahwa perilaku merupakan hasil dari proses pengambilan keputusan yang linier, dan tidak mempertimbangkan bahwa perilaku dapat berubah seiring berjalannya waktu.</a:t>
              </a:r>
              <a:endParaRPr sz="1500">
                <a:solidFill>
                  <a:schemeClr val="dk1"/>
                </a:solidFill>
                <a:latin typeface="Calibri"/>
                <a:ea typeface="Calibri"/>
                <a:cs typeface="Calibri"/>
                <a:sym typeface="Calibri"/>
              </a:endParaRPr>
            </a:p>
          </p:txBody>
        </p:sp>
        <p:sp>
          <p:nvSpPr>
            <p:cNvPr id="201" name="Google Shape;201;p9"/>
            <p:cNvSpPr/>
            <p:nvPr/>
          </p:nvSpPr>
          <p:spPr>
            <a:xfrm>
              <a:off x="8280206" y="394887"/>
              <a:ext cx="1184662" cy="1184662"/>
            </a:xfrm>
            <a:prstGeom prst="ellipse">
              <a:avLst/>
            </a:prstGeom>
            <a:solidFill>
              <a:srgbClr val="AF9390"/>
            </a:solidFill>
            <a:ln w="12700" cap="flat" cmpd="sng">
              <a:solidFill>
                <a:srgbClr val="AF939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9"/>
            <p:cNvSpPr txBox="1"/>
            <p:nvPr/>
          </p:nvSpPr>
          <p:spPr>
            <a:xfrm>
              <a:off x="8453696" y="568377"/>
              <a:ext cx="837682" cy="837682"/>
            </a:xfrm>
            <a:prstGeom prst="rect">
              <a:avLst/>
            </a:prstGeom>
            <a:noFill/>
            <a:ln>
              <a:noFill/>
            </a:ln>
          </p:spPr>
          <p:txBody>
            <a:bodyPr spcFirstLastPara="1" wrap="square" lIns="92350" tIns="12700" rIns="92350" bIns="12700" anchor="ctr" anchorCtr="0">
              <a:noAutofit/>
            </a:bodyPr>
            <a:lstStyle/>
            <a:p>
              <a:pPr marL="0" marR="0" lvl="0" indent="0" algn="ctr" rtl="0">
                <a:lnSpc>
                  <a:spcPct val="90000"/>
                </a:lnSpc>
                <a:spcBef>
                  <a:spcPts val="0"/>
                </a:spcBef>
                <a:spcAft>
                  <a:spcPts val="0"/>
                </a:spcAft>
                <a:buClr>
                  <a:schemeClr val="lt1"/>
                </a:buClr>
                <a:buSzPts val="4800"/>
                <a:buFont typeface="Calibri"/>
                <a:buNone/>
              </a:pPr>
              <a:r>
                <a:rPr lang="en-ID" sz="4800">
                  <a:solidFill>
                    <a:schemeClr val="lt1"/>
                  </a:solidFill>
                  <a:latin typeface="Calibri"/>
                  <a:ea typeface="Calibri"/>
                  <a:cs typeface="Calibri"/>
                  <a:sym typeface="Calibri"/>
                </a:rPr>
                <a:t>3</a:t>
              </a:r>
              <a:endParaRPr/>
            </a:p>
          </p:txBody>
        </p:sp>
        <p:sp>
          <p:nvSpPr>
            <p:cNvPr id="203" name="Google Shape;203;p9"/>
            <p:cNvSpPr/>
            <p:nvPr/>
          </p:nvSpPr>
          <p:spPr>
            <a:xfrm>
              <a:off x="7229475" y="3948804"/>
              <a:ext cx="3286125" cy="72"/>
            </a:xfrm>
            <a:prstGeom prst="rect">
              <a:avLst/>
            </a:prstGeom>
            <a:solidFill>
              <a:srgbClr val="A4A4A4"/>
            </a:solidFill>
            <a:ln w="12700" cap="flat" cmpd="sng">
              <a:solidFill>
                <a:srgbClr val="A4A4A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TotalTime>
  <Words>656</Words>
  <Application>Microsoft Office PowerPoint</Application>
  <PresentationFormat>Widescreen</PresentationFormat>
  <Paragraphs>37</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Calibri</vt:lpstr>
      <vt:lpstr>Arial</vt:lpstr>
      <vt:lpstr>EB Garamond</vt:lpstr>
      <vt:lpstr>Times New Roman</vt:lpstr>
      <vt:lpstr>Office Theme</vt:lpstr>
      <vt:lpstr>     Theory of Reasoned Action,  Theory of planned behavior  and the integrated behavioral model</vt:lpstr>
      <vt:lpstr>Theory of Reasoned Action</vt:lpstr>
      <vt:lpstr>Theory of Reasoned Action  (Teori Tindakan Beralasan)</vt:lpstr>
      <vt:lpstr>SKEMA TRA</vt:lpstr>
      <vt:lpstr>Theory of Planned Behavior (Teori Perilaku yang Direncanakan)</vt:lpstr>
      <vt:lpstr>Theory of planned behavior</vt:lpstr>
      <vt:lpstr>Lanjutan Theory of planned behavior</vt:lpstr>
      <vt:lpstr>Skema TPB</vt:lpstr>
      <vt:lpstr>Kelemahan dalam TPB</vt:lpstr>
      <vt:lpstr>Integrated behavioral model</vt:lpstr>
      <vt:lpstr>PowerPoint Presentation</vt:lpstr>
      <vt:lpstr>Lanjutan IBM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Theory of Reasoned Action,  Theory of planned behavior  and the integrated behavioral model</dc:title>
  <dc:creator>ACER</dc:creator>
  <cp:lastModifiedBy>ACER</cp:lastModifiedBy>
  <cp:revision>2</cp:revision>
  <dcterms:created xsi:type="dcterms:W3CDTF">2024-02-13T03:46:12Z</dcterms:created>
  <dcterms:modified xsi:type="dcterms:W3CDTF">2024-05-02T05:01:36Z</dcterms:modified>
</cp:coreProperties>
</file>