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8" r:id="rId2"/>
    <p:sldId id="260" r:id="rId3"/>
    <p:sldId id="263" r:id="rId4"/>
    <p:sldId id="264" r:id="rId5"/>
    <p:sldId id="265" r:id="rId6"/>
    <p:sldId id="269" r:id="rId7"/>
    <p:sldId id="270" r:id="rId8"/>
    <p:sldId id="271" r:id="rId9"/>
    <p:sldId id="276" r:id="rId10"/>
    <p:sldId id="277" r:id="rId11"/>
    <p:sldId id="278" r:id="rId12"/>
    <p:sldId id="281" r:id="rId13"/>
    <p:sldId id="283" r:id="rId14"/>
    <p:sldId id="284" r:id="rId15"/>
    <p:sldId id="285" r:id="rId16"/>
    <p:sldId id="286" r:id="rId17"/>
    <p:sldId id="287" r:id="rId18"/>
    <p:sldId id="288" r:id="rId19"/>
    <p:sldId id="289" r:id="rId20"/>
    <p:sldId id="290" r:id="rId21"/>
    <p:sldId id="291" r:id="rId22"/>
    <p:sldId id="292" r:id="rId23"/>
    <p:sldId id="295" r:id="rId24"/>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635A08-0B6E-43E7-82D2-42D1DA93205D}" type="datetimeFigureOut">
              <a:rPr lang="id-ID" smtClean="0"/>
              <a:t>23/04/2025</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FC8B17-6638-4E85-9633-94218DA5E438}" type="slidenum">
              <a:rPr lang="id-ID" smtClean="0"/>
              <a:t>‹#›</a:t>
            </a:fld>
            <a:endParaRPr lang="id-ID"/>
          </a:p>
        </p:txBody>
      </p:sp>
    </p:spTree>
    <p:extLst>
      <p:ext uri="{BB962C8B-B14F-4D97-AF65-F5344CB8AC3E}">
        <p14:creationId xmlns:p14="http://schemas.microsoft.com/office/powerpoint/2010/main" val="368494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smtClean="0">
                <a:solidFill>
                  <a:prstClr val="black"/>
                </a:solidFill>
              </a:rPr>
              <a:pPr/>
              <a:t>4/23/2025 11:04 AM</a:t>
            </a:fld>
            <a:endParaRPr lang="en-US" dirty="0">
              <a:solidFill>
                <a:prstClr val="black"/>
              </a:solidFill>
            </a:endParaRPr>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solidFill>
                <a:prstClr val="black"/>
              </a:solidFill>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solidFill>
                  <a:prstClr val="black"/>
                </a:solidFill>
              </a:rPr>
              <a:pPr/>
              <a:t>1</a:t>
            </a:fld>
            <a:endParaRPr 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242376969"/>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58548494"/>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Click to edit Master text styles</a:t>
            </a:r>
          </a:p>
        </p:txBody>
      </p:sp>
    </p:spTree>
    <p:extLst>
      <p:ext uri="{BB962C8B-B14F-4D97-AF65-F5344CB8AC3E}">
        <p14:creationId xmlns:p14="http://schemas.microsoft.com/office/powerpoint/2010/main" val="3088500319"/>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extLst>
      <p:ext uri="{BB962C8B-B14F-4D97-AF65-F5344CB8AC3E}">
        <p14:creationId xmlns:p14="http://schemas.microsoft.com/office/powerpoint/2010/main" val="399842390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extLst>
      <p:ext uri="{BB962C8B-B14F-4D97-AF65-F5344CB8AC3E}">
        <p14:creationId xmlns:p14="http://schemas.microsoft.com/office/powerpoint/2010/main" val="2141837158"/>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95797597"/>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28321739"/>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43021278"/>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15839313"/>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0992190"/>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4132064"/>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558799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6031741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6.gif"/><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File:White_Cat_Nursing_Four_Kittens_HQ.jpg" TargetMode="External"/><Relationship Id="rId2" Type="http://schemas.openxmlformats.org/officeDocument/2006/relationships/image" Target="../media/image4.jpeg"/><Relationship Id="rId1" Type="http://schemas.openxmlformats.org/officeDocument/2006/relationships/slideLayout" Target="../slideLayouts/slideLayout9.xml"/><Relationship Id="rId5" Type="http://schemas.openxmlformats.org/officeDocument/2006/relationships/image" Target="../media/image6.jpeg"/><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7.xml"/><Relationship Id="rId5" Type="http://schemas.openxmlformats.org/officeDocument/2006/relationships/image" Target="../media/image30.jpeg"/><Relationship Id="rId4" Type="http://schemas.openxmlformats.org/officeDocument/2006/relationships/image" Target="../media/image29.jpeg"/></Relationships>
</file>

<file path=ppt/slides/_rels/slide21.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hyperlink" Target="../MANAJEMEN%20LAKTASI/LATCH-ON.mp4" TargetMode="Externa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14.gif"/><Relationship Id="rId3" Type="http://schemas.openxmlformats.org/officeDocument/2006/relationships/image" Target="../media/image9.gif"/><Relationship Id="rId7" Type="http://schemas.openxmlformats.org/officeDocument/2006/relationships/image" Target="../media/image13.gif"/><Relationship Id="rId2" Type="http://schemas.openxmlformats.org/officeDocument/2006/relationships/image" Target="../media/image8.gif"/><Relationship Id="rId1" Type="http://schemas.openxmlformats.org/officeDocument/2006/relationships/slideLayout" Target="../slideLayouts/slideLayout3.xml"/><Relationship Id="rId6" Type="http://schemas.openxmlformats.org/officeDocument/2006/relationships/image" Target="../media/image12.gif"/><Relationship Id="rId5" Type="http://schemas.openxmlformats.org/officeDocument/2006/relationships/image" Target="../media/image11.gif"/><Relationship Id="rId10" Type="http://schemas.openxmlformats.org/officeDocument/2006/relationships/image" Target="../media/image16.gif"/><Relationship Id="rId4" Type="http://schemas.openxmlformats.org/officeDocument/2006/relationships/image" Target="../media/image10.gif"/><Relationship Id="rId9" Type="http://schemas.openxmlformats.org/officeDocument/2006/relationships/image" Target="../media/image15.gif"/></Relationships>
</file>

<file path=ppt/slides/_rels/slide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hyperlink" Target="http://www.medela.com/ISBD/breastfeeding/img/bre_breast_nipdetail_xl.jpg"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928670"/>
            <a:ext cx="7681913" cy="2595570"/>
          </a:xfrm>
        </p:spPr>
        <p:txBody>
          <a:bodyPr/>
          <a:lstStyle/>
          <a:p>
            <a:r>
              <a:rPr lang="id-ID" sz="9600" dirty="0"/>
              <a:t>Anatomi dan fisiologi laktasi</a:t>
            </a:r>
            <a:endParaRPr lang="en-US" sz="9600" dirty="0"/>
          </a:p>
        </p:txBody>
      </p:sp>
      <p:sp>
        <p:nvSpPr>
          <p:cNvPr id="3" name="Subtitle 2"/>
          <p:cNvSpPr>
            <a:spLocks noGrp="1"/>
          </p:cNvSpPr>
          <p:nvPr>
            <p:ph type="subTitle" idx="1"/>
          </p:nvPr>
        </p:nvSpPr>
        <p:spPr>
          <a:xfrm>
            <a:off x="1043608" y="5157192"/>
            <a:ext cx="7776864" cy="1298004"/>
          </a:xfrm>
        </p:spPr>
        <p:txBody>
          <a:bodyPr>
            <a:normAutofit/>
          </a:bodyPr>
          <a:lstStyle/>
          <a:p>
            <a:pPr algn="r"/>
            <a:r>
              <a:rPr lang="en-US" dirty="0"/>
              <a:t>Ari Damayanti W, S.</a:t>
            </a:r>
            <a:r>
              <a:rPr lang="en-US" dirty="0" err="1"/>
              <a:t>Kep</a:t>
            </a:r>
            <a:r>
              <a:rPr lang="en-US" dirty="0"/>
              <a:t>.,</a:t>
            </a:r>
            <a:r>
              <a:rPr lang="en-US" dirty="0" err="1"/>
              <a:t>Ners</a:t>
            </a:r>
            <a:r>
              <a:rPr lang="en-US" dirty="0"/>
              <a:t>.,</a:t>
            </a:r>
            <a:r>
              <a:rPr lang="en-US" dirty="0" err="1"/>
              <a:t>M.Kep</a:t>
            </a:r>
            <a:endParaRPr lang="en-US" dirty="0"/>
          </a:p>
        </p:txBody>
      </p:sp>
    </p:spTree>
    <p:extLst>
      <p:ext uri="{BB962C8B-B14F-4D97-AF65-F5344CB8AC3E}">
        <p14:creationId xmlns:p14="http://schemas.microsoft.com/office/powerpoint/2010/main" val="2343730344"/>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07996"/>
          </a:xfrm>
        </p:spPr>
        <p:txBody>
          <a:bodyPr/>
          <a:lstStyle/>
          <a:p>
            <a:r>
              <a:rPr lang="id-ID" sz="8000" dirty="0"/>
              <a:t>Siklus laktasi</a:t>
            </a:r>
          </a:p>
        </p:txBody>
      </p:sp>
      <p:sp>
        <p:nvSpPr>
          <p:cNvPr id="3" name="Text Placeholder 2"/>
          <p:cNvSpPr>
            <a:spLocks noGrp="1"/>
          </p:cNvSpPr>
          <p:nvPr>
            <p:ph type="body" sz="quarter" idx="10"/>
          </p:nvPr>
        </p:nvSpPr>
        <p:spPr>
          <a:xfrm>
            <a:off x="357158" y="1500174"/>
            <a:ext cx="8382000" cy="5041380"/>
          </a:xfrm>
        </p:spPr>
        <p:txBody>
          <a:bodyPr/>
          <a:lstStyle/>
          <a:p>
            <a:r>
              <a:rPr lang="id-ID" sz="4200" dirty="0"/>
              <a:t>Laktogenesis stadium 1 (pertengahan kehamilan – postpartum)</a:t>
            </a:r>
          </a:p>
          <a:p>
            <a:r>
              <a:rPr lang="id-ID" sz="4200" dirty="0"/>
              <a:t>Laktogenesis stadium 2 (hari ke - 3 sampai ke – 8)</a:t>
            </a:r>
          </a:p>
          <a:p>
            <a:r>
              <a:rPr lang="id-ID" sz="4200" dirty="0"/>
              <a:t>Galaktopoeisis (hari ke – 9 sampai awal involusi)</a:t>
            </a:r>
          </a:p>
          <a:p>
            <a:r>
              <a:rPr lang="id-ID" sz="4200" dirty="0"/>
              <a:t>Involusi  (rata – rata 40 hari)</a:t>
            </a:r>
          </a:p>
        </p:txBody>
      </p:sp>
    </p:spTree>
    <p:extLst>
      <p:ext uri="{BB962C8B-B14F-4D97-AF65-F5344CB8AC3E}">
        <p14:creationId xmlns:p14="http://schemas.microsoft.com/office/powerpoint/2010/main" val="320183370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2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2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30188"/>
            <a:ext cx="8382000" cy="1828193"/>
          </a:xfrm>
        </p:spPr>
        <p:txBody>
          <a:bodyPr/>
          <a:lstStyle/>
          <a:p>
            <a:r>
              <a:rPr lang="id-ID" sz="6600" dirty="0"/>
              <a:t>Refleks penting proses 							laktasi</a:t>
            </a:r>
          </a:p>
        </p:txBody>
      </p:sp>
      <p:sp>
        <p:nvSpPr>
          <p:cNvPr id="5" name="Text Placeholder 4"/>
          <p:cNvSpPr>
            <a:spLocks noGrp="1"/>
          </p:cNvSpPr>
          <p:nvPr>
            <p:ph type="body" sz="quarter" idx="10"/>
          </p:nvPr>
        </p:nvSpPr>
        <p:spPr>
          <a:xfrm>
            <a:off x="5000628" y="2714620"/>
            <a:ext cx="3929122" cy="3357586"/>
          </a:xfrm>
        </p:spPr>
        <p:txBody>
          <a:bodyPr/>
          <a:lstStyle/>
          <a:p>
            <a:r>
              <a:rPr lang="id-ID" sz="4400" dirty="0"/>
              <a:t>Refleks prolaktin</a:t>
            </a:r>
          </a:p>
          <a:p>
            <a:r>
              <a:rPr lang="id-ID" sz="4400" dirty="0"/>
              <a:t>Refleks aliran (let down refleks)</a:t>
            </a:r>
          </a:p>
        </p:txBody>
      </p:sp>
      <p:pic>
        <p:nvPicPr>
          <p:cNvPr id="6" name="Picture 5" descr="sid12b"/>
          <p:cNvPicPr/>
          <p:nvPr/>
        </p:nvPicPr>
        <p:blipFill>
          <a:blip r:embed="rId2"/>
          <a:srcRect/>
          <a:stretch>
            <a:fillRect/>
          </a:stretch>
        </p:blipFill>
        <p:spPr bwMode="auto">
          <a:xfrm>
            <a:off x="500034" y="1357298"/>
            <a:ext cx="4214842" cy="4786346"/>
          </a:xfrm>
          <a:prstGeom prst="rect">
            <a:avLst/>
          </a:prstGeom>
          <a:noFill/>
          <a:ln w="9525">
            <a:noFill/>
            <a:miter lim="800000"/>
            <a:headEnd/>
            <a:tailEnd/>
          </a:ln>
        </p:spPr>
      </p:pic>
    </p:spTree>
    <p:extLst>
      <p:ext uri="{BB962C8B-B14F-4D97-AF65-F5344CB8AC3E}">
        <p14:creationId xmlns:p14="http://schemas.microsoft.com/office/powerpoint/2010/main" val="348997770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2000"/>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Effect transition="in" filter="fade">
                                      <p:cBhvr>
                                        <p:cTn id="19" dur="2000"/>
                                        <p:tgtEl>
                                          <p:spTgt spid="5">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linds(horizontal)">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milk-ejection"/>
          <p:cNvPicPr/>
          <p:nvPr/>
        </p:nvPicPr>
        <p:blipFill>
          <a:blip r:embed="rId2"/>
          <a:srcRect/>
          <a:stretch>
            <a:fillRect/>
          </a:stretch>
        </p:blipFill>
        <p:spPr bwMode="auto">
          <a:xfrm>
            <a:off x="357158" y="214290"/>
            <a:ext cx="8429684" cy="6429420"/>
          </a:xfrm>
          <a:prstGeom prst="rect">
            <a:avLst/>
          </a:prstGeom>
          <a:noFill/>
          <a:ln w="9525">
            <a:noFill/>
            <a:miter lim="800000"/>
            <a:headEnd/>
            <a:tailEnd/>
          </a:ln>
        </p:spPr>
      </p:pic>
    </p:spTree>
    <p:extLst>
      <p:ext uri="{BB962C8B-B14F-4D97-AF65-F5344CB8AC3E}">
        <p14:creationId xmlns:p14="http://schemas.microsoft.com/office/powerpoint/2010/main" val="217124723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r>
              <a:rPr lang="id-ID" sz="6000" dirty="0"/>
              <a:t>Proses menyusui baik jika :</a:t>
            </a:r>
          </a:p>
        </p:txBody>
      </p:sp>
      <p:sp>
        <p:nvSpPr>
          <p:cNvPr id="3" name="Content Placeholder 2"/>
          <p:cNvSpPr>
            <a:spLocks noGrp="1"/>
          </p:cNvSpPr>
          <p:nvPr>
            <p:ph idx="1"/>
          </p:nvPr>
        </p:nvSpPr>
        <p:spPr>
          <a:xfrm>
            <a:off x="357158" y="1142984"/>
            <a:ext cx="8382000" cy="5262979"/>
          </a:xfrm>
        </p:spPr>
        <p:txBody>
          <a:bodyPr/>
          <a:lstStyle/>
          <a:p>
            <a:r>
              <a:rPr lang="id-ID" sz="3600" dirty="0"/>
              <a:t>Produksi ASI cukup</a:t>
            </a:r>
          </a:p>
          <a:p>
            <a:pPr>
              <a:buNone/>
            </a:pPr>
            <a:r>
              <a:rPr lang="id-ID" sz="3600" dirty="0"/>
              <a:t>	* IMD merangsang pembentukan reseptor      prolaktin di sekitar puting.</a:t>
            </a:r>
          </a:p>
          <a:p>
            <a:pPr>
              <a:buNone/>
            </a:pPr>
            <a:r>
              <a:rPr lang="id-ID" sz="3600" dirty="0"/>
              <a:t>	* Bayi menyusui on demand</a:t>
            </a:r>
          </a:p>
          <a:p>
            <a:pPr>
              <a:buNone/>
            </a:pPr>
            <a:r>
              <a:rPr lang="id-ID" sz="3600" dirty="0"/>
              <a:t>	* Pengosongan payudara </a:t>
            </a:r>
          </a:p>
          <a:p>
            <a:r>
              <a:rPr lang="id-ID" sz="3600" dirty="0"/>
              <a:t>Transfer ASI kepada bayi lancar</a:t>
            </a:r>
          </a:p>
          <a:p>
            <a:pPr>
              <a:buNone/>
            </a:pPr>
            <a:r>
              <a:rPr lang="id-ID" sz="3600" dirty="0"/>
              <a:t>	* Bayi sehat</a:t>
            </a:r>
          </a:p>
          <a:p>
            <a:pPr>
              <a:buNone/>
            </a:pPr>
            <a:r>
              <a:rPr lang="id-ID" sz="3600" dirty="0"/>
              <a:t>	* Perlekatan dan posisi bayi benar</a:t>
            </a:r>
          </a:p>
          <a:p>
            <a:pPr>
              <a:buNone/>
            </a:pPr>
            <a:r>
              <a:rPr lang="id-ID" sz="3600" dirty="0"/>
              <a:t>	* Tidak ada faktor penghambat</a:t>
            </a:r>
          </a:p>
        </p:txBody>
      </p:sp>
    </p:spTree>
    <p:extLst>
      <p:ext uri="{BB962C8B-B14F-4D97-AF65-F5344CB8AC3E}">
        <p14:creationId xmlns:p14="http://schemas.microsoft.com/office/powerpoint/2010/main" val="180138675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 y="0"/>
            <a:ext cx="9144000" cy="6858000"/>
          </a:xfrm>
          <a:prstGeom prst="rect">
            <a:avLst/>
          </a:prstGeom>
          <a:noFill/>
          <a:ln w="9525">
            <a:noFill/>
            <a:miter lim="800000"/>
            <a:headEnd/>
            <a:tailEnd/>
          </a:ln>
        </p:spPr>
      </p:pic>
    </p:spTree>
    <p:extLst>
      <p:ext uri="{BB962C8B-B14F-4D97-AF65-F5344CB8AC3E}">
        <p14:creationId xmlns:p14="http://schemas.microsoft.com/office/powerpoint/2010/main" val="66998538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ox(in)">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914096"/>
          </a:xfrm>
        </p:spPr>
        <p:txBody>
          <a:bodyPr/>
          <a:lstStyle/>
          <a:p>
            <a:r>
              <a:rPr lang="id-ID" sz="6600" dirty="0"/>
              <a:t>Penghambat produksi ASI</a:t>
            </a:r>
          </a:p>
        </p:txBody>
      </p:sp>
      <p:sp>
        <p:nvSpPr>
          <p:cNvPr id="3" name="Content Placeholder 2"/>
          <p:cNvSpPr>
            <a:spLocks noGrp="1"/>
          </p:cNvSpPr>
          <p:nvPr>
            <p:ph idx="1"/>
          </p:nvPr>
        </p:nvSpPr>
        <p:spPr>
          <a:xfrm>
            <a:off x="428596" y="2071678"/>
            <a:ext cx="8001056" cy="3323987"/>
          </a:xfrm>
        </p:spPr>
        <p:txBody>
          <a:bodyPr/>
          <a:lstStyle/>
          <a:p>
            <a:r>
              <a:rPr lang="id-ID" sz="5400" dirty="0"/>
              <a:t>Feedback inhibitor</a:t>
            </a:r>
          </a:p>
          <a:p>
            <a:r>
              <a:rPr lang="id-ID" sz="5400" dirty="0"/>
              <a:t>Stress / rasa sakit :inhibisi release oksitosin</a:t>
            </a:r>
          </a:p>
          <a:p>
            <a:r>
              <a:rPr lang="id-ID" sz="5400" dirty="0"/>
              <a:t>Penyapihan </a:t>
            </a:r>
          </a:p>
        </p:txBody>
      </p:sp>
    </p:spTree>
    <p:extLst>
      <p:ext uri="{BB962C8B-B14F-4D97-AF65-F5344CB8AC3E}">
        <p14:creationId xmlns:p14="http://schemas.microsoft.com/office/powerpoint/2010/main" val="318266147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07996"/>
          </a:xfrm>
        </p:spPr>
        <p:txBody>
          <a:bodyPr/>
          <a:lstStyle/>
          <a:p>
            <a:r>
              <a:rPr lang="id-ID" sz="8000" dirty="0"/>
              <a:t>Fisiologi laktasi</a:t>
            </a:r>
          </a:p>
        </p:txBody>
      </p:sp>
      <p:sp>
        <p:nvSpPr>
          <p:cNvPr id="3" name="Text Placeholder 2"/>
          <p:cNvSpPr>
            <a:spLocks noGrp="1"/>
          </p:cNvSpPr>
          <p:nvPr>
            <p:ph type="body" sz="quarter" idx="10"/>
          </p:nvPr>
        </p:nvSpPr>
        <p:spPr>
          <a:xfrm>
            <a:off x="357158" y="1428736"/>
            <a:ext cx="8382000" cy="4924425"/>
          </a:xfrm>
        </p:spPr>
        <p:txBody>
          <a:bodyPr/>
          <a:lstStyle/>
          <a:p>
            <a:r>
              <a:rPr lang="id-ID" sz="4000" dirty="0"/>
              <a:t>Laktasi : produksi dan pengeluaran ASI</a:t>
            </a:r>
          </a:p>
          <a:p>
            <a:r>
              <a:rPr lang="id-ID" sz="4000" dirty="0"/>
              <a:t>Calon ibu : siap secara fisiologis dan fisik</a:t>
            </a:r>
          </a:p>
          <a:p>
            <a:r>
              <a:rPr lang="id-ID" sz="4000" dirty="0"/>
              <a:t>Bayi : cukup sehat untuk menyusu</a:t>
            </a:r>
          </a:p>
          <a:p>
            <a:r>
              <a:rPr lang="id-ID" sz="4000" dirty="0"/>
              <a:t>Produksi ASI disesuaikan dengan kebutuhan bayi</a:t>
            </a:r>
          </a:p>
          <a:p>
            <a:r>
              <a:rPr lang="id-ID" sz="4000" dirty="0"/>
              <a:t>Volume ASI : 500 – 800 ml / hr (ada yang dapat mencapai 3000 ml / hr)</a:t>
            </a:r>
          </a:p>
        </p:txBody>
      </p:sp>
    </p:spTree>
    <p:extLst>
      <p:ext uri="{BB962C8B-B14F-4D97-AF65-F5344CB8AC3E}">
        <p14:creationId xmlns:p14="http://schemas.microsoft.com/office/powerpoint/2010/main" val="286898156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2215991"/>
          </a:xfrm>
        </p:spPr>
        <p:txBody>
          <a:bodyPr/>
          <a:lstStyle/>
          <a:p>
            <a:r>
              <a:rPr lang="id-ID" sz="8000" dirty="0"/>
              <a:t>Mekanisme menghisap pada bayi</a:t>
            </a:r>
          </a:p>
        </p:txBody>
      </p:sp>
      <p:sp>
        <p:nvSpPr>
          <p:cNvPr id="3" name="Text Placeholder 2"/>
          <p:cNvSpPr>
            <a:spLocks noGrp="1"/>
          </p:cNvSpPr>
          <p:nvPr>
            <p:ph type="body" sz="quarter" idx="10"/>
          </p:nvPr>
        </p:nvSpPr>
        <p:spPr>
          <a:xfrm>
            <a:off x="857224" y="2786058"/>
            <a:ext cx="7286676" cy="3323987"/>
          </a:xfrm>
        </p:spPr>
        <p:txBody>
          <a:bodyPr/>
          <a:lstStyle/>
          <a:p>
            <a:r>
              <a:rPr lang="id-ID" sz="5400" dirty="0"/>
              <a:t>Refleks menangkap (rooting refleks)</a:t>
            </a:r>
          </a:p>
          <a:p>
            <a:r>
              <a:rPr lang="id-ID" sz="5400" dirty="0"/>
              <a:t>Refleks mengisap</a:t>
            </a:r>
          </a:p>
          <a:p>
            <a:r>
              <a:rPr lang="id-ID" sz="5400" dirty="0"/>
              <a:t>Refleks menelan</a:t>
            </a:r>
          </a:p>
        </p:txBody>
      </p:sp>
    </p:spTree>
    <p:extLst>
      <p:ext uri="{BB962C8B-B14F-4D97-AF65-F5344CB8AC3E}">
        <p14:creationId xmlns:p14="http://schemas.microsoft.com/office/powerpoint/2010/main" val="18349552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828193"/>
          </a:xfrm>
        </p:spPr>
        <p:txBody>
          <a:bodyPr/>
          <a:lstStyle/>
          <a:p>
            <a:r>
              <a:rPr lang="id-ID" sz="6600" dirty="0"/>
              <a:t>Mekanisme mengisap pada bayi</a:t>
            </a:r>
          </a:p>
        </p:txBody>
      </p:sp>
      <p:sp>
        <p:nvSpPr>
          <p:cNvPr id="3" name="Text Placeholder 2"/>
          <p:cNvSpPr>
            <a:spLocks noGrp="1"/>
          </p:cNvSpPr>
          <p:nvPr>
            <p:ph type="body" sz="quarter" idx="10"/>
          </p:nvPr>
        </p:nvSpPr>
        <p:spPr>
          <a:xfrm>
            <a:off x="0" y="2285992"/>
            <a:ext cx="9144000" cy="4136517"/>
          </a:xfrm>
        </p:spPr>
        <p:txBody>
          <a:bodyPr/>
          <a:lstStyle/>
          <a:p>
            <a:r>
              <a:rPr lang="id-ID" sz="4800" dirty="0"/>
              <a:t>Mekanisme mengisap dot dan areola </a:t>
            </a:r>
            <a:r>
              <a:rPr lang="id-ID" sz="4800" b="1" dirty="0"/>
              <a:t>BERBEDA</a:t>
            </a:r>
            <a:r>
              <a:rPr lang="id-ID" sz="4800" dirty="0"/>
              <a:t>, dapat mengakibatkan “bingung puting”</a:t>
            </a:r>
          </a:p>
          <a:p>
            <a:r>
              <a:rPr lang="id-ID" sz="4800" dirty="0"/>
              <a:t>Tidak benar bahwa mengisap dengan dot kurang mengeluarkan tenaga</a:t>
            </a:r>
          </a:p>
        </p:txBody>
      </p:sp>
    </p:spTree>
    <p:extLst>
      <p:ext uri="{BB962C8B-B14F-4D97-AF65-F5344CB8AC3E}">
        <p14:creationId xmlns:p14="http://schemas.microsoft.com/office/powerpoint/2010/main" val="3184276139"/>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www.breastfeeding.com/helpme/helpme_images/anatomy2.jpg"/>
          <p:cNvPicPr/>
          <p:nvPr/>
        </p:nvPicPr>
        <p:blipFill>
          <a:blip r:embed="rId2"/>
          <a:srcRect/>
          <a:stretch>
            <a:fillRect/>
          </a:stretch>
        </p:blipFill>
        <p:spPr bwMode="auto">
          <a:xfrm>
            <a:off x="714348" y="2500306"/>
            <a:ext cx="3357586" cy="3714776"/>
          </a:xfrm>
          <a:prstGeom prst="rect">
            <a:avLst/>
          </a:prstGeom>
          <a:noFill/>
          <a:ln w="9525">
            <a:noFill/>
            <a:miter lim="800000"/>
            <a:headEnd/>
            <a:tailEnd/>
          </a:ln>
        </p:spPr>
      </p:pic>
      <p:pic>
        <p:nvPicPr>
          <p:cNvPr id="6" name="Picture 5" descr="MENYUSUI.gif"/>
          <p:cNvPicPr>
            <a:picLocks noChangeAspect="1"/>
          </p:cNvPicPr>
          <p:nvPr/>
        </p:nvPicPr>
        <p:blipFill>
          <a:blip r:embed="rId3"/>
          <a:stretch>
            <a:fillRect/>
          </a:stretch>
        </p:blipFill>
        <p:spPr>
          <a:xfrm>
            <a:off x="5072066" y="2500306"/>
            <a:ext cx="3051407" cy="3708855"/>
          </a:xfrm>
          <a:prstGeom prst="rect">
            <a:avLst/>
          </a:prstGeom>
        </p:spPr>
      </p:pic>
      <p:sp>
        <p:nvSpPr>
          <p:cNvPr id="7" name="Title 6"/>
          <p:cNvSpPr>
            <a:spLocks noGrp="1"/>
          </p:cNvSpPr>
          <p:nvPr>
            <p:ph type="title"/>
          </p:nvPr>
        </p:nvSpPr>
        <p:spPr>
          <a:xfrm>
            <a:off x="381000" y="230188"/>
            <a:ext cx="8382000" cy="1772793"/>
          </a:xfrm>
        </p:spPr>
        <p:txBody>
          <a:bodyPr/>
          <a:lstStyle/>
          <a:p>
            <a:r>
              <a:rPr lang="id-ID" sz="6400" dirty="0"/>
              <a:t>Mekanisme mengisap pada bayi</a:t>
            </a:r>
          </a:p>
        </p:txBody>
      </p:sp>
    </p:spTree>
    <p:extLst>
      <p:ext uri="{BB962C8B-B14F-4D97-AF65-F5344CB8AC3E}">
        <p14:creationId xmlns:p14="http://schemas.microsoft.com/office/powerpoint/2010/main" val="279776080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strVal val="#ppt_w*0.70"/>
                                          </p:val>
                                        </p:tav>
                                        <p:tav tm="100000">
                                          <p:val>
                                            <p:strVal val="#ppt_w"/>
                                          </p:val>
                                        </p:tav>
                                      </p:tavLst>
                                    </p:anim>
                                    <p:anim calcmode="lin" valueType="num">
                                      <p:cBhvr>
                                        <p:cTn id="13" dur="1000" fill="hold"/>
                                        <p:tgtEl>
                                          <p:spTgt spid="4"/>
                                        </p:tgtEl>
                                        <p:attrNameLst>
                                          <p:attrName>ppt_h</p:attrName>
                                        </p:attrNameLst>
                                      </p:cBhvr>
                                      <p:tavLst>
                                        <p:tav tm="0">
                                          <p:val>
                                            <p:strVal val="#ppt_h"/>
                                          </p:val>
                                        </p:tav>
                                        <p:tav tm="100000">
                                          <p:val>
                                            <p:strVal val="#ppt_h"/>
                                          </p:val>
                                        </p:tav>
                                      </p:tavLst>
                                    </p:anim>
                                    <p:animEffect transition="in" filter="fade">
                                      <p:cBhvr>
                                        <p:cTn id="14" dur="10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strVal val="#ppt_w*0.70"/>
                                          </p:val>
                                        </p:tav>
                                        <p:tav tm="100000">
                                          <p:val>
                                            <p:strVal val="#ppt_w"/>
                                          </p:val>
                                        </p:tav>
                                      </p:tavLst>
                                    </p:anim>
                                    <p:anim calcmode="lin" valueType="num">
                                      <p:cBhvr>
                                        <p:cTn id="20" dur="1000" fill="hold"/>
                                        <p:tgtEl>
                                          <p:spTgt spid="6"/>
                                        </p:tgtEl>
                                        <p:attrNameLst>
                                          <p:attrName>ppt_h</p:attrName>
                                        </p:attrNameLst>
                                      </p:cBhvr>
                                      <p:tavLst>
                                        <p:tav tm="0">
                                          <p:val>
                                            <p:strVal val="#ppt_h"/>
                                          </p:val>
                                        </p:tav>
                                        <p:tav tm="100000">
                                          <p:val>
                                            <p:strVal val="#ppt_h"/>
                                          </p:val>
                                        </p:tav>
                                      </p:tavLst>
                                    </p:anim>
                                    <p:animEffect transition="in" filter="fade">
                                      <p:cBhvr>
                                        <p:cTn id="2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www.breastfeeding.com/art_gallery/art_images/to_17th/59jpgbig.jpg"/>
          <p:cNvPicPr/>
          <p:nvPr/>
        </p:nvPicPr>
        <p:blipFill>
          <a:blip r:embed="rId2"/>
          <a:srcRect/>
          <a:stretch>
            <a:fillRect/>
          </a:stretch>
        </p:blipFill>
        <p:spPr bwMode="auto">
          <a:xfrm>
            <a:off x="500034" y="1214422"/>
            <a:ext cx="3590925" cy="4572000"/>
          </a:xfrm>
          <a:prstGeom prst="rect">
            <a:avLst/>
          </a:prstGeom>
          <a:noFill/>
          <a:ln w="9525">
            <a:noFill/>
            <a:miter lim="800000"/>
            <a:headEnd/>
            <a:tailEnd/>
          </a:ln>
        </p:spPr>
      </p:pic>
      <p:sp>
        <p:nvSpPr>
          <p:cNvPr id="5" name="TextBox 4"/>
          <p:cNvSpPr txBox="1"/>
          <p:nvPr/>
        </p:nvSpPr>
        <p:spPr>
          <a:xfrm>
            <a:off x="4786314" y="1142984"/>
            <a:ext cx="3571900" cy="2862322"/>
          </a:xfrm>
          <a:prstGeom prst="rect">
            <a:avLst/>
          </a:prstGeom>
          <a:noFill/>
        </p:spPr>
        <p:txBody>
          <a:bodyPr wrap="square" rtlCol="0">
            <a:spAutoFit/>
          </a:bodyPr>
          <a:lstStyle/>
          <a:p>
            <a:r>
              <a:rPr lang="id-ID" sz="3600" dirty="0">
                <a:solidFill>
                  <a:srgbClr val="FFFFFF"/>
                </a:solidFill>
              </a:rPr>
              <a:t>ASI adalah anugerah luar biasa yang Tuhan berikan kepada manusia</a:t>
            </a:r>
          </a:p>
        </p:txBody>
      </p:sp>
      <p:pic>
        <p:nvPicPr>
          <p:cNvPr id="6" name="Picture 5" descr="http://upload.wikimedia.org/wikipedia/en/thumb/6/62/White_Cat_Nursing_Four_Kittens_HQ.jpg/300px-White_Cat_Nursing_Four_Kittens_HQ.jpg">
            <a:hlinkClick r:id="rId3"/>
          </p:cNvPr>
          <p:cNvPicPr/>
          <p:nvPr/>
        </p:nvPicPr>
        <p:blipFill>
          <a:blip r:embed="rId4"/>
          <a:srcRect/>
          <a:stretch>
            <a:fillRect/>
          </a:stretch>
        </p:blipFill>
        <p:spPr bwMode="auto">
          <a:xfrm>
            <a:off x="4643438" y="4357694"/>
            <a:ext cx="1928826" cy="1659253"/>
          </a:xfrm>
          <a:prstGeom prst="rect">
            <a:avLst/>
          </a:prstGeom>
          <a:noFill/>
          <a:ln w="9525">
            <a:noFill/>
            <a:miter lim="800000"/>
            <a:headEnd/>
            <a:tailEnd/>
          </a:ln>
        </p:spPr>
      </p:pic>
      <p:pic>
        <p:nvPicPr>
          <p:cNvPr id="7" name="Picture 6" descr="menyusui 6.jpg"/>
          <p:cNvPicPr>
            <a:picLocks noChangeAspect="1"/>
          </p:cNvPicPr>
          <p:nvPr/>
        </p:nvPicPr>
        <p:blipFill>
          <a:blip r:embed="rId5"/>
          <a:stretch>
            <a:fillRect/>
          </a:stretch>
        </p:blipFill>
        <p:spPr>
          <a:xfrm>
            <a:off x="6786578" y="4357694"/>
            <a:ext cx="2095514" cy="1571636"/>
          </a:xfrm>
          <a:prstGeom prst="rect">
            <a:avLst/>
          </a:prstGeom>
        </p:spPr>
      </p:pic>
    </p:spTree>
    <p:extLst>
      <p:ext uri="{BB962C8B-B14F-4D97-AF65-F5344CB8AC3E}">
        <p14:creationId xmlns:p14="http://schemas.microsoft.com/office/powerpoint/2010/main" val="149303011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id-ID" dirty="0"/>
              <a:t>Mekanisme mengisap pada bayi</a:t>
            </a:r>
          </a:p>
        </p:txBody>
      </p:sp>
      <p:pic>
        <p:nvPicPr>
          <p:cNvPr id="6" name="Picture 5" descr="http://www.breastfeeding.com/helpme/helpme_images/latch1.jpg"/>
          <p:cNvPicPr/>
          <p:nvPr/>
        </p:nvPicPr>
        <p:blipFill>
          <a:blip r:embed="rId2"/>
          <a:srcRect/>
          <a:stretch>
            <a:fillRect/>
          </a:stretch>
        </p:blipFill>
        <p:spPr bwMode="auto">
          <a:xfrm>
            <a:off x="1714480" y="1643050"/>
            <a:ext cx="2500330" cy="1711119"/>
          </a:xfrm>
          <a:prstGeom prst="rect">
            <a:avLst/>
          </a:prstGeom>
          <a:noFill/>
          <a:ln w="9525">
            <a:noFill/>
            <a:miter lim="800000"/>
            <a:headEnd/>
            <a:tailEnd/>
          </a:ln>
        </p:spPr>
      </p:pic>
      <p:pic>
        <p:nvPicPr>
          <p:cNvPr id="7" name="Picture 6" descr="http://www.breastfeeding.com/helpme/helpme_images/latch2.jpg"/>
          <p:cNvPicPr/>
          <p:nvPr/>
        </p:nvPicPr>
        <p:blipFill>
          <a:blip r:embed="rId3"/>
          <a:srcRect/>
          <a:stretch>
            <a:fillRect/>
          </a:stretch>
        </p:blipFill>
        <p:spPr bwMode="auto">
          <a:xfrm>
            <a:off x="5786446" y="1142984"/>
            <a:ext cx="1785950" cy="2430950"/>
          </a:xfrm>
          <a:prstGeom prst="rect">
            <a:avLst/>
          </a:prstGeom>
          <a:noFill/>
          <a:ln w="9525">
            <a:noFill/>
            <a:miter lim="800000"/>
            <a:headEnd/>
            <a:tailEnd/>
          </a:ln>
        </p:spPr>
      </p:pic>
      <p:pic>
        <p:nvPicPr>
          <p:cNvPr id="8" name="Picture 7" descr="http://www.breastfeeding.com/helpme/helpme_images/latch3.jpg"/>
          <p:cNvPicPr/>
          <p:nvPr/>
        </p:nvPicPr>
        <p:blipFill>
          <a:blip r:embed="rId4"/>
          <a:srcRect/>
          <a:stretch>
            <a:fillRect/>
          </a:stretch>
        </p:blipFill>
        <p:spPr bwMode="auto">
          <a:xfrm>
            <a:off x="1785918" y="3786190"/>
            <a:ext cx="2428891" cy="2573826"/>
          </a:xfrm>
          <a:prstGeom prst="rect">
            <a:avLst/>
          </a:prstGeom>
          <a:noFill/>
          <a:ln w="9525">
            <a:noFill/>
            <a:miter lim="800000"/>
            <a:headEnd/>
            <a:tailEnd/>
          </a:ln>
        </p:spPr>
      </p:pic>
      <p:pic>
        <p:nvPicPr>
          <p:cNvPr id="9" name="Picture 8" descr="http://www.breastfeeding.com/helpme/helpme_images/latch4.jpg"/>
          <p:cNvPicPr/>
          <p:nvPr/>
        </p:nvPicPr>
        <p:blipFill>
          <a:blip r:embed="rId5"/>
          <a:srcRect/>
          <a:stretch>
            <a:fillRect/>
          </a:stretch>
        </p:blipFill>
        <p:spPr bwMode="auto">
          <a:xfrm>
            <a:off x="5786446" y="3786190"/>
            <a:ext cx="1942753" cy="2601884"/>
          </a:xfrm>
          <a:prstGeom prst="rect">
            <a:avLst/>
          </a:prstGeom>
          <a:noFill/>
          <a:ln w="9525">
            <a:noFill/>
            <a:miter lim="800000"/>
            <a:headEnd/>
            <a:tailEnd/>
          </a:ln>
        </p:spPr>
      </p:pic>
    </p:spTree>
    <p:extLst>
      <p:ext uri="{BB962C8B-B14F-4D97-AF65-F5344CB8AC3E}">
        <p14:creationId xmlns:p14="http://schemas.microsoft.com/office/powerpoint/2010/main" val="62308361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strVal val="#ppt_w*0.70"/>
                                          </p:val>
                                        </p:tav>
                                        <p:tav tm="100000">
                                          <p:val>
                                            <p:strVal val="#ppt_w"/>
                                          </p:val>
                                        </p:tav>
                                      </p:tavLst>
                                    </p:anim>
                                    <p:anim calcmode="lin" valueType="num">
                                      <p:cBhvr>
                                        <p:cTn id="13" dur="1000" fill="hold"/>
                                        <p:tgtEl>
                                          <p:spTgt spid="6"/>
                                        </p:tgtEl>
                                        <p:attrNameLst>
                                          <p:attrName>ppt_h</p:attrName>
                                        </p:attrNameLst>
                                      </p:cBhvr>
                                      <p:tavLst>
                                        <p:tav tm="0">
                                          <p:val>
                                            <p:strVal val="#ppt_h"/>
                                          </p:val>
                                        </p:tav>
                                        <p:tav tm="100000">
                                          <p:val>
                                            <p:strVal val="#ppt_h"/>
                                          </p:val>
                                        </p:tav>
                                      </p:tavLst>
                                    </p:anim>
                                    <p:animEffect transition="in" filter="fade">
                                      <p:cBhvr>
                                        <p:cTn id="14" dur="10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heckerboard(across)">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checkerboard(across)">
                                      <p:cBhvr>
                                        <p:cTn id="24" dur="5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checkerboard(across)">
                                      <p:cBhvr>
                                        <p:cTn id="2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www.breastfeeding.com/while/slideshow/1375.jpg">
            <a:hlinkClick r:id="rId2" action="ppaction://hlinkfile"/>
          </p:cNvPr>
          <p:cNvPicPr/>
          <p:nvPr/>
        </p:nvPicPr>
        <p:blipFill>
          <a:blip r:embed="rId3"/>
          <a:srcRect/>
          <a:stretch>
            <a:fillRect/>
          </a:stretch>
        </p:blipFill>
        <p:spPr bwMode="auto">
          <a:xfrm>
            <a:off x="1500166" y="928670"/>
            <a:ext cx="6715171" cy="5286412"/>
          </a:xfrm>
          <a:prstGeom prst="rect">
            <a:avLst/>
          </a:prstGeom>
          <a:noFill/>
          <a:ln w="9525">
            <a:noFill/>
            <a:miter lim="800000"/>
            <a:headEnd/>
            <a:tailEnd/>
          </a:ln>
        </p:spPr>
      </p:pic>
    </p:spTree>
    <p:extLst>
      <p:ext uri="{BB962C8B-B14F-4D97-AF65-F5344CB8AC3E}">
        <p14:creationId xmlns:p14="http://schemas.microsoft.com/office/powerpoint/2010/main" val="386709388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r>
              <a:rPr lang="id-ID" sz="5400" dirty="0"/>
              <a:t>Mekanisme mengisap pada bayi</a:t>
            </a:r>
          </a:p>
        </p:txBody>
      </p:sp>
      <p:sp>
        <p:nvSpPr>
          <p:cNvPr id="3" name="Content Placeholder 2"/>
          <p:cNvSpPr>
            <a:spLocks noGrp="1"/>
          </p:cNvSpPr>
          <p:nvPr>
            <p:ph idx="1"/>
          </p:nvPr>
        </p:nvSpPr>
        <p:spPr>
          <a:xfrm>
            <a:off x="428596" y="1714488"/>
            <a:ext cx="8382000" cy="4552015"/>
          </a:xfrm>
        </p:spPr>
        <p:txBody>
          <a:bodyPr/>
          <a:lstStyle/>
          <a:p>
            <a:r>
              <a:rPr lang="id-ID" sz="3400" dirty="0"/>
              <a:t>Menyusu : lidah bayi memerah duktus. Otot pipi, lidah, langit – langit, rahang bawah semuanya aktif</a:t>
            </a:r>
          </a:p>
          <a:p>
            <a:r>
              <a:rPr lang="id-ID" sz="3400" dirty="0"/>
              <a:t>Dot :</a:t>
            </a:r>
          </a:p>
          <a:p>
            <a:pPr>
              <a:buNone/>
            </a:pPr>
            <a:r>
              <a:rPr lang="id-ID" sz="3400" dirty="0"/>
              <a:t>	* Terutama otot bibir dan pipi. Keluarnya susu tergantung kemiringan botol dan besarnya lubang dot</a:t>
            </a:r>
          </a:p>
          <a:p>
            <a:pPr>
              <a:buNone/>
            </a:pPr>
            <a:r>
              <a:rPr lang="id-ID" sz="3400" dirty="0"/>
              <a:t>	* tidak memerlukan hisapan yang kuat tetapi perlu menjaga agar tidak tersedak</a:t>
            </a:r>
          </a:p>
        </p:txBody>
      </p:sp>
    </p:spTree>
    <p:extLst>
      <p:ext uri="{BB962C8B-B14F-4D97-AF65-F5344CB8AC3E}">
        <p14:creationId xmlns:p14="http://schemas.microsoft.com/office/powerpoint/2010/main" val="102689746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00034" y="5286388"/>
            <a:ext cx="8382000" cy="1107996"/>
          </a:xfrm>
        </p:spPr>
        <p:txBody>
          <a:bodyPr/>
          <a:lstStyle/>
          <a:p>
            <a:r>
              <a:rPr lang="id-ID" sz="8000" dirty="0"/>
              <a:t>Terima kasih</a:t>
            </a:r>
          </a:p>
        </p:txBody>
      </p:sp>
      <p:pic>
        <p:nvPicPr>
          <p:cNvPr id="5" name="Picture 4" descr="http://www.breastfeeding.com/art_gallery/art_images/to_17th/59jpgbig.jpg"/>
          <p:cNvPicPr/>
          <p:nvPr/>
        </p:nvPicPr>
        <p:blipFill>
          <a:blip r:embed="rId2"/>
          <a:srcRect/>
          <a:stretch>
            <a:fillRect/>
          </a:stretch>
        </p:blipFill>
        <p:spPr bwMode="auto">
          <a:xfrm>
            <a:off x="857224" y="571480"/>
            <a:ext cx="3590925" cy="4429156"/>
          </a:xfrm>
          <a:prstGeom prst="rect">
            <a:avLst/>
          </a:prstGeom>
          <a:noFill/>
          <a:ln w="9525">
            <a:noFill/>
            <a:miter lim="800000"/>
            <a:headEnd/>
            <a:tailEnd/>
          </a:ln>
        </p:spPr>
      </p:pic>
    </p:spTree>
    <p:extLst>
      <p:ext uri="{BB962C8B-B14F-4D97-AF65-F5344CB8AC3E}">
        <p14:creationId xmlns:p14="http://schemas.microsoft.com/office/powerpoint/2010/main" val="398374004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Bottom)">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661993"/>
          </a:xfrm>
        </p:spPr>
        <p:txBody>
          <a:bodyPr/>
          <a:lstStyle/>
          <a:p>
            <a:r>
              <a:rPr lang="id-ID" sz="6000" dirty="0"/>
              <a:t>Bagian – bagian payudara (eksternal)</a:t>
            </a:r>
          </a:p>
        </p:txBody>
      </p:sp>
      <p:pic>
        <p:nvPicPr>
          <p:cNvPr id="3" name="Picture 2" descr="http://www.breastfeedingbasics.org/graphics/Anatomy/breast_frontal.jpg"/>
          <p:cNvPicPr/>
          <p:nvPr/>
        </p:nvPicPr>
        <p:blipFill>
          <a:blip r:embed="rId2"/>
          <a:srcRect/>
          <a:stretch>
            <a:fillRect/>
          </a:stretch>
        </p:blipFill>
        <p:spPr bwMode="auto">
          <a:xfrm>
            <a:off x="500034" y="2214554"/>
            <a:ext cx="3000396" cy="2663835"/>
          </a:xfrm>
          <a:prstGeom prst="rect">
            <a:avLst/>
          </a:prstGeom>
          <a:noFill/>
          <a:ln w="9525">
            <a:noFill/>
            <a:miter lim="800000"/>
            <a:headEnd/>
            <a:tailEnd/>
          </a:ln>
        </p:spPr>
      </p:pic>
      <p:sp>
        <p:nvSpPr>
          <p:cNvPr id="4" name="TextBox 3"/>
          <p:cNvSpPr txBox="1"/>
          <p:nvPr/>
        </p:nvSpPr>
        <p:spPr>
          <a:xfrm>
            <a:off x="2857488" y="3429000"/>
            <a:ext cx="619529" cy="276999"/>
          </a:xfrm>
          <a:prstGeom prst="rect">
            <a:avLst/>
          </a:prstGeom>
          <a:noFill/>
        </p:spPr>
        <p:txBody>
          <a:bodyPr wrap="none" rtlCol="0">
            <a:spAutoFit/>
          </a:bodyPr>
          <a:lstStyle/>
          <a:p>
            <a:r>
              <a:rPr lang="id-ID" sz="1200" b="1" dirty="0">
                <a:solidFill>
                  <a:srgbClr val="000000"/>
                </a:solidFill>
              </a:rPr>
              <a:t>korpus</a:t>
            </a:r>
          </a:p>
        </p:txBody>
      </p:sp>
      <p:sp>
        <p:nvSpPr>
          <p:cNvPr id="5" name="Down Arrow 4"/>
          <p:cNvSpPr/>
          <p:nvPr/>
        </p:nvSpPr>
        <p:spPr bwMode="auto">
          <a:xfrm rot="3988157">
            <a:off x="2819941" y="3076613"/>
            <a:ext cx="188038" cy="508807"/>
          </a:xfrm>
          <a:prstGeom prst="downArrow">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id-ID" sz="2300" dirty="0">
              <a:solidFill>
                <a:srgbClr val="FFFFFF"/>
              </a:solidFill>
              <a:effectLst>
                <a:outerShdw blurRad="38100" dist="38100" dir="2700000" algn="tl">
                  <a:srgbClr val="000000">
                    <a:alpha val="43137"/>
                  </a:srgbClr>
                </a:outerShdw>
              </a:effectLst>
              <a:latin typeface="Segoe" pitchFamily="34" charset="0"/>
            </a:endParaRPr>
          </a:p>
        </p:txBody>
      </p:sp>
      <p:sp>
        <p:nvSpPr>
          <p:cNvPr id="6" name="TextBox 5"/>
          <p:cNvSpPr txBox="1"/>
          <p:nvPr/>
        </p:nvSpPr>
        <p:spPr>
          <a:xfrm>
            <a:off x="3643306" y="1500174"/>
            <a:ext cx="5214974" cy="4832092"/>
          </a:xfrm>
          <a:prstGeom prst="rect">
            <a:avLst/>
          </a:prstGeom>
          <a:noFill/>
        </p:spPr>
        <p:txBody>
          <a:bodyPr wrap="square" rtlCol="0">
            <a:spAutoFit/>
          </a:bodyPr>
          <a:lstStyle/>
          <a:p>
            <a:pPr marL="342900" indent="-342900">
              <a:buFontTx/>
              <a:buAutoNum type="alphaLcPeriod"/>
            </a:pPr>
            <a:r>
              <a:rPr lang="id-ID" sz="2800" dirty="0">
                <a:solidFill>
                  <a:srgbClr val="FFFFFF"/>
                </a:solidFill>
              </a:rPr>
              <a:t>Korpus mammae</a:t>
            </a:r>
          </a:p>
          <a:p>
            <a:pPr marL="342900" indent="-342900"/>
            <a:r>
              <a:rPr lang="id-ID" sz="2800" dirty="0">
                <a:solidFill>
                  <a:srgbClr val="FFFFFF"/>
                </a:solidFill>
              </a:rPr>
              <a:t>	</a:t>
            </a:r>
            <a:r>
              <a:rPr lang="id-ID" sz="2800" u="sng" dirty="0">
                <a:solidFill>
                  <a:srgbClr val="FFFFFF"/>
                </a:solidFill>
              </a:rPr>
              <a:t>stroma : jaringan ikat, lemak pembuluh darah, syaraf, getah bening</a:t>
            </a:r>
          </a:p>
          <a:p>
            <a:pPr marL="342900" indent="-342900"/>
            <a:r>
              <a:rPr lang="id-ID" sz="2800" dirty="0">
                <a:solidFill>
                  <a:srgbClr val="FFFFFF"/>
                </a:solidFill>
              </a:rPr>
              <a:t>	</a:t>
            </a:r>
            <a:r>
              <a:rPr lang="id-ID" sz="2800" u="sng" dirty="0">
                <a:solidFill>
                  <a:srgbClr val="FFFFFF"/>
                </a:solidFill>
              </a:rPr>
              <a:t>parenchym: kelenjar susu, terdiri dari duktus, duktulus, lobus, lobulus, alveolus</a:t>
            </a:r>
          </a:p>
          <a:p>
            <a:pPr marL="342900" indent="-342900"/>
            <a:r>
              <a:rPr lang="id-ID" sz="2800" dirty="0">
                <a:solidFill>
                  <a:srgbClr val="FFFFFF"/>
                </a:solidFill>
              </a:rPr>
              <a:t>b. Areola  :  daerah yang hiperpigmentasi dimana terdapat kelenjar montgomery </a:t>
            </a:r>
          </a:p>
          <a:p>
            <a:pPr marL="342900" indent="-342900"/>
            <a:r>
              <a:rPr lang="id-ID" sz="2800" dirty="0">
                <a:solidFill>
                  <a:srgbClr val="FFFFFF"/>
                </a:solidFill>
              </a:rPr>
              <a:t>c.	Papila  (puting susu)</a:t>
            </a:r>
          </a:p>
        </p:txBody>
      </p:sp>
    </p:spTree>
    <p:extLst>
      <p:ext uri="{BB962C8B-B14F-4D97-AF65-F5344CB8AC3E}">
        <p14:creationId xmlns:p14="http://schemas.microsoft.com/office/powerpoint/2010/main" val="251887742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heel(4)">
                                      <p:cBhvr>
                                        <p:cTn id="17" dur="20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checkerboard(across)">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animBg="1"/>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id-ID" dirty="0"/>
              <a:t>Bentuk &amp; Ukuran Payudara</a:t>
            </a:r>
          </a:p>
        </p:txBody>
      </p:sp>
      <p:sp>
        <p:nvSpPr>
          <p:cNvPr id="4" name="Text Placeholder 3"/>
          <p:cNvSpPr>
            <a:spLocks noGrp="1"/>
          </p:cNvSpPr>
          <p:nvPr>
            <p:ph type="body" sz="quarter" idx="10"/>
          </p:nvPr>
        </p:nvSpPr>
        <p:spPr>
          <a:xfrm>
            <a:off x="428596" y="928670"/>
            <a:ext cx="4762504" cy="3589084"/>
          </a:xfrm>
        </p:spPr>
        <p:txBody>
          <a:bodyPr/>
          <a:lstStyle/>
          <a:p>
            <a:r>
              <a:rPr lang="id-ID" sz="2800" dirty="0"/>
              <a:t>Perfect breast</a:t>
            </a:r>
          </a:p>
          <a:p>
            <a:r>
              <a:rPr lang="id-ID" sz="2800" dirty="0"/>
              <a:t>Swooping breast</a:t>
            </a:r>
          </a:p>
          <a:p>
            <a:r>
              <a:rPr lang="id-ID" sz="2800" dirty="0"/>
              <a:t>Saggy / ptotic breast</a:t>
            </a:r>
          </a:p>
          <a:p>
            <a:r>
              <a:rPr lang="id-ID" sz="2800" dirty="0"/>
              <a:t>Small breast</a:t>
            </a:r>
          </a:p>
          <a:p>
            <a:r>
              <a:rPr lang="id-ID" sz="2800" dirty="0"/>
              <a:t>Tubular / constricted breast</a:t>
            </a:r>
          </a:p>
          <a:p>
            <a:r>
              <a:rPr lang="id-ID" sz="2800" dirty="0"/>
              <a:t>Augmented breast</a:t>
            </a:r>
          </a:p>
          <a:p>
            <a:r>
              <a:rPr lang="id-ID" sz="2800" dirty="0"/>
              <a:t>Pectus carinatum / pigeon breast</a:t>
            </a:r>
          </a:p>
        </p:txBody>
      </p:sp>
      <p:pic>
        <p:nvPicPr>
          <p:cNvPr id="5" name="Picture 4" descr="http://www.breastlift4you.com/images/breastshape_full.gif"/>
          <p:cNvPicPr/>
          <p:nvPr/>
        </p:nvPicPr>
        <p:blipFill>
          <a:blip r:embed="rId2"/>
          <a:srcRect/>
          <a:stretch>
            <a:fillRect/>
          </a:stretch>
        </p:blipFill>
        <p:spPr bwMode="auto">
          <a:xfrm>
            <a:off x="5500694" y="928670"/>
            <a:ext cx="1188720" cy="1712595"/>
          </a:xfrm>
          <a:prstGeom prst="rect">
            <a:avLst/>
          </a:prstGeom>
          <a:noFill/>
          <a:ln w="9525">
            <a:noFill/>
            <a:miter lim="800000"/>
            <a:headEnd/>
            <a:tailEnd/>
          </a:ln>
        </p:spPr>
      </p:pic>
      <p:pic>
        <p:nvPicPr>
          <p:cNvPr id="6" name="Picture 5" descr="http://www.breastlift4you.com/images/breastshape_swoop.gif"/>
          <p:cNvPicPr/>
          <p:nvPr/>
        </p:nvPicPr>
        <p:blipFill>
          <a:blip r:embed="rId3"/>
          <a:srcRect/>
          <a:stretch>
            <a:fillRect/>
          </a:stretch>
        </p:blipFill>
        <p:spPr bwMode="auto">
          <a:xfrm>
            <a:off x="7143768" y="928670"/>
            <a:ext cx="1188720" cy="1712595"/>
          </a:xfrm>
          <a:prstGeom prst="rect">
            <a:avLst/>
          </a:prstGeom>
          <a:noFill/>
          <a:ln w="9525">
            <a:noFill/>
            <a:miter lim="800000"/>
            <a:headEnd/>
            <a:tailEnd/>
          </a:ln>
        </p:spPr>
      </p:pic>
      <p:pic>
        <p:nvPicPr>
          <p:cNvPr id="7" name="Picture 6" descr="http://www.breastlift4you.com/images/breastshape_ptosis_somevolume.gif"/>
          <p:cNvPicPr/>
          <p:nvPr/>
        </p:nvPicPr>
        <p:blipFill>
          <a:blip r:embed="rId4"/>
          <a:srcRect/>
          <a:stretch>
            <a:fillRect/>
          </a:stretch>
        </p:blipFill>
        <p:spPr bwMode="auto">
          <a:xfrm>
            <a:off x="714348" y="4786322"/>
            <a:ext cx="1188720" cy="1712595"/>
          </a:xfrm>
          <a:prstGeom prst="rect">
            <a:avLst/>
          </a:prstGeom>
          <a:noFill/>
          <a:ln w="9525">
            <a:noFill/>
            <a:miter lim="800000"/>
            <a:headEnd/>
            <a:tailEnd/>
          </a:ln>
        </p:spPr>
      </p:pic>
      <p:pic>
        <p:nvPicPr>
          <p:cNvPr id="8" name="Picture 7" descr="http://www.breastlift4you.com/images/breastshape_ptosis_littlevolume.gif"/>
          <p:cNvPicPr/>
          <p:nvPr/>
        </p:nvPicPr>
        <p:blipFill>
          <a:blip r:embed="rId5"/>
          <a:srcRect/>
          <a:stretch>
            <a:fillRect/>
          </a:stretch>
        </p:blipFill>
        <p:spPr bwMode="auto">
          <a:xfrm>
            <a:off x="2214546" y="4786322"/>
            <a:ext cx="1188720" cy="1712595"/>
          </a:xfrm>
          <a:prstGeom prst="rect">
            <a:avLst/>
          </a:prstGeom>
          <a:noFill/>
          <a:ln w="9525">
            <a:noFill/>
            <a:miter lim="800000"/>
            <a:headEnd/>
            <a:tailEnd/>
          </a:ln>
        </p:spPr>
      </p:pic>
      <p:pic>
        <p:nvPicPr>
          <p:cNvPr id="9" name="Picture 8" descr="http://www.breastlift4you.com/images/breastshape_largeptosis.gif"/>
          <p:cNvPicPr/>
          <p:nvPr/>
        </p:nvPicPr>
        <p:blipFill>
          <a:blip r:embed="rId6"/>
          <a:srcRect/>
          <a:stretch>
            <a:fillRect/>
          </a:stretch>
        </p:blipFill>
        <p:spPr bwMode="auto">
          <a:xfrm>
            <a:off x="3643306" y="4786322"/>
            <a:ext cx="1188720" cy="1712595"/>
          </a:xfrm>
          <a:prstGeom prst="rect">
            <a:avLst/>
          </a:prstGeom>
          <a:noFill/>
          <a:ln w="9525">
            <a:noFill/>
            <a:miter lim="800000"/>
            <a:headEnd/>
            <a:tailEnd/>
          </a:ln>
        </p:spPr>
      </p:pic>
      <p:pic>
        <p:nvPicPr>
          <p:cNvPr id="10" name="Picture 9" descr="http://www.breastlift4you.com/images/breastshapes_small.gif"/>
          <p:cNvPicPr/>
          <p:nvPr/>
        </p:nvPicPr>
        <p:blipFill>
          <a:blip r:embed="rId7"/>
          <a:srcRect/>
          <a:stretch>
            <a:fillRect/>
          </a:stretch>
        </p:blipFill>
        <p:spPr bwMode="auto">
          <a:xfrm>
            <a:off x="5500694" y="2857496"/>
            <a:ext cx="1188720" cy="1712595"/>
          </a:xfrm>
          <a:prstGeom prst="rect">
            <a:avLst/>
          </a:prstGeom>
          <a:noFill/>
          <a:ln w="9525">
            <a:noFill/>
            <a:miter lim="800000"/>
            <a:headEnd/>
            <a:tailEnd/>
          </a:ln>
        </p:spPr>
      </p:pic>
      <p:pic>
        <p:nvPicPr>
          <p:cNvPr id="11" name="Picture 10" descr="http://www.breastlift4you.com/images/breastshape_tubular.gif"/>
          <p:cNvPicPr/>
          <p:nvPr/>
        </p:nvPicPr>
        <p:blipFill>
          <a:blip r:embed="rId8"/>
          <a:srcRect/>
          <a:stretch>
            <a:fillRect/>
          </a:stretch>
        </p:blipFill>
        <p:spPr bwMode="auto">
          <a:xfrm>
            <a:off x="7143768" y="2857496"/>
            <a:ext cx="1188720" cy="1712595"/>
          </a:xfrm>
          <a:prstGeom prst="rect">
            <a:avLst/>
          </a:prstGeom>
          <a:noFill/>
          <a:ln w="9525">
            <a:noFill/>
            <a:miter lim="800000"/>
            <a:headEnd/>
            <a:tailEnd/>
          </a:ln>
        </p:spPr>
      </p:pic>
      <p:pic>
        <p:nvPicPr>
          <p:cNvPr id="12" name="Picture 11" descr="http://www.breastlift4you.com/images/breastshape_snoopy.gif"/>
          <p:cNvPicPr/>
          <p:nvPr/>
        </p:nvPicPr>
        <p:blipFill>
          <a:blip r:embed="rId9"/>
          <a:srcRect/>
          <a:stretch>
            <a:fillRect/>
          </a:stretch>
        </p:blipFill>
        <p:spPr bwMode="auto">
          <a:xfrm>
            <a:off x="5500694" y="4714884"/>
            <a:ext cx="1188720" cy="1712595"/>
          </a:xfrm>
          <a:prstGeom prst="rect">
            <a:avLst/>
          </a:prstGeom>
          <a:noFill/>
          <a:ln w="9525">
            <a:noFill/>
            <a:miter lim="800000"/>
            <a:headEnd/>
            <a:tailEnd/>
          </a:ln>
        </p:spPr>
      </p:pic>
      <p:pic>
        <p:nvPicPr>
          <p:cNvPr id="13" name="Picture 12" descr="http://www.breastlift4you.com/images/breastshape_pectuscarnitatum.gif"/>
          <p:cNvPicPr/>
          <p:nvPr/>
        </p:nvPicPr>
        <p:blipFill>
          <a:blip r:embed="rId10"/>
          <a:srcRect/>
          <a:stretch>
            <a:fillRect/>
          </a:stretch>
        </p:blipFill>
        <p:spPr bwMode="auto">
          <a:xfrm>
            <a:off x="7215206" y="4714884"/>
            <a:ext cx="1188720" cy="1712595"/>
          </a:xfrm>
          <a:prstGeom prst="rect">
            <a:avLst/>
          </a:prstGeom>
          <a:noFill/>
          <a:ln w="9525">
            <a:noFill/>
            <a:miter lim="800000"/>
            <a:headEnd/>
            <a:tailEnd/>
          </a:ln>
        </p:spPr>
      </p:pic>
    </p:spTree>
    <p:extLst>
      <p:ext uri="{BB962C8B-B14F-4D97-AF65-F5344CB8AC3E}">
        <p14:creationId xmlns:p14="http://schemas.microsoft.com/office/powerpoint/2010/main" val="325933307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blinds(horizontal)">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checkerboard(across)">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55" presetClass="entr" presetSubtype="0" fill="hold"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 calcmode="lin" valueType="num">
                                      <p:cBhvr>
                                        <p:cTn id="32"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33"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34" dur="1000"/>
                                        <p:tgtEl>
                                          <p:spTgt spid="4">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blinds(horizontal)">
                                      <p:cBhvr>
                                        <p:cTn id="39" dur="500"/>
                                        <p:tgtEl>
                                          <p:spTgt spid="7"/>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blinds(horizontal)">
                                      <p:cBhvr>
                                        <p:cTn id="44" dur="500"/>
                                        <p:tgtEl>
                                          <p:spTgt spid="8"/>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blinds(horizontal)">
                                      <p:cBhvr>
                                        <p:cTn id="49" dur="500"/>
                                        <p:tgtEl>
                                          <p:spTgt spid="9"/>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nodeType="clickEffect">
                                  <p:stCondLst>
                                    <p:cond delay="0"/>
                                  </p:stCondLst>
                                  <p:childTnLst>
                                    <p:set>
                                      <p:cBhvr>
                                        <p:cTn id="53" dur="1" fill="hold">
                                          <p:stCondLst>
                                            <p:cond delay="0"/>
                                          </p:stCondLst>
                                        </p:cTn>
                                        <p:tgtEl>
                                          <p:spTgt spid="4">
                                            <p:txEl>
                                              <p:pRg st="3" end="3"/>
                                            </p:txEl>
                                          </p:spTgt>
                                        </p:tgtEl>
                                        <p:attrNameLst>
                                          <p:attrName>style.visibility</p:attrName>
                                        </p:attrNameLst>
                                      </p:cBhvr>
                                      <p:to>
                                        <p:strVal val="visible"/>
                                      </p:to>
                                    </p:set>
                                    <p:animEffect transition="in" filter="blinds(horizontal)">
                                      <p:cBhvr>
                                        <p:cTn id="54" dur="500"/>
                                        <p:tgtEl>
                                          <p:spTgt spid="4">
                                            <p:txEl>
                                              <p:pRg st="3" end="3"/>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10"/>
                                        </p:tgtEl>
                                        <p:attrNameLst>
                                          <p:attrName>style.visibility</p:attrName>
                                        </p:attrNameLst>
                                      </p:cBhvr>
                                      <p:to>
                                        <p:strVal val="visible"/>
                                      </p:to>
                                    </p:set>
                                    <p:anim calcmode="lin" valueType="num">
                                      <p:cBhvr additive="base">
                                        <p:cTn id="59" dur="500" fill="hold"/>
                                        <p:tgtEl>
                                          <p:spTgt spid="10"/>
                                        </p:tgtEl>
                                        <p:attrNameLst>
                                          <p:attrName>ppt_x</p:attrName>
                                        </p:attrNameLst>
                                      </p:cBhvr>
                                      <p:tavLst>
                                        <p:tav tm="0">
                                          <p:val>
                                            <p:strVal val="#ppt_x"/>
                                          </p:val>
                                        </p:tav>
                                        <p:tav tm="100000">
                                          <p:val>
                                            <p:strVal val="#ppt_x"/>
                                          </p:val>
                                        </p:tav>
                                      </p:tavLst>
                                    </p:anim>
                                    <p:anim calcmode="lin" valueType="num">
                                      <p:cBhvr additive="base">
                                        <p:cTn id="6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4">
                                            <p:txEl>
                                              <p:pRg st="4" end="4"/>
                                            </p:txEl>
                                          </p:spTgt>
                                        </p:tgtEl>
                                        <p:attrNameLst>
                                          <p:attrName>style.visibility</p:attrName>
                                        </p:attrNameLst>
                                      </p:cBhvr>
                                      <p:to>
                                        <p:strVal val="visible"/>
                                      </p:to>
                                    </p:set>
                                    <p:animEffect transition="in" filter="fade">
                                      <p:cBhvr>
                                        <p:cTn id="65" dur="2000"/>
                                        <p:tgtEl>
                                          <p:spTgt spid="4">
                                            <p:txEl>
                                              <p:pRg st="4" end="4"/>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nodeType="clickEffect">
                                  <p:stCondLst>
                                    <p:cond delay="0"/>
                                  </p:stCondLst>
                                  <p:childTnLst>
                                    <p:set>
                                      <p:cBhvr>
                                        <p:cTn id="69" dur="1" fill="hold">
                                          <p:stCondLst>
                                            <p:cond delay="0"/>
                                          </p:stCondLst>
                                        </p:cTn>
                                        <p:tgtEl>
                                          <p:spTgt spid="11"/>
                                        </p:tgtEl>
                                        <p:attrNameLst>
                                          <p:attrName>style.visibility</p:attrName>
                                        </p:attrNameLst>
                                      </p:cBhvr>
                                      <p:to>
                                        <p:strVal val="visible"/>
                                      </p:to>
                                    </p:set>
                                    <p:anim calcmode="lin" valueType="num">
                                      <p:cBhvr additive="base">
                                        <p:cTn id="70" dur="500" fill="hold"/>
                                        <p:tgtEl>
                                          <p:spTgt spid="11"/>
                                        </p:tgtEl>
                                        <p:attrNameLst>
                                          <p:attrName>ppt_x</p:attrName>
                                        </p:attrNameLst>
                                      </p:cBhvr>
                                      <p:tavLst>
                                        <p:tav tm="0">
                                          <p:val>
                                            <p:strVal val="#ppt_x"/>
                                          </p:val>
                                        </p:tav>
                                        <p:tav tm="100000">
                                          <p:val>
                                            <p:strVal val="#ppt_x"/>
                                          </p:val>
                                        </p:tav>
                                      </p:tavLst>
                                    </p:anim>
                                    <p:anim calcmode="lin" valueType="num">
                                      <p:cBhvr additive="base">
                                        <p:cTn id="71"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8" presetClass="entr" presetSubtype="16" fill="hold" nodeType="clickEffect">
                                  <p:stCondLst>
                                    <p:cond delay="0"/>
                                  </p:stCondLst>
                                  <p:childTnLst>
                                    <p:set>
                                      <p:cBhvr>
                                        <p:cTn id="75" dur="1" fill="hold">
                                          <p:stCondLst>
                                            <p:cond delay="0"/>
                                          </p:stCondLst>
                                        </p:cTn>
                                        <p:tgtEl>
                                          <p:spTgt spid="4">
                                            <p:txEl>
                                              <p:pRg st="5" end="5"/>
                                            </p:txEl>
                                          </p:spTgt>
                                        </p:tgtEl>
                                        <p:attrNameLst>
                                          <p:attrName>style.visibility</p:attrName>
                                        </p:attrNameLst>
                                      </p:cBhvr>
                                      <p:to>
                                        <p:strVal val="visible"/>
                                      </p:to>
                                    </p:set>
                                    <p:animEffect transition="in" filter="diamond(in)">
                                      <p:cBhvr>
                                        <p:cTn id="76" dur="2000"/>
                                        <p:tgtEl>
                                          <p:spTgt spid="4">
                                            <p:txEl>
                                              <p:pRg st="5" end="5"/>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8" presetClass="entr" presetSubtype="16" fill="hold" nodeType="clickEffect">
                                  <p:stCondLst>
                                    <p:cond delay="0"/>
                                  </p:stCondLst>
                                  <p:childTnLst>
                                    <p:set>
                                      <p:cBhvr>
                                        <p:cTn id="80" dur="1" fill="hold">
                                          <p:stCondLst>
                                            <p:cond delay="0"/>
                                          </p:stCondLst>
                                        </p:cTn>
                                        <p:tgtEl>
                                          <p:spTgt spid="12"/>
                                        </p:tgtEl>
                                        <p:attrNameLst>
                                          <p:attrName>style.visibility</p:attrName>
                                        </p:attrNameLst>
                                      </p:cBhvr>
                                      <p:to>
                                        <p:strVal val="visible"/>
                                      </p:to>
                                    </p:set>
                                    <p:animEffect transition="in" filter="diamond(in)">
                                      <p:cBhvr>
                                        <p:cTn id="81" dur="2000"/>
                                        <p:tgtEl>
                                          <p:spTgt spid="12"/>
                                        </p:tgtEl>
                                      </p:cBhvr>
                                    </p:animEffect>
                                  </p:childTnLst>
                                </p:cTn>
                              </p:par>
                            </p:childTnLst>
                          </p:cTn>
                        </p:par>
                      </p:childTnLst>
                    </p:cTn>
                  </p:par>
                  <p:par>
                    <p:cTn id="82" fill="hold">
                      <p:stCondLst>
                        <p:cond delay="indefinite"/>
                      </p:stCondLst>
                      <p:childTnLst>
                        <p:par>
                          <p:cTn id="83" fill="hold">
                            <p:stCondLst>
                              <p:cond delay="0"/>
                            </p:stCondLst>
                            <p:childTnLst>
                              <p:par>
                                <p:cTn id="84" presetID="8" presetClass="entr" presetSubtype="16" fill="hold" nodeType="clickEffect">
                                  <p:stCondLst>
                                    <p:cond delay="0"/>
                                  </p:stCondLst>
                                  <p:childTnLst>
                                    <p:set>
                                      <p:cBhvr>
                                        <p:cTn id="85" dur="1" fill="hold">
                                          <p:stCondLst>
                                            <p:cond delay="0"/>
                                          </p:stCondLst>
                                        </p:cTn>
                                        <p:tgtEl>
                                          <p:spTgt spid="4">
                                            <p:txEl>
                                              <p:pRg st="6" end="6"/>
                                            </p:txEl>
                                          </p:spTgt>
                                        </p:tgtEl>
                                        <p:attrNameLst>
                                          <p:attrName>style.visibility</p:attrName>
                                        </p:attrNameLst>
                                      </p:cBhvr>
                                      <p:to>
                                        <p:strVal val="visible"/>
                                      </p:to>
                                    </p:set>
                                    <p:animEffect transition="in" filter="diamond(in)">
                                      <p:cBhvr>
                                        <p:cTn id="86" dur="2000"/>
                                        <p:tgtEl>
                                          <p:spTgt spid="4">
                                            <p:txEl>
                                              <p:pRg st="6" end="6"/>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nodeType="clickEffect">
                                  <p:stCondLst>
                                    <p:cond delay="0"/>
                                  </p:stCondLst>
                                  <p:childTnLst>
                                    <p:set>
                                      <p:cBhvr>
                                        <p:cTn id="90" dur="1" fill="hold">
                                          <p:stCondLst>
                                            <p:cond delay="0"/>
                                          </p:stCondLst>
                                        </p:cTn>
                                        <p:tgtEl>
                                          <p:spTgt spid="13"/>
                                        </p:tgtEl>
                                        <p:attrNameLst>
                                          <p:attrName>style.visibility</p:attrName>
                                        </p:attrNameLst>
                                      </p:cBhvr>
                                      <p:to>
                                        <p:strVal val="visible"/>
                                      </p:to>
                                    </p:set>
                                    <p:animEffect transition="in" filter="blinds(horizontal)">
                                      <p:cBhvr>
                                        <p:cTn id="9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r>
              <a:rPr lang="id-ID" sz="6000" dirty="0"/>
              <a:t>Bentuk –bentuk puting</a:t>
            </a:r>
          </a:p>
        </p:txBody>
      </p:sp>
      <p:sp>
        <p:nvSpPr>
          <p:cNvPr id="3" name="Text Placeholder 2"/>
          <p:cNvSpPr>
            <a:spLocks noGrp="1"/>
          </p:cNvSpPr>
          <p:nvPr>
            <p:ph type="body" sz="quarter" idx="10"/>
          </p:nvPr>
        </p:nvSpPr>
        <p:spPr>
          <a:xfrm>
            <a:off x="1000100" y="2143116"/>
            <a:ext cx="2857520" cy="3323987"/>
          </a:xfrm>
        </p:spPr>
        <p:txBody>
          <a:bodyPr/>
          <a:lstStyle/>
          <a:p>
            <a:r>
              <a:rPr lang="id-ID" sz="3600" dirty="0"/>
              <a:t>Normal</a:t>
            </a:r>
          </a:p>
          <a:p>
            <a:r>
              <a:rPr lang="id-ID" sz="3600" dirty="0"/>
              <a:t>Panjang</a:t>
            </a:r>
          </a:p>
          <a:p>
            <a:r>
              <a:rPr lang="id-ID" sz="3600" dirty="0"/>
              <a:t>Pendek / datar</a:t>
            </a:r>
          </a:p>
          <a:p>
            <a:r>
              <a:rPr lang="id-ID" sz="3600" dirty="0"/>
              <a:t>Terbenam / inverted</a:t>
            </a:r>
          </a:p>
        </p:txBody>
      </p:sp>
      <p:pic>
        <p:nvPicPr>
          <p:cNvPr id="4" name="Picture 3" descr="http://www.medela.com/ISBD/breastfeeding/img/bre_types_m.jpg"/>
          <p:cNvPicPr/>
          <p:nvPr/>
        </p:nvPicPr>
        <p:blipFill>
          <a:blip r:embed="rId2"/>
          <a:srcRect/>
          <a:stretch>
            <a:fillRect/>
          </a:stretch>
        </p:blipFill>
        <p:spPr bwMode="auto">
          <a:xfrm>
            <a:off x="4357686" y="2143116"/>
            <a:ext cx="4000528" cy="3254068"/>
          </a:xfrm>
          <a:prstGeom prst="rect">
            <a:avLst/>
          </a:prstGeom>
          <a:noFill/>
          <a:ln w="9525">
            <a:noFill/>
            <a:miter lim="800000"/>
            <a:headEnd/>
            <a:tailEnd/>
          </a:ln>
        </p:spPr>
      </p:pic>
    </p:spTree>
    <p:extLst>
      <p:ext uri="{BB962C8B-B14F-4D97-AF65-F5344CB8AC3E}">
        <p14:creationId xmlns:p14="http://schemas.microsoft.com/office/powerpoint/2010/main" val="159560147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10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1" presetClass="entr" presetSubtype="4" fill="hold" nodeType="click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wheel(4)">
                                      <p:cBhvr>
                                        <p:cTn id="4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30188"/>
            <a:ext cx="8382000" cy="1495794"/>
          </a:xfrm>
        </p:spPr>
        <p:txBody>
          <a:bodyPr/>
          <a:lstStyle/>
          <a:p>
            <a:r>
              <a:rPr lang="id-ID" sz="5400" dirty="0"/>
              <a:t>Anatomi kelenjar susu</a:t>
            </a:r>
            <a:br>
              <a:rPr lang="id-ID" sz="5400" dirty="0"/>
            </a:br>
            <a:r>
              <a:rPr lang="id-ID" sz="5400" dirty="0"/>
              <a:t>ALVEOLUS</a:t>
            </a:r>
          </a:p>
        </p:txBody>
      </p:sp>
      <p:pic>
        <p:nvPicPr>
          <p:cNvPr id="5" name="Picture 4" descr="http://www.breastfeedingbasics.org/graphics/Anatomy/alveolus_gland.gif"/>
          <p:cNvPicPr/>
          <p:nvPr/>
        </p:nvPicPr>
        <p:blipFill>
          <a:blip r:embed="rId2"/>
          <a:srcRect/>
          <a:stretch>
            <a:fillRect/>
          </a:stretch>
        </p:blipFill>
        <p:spPr bwMode="auto">
          <a:xfrm>
            <a:off x="642910" y="2357430"/>
            <a:ext cx="3862724" cy="3292491"/>
          </a:xfrm>
          <a:prstGeom prst="rect">
            <a:avLst/>
          </a:prstGeom>
          <a:noFill/>
          <a:ln w="9525">
            <a:noFill/>
            <a:miter lim="800000"/>
            <a:headEnd/>
            <a:tailEnd/>
          </a:ln>
        </p:spPr>
      </p:pic>
      <p:sp>
        <p:nvSpPr>
          <p:cNvPr id="6" name="TextBox 5"/>
          <p:cNvSpPr txBox="1"/>
          <p:nvPr/>
        </p:nvSpPr>
        <p:spPr>
          <a:xfrm>
            <a:off x="4929190" y="1857364"/>
            <a:ext cx="3929090" cy="4524315"/>
          </a:xfrm>
          <a:prstGeom prst="rect">
            <a:avLst/>
          </a:prstGeom>
          <a:noFill/>
        </p:spPr>
        <p:txBody>
          <a:bodyPr wrap="square" rtlCol="0">
            <a:spAutoFit/>
          </a:bodyPr>
          <a:lstStyle/>
          <a:p>
            <a:r>
              <a:rPr lang="id-ID" sz="3600" dirty="0">
                <a:solidFill>
                  <a:srgbClr val="FFFFFF"/>
                </a:solidFill>
              </a:rPr>
              <a:t>ALVEOLUS  : unit terminal</a:t>
            </a:r>
          </a:p>
          <a:p>
            <a:pPr marL="342900" indent="-342900">
              <a:buFont typeface="+mj-lt"/>
              <a:buAutoNum type="arabicPeriod"/>
            </a:pPr>
            <a:r>
              <a:rPr lang="id-ID" sz="3600" dirty="0">
                <a:solidFill>
                  <a:srgbClr val="FFFFFF"/>
                </a:solidFill>
              </a:rPr>
              <a:t>Sel asiner : sekresi susu</a:t>
            </a:r>
          </a:p>
          <a:p>
            <a:pPr marL="342900" indent="-342900">
              <a:buFont typeface="+mj-lt"/>
              <a:buAutoNum type="arabicPeriod"/>
            </a:pPr>
            <a:r>
              <a:rPr lang="id-ID" sz="3600" dirty="0">
                <a:solidFill>
                  <a:srgbClr val="FFFFFF"/>
                </a:solidFill>
              </a:rPr>
              <a:t>Duktulus : saluran terkecil</a:t>
            </a:r>
          </a:p>
          <a:p>
            <a:pPr marL="342900" indent="-342900">
              <a:buFont typeface="+mj-lt"/>
              <a:buAutoNum type="arabicPeriod"/>
            </a:pPr>
            <a:r>
              <a:rPr lang="id-ID" sz="3600" dirty="0">
                <a:solidFill>
                  <a:srgbClr val="FFFFFF"/>
                </a:solidFill>
              </a:rPr>
              <a:t>Myoepithel : otot polos</a:t>
            </a:r>
          </a:p>
        </p:txBody>
      </p:sp>
    </p:spTree>
    <p:extLst>
      <p:ext uri="{BB962C8B-B14F-4D97-AF65-F5344CB8AC3E}">
        <p14:creationId xmlns:p14="http://schemas.microsoft.com/office/powerpoint/2010/main" val="221298904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strVal val="#ppt_w*0.70"/>
                                          </p:val>
                                        </p:tav>
                                        <p:tav tm="100000">
                                          <p:val>
                                            <p:strVal val="#ppt_w"/>
                                          </p:val>
                                        </p:tav>
                                      </p:tavLst>
                                    </p:anim>
                                    <p:anim calcmode="lin" valueType="num">
                                      <p:cBhvr>
                                        <p:cTn id="13" dur="1000" fill="hold"/>
                                        <p:tgtEl>
                                          <p:spTgt spid="6"/>
                                        </p:tgtEl>
                                        <p:attrNameLst>
                                          <p:attrName>ppt_h</p:attrName>
                                        </p:attrNameLst>
                                      </p:cBhvr>
                                      <p:tavLst>
                                        <p:tav tm="0">
                                          <p:val>
                                            <p:strVal val="#ppt_h"/>
                                          </p:val>
                                        </p:tav>
                                        <p:tav tm="100000">
                                          <p:val>
                                            <p:strVal val="#ppt_h"/>
                                          </p:val>
                                        </p:tav>
                                      </p:tavLst>
                                    </p:anim>
                                    <p:animEffect transition="in" filter="fade">
                                      <p:cBhvr>
                                        <p:cTn id="14" dur="10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4)">
                                      <p:cBhvr>
                                        <p:cTn id="1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274195"/>
          </a:xfrm>
        </p:spPr>
        <p:txBody>
          <a:bodyPr/>
          <a:lstStyle/>
          <a:p>
            <a:r>
              <a:rPr lang="id-ID" dirty="0"/>
              <a:t>Anatomi kelenjar susu</a:t>
            </a:r>
            <a:br>
              <a:rPr lang="id-ID" dirty="0"/>
            </a:br>
            <a:r>
              <a:rPr lang="id-ID" sz="4400" dirty="0"/>
              <a:t>PENAMPANG MELINTANG PAYUDARA</a:t>
            </a:r>
          </a:p>
        </p:txBody>
      </p:sp>
      <p:pic>
        <p:nvPicPr>
          <p:cNvPr id="3" name="Picture 2" descr="http://fcd.cme.virginia.edu/breastcare/resources/images/page-content/6-638-Fruchtnicht.jpg"/>
          <p:cNvPicPr/>
          <p:nvPr/>
        </p:nvPicPr>
        <p:blipFill>
          <a:blip r:embed="rId2"/>
          <a:srcRect/>
          <a:stretch>
            <a:fillRect/>
          </a:stretch>
        </p:blipFill>
        <p:spPr bwMode="auto">
          <a:xfrm>
            <a:off x="642910" y="1785926"/>
            <a:ext cx="3571900" cy="4500594"/>
          </a:xfrm>
          <a:prstGeom prst="rect">
            <a:avLst/>
          </a:prstGeom>
          <a:noFill/>
          <a:ln w="9525">
            <a:noFill/>
            <a:miter lim="800000"/>
            <a:headEnd/>
            <a:tailEnd/>
          </a:ln>
        </p:spPr>
      </p:pic>
      <p:sp>
        <p:nvSpPr>
          <p:cNvPr id="4" name="TextBox 3"/>
          <p:cNvSpPr txBox="1"/>
          <p:nvPr/>
        </p:nvSpPr>
        <p:spPr>
          <a:xfrm>
            <a:off x="4714876" y="1714488"/>
            <a:ext cx="3929090" cy="4524315"/>
          </a:xfrm>
          <a:prstGeom prst="rect">
            <a:avLst/>
          </a:prstGeom>
          <a:noFill/>
        </p:spPr>
        <p:txBody>
          <a:bodyPr wrap="square" rtlCol="0">
            <a:spAutoFit/>
          </a:bodyPr>
          <a:lstStyle/>
          <a:p>
            <a:r>
              <a:rPr lang="id-ID" sz="3200" dirty="0">
                <a:solidFill>
                  <a:srgbClr val="FFFFFF"/>
                </a:solidFill>
              </a:rPr>
              <a:t>Sekelompok alveolus bersatu membentuk lobulus. Beberapa lobulus bergabung menjadi lobus</a:t>
            </a:r>
          </a:p>
          <a:p>
            <a:r>
              <a:rPr lang="id-ID" sz="3200" dirty="0">
                <a:solidFill>
                  <a:srgbClr val="FFFFFF"/>
                </a:solidFill>
              </a:rPr>
              <a:t>Duktulus berkumpul</a:t>
            </a:r>
          </a:p>
          <a:p>
            <a:pPr>
              <a:buFontTx/>
              <a:buBlip>
                <a:blip r:embed="rId3"/>
              </a:buBlip>
            </a:pPr>
            <a:r>
              <a:rPr lang="id-ID" sz="3200" dirty="0">
                <a:solidFill>
                  <a:srgbClr val="FFFFFF"/>
                </a:solidFill>
              </a:rPr>
              <a:t>Duktus  laktiferus</a:t>
            </a:r>
          </a:p>
          <a:p>
            <a:pPr>
              <a:buFontTx/>
              <a:buBlip>
                <a:blip r:embed="rId3"/>
              </a:buBlip>
            </a:pPr>
            <a:r>
              <a:rPr lang="id-ID" sz="3200" dirty="0">
                <a:solidFill>
                  <a:srgbClr val="FFFFFF"/>
                </a:solidFill>
              </a:rPr>
              <a:t>Sinus  laktiferus</a:t>
            </a:r>
          </a:p>
          <a:p>
            <a:pPr>
              <a:buFontTx/>
              <a:buBlip>
                <a:blip r:embed="rId3"/>
              </a:buBlip>
            </a:pPr>
            <a:r>
              <a:rPr lang="id-ID" sz="3200" dirty="0">
                <a:solidFill>
                  <a:srgbClr val="FFFFFF"/>
                </a:solidFill>
              </a:rPr>
              <a:t>Muara (papila)</a:t>
            </a:r>
          </a:p>
        </p:txBody>
      </p:sp>
    </p:spTree>
    <p:extLst>
      <p:ext uri="{BB962C8B-B14F-4D97-AF65-F5344CB8AC3E}">
        <p14:creationId xmlns:p14="http://schemas.microsoft.com/office/powerpoint/2010/main" val="142421326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4)">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amond(in)">
                                      <p:cBhvr>
                                        <p:cTn id="1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lang="id-ID" dirty="0"/>
              <a:t>Perbedaan anatomi berdasarkan research terbaru</a:t>
            </a:r>
          </a:p>
        </p:txBody>
      </p:sp>
      <p:sp>
        <p:nvSpPr>
          <p:cNvPr id="3" name="TextBox 2"/>
          <p:cNvSpPr txBox="1"/>
          <p:nvPr/>
        </p:nvSpPr>
        <p:spPr>
          <a:xfrm>
            <a:off x="642910" y="1643050"/>
            <a:ext cx="7429552" cy="4832092"/>
          </a:xfrm>
          <a:prstGeom prst="rect">
            <a:avLst/>
          </a:prstGeom>
          <a:noFill/>
        </p:spPr>
        <p:txBody>
          <a:bodyPr wrap="square" rtlCol="0">
            <a:spAutoFit/>
          </a:bodyPr>
          <a:lstStyle/>
          <a:p>
            <a:pPr marL="342900" indent="-342900">
              <a:buFont typeface="+mj-lt"/>
              <a:buAutoNum type="arabicPeriod"/>
            </a:pPr>
            <a:r>
              <a:rPr lang="id-ID" sz="2800" dirty="0">
                <a:solidFill>
                  <a:srgbClr val="FFFFFF"/>
                </a:solidFill>
              </a:rPr>
              <a:t>Cabang duktus dekat dengan puting</a:t>
            </a:r>
          </a:p>
          <a:p>
            <a:pPr marL="342900" indent="-342900">
              <a:buFont typeface="+mj-lt"/>
              <a:buAutoNum type="arabicPeriod"/>
            </a:pPr>
            <a:r>
              <a:rPr lang="id-ID" sz="2800" dirty="0">
                <a:solidFill>
                  <a:srgbClr val="FFFFFF"/>
                </a:solidFill>
              </a:rPr>
              <a:t>Tidak ada sinus laktiferus</a:t>
            </a:r>
          </a:p>
          <a:p>
            <a:pPr marL="342900" indent="-342900">
              <a:buFont typeface="+mj-lt"/>
              <a:buAutoNum type="arabicPeriod"/>
            </a:pPr>
            <a:r>
              <a:rPr lang="id-ID" sz="2800" dirty="0">
                <a:solidFill>
                  <a:srgbClr val="FFFFFF"/>
                </a:solidFill>
              </a:rPr>
              <a:t>Jaringan kelenjar terletak dekat puting</a:t>
            </a:r>
          </a:p>
          <a:p>
            <a:pPr marL="342900" indent="-342900">
              <a:buFont typeface="+mj-lt"/>
              <a:buAutoNum type="arabicPeriod"/>
            </a:pPr>
            <a:r>
              <a:rPr lang="id-ID" sz="2800" dirty="0">
                <a:solidFill>
                  <a:srgbClr val="FFFFFF"/>
                </a:solidFill>
              </a:rPr>
              <a:t>Lemak subkutan sedikit dijumpai di dasar puting</a:t>
            </a:r>
          </a:p>
          <a:p>
            <a:pPr marL="342900" indent="-342900">
              <a:buFont typeface="+mj-lt"/>
              <a:buAutoNum type="arabicPeriod"/>
            </a:pPr>
            <a:r>
              <a:rPr lang="id-ID" sz="2800" dirty="0">
                <a:solidFill>
                  <a:srgbClr val="FFFFFF"/>
                </a:solidFill>
              </a:rPr>
              <a:t>Ratio jaringan kelenjar dan lemak adalah 2 : 1</a:t>
            </a:r>
          </a:p>
          <a:p>
            <a:pPr marL="342900" indent="-342900">
              <a:buFont typeface="+mj-lt"/>
              <a:buAutoNum type="arabicPeriod"/>
            </a:pPr>
            <a:r>
              <a:rPr lang="id-ID" sz="2800" dirty="0">
                <a:solidFill>
                  <a:srgbClr val="FFFFFF"/>
                </a:solidFill>
              </a:rPr>
              <a:t>65% jaringan kelenjar terletak dalam radius 30 mm dari dasar puting</a:t>
            </a:r>
          </a:p>
          <a:p>
            <a:pPr marL="342900" indent="-342900">
              <a:buFont typeface="+mj-lt"/>
              <a:buAutoNum type="arabicPeriod"/>
            </a:pPr>
            <a:r>
              <a:rPr lang="id-ID" sz="2800" dirty="0">
                <a:solidFill>
                  <a:srgbClr val="FFFFFF"/>
                </a:solidFill>
              </a:rPr>
              <a:t>Jumlah duktus pada puting berkisar 4 – 18</a:t>
            </a:r>
          </a:p>
          <a:p>
            <a:pPr marL="342900" indent="-342900">
              <a:buFont typeface="+mj-lt"/>
              <a:buAutoNum type="arabicPeriod"/>
            </a:pPr>
            <a:r>
              <a:rPr lang="id-ID" sz="2800" dirty="0">
                <a:solidFill>
                  <a:srgbClr val="FFFFFF"/>
                </a:solidFill>
              </a:rPr>
              <a:t>Jaringan duktus yang kompleks tidak terlihat simetris maupun seperti roda pedati</a:t>
            </a:r>
          </a:p>
        </p:txBody>
      </p:sp>
    </p:spTree>
    <p:extLst>
      <p:ext uri="{BB962C8B-B14F-4D97-AF65-F5344CB8AC3E}">
        <p14:creationId xmlns:p14="http://schemas.microsoft.com/office/powerpoint/2010/main" val="131701467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downLef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lang="id-ID" dirty="0"/>
              <a:t>Anatomi kelenjar susu</a:t>
            </a:r>
            <a:br>
              <a:rPr lang="id-ID" dirty="0"/>
            </a:br>
            <a:r>
              <a:rPr lang="id-ID" dirty="0"/>
              <a:t>DUKTUS UTAMA</a:t>
            </a:r>
          </a:p>
        </p:txBody>
      </p:sp>
      <p:sp>
        <p:nvSpPr>
          <p:cNvPr id="3" name="Text Placeholder 2"/>
          <p:cNvSpPr>
            <a:spLocks noGrp="1"/>
          </p:cNvSpPr>
          <p:nvPr>
            <p:ph type="body" sz="quarter" idx="10"/>
          </p:nvPr>
        </p:nvSpPr>
        <p:spPr>
          <a:xfrm>
            <a:off x="285720" y="2071678"/>
            <a:ext cx="8382000" cy="4330416"/>
          </a:xfrm>
        </p:spPr>
        <p:txBody>
          <a:bodyPr/>
          <a:lstStyle/>
          <a:p>
            <a:r>
              <a:rPr lang="id-ID" sz="4200" dirty="0"/>
              <a:t>Duktus utama terletak pada dasar puting berdiameter  ± 2 mm, terletak di permukaan dan bercabang dekat puting.</a:t>
            </a:r>
          </a:p>
          <a:p>
            <a:r>
              <a:rPr lang="id-ID" sz="4200" dirty="0"/>
              <a:t>Tidak terdapat sinus laktiferus di belakang puting</a:t>
            </a:r>
          </a:p>
          <a:p>
            <a:r>
              <a:rPr lang="id-ID" sz="4200" dirty="0"/>
              <a:t>Jumlah duktus berkisar antara 4 - 18</a:t>
            </a:r>
          </a:p>
        </p:txBody>
      </p:sp>
      <p:pic>
        <p:nvPicPr>
          <p:cNvPr id="4" name="Picture 3" descr="http://www.medela.com/ISBD/breastfeeding/img/bre_breast_nipdetail_s.jpg">
            <a:hlinkClick r:id="rId2"/>
          </p:cNvPr>
          <p:cNvPicPr/>
          <p:nvPr/>
        </p:nvPicPr>
        <p:blipFill>
          <a:blip r:embed="rId3"/>
          <a:srcRect/>
          <a:stretch>
            <a:fillRect/>
          </a:stretch>
        </p:blipFill>
        <p:spPr bwMode="auto">
          <a:xfrm>
            <a:off x="6643702" y="357166"/>
            <a:ext cx="1571636" cy="1357322"/>
          </a:xfrm>
          <a:prstGeom prst="rect">
            <a:avLst/>
          </a:prstGeom>
          <a:noFill/>
          <a:ln w="9525">
            <a:noFill/>
            <a:miter lim="800000"/>
            <a:headEnd/>
            <a:tailEnd/>
          </a:ln>
        </p:spPr>
      </p:pic>
    </p:spTree>
    <p:extLst>
      <p:ext uri="{BB962C8B-B14F-4D97-AF65-F5344CB8AC3E}">
        <p14:creationId xmlns:p14="http://schemas.microsoft.com/office/powerpoint/2010/main" val="315803782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amond(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Sample presentation slides">
  <a:themeElements>
    <a:clrScheme name="Gray Template Template">
      <a:dk1>
        <a:srgbClr val="000000"/>
      </a:dk1>
      <a:lt1>
        <a:srgbClr val="FFFFFF"/>
      </a:lt1>
      <a:dk2>
        <a:srgbClr val="5F5F5F"/>
      </a:dk2>
      <a:lt2>
        <a:srgbClr val="FFFF99"/>
      </a:lt2>
      <a:accent1>
        <a:srgbClr val="FFC000"/>
      </a:accent1>
      <a:accent2>
        <a:srgbClr val="3497AE"/>
      </a:accent2>
      <a:accent3>
        <a:srgbClr val="DF8045"/>
      </a:accent3>
      <a:accent4>
        <a:srgbClr val="7DCC2E"/>
      </a:accent4>
      <a:accent5>
        <a:srgbClr val="FF9929"/>
      </a:accent5>
      <a:accent6>
        <a:srgbClr val="7D3DA1"/>
      </a:accent6>
      <a:hlink>
        <a:srgbClr val="7DDDFF"/>
      </a:hlink>
      <a:folHlink>
        <a:srgbClr val="F0ED7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687</Words>
  <Application>Microsoft Office PowerPoint</Application>
  <PresentationFormat>On-screen Show (4:3)</PresentationFormat>
  <Paragraphs>93</Paragraphs>
  <Slides>23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Segoe</vt:lpstr>
      <vt:lpstr>Wingdings</vt:lpstr>
      <vt:lpstr>Sample presentation slides</vt:lpstr>
      <vt:lpstr>Anatomi dan fisiologi laktasi</vt:lpstr>
      <vt:lpstr>PowerPoint Presentation</vt:lpstr>
      <vt:lpstr>Bagian – bagian payudara (eksternal)</vt:lpstr>
      <vt:lpstr>Bentuk &amp; Ukuran Payudara</vt:lpstr>
      <vt:lpstr>Bentuk –bentuk puting</vt:lpstr>
      <vt:lpstr>Anatomi kelenjar susu ALVEOLUS</vt:lpstr>
      <vt:lpstr>Anatomi kelenjar susu PENAMPANG MELINTANG PAYUDARA</vt:lpstr>
      <vt:lpstr>Perbedaan anatomi berdasarkan research terbaru</vt:lpstr>
      <vt:lpstr>Anatomi kelenjar susu DUKTUS UTAMA</vt:lpstr>
      <vt:lpstr>Siklus laktasi</vt:lpstr>
      <vt:lpstr>Refleks penting proses        laktasi</vt:lpstr>
      <vt:lpstr>PowerPoint Presentation</vt:lpstr>
      <vt:lpstr>Proses menyusui baik jika :</vt:lpstr>
      <vt:lpstr>PowerPoint Presentation</vt:lpstr>
      <vt:lpstr>Penghambat produksi ASI</vt:lpstr>
      <vt:lpstr>Fisiologi laktasi</vt:lpstr>
      <vt:lpstr>Mekanisme menghisap pada bayi</vt:lpstr>
      <vt:lpstr>Mekanisme mengisap pada bayi</vt:lpstr>
      <vt:lpstr>Mekanisme mengisap pada bayi</vt:lpstr>
      <vt:lpstr>Mekanisme mengisap pada bayi</vt:lpstr>
      <vt:lpstr>PowerPoint Presentation</vt:lpstr>
      <vt:lpstr>Mekanisme mengisap pada bayi</vt:lpstr>
      <vt:lpstr>Terima kasih</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SOSIALISASI MANAJEMEN LAKTASI</dc:title>
  <dc:creator>ismail - [2010]</dc:creator>
  <cp:lastModifiedBy>Admin .</cp:lastModifiedBy>
  <cp:revision>3</cp:revision>
  <dcterms:created xsi:type="dcterms:W3CDTF">2015-06-10T22:43:42Z</dcterms:created>
  <dcterms:modified xsi:type="dcterms:W3CDTF">2025-04-23T04:15:06Z</dcterms:modified>
</cp:coreProperties>
</file>