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2" r:id="rId16"/>
    <p:sldId id="271" r:id="rId17"/>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lvl1pPr>
              <a:defRPr/>
            </a:lvl1pPr>
          </a:lstStyle>
          <a:p>
            <a:fld id="{01D44531-3321-4798-9BE2-C76661577D67}" type="datetimeFigureOut">
              <a:rPr lang="id-ID" smtClean="0"/>
              <a:t>30/07/2024</a:t>
            </a:fld>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2260CDD4-4E2B-4C9A-8955-10E80F6037A7}" type="slidenum">
              <a:rPr lang="id-ID" smtClean="0"/>
              <a:t>‹#›</a:t>
            </a:fld>
            <a:endParaRPr lang="id-ID"/>
          </a:p>
        </p:txBody>
      </p:sp>
    </p:spTree>
    <p:extLst>
      <p:ext uri="{BB962C8B-B14F-4D97-AF65-F5344CB8AC3E}">
        <p14:creationId xmlns:p14="http://schemas.microsoft.com/office/powerpoint/2010/main" val="2590442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lvl1pPr>
              <a:defRPr/>
            </a:lvl1pPr>
          </a:lstStyle>
          <a:p>
            <a:fld id="{01D44531-3321-4798-9BE2-C76661577D67}" type="datetimeFigureOut">
              <a:rPr lang="id-ID" smtClean="0"/>
              <a:t>30/07/2024</a:t>
            </a:fld>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2260CDD4-4E2B-4C9A-8955-10E80F6037A7}" type="slidenum">
              <a:rPr lang="id-ID" smtClean="0"/>
              <a:t>‹#›</a:t>
            </a:fld>
            <a:endParaRPr lang="id-ID"/>
          </a:p>
        </p:txBody>
      </p:sp>
    </p:spTree>
    <p:extLst>
      <p:ext uri="{BB962C8B-B14F-4D97-AF65-F5344CB8AC3E}">
        <p14:creationId xmlns:p14="http://schemas.microsoft.com/office/powerpoint/2010/main" val="1653726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lvl1pPr>
              <a:defRPr/>
            </a:lvl1pPr>
          </a:lstStyle>
          <a:p>
            <a:fld id="{01D44531-3321-4798-9BE2-C76661577D67}" type="datetimeFigureOut">
              <a:rPr lang="id-ID" smtClean="0"/>
              <a:t>30/07/2024</a:t>
            </a:fld>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2260CDD4-4E2B-4C9A-8955-10E80F6037A7}" type="slidenum">
              <a:rPr lang="id-ID" smtClean="0"/>
              <a:t>‹#›</a:t>
            </a:fld>
            <a:endParaRPr lang="id-ID"/>
          </a:p>
        </p:txBody>
      </p:sp>
    </p:spTree>
    <p:extLst>
      <p:ext uri="{BB962C8B-B14F-4D97-AF65-F5344CB8AC3E}">
        <p14:creationId xmlns:p14="http://schemas.microsoft.com/office/powerpoint/2010/main" val="781099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lvl1pPr>
              <a:defRPr/>
            </a:lvl1pPr>
          </a:lstStyle>
          <a:p>
            <a:fld id="{01D44531-3321-4798-9BE2-C76661577D67}" type="datetimeFigureOut">
              <a:rPr lang="id-ID" smtClean="0"/>
              <a:t>30/07/2024</a:t>
            </a:fld>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2260CDD4-4E2B-4C9A-8955-10E80F6037A7}" type="slidenum">
              <a:rPr lang="id-ID" smtClean="0"/>
              <a:t>‹#›</a:t>
            </a:fld>
            <a:endParaRPr lang="id-ID"/>
          </a:p>
        </p:txBody>
      </p:sp>
    </p:spTree>
    <p:extLst>
      <p:ext uri="{BB962C8B-B14F-4D97-AF65-F5344CB8AC3E}">
        <p14:creationId xmlns:p14="http://schemas.microsoft.com/office/powerpoint/2010/main" val="3217390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fld id="{01D44531-3321-4798-9BE2-C76661577D67}" type="datetimeFigureOut">
              <a:rPr lang="id-ID" smtClean="0"/>
              <a:t>30/07/2024</a:t>
            </a:fld>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2260CDD4-4E2B-4C9A-8955-10E80F6037A7}" type="slidenum">
              <a:rPr lang="id-ID" smtClean="0"/>
              <a:t>‹#›</a:t>
            </a:fld>
            <a:endParaRPr lang="id-ID"/>
          </a:p>
        </p:txBody>
      </p:sp>
    </p:spTree>
    <p:extLst>
      <p:ext uri="{BB962C8B-B14F-4D97-AF65-F5344CB8AC3E}">
        <p14:creationId xmlns:p14="http://schemas.microsoft.com/office/powerpoint/2010/main" val="1385519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lvl1pPr>
              <a:defRPr/>
            </a:lvl1pPr>
          </a:lstStyle>
          <a:p>
            <a:fld id="{01D44531-3321-4798-9BE2-C76661577D67}" type="datetimeFigureOut">
              <a:rPr lang="id-ID" smtClean="0"/>
              <a:t>30/07/2024</a:t>
            </a:fld>
            <a:endParaRPr lang="id-ID"/>
          </a:p>
        </p:txBody>
      </p:sp>
      <p:sp>
        <p:nvSpPr>
          <p:cNvPr id="6" name="Footer Placeholder 5"/>
          <p:cNvSpPr>
            <a:spLocks noGrp="1"/>
          </p:cNvSpPr>
          <p:nvPr>
            <p:ph type="ftr" sz="quarter" idx="11"/>
          </p:nvPr>
        </p:nvSpPr>
        <p:spPr/>
        <p:txBody>
          <a:bodyPr/>
          <a:lstStyle>
            <a:lvl1pPr>
              <a:defRPr/>
            </a:lvl1pPr>
          </a:lstStyle>
          <a:p>
            <a:endParaRPr lang="id-ID"/>
          </a:p>
        </p:txBody>
      </p:sp>
      <p:sp>
        <p:nvSpPr>
          <p:cNvPr id="7" name="Slide Number Placeholder 6"/>
          <p:cNvSpPr>
            <a:spLocks noGrp="1"/>
          </p:cNvSpPr>
          <p:nvPr>
            <p:ph type="sldNum" sz="quarter" idx="12"/>
          </p:nvPr>
        </p:nvSpPr>
        <p:spPr/>
        <p:txBody>
          <a:bodyPr/>
          <a:lstStyle>
            <a:lvl1pPr>
              <a:defRPr/>
            </a:lvl1pPr>
          </a:lstStyle>
          <a:p>
            <a:fld id="{2260CDD4-4E2B-4C9A-8955-10E80F6037A7}" type="slidenum">
              <a:rPr lang="id-ID" smtClean="0"/>
              <a:t>‹#›</a:t>
            </a:fld>
            <a:endParaRPr lang="id-ID"/>
          </a:p>
        </p:txBody>
      </p:sp>
    </p:spTree>
    <p:extLst>
      <p:ext uri="{BB962C8B-B14F-4D97-AF65-F5344CB8AC3E}">
        <p14:creationId xmlns:p14="http://schemas.microsoft.com/office/powerpoint/2010/main" val="3985885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lvl1pPr>
              <a:defRPr/>
            </a:lvl1pPr>
          </a:lstStyle>
          <a:p>
            <a:fld id="{01D44531-3321-4798-9BE2-C76661577D67}" type="datetimeFigureOut">
              <a:rPr lang="id-ID" smtClean="0"/>
              <a:t>30/07/2024</a:t>
            </a:fld>
            <a:endParaRPr lang="id-ID"/>
          </a:p>
        </p:txBody>
      </p:sp>
      <p:sp>
        <p:nvSpPr>
          <p:cNvPr id="8" name="Footer Placeholder 7"/>
          <p:cNvSpPr>
            <a:spLocks noGrp="1"/>
          </p:cNvSpPr>
          <p:nvPr>
            <p:ph type="ftr" sz="quarter" idx="11"/>
          </p:nvPr>
        </p:nvSpPr>
        <p:spPr/>
        <p:txBody>
          <a:bodyPr/>
          <a:lstStyle>
            <a:lvl1pPr>
              <a:defRPr/>
            </a:lvl1pPr>
          </a:lstStyle>
          <a:p>
            <a:endParaRPr lang="id-ID"/>
          </a:p>
        </p:txBody>
      </p:sp>
      <p:sp>
        <p:nvSpPr>
          <p:cNvPr id="9" name="Slide Number Placeholder 8"/>
          <p:cNvSpPr>
            <a:spLocks noGrp="1"/>
          </p:cNvSpPr>
          <p:nvPr>
            <p:ph type="sldNum" sz="quarter" idx="12"/>
          </p:nvPr>
        </p:nvSpPr>
        <p:spPr/>
        <p:txBody>
          <a:bodyPr/>
          <a:lstStyle>
            <a:lvl1pPr>
              <a:defRPr/>
            </a:lvl1pPr>
          </a:lstStyle>
          <a:p>
            <a:fld id="{2260CDD4-4E2B-4C9A-8955-10E80F6037A7}" type="slidenum">
              <a:rPr lang="id-ID" smtClean="0"/>
              <a:t>‹#›</a:t>
            </a:fld>
            <a:endParaRPr lang="id-ID"/>
          </a:p>
        </p:txBody>
      </p:sp>
    </p:spTree>
    <p:extLst>
      <p:ext uri="{BB962C8B-B14F-4D97-AF65-F5344CB8AC3E}">
        <p14:creationId xmlns:p14="http://schemas.microsoft.com/office/powerpoint/2010/main" val="2980106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lvl1pPr>
              <a:defRPr/>
            </a:lvl1pPr>
          </a:lstStyle>
          <a:p>
            <a:fld id="{01D44531-3321-4798-9BE2-C76661577D67}" type="datetimeFigureOut">
              <a:rPr lang="id-ID" smtClean="0"/>
              <a:t>30/07/2024</a:t>
            </a:fld>
            <a:endParaRPr lang="id-ID"/>
          </a:p>
        </p:txBody>
      </p:sp>
      <p:sp>
        <p:nvSpPr>
          <p:cNvPr id="4" name="Footer Placeholder 3"/>
          <p:cNvSpPr>
            <a:spLocks noGrp="1"/>
          </p:cNvSpPr>
          <p:nvPr>
            <p:ph type="ftr" sz="quarter" idx="11"/>
          </p:nvPr>
        </p:nvSpPr>
        <p:spPr/>
        <p:txBody>
          <a:bodyPr/>
          <a:lstStyle>
            <a:lvl1pPr>
              <a:defRPr/>
            </a:lvl1pPr>
          </a:lstStyle>
          <a:p>
            <a:endParaRPr lang="id-ID"/>
          </a:p>
        </p:txBody>
      </p:sp>
      <p:sp>
        <p:nvSpPr>
          <p:cNvPr id="5" name="Slide Number Placeholder 4"/>
          <p:cNvSpPr>
            <a:spLocks noGrp="1"/>
          </p:cNvSpPr>
          <p:nvPr>
            <p:ph type="sldNum" sz="quarter" idx="12"/>
          </p:nvPr>
        </p:nvSpPr>
        <p:spPr/>
        <p:txBody>
          <a:bodyPr/>
          <a:lstStyle>
            <a:lvl1pPr>
              <a:defRPr/>
            </a:lvl1pPr>
          </a:lstStyle>
          <a:p>
            <a:fld id="{2260CDD4-4E2B-4C9A-8955-10E80F6037A7}" type="slidenum">
              <a:rPr lang="id-ID" smtClean="0"/>
              <a:t>‹#›</a:t>
            </a:fld>
            <a:endParaRPr lang="id-ID"/>
          </a:p>
        </p:txBody>
      </p:sp>
    </p:spTree>
    <p:extLst>
      <p:ext uri="{BB962C8B-B14F-4D97-AF65-F5344CB8AC3E}">
        <p14:creationId xmlns:p14="http://schemas.microsoft.com/office/powerpoint/2010/main" val="1678000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1D44531-3321-4798-9BE2-C76661577D67}" type="datetimeFigureOut">
              <a:rPr lang="id-ID" smtClean="0"/>
              <a:t>30/07/2024</a:t>
            </a:fld>
            <a:endParaRPr lang="id-ID"/>
          </a:p>
        </p:txBody>
      </p:sp>
      <p:sp>
        <p:nvSpPr>
          <p:cNvPr id="3" name="Footer Placeholder 2"/>
          <p:cNvSpPr>
            <a:spLocks noGrp="1"/>
          </p:cNvSpPr>
          <p:nvPr>
            <p:ph type="ftr" sz="quarter" idx="11"/>
          </p:nvPr>
        </p:nvSpPr>
        <p:spPr/>
        <p:txBody>
          <a:bodyPr/>
          <a:lstStyle>
            <a:lvl1pPr>
              <a:defRPr/>
            </a:lvl1pPr>
          </a:lstStyle>
          <a:p>
            <a:endParaRPr lang="id-ID"/>
          </a:p>
        </p:txBody>
      </p:sp>
      <p:sp>
        <p:nvSpPr>
          <p:cNvPr id="4" name="Slide Number Placeholder 3"/>
          <p:cNvSpPr>
            <a:spLocks noGrp="1"/>
          </p:cNvSpPr>
          <p:nvPr>
            <p:ph type="sldNum" sz="quarter" idx="12"/>
          </p:nvPr>
        </p:nvSpPr>
        <p:spPr/>
        <p:txBody>
          <a:bodyPr/>
          <a:lstStyle>
            <a:lvl1pPr>
              <a:defRPr/>
            </a:lvl1pPr>
          </a:lstStyle>
          <a:p>
            <a:fld id="{2260CDD4-4E2B-4C9A-8955-10E80F6037A7}" type="slidenum">
              <a:rPr lang="id-ID" smtClean="0"/>
              <a:t>‹#›</a:t>
            </a:fld>
            <a:endParaRPr lang="id-ID"/>
          </a:p>
        </p:txBody>
      </p:sp>
    </p:spTree>
    <p:extLst>
      <p:ext uri="{BB962C8B-B14F-4D97-AF65-F5344CB8AC3E}">
        <p14:creationId xmlns:p14="http://schemas.microsoft.com/office/powerpoint/2010/main" val="1980270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fld id="{01D44531-3321-4798-9BE2-C76661577D67}" type="datetimeFigureOut">
              <a:rPr lang="id-ID" smtClean="0"/>
              <a:t>30/07/2024</a:t>
            </a:fld>
            <a:endParaRPr lang="id-ID"/>
          </a:p>
        </p:txBody>
      </p:sp>
      <p:sp>
        <p:nvSpPr>
          <p:cNvPr id="6" name="Footer Placeholder 5"/>
          <p:cNvSpPr>
            <a:spLocks noGrp="1"/>
          </p:cNvSpPr>
          <p:nvPr>
            <p:ph type="ftr" sz="quarter" idx="11"/>
          </p:nvPr>
        </p:nvSpPr>
        <p:spPr/>
        <p:txBody>
          <a:bodyPr/>
          <a:lstStyle>
            <a:lvl1pPr>
              <a:defRPr/>
            </a:lvl1pPr>
          </a:lstStyle>
          <a:p>
            <a:endParaRPr lang="id-ID"/>
          </a:p>
        </p:txBody>
      </p:sp>
      <p:sp>
        <p:nvSpPr>
          <p:cNvPr id="7" name="Slide Number Placeholder 6"/>
          <p:cNvSpPr>
            <a:spLocks noGrp="1"/>
          </p:cNvSpPr>
          <p:nvPr>
            <p:ph type="sldNum" sz="quarter" idx="12"/>
          </p:nvPr>
        </p:nvSpPr>
        <p:spPr/>
        <p:txBody>
          <a:bodyPr/>
          <a:lstStyle>
            <a:lvl1pPr>
              <a:defRPr/>
            </a:lvl1pPr>
          </a:lstStyle>
          <a:p>
            <a:fld id="{2260CDD4-4E2B-4C9A-8955-10E80F6037A7}" type="slidenum">
              <a:rPr lang="id-ID" smtClean="0"/>
              <a:t>‹#›</a:t>
            </a:fld>
            <a:endParaRPr lang="id-ID"/>
          </a:p>
        </p:txBody>
      </p:sp>
    </p:spTree>
    <p:extLst>
      <p:ext uri="{BB962C8B-B14F-4D97-AF65-F5344CB8AC3E}">
        <p14:creationId xmlns:p14="http://schemas.microsoft.com/office/powerpoint/2010/main" val="1075640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d-ID"/>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fld id="{01D44531-3321-4798-9BE2-C76661577D67}" type="datetimeFigureOut">
              <a:rPr lang="id-ID" smtClean="0"/>
              <a:t>30/07/2024</a:t>
            </a:fld>
            <a:endParaRPr lang="id-ID"/>
          </a:p>
        </p:txBody>
      </p:sp>
      <p:sp>
        <p:nvSpPr>
          <p:cNvPr id="6" name="Footer Placeholder 5"/>
          <p:cNvSpPr>
            <a:spLocks noGrp="1"/>
          </p:cNvSpPr>
          <p:nvPr>
            <p:ph type="ftr" sz="quarter" idx="11"/>
          </p:nvPr>
        </p:nvSpPr>
        <p:spPr/>
        <p:txBody>
          <a:bodyPr/>
          <a:lstStyle>
            <a:lvl1pPr>
              <a:defRPr/>
            </a:lvl1pPr>
          </a:lstStyle>
          <a:p>
            <a:endParaRPr lang="id-ID"/>
          </a:p>
        </p:txBody>
      </p:sp>
      <p:sp>
        <p:nvSpPr>
          <p:cNvPr id="7" name="Slide Number Placeholder 6"/>
          <p:cNvSpPr>
            <a:spLocks noGrp="1"/>
          </p:cNvSpPr>
          <p:nvPr>
            <p:ph type="sldNum" sz="quarter" idx="12"/>
          </p:nvPr>
        </p:nvSpPr>
        <p:spPr/>
        <p:txBody>
          <a:bodyPr/>
          <a:lstStyle>
            <a:lvl1pPr>
              <a:defRPr/>
            </a:lvl1pPr>
          </a:lstStyle>
          <a:p>
            <a:fld id="{2260CDD4-4E2B-4C9A-8955-10E80F6037A7}" type="slidenum">
              <a:rPr lang="id-ID" smtClean="0"/>
              <a:t>‹#›</a:t>
            </a:fld>
            <a:endParaRPr lang="id-ID"/>
          </a:p>
        </p:txBody>
      </p:sp>
    </p:spTree>
    <p:extLst>
      <p:ext uri="{BB962C8B-B14F-4D97-AF65-F5344CB8AC3E}">
        <p14:creationId xmlns:p14="http://schemas.microsoft.com/office/powerpoint/2010/main" val="3559323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id-ID"/>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id-ID"/>
              <a:t>Haga clic para modificar el estilo de texto del patrón</a:t>
            </a:r>
          </a:p>
          <a:p>
            <a:pPr lvl="1"/>
            <a:r>
              <a:rPr lang="es-ES" altLang="id-ID"/>
              <a:t>Segundo nivel</a:t>
            </a:r>
          </a:p>
          <a:p>
            <a:pPr lvl="2"/>
            <a:r>
              <a:rPr lang="es-ES" altLang="id-ID"/>
              <a:t>Tercer nivel</a:t>
            </a:r>
          </a:p>
          <a:p>
            <a:pPr lvl="3"/>
            <a:r>
              <a:rPr lang="es-ES" altLang="id-ID"/>
              <a:t>Cuarto nivel</a:t>
            </a:r>
          </a:p>
          <a:p>
            <a:pPr lvl="4"/>
            <a:r>
              <a:rPr lang="es-ES" altLang="id-ID"/>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01D44531-3321-4798-9BE2-C76661577D67}" type="datetimeFigureOut">
              <a:rPr lang="id-ID" smtClean="0"/>
              <a:t>30/07/2024</a:t>
            </a:fld>
            <a:endParaRPr lang="id-ID"/>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id-ID"/>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260CDD4-4E2B-4C9A-8955-10E80F6037A7}" type="slidenum">
              <a:rPr lang="id-ID" smtClean="0"/>
              <a:t>‹#›</a:t>
            </a:fld>
            <a:endParaRPr lang="id-ID"/>
          </a:p>
        </p:txBody>
      </p:sp>
    </p:spTree>
    <p:extLst>
      <p:ext uri="{BB962C8B-B14F-4D97-AF65-F5344CB8AC3E}">
        <p14:creationId xmlns:p14="http://schemas.microsoft.com/office/powerpoint/2010/main" val="7760074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a:t>Instrumen Pengkajian Khusus pada Lansia</a:t>
            </a:r>
          </a:p>
        </p:txBody>
      </p:sp>
      <p:sp>
        <p:nvSpPr>
          <p:cNvPr id="3" name="Subtitle 2"/>
          <p:cNvSpPr>
            <a:spLocks noGrp="1"/>
          </p:cNvSpPr>
          <p:nvPr>
            <p:ph type="subTitle" idx="1"/>
          </p:nvPr>
        </p:nvSpPr>
        <p:spPr>
          <a:xfrm>
            <a:off x="1524000" y="3985146"/>
            <a:ext cx="9144000" cy="1272654"/>
          </a:xfrm>
        </p:spPr>
        <p:txBody>
          <a:bodyPr/>
          <a:lstStyle/>
          <a:p>
            <a:r>
              <a:rPr lang="id-ID" dirty="0"/>
              <a:t>By</a:t>
            </a:r>
          </a:p>
          <a:p>
            <a:r>
              <a:rPr lang="id-ID" dirty="0"/>
              <a:t>Mizam Ari Kurniyanti.,S.Kep., Ners., M.Kep</a:t>
            </a:r>
          </a:p>
        </p:txBody>
      </p:sp>
    </p:spTree>
    <p:extLst>
      <p:ext uri="{BB962C8B-B14F-4D97-AF65-F5344CB8AC3E}">
        <p14:creationId xmlns:p14="http://schemas.microsoft.com/office/powerpoint/2010/main" val="1558365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5456"/>
            <a:ext cx="10972800" cy="803535"/>
          </a:xfrm>
        </p:spPr>
        <p:txBody>
          <a:bodyPr/>
          <a:lstStyle/>
          <a:p>
            <a:r>
              <a:rPr lang="id-ID" sz="2800" b="1" dirty="0"/>
              <a:t>Pasien dengan risiko jatuh tinggi harus diberikan program pencegahan jatuh berupa: </a:t>
            </a:r>
            <a:endParaRPr lang="id-ID" sz="2800" dirty="0"/>
          </a:p>
        </p:txBody>
      </p:sp>
      <p:sp>
        <p:nvSpPr>
          <p:cNvPr id="3" name="Content Placeholder 2"/>
          <p:cNvSpPr>
            <a:spLocks noGrp="1"/>
          </p:cNvSpPr>
          <p:nvPr>
            <p:ph idx="1"/>
          </p:nvPr>
        </p:nvSpPr>
        <p:spPr>
          <a:xfrm>
            <a:off x="232011" y="1078173"/>
            <a:ext cx="11696131" cy="5047991"/>
          </a:xfrm>
        </p:spPr>
        <p:txBody>
          <a:bodyPr/>
          <a:lstStyle/>
          <a:p>
            <a:pPr lvl="0"/>
            <a:r>
              <a:rPr lang="id-ID" sz="2400" dirty="0"/>
              <a:t>Identifikasi dengan pemberian gelang/pita kuning risiko jatuh saat berada di fasilitas kesehatan umum. </a:t>
            </a:r>
          </a:p>
          <a:p>
            <a:pPr lvl="0"/>
            <a:r>
              <a:rPr lang="id-ID" sz="2400" dirty="0"/>
              <a:t>Edukasi mencegah jatuhnya pada pasien dan keluarga. Informasi yang diberikan seperti dalam brosur terlampir </a:t>
            </a:r>
          </a:p>
          <a:p>
            <a:pPr lvl="0"/>
            <a:r>
              <a:rPr lang="id-ID" sz="2400" dirty="0"/>
              <a:t>Pasien dengan risiko jatuh tinggi harus dirujuk ke dokter terlatih tentang geriatric untuk tata laksana lebih lanjut. </a:t>
            </a:r>
          </a:p>
          <a:p>
            <a:pPr lvl="0"/>
            <a:r>
              <a:rPr lang="id-ID" sz="2400" dirty="0"/>
              <a:t>Tatalaksana yang dapat diberikan adalah : mengatasi factor risiko yang ditemukan meliputi : </a:t>
            </a:r>
          </a:p>
          <a:p>
            <a:pPr lvl="1"/>
            <a:r>
              <a:rPr lang="id-ID" sz="2000" dirty="0"/>
              <a:t>Pusing diatasi : dimana ini disebabkan oleh hipertensi sehingga hipertensi perlu dikontrol lebih teratur </a:t>
            </a:r>
          </a:p>
          <a:p>
            <a:pPr lvl="1"/>
            <a:r>
              <a:rPr lang="id-ID" sz="2000" dirty="0"/>
              <a:t>Gangguan penglihatan (katarak) diatasi dengan dirujuk ke dokter mata untuk dilakukan operasi katarak </a:t>
            </a:r>
          </a:p>
          <a:p>
            <a:pPr lvl="1"/>
            <a:r>
              <a:rPr lang="id-ID" sz="2000" dirty="0"/>
              <a:t>Memperkuat kekuatan otot dengan diberikan pelatihan </a:t>
            </a:r>
          </a:p>
        </p:txBody>
      </p:sp>
    </p:spTree>
    <p:extLst>
      <p:ext uri="{BB962C8B-B14F-4D97-AF65-F5344CB8AC3E}">
        <p14:creationId xmlns:p14="http://schemas.microsoft.com/office/powerpoint/2010/main" val="3285061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21" y="179104"/>
            <a:ext cx="11805313" cy="1143000"/>
          </a:xfrm>
        </p:spPr>
        <p:txBody>
          <a:bodyPr/>
          <a:lstStyle/>
          <a:p>
            <a:r>
              <a:rPr lang="id-ID" sz="3200" b="1" dirty="0"/>
              <a:t>INSTRUMEN </a:t>
            </a:r>
            <a:r>
              <a:rPr lang="id-ID" sz="3200" b="1" i="1" dirty="0"/>
              <a:t>GERIATRIC DEPRESSION SCALE (GDS) </a:t>
            </a:r>
            <a:r>
              <a:rPr lang="id-ID" sz="3200" b="1" i="1" dirty="0">
                <a:sym typeface="Wingdings" panose="05000000000000000000" pitchFamily="2" charset="2"/>
              </a:rPr>
              <a:t>menilai depresi lansia</a:t>
            </a:r>
            <a:endParaRPr lang="id-ID" sz="3200" dirty="0"/>
          </a:p>
        </p:txBody>
      </p:sp>
      <p:sp>
        <p:nvSpPr>
          <p:cNvPr id="3" name="Content Placeholder 2"/>
          <p:cNvSpPr>
            <a:spLocks noGrp="1"/>
          </p:cNvSpPr>
          <p:nvPr>
            <p:ph idx="1"/>
          </p:nvPr>
        </p:nvSpPr>
        <p:spPr>
          <a:xfrm>
            <a:off x="177421" y="1214651"/>
            <a:ext cx="11805313" cy="4911513"/>
          </a:xfrm>
        </p:spPr>
        <p:txBody>
          <a:bodyPr/>
          <a:lstStyle/>
          <a:p>
            <a:r>
              <a:rPr lang="id-ID" sz="2800" dirty="0"/>
              <a:t>Depresi adalah perasaan sedih dan tertekan yang menetap selama lebih dari dua minggu. Perasaan tertekan sedemikian beratnya sehingga yang bersangkutan tak dapat melaksanakan fungsi sehari–hari. Lanjut Usia sering menderita depresi karena banyak mengalami kehilangan seperti kehilangan pekerjaan, kehilangan kemampuan fisik, kehilangan harga diri, kematian atau kehilangan pasangan hidup/kerabat/ keluarga dekat dan kepergian anak–anak. </a:t>
            </a:r>
          </a:p>
          <a:p>
            <a:r>
              <a:rPr lang="id-ID" sz="2800" dirty="0"/>
              <a:t>Pasien mungkin mengemukakan kesepian, kehilangan sesuatu yang dicintai (</a:t>
            </a:r>
            <a:r>
              <a:rPr lang="id-ID" sz="2800" i="1" dirty="0"/>
              <a:t>lost of love object)</a:t>
            </a:r>
            <a:r>
              <a:rPr lang="id-ID" sz="2800" dirty="0"/>
              <a:t>, ada perasaan kosong /hampa, pesimis, kuatir masa depan, tak ada kepuasaan hidup, merasa hidupnya tidak bahagia, mengeluhkan satu atau lebih gejala fisik (lelah, nyeri). </a:t>
            </a:r>
          </a:p>
        </p:txBody>
      </p:sp>
    </p:spTree>
    <p:extLst>
      <p:ext uri="{BB962C8B-B14F-4D97-AF65-F5344CB8AC3E}">
        <p14:creationId xmlns:p14="http://schemas.microsoft.com/office/powerpoint/2010/main" val="1081780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066" y="0"/>
            <a:ext cx="10972800" cy="598819"/>
          </a:xfrm>
        </p:spPr>
        <p:txBody>
          <a:bodyPr/>
          <a:lstStyle/>
          <a:p>
            <a:r>
              <a:rPr lang="id-ID" dirty="0"/>
              <a:t>Teknik pengisian</a:t>
            </a:r>
          </a:p>
        </p:txBody>
      </p:sp>
      <p:sp>
        <p:nvSpPr>
          <p:cNvPr id="3" name="Content Placeholder 2"/>
          <p:cNvSpPr>
            <a:spLocks noGrp="1"/>
          </p:cNvSpPr>
          <p:nvPr>
            <p:ph idx="1"/>
          </p:nvPr>
        </p:nvSpPr>
        <p:spPr>
          <a:xfrm>
            <a:off x="191069" y="709685"/>
            <a:ext cx="11750722" cy="5416480"/>
          </a:xfrm>
        </p:spPr>
        <p:txBody>
          <a:bodyPr/>
          <a:lstStyle/>
          <a:p>
            <a:pPr lvl="0"/>
            <a:r>
              <a:rPr lang="id-ID" sz="2400" dirty="0"/>
              <a:t>Jelaskan pada pasien bahwa pemeriksa akan menanyakan keadaan perasaannya dalam </a:t>
            </a:r>
            <a:r>
              <a:rPr lang="id-ID" sz="2400" b="1" dirty="0"/>
              <a:t>dua minggu terakhir, </a:t>
            </a:r>
            <a:r>
              <a:rPr lang="id-ID" sz="2400" dirty="0"/>
              <a:t>tidak ada jawaban benar salah, </a:t>
            </a:r>
            <a:r>
              <a:rPr lang="id-ID" sz="2400" b="1" dirty="0"/>
              <a:t>jawablah ya atau tidak</a:t>
            </a:r>
            <a:r>
              <a:rPr lang="id-ID" sz="2400" dirty="0"/>
              <a:t> sesuai dengan perasaan yang paling tepat akhir-akhir ini. </a:t>
            </a:r>
          </a:p>
          <a:p>
            <a:pPr lvl="0"/>
            <a:r>
              <a:rPr lang="id-ID" sz="2400" dirty="0"/>
              <a:t>Bacakan pertanyaan nomor 1 – 15 sesuai dengan kalimat yang tertulis, tunggu jawaban pasien. Jika jawaban kurang jelas, tegaskan lagi apakah pasien ingin menjawab ya atau tidak. Beri tanda (lingkari) jawaban pasien tersebut. </a:t>
            </a:r>
          </a:p>
          <a:p>
            <a:pPr lvl="0"/>
            <a:r>
              <a:rPr lang="id-ID" sz="2400" dirty="0"/>
              <a:t>Setelah semua pertanyaan dijawab, hitunglah </a:t>
            </a:r>
            <a:r>
              <a:rPr lang="id-ID" sz="2400" b="1" dirty="0"/>
              <a:t>jumlah jawaban yang bercetak tebal</a:t>
            </a:r>
            <a:r>
              <a:rPr lang="id-ID" sz="2400" dirty="0"/>
              <a:t>.  Setiap jawaban (ya/tidak) yang bercetak tebal diberi nilai satu (1). </a:t>
            </a:r>
          </a:p>
          <a:p>
            <a:pPr lvl="0"/>
            <a:r>
              <a:rPr lang="id-ID" sz="2400" dirty="0"/>
              <a:t>Jumlah skor diantara 0</a:t>
            </a:r>
            <a:r>
              <a:rPr lang="id-ID" sz="2400" b="1" dirty="0"/>
              <a:t>-5</a:t>
            </a:r>
            <a:r>
              <a:rPr lang="id-ID" sz="2400" dirty="0"/>
              <a:t> menunjukkan kemungkinan besar tidak ada gangguan depresi </a:t>
            </a:r>
          </a:p>
          <a:p>
            <a:pPr lvl="0"/>
            <a:r>
              <a:rPr lang="id-ID" sz="2400" dirty="0"/>
              <a:t>Jumlah skor diantara </a:t>
            </a:r>
            <a:r>
              <a:rPr lang="id-ID" sz="2400" b="1" dirty="0"/>
              <a:t>5-9</a:t>
            </a:r>
            <a:r>
              <a:rPr lang="id-ID" sz="2400" dirty="0"/>
              <a:t> menunjukkan kemungkinan besar ada gangguan depresi.  </a:t>
            </a:r>
          </a:p>
          <a:p>
            <a:pPr lvl="0"/>
            <a:r>
              <a:rPr lang="id-ID" sz="2400" dirty="0"/>
              <a:t>Jumlah skor </a:t>
            </a:r>
            <a:r>
              <a:rPr lang="id-ID" sz="2400" b="1" dirty="0"/>
              <a:t>10</a:t>
            </a:r>
            <a:r>
              <a:rPr lang="id-ID" sz="2400" dirty="0"/>
              <a:t> atau lebih menunjukkan ada gangguan depresi </a:t>
            </a:r>
          </a:p>
        </p:txBody>
      </p:sp>
    </p:spTree>
    <p:extLst>
      <p:ext uri="{BB962C8B-B14F-4D97-AF65-F5344CB8AC3E}">
        <p14:creationId xmlns:p14="http://schemas.microsoft.com/office/powerpoint/2010/main" val="2228512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78960846"/>
              </p:ext>
            </p:extLst>
          </p:nvPr>
        </p:nvGraphicFramePr>
        <p:xfrm>
          <a:off x="262989" y="126237"/>
          <a:ext cx="9171955" cy="6676817"/>
        </p:xfrm>
        <a:graphic>
          <a:graphicData uri="http://schemas.openxmlformats.org/drawingml/2006/table">
            <a:tbl>
              <a:tblPr firstRow="1" firstCol="1" bandRow="1">
                <a:tableStyleId>{5C22544A-7EE6-4342-B048-85BDC9FD1C3A}</a:tableStyleId>
              </a:tblPr>
              <a:tblGrid>
                <a:gridCol w="667951">
                  <a:extLst>
                    <a:ext uri="{9D8B030D-6E8A-4147-A177-3AD203B41FA5}">
                      <a16:colId xmlns:a16="http://schemas.microsoft.com/office/drawing/2014/main" val="765954552"/>
                    </a:ext>
                  </a:extLst>
                </a:gridCol>
                <a:gridCol w="6019805">
                  <a:extLst>
                    <a:ext uri="{9D8B030D-6E8A-4147-A177-3AD203B41FA5}">
                      <a16:colId xmlns:a16="http://schemas.microsoft.com/office/drawing/2014/main" val="44221302"/>
                    </a:ext>
                  </a:extLst>
                </a:gridCol>
                <a:gridCol w="583426">
                  <a:extLst>
                    <a:ext uri="{9D8B030D-6E8A-4147-A177-3AD203B41FA5}">
                      <a16:colId xmlns:a16="http://schemas.microsoft.com/office/drawing/2014/main" val="1282844791"/>
                    </a:ext>
                  </a:extLst>
                </a:gridCol>
                <a:gridCol w="1024603">
                  <a:extLst>
                    <a:ext uri="{9D8B030D-6E8A-4147-A177-3AD203B41FA5}">
                      <a16:colId xmlns:a16="http://schemas.microsoft.com/office/drawing/2014/main" val="3751983647"/>
                    </a:ext>
                  </a:extLst>
                </a:gridCol>
                <a:gridCol w="876170">
                  <a:extLst>
                    <a:ext uri="{9D8B030D-6E8A-4147-A177-3AD203B41FA5}">
                      <a16:colId xmlns:a16="http://schemas.microsoft.com/office/drawing/2014/main" val="3770208270"/>
                    </a:ext>
                  </a:extLst>
                </a:gridCol>
              </a:tblGrid>
              <a:tr h="295539">
                <a:tc>
                  <a:txBody>
                    <a:bodyPr/>
                    <a:lstStyle/>
                    <a:p>
                      <a:pPr marL="52070">
                        <a:lnSpc>
                          <a:spcPct val="107000"/>
                        </a:lnSpc>
                        <a:spcAft>
                          <a:spcPts val="0"/>
                        </a:spcAft>
                      </a:pPr>
                      <a:r>
                        <a:rPr lang="id-ID" sz="900">
                          <a:solidFill>
                            <a:schemeClr val="tx1"/>
                          </a:solidFill>
                          <a:effectLst/>
                        </a:rPr>
                        <a:t>No </a:t>
                      </a:r>
                      <a:endParaRPr lang="id-ID" sz="10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marR="34925" algn="ctr">
                        <a:lnSpc>
                          <a:spcPct val="107000"/>
                        </a:lnSpc>
                        <a:spcAft>
                          <a:spcPts val="0"/>
                        </a:spcAft>
                      </a:pPr>
                      <a:r>
                        <a:rPr lang="id-ID" sz="900">
                          <a:solidFill>
                            <a:schemeClr val="tx1"/>
                          </a:solidFill>
                          <a:effectLst/>
                        </a:rPr>
                        <a:t>Pertanyaan </a:t>
                      </a:r>
                      <a:endParaRPr lang="id-ID" sz="10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marL="2540" algn="ctr">
                        <a:lnSpc>
                          <a:spcPct val="107000"/>
                        </a:lnSpc>
                        <a:spcAft>
                          <a:spcPts val="0"/>
                        </a:spcAft>
                      </a:pPr>
                      <a:r>
                        <a:rPr lang="id-ID" sz="900">
                          <a:solidFill>
                            <a:schemeClr val="tx1"/>
                          </a:solidFill>
                          <a:effectLst/>
                        </a:rPr>
                        <a:t> </a:t>
                      </a:r>
                      <a:endParaRPr lang="id-ID" sz="10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marR="635" algn="ctr">
                        <a:lnSpc>
                          <a:spcPct val="107000"/>
                        </a:lnSpc>
                        <a:spcAft>
                          <a:spcPts val="0"/>
                        </a:spcAft>
                      </a:pPr>
                      <a:r>
                        <a:rPr lang="id-ID" sz="900">
                          <a:solidFill>
                            <a:schemeClr val="tx1"/>
                          </a:solidFill>
                          <a:effectLst/>
                        </a:rPr>
                        <a:t> </a:t>
                      </a:r>
                      <a:endParaRPr lang="id-ID" sz="10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marR="32385" algn="ctr">
                        <a:lnSpc>
                          <a:spcPct val="107000"/>
                        </a:lnSpc>
                        <a:spcAft>
                          <a:spcPts val="0"/>
                        </a:spcAft>
                      </a:pPr>
                      <a:r>
                        <a:rPr lang="id-ID" sz="900" dirty="0">
                          <a:solidFill>
                            <a:schemeClr val="tx1"/>
                          </a:solidFill>
                          <a:effectLst/>
                        </a:rPr>
                        <a:t>Skor </a:t>
                      </a:r>
                      <a:endParaRPr lang="id-ID"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extLst>
                  <a:ext uri="{0D108BD9-81ED-4DB2-BD59-A6C34878D82A}">
                    <a16:rowId xmlns:a16="http://schemas.microsoft.com/office/drawing/2014/main" val="2501213112"/>
                  </a:ext>
                </a:extLst>
              </a:tr>
              <a:tr h="295539">
                <a:tc>
                  <a:txBody>
                    <a:bodyPr/>
                    <a:lstStyle/>
                    <a:p>
                      <a:pPr marR="32385" algn="ctr">
                        <a:lnSpc>
                          <a:spcPct val="107000"/>
                        </a:lnSpc>
                        <a:spcAft>
                          <a:spcPts val="0"/>
                        </a:spcAft>
                      </a:pPr>
                      <a:r>
                        <a:rPr lang="id-ID" sz="900" dirty="0">
                          <a:solidFill>
                            <a:schemeClr val="tx1"/>
                          </a:solidFill>
                          <a:effectLst/>
                        </a:rPr>
                        <a:t>1 </a:t>
                      </a:r>
                      <a:endParaRPr lang="id-ID"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a:lnSpc>
                          <a:spcPct val="107000"/>
                        </a:lnSpc>
                        <a:spcAft>
                          <a:spcPts val="0"/>
                        </a:spcAft>
                      </a:pPr>
                      <a:r>
                        <a:rPr lang="id-ID" sz="1600" dirty="0">
                          <a:effectLst/>
                        </a:rPr>
                        <a:t>Apakah </a:t>
                      </a:r>
                      <a:r>
                        <a:rPr lang="id-ID" sz="1600" dirty="0" err="1">
                          <a:effectLst/>
                        </a:rPr>
                        <a:t>anda</a:t>
                      </a:r>
                      <a:r>
                        <a:rPr lang="id-ID" sz="1600" dirty="0">
                          <a:effectLst/>
                        </a:rPr>
                        <a:t> pada dasarnya puas dengan kehidupan </a:t>
                      </a:r>
                      <a:r>
                        <a:rPr lang="id-ID" sz="1600" dirty="0" err="1">
                          <a:effectLst/>
                        </a:rPr>
                        <a:t>anda</a:t>
                      </a:r>
                      <a:r>
                        <a:rPr lang="id-ID" sz="1600" dirty="0">
                          <a:effectLst/>
                        </a:rPr>
                        <a:t>? </a:t>
                      </a:r>
                      <a:endParaRPr lang="id-ID"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marL="26035">
                        <a:lnSpc>
                          <a:spcPct val="107000"/>
                        </a:lnSpc>
                        <a:spcAft>
                          <a:spcPts val="0"/>
                        </a:spcAft>
                      </a:pPr>
                      <a:r>
                        <a:rPr lang="id-ID" sz="900">
                          <a:effectLst/>
                        </a:rPr>
                        <a:t>YA </a:t>
                      </a:r>
                      <a:endParaRPr lang="id-ID"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marL="52070">
                        <a:lnSpc>
                          <a:spcPct val="107000"/>
                        </a:lnSpc>
                        <a:spcAft>
                          <a:spcPts val="0"/>
                        </a:spcAft>
                      </a:pPr>
                      <a:r>
                        <a:rPr lang="id-ID" sz="1000" b="1" dirty="0">
                          <a:effectLst/>
                        </a:rPr>
                        <a:t>TIDAK</a:t>
                      </a:r>
                      <a:r>
                        <a:rPr lang="id-ID" sz="900" dirty="0">
                          <a:effectLst/>
                        </a:rPr>
                        <a:t> </a:t>
                      </a:r>
                      <a:endParaRPr lang="id-ID"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marL="6350" algn="ctr">
                        <a:lnSpc>
                          <a:spcPct val="107000"/>
                        </a:lnSpc>
                        <a:spcAft>
                          <a:spcPts val="0"/>
                        </a:spcAft>
                      </a:pPr>
                      <a:r>
                        <a:rPr lang="id-ID" sz="1000">
                          <a:effectLst/>
                        </a:rPr>
                        <a:t> </a:t>
                      </a:r>
                      <a:endParaRPr lang="id-ID"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extLst>
                  <a:ext uri="{0D108BD9-81ED-4DB2-BD59-A6C34878D82A}">
                    <a16:rowId xmlns:a16="http://schemas.microsoft.com/office/drawing/2014/main" val="1003196369"/>
                  </a:ext>
                </a:extLst>
              </a:tr>
              <a:tr h="484355">
                <a:tc>
                  <a:txBody>
                    <a:bodyPr/>
                    <a:lstStyle/>
                    <a:p>
                      <a:pPr marR="32385" algn="ctr">
                        <a:lnSpc>
                          <a:spcPct val="107000"/>
                        </a:lnSpc>
                        <a:spcAft>
                          <a:spcPts val="0"/>
                        </a:spcAft>
                      </a:pPr>
                      <a:r>
                        <a:rPr lang="id-ID" sz="900" dirty="0">
                          <a:solidFill>
                            <a:schemeClr val="tx1"/>
                          </a:solidFill>
                          <a:effectLst/>
                        </a:rPr>
                        <a:t>2 </a:t>
                      </a:r>
                      <a:endParaRPr lang="id-ID"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algn="just">
                        <a:lnSpc>
                          <a:spcPct val="107000"/>
                        </a:lnSpc>
                        <a:spcAft>
                          <a:spcPts val="0"/>
                        </a:spcAft>
                      </a:pPr>
                      <a:r>
                        <a:rPr lang="id-ID" sz="1600" dirty="0">
                          <a:effectLst/>
                        </a:rPr>
                        <a:t>Apakah </a:t>
                      </a:r>
                      <a:r>
                        <a:rPr lang="id-ID" sz="1600" dirty="0" err="1">
                          <a:effectLst/>
                        </a:rPr>
                        <a:t>anda</a:t>
                      </a:r>
                      <a:r>
                        <a:rPr lang="id-ID" sz="1600" dirty="0">
                          <a:effectLst/>
                        </a:rPr>
                        <a:t> sudah meninggalkan banyak kegiatan dan minat /kesenangan </a:t>
                      </a:r>
                      <a:r>
                        <a:rPr lang="id-ID" sz="1600" dirty="0" err="1">
                          <a:effectLst/>
                        </a:rPr>
                        <a:t>anda</a:t>
                      </a:r>
                      <a:r>
                        <a:rPr lang="id-ID" sz="1600" dirty="0">
                          <a:effectLst/>
                        </a:rPr>
                        <a:t>? </a:t>
                      </a:r>
                      <a:endParaRPr lang="id-ID"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marL="22860">
                        <a:lnSpc>
                          <a:spcPct val="107000"/>
                        </a:lnSpc>
                        <a:spcAft>
                          <a:spcPts val="0"/>
                        </a:spcAft>
                      </a:pPr>
                      <a:r>
                        <a:rPr lang="id-ID" sz="1000" b="1" dirty="0">
                          <a:effectLst/>
                        </a:rPr>
                        <a:t>YA </a:t>
                      </a:r>
                      <a:endParaRPr lang="id-ID" sz="105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marL="59690">
                        <a:lnSpc>
                          <a:spcPct val="107000"/>
                        </a:lnSpc>
                        <a:spcAft>
                          <a:spcPts val="0"/>
                        </a:spcAft>
                      </a:pPr>
                      <a:r>
                        <a:rPr lang="id-ID" sz="900">
                          <a:effectLst/>
                        </a:rPr>
                        <a:t>TIDAK </a:t>
                      </a:r>
                      <a:endParaRPr lang="id-ID"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marL="6350" algn="ctr">
                        <a:lnSpc>
                          <a:spcPct val="107000"/>
                        </a:lnSpc>
                        <a:spcAft>
                          <a:spcPts val="0"/>
                        </a:spcAft>
                      </a:pPr>
                      <a:r>
                        <a:rPr lang="id-ID" sz="1000">
                          <a:effectLst/>
                        </a:rPr>
                        <a:t> </a:t>
                      </a:r>
                      <a:endParaRPr lang="id-ID"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extLst>
                  <a:ext uri="{0D108BD9-81ED-4DB2-BD59-A6C34878D82A}">
                    <a16:rowId xmlns:a16="http://schemas.microsoft.com/office/drawing/2014/main" val="2631648598"/>
                  </a:ext>
                </a:extLst>
              </a:tr>
              <a:tr h="295539">
                <a:tc>
                  <a:txBody>
                    <a:bodyPr/>
                    <a:lstStyle/>
                    <a:p>
                      <a:pPr marR="32385" algn="ctr">
                        <a:lnSpc>
                          <a:spcPct val="107000"/>
                        </a:lnSpc>
                        <a:spcAft>
                          <a:spcPts val="0"/>
                        </a:spcAft>
                      </a:pPr>
                      <a:r>
                        <a:rPr lang="id-ID" sz="900" dirty="0">
                          <a:solidFill>
                            <a:schemeClr val="tx1"/>
                          </a:solidFill>
                          <a:effectLst/>
                        </a:rPr>
                        <a:t>3 </a:t>
                      </a:r>
                      <a:endParaRPr lang="id-ID"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a:lnSpc>
                          <a:spcPct val="107000"/>
                        </a:lnSpc>
                        <a:spcAft>
                          <a:spcPts val="0"/>
                        </a:spcAft>
                      </a:pPr>
                      <a:r>
                        <a:rPr lang="id-ID" sz="1600" dirty="0">
                          <a:effectLst/>
                        </a:rPr>
                        <a:t>Apakah </a:t>
                      </a:r>
                      <a:r>
                        <a:rPr lang="id-ID" sz="1600" dirty="0" err="1">
                          <a:effectLst/>
                        </a:rPr>
                        <a:t>anda</a:t>
                      </a:r>
                      <a:r>
                        <a:rPr lang="id-ID" sz="1600" dirty="0">
                          <a:effectLst/>
                        </a:rPr>
                        <a:t> merasa kehidupan </a:t>
                      </a:r>
                      <a:r>
                        <a:rPr lang="id-ID" sz="1600" dirty="0" err="1">
                          <a:effectLst/>
                        </a:rPr>
                        <a:t>anda</a:t>
                      </a:r>
                      <a:r>
                        <a:rPr lang="id-ID" sz="1600" dirty="0">
                          <a:effectLst/>
                        </a:rPr>
                        <a:t> hampa? </a:t>
                      </a:r>
                      <a:endParaRPr lang="id-ID"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marL="22860">
                        <a:lnSpc>
                          <a:spcPct val="107000"/>
                        </a:lnSpc>
                        <a:spcAft>
                          <a:spcPts val="0"/>
                        </a:spcAft>
                      </a:pPr>
                      <a:r>
                        <a:rPr lang="id-ID" sz="1000" b="1" dirty="0">
                          <a:effectLst/>
                        </a:rPr>
                        <a:t>YA </a:t>
                      </a:r>
                      <a:endParaRPr lang="id-ID" sz="105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marL="59690">
                        <a:lnSpc>
                          <a:spcPct val="107000"/>
                        </a:lnSpc>
                        <a:spcAft>
                          <a:spcPts val="0"/>
                        </a:spcAft>
                      </a:pPr>
                      <a:r>
                        <a:rPr lang="id-ID" sz="900">
                          <a:effectLst/>
                        </a:rPr>
                        <a:t>TIDAK </a:t>
                      </a:r>
                      <a:endParaRPr lang="id-ID"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marL="6350" algn="ctr">
                        <a:lnSpc>
                          <a:spcPct val="107000"/>
                        </a:lnSpc>
                        <a:spcAft>
                          <a:spcPts val="0"/>
                        </a:spcAft>
                      </a:pPr>
                      <a:r>
                        <a:rPr lang="id-ID" sz="1000">
                          <a:effectLst/>
                        </a:rPr>
                        <a:t> </a:t>
                      </a:r>
                      <a:endParaRPr lang="id-ID"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extLst>
                  <a:ext uri="{0D108BD9-81ED-4DB2-BD59-A6C34878D82A}">
                    <a16:rowId xmlns:a16="http://schemas.microsoft.com/office/drawing/2014/main" val="1452021077"/>
                  </a:ext>
                </a:extLst>
              </a:tr>
              <a:tr h="295539">
                <a:tc>
                  <a:txBody>
                    <a:bodyPr/>
                    <a:lstStyle/>
                    <a:p>
                      <a:pPr marR="32385" algn="ctr">
                        <a:lnSpc>
                          <a:spcPct val="107000"/>
                        </a:lnSpc>
                        <a:spcAft>
                          <a:spcPts val="0"/>
                        </a:spcAft>
                      </a:pPr>
                      <a:r>
                        <a:rPr lang="id-ID" sz="900">
                          <a:solidFill>
                            <a:schemeClr val="tx1"/>
                          </a:solidFill>
                          <a:effectLst/>
                        </a:rPr>
                        <a:t>4 </a:t>
                      </a:r>
                      <a:endParaRPr lang="id-ID" sz="10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a:lnSpc>
                          <a:spcPct val="107000"/>
                        </a:lnSpc>
                        <a:spcAft>
                          <a:spcPts val="0"/>
                        </a:spcAft>
                      </a:pPr>
                      <a:r>
                        <a:rPr lang="id-ID" sz="1600">
                          <a:effectLst/>
                        </a:rPr>
                        <a:t>Apakah anda sering merasa bosan? </a:t>
                      </a:r>
                      <a:endParaRPr lang="id-ID"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marL="22860">
                        <a:lnSpc>
                          <a:spcPct val="107000"/>
                        </a:lnSpc>
                        <a:spcAft>
                          <a:spcPts val="0"/>
                        </a:spcAft>
                      </a:pPr>
                      <a:r>
                        <a:rPr lang="id-ID" sz="1000" b="1" dirty="0">
                          <a:effectLst/>
                        </a:rPr>
                        <a:t>YA </a:t>
                      </a:r>
                      <a:endParaRPr lang="id-ID" sz="105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marL="59690">
                        <a:lnSpc>
                          <a:spcPct val="107000"/>
                        </a:lnSpc>
                        <a:spcAft>
                          <a:spcPts val="0"/>
                        </a:spcAft>
                      </a:pPr>
                      <a:r>
                        <a:rPr lang="id-ID" sz="900">
                          <a:effectLst/>
                        </a:rPr>
                        <a:t>TIDAK </a:t>
                      </a:r>
                      <a:endParaRPr lang="id-ID"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marR="30480" algn="ctr">
                        <a:lnSpc>
                          <a:spcPct val="107000"/>
                        </a:lnSpc>
                        <a:spcAft>
                          <a:spcPts val="0"/>
                        </a:spcAft>
                      </a:pPr>
                      <a:r>
                        <a:rPr lang="id-ID" sz="1000">
                          <a:effectLst/>
                        </a:rPr>
                        <a:t>1 </a:t>
                      </a:r>
                      <a:endParaRPr lang="id-ID"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extLst>
                  <a:ext uri="{0D108BD9-81ED-4DB2-BD59-A6C34878D82A}">
                    <a16:rowId xmlns:a16="http://schemas.microsoft.com/office/drawing/2014/main" val="866322770"/>
                  </a:ext>
                </a:extLst>
              </a:tr>
              <a:tr h="295539">
                <a:tc>
                  <a:txBody>
                    <a:bodyPr/>
                    <a:lstStyle/>
                    <a:p>
                      <a:pPr marR="32385" algn="ctr">
                        <a:lnSpc>
                          <a:spcPct val="107000"/>
                        </a:lnSpc>
                        <a:spcAft>
                          <a:spcPts val="0"/>
                        </a:spcAft>
                      </a:pPr>
                      <a:r>
                        <a:rPr lang="id-ID" sz="900" dirty="0">
                          <a:solidFill>
                            <a:schemeClr val="tx1"/>
                          </a:solidFill>
                          <a:effectLst/>
                        </a:rPr>
                        <a:t>5 </a:t>
                      </a:r>
                      <a:endParaRPr lang="id-ID"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a:lnSpc>
                          <a:spcPct val="107000"/>
                        </a:lnSpc>
                        <a:spcAft>
                          <a:spcPts val="0"/>
                        </a:spcAft>
                      </a:pPr>
                      <a:r>
                        <a:rPr lang="id-ID" sz="1600" dirty="0">
                          <a:effectLst/>
                        </a:rPr>
                        <a:t>Apakah </a:t>
                      </a:r>
                      <a:r>
                        <a:rPr lang="id-ID" sz="1600" dirty="0" err="1">
                          <a:effectLst/>
                        </a:rPr>
                        <a:t>anda</a:t>
                      </a:r>
                      <a:r>
                        <a:rPr lang="id-ID" sz="1600" dirty="0">
                          <a:effectLst/>
                        </a:rPr>
                        <a:t> mempunyai semangat baik setiap saat? </a:t>
                      </a:r>
                      <a:endParaRPr lang="id-ID"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marL="26035">
                        <a:lnSpc>
                          <a:spcPct val="107000"/>
                        </a:lnSpc>
                        <a:spcAft>
                          <a:spcPts val="0"/>
                        </a:spcAft>
                      </a:pPr>
                      <a:r>
                        <a:rPr lang="id-ID" sz="900">
                          <a:effectLst/>
                        </a:rPr>
                        <a:t>YA </a:t>
                      </a:r>
                      <a:endParaRPr lang="id-ID"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marL="52070">
                        <a:lnSpc>
                          <a:spcPct val="107000"/>
                        </a:lnSpc>
                        <a:spcAft>
                          <a:spcPts val="0"/>
                        </a:spcAft>
                      </a:pPr>
                      <a:r>
                        <a:rPr lang="id-ID" sz="1000" b="1" dirty="0">
                          <a:effectLst/>
                        </a:rPr>
                        <a:t>TIDAK </a:t>
                      </a:r>
                      <a:endParaRPr lang="id-ID" sz="105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marL="6350" algn="ctr">
                        <a:lnSpc>
                          <a:spcPct val="107000"/>
                        </a:lnSpc>
                        <a:spcAft>
                          <a:spcPts val="0"/>
                        </a:spcAft>
                      </a:pPr>
                      <a:r>
                        <a:rPr lang="id-ID" sz="1000">
                          <a:effectLst/>
                        </a:rPr>
                        <a:t> </a:t>
                      </a:r>
                      <a:endParaRPr lang="id-ID"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extLst>
                  <a:ext uri="{0D108BD9-81ED-4DB2-BD59-A6C34878D82A}">
                    <a16:rowId xmlns:a16="http://schemas.microsoft.com/office/drawing/2014/main" val="1118581260"/>
                  </a:ext>
                </a:extLst>
              </a:tr>
              <a:tr h="485176">
                <a:tc>
                  <a:txBody>
                    <a:bodyPr/>
                    <a:lstStyle/>
                    <a:p>
                      <a:pPr marR="32385" algn="ctr">
                        <a:lnSpc>
                          <a:spcPct val="107000"/>
                        </a:lnSpc>
                        <a:spcAft>
                          <a:spcPts val="0"/>
                        </a:spcAft>
                      </a:pPr>
                      <a:r>
                        <a:rPr lang="id-ID" sz="900" dirty="0">
                          <a:solidFill>
                            <a:schemeClr val="tx1"/>
                          </a:solidFill>
                          <a:effectLst/>
                        </a:rPr>
                        <a:t>6 </a:t>
                      </a:r>
                      <a:endParaRPr lang="id-ID"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algn="just">
                        <a:lnSpc>
                          <a:spcPct val="107000"/>
                        </a:lnSpc>
                        <a:spcAft>
                          <a:spcPts val="0"/>
                        </a:spcAft>
                      </a:pPr>
                      <a:r>
                        <a:rPr lang="id-ID" sz="1600" dirty="0">
                          <a:effectLst/>
                        </a:rPr>
                        <a:t>Apakah </a:t>
                      </a:r>
                      <a:r>
                        <a:rPr lang="id-ID" sz="1600" dirty="0" err="1">
                          <a:effectLst/>
                        </a:rPr>
                        <a:t>anda</a:t>
                      </a:r>
                      <a:r>
                        <a:rPr lang="id-ID" sz="1600" dirty="0">
                          <a:effectLst/>
                        </a:rPr>
                        <a:t> takut sesuatu yang buruk akan terjadi pada </a:t>
                      </a:r>
                      <a:r>
                        <a:rPr lang="id-ID" sz="1600" dirty="0" err="1">
                          <a:effectLst/>
                        </a:rPr>
                        <a:t>anda</a:t>
                      </a:r>
                      <a:r>
                        <a:rPr lang="id-ID" sz="1600" dirty="0">
                          <a:effectLst/>
                        </a:rPr>
                        <a:t>? </a:t>
                      </a:r>
                      <a:endParaRPr lang="id-ID"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marL="22860">
                        <a:lnSpc>
                          <a:spcPct val="107000"/>
                        </a:lnSpc>
                        <a:spcAft>
                          <a:spcPts val="0"/>
                        </a:spcAft>
                      </a:pPr>
                      <a:r>
                        <a:rPr lang="id-ID" sz="1000" b="1" dirty="0">
                          <a:effectLst/>
                        </a:rPr>
                        <a:t>YA </a:t>
                      </a:r>
                      <a:endParaRPr lang="id-ID" sz="105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marL="59690">
                        <a:lnSpc>
                          <a:spcPct val="107000"/>
                        </a:lnSpc>
                        <a:spcAft>
                          <a:spcPts val="0"/>
                        </a:spcAft>
                      </a:pPr>
                      <a:r>
                        <a:rPr lang="id-ID" sz="900" dirty="0">
                          <a:effectLst/>
                        </a:rPr>
                        <a:t>TIDAK </a:t>
                      </a:r>
                      <a:endParaRPr lang="id-ID"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marR="30480" algn="ctr">
                        <a:lnSpc>
                          <a:spcPct val="107000"/>
                        </a:lnSpc>
                        <a:spcAft>
                          <a:spcPts val="0"/>
                        </a:spcAft>
                      </a:pPr>
                      <a:r>
                        <a:rPr lang="id-ID" sz="1000">
                          <a:effectLst/>
                        </a:rPr>
                        <a:t>1 </a:t>
                      </a:r>
                      <a:endParaRPr lang="id-ID"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extLst>
                  <a:ext uri="{0D108BD9-81ED-4DB2-BD59-A6C34878D82A}">
                    <a16:rowId xmlns:a16="http://schemas.microsoft.com/office/drawing/2014/main" val="67974602"/>
                  </a:ext>
                </a:extLst>
              </a:tr>
              <a:tr h="484355">
                <a:tc>
                  <a:txBody>
                    <a:bodyPr/>
                    <a:lstStyle/>
                    <a:p>
                      <a:pPr marR="32385" algn="ctr">
                        <a:lnSpc>
                          <a:spcPct val="107000"/>
                        </a:lnSpc>
                        <a:spcAft>
                          <a:spcPts val="0"/>
                        </a:spcAft>
                      </a:pPr>
                      <a:r>
                        <a:rPr lang="id-ID" sz="900" dirty="0">
                          <a:solidFill>
                            <a:schemeClr val="tx1"/>
                          </a:solidFill>
                          <a:effectLst/>
                        </a:rPr>
                        <a:t>7 </a:t>
                      </a:r>
                      <a:endParaRPr lang="id-ID"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algn="just">
                        <a:lnSpc>
                          <a:spcPct val="107000"/>
                        </a:lnSpc>
                        <a:spcAft>
                          <a:spcPts val="0"/>
                        </a:spcAft>
                      </a:pPr>
                      <a:r>
                        <a:rPr lang="id-ID" sz="1600" dirty="0">
                          <a:effectLst/>
                        </a:rPr>
                        <a:t>Apakah </a:t>
                      </a:r>
                      <a:r>
                        <a:rPr lang="id-ID" sz="1600" dirty="0" err="1">
                          <a:effectLst/>
                        </a:rPr>
                        <a:t>anda</a:t>
                      </a:r>
                      <a:r>
                        <a:rPr lang="id-ID" sz="1600" dirty="0">
                          <a:effectLst/>
                        </a:rPr>
                        <a:t> merasa bahagia pada sebagian besar hidup </a:t>
                      </a:r>
                      <a:r>
                        <a:rPr lang="id-ID" sz="1600" dirty="0" err="1">
                          <a:effectLst/>
                        </a:rPr>
                        <a:t>anda</a:t>
                      </a:r>
                      <a:r>
                        <a:rPr lang="id-ID" sz="1600" dirty="0">
                          <a:effectLst/>
                        </a:rPr>
                        <a:t>? </a:t>
                      </a:r>
                      <a:endParaRPr lang="id-ID"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marL="26035">
                        <a:lnSpc>
                          <a:spcPct val="107000"/>
                        </a:lnSpc>
                        <a:spcAft>
                          <a:spcPts val="0"/>
                        </a:spcAft>
                      </a:pPr>
                      <a:r>
                        <a:rPr lang="id-ID" sz="900">
                          <a:effectLst/>
                        </a:rPr>
                        <a:t>YA </a:t>
                      </a:r>
                      <a:endParaRPr lang="id-ID"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marL="52070">
                        <a:lnSpc>
                          <a:spcPct val="107000"/>
                        </a:lnSpc>
                        <a:spcAft>
                          <a:spcPts val="0"/>
                        </a:spcAft>
                      </a:pPr>
                      <a:r>
                        <a:rPr lang="id-ID" sz="1000" b="1" dirty="0">
                          <a:effectLst/>
                        </a:rPr>
                        <a:t>TIDAK </a:t>
                      </a:r>
                      <a:endParaRPr lang="id-ID" sz="105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marL="6350" algn="ctr">
                        <a:lnSpc>
                          <a:spcPct val="107000"/>
                        </a:lnSpc>
                        <a:spcAft>
                          <a:spcPts val="0"/>
                        </a:spcAft>
                      </a:pPr>
                      <a:r>
                        <a:rPr lang="id-ID" sz="1000">
                          <a:effectLst/>
                        </a:rPr>
                        <a:t> </a:t>
                      </a:r>
                      <a:endParaRPr lang="id-ID"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extLst>
                  <a:ext uri="{0D108BD9-81ED-4DB2-BD59-A6C34878D82A}">
                    <a16:rowId xmlns:a16="http://schemas.microsoft.com/office/drawing/2014/main" val="1001645747"/>
                  </a:ext>
                </a:extLst>
              </a:tr>
              <a:tr h="295539">
                <a:tc>
                  <a:txBody>
                    <a:bodyPr/>
                    <a:lstStyle/>
                    <a:p>
                      <a:pPr marR="32385" algn="ctr">
                        <a:lnSpc>
                          <a:spcPct val="107000"/>
                        </a:lnSpc>
                        <a:spcAft>
                          <a:spcPts val="0"/>
                        </a:spcAft>
                      </a:pPr>
                      <a:r>
                        <a:rPr lang="id-ID" sz="900" dirty="0">
                          <a:solidFill>
                            <a:schemeClr val="tx1"/>
                          </a:solidFill>
                          <a:effectLst/>
                        </a:rPr>
                        <a:t>8 </a:t>
                      </a:r>
                      <a:endParaRPr lang="id-ID"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a:lnSpc>
                          <a:spcPct val="107000"/>
                        </a:lnSpc>
                        <a:spcAft>
                          <a:spcPts val="0"/>
                        </a:spcAft>
                      </a:pPr>
                      <a:r>
                        <a:rPr lang="id-ID" sz="1600">
                          <a:effectLst/>
                        </a:rPr>
                        <a:t>Apakah anda sering merasa tidak berdaya? </a:t>
                      </a:r>
                      <a:endParaRPr lang="id-ID"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marL="22860">
                        <a:lnSpc>
                          <a:spcPct val="107000"/>
                        </a:lnSpc>
                        <a:spcAft>
                          <a:spcPts val="0"/>
                        </a:spcAft>
                      </a:pPr>
                      <a:r>
                        <a:rPr lang="id-ID" sz="1000" b="1" dirty="0">
                          <a:effectLst/>
                        </a:rPr>
                        <a:t>YA </a:t>
                      </a:r>
                      <a:endParaRPr lang="id-ID" sz="105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marL="59690">
                        <a:lnSpc>
                          <a:spcPct val="107000"/>
                        </a:lnSpc>
                        <a:spcAft>
                          <a:spcPts val="0"/>
                        </a:spcAft>
                      </a:pPr>
                      <a:r>
                        <a:rPr lang="id-ID" sz="900">
                          <a:effectLst/>
                        </a:rPr>
                        <a:t>TIDAK </a:t>
                      </a:r>
                      <a:endParaRPr lang="id-ID"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marL="6350" algn="ctr">
                        <a:lnSpc>
                          <a:spcPct val="107000"/>
                        </a:lnSpc>
                        <a:spcAft>
                          <a:spcPts val="0"/>
                        </a:spcAft>
                      </a:pPr>
                      <a:r>
                        <a:rPr lang="id-ID" sz="1000">
                          <a:effectLst/>
                        </a:rPr>
                        <a:t> </a:t>
                      </a:r>
                      <a:endParaRPr lang="id-ID"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extLst>
                  <a:ext uri="{0D108BD9-81ED-4DB2-BD59-A6C34878D82A}">
                    <a16:rowId xmlns:a16="http://schemas.microsoft.com/office/drawing/2014/main" val="379347088"/>
                  </a:ext>
                </a:extLst>
              </a:tr>
              <a:tr h="484355">
                <a:tc>
                  <a:txBody>
                    <a:bodyPr/>
                    <a:lstStyle/>
                    <a:p>
                      <a:pPr marR="32385" algn="ctr">
                        <a:lnSpc>
                          <a:spcPct val="107000"/>
                        </a:lnSpc>
                        <a:spcAft>
                          <a:spcPts val="0"/>
                        </a:spcAft>
                      </a:pPr>
                      <a:r>
                        <a:rPr lang="id-ID" sz="900" dirty="0">
                          <a:solidFill>
                            <a:schemeClr val="tx1"/>
                          </a:solidFill>
                          <a:effectLst/>
                        </a:rPr>
                        <a:t>9 </a:t>
                      </a:r>
                      <a:endParaRPr lang="id-ID"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algn="just">
                        <a:lnSpc>
                          <a:spcPct val="107000"/>
                        </a:lnSpc>
                        <a:spcAft>
                          <a:spcPts val="0"/>
                        </a:spcAft>
                      </a:pPr>
                      <a:r>
                        <a:rPr lang="id-ID" sz="1600" dirty="0">
                          <a:effectLst/>
                        </a:rPr>
                        <a:t>Apakah </a:t>
                      </a:r>
                      <a:r>
                        <a:rPr lang="id-ID" sz="1600" dirty="0" err="1">
                          <a:effectLst/>
                        </a:rPr>
                        <a:t>anda</a:t>
                      </a:r>
                      <a:r>
                        <a:rPr lang="id-ID" sz="1600" dirty="0">
                          <a:effectLst/>
                        </a:rPr>
                        <a:t> lebih senang tinggal di rumah daripada pergi ke luar dan mengerjakan sesuatu hal yang baru? </a:t>
                      </a:r>
                      <a:endParaRPr lang="id-ID"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marL="22860">
                        <a:lnSpc>
                          <a:spcPct val="107000"/>
                        </a:lnSpc>
                        <a:spcAft>
                          <a:spcPts val="0"/>
                        </a:spcAft>
                      </a:pPr>
                      <a:r>
                        <a:rPr lang="id-ID" sz="1050" b="1" dirty="0">
                          <a:effectLst/>
                        </a:rPr>
                        <a:t>YA </a:t>
                      </a:r>
                      <a:endParaRPr lang="id-ID"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marL="59690">
                        <a:lnSpc>
                          <a:spcPct val="107000"/>
                        </a:lnSpc>
                        <a:spcAft>
                          <a:spcPts val="0"/>
                        </a:spcAft>
                      </a:pPr>
                      <a:r>
                        <a:rPr lang="id-ID" sz="900">
                          <a:effectLst/>
                        </a:rPr>
                        <a:t>TIDAK </a:t>
                      </a:r>
                      <a:endParaRPr lang="id-ID"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marR="30480" algn="ctr">
                        <a:lnSpc>
                          <a:spcPct val="107000"/>
                        </a:lnSpc>
                        <a:spcAft>
                          <a:spcPts val="0"/>
                        </a:spcAft>
                      </a:pPr>
                      <a:r>
                        <a:rPr lang="id-ID" sz="1000">
                          <a:effectLst/>
                        </a:rPr>
                        <a:t>1 </a:t>
                      </a:r>
                      <a:endParaRPr lang="id-ID"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extLst>
                  <a:ext uri="{0D108BD9-81ED-4DB2-BD59-A6C34878D82A}">
                    <a16:rowId xmlns:a16="http://schemas.microsoft.com/office/drawing/2014/main" val="926677304"/>
                  </a:ext>
                </a:extLst>
              </a:tr>
              <a:tr h="482713">
                <a:tc>
                  <a:txBody>
                    <a:bodyPr/>
                    <a:lstStyle/>
                    <a:p>
                      <a:pPr marR="35560" algn="ctr">
                        <a:lnSpc>
                          <a:spcPct val="107000"/>
                        </a:lnSpc>
                        <a:spcAft>
                          <a:spcPts val="0"/>
                        </a:spcAft>
                      </a:pPr>
                      <a:r>
                        <a:rPr lang="id-ID" sz="900" dirty="0">
                          <a:solidFill>
                            <a:schemeClr val="tx1"/>
                          </a:solidFill>
                          <a:effectLst/>
                        </a:rPr>
                        <a:t>10 </a:t>
                      </a:r>
                      <a:endParaRPr lang="id-ID"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algn="just">
                        <a:lnSpc>
                          <a:spcPct val="107000"/>
                        </a:lnSpc>
                        <a:spcAft>
                          <a:spcPts val="0"/>
                        </a:spcAft>
                      </a:pPr>
                      <a:r>
                        <a:rPr lang="id-ID" sz="1600" dirty="0">
                          <a:effectLst/>
                        </a:rPr>
                        <a:t>Apakah </a:t>
                      </a:r>
                      <a:r>
                        <a:rPr lang="id-ID" sz="1600" dirty="0" err="1">
                          <a:effectLst/>
                        </a:rPr>
                        <a:t>anda</a:t>
                      </a:r>
                      <a:r>
                        <a:rPr lang="id-ID" sz="1600" dirty="0">
                          <a:effectLst/>
                        </a:rPr>
                        <a:t> merasa mempunyai banyak masalah dengan daya ingat </a:t>
                      </a:r>
                      <a:r>
                        <a:rPr lang="id-ID" sz="1600" dirty="0" err="1">
                          <a:effectLst/>
                        </a:rPr>
                        <a:t>anda</a:t>
                      </a:r>
                      <a:r>
                        <a:rPr lang="id-ID" sz="1600" dirty="0">
                          <a:effectLst/>
                        </a:rPr>
                        <a:t> dibandingkan kebanyakan orang? </a:t>
                      </a:r>
                      <a:endParaRPr lang="id-ID"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marL="22860">
                        <a:lnSpc>
                          <a:spcPct val="107000"/>
                        </a:lnSpc>
                        <a:spcAft>
                          <a:spcPts val="0"/>
                        </a:spcAft>
                      </a:pPr>
                      <a:r>
                        <a:rPr lang="id-ID" sz="1050" b="1" dirty="0">
                          <a:effectLst/>
                        </a:rPr>
                        <a:t>YA </a:t>
                      </a:r>
                      <a:endParaRPr lang="id-ID"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marL="59690">
                        <a:lnSpc>
                          <a:spcPct val="107000"/>
                        </a:lnSpc>
                        <a:spcAft>
                          <a:spcPts val="0"/>
                        </a:spcAft>
                      </a:pPr>
                      <a:r>
                        <a:rPr lang="id-ID" sz="900">
                          <a:effectLst/>
                        </a:rPr>
                        <a:t>TIDAK </a:t>
                      </a:r>
                      <a:endParaRPr lang="id-ID"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marL="6350" algn="ctr">
                        <a:lnSpc>
                          <a:spcPct val="107000"/>
                        </a:lnSpc>
                        <a:spcAft>
                          <a:spcPts val="0"/>
                        </a:spcAft>
                      </a:pPr>
                      <a:r>
                        <a:rPr lang="id-ID" sz="1000">
                          <a:effectLst/>
                        </a:rPr>
                        <a:t> </a:t>
                      </a:r>
                      <a:endParaRPr lang="id-ID"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extLst>
                  <a:ext uri="{0D108BD9-81ED-4DB2-BD59-A6C34878D82A}">
                    <a16:rowId xmlns:a16="http://schemas.microsoft.com/office/drawing/2014/main" val="1867188878"/>
                  </a:ext>
                </a:extLst>
              </a:tr>
              <a:tr h="295539">
                <a:tc>
                  <a:txBody>
                    <a:bodyPr/>
                    <a:lstStyle/>
                    <a:p>
                      <a:pPr marR="35560" algn="ctr">
                        <a:lnSpc>
                          <a:spcPct val="107000"/>
                        </a:lnSpc>
                        <a:spcAft>
                          <a:spcPts val="0"/>
                        </a:spcAft>
                      </a:pPr>
                      <a:r>
                        <a:rPr lang="id-ID" sz="900" dirty="0">
                          <a:solidFill>
                            <a:schemeClr val="tx1"/>
                          </a:solidFill>
                          <a:effectLst/>
                        </a:rPr>
                        <a:t>11 </a:t>
                      </a:r>
                      <a:endParaRPr lang="id-ID"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a:lnSpc>
                          <a:spcPct val="107000"/>
                        </a:lnSpc>
                        <a:spcAft>
                          <a:spcPts val="0"/>
                        </a:spcAft>
                      </a:pPr>
                      <a:r>
                        <a:rPr lang="id-ID" sz="1600">
                          <a:effectLst/>
                        </a:rPr>
                        <a:t>Apakah anda pikir hidup anda sekarang ini menyenangkan? </a:t>
                      </a:r>
                      <a:endParaRPr lang="id-ID"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marL="26035">
                        <a:lnSpc>
                          <a:spcPct val="107000"/>
                        </a:lnSpc>
                        <a:spcAft>
                          <a:spcPts val="0"/>
                        </a:spcAft>
                      </a:pPr>
                      <a:r>
                        <a:rPr lang="id-ID" sz="900">
                          <a:effectLst/>
                        </a:rPr>
                        <a:t>YA </a:t>
                      </a:r>
                      <a:endParaRPr lang="id-ID"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marL="52070">
                        <a:lnSpc>
                          <a:spcPct val="107000"/>
                        </a:lnSpc>
                        <a:spcAft>
                          <a:spcPts val="0"/>
                        </a:spcAft>
                      </a:pPr>
                      <a:r>
                        <a:rPr lang="id-ID" sz="1050" b="1" dirty="0">
                          <a:effectLst/>
                        </a:rPr>
                        <a:t>TIDAK </a:t>
                      </a:r>
                      <a:endParaRPr lang="id-ID"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marL="6350" algn="ctr">
                        <a:lnSpc>
                          <a:spcPct val="107000"/>
                        </a:lnSpc>
                        <a:spcAft>
                          <a:spcPts val="0"/>
                        </a:spcAft>
                      </a:pPr>
                      <a:r>
                        <a:rPr lang="id-ID" sz="1000">
                          <a:effectLst/>
                        </a:rPr>
                        <a:t> </a:t>
                      </a:r>
                      <a:endParaRPr lang="id-ID"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extLst>
                  <a:ext uri="{0D108BD9-81ED-4DB2-BD59-A6C34878D82A}">
                    <a16:rowId xmlns:a16="http://schemas.microsoft.com/office/drawing/2014/main" val="842991505"/>
                  </a:ext>
                </a:extLst>
              </a:tr>
              <a:tr h="484355">
                <a:tc>
                  <a:txBody>
                    <a:bodyPr/>
                    <a:lstStyle/>
                    <a:p>
                      <a:pPr marR="35560" algn="ctr">
                        <a:lnSpc>
                          <a:spcPct val="107000"/>
                        </a:lnSpc>
                        <a:spcAft>
                          <a:spcPts val="0"/>
                        </a:spcAft>
                      </a:pPr>
                      <a:r>
                        <a:rPr lang="id-ID" sz="900" dirty="0">
                          <a:solidFill>
                            <a:schemeClr val="tx1"/>
                          </a:solidFill>
                          <a:effectLst/>
                        </a:rPr>
                        <a:t>12 </a:t>
                      </a:r>
                      <a:endParaRPr lang="id-ID"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algn="just">
                        <a:lnSpc>
                          <a:spcPct val="107000"/>
                        </a:lnSpc>
                        <a:spcAft>
                          <a:spcPts val="0"/>
                        </a:spcAft>
                      </a:pPr>
                      <a:r>
                        <a:rPr lang="id-ID" sz="1600" dirty="0">
                          <a:effectLst/>
                        </a:rPr>
                        <a:t>Apakah </a:t>
                      </a:r>
                      <a:r>
                        <a:rPr lang="id-ID" sz="1600" dirty="0" err="1">
                          <a:effectLst/>
                        </a:rPr>
                        <a:t>anda</a:t>
                      </a:r>
                      <a:r>
                        <a:rPr lang="id-ID" sz="1600" dirty="0">
                          <a:effectLst/>
                        </a:rPr>
                        <a:t> merasa tidak berharga seperti perasaan </a:t>
                      </a:r>
                      <a:r>
                        <a:rPr lang="id-ID" sz="1600" dirty="0" err="1">
                          <a:effectLst/>
                        </a:rPr>
                        <a:t>anda</a:t>
                      </a:r>
                      <a:r>
                        <a:rPr lang="id-ID" sz="1600" dirty="0">
                          <a:effectLst/>
                        </a:rPr>
                        <a:t> saat kini? </a:t>
                      </a:r>
                      <a:endParaRPr lang="id-ID"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marL="22860">
                        <a:lnSpc>
                          <a:spcPct val="107000"/>
                        </a:lnSpc>
                        <a:spcAft>
                          <a:spcPts val="0"/>
                        </a:spcAft>
                      </a:pPr>
                      <a:r>
                        <a:rPr lang="id-ID" sz="1050" b="1" dirty="0">
                          <a:effectLst/>
                        </a:rPr>
                        <a:t>YA </a:t>
                      </a:r>
                      <a:endParaRPr lang="id-ID"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marL="59690">
                        <a:lnSpc>
                          <a:spcPct val="107000"/>
                        </a:lnSpc>
                        <a:spcAft>
                          <a:spcPts val="0"/>
                        </a:spcAft>
                      </a:pPr>
                      <a:r>
                        <a:rPr lang="id-ID" sz="900">
                          <a:effectLst/>
                        </a:rPr>
                        <a:t>TIDAK </a:t>
                      </a:r>
                      <a:endParaRPr lang="id-ID"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marL="6350" algn="ctr">
                        <a:lnSpc>
                          <a:spcPct val="107000"/>
                        </a:lnSpc>
                        <a:spcAft>
                          <a:spcPts val="0"/>
                        </a:spcAft>
                      </a:pPr>
                      <a:r>
                        <a:rPr lang="id-ID" sz="1000">
                          <a:effectLst/>
                        </a:rPr>
                        <a:t> </a:t>
                      </a:r>
                      <a:endParaRPr lang="id-ID"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extLst>
                  <a:ext uri="{0D108BD9-81ED-4DB2-BD59-A6C34878D82A}">
                    <a16:rowId xmlns:a16="http://schemas.microsoft.com/office/drawing/2014/main" val="3706893310"/>
                  </a:ext>
                </a:extLst>
              </a:tr>
              <a:tr h="295539">
                <a:tc>
                  <a:txBody>
                    <a:bodyPr/>
                    <a:lstStyle/>
                    <a:p>
                      <a:pPr marR="35560" algn="ctr">
                        <a:lnSpc>
                          <a:spcPct val="107000"/>
                        </a:lnSpc>
                        <a:spcAft>
                          <a:spcPts val="0"/>
                        </a:spcAft>
                      </a:pPr>
                      <a:r>
                        <a:rPr lang="id-ID" sz="900" dirty="0">
                          <a:solidFill>
                            <a:schemeClr val="tx1"/>
                          </a:solidFill>
                          <a:effectLst/>
                        </a:rPr>
                        <a:t>13 </a:t>
                      </a:r>
                      <a:endParaRPr lang="id-ID"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a:lnSpc>
                          <a:spcPct val="107000"/>
                        </a:lnSpc>
                        <a:spcAft>
                          <a:spcPts val="0"/>
                        </a:spcAft>
                      </a:pPr>
                      <a:r>
                        <a:rPr lang="id-ID" sz="1600" dirty="0">
                          <a:effectLst/>
                        </a:rPr>
                        <a:t>Apakah </a:t>
                      </a:r>
                      <a:r>
                        <a:rPr lang="id-ID" sz="1600" dirty="0" err="1">
                          <a:effectLst/>
                        </a:rPr>
                        <a:t>anda</a:t>
                      </a:r>
                      <a:r>
                        <a:rPr lang="id-ID" sz="1600" dirty="0">
                          <a:effectLst/>
                        </a:rPr>
                        <a:t> merasa penuh semangat? </a:t>
                      </a:r>
                      <a:endParaRPr lang="id-ID"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marL="26035">
                        <a:lnSpc>
                          <a:spcPct val="107000"/>
                        </a:lnSpc>
                        <a:spcAft>
                          <a:spcPts val="0"/>
                        </a:spcAft>
                      </a:pPr>
                      <a:r>
                        <a:rPr lang="id-ID" sz="900">
                          <a:effectLst/>
                        </a:rPr>
                        <a:t>YA </a:t>
                      </a:r>
                      <a:endParaRPr lang="id-ID"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marL="52070">
                        <a:lnSpc>
                          <a:spcPct val="107000"/>
                        </a:lnSpc>
                        <a:spcAft>
                          <a:spcPts val="0"/>
                        </a:spcAft>
                      </a:pPr>
                      <a:r>
                        <a:rPr lang="id-ID" sz="1050" b="1" dirty="0">
                          <a:effectLst/>
                        </a:rPr>
                        <a:t>TIDAK </a:t>
                      </a:r>
                      <a:endParaRPr lang="id-ID"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marL="6350" algn="ctr">
                        <a:lnSpc>
                          <a:spcPct val="107000"/>
                        </a:lnSpc>
                        <a:spcAft>
                          <a:spcPts val="0"/>
                        </a:spcAft>
                      </a:pPr>
                      <a:r>
                        <a:rPr lang="id-ID" sz="1000">
                          <a:effectLst/>
                        </a:rPr>
                        <a:t> </a:t>
                      </a:r>
                      <a:endParaRPr lang="id-ID"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extLst>
                  <a:ext uri="{0D108BD9-81ED-4DB2-BD59-A6C34878D82A}">
                    <a16:rowId xmlns:a16="http://schemas.microsoft.com/office/drawing/2014/main" val="3656366520"/>
                  </a:ext>
                </a:extLst>
              </a:tr>
              <a:tr h="484355">
                <a:tc>
                  <a:txBody>
                    <a:bodyPr/>
                    <a:lstStyle/>
                    <a:p>
                      <a:pPr marR="35560" algn="ctr">
                        <a:lnSpc>
                          <a:spcPct val="107000"/>
                        </a:lnSpc>
                        <a:spcAft>
                          <a:spcPts val="0"/>
                        </a:spcAft>
                      </a:pPr>
                      <a:r>
                        <a:rPr lang="id-ID" sz="900" dirty="0">
                          <a:solidFill>
                            <a:schemeClr val="tx1"/>
                          </a:solidFill>
                          <a:effectLst/>
                        </a:rPr>
                        <a:t>14 </a:t>
                      </a:r>
                      <a:endParaRPr lang="id-ID"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a:lnSpc>
                          <a:spcPct val="107000"/>
                        </a:lnSpc>
                        <a:spcAft>
                          <a:spcPts val="0"/>
                        </a:spcAft>
                      </a:pPr>
                      <a:r>
                        <a:rPr lang="id-ID" sz="1600" dirty="0">
                          <a:effectLst/>
                        </a:rPr>
                        <a:t>Apakah </a:t>
                      </a:r>
                      <a:r>
                        <a:rPr lang="id-ID" sz="1600" dirty="0" err="1">
                          <a:effectLst/>
                        </a:rPr>
                        <a:t>anda</a:t>
                      </a:r>
                      <a:r>
                        <a:rPr lang="id-ID" sz="1600" dirty="0">
                          <a:effectLst/>
                        </a:rPr>
                        <a:t> merasa bahwa keadaan </a:t>
                      </a:r>
                      <a:r>
                        <a:rPr lang="id-ID" sz="1600" dirty="0" err="1">
                          <a:effectLst/>
                        </a:rPr>
                        <a:t>anda</a:t>
                      </a:r>
                      <a:r>
                        <a:rPr lang="id-ID" sz="1600" dirty="0">
                          <a:effectLst/>
                        </a:rPr>
                        <a:t> tidak ada harapan? </a:t>
                      </a:r>
                      <a:endParaRPr lang="id-ID"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marL="22860">
                        <a:lnSpc>
                          <a:spcPct val="107000"/>
                        </a:lnSpc>
                        <a:spcAft>
                          <a:spcPts val="0"/>
                        </a:spcAft>
                      </a:pPr>
                      <a:r>
                        <a:rPr lang="id-ID" sz="1050" b="1" dirty="0">
                          <a:effectLst/>
                        </a:rPr>
                        <a:t>YA </a:t>
                      </a:r>
                      <a:endParaRPr lang="id-ID"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marL="59690">
                        <a:lnSpc>
                          <a:spcPct val="107000"/>
                        </a:lnSpc>
                        <a:spcAft>
                          <a:spcPts val="0"/>
                        </a:spcAft>
                      </a:pPr>
                      <a:r>
                        <a:rPr lang="id-ID" sz="900">
                          <a:effectLst/>
                        </a:rPr>
                        <a:t>TIDAK </a:t>
                      </a:r>
                      <a:endParaRPr lang="id-ID"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marL="6350" algn="ctr">
                        <a:lnSpc>
                          <a:spcPct val="107000"/>
                        </a:lnSpc>
                        <a:spcAft>
                          <a:spcPts val="0"/>
                        </a:spcAft>
                      </a:pPr>
                      <a:r>
                        <a:rPr lang="id-ID" sz="1000">
                          <a:effectLst/>
                        </a:rPr>
                        <a:t> </a:t>
                      </a:r>
                      <a:endParaRPr lang="id-ID"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extLst>
                  <a:ext uri="{0D108BD9-81ED-4DB2-BD59-A6C34878D82A}">
                    <a16:rowId xmlns:a16="http://schemas.microsoft.com/office/drawing/2014/main" val="3970212960"/>
                  </a:ext>
                </a:extLst>
              </a:tr>
              <a:tr h="484355">
                <a:tc>
                  <a:txBody>
                    <a:bodyPr/>
                    <a:lstStyle/>
                    <a:p>
                      <a:pPr marR="35560" algn="ctr">
                        <a:lnSpc>
                          <a:spcPct val="107000"/>
                        </a:lnSpc>
                        <a:spcAft>
                          <a:spcPts val="0"/>
                        </a:spcAft>
                      </a:pPr>
                      <a:r>
                        <a:rPr lang="id-ID" sz="900" dirty="0">
                          <a:solidFill>
                            <a:schemeClr val="tx1"/>
                          </a:solidFill>
                          <a:effectLst/>
                        </a:rPr>
                        <a:t>15 </a:t>
                      </a:r>
                      <a:endParaRPr lang="id-ID"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algn="just">
                        <a:lnSpc>
                          <a:spcPct val="107000"/>
                        </a:lnSpc>
                        <a:spcAft>
                          <a:spcPts val="0"/>
                        </a:spcAft>
                      </a:pPr>
                      <a:r>
                        <a:rPr lang="id-ID" sz="1600" dirty="0">
                          <a:effectLst/>
                        </a:rPr>
                        <a:t>Apakah </a:t>
                      </a:r>
                      <a:r>
                        <a:rPr lang="id-ID" sz="1600" dirty="0" err="1">
                          <a:effectLst/>
                        </a:rPr>
                        <a:t>anda</a:t>
                      </a:r>
                      <a:r>
                        <a:rPr lang="id-ID" sz="1600" dirty="0">
                          <a:effectLst/>
                        </a:rPr>
                        <a:t> pikir bahwa orang lain lebih baik keadaannya dari </a:t>
                      </a:r>
                      <a:r>
                        <a:rPr lang="id-ID" sz="1600" dirty="0" err="1">
                          <a:effectLst/>
                        </a:rPr>
                        <a:t>anda</a:t>
                      </a:r>
                      <a:r>
                        <a:rPr lang="id-ID" sz="1600" dirty="0">
                          <a:effectLst/>
                        </a:rPr>
                        <a:t>? </a:t>
                      </a:r>
                      <a:endParaRPr lang="id-ID"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marL="22860">
                        <a:lnSpc>
                          <a:spcPct val="107000"/>
                        </a:lnSpc>
                        <a:spcAft>
                          <a:spcPts val="0"/>
                        </a:spcAft>
                      </a:pPr>
                      <a:r>
                        <a:rPr lang="id-ID" sz="1050" b="1" dirty="0">
                          <a:effectLst/>
                        </a:rPr>
                        <a:t>YA </a:t>
                      </a:r>
                      <a:endParaRPr lang="id-ID"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marL="59690">
                        <a:lnSpc>
                          <a:spcPct val="107000"/>
                        </a:lnSpc>
                        <a:spcAft>
                          <a:spcPts val="0"/>
                        </a:spcAft>
                      </a:pPr>
                      <a:r>
                        <a:rPr lang="id-ID" sz="900">
                          <a:effectLst/>
                        </a:rPr>
                        <a:t>TIDAK </a:t>
                      </a:r>
                      <a:endParaRPr lang="id-ID"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marL="6350" algn="ctr">
                        <a:lnSpc>
                          <a:spcPct val="107000"/>
                        </a:lnSpc>
                        <a:spcAft>
                          <a:spcPts val="0"/>
                        </a:spcAft>
                      </a:pPr>
                      <a:r>
                        <a:rPr lang="id-ID" sz="1000">
                          <a:effectLst/>
                        </a:rPr>
                        <a:t> </a:t>
                      </a:r>
                      <a:endParaRPr lang="id-ID"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extLst>
                  <a:ext uri="{0D108BD9-81ED-4DB2-BD59-A6C34878D82A}">
                    <a16:rowId xmlns:a16="http://schemas.microsoft.com/office/drawing/2014/main" val="1775335851"/>
                  </a:ext>
                </a:extLst>
              </a:tr>
              <a:tr h="295539">
                <a:tc>
                  <a:txBody>
                    <a:bodyPr/>
                    <a:lstStyle/>
                    <a:p>
                      <a:pPr marL="2540" algn="ctr">
                        <a:lnSpc>
                          <a:spcPct val="107000"/>
                        </a:lnSpc>
                        <a:spcAft>
                          <a:spcPts val="0"/>
                        </a:spcAft>
                      </a:pPr>
                      <a:r>
                        <a:rPr lang="id-ID" sz="900" dirty="0">
                          <a:solidFill>
                            <a:schemeClr val="tx1"/>
                          </a:solidFill>
                          <a:effectLst/>
                        </a:rPr>
                        <a:t> </a:t>
                      </a:r>
                      <a:endParaRPr lang="id-ID"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a:lnSpc>
                          <a:spcPct val="107000"/>
                        </a:lnSpc>
                        <a:spcAft>
                          <a:spcPts val="0"/>
                        </a:spcAft>
                      </a:pPr>
                      <a:r>
                        <a:rPr lang="id-ID" sz="900" dirty="0">
                          <a:effectLst/>
                        </a:rPr>
                        <a:t> </a:t>
                      </a:r>
                      <a:endParaRPr lang="id-ID"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marL="2540" algn="ctr">
                        <a:lnSpc>
                          <a:spcPct val="107000"/>
                        </a:lnSpc>
                        <a:spcAft>
                          <a:spcPts val="0"/>
                        </a:spcAft>
                      </a:pPr>
                      <a:r>
                        <a:rPr lang="id-ID" sz="900">
                          <a:effectLst/>
                        </a:rPr>
                        <a:t> </a:t>
                      </a:r>
                      <a:endParaRPr lang="id-ID"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marR="635" algn="ctr">
                        <a:lnSpc>
                          <a:spcPct val="107000"/>
                        </a:lnSpc>
                        <a:spcAft>
                          <a:spcPts val="0"/>
                        </a:spcAft>
                      </a:pPr>
                      <a:r>
                        <a:rPr lang="id-ID" sz="900">
                          <a:effectLst/>
                        </a:rPr>
                        <a:t> </a:t>
                      </a:r>
                      <a:endParaRPr lang="id-ID"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tc>
                  <a:txBody>
                    <a:bodyPr/>
                    <a:lstStyle/>
                    <a:p>
                      <a:pPr marR="30480" algn="ctr">
                        <a:lnSpc>
                          <a:spcPct val="107000"/>
                        </a:lnSpc>
                        <a:spcAft>
                          <a:spcPts val="0"/>
                        </a:spcAft>
                      </a:pPr>
                      <a:r>
                        <a:rPr lang="id-ID" sz="1000" dirty="0">
                          <a:effectLst/>
                        </a:rPr>
                        <a:t>3 </a:t>
                      </a:r>
                      <a:endParaRPr lang="id-ID"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1415" marR="31845" marT="3981" marB="0"/>
                </a:tc>
                <a:extLst>
                  <a:ext uri="{0D108BD9-81ED-4DB2-BD59-A6C34878D82A}">
                    <a16:rowId xmlns:a16="http://schemas.microsoft.com/office/drawing/2014/main" val="1574161024"/>
                  </a:ext>
                </a:extLst>
              </a:tr>
            </a:tbl>
          </a:graphicData>
        </a:graphic>
      </p:graphicFrame>
      <p:grpSp>
        <p:nvGrpSpPr>
          <p:cNvPr id="5" name="Group 4"/>
          <p:cNvGrpSpPr/>
          <p:nvPr/>
        </p:nvGrpSpPr>
        <p:grpSpPr>
          <a:xfrm>
            <a:off x="8848410" y="6482841"/>
            <a:ext cx="292077" cy="248922"/>
            <a:chOff x="0" y="0"/>
            <a:chExt cx="255270" cy="191770"/>
          </a:xfrm>
        </p:grpSpPr>
        <p:sp>
          <p:nvSpPr>
            <p:cNvPr id="6" name="Shape 2928"/>
            <p:cNvSpPr/>
            <p:nvPr/>
          </p:nvSpPr>
          <p:spPr>
            <a:xfrm>
              <a:off x="0" y="0"/>
              <a:ext cx="255270" cy="191770"/>
            </a:xfrm>
            <a:custGeom>
              <a:avLst/>
              <a:gdLst/>
              <a:ahLst/>
              <a:cxnLst/>
              <a:rect l="0" t="0" r="0" b="0"/>
              <a:pathLst>
                <a:path w="255270" h="191770">
                  <a:moveTo>
                    <a:pt x="127635" y="0"/>
                  </a:moveTo>
                  <a:cubicBezTo>
                    <a:pt x="57150" y="0"/>
                    <a:pt x="0" y="42926"/>
                    <a:pt x="0" y="95885"/>
                  </a:cubicBezTo>
                  <a:cubicBezTo>
                    <a:pt x="0" y="148844"/>
                    <a:pt x="57150" y="191770"/>
                    <a:pt x="127635" y="191770"/>
                  </a:cubicBezTo>
                  <a:cubicBezTo>
                    <a:pt x="198120" y="191770"/>
                    <a:pt x="255270" y="148844"/>
                    <a:pt x="255270" y="95885"/>
                  </a:cubicBezTo>
                  <a:cubicBezTo>
                    <a:pt x="255270" y="42926"/>
                    <a:pt x="198120" y="0"/>
                    <a:pt x="127635" y="0"/>
                  </a:cubicBezTo>
                  <a:close/>
                </a:path>
              </a:pathLst>
            </a:custGeom>
            <a:ln w="9525" cap="rnd">
              <a:round/>
            </a:ln>
          </p:spPr>
          <p:style>
            <a:lnRef idx="1">
              <a:srgbClr val="FF0000"/>
            </a:lnRef>
            <a:fillRef idx="0">
              <a:srgbClr val="000000">
                <a:alpha val="0"/>
              </a:srgbClr>
            </a:fillRef>
            <a:effectRef idx="0">
              <a:scrgbClr r="0" g="0" b="0"/>
            </a:effectRef>
            <a:fontRef idx="none"/>
          </p:style>
          <p:txBody>
            <a:bodyPr/>
            <a:lstStyle/>
            <a:p>
              <a:endParaRPr lang="id-ID"/>
            </a:p>
          </p:txBody>
        </p:sp>
      </p:grpSp>
      <p:sp>
        <p:nvSpPr>
          <p:cNvPr id="11" name="Rectangle 10"/>
          <p:cNvSpPr/>
          <p:nvPr/>
        </p:nvSpPr>
        <p:spPr>
          <a:xfrm>
            <a:off x="10141773" y="1980008"/>
            <a:ext cx="1787237" cy="1754326"/>
          </a:xfrm>
          <a:prstGeom prst="rect">
            <a:avLst/>
          </a:prstGeom>
        </p:spPr>
        <p:txBody>
          <a:bodyPr wrap="square">
            <a:spAutoFit/>
          </a:bodyPr>
          <a:lstStyle/>
          <a:p>
            <a:r>
              <a:rPr lang="id-ID" dirty="0">
                <a:solidFill>
                  <a:srgbClr val="000000"/>
                </a:solidFill>
                <a:latin typeface="Arial" panose="020B0604020202020204" pitchFamily="34" charset="0"/>
                <a:ea typeface="Arial" panose="020B0604020202020204" pitchFamily="34" charset="0"/>
              </a:rPr>
              <a:t>total skor 3 berarti kemungkinan </a:t>
            </a:r>
            <a:r>
              <a:rPr lang="id-ID" b="1" dirty="0">
                <a:solidFill>
                  <a:srgbClr val="000000"/>
                </a:solidFill>
                <a:latin typeface="Arial" panose="020B0604020202020204" pitchFamily="34" charset="0"/>
                <a:ea typeface="Arial" panose="020B0604020202020204" pitchFamily="34" charset="0"/>
              </a:rPr>
              <a:t>tidak ada gangguan depresi </a:t>
            </a:r>
            <a:endParaRPr lang="id-ID" dirty="0"/>
          </a:p>
        </p:txBody>
      </p:sp>
    </p:spTree>
    <p:extLst>
      <p:ext uri="{BB962C8B-B14F-4D97-AF65-F5344CB8AC3E}">
        <p14:creationId xmlns:p14="http://schemas.microsoft.com/office/powerpoint/2010/main" val="1870910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991" y="1322413"/>
            <a:ext cx="1663373" cy="3642269"/>
          </a:xfrm>
        </p:spPr>
        <p:txBody>
          <a:bodyPr/>
          <a:lstStyle/>
          <a:p>
            <a:r>
              <a:rPr lang="id-ID" sz="2800" dirty="0"/>
              <a:t>PENILAIAN DENGAN </a:t>
            </a:r>
            <a:br>
              <a:rPr lang="id-ID" sz="2800" dirty="0"/>
            </a:br>
            <a:r>
              <a:rPr lang="id-ID" sz="2800" dirty="0"/>
              <a:t>MINI MENTAL STATE EXAMINATION (MMSE) </a:t>
            </a:r>
          </a:p>
        </p:txBody>
      </p:sp>
      <p:pic>
        <p:nvPicPr>
          <p:cNvPr id="4" name="Content Placeholder 3"/>
          <p:cNvPicPr>
            <a:picLocks noGrp="1" noChangeAspect="1"/>
          </p:cNvPicPr>
          <p:nvPr>
            <p:ph idx="1"/>
          </p:nvPr>
        </p:nvPicPr>
        <p:blipFill rotWithShape="1">
          <a:blip r:embed="rId2"/>
          <a:srcRect l="34798" t="23747" r="34177" b="8104"/>
          <a:stretch/>
        </p:blipFill>
        <p:spPr>
          <a:xfrm>
            <a:off x="1870364" y="0"/>
            <a:ext cx="10221551" cy="6858000"/>
          </a:xfrm>
          <a:prstGeom prst="rect">
            <a:avLst/>
          </a:prstGeom>
        </p:spPr>
      </p:pic>
    </p:spTree>
    <p:extLst>
      <p:ext uri="{BB962C8B-B14F-4D97-AF65-F5344CB8AC3E}">
        <p14:creationId xmlns:p14="http://schemas.microsoft.com/office/powerpoint/2010/main" val="2343136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32373-8462-CCBA-F925-5609DA74FF26}"/>
              </a:ext>
            </a:extLst>
          </p:cNvPr>
          <p:cNvSpPr>
            <a:spLocks noGrp="1"/>
          </p:cNvSpPr>
          <p:nvPr>
            <p:ph type="title"/>
          </p:nvPr>
        </p:nvSpPr>
        <p:spPr>
          <a:xfrm>
            <a:off x="134471" y="274638"/>
            <a:ext cx="11739282" cy="868362"/>
          </a:xfrm>
        </p:spPr>
        <p:txBody>
          <a:bodyPr/>
          <a:lstStyle/>
          <a:p>
            <a:r>
              <a:rPr lang="en-US" sz="2800" dirty="0" err="1"/>
              <a:t>Pembahasan</a:t>
            </a:r>
            <a:r>
              <a:rPr lang="en-US" sz="2800" dirty="0"/>
              <a:t> </a:t>
            </a:r>
            <a:r>
              <a:rPr lang="en-US" sz="2800" dirty="0" err="1"/>
              <a:t>Lebih</a:t>
            </a:r>
            <a:r>
              <a:rPr lang="en-US" sz="2800" dirty="0"/>
              <a:t> </a:t>
            </a:r>
            <a:r>
              <a:rPr lang="en-US" sz="2800" dirty="0" err="1"/>
              <a:t>Lanjut</a:t>
            </a:r>
            <a:r>
              <a:rPr lang="en-US" sz="2800" dirty="0"/>
              <a:t> </a:t>
            </a:r>
            <a:r>
              <a:rPr lang="en-US" sz="2800" dirty="0" err="1"/>
              <a:t>Terkait</a:t>
            </a:r>
            <a:r>
              <a:rPr lang="en-US" sz="2800" dirty="0"/>
              <a:t> </a:t>
            </a:r>
            <a:r>
              <a:rPr lang="en-US" sz="2800" dirty="0" err="1"/>
              <a:t>Instrumen</a:t>
            </a:r>
            <a:r>
              <a:rPr lang="en-US" sz="2800" dirty="0"/>
              <a:t> </a:t>
            </a:r>
            <a:r>
              <a:rPr lang="en-US" sz="2800" dirty="0" err="1"/>
              <a:t>Pengkajian</a:t>
            </a:r>
            <a:r>
              <a:rPr lang="en-US" sz="2800" dirty="0"/>
              <a:t> </a:t>
            </a:r>
            <a:r>
              <a:rPr lang="en-US" sz="2800" dirty="0" err="1"/>
              <a:t>bisa</a:t>
            </a:r>
            <a:r>
              <a:rPr lang="en-US" sz="2800" dirty="0"/>
              <a:t> di </a:t>
            </a:r>
            <a:r>
              <a:rPr lang="en-US" sz="2800" dirty="0" err="1"/>
              <a:t>baca</a:t>
            </a:r>
            <a:r>
              <a:rPr lang="en-US" sz="2800" dirty="0"/>
              <a:t> di </a:t>
            </a:r>
            <a:r>
              <a:rPr lang="en-US" sz="2800" dirty="0" err="1"/>
              <a:t>Buku</a:t>
            </a:r>
            <a:r>
              <a:rPr lang="en-US" sz="2800" dirty="0"/>
              <a:t> </a:t>
            </a:r>
            <a:r>
              <a:rPr lang="en-US" sz="2800" dirty="0" err="1"/>
              <a:t>Berikut</a:t>
            </a:r>
            <a:r>
              <a:rPr lang="en-US" sz="2800" dirty="0"/>
              <a:t> </a:t>
            </a:r>
            <a:r>
              <a:rPr lang="en-US" sz="2800" dirty="0" err="1"/>
              <a:t>Ini</a:t>
            </a:r>
            <a:r>
              <a:rPr lang="en-US" sz="2800" dirty="0"/>
              <a:t> </a:t>
            </a:r>
            <a:endParaRPr lang="en-ID" sz="2800" dirty="0"/>
          </a:p>
        </p:txBody>
      </p:sp>
      <p:pic>
        <p:nvPicPr>
          <p:cNvPr id="5" name="Content Placeholder 4">
            <a:extLst>
              <a:ext uri="{FF2B5EF4-FFF2-40B4-BE49-F238E27FC236}">
                <a16:creationId xmlns:a16="http://schemas.microsoft.com/office/drawing/2014/main" id="{C3883701-0757-ABDF-FA72-9DBE8B1EEE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471" y="1143001"/>
            <a:ext cx="6637960" cy="4765848"/>
          </a:xfrm>
        </p:spPr>
      </p:pic>
      <p:sp>
        <p:nvSpPr>
          <p:cNvPr id="6" name="Arrow: Right 5">
            <a:extLst>
              <a:ext uri="{FF2B5EF4-FFF2-40B4-BE49-F238E27FC236}">
                <a16:creationId xmlns:a16="http://schemas.microsoft.com/office/drawing/2014/main" id="{ACA10DD0-E8A4-6072-B3FA-25E9A9AC4AC6}"/>
              </a:ext>
            </a:extLst>
          </p:cNvPr>
          <p:cNvSpPr/>
          <p:nvPr/>
        </p:nvSpPr>
        <p:spPr>
          <a:xfrm>
            <a:off x="6898341" y="2883368"/>
            <a:ext cx="820271" cy="86836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D"/>
          </a:p>
        </p:txBody>
      </p:sp>
      <p:sp>
        <p:nvSpPr>
          <p:cNvPr id="7" name="Rectangle 6">
            <a:extLst>
              <a:ext uri="{FF2B5EF4-FFF2-40B4-BE49-F238E27FC236}">
                <a16:creationId xmlns:a16="http://schemas.microsoft.com/office/drawing/2014/main" id="{751DC758-A053-0AE6-8E50-9CD60580E4FA}"/>
              </a:ext>
            </a:extLst>
          </p:cNvPr>
          <p:cNvSpPr/>
          <p:nvPr/>
        </p:nvSpPr>
        <p:spPr>
          <a:xfrm>
            <a:off x="7844522" y="2070847"/>
            <a:ext cx="4347478" cy="206299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Buku</a:t>
            </a:r>
            <a:r>
              <a:rPr lang="en-US" dirty="0"/>
              <a:t> </a:t>
            </a:r>
            <a:r>
              <a:rPr lang="en-US" dirty="0" err="1"/>
              <a:t>ini</a:t>
            </a:r>
            <a:r>
              <a:rPr lang="en-US" dirty="0"/>
              <a:t> </a:t>
            </a:r>
            <a:r>
              <a:rPr lang="en-US" dirty="0" err="1"/>
              <a:t>merupakan</a:t>
            </a:r>
            <a:r>
              <a:rPr lang="en-US" dirty="0"/>
              <a:t> </a:t>
            </a:r>
            <a:r>
              <a:rPr lang="en-US" dirty="0" err="1"/>
              <a:t>buku</a:t>
            </a:r>
            <a:r>
              <a:rPr lang="en-US" dirty="0"/>
              <a:t> ajar </a:t>
            </a:r>
            <a:r>
              <a:rPr lang="en-US" dirty="0" err="1"/>
              <a:t>keperawatan</a:t>
            </a:r>
            <a:r>
              <a:rPr lang="en-US" dirty="0"/>
              <a:t> </a:t>
            </a:r>
            <a:r>
              <a:rPr lang="en-US" dirty="0" err="1"/>
              <a:t>Gerontik</a:t>
            </a:r>
            <a:r>
              <a:rPr lang="en-US" dirty="0"/>
              <a:t>, yang </a:t>
            </a:r>
            <a:r>
              <a:rPr lang="en-US" dirty="0" err="1"/>
              <a:t>membahas</a:t>
            </a:r>
            <a:r>
              <a:rPr lang="en-US" dirty="0"/>
              <a:t> </a:t>
            </a:r>
            <a:r>
              <a:rPr lang="en-US" dirty="0" err="1"/>
              <a:t>tentang</a:t>
            </a:r>
            <a:r>
              <a:rPr lang="en-US" dirty="0"/>
              <a:t> </a:t>
            </a:r>
            <a:r>
              <a:rPr lang="en-US" dirty="0" err="1"/>
              <a:t>konsep</a:t>
            </a:r>
            <a:r>
              <a:rPr lang="en-US" dirty="0"/>
              <a:t> </a:t>
            </a:r>
            <a:r>
              <a:rPr lang="en-US" dirty="0" err="1"/>
              <a:t>lanjut</a:t>
            </a:r>
            <a:r>
              <a:rPr lang="en-US" dirty="0"/>
              <a:t> </a:t>
            </a:r>
            <a:r>
              <a:rPr lang="en-US" dirty="0" err="1"/>
              <a:t>usia</a:t>
            </a:r>
            <a:r>
              <a:rPr lang="en-US" dirty="0"/>
              <a:t>, </a:t>
            </a:r>
            <a:r>
              <a:rPr lang="en-US" dirty="0" err="1"/>
              <a:t>sindrom</a:t>
            </a:r>
            <a:r>
              <a:rPr lang="en-US" dirty="0"/>
              <a:t> </a:t>
            </a:r>
            <a:r>
              <a:rPr lang="en-US" dirty="0" err="1"/>
              <a:t>keperawatan</a:t>
            </a:r>
            <a:r>
              <a:rPr lang="en-US" dirty="0"/>
              <a:t> geriatric, </a:t>
            </a:r>
            <a:r>
              <a:rPr lang="en-US" dirty="0" err="1"/>
              <a:t>serta</a:t>
            </a:r>
            <a:r>
              <a:rPr lang="en-US" dirty="0"/>
              <a:t> </a:t>
            </a:r>
            <a:r>
              <a:rPr lang="en-US" dirty="0" err="1"/>
              <a:t>pengkajian</a:t>
            </a:r>
            <a:r>
              <a:rPr lang="en-US" dirty="0"/>
              <a:t> </a:t>
            </a:r>
            <a:r>
              <a:rPr lang="en-US" dirty="0" err="1"/>
              <a:t>khusus</a:t>
            </a:r>
            <a:r>
              <a:rPr lang="en-US" dirty="0"/>
              <a:t> pada </a:t>
            </a:r>
            <a:r>
              <a:rPr lang="en-US" dirty="0" err="1"/>
              <a:t>lansia</a:t>
            </a:r>
            <a:r>
              <a:rPr lang="en-US" dirty="0"/>
              <a:t> </a:t>
            </a:r>
            <a:r>
              <a:rPr lang="en-US" dirty="0" err="1"/>
              <a:t>serta</a:t>
            </a:r>
            <a:r>
              <a:rPr lang="en-US" dirty="0"/>
              <a:t> </a:t>
            </a:r>
            <a:r>
              <a:rPr lang="en-US" dirty="0" err="1"/>
              <a:t>bagaimana</a:t>
            </a:r>
            <a:r>
              <a:rPr lang="en-US" dirty="0"/>
              <a:t> </a:t>
            </a:r>
            <a:r>
              <a:rPr lang="en-US" dirty="0" err="1"/>
              <a:t>cara</a:t>
            </a:r>
            <a:r>
              <a:rPr lang="en-US" dirty="0"/>
              <a:t> </a:t>
            </a:r>
            <a:r>
              <a:rPr lang="en-US" dirty="0" err="1"/>
              <a:t>melaksanakan</a:t>
            </a:r>
            <a:r>
              <a:rPr lang="en-US" dirty="0"/>
              <a:t> </a:t>
            </a:r>
            <a:r>
              <a:rPr lang="en-US" dirty="0" err="1"/>
              <a:t>asuhan</a:t>
            </a:r>
            <a:r>
              <a:rPr lang="en-US" dirty="0"/>
              <a:t> </a:t>
            </a:r>
            <a:r>
              <a:rPr lang="en-US" dirty="0" err="1"/>
              <a:t>keperawatan</a:t>
            </a:r>
            <a:r>
              <a:rPr lang="en-US" dirty="0"/>
              <a:t> pada </a:t>
            </a:r>
            <a:r>
              <a:rPr lang="en-US" dirty="0" err="1"/>
              <a:t>lansia</a:t>
            </a:r>
            <a:endParaRPr lang="en-ID" dirty="0"/>
          </a:p>
        </p:txBody>
      </p:sp>
    </p:spTree>
    <p:extLst>
      <p:ext uri="{BB962C8B-B14F-4D97-AF65-F5344CB8AC3E}">
        <p14:creationId xmlns:p14="http://schemas.microsoft.com/office/powerpoint/2010/main" val="3304897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770" y="2785826"/>
            <a:ext cx="10972800" cy="1143000"/>
          </a:xfrm>
        </p:spPr>
        <p:txBody>
          <a:bodyPr/>
          <a:lstStyle/>
          <a:p>
            <a:r>
              <a:rPr lang="id-ID" dirty="0"/>
              <a:t>Terima Kasih</a:t>
            </a:r>
          </a:p>
        </p:txBody>
      </p:sp>
    </p:spTree>
    <p:extLst>
      <p:ext uri="{BB962C8B-B14F-4D97-AF65-F5344CB8AC3E}">
        <p14:creationId xmlns:p14="http://schemas.microsoft.com/office/powerpoint/2010/main" val="1178630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Pengkajian Paripurna Pasien Geriatri</a:t>
            </a:r>
          </a:p>
        </p:txBody>
      </p:sp>
      <p:sp>
        <p:nvSpPr>
          <p:cNvPr id="3" name="Content Placeholder 2"/>
          <p:cNvSpPr>
            <a:spLocks noGrp="1"/>
          </p:cNvSpPr>
          <p:nvPr>
            <p:ph idx="1"/>
          </p:nvPr>
        </p:nvSpPr>
        <p:spPr/>
        <p:txBody>
          <a:bodyPr/>
          <a:lstStyle/>
          <a:p>
            <a:r>
              <a:rPr lang="id-ID" b="1" dirty="0"/>
              <a:t>Pengkajian Paripurna Pasien Geriatri adalah suatu proses diagnostik interdisiplin, untuk menentukan masalah dan kapabilitas medis, kemampuan fungsional, psikososial dan lingkungan bagi pasien lanjut usia</a:t>
            </a:r>
            <a:r>
              <a:rPr lang="id-ID" dirty="0"/>
              <a:t>, hal ini dikarenakan karakteristik dan sindrom pada pasien geriatri berbeda maka diperlukan pendekatan khusus yang berorientasi bio-psiko-sosial kepada setiap pasien lanjut usia yang mutlak diperlukan agar penatalaksanaannya paripurna</a:t>
            </a:r>
          </a:p>
        </p:txBody>
      </p:sp>
    </p:spTree>
    <p:extLst>
      <p:ext uri="{BB962C8B-B14F-4D97-AF65-F5344CB8AC3E}">
        <p14:creationId xmlns:p14="http://schemas.microsoft.com/office/powerpoint/2010/main" val="2811208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94353"/>
          </a:xfrm>
        </p:spPr>
        <p:txBody>
          <a:bodyPr/>
          <a:lstStyle/>
          <a:p>
            <a:pPr lvl="0"/>
            <a:r>
              <a:rPr lang="id-ID" b="1" dirty="0"/>
              <a:t>Status Fungsional</a:t>
            </a:r>
            <a:endParaRPr lang="id-ID" dirty="0"/>
          </a:p>
        </p:txBody>
      </p:sp>
      <p:sp>
        <p:nvSpPr>
          <p:cNvPr id="3" name="Content Placeholder 2"/>
          <p:cNvSpPr>
            <a:spLocks noGrp="1"/>
          </p:cNvSpPr>
          <p:nvPr>
            <p:ph idx="1"/>
          </p:nvPr>
        </p:nvSpPr>
        <p:spPr>
          <a:xfrm>
            <a:off x="341194" y="1160061"/>
            <a:ext cx="11532358" cy="4966104"/>
          </a:xfrm>
        </p:spPr>
        <p:txBody>
          <a:bodyPr/>
          <a:lstStyle/>
          <a:p>
            <a:r>
              <a:rPr lang="id-ID" dirty="0"/>
              <a:t>Instrumen aktivitas hidup sehari – hari /</a:t>
            </a:r>
            <a:r>
              <a:rPr lang="id-ID" i="1" dirty="0"/>
              <a:t>activity daliy living</a:t>
            </a:r>
            <a:r>
              <a:rPr lang="id-ID" dirty="0"/>
              <a:t>(ADL) dengan Instrumen </a:t>
            </a:r>
            <a:r>
              <a:rPr lang="id-ID" i="1" dirty="0"/>
              <a:t>Indeks Barthel Modifikasi</a:t>
            </a:r>
          </a:p>
          <a:p>
            <a:pPr lvl="0"/>
            <a:r>
              <a:rPr lang="id-ID" dirty="0"/>
              <a:t>Instrumental </a:t>
            </a:r>
            <a:r>
              <a:rPr lang="id-ID" i="1" dirty="0"/>
              <a:t>Activities of Daily Living (IADL)</a:t>
            </a:r>
            <a:r>
              <a:rPr lang="id-ID" dirty="0"/>
              <a:t> Lawton </a:t>
            </a:r>
          </a:p>
          <a:p>
            <a:r>
              <a:rPr lang="id-ID" dirty="0"/>
              <a:t>Instrumen Penilaian Risiko Jatuh pada Pasien Lanjut Usia untuk menilai instabilitas pada lansia.</a:t>
            </a:r>
          </a:p>
        </p:txBody>
      </p:sp>
    </p:spTree>
    <p:extLst>
      <p:ext uri="{BB962C8B-B14F-4D97-AF65-F5344CB8AC3E}">
        <p14:creationId xmlns:p14="http://schemas.microsoft.com/office/powerpoint/2010/main" val="1095103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3200" b="1" dirty="0"/>
              <a:t>PENILAIAN </a:t>
            </a:r>
            <a:r>
              <a:rPr lang="id-ID" sz="3200" b="1" i="1" dirty="0"/>
              <a:t>ACTIVITY OF DAILY LIVING</a:t>
            </a:r>
            <a:r>
              <a:rPr lang="id-ID" sz="3200" b="1" dirty="0"/>
              <a:t> (ADL) DENGAN </a:t>
            </a:r>
            <a:br>
              <a:rPr lang="id-ID" sz="3200" b="1" i="1" dirty="0"/>
            </a:br>
            <a:r>
              <a:rPr lang="id-ID" sz="3200" b="1" dirty="0"/>
              <a:t>INSTRUMEN INDEKS BARTHEL MODIFIKASI</a:t>
            </a:r>
            <a:endParaRPr lang="id-ID" sz="3200" dirty="0"/>
          </a:p>
        </p:txBody>
      </p:sp>
      <p:sp>
        <p:nvSpPr>
          <p:cNvPr id="3" name="Content Placeholder 2"/>
          <p:cNvSpPr>
            <a:spLocks noGrp="1"/>
          </p:cNvSpPr>
          <p:nvPr>
            <p:ph idx="1"/>
          </p:nvPr>
        </p:nvSpPr>
        <p:spPr/>
        <p:txBody>
          <a:bodyPr/>
          <a:lstStyle/>
          <a:p>
            <a:r>
              <a:rPr lang="id-ID" dirty="0"/>
              <a:t>Kuesioner ini digunakan untuk menilai Tingkat kemandirian dalam aktivitas kehidupan sehari-hari (AKS)/ </a:t>
            </a:r>
            <a:r>
              <a:rPr lang="id-ID" i="1" dirty="0"/>
              <a:t>Activity of Daily Living (ADL)</a:t>
            </a:r>
            <a:r>
              <a:rPr lang="id-ID" dirty="0"/>
              <a:t> dan dapat digunakan untuk melihat kemajuan pasien penyakit kronis sebelum dan setelah terapi, serta untuk menentukan berapa besar bantuan perawatan yang dibutuhkan pasien</a:t>
            </a:r>
          </a:p>
        </p:txBody>
      </p:sp>
    </p:spTree>
    <p:extLst>
      <p:ext uri="{BB962C8B-B14F-4D97-AF65-F5344CB8AC3E}">
        <p14:creationId xmlns:p14="http://schemas.microsoft.com/office/powerpoint/2010/main" val="2064656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532263" y="191069"/>
            <a:ext cx="10727140" cy="6482686"/>
          </a:xfrm>
          <a:prstGeom prst="rect">
            <a:avLst/>
          </a:prstGeom>
        </p:spPr>
      </p:pic>
    </p:spTree>
    <p:extLst>
      <p:ext uri="{BB962C8B-B14F-4D97-AF65-F5344CB8AC3E}">
        <p14:creationId xmlns:p14="http://schemas.microsoft.com/office/powerpoint/2010/main" val="3505606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61417" y="136477"/>
            <a:ext cx="1871191" cy="3396432"/>
          </a:xfrm>
        </p:spPr>
        <p:txBody>
          <a:bodyPr/>
          <a:lstStyle/>
          <a:p>
            <a:r>
              <a:rPr lang="id-ID" sz="1600" b="1" dirty="0"/>
              <a:t>PENILAIAN TINGKAT KEMANDIRIAN DENGAN  </a:t>
            </a:r>
            <a:r>
              <a:rPr lang="id-ID" sz="1600" b="1" i="1" dirty="0"/>
              <a:t>INSTRUMENTAL ACTIVITIES OF DAILY LIVING</a:t>
            </a:r>
            <a:r>
              <a:rPr lang="id-ID" sz="1600" i="1" dirty="0"/>
              <a:t>(</a:t>
            </a:r>
            <a:r>
              <a:rPr lang="id-ID" sz="1600" b="1" i="1" dirty="0"/>
              <a:t>IADL) LAWTON</a:t>
            </a:r>
            <a:r>
              <a:rPr lang="id-ID" sz="1600" dirty="0"/>
              <a:t> </a:t>
            </a:r>
          </a:p>
        </p:txBody>
      </p:sp>
      <p:pic>
        <p:nvPicPr>
          <p:cNvPr id="4" name="Picture 3"/>
          <p:cNvPicPr/>
          <p:nvPr/>
        </p:nvPicPr>
        <p:blipFill>
          <a:blip r:embed="rId2"/>
          <a:stretch>
            <a:fillRect/>
          </a:stretch>
        </p:blipFill>
        <p:spPr>
          <a:xfrm>
            <a:off x="-124691" y="136477"/>
            <a:ext cx="9906001" cy="6679715"/>
          </a:xfrm>
          <a:prstGeom prst="rect">
            <a:avLst/>
          </a:prstGeom>
        </p:spPr>
      </p:pic>
    </p:spTree>
    <p:extLst>
      <p:ext uri="{BB962C8B-B14F-4D97-AF65-F5344CB8AC3E}">
        <p14:creationId xmlns:p14="http://schemas.microsoft.com/office/powerpoint/2010/main" val="1366298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9104"/>
            <a:ext cx="10972800" cy="544228"/>
          </a:xfrm>
        </p:spPr>
        <p:txBody>
          <a:bodyPr/>
          <a:lstStyle/>
          <a:p>
            <a:r>
              <a:rPr lang="id-ID" sz="3200" b="1" dirty="0"/>
              <a:t>PENILAIAN RISIKO JATUH PASIEN LANJUT USIA </a:t>
            </a:r>
            <a:endParaRPr lang="id-ID" sz="3200" dirty="0"/>
          </a:p>
        </p:txBody>
      </p:sp>
      <p:sp>
        <p:nvSpPr>
          <p:cNvPr id="3" name="Content Placeholder 2"/>
          <p:cNvSpPr>
            <a:spLocks noGrp="1"/>
          </p:cNvSpPr>
          <p:nvPr>
            <p:ph idx="1"/>
          </p:nvPr>
        </p:nvSpPr>
        <p:spPr>
          <a:xfrm>
            <a:off x="300251" y="723333"/>
            <a:ext cx="11614245" cy="5402832"/>
          </a:xfrm>
        </p:spPr>
        <p:txBody>
          <a:bodyPr/>
          <a:lstStyle/>
          <a:p>
            <a:r>
              <a:rPr lang="id-ID" sz="2800" dirty="0"/>
              <a:t>Jatuh didefinisikan sebagai perpindahan tubuh ke bawah, ke tanah atau benda lain, secara tiba-tiba, tidak terkendali, tidak disengaja.Nyaris jatuh adalah kehilangan keseimbangan secara tiba-tiba yang tidak mengakibatkan jatuh atau cedera lainnya.Hal ini dapat mencakup orang yang tergelincir atau tersandung tetapi mampu mendapatkan kembali kontrol sebelum jatuh.Berdasarkan data yang ada, kejadian jatuh pada lansia semakin meningkat dari tahun ke tahun, yang disebabkan oleh faktor lingkungan dan penyakit yang diderita. Oleh karena itu perlu dilakukan upaya pencegahan dengan melakukan penilaian risiko jatuh pada pasien lanjut usia dengan menggunakan instrument di atas</a:t>
            </a:r>
          </a:p>
        </p:txBody>
      </p:sp>
    </p:spTree>
    <p:extLst>
      <p:ext uri="{BB962C8B-B14F-4D97-AF65-F5344CB8AC3E}">
        <p14:creationId xmlns:p14="http://schemas.microsoft.com/office/powerpoint/2010/main" val="3519756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598819"/>
          </a:xfrm>
        </p:spPr>
        <p:txBody>
          <a:bodyPr/>
          <a:lstStyle/>
          <a:p>
            <a:r>
              <a:rPr lang="id-ID" dirty="0"/>
              <a:t>Teknis pengukuran</a:t>
            </a:r>
          </a:p>
        </p:txBody>
      </p:sp>
      <p:sp>
        <p:nvSpPr>
          <p:cNvPr id="3" name="Content Placeholder 2"/>
          <p:cNvSpPr>
            <a:spLocks noGrp="1"/>
          </p:cNvSpPr>
          <p:nvPr>
            <p:ph idx="1"/>
          </p:nvPr>
        </p:nvSpPr>
        <p:spPr>
          <a:xfrm>
            <a:off x="213815" y="598819"/>
            <a:ext cx="11864454" cy="5870220"/>
          </a:xfrm>
        </p:spPr>
        <p:txBody>
          <a:bodyPr/>
          <a:lstStyle/>
          <a:p>
            <a:r>
              <a:rPr lang="id-ID" sz="2400" b="1" dirty="0"/>
              <a:t>Cara pelaksanaan : </a:t>
            </a:r>
            <a:endParaRPr lang="id-ID" sz="2400" dirty="0"/>
          </a:p>
          <a:p>
            <a:r>
              <a:rPr lang="id-ID" sz="2400" dirty="0"/>
              <a:t>Untuk melakukan penilaian risiko jatuh, dapat dilakukan dengan menggunakan kuesioner Penilaian Risiko Jatuh Pasien Lanjut Usia.Tenaga medis perlu mengidentifikasi gejala/kriteria seperti yang disebutkan dalam kuesioner. </a:t>
            </a:r>
          </a:p>
          <a:p>
            <a:r>
              <a:rPr lang="id-ID" sz="2400" dirty="0"/>
              <a:t>Jika pada pasien dijumpai gejala/kriteria tersebut, maka pasien </a:t>
            </a:r>
            <a:r>
              <a:rPr lang="id-ID" sz="2400" b="1" dirty="0"/>
              <a:t>mendapat skor sesuai dengan skala yang tercantum</a:t>
            </a:r>
            <a:r>
              <a:rPr lang="id-ID" sz="2400" dirty="0"/>
              <a:t>. </a:t>
            </a:r>
          </a:p>
          <a:p>
            <a:r>
              <a:rPr lang="id-ID" sz="2400" b="1" dirty="0"/>
              <a:t>Jika tidak, maka pasien mendapat nilai 0</a:t>
            </a:r>
            <a:r>
              <a:rPr lang="id-ID" sz="2400" dirty="0"/>
              <a:t>. </a:t>
            </a:r>
          </a:p>
          <a:p>
            <a:r>
              <a:rPr lang="id-ID" sz="2400" dirty="0"/>
              <a:t>Selanjutnya seluruh skor dijumlah dan diklasifikasikan tingkat risikonya yaitu : </a:t>
            </a:r>
          </a:p>
          <a:p>
            <a:pPr lvl="0"/>
            <a:r>
              <a:rPr lang="id-ID" sz="2400" dirty="0"/>
              <a:t>Risiko rendah bila skor 1-3</a:t>
            </a:r>
            <a:r>
              <a:rPr lang="id-ID" sz="2400" dirty="0">
                <a:sym typeface="Wingdings" panose="05000000000000000000" pitchFamily="2" charset="2"/>
              </a:rPr>
              <a:t></a:t>
            </a:r>
            <a:r>
              <a:rPr lang="id-ID" sz="2400" dirty="0"/>
              <a:t> Lakukan intervensi risiko rendah </a:t>
            </a:r>
          </a:p>
          <a:p>
            <a:r>
              <a:rPr lang="id-ID" sz="2400" dirty="0"/>
              <a:t>Risiko tinggi bila skor ≥ 4 </a:t>
            </a:r>
            <a:r>
              <a:rPr lang="id-ID" sz="2400" dirty="0">
                <a:sym typeface="Wingdings" panose="05000000000000000000" pitchFamily="2" charset="2"/>
              </a:rPr>
              <a:t></a:t>
            </a:r>
            <a:r>
              <a:rPr lang="id-ID" sz="2400" dirty="0"/>
              <a:t> Lakukan intervensi risiko tinggi</a:t>
            </a:r>
          </a:p>
        </p:txBody>
      </p:sp>
    </p:spTree>
    <p:extLst>
      <p:ext uri="{BB962C8B-B14F-4D97-AF65-F5344CB8AC3E}">
        <p14:creationId xmlns:p14="http://schemas.microsoft.com/office/powerpoint/2010/main" val="2834169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928047" y="96982"/>
            <a:ext cx="10779044" cy="6456218"/>
          </a:xfrm>
          <a:prstGeom prst="rect">
            <a:avLst/>
          </a:prstGeom>
        </p:spPr>
      </p:pic>
    </p:spTree>
    <p:extLst>
      <p:ext uri="{BB962C8B-B14F-4D97-AF65-F5344CB8AC3E}">
        <p14:creationId xmlns:p14="http://schemas.microsoft.com/office/powerpoint/2010/main" val="3708361641"/>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1192</Template>
  <TotalTime>2141</TotalTime>
  <Words>1051</Words>
  <Application>Microsoft Office PowerPoint</Application>
  <PresentationFormat>Widescreen</PresentationFormat>
  <Paragraphs>130</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Wingdings</vt:lpstr>
      <vt:lpstr>Diseño predeterminado</vt:lpstr>
      <vt:lpstr>Instrumen Pengkajian Khusus pada Lansia</vt:lpstr>
      <vt:lpstr>Pengkajian Paripurna Pasien Geriatri</vt:lpstr>
      <vt:lpstr>Status Fungsional</vt:lpstr>
      <vt:lpstr>PENILAIAN ACTIVITY OF DAILY LIVING (ADL) DENGAN  INSTRUMEN INDEKS BARTHEL MODIFIKASI</vt:lpstr>
      <vt:lpstr>PowerPoint Presentation</vt:lpstr>
      <vt:lpstr>PENILAIAN TINGKAT KEMANDIRIAN DENGAN  INSTRUMENTAL ACTIVITIES OF DAILY LIVING(IADL) LAWTON </vt:lpstr>
      <vt:lpstr>PENILAIAN RISIKO JATUH PASIEN LANJUT USIA </vt:lpstr>
      <vt:lpstr>Teknis pengukuran</vt:lpstr>
      <vt:lpstr>PowerPoint Presentation</vt:lpstr>
      <vt:lpstr>Pasien dengan risiko jatuh tinggi harus diberikan program pencegahan jatuh berupa: </vt:lpstr>
      <vt:lpstr>INSTRUMEN GERIATRIC DEPRESSION SCALE (GDS) menilai depresi lansia</vt:lpstr>
      <vt:lpstr>Teknik pengisian</vt:lpstr>
      <vt:lpstr>PowerPoint Presentation</vt:lpstr>
      <vt:lpstr>PENILAIAN DENGAN  MINI MENTAL STATE EXAMINATION (MMSE) </vt:lpstr>
      <vt:lpstr>Pembahasan Lebih Lanjut Terkait Instrumen Pengkajian bisa di baca di Buku Berikut Ini </vt:lpstr>
      <vt:lpstr>Terima Kasih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Instrumen Pengkajian Khusus pada Lansia</dc:title>
  <dc:creator>mizam</dc:creator>
  <cp:lastModifiedBy>Latiful Hidayat</cp:lastModifiedBy>
  <cp:revision>36</cp:revision>
  <dcterms:created xsi:type="dcterms:W3CDTF">2021-08-06T00:53:02Z</dcterms:created>
  <dcterms:modified xsi:type="dcterms:W3CDTF">2024-07-30T03:16:18Z</dcterms:modified>
</cp:coreProperties>
</file>