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9" r:id="rId2"/>
    <p:sldId id="256" r:id="rId3"/>
    <p:sldId id="257" r:id="rId4"/>
    <p:sldId id="263" r:id="rId5"/>
    <p:sldId id="264" r:id="rId6"/>
    <p:sldId id="258" r:id="rId7"/>
    <p:sldId id="265" r:id="rId8"/>
    <p:sldId id="266" r:id="rId9"/>
    <p:sldId id="267" r:id="rId10"/>
    <p:sldId id="261" r:id="rId11"/>
    <p:sldId id="262"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450"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7B9AF7-C484-4A2E-85EE-707E5FAC1020}" type="datetimeFigureOut">
              <a:rPr lang="en-US" smtClean="0"/>
              <a:pPr/>
              <a:t>11/15/2023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4115824-7645-40E4-B0E3-D33794E6E070}" type="slidenum">
              <a:rPr lang="en-US" smtClean="0"/>
              <a:pPr/>
              <a:t>‹#›</a:t>
            </a:fld>
            <a:endParaRPr lang="en-US"/>
          </a:p>
        </p:txBody>
      </p:sp>
    </p:spTree>
    <p:extLst>
      <p:ext uri="{BB962C8B-B14F-4D97-AF65-F5344CB8AC3E}">
        <p14:creationId xmlns:p14="http://schemas.microsoft.com/office/powerpoint/2010/main" val="3296047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4115824-7645-40E4-B0E3-D33794E6E070}"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3119459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538634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C9D1DCE-23FA-427F-AB31-6D8EE8C149A3}"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9609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2040216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9D1DCE-23FA-427F-AB31-6D8EE8C149A3}"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721560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1160332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23151033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2750442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120132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123440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4035847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2181715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914584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386994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2130112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EEBCD2-F530-4859-827F-556A14ACB334}" type="datetimeFigureOut">
              <a:rPr lang="en-US" smtClean="0"/>
              <a:pPr/>
              <a:t>11/15/2023</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7C9D1DCE-23FA-427F-AB31-6D8EE8C149A3}" type="slidenum">
              <a:rPr lang="en-US" smtClean="0"/>
              <a:pPr/>
              <a:t>‹#›</a:t>
            </a:fld>
            <a:endParaRPr lang="en-US"/>
          </a:p>
        </p:txBody>
      </p:sp>
    </p:spTree>
    <p:extLst>
      <p:ext uri="{BB962C8B-B14F-4D97-AF65-F5344CB8AC3E}">
        <p14:creationId xmlns:p14="http://schemas.microsoft.com/office/powerpoint/2010/main" val="167268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79EEBCD2-F530-4859-827F-556A14ACB334}" type="datetimeFigureOut">
              <a:rPr lang="en-US" smtClean="0"/>
              <a:pPr/>
              <a:t>11/15/2023</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7C9D1DCE-23FA-427F-AB31-6D8EE8C149A3}" type="slidenum">
              <a:rPr lang="en-US" smtClean="0"/>
              <a:pPr/>
              <a:t>‹#›</a:t>
            </a:fld>
            <a:endParaRPr lang="en-US"/>
          </a:p>
        </p:txBody>
      </p:sp>
    </p:spTree>
    <p:extLst>
      <p:ext uri="{BB962C8B-B14F-4D97-AF65-F5344CB8AC3E}">
        <p14:creationId xmlns:p14="http://schemas.microsoft.com/office/powerpoint/2010/main" val="4012373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286000"/>
            <a:ext cx="8229600" cy="1143000"/>
          </a:xfrm>
        </p:spPr>
        <p:txBody>
          <a:bodyPr>
            <a:normAutofit fontScale="90000"/>
          </a:bodyPr>
          <a:lstStyle/>
          <a:p>
            <a:r>
              <a:rPr lang="en-US" dirty="0" err="1"/>
              <a:t>Uji</a:t>
            </a:r>
            <a:r>
              <a:rPr lang="en-US" dirty="0"/>
              <a:t> </a:t>
            </a:r>
            <a:r>
              <a:rPr lang="en-US" dirty="0" err="1"/>
              <a:t>Hipotesis</a:t>
            </a:r>
            <a:r>
              <a:rPr lang="en-US" dirty="0"/>
              <a:t> </a:t>
            </a:r>
            <a:r>
              <a:rPr lang="en-US" dirty="0" err="1"/>
              <a:t>Komparatif</a:t>
            </a:r>
            <a:r>
              <a:rPr lang="en-US" dirty="0"/>
              <a:t> </a:t>
            </a:r>
            <a:br>
              <a:rPr lang="en-US" dirty="0"/>
            </a:br>
            <a:r>
              <a:rPr lang="en-US" dirty="0" err="1"/>
              <a:t>Variabel</a:t>
            </a:r>
            <a:r>
              <a:rPr lang="en-US" dirty="0"/>
              <a:t> </a:t>
            </a:r>
            <a:r>
              <a:rPr lang="en-US" dirty="0" err="1"/>
              <a:t>Numerik</a:t>
            </a:r>
            <a:r>
              <a:rPr lang="en-US" dirty="0"/>
              <a:t> &gt; 2 </a:t>
            </a:r>
            <a:r>
              <a:rPr lang="en-US" dirty="0" err="1"/>
              <a:t>Kelompok</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err="1"/>
              <a:t>Tabel</a:t>
            </a:r>
            <a:r>
              <a:rPr lang="en-US" sz="3600" dirty="0"/>
              <a:t> </a:t>
            </a:r>
            <a:r>
              <a:rPr lang="en-US" sz="3600" dirty="0" err="1"/>
              <a:t>Penyajian</a:t>
            </a:r>
            <a:r>
              <a:rPr lang="en-US" sz="3600" dirty="0"/>
              <a:t> </a:t>
            </a:r>
            <a:r>
              <a:rPr lang="en-US" sz="3600" dirty="0" err="1"/>
              <a:t>Hasil</a:t>
            </a:r>
            <a:r>
              <a:rPr lang="en-US" sz="3600" dirty="0"/>
              <a:t> </a:t>
            </a:r>
            <a:r>
              <a:rPr lang="en-US" sz="3600" dirty="0" err="1"/>
              <a:t>Uji</a:t>
            </a:r>
            <a:r>
              <a:rPr lang="en-US" sz="3600" dirty="0"/>
              <a:t> Repeated </a:t>
            </a:r>
            <a:r>
              <a:rPr lang="en-US" sz="3600" dirty="0" err="1"/>
              <a:t>Anova</a:t>
            </a:r>
            <a:endParaRPr lang="en-US" sz="3600" dirty="0"/>
          </a:p>
        </p:txBody>
      </p:sp>
      <p:graphicFrame>
        <p:nvGraphicFramePr>
          <p:cNvPr id="10" name="Content Placeholder 3"/>
          <p:cNvGraphicFramePr>
            <a:graphicFrameLocks noGrp="1"/>
          </p:cNvGraphicFramePr>
          <p:nvPr>
            <p:ph idx="1"/>
            <p:extLst>
              <p:ext uri="{D42A27DB-BD31-4B8C-83A1-F6EECF244321}">
                <p14:modId xmlns:p14="http://schemas.microsoft.com/office/powerpoint/2010/main" val="2449763610"/>
              </p:ext>
            </p:extLst>
          </p:nvPr>
        </p:nvGraphicFramePr>
        <p:xfrm>
          <a:off x="1943100" y="2133600"/>
          <a:ext cx="6591300" cy="2651760"/>
        </p:xfrm>
        <a:graphic>
          <a:graphicData uri="http://schemas.openxmlformats.org/drawingml/2006/table">
            <a:tbl>
              <a:tblPr firstRow="1" bandRow="1">
                <a:tableStyleId>{5940675A-B579-460E-94D1-54222C63F5DA}</a:tableStyleId>
              </a:tblPr>
              <a:tblGrid>
                <a:gridCol w="1318260">
                  <a:extLst>
                    <a:ext uri="{9D8B030D-6E8A-4147-A177-3AD203B41FA5}">
                      <a16:colId xmlns:a16="http://schemas.microsoft.com/office/drawing/2014/main" val="20000"/>
                    </a:ext>
                  </a:extLst>
                </a:gridCol>
                <a:gridCol w="1318260">
                  <a:extLst>
                    <a:ext uri="{9D8B030D-6E8A-4147-A177-3AD203B41FA5}">
                      <a16:colId xmlns:a16="http://schemas.microsoft.com/office/drawing/2014/main" val="20001"/>
                    </a:ext>
                  </a:extLst>
                </a:gridCol>
                <a:gridCol w="1318260">
                  <a:extLst>
                    <a:ext uri="{9D8B030D-6E8A-4147-A177-3AD203B41FA5}">
                      <a16:colId xmlns:a16="http://schemas.microsoft.com/office/drawing/2014/main" val="20002"/>
                    </a:ext>
                  </a:extLst>
                </a:gridCol>
                <a:gridCol w="1318260">
                  <a:extLst>
                    <a:ext uri="{9D8B030D-6E8A-4147-A177-3AD203B41FA5}">
                      <a16:colId xmlns:a16="http://schemas.microsoft.com/office/drawing/2014/main" val="20003"/>
                    </a:ext>
                  </a:extLst>
                </a:gridCol>
                <a:gridCol w="1318260">
                  <a:extLst>
                    <a:ext uri="{9D8B030D-6E8A-4147-A177-3AD203B41FA5}">
                      <a16:colId xmlns:a16="http://schemas.microsoft.com/office/drawing/2014/main" val="20004"/>
                    </a:ext>
                  </a:extLst>
                </a:gridCol>
              </a:tblGrid>
              <a:tr h="370840">
                <a:tc>
                  <a:txBody>
                    <a:bodyPr/>
                    <a:lstStyle/>
                    <a:p>
                      <a:pPr algn="ctr"/>
                      <a:r>
                        <a:rPr lang="en-US" dirty="0" err="1"/>
                        <a:t>Kecepatan</a:t>
                      </a:r>
                      <a:r>
                        <a:rPr lang="en-US" dirty="0"/>
                        <a:t> </a:t>
                      </a:r>
                      <a:r>
                        <a:rPr lang="en-US" dirty="0" err="1"/>
                        <a:t>naik</a:t>
                      </a:r>
                      <a:r>
                        <a:rPr lang="en-US" dirty="0"/>
                        <a:t> turn </a:t>
                      </a:r>
                      <a:r>
                        <a:rPr lang="en-US" dirty="0" err="1"/>
                        <a:t>tangga</a:t>
                      </a:r>
                      <a:r>
                        <a:rPr lang="en-US" dirty="0"/>
                        <a:t> </a:t>
                      </a:r>
                    </a:p>
                  </a:txBody>
                  <a:tcPr marL="73237" marR="73237">
                    <a:lnL w="12700" cmpd="sng">
                      <a:noFill/>
                    </a:lnL>
                    <a:lnR w="12700" cap="flat" cmpd="sng" algn="ctr">
                      <a:solidFill>
                        <a:schemeClr val="bg1"/>
                      </a:solidFill>
                      <a:prstDash val="solid"/>
                      <a:round/>
                      <a:headEnd type="none" w="med" len="med"/>
                      <a:tailEnd type="none" w="med" len="med"/>
                    </a:lnR>
                  </a:tcPr>
                </a:tc>
                <a:tc>
                  <a:txBody>
                    <a:bodyPr/>
                    <a:lstStyle/>
                    <a:p>
                      <a:pPr algn="ctr"/>
                      <a:r>
                        <a:rPr lang="en-US" dirty="0"/>
                        <a:t>Mean</a:t>
                      </a:r>
                    </a:p>
                  </a:txBody>
                  <a:tcPr marL="73237" marR="7323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n-US" dirty="0"/>
                        <a:t>Std Dev</a:t>
                      </a:r>
                    </a:p>
                  </a:txBody>
                  <a:tcPr marL="73237" marR="7323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n-US" dirty="0"/>
                        <a:t>95% CI</a:t>
                      </a:r>
                    </a:p>
                  </a:txBody>
                  <a:tcPr marL="73237" marR="7323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n-US" dirty="0"/>
                        <a:t>p-Value</a:t>
                      </a:r>
                    </a:p>
                  </a:txBody>
                  <a:tcPr marL="73237" marR="73237">
                    <a:lnL w="12700" cap="flat" cmpd="sng" algn="ctr">
                      <a:solidFill>
                        <a:schemeClr val="bg1"/>
                      </a:solidFill>
                      <a:prstDash val="solid"/>
                      <a:round/>
                      <a:headEnd type="none" w="med" len="med"/>
                      <a:tailEnd type="none" w="med" len="med"/>
                    </a:lnL>
                    <a:lnR w="12700" cmpd="sng">
                      <a:noFill/>
                    </a:lnR>
                  </a:tcPr>
                </a:tc>
                <a:extLst>
                  <a:ext uri="{0D108BD9-81ED-4DB2-BD59-A6C34878D82A}">
                    <a16:rowId xmlns:a16="http://schemas.microsoft.com/office/drawing/2014/main" val="10000"/>
                  </a:ext>
                </a:extLst>
              </a:tr>
              <a:tr h="370840">
                <a:tc>
                  <a:txBody>
                    <a:bodyPr/>
                    <a:lstStyle/>
                    <a:p>
                      <a:pPr algn="l"/>
                      <a:r>
                        <a:rPr lang="en-US" dirty="0" err="1"/>
                        <a:t>minggu</a:t>
                      </a:r>
                      <a:r>
                        <a:rPr lang="en-US" dirty="0"/>
                        <a:t> 1</a:t>
                      </a:r>
                    </a:p>
                    <a:p>
                      <a:pPr algn="ctr"/>
                      <a:endParaRPr lang="en-US" dirty="0"/>
                    </a:p>
                    <a:p>
                      <a:pPr algn="l"/>
                      <a:r>
                        <a:rPr lang="en-US" dirty="0" err="1"/>
                        <a:t>minggu</a:t>
                      </a:r>
                      <a:r>
                        <a:rPr lang="en-US" dirty="0"/>
                        <a:t> 4</a:t>
                      </a:r>
                    </a:p>
                    <a:p>
                      <a:pPr algn="l"/>
                      <a:endParaRPr lang="en-US" dirty="0"/>
                    </a:p>
                    <a:p>
                      <a:pPr algn="l"/>
                      <a:r>
                        <a:rPr lang="en-US" dirty="0" err="1"/>
                        <a:t>minggu</a:t>
                      </a:r>
                      <a:r>
                        <a:rPr lang="en-US" dirty="0"/>
                        <a:t> 6</a:t>
                      </a:r>
                    </a:p>
                    <a:p>
                      <a:pPr algn="ctr"/>
                      <a:endParaRPr lang="en-US" dirty="0"/>
                    </a:p>
                  </a:txBody>
                  <a:tcPr marL="73237" marR="73237">
                    <a:lnL w="12700" cmpd="sng">
                      <a:noFill/>
                    </a:lnL>
                    <a:lnR w="12700" cap="flat" cmpd="sng" algn="ctr">
                      <a:solidFill>
                        <a:schemeClr val="bg1"/>
                      </a:solidFill>
                      <a:prstDash val="solid"/>
                      <a:round/>
                      <a:headEnd type="none" w="med" len="med"/>
                      <a:tailEnd type="none" w="med" len="med"/>
                    </a:lnR>
                  </a:tcPr>
                </a:tc>
                <a:tc>
                  <a:txBody>
                    <a:bodyPr/>
                    <a:lstStyle/>
                    <a:p>
                      <a:pPr algn="ctr"/>
                      <a:r>
                        <a:rPr lang="en-US" dirty="0"/>
                        <a:t>37.70</a:t>
                      </a:r>
                      <a:endParaRPr lang="id-ID" dirty="0"/>
                    </a:p>
                    <a:p>
                      <a:pPr algn="ctr"/>
                      <a:endParaRPr lang="id-ID" dirty="0"/>
                    </a:p>
                    <a:p>
                      <a:pPr algn="ctr"/>
                      <a:endParaRPr lang="en-US" dirty="0"/>
                    </a:p>
                  </a:txBody>
                  <a:tcPr marL="73237" marR="7323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id-ID" dirty="0"/>
                        <a:t>13,2</a:t>
                      </a:r>
                      <a:endParaRPr lang="en-US" dirty="0"/>
                    </a:p>
                  </a:txBody>
                  <a:tcPr marL="73237" marR="7323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n-US" dirty="0"/>
                        <a:t>32 -- 42</a:t>
                      </a:r>
                    </a:p>
                  </a:txBody>
                  <a:tcPr marL="73237" marR="73237">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endParaRPr lang="id-ID" dirty="0"/>
                    </a:p>
                    <a:p>
                      <a:pPr algn="ctr"/>
                      <a:endParaRPr lang="id-ID" dirty="0"/>
                    </a:p>
                    <a:p>
                      <a:pPr algn="ctr"/>
                      <a:r>
                        <a:rPr lang="en-US" dirty="0"/>
                        <a:t>0.000</a:t>
                      </a:r>
                    </a:p>
                  </a:txBody>
                  <a:tcPr marL="73237" marR="73237">
                    <a:lnL w="12700" cap="flat" cmpd="sng" algn="ctr">
                      <a:solidFill>
                        <a:schemeClr val="bg1"/>
                      </a:solidFill>
                      <a:prstDash val="solid"/>
                      <a:round/>
                      <a:headEnd type="none" w="med" len="med"/>
                      <a:tailEnd type="none" w="med" len="med"/>
                    </a:lnL>
                    <a:lnR w="12700" cmpd="sng">
                      <a:noFill/>
                    </a:lnR>
                  </a:tcPr>
                </a:tc>
                <a:extLst>
                  <a:ext uri="{0D108BD9-81ED-4DB2-BD59-A6C34878D82A}">
                    <a16:rowId xmlns:a16="http://schemas.microsoft.com/office/drawing/2014/main" val="10001"/>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304800"/>
            <a:ext cx="8229600" cy="1143000"/>
          </a:xfrm>
          <a:prstGeom prst="rect">
            <a:avLst/>
          </a:prstGeom>
        </p:spPr>
        <p:txBody>
          <a:bodyPr vert="horz" lIns="91440" tIns="45720" rIns="91440" bIns="45720" rtlCol="0" anchor="ctr">
            <a:normAutofit fontScale="7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err="1">
                <a:ln>
                  <a:noFill/>
                </a:ln>
                <a:solidFill>
                  <a:schemeClr val="tx1"/>
                </a:solidFill>
                <a:effectLst/>
                <a:uLnTx/>
                <a:uFillTx/>
                <a:latin typeface="+mj-lt"/>
                <a:ea typeface="+mj-ea"/>
                <a:cs typeface="+mj-cs"/>
              </a:rPr>
              <a:t>Tabel</a:t>
            </a:r>
            <a:r>
              <a:rPr kumimoji="0" lang="en-US" sz="3600" b="0" i="0" u="none" strike="noStrike" kern="1200" cap="none" spc="0" normalizeH="0" baseline="0" noProof="0" dirty="0">
                <a:ln>
                  <a:noFill/>
                </a:ln>
                <a:solidFill>
                  <a:schemeClr val="tx1"/>
                </a:solidFill>
                <a:effectLst/>
                <a:uLnTx/>
                <a:uFillTx/>
                <a:latin typeface="+mj-lt"/>
                <a:ea typeface="+mj-ea"/>
                <a:cs typeface="+mj-cs"/>
              </a:rPr>
              <a:t> </a:t>
            </a:r>
            <a:r>
              <a:rPr kumimoji="0" lang="en-US" sz="3600" b="0" i="0" u="none" strike="noStrike" kern="1200" cap="none" spc="0" normalizeH="0" baseline="0" noProof="0" dirty="0" err="1">
                <a:ln>
                  <a:noFill/>
                </a:ln>
                <a:solidFill>
                  <a:schemeClr val="tx1"/>
                </a:solidFill>
                <a:effectLst/>
                <a:uLnTx/>
                <a:uFillTx/>
                <a:latin typeface="+mj-lt"/>
                <a:ea typeface="+mj-ea"/>
                <a:cs typeface="+mj-cs"/>
              </a:rPr>
              <a:t>Penyajian</a:t>
            </a:r>
            <a:r>
              <a:rPr kumimoji="0" lang="en-US" sz="3600" b="0" i="0" u="none" strike="noStrike" kern="1200" cap="none" spc="0" normalizeH="0" baseline="0" noProof="0" dirty="0">
                <a:ln>
                  <a:noFill/>
                </a:ln>
                <a:solidFill>
                  <a:schemeClr val="tx1"/>
                </a:solidFill>
                <a:effectLst/>
                <a:uLnTx/>
                <a:uFillTx/>
                <a:latin typeface="+mj-lt"/>
                <a:ea typeface="+mj-ea"/>
                <a:cs typeface="+mj-cs"/>
              </a:rPr>
              <a:t> </a:t>
            </a:r>
            <a:r>
              <a:rPr kumimoji="0" lang="en-US" sz="3600" b="0" i="0" u="none" strike="noStrike" kern="1200" cap="none" spc="0" normalizeH="0" baseline="0" noProof="0" dirty="0" err="1">
                <a:ln>
                  <a:noFill/>
                </a:ln>
                <a:solidFill>
                  <a:schemeClr val="tx1"/>
                </a:solidFill>
                <a:effectLst/>
                <a:uLnTx/>
                <a:uFillTx/>
                <a:latin typeface="+mj-lt"/>
                <a:ea typeface="+mj-ea"/>
                <a:cs typeface="+mj-cs"/>
              </a:rPr>
              <a:t>Hasil</a:t>
            </a:r>
            <a:r>
              <a:rPr kumimoji="0" lang="en-US" sz="3600" b="0" i="0" u="none" strike="noStrike" kern="1200" cap="none" spc="0" normalizeH="0" baseline="0" noProof="0" dirty="0">
                <a:ln>
                  <a:noFill/>
                </a:ln>
                <a:solidFill>
                  <a:schemeClr val="tx1"/>
                </a:solidFill>
                <a:effectLst/>
                <a:uLnTx/>
                <a:uFillTx/>
                <a:latin typeface="+mj-lt"/>
                <a:ea typeface="+mj-ea"/>
                <a:cs typeface="+mj-cs"/>
              </a:rPr>
              <a:t> </a:t>
            </a:r>
            <a:r>
              <a:rPr kumimoji="0" lang="en-US" sz="3600" b="0" i="0" u="none" strike="noStrike" kern="1200" cap="none" spc="0" normalizeH="0" baseline="0" noProof="0" dirty="0" err="1">
                <a:ln>
                  <a:noFill/>
                </a:ln>
                <a:solidFill>
                  <a:schemeClr val="tx1"/>
                </a:solidFill>
                <a:effectLst/>
                <a:uLnTx/>
                <a:uFillTx/>
                <a:latin typeface="+mj-lt"/>
                <a:ea typeface="+mj-ea"/>
                <a:cs typeface="+mj-cs"/>
              </a:rPr>
              <a:t>Uji</a:t>
            </a:r>
            <a:r>
              <a:rPr kumimoji="0" lang="en-US" sz="3600" b="0" i="0" u="none" strike="noStrike" kern="1200" cap="none" spc="0" normalizeH="0" baseline="0" noProof="0" dirty="0">
                <a:ln>
                  <a:noFill/>
                </a:ln>
                <a:solidFill>
                  <a:schemeClr val="tx1"/>
                </a:solidFill>
                <a:effectLst/>
                <a:uLnTx/>
                <a:uFillTx/>
                <a:latin typeface="+mj-lt"/>
                <a:ea typeface="+mj-ea"/>
                <a:cs typeface="+mj-cs"/>
              </a:rPr>
              <a:t> </a:t>
            </a:r>
            <a:r>
              <a:rPr kumimoji="0" lang="en-US" sz="3600" b="0" i="0" u="none" strike="noStrike" kern="1200" cap="none" spc="0" normalizeH="0" baseline="0" noProof="0" dirty="0" err="1">
                <a:ln>
                  <a:noFill/>
                </a:ln>
                <a:solidFill>
                  <a:schemeClr val="tx1"/>
                </a:solidFill>
                <a:effectLst/>
                <a:uLnTx/>
                <a:uFillTx/>
                <a:latin typeface="+mj-lt"/>
                <a:ea typeface="+mj-ea"/>
                <a:cs typeface="+mj-cs"/>
              </a:rPr>
              <a:t>Pairwise</a:t>
            </a:r>
            <a:r>
              <a:rPr kumimoji="0" lang="en-US" sz="3600" b="0" i="0" u="none" strike="noStrike" kern="1200" cap="none" spc="0" normalizeH="0" baseline="0" noProof="0" dirty="0">
                <a:ln>
                  <a:noFill/>
                </a:ln>
                <a:solidFill>
                  <a:schemeClr val="tx1"/>
                </a:solidFill>
                <a:effectLst/>
                <a:uLnTx/>
                <a:uFillTx/>
                <a:latin typeface="+mj-lt"/>
                <a:ea typeface="+mj-ea"/>
                <a:cs typeface="+mj-cs"/>
              </a:rPr>
              <a:t>  Comparisons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600" b="0" i="0" u="none" strike="noStrike" kern="1200" cap="none" spc="0" normalizeH="0" baseline="0" noProof="0" dirty="0">
                <a:ln>
                  <a:noFill/>
                </a:ln>
                <a:solidFill>
                  <a:schemeClr val="tx1"/>
                </a:solidFill>
                <a:effectLst/>
                <a:uLnTx/>
                <a:uFillTx/>
                <a:latin typeface="+mj-lt"/>
                <a:ea typeface="+mj-ea"/>
                <a:cs typeface="+mj-cs"/>
              </a:rPr>
              <a:t>Repeated </a:t>
            </a:r>
            <a:r>
              <a:rPr kumimoji="0" lang="en-US" sz="3600" b="0" i="0" u="none" strike="noStrike" kern="1200" cap="none" spc="0" normalizeH="0" baseline="0" noProof="0" dirty="0" err="1">
                <a:ln>
                  <a:noFill/>
                </a:ln>
                <a:solidFill>
                  <a:schemeClr val="tx1"/>
                </a:solidFill>
                <a:effectLst/>
                <a:uLnTx/>
                <a:uFillTx/>
                <a:latin typeface="+mj-lt"/>
                <a:ea typeface="+mj-ea"/>
                <a:cs typeface="+mj-cs"/>
              </a:rPr>
              <a:t>Anova</a:t>
            </a:r>
            <a:endParaRPr kumimoji="0" lang="en-US" sz="3600" b="0" i="0" u="none" strike="noStrike" kern="1200" cap="none" spc="0" normalizeH="0" baseline="0" noProof="0" dirty="0">
              <a:ln>
                <a:noFill/>
              </a:ln>
              <a:solidFill>
                <a:schemeClr val="tx1"/>
              </a:solidFill>
              <a:effectLst/>
              <a:uLnTx/>
              <a:uFillTx/>
              <a:latin typeface="+mj-lt"/>
              <a:ea typeface="+mj-ea"/>
              <a:cs typeface="+mj-cs"/>
            </a:endParaRPr>
          </a:p>
        </p:txBody>
      </p:sp>
      <p:graphicFrame>
        <p:nvGraphicFramePr>
          <p:cNvPr id="6" name="Content Placeholder 3"/>
          <p:cNvGraphicFramePr>
            <a:graphicFrameLocks noGrp="1"/>
          </p:cNvGraphicFramePr>
          <p:nvPr>
            <p:ph idx="1"/>
            <p:extLst>
              <p:ext uri="{D42A27DB-BD31-4B8C-83A1-F6EECF244321}">
                <p14:modId xmlns:p14="http://schemas.microsoft.com/office/powerpoint/2010/main" val="869729454"/>
              </p:ext>
            </p:extLst>
          </p:nvPr>
        </p:nvGraphicFramePr>
        <p:xfrm>
          <a:off x="838200" y="1600200"/>
          <a:ext cx="7924800" cy="2377440"/>
        </p:xfrm>
        <a:graphic>
          <a:graphicData uri="http://schemas.openxmlformats.org/drawingml/2006/table">
            <a:tbl>
              <a:tblPr firstRow="1" bandRow="1">
                <a:tableStyleId>{5940675A-B579-460E-94D1-54222C63F5DA}</a:tableStyleId>
              </a:tblPr>
              <a:tblGrid>
                <a:gridCol w="2641600">
                  <a:extLst>
                    <a:ext uri="{9D8B030D-6E8A-4147-A177-3AD203B41FA5}">
                      <a16:colId xmlns:a16="http://schemas.microsoft.com/office/drawing/2014/main" val="20000"/>
                    </a:ext>
                  </a:extLst>
                </a:gridCol>
                <a:gridCol w="3418541">
                  <a:extLst>
                    <a:ext uri="{9D8B030D-6E8A-4147-A177-3AD203B41FA5}">
                      <a16:colId xmlns:a16="http://schemas.microsoft.com/office/drawing/2014/main" val="20001"/>
                    </a:ext>
                  </a:extLst>
                </a:gridCol>
                <a:gridCol w="1864659">
                  <a:extLst>
                    <a:ext uri="{9D8B030D-6E8A-4147-A177-3AD203B41FA5}">
                      <a16:colId xmlns:a16="http://schemas.microsoft.com/office/drawing/2014/main" val="20002"/>
                    </a:ext>
                  </a:extLst>
                </a:gridCol>
              </a:tblGrid>
              <a:tr h="635977">
                <a:tc>
                  <a:txBody>
                    <a:bodyPr/>
                    <a:lstStyle/>
                    <a:p>
                      <a:pPr algn="ctr"/>
                      <a:r>
                        <a:rPr lang="en-US" dirty="0" err="1"/>
                        <a:t>Kecepatan</a:t>
                      </a:r>
                      <a:r>
                        <a:rPr lang="en-US" dirty="0"/>
                        <a:t> </a:t>
                      </a:r>
                      <a:r>
                        <a:rPr lang="en-US" dirty="0" err="1"/>
                        <a:t>naik</a:t>
                      </a:r>
                      <a:r>
                        <a:rPr lang="en-US" dirty="0"/>
                        <a:t> </a:t>
                      </a:r>
                      <a:r>
                        <a:rPr lang="en-US" dirty="0" err="1"/>
                        <a:t>tur</a:t>
                      </a:r>
                      <a:r>
                        <a:rPr lang="id-ID" dirty="0"/>
                        <a:t>u</a:t>
                      </a:r>
                      <a:r>
                        <a:rPr lang="en-US" dirty="0"/>
                        <a:t>n </a:t>
                      </a:r>
                      <a:r>
                        <a:rPr lang="en-US" dirty="0" err="1"/>
                        <a:t>tangga</a:t>
                      </a:r>
                      <a:r>
                        <a:rPr lang="en-US" dirty="0"/>
                        <a:t> </a:t>
                      </a:r>
                    </a:p>
                  </a:txBody>
                  <a:tcPr>
                    <a:lnL w="12700" cmpd="sng">
                      <a:noFill/>
                    </a:lnL>
                    <a:lnR w="12700" cap="flat" cmpd="sng" algn="ctr">
                      <a:solidFill>
                        <a:schemeClr val="bg1"/>
                      </a:solidFill>
                      <a:prstDash val="solid"/>
                      <a:round/>
                      <a:headEnd type="none" w="med" len="med"/>
                      <a:tailEnd type="none" w="med" len="med"/>
                    </a:lnR>
                  </a:tcPr>
                </a:tc>
                <a:tc>
                  <a:txBody>
                    <a:bodyPr/>
                    <a:lstStyle/>
                    <a:p>
                      <a:pPr algn="ctr"/>
                      <a:r>
                        <a:rPr lang="id-ID" dirty="0"/>
                        <a:t>Perbedaan</a:t>
                      </a:r>
                      <a:r>
                        <a:rPr lang="id-ID" baseline="0" dirty="0"/>
                        <a:t> rata-rata (IK 95%)</a:t>
                      </a:r>
                      <a:endParaRPr lang="en-US"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en-US" dirty="0"/>
                        <a:t>p-Value</a:t>
                      </a:r>
                    </a:p>
                  </a:txBody>
                  <a:tcPr>
                    <a:lnL w="12700" cap="flat" cmpd="sng" algn="ctr">
                      <a:solidFill>
                        <a:schemeClr val="bg1"/>
                      </a:solidFill>
                      <a:prstDash val="solid"/>
                      <a:round/>
                      <a:headEnd type="none" w="med" len="med"/>
                      <a:tailEnd type="none" w="med" len="med"/>
                    </a:lnL>
                    <a:lnR w="12700" cmpd="sng">
                      <a:noFill/>
                    </a:lnR>
                  </a:tcPr>
                </a:tc>
                <a:extLst>
                  <a:ext uri="{0D108BD9-81ED-4DB2-BD59-A6C34878D82A}">
                    <a16:rowId xmlns:a16="http://schemas.microsoft.com/office/drawing/2014/main" val="10000"/>
                  </a:ext>
                </a:extLst>
              </a:tr>
              <a:tr h="1726223">
                <a:tc>
                  <a:txBody>
                    <a:bodyPr/>
                    <a:lstStyle/>
                    <a:p>
                      <a:pPr algn="l"/>
                      <a:r>
                        <a:rPr lang="id-ID" baseline="0" dirty="0"/>
                        <a:t>Minggu 1 Vs Minggu 4</a:t>
                      </a:r>
                      <a:endParaRPr lang="en-US" dirty="0"/>
                    </a:p>
                    <a:p>
                      <a:pPr algn="l"/>
                      <a:endParaRPr lang="id-ID" dirty="0"/>
                    </a:p>
                    <a:p>
                      <a:pPr algn="l"/>
                      <a:r>
                        <a:rPr lang="id-ID" baseline="0" dirty="0"/>
                        <a:t>Minggu 1Vs Minggu 6</a:t>
                      </a:r>
                      <a:endParaRPr lang="en-US" dirty="0"/>
                    </a:p>
                    <a:p>
                      <a:pPr algn="l"/>
                      <a:endParaRPr lang="id-ID" dirty="0"/>
                    </a:p>
                    <a:p>
                      <a:pPr algn="l"/>
                      <a:r>
                        <a:rPr lang="id-ID" dirty="0"/>
                        <a:t>Minggu</a:t>
                      </a:r>
                      <a:r>
                        <a:rPr lang="id-ID" baseline="0" dirty="0"/>
                        <a:t> 4 Vs Minggu 6</a:t>
                      </a:r>
                      <a:endParaRPr lang="en-US" dirty="0"/>
                    </a:p>
                    <a:p>
                      <a:pPr algn="ctr"/>
                      <a:endParaRPr lang="en-US" dirty="0"/>
                    </a:p>
                  </a:txBody>
                  <a:tcPr>
                    <a:lnL w="12700" cmpd="sng">
                      <a:noFill/>
                    </a:lnL>
                    <a:lnR w="12700" cap="flat" cmpd="sng" algn="ctr">
                      <a:solidFill>
                        <a:schemeClr val="bg1"/>
                      </a:solidFill>
                      <a:prstDash val="solid"/>
                      <a:round/>
                      <a:headEnd type="none" w="med" len="med"/>
                      <a:tailEnd type="none" w="med" len="med"/>
                    </a:lnR>
                  </a:tcPr>
                </a:tc>
                <a:tc>
                  <a:txBody>
                    <a:bodyPr/>
                    <a:lstStyle/>
                    <a:p>
                      <a:pPr algn="ctr"/>
                      <a:r>
                        <a:rPr lang="id-ID" dirty="0"/>
                        <a:t>11,</a:t>
                      </a:r>
                      <a:r>
                        <a:rPr lang="id-ID" baseline="0" dirty="0"/>
                        <a:t> 49  (8,82-14,17)</a:t>
                      </a:r>
                      <a:endParaRPr lang="id-ID" dirty="0"/>
                    </a:p>
                    <a:p>
                      <a:pPr algn="ctr"/>
                      <a:endParaRPr lang="id-ID" dirty="0"/>
                    </a:p>
                    <a:p>
                      <a:pPr algn="ctr"/>
                      <a:r>
                        <a:rPr lang="en-US" dirty="0"/>
                        <a:t>17,19 (13,79-20,60)</a:t>
                      </a:r>
                    </a:p>
                    <a:p>
                      <a:pPr algn="ctr"/>
                      <a:endParaRPr lang="en-US" dirty="0"/>
                    </a:p>
                    <a:p>
                      <a:pPr algn="ctr"/>
                      <a:r>
                        <a:rPr lang="en-US" dirty="0"/>
                        <a:t>5,70 (4,02-7,37)</a:t>
                      </a:r>
                      <a:endParaRPr lang="id-ID"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pPr algn="ctr"/>
                      <a:r>
                        <a:rPr lang="id-ID" dirty="0"/>
                        <a:t>0,000</a:t>
                      </a:r>
                    </a:p>
                    <a:p>
                      <a:pPr algn="ctr"/>
                      <a:endParaRPr lang="id-ID" dirty="0"/>
                    </a:p>
                    <a:p>
                      <a:pPr algn="ctr"/>
                      <a:r>
                        <a:rPr lang="id-ID" dirty="0"/>
                        <a:t>0,000</a:t>
                      </a:r>
                    </a:p>
                    <a:p>
                      <a:pPr algn="ctr"/>
                      <a:endParaRPr lang="id-ID" dirty="0"/>
                    </a:p>
                    <a:p>
                      <a:pPr algn="ctr"/>
                      <a:r>
                        <a:rPr lang="id-ID" dirty="0"/>
                        <a:t>0,000</a:t>
                      </a:r>
                      <a:endParaRPr lang="en-US" dirty="0"/>
                    </a:p>
                  </a:txBody>
                  <a:tcPr>
                    <a:lnL w="12700" cap="flat" cmpd="sng" algn="ctr">
                      <a:solidFill>
                        <a:schemeClr val="bg1"/>
                      </a:solidFill>
                      <a:prstDash val="solid"/>
                      <a:round/>
                      <a:headEnd type="none" w="med" len="med"/>
                      <a:tailEnd type="none" w="med" len="med"/>
                    </a:lnL>
                    <a:lnR w="12700" cmpd="sng">
                      <a:noFill/>
                    </a:lnR>
                  </a:tcPr>
                </a:tc>
                <a:extLst>
                  <a:ext uri="{0D108BD9-81ED-4DB2-BD59-A6C34878D82A}">
                    <a16:rowId xmlns:a16="http://schemas.microsoft.com/office/drawing/2014/main" val="10001"/>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895600"/>
            <a:ext cx="8229600" cy="1143000"/>
          </a:xfrm>
        </p:spPr>
        <p:txBody>
          <a:bodyPr/>
          <a:lstStyle/>
          <a:p>
            <a:r>
              <a:rPr lang="id-ID" dirty="0"/>
              <a:t>Selamat Belajar</a:t>
            </a:r>
          </a:p>
        </p:txBody>
      </p:sp>
    </p:spTree>
    <p:extLst>
      <p:ext uri="{BB962C8B-B14F-4D97-AF65-F5344CB8AC3E}">
        <p14:creationId xmlns:p14="http://schemas.microsoft.com/office/powerpoint/2010/main" val="2408627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524000"/>
            <a:ext cx="6600451" cy="609599"/>
          </a:xfrm>
        </p:spPr>
        <p:txBody>
          <a:bodyPr>
            <a:normAutofit fontScale="90000"/>
          </a:bodyPr>
          <a:lstStyle/>
          <a:p>
            <a:r>
              <a:rPr lang="en-US" dirty="0"/>
              <a:t>Repeated </a:t>
            </a:r>
            <a:r>
              <a:rPr lang="en-US" dirty="0" err="1"/>
              <a:t>Anova</a:t>
            </a:r>
            <a:endParaRPr lang="en-US" dirty="0"/>
          </a:p>
        </p:txBody>
      </p:sp>
      <p:sp>
        <p:nvSpPr>
          <p:cNvPr id="3" name="Subtitle 2"/>
          <p:cNvSpPr>
            <a:spLocks noGrp="1"/>
          </p:cNvSpPr>
          <p:nvPr>
            <p:ph type="subTitle" idx="1"/>
          </p:nvPr>
        </p:nvSpPr>
        <p:spPr>
          <a:xfrm>
            <a:off x="1851991" y="2438400"/>
            <a:ext cx="6934200" cy="1752600"/>
          </a:xfrm>
        </p:spPr>
        <p:txBody>
          <a:bodyPr>
            <a:normAutofit/>
          </a:bodyPr>
          <a:lstStyle/>
          <a:p>
            <a:r>
              <a:rPr lang="en-US" sz="2400" dirty="0" err="1"/>
              <a:t>Uji</a:t>
            </a:r>
            <a:r>
              <a:rPr lang="en-US" sz="2400" dirty="0"/>
              <a:t> </a:t>
            </a:r>
            <a:r>
              <a:rPr lang="en-US" sz="2400" dirty="0" err="1"/>
              <a:t>Hipotesis</a:t>
            </a:r>
            <a:r>
              <a:rPr lang="en-US" sz="2400" dirty="0"/>
              <a:t> </a:t>
            </a:r>
            <a:r>
              <a:rPr lang="en-US" sz="2400" dirty="0" err="1"/>
              <a:t>Komparatif</a:t>
            </a:r>
            <a:r>
              <a:rPr lang="en-US" sz="2400" dirty="0"/>
              <a:t> </a:t>
            </a:r>
            <a:br>
              <a:rPr lang="en-US" sz="2400" dirty="0"/>
            </a:br>
            <a:r>
              <a:rPr lang="en-US" sz="2400" dirty="0" err="1"/>
              <a:t>Variabel</a:t>
            </a:r>
            <a:r>
              <a:rPr lang="en-US" sz="2400" dirty="0"/>
              <a:t> </a:t>
            </a:r>
            <a:r>
              <a:rPr lang="en-US" sz="2400" dirty="0" err="1"/>
              <a:t>Numerik</a:t>
            </a:r>
            <a:r>
              <a:rPr lang="en-US" sz="2400" dirty="0"/>
              <a:t> &gt; 2 </a:t>
            </a:r>
            <a:r>
              <a:rPr lang="en-US" sz="2400" dirty="0" err="1"/>
              <a:t>Kelompok</a:t>
            </a:r>
            <a:r>
              <a:rPr lang="en-US" sz="2400" dirty="0"/>
              <a:t> </a:t>
            </a:r>
            <a:r>
              <a:rPr lang="en-US" sz="2400" dirty="0" err="1"/>
              <a:t>Berpasangan</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8229600" cy="715962"/>
          </a:xfrm>
        </p:spPr>
        <p:txBody>
          <a:bodyPr>
            <a:normAutofit/>
          </a:bodyPr>
          <a:lstStyle/>
          <a:p>
            <a:pPr algn="l"/>
            <a:r>
              <a:rPr lang="en-US" dirty="0" err="1"/>
              <a:t>Prosedur</a:t>
            </a:r>
            <a:r>
              <a:rPr lang="en-US" dirty="0"/>
              <a:t> </a:t>
            </a:r>
            <a:r>
              <a:rPr lang="en-US" dirty="0" err="1"/>
              <a:t>Uji</a:t>
            </a:r>
            <a:r>
              <a:rPr lang="en-US" dirty="0"/>
              <a:t> Repeated </a:t>
            </a:r>
            <a:r>
              <a:rPr lang="en-US" dirty="0" err="1"/>
              <a:t>Anova</a:t>
            </a:r>
            <a:r>
              <a:rPr lang="en-US" dirty="0"/>
              <a:t> </a:t>
            </a:r>
            <a:endParaRPr lang="en-US" sz="2700" dirty="0"/>
          </a:p>
        </p:txBody>
      </p:sp>
      <p:sp>
        <p:nvSpPr>
          <p:cNvPr id="3" name="Content Placeholder 2"/>
          <p:cNvSpPr>
            <a:spLocks noGrp="1"/>
          </p:cNvSpPr>
          <p:nvPr>
            <p:ph idx="1"/>
          </p:nvPr>
        </p:nvSpPr>
        <p:spPr>
          <a:xfrm>
            <a:off x="1447800" y="1782762"/>
            <a:ext cx="8229600" cy="5181601"/>
          </a:xfrm>
        </p:spPr>
        <p:txBody>
          <a:bodyPr/>
          <a:lstStyle/>
          <a:p>
            <a:pPr marL="514350" indent="-514350">
              <a:buAutoNum type="arabicPeriod"/>
            </a:pPr>
            <a:r>
              <a:rPr lang="en-US" dirty="0" err="1"/>
              <a:t>Uji</a:t>
            </a:r>
            <a:r>
              <a:rPr lang="en-US" dirty="0"/>
              <a:t> </a:t>
            </a:r>
            <a:r>
              <a:rPr lang="en-US" dirty="0" err="1"/>
              <a:t>normalitas</a:t>
            </a:r>
            <a:r>
              <a:rPr lang="en-US" dirty="0"/>
              <a:t>: </a:t>
            </a:r>
            <a:r>
              <a:rPr lang="en-US" dirty="0" err="1"/>
              <a:t>harus</a:t>
            </a:r>
            <a:r>
              <a:rPr lang="en-US" dirty="0"/>
              <a:t> normal</a:t>
            </a:r>
          </a:p>
          <a:p>
            <a:pPr marL="514350" indent="-514350">
              <a:buAutoNum type="arabicPeriod"/>
            </a:pPr>
            <a:r>
              <a:rPr lang="en-US" dirty="0" err="1"/>
              <a:t>Transformasi</a:t>
            </a:r>
            <a:r>
              <a:rPr lang="en-US" dirty="0"/>
              <a:t> data </a:t>
            </a:r>
            <a:r>
              <a:rPr lang="en-US" dirty="0" err="1"/>
              <a:t>jika</a:t>
            </a:r>
            <a:r>
              <a:rPr lang="en-US" dirty="0"/>
              <a:t> </a:t>
            </a:r>
            <a:r>
              <a:rPr lang="en-US" dirty="0" err="1"/>
              <a:t>tidak</a:t>
            </a:r>
            <a:r>
              <a:rPr lang="en-US" dirty="0"/>
              <a:t> normal </a:t>
            </a:r>
          </a:p>
          <a:p>
            <a:pPr marL="514350" indent="-514350">
              <a:buAutoNum type="arabicPeriod"/>
            </a:pPr>
            <a:r>
              <a:rPr lang="en-US" dirty="0" err="1"/>
              <a:t>Jika</a:t>
            </a:r>
            <a:r>
              <a:rPr lang="en-US" dirty="0"/>
              <a:t> </a:t>
            </a:r>
            <a:r>
              <a:rPr lang="en-US" dirty="0" err="1"/>
              <a:t>tetap</a:t>
            </a:r>
            <a:r>
              <a:rPr lang="en-US" dirty="0"/>
              <a:t> </a:t>
            </a:r>
            <a:r>
              <a:rPr lang="en-US" dirty="0" err="1"/>
              <a:t>tidak</a:t>
            </a:r>
            <a:r>
              <a:rPr lang="en-US" dirty="0"/>
              <a:t> normal: </a:t>
            </a:r>
            <a:r>
              <a:rPr lang="en-US" dirty="0" err="1"/>
              <a:t>pilih</a:t>
            </a:r>
            <a:r>
              <a:rPr lang="en-US" dirty="0"/>
              <a:t> </a:t>
            </a:r>
            <a:r>
              <a:rPr lang="en-US" dirty="0" err="1"/>
              <a:t>uji</a:t>
            </a:r>
            <a:r>
              <a:rPr lang="en-US" dirty="0"/>
              <a:t> Friedman</a:t>
            </a:r>
          </a:p>
          <a:p>
            <a:pPr marL="514350" indent="-514350">
              <a:buAutoNum type="arabicPeriod"/>
            </a:pPr>
            <a:r>
              <a:rPr lang="en-US" dirty="0" err="1"/>
              <a:t>Analisis</a:t>
            </a:r>
            <a:r>
              <a:rPr lang="en-US" dirty="0"/>
              <a:t> post hoc </a:t>
            </a:r>
            <a:r>
              <a:rPr lang="en-US" dirty="0" err="1"/>
              <a:t>jika</a:t>
            </a:r>
            <a:r>
              <a:rPr lang="en-US" dirty="0"/>
              <a:t> </a:t>
            </a:r>
            <a:r>
              <a:rPr lang="en-US" dirty="0" err="1"/>
              <a:t>uji</a:t>
            </a:r>
            <a:r>
              <a:rPr lang="en-US"/>
              <a:t> repeated </a:t>
            </a:r>
            <a:r>
              <a:rPr lang="en-US" dirty="0" err="1"/>
              <a:t>anova</a:t>
            </a:r>
            <a:r>
              <a:rPr lang="en-US" dirty="0"/>
              <a:t> significant</a:t>
            </a:r>
          </a:p>
          <a:p>
            <a:pPr marL="514350" indent="-51435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Kasus </a:t>
            </a:r>
          </a:p>
        </p:txBody>
      </p:sp>
      <p:sp>
        <p:nvSpPr>
          <p:cNvPr id="3" name="Content Placeholder 2"/>
          <p:cNvSpPr>
            <a:spLocks noGrp="1"/>
          </p:cNvSpPr>
          <p:nvPr>
            <p:ph idx="1"/>
          </p:nvPr>
        </p:nvSpPr>
        <p:spPr>
          <a:xfrm>
            <a:off x="1752600" y="1447800"/>
            <a:ext cx="6591985" cy="3777622"/>
          </a:xfrm>
        </p:spPr>
        <p:txBody>
          <a:bodyPr>
            <a:normAutofit/>
          </a:bodyPr>
          <a:lstStyle/>
          <a:p>
            <a:pPr marL="0" indent="0">
              <a:buNone/>
            </a:pPr>
            <a:r>
              <a:rPr lang="id-ID" sz="2400" dirty="0"/>
              <a:t>Anda ingin mengetahui peran suatu metode latihan bagi penderita arthritis terhadap fungsi lutut. Sebelum pelatihan, anda terlebih dahulu mengukur fungsi lutut yang di ukur berdasarkan waktu yang dibutuhkan untuk naik tangga (dalam detik). Anda ingin melihat perbandingan fungsi lutut sebelum pelatihan, empat minggu setelah pelatihan, dan enam minggu setelah pelatihan.</a:t>
            </a:r>
          </a:p>
        </p:txBody>
      </p:sp>
    </p:spTree>
    <p:extLst>
      <p:ext uri="{BB962C8B-B14F-4D97-AF65-F5344CB8AC3E}">
        <p14:creationId xmlns:p14="http://schemas.microsoft.com/office/powerpoint/2010/main" val="287299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Autofit/>
          </a:bodyPr>
          <a:lstStyle/>
          <a:p>
            <a:r>
              <a:rPr lang="id-ID" sz="2400" dirty="0"/>
              <a:t>Langka-langka menentukan uji hipotesis yang sesuai</a:t>
            </a:r>
          </a:p>
        </p:txBody>
      </p:sp>
      <p:graphicFrame>
        <p:nvGraphicFramePr>
          <p:cNvPr id="4" name="Table 3"/>
          <p:cNvGraphicFramePr>
            <a:graphicFrameLocks noGrp="1"/>
          </p:cNvGraphicFramePr>
          <p:nvPr>
            <p:extLst>
              <p:ext uri="{D42A27DB-BD31-4B8C-83A1-F6EECF244321}">
                <p14:modId xmlns:p14="http://schemas.microsoft.com/office/powerpoint/2010/main" val="3728355625"/>
              </p:ext>
            </p:extLst>
          </p:nvPr>
        </p:nvGraphicFramePr>
        <p:xfrm>
          <a:off x="316395" y="762000"/>
          <a:ext cx="8511209" cy="6233315"/>
        </p:xfrm>
        <a:graphic>
          <a:graphicData uri="http://schemas.openxmlformats.org/drawingml/2006/table">
            <a:tbl>
              <a:tblPr firstRow="1" firstCol="1" bandRow="1">
                <a:tableStyleId>{D7AC3CCA-C797-4891-BE02-D94E43425B78}</a:tableStyleId>
              </a:tblPr>
              <a:tblGrid>
                <a:gridCol w="859805">
                  <a:extLst>
                    <a:ext uri="{9D8B030D-6E8A-4147-A177-3AD203B41FA5}">
                      <a16:colId xmlns:a16="http://schemas.microsoft.com/office/drawing/2014/main" val="20000"/>
                    </a:ext>
                  </a:extLst>
                </a:gridCol>
                <a:gridCol w="3395799">
                  <a:extLst>
                    <a:ext uri="{9D8B030D-6E8A-4147-A177-3AD203B41FA5}">
                      <a16:colId xmlns:a16="http://schemas.microsoft.com/office/drawing/2014/main" val="20001"/>
                    </a:ext>
                  </a:extLst>
                </a:gridCol>
                <a:gridCol w="4255605">
                  <a:extLst>
                    <a:ext uri="{9D8B030D-6E8A-4147-A177-3AD203B41FA5}">
                      <a16:colId xmlns:a16="http://schemas.microsoft.com/office/drawing/2014/main" val="20002"/>
                    </a:ext>
                  </a:extLst>
                </a:gridCol>
              </a:tblGrid>
              <a:tr h="460214">
                <a:tc>
                  <a:txBody>
                    <a:bodyPr/>
                    <a:lstStyle/>
                    <a:p>
                      <a:pPr marL="0" indent="0" algn="ctr">
                        <a:lnSpc>
                          <a:spcPct val="150000"/>
                        </a:lnSpc>
                        <a:spcAft>
                          <a:spcPts val="0"/>
                        </a:spcAft>
                      </a:pPr>
                      <a:r>
                        <a:rPr lang="id-ID" sz="2000" dirty="0">
                          <a:effectLst/>
                        </a:rPr>
                        <a:t>No</a:t>
                      </a:r>
                      <a:endParaRPr lang="en-US" sz="2000" dirty="0">
                        <a:effectLst/>
                        <a:latin typeface="Calibri"/>
                        <a:ea typeface="Calibri"/>
                        <a:cs typeface="Times New Roman"/>
                      </a:endParaRPr>
                    </a:p>
                  </a:txBody>
                  <a:tcPr marL="68580" marR="68580" marT="0" marB="0"/>
                </a:tc>
                <a:tc>
                  <a:txBody>
                    <a:bodyPr/>
                    <a:lstStyle/>
                    <a:p>
                      <a:pPr marL="457200" algn="ctr">
                        <a:lnSpc>
                          <a:spcPct val="150000"/>
                        </a:lnSpc>
                        <a:spcAft>
                          <a:spcPts val="0"/>
                        </a:spcAft>
                      </a:pPr>
                      <a:r>
                        <a:rPr lang="id-ID" sz="2000" dirty="0">
                          <a:effectLst/>
                        </a:rPr>
                        <a:t>Langkah</a:t>
                      </a:r>
                      <a:endParaRPr lang="en-US" sz="2000" dirty="0">
                        <a:effectLst/>
                        <a:latin typeface="Calibri"/>
                        <a:ea typeface="Calibri"/>
                        <a:cs typeface="Times New Roman"/>
                      </a:endParaRPr>
                    </a:p>
                  </a:txBody>
                  <a:tcPr marL="68580" marR="68580" marT="0" marB="0"/>
                </a:tc>
                <a:tc>
                  <a:txBody>
                    <a:bodyPr/>
                    <a:lstStyle/>
                    <a:p>
                      <a:pPr marL="457200" algn="ctr">
                        <a:lnSpc>
                          <a:spcPct val="150000"/>
                        </a:lnSpc>
                        <a:spcAft>
                          <a:spcPts val="0"/>
                        </a:spcAft>
                      </a:pPr>
                      <a:r>
                        <a:rPr lang="id-ID" sz="2000" dirty="0">
                          <a:effectLst/>
                        </a:rPr>
                        <a:t>Jawaban????</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996833">
                <a:tc>
                  <a:txBody>
                    <a:bodyPr/>
                    <a:lstStyle/>
                    <a:p>
                      <a:pPr marL="0" indent="0" algn="ctr">
                        <a:lnSpc>
                          <a:spcPct val="100000"/>
                        </a:lnSpc>
                        <a:spcAft>
                          <a:spcPts val="0"/>
                        </a:spcAft>
                      </a:pPr>
                      <a:r>
                        <a:rPr lang="id-ID" sz="2000" dirty="0">
                          <a:effectLst/>
                        </a:rPr>
                        <a:t>1</a:t>
                      </a:r>
                      <a:endParaRPr lang="en-US" sz="2000" dirty="0">
                        <a:effectLst/>
                        <a:latin typeface="Calibri"/>
                        <a:ea typeface="Calibri"/>
                        <a:cs typeface="Times New Roman"/>
                      </a:endParaRPr>
                    </a:p>
                  </a:txBody>
                  <a:tcPr marL="68580" marR="68580" marT="0" marB="0"/>
                </a:tc>
                <a:tc>
                  <a:txBody>
                    <a:bodyPr/>
                    <a:lstStyle/>
                    <a:p>
                      <a:pPr marL="82550" indent="0" algn="just">
                        <a:lnSpc>
                          <a:spcPct val="100000"/>
                        </a:lnSpc>
                        <a:spcAft>
                          <a:spcPts val="0"/>
                        </a:spcAft>
                      </a:pPr>
                      <a:r>
                        <a:rPr lang="id-ID" sz="2000" dirty="0">
                          <a:effectLst/>
                        </a:rPr>
                        <a:t>Menentukan uji variabel yang dihubungkan</a:t>
                      </a:r>
                      <a:endParaRPr lang="en-US" sz="2000" dirty="0">
                        <a:effectLst/>
                        <a:latin typeface="Calibri"/>
                        <a:ea typeface="Calibri"/>
                        <a:cs typeface="Times New Roman"/>
                      </a:endParaRPr>
                    </a:p>
                  </a:txBody>
                  <a:tcPr marL="68580" marR="68580" marT="0" marB="0"/>
                </a:tc>
                <a:tc>
                  <a:txBody>
                    <a:bodyPr/>
                    <a:lstStyle/>
                    <a:p>
                      <a:pPr marL="0" indent="0" algn="just">
                        <a:lnSpc>
                          <a:spcPct val="100000"/>
                        </a:lnSpc>
                        <a:spcAft>
                          <a:spcPts val="0"/>
                        </a:spcAft>
                      </a:pPr>
                      <a:r>
                        <a:rPr lang="id-ID" sz="2000" dirty="0">
                          <a:effectLst/>
                        </a:rPr>
                        <a:t>Fungsi</a:t>
                      </a:r>
                      <a:r>
                        <a:rPr lang="id-ID" sz="2000" baseline="0" dirty="0">
                          <a:effectLst/>
                        </a:rPr>
                        <a:t> Lutut</a:t>
                      </a:r>
                      <a:r>
                        <a:rPr lang="id-ID" sz="2000" dirty="0">
                          <a:effectLst/>
                        </a:rPr>
                        <a:t> (Numerik) dan</a:t>
                      </a:r>
                      <a:r>
                        <a:rPr lang="id-ID" sz="2000" baseline="0" dirty="0">
                          <a:effectLst/>
                        </a:rPr>
                        <a:t> waktu pengukuran</a:t>
                      </a:r>
                      <a:r>
                        <a:rPr lang="id-ID" sz="2000" dirty="0">
                          <a:effectLst/>
                        </a:rPr>
                        <a:t> (Kategorik)</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664555">
                <a:tc>
                  <a:txBody>
                    <a:bodyPr/>
                    <a:lstStyle/>
                    <a:p>
                      <a:pPr marL="0" indent="0" algn="ctr">
                        <a:lnSpc>
                          <a:spcPct val="100000"/>
                        </a:lnSpc>
                        <a:spcAft>
                          <a:spcPts val="0"/>
                        </a:spcAft>
                      </a:pPr>
                      <a:r>
                        <a:rPr lang="id-ID" sz="2000" dirty="0">
                          <a:effectLst/>
                        </a:rPr>
                        <a:t>2</a:t>
                      </a:r>
                      <a:endParaRPr lang="en-US" sz="2000" dirty="0">
                        <a:effectLst/>
                        <a:latin typeface="Calibri"/>
                        <a:ea typeface="Calibri"/>
                        <a:cs typeface="Times New Roman"/>
                      </a:endParaRPr>
                    </a:p>
                  </a:txBody>
                  <a:tcPr marL="68580" marR="68580" marT="0" marB="0"/>
                </a:tc>
                <a:tc>
                  <a:txBody>
                    <a:bodyPr/>
                    <a:lstStyle/>
                    <a:p>
                      <a:pPr marL="82550" indent="0" algn="just">
                        <a:lnSpc>
                          <a:spcPct val="100000"/>
                        </a:lnSpc>
                        <a:spcAft>
                          <a:spcPts val="0"/>
                        </a:spcAft>
                      </a:pPr>
                      <a:r>
                        <a:rPr lang="id-ID" sz="2000" kern="1200" dirty="0">
                          <a:effectLst/>
                        </a:rPr>
                        <a:t>Menentukan</a:t>
                      </a:r>
                      <a:r>
                        <a:rPr lang="id-ID" sz="2000" dirty="0">
                          <a:effectLst/>
                        </a:rPr>
                        <a:t> jenis hipotesa</a:t>
                      </a:r>
                      <a:endParaRPr lang="en-US" sz="2000" dirty="0">
                        <a:effectLst/>
                        <a:latin typeface="Calibri"/>
                        <a:ea typeface="Calibri"/>
                        <a:cs typeface="Times New Roman"/>
                      </a:endParaRPr>
                    </a:p>
                  </a:txBody>
                  <a:tcPr marL="68580" marR="68580" marT="0" marB="0"/>
                </a:tc>
                <a:tc>
                  <a:txBody>
                    <a:bodyPr/>
                    <a:lstStyle/>
                    <a:p>
                      <a:pPr marL="0" indent="0" algn="just">
                        <a:lnSpc>
                          <a:spcPct val="100000"/>
                        </a:lnSpc>
                        <a:spcAft>
                          <a:spcPts val="0"/>
                        </a:spcAft>
                      </a:pPr>
                      <a:r>
                        <a:rPr lang="id-ID" sz="2000" dirty="0">
                          <a:effectLst/>
                        </a:rPr>
                        <a:t>Komparatif</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664555">
                <a:tc>
                  <a:txBody>
                    <a:bodyPr/>
                    <a:lstStyle/>
                    <a:p>
                      <a:pPr marL="0" indent="0" algn="ctr">
                        <a:lnSpc>
                          <a:spcPct val="100000"/>
                        </a:lnSpc>
                        <a:spcAft>
                          <a:spcPts val="0"/>
                        </a:spcAft>
                      </a:pPr>
                      <a:r>
                        <a:rPr lang="id-ID" sz="2000" dirty="0">
                          <a:effectLst/>
                        </a:rPr>
                        <a:t>3</a:t>
                      </a:r>
                      <a:endParaRPr lang="en-US" sz="2000" dirty="0">
                        <a:effectLst/>
                        <a:latin typeface="Calibri"/>
                        <a:ea typeface="Calibri"/>
                        <a:cs typeface="Times New Roman"/>
                      </a:endParaRPr>
                    </a:p>
                  </a:txBody>
                  <a:tcPr marL="68580" marR="68580" marT="0" marB="0"/>
                </a:tc>
                <a:tc>
                  <a:txBody>
                    <a:bodyPr/>
                    <a:lstStyle/>
                    <a:p>
                      <a:pPr marL="82550" indent="0" algn="just">
                        <a:lnSpc>
                          <a:spcPct val="100000"/>
                        </a:lnSpc>
                        <a:spcAft>
                          <a:spcPts val="0"/>
                        </a:spcAft>
                      </a:pPr>
                      <a:r>
                        <a:rPr lang="id-ID" sz="2000" dirty="0">
                          <a:effectLst/>
                        </a:rPr>
                        <a:t>Menentukan masalah skala variabel</a:t>
                      </a:r>
                      <a:endParaRPr lang="en-US" sz="2000" dirty="0">
                        <a:effectLst/>
                        <a:latin typeface="Calibri"/>
                        <a:ea typeface="Calibri"/>
                        <a:cs typeface="Times New Roman"/>
                      </a:endParaRPr>
                    </a:p>
                  </a:txBody>
                  <a:tcPr marL="68580" marR="68580" marT="0" marB="0"/>
                </a:tc>
                <a:tc>
                  <a:txBody>
                    <a:bodyPr/>
                    <a:lstStyle/>
                    <a:p>
                      <a:pPr marL="0" indent="0" algn="just">
                        <a:lnSpc>
                          <a:spcPct val="100000"/>
                        </a:lnSpc>
                        <a:spcAft>
                          <a:spcPts val="0"/>
                        </a:spcAft>
                      </a:pPr>
                      <a:r>
                        <a:rPr lang="id-ID" sz="2000" dirty="0">
                          <a:effectLst/>
                        </a:rPr>
                        <a:t>Numerik</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r h="996833">
                <a:tc>
                  <a:txBody>
                    <a:bodyPr/>
                    <a:lstStyle/>
                    <a:p>
                      <a:pPr marL="0" indent="0" algn="ctr">
                        <a:lnSpc>
                          <a:spcPct val="100000"/>
                        </a:lnSpc>
                        <a:spcAft>
                          <a:spcPts val="0"/>
                        </a:spcAft>
                      </a:pPr>
                      <a:r>
                        <a:rPr lang="id-ID" sz="2000" dirty="0">
                          <a:effectLst/>
                        </a:rPr>
                        <a:t>4</a:t>
                      </a:r>
                      <a:endParaRPr lang="en-US" sz="2000" dirty="0">
                        <a:effectLst/>
                        <a:latin typeface="Calibri"/>
                        <a:ea typeface="Calibri"/>
                        <a:cs typeface="Times New Roman"/>
                      </a:endParaRPr>
                    </a:p>
                  </a:txBody>
                  <a:tcPr marL="68580" marR="68580" marT="0" marB="0"/>
                </a:tc>
                <a:tc>
                  <a:txBody>
                    <a:bodyPr/>
                    <a:lstStyle/>
                    <a:p>
                      <a:pPr marL="82550" indent="0" algn="just">
                        <a:lnSpc>
                          <a:spcPct val="100000"/>
                        </a:lnSpc>
                        <a:spcAft>
                          <a:spcPts val="0"/>
                        </a:spcAft>
                      </a:pPr>
                      <a:r>
                        <a:rPr lang="id-ID" sz="2000" dirty="0">
                          <a:effectLst/>
                        </a:rPr>
                        <a:t>Menentukan pasangan/tidak pasangan</a:t>
                      </a:r>
                      <a:endParaRPr lang="en-US" sz="2000" dirty="0">
                        <a:effectLst/>
                        <a:latin typeface="Calibri"/>
                        <a:ea typeface="Calibri"/>
                        <a:cs typeface="Times New Roman"/>
                      </a:endParaRPr>
                    </a:p>
                  </a:txBody>
                  <a:tcPr marL="68580" marR="68580" marT="0" marB="0"/>
                </a:tc>
                <a:tc>
                  <a:txBody>
                    <a:bodyPr/>
                    <a:lstStyle/>
                    <a:p>
                      <a:pPr marL="0" indent="0" algn="just">
                        <a:lnSpc>
                          <a:spcPct val="100000"/>
                        </a:lnSpc>
                        <a:spcAft>
                          <a:spcPts val="0"/>
                        </a:spcAft>
                      </a:pPr>
                      <a:r>
                        <a:rPr lang="id-ID" sz="2000" baseline="0" dirty="0">
                          <a:effectLst/>
                        </a:rPr>
                        <a:t>Berpasangan</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4"/>
                  </a:ext>
                </a:extLst>
              </a:tr>
              <a:tr h="788937">
                <a:tc>
                  <a:txBody>
                    <a:bodyPr/>
                    <a:lstStyle/>
                    <a:p>
                      <a:pPr marL="36513" indent="0" algn="ctr">
                        <a:lnSpc>
                          <a:spcPct val="100000"/>
                        </a:lnSpc>
                        <a:spcAft>
                          <a:spcPts val="0"/>
                        </a:spcAft>
                      </a:pPr>
                      <a:r>
                        <a:rPr lang="id-ID" sz="2000" dirty="0">
                          <a:effectLst/>
                        </a:rPr>
                        <a:t>5</a:t>
                      </a:r>
                      <a:endParaRPr lang="en-US" sz="2000" dirty="0">
                        <a:effectLst/>
                        <a:latin typeface="Calibri"/>
                        <a:ea typeface="Calibri"/>
                        <a:cs typeface="Times New Roman"/>
                      </a:endParaRPr>
                    </a:p>
                  </a:txBody>
                  <a:tcPr marL="68580" marR="68580" marT="0" marB="0"/>
                </a:tc>
                <a:tc>
                  <a:txBody>
                    <a:bodyPr/>
                    <a:lstStyle/>
                    <a:p>
                      <a:pPr marL="82550" indent="0" algn="just">
                        <a:lnSpc>
                          <a:spcPct val="100000"/>
                        </a:lnSpc>
                        <a:spcAft>
                          <a:spcPts val="0"/>
                        </a:spcAft>
                      </a:pPr>
                      <a:r>
                        <a:rPr lang="en-US" sz="2000" dirty="0" err="1">
                          <a:effectLst/>
                        </a:rPr>
                        <a:t>Menentukan</a:t>
                      </a:r>
                      <a:r>
                        <a:rPr lang="en-US" sz="2000" dirty="0">
                          <a:effectLst/>
                        </a:rPr>
                        <a:t> </a:t>
                      </a:r>
                      <a:r>
                        <a:rPr lang="en-US" sz="2000" dirty="0" err="1">
                          <a:effectLst/>
                        </a:rPr>
                        <a:t>jumlah</a:t>
                      </a:r>
                      <a:r>
                        <a:rPr lang="en-US" sz="2000" dirty="0">
                          <a:effectLst/>
                        </a:rPr>
                        <a:t> </a:t>
                      </a:r>
                      <a:r>
                        <a:rPr lang="en-US" sz="2000" dirty="0" err="1">
                          <a:effectLst/>
                        </a:rPr>
                        <a:t>kelompok</a:t>
                      </a:r>
                      <a:endParaRPr lang="en-US" sz="2000" dirty="0">
                        <a:effectLst/>
                        <a:latin typeface="Calibri"/>
                        <a:ea typeface="Calibri"/>
                        <a:cs typeface="Times New Roman"/>
                      </a:endParaRPr>
                    </a:p>
                  </a:txBody>
                  <a:tcPr marL="68580" marR="68580" marT="0" marB="0"/>
                </a:tc>
                <a:tc>
                  <a:txBody>
                    <a:bodyPr/>
                    <a:lstStyle/>
                    <a:p>
                      <a:pPr marL="179388" indent="0" algn="just">
                        <a:lnSpc>
                          <a:spcPct val="100000"/>
                        </a:lnSpc>
                        <a:spcAft>
                          <a:spcPts val="0"/>
                        </a:spcAft>
                      </a:pPr>
                      <a:r>
                        <a:rPr lang="id-ID" sz="2000" dirty="0">
                          <a:effectLst/>
                        </a:rPr>
                        <a:t>&gt; 2</a:t>
                      </a:r>
                      <a:endParaRPr lang="en-US"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5"/>
                  </a:ext>
                </a:extLst>
              </a:tr>
              <a:tr h="1661388">
                <a:tc>
                  <a:txBody>
                    <a:bodyPr/>
                    <a:lstStyle/>
                    <a:p>
                      <a:pPr marL="457200" algn="ctr">
                        <a:lnSpc>
                          <a:spcPct val="100000"/>
                        </a:lnSpc>
                        <a:spcAft>
                          <a:spcPts val="0"/>
                        </a:spcAft>
                      </a:pPr>
                      <a:r>
                        <a:rPr lang="id-ID" sz="2000" dirty="0">
                          <a:effectLst/>
                        </a:rPr>
                        <a:t> </a:t>
                      </a:r>
                      <a:endParaRPr lang="en-US" sz="2000" dirty="0">
                        <a:effectLst/>
                        <a:latin typeface="Calibri"/>
                        <a:ea typeface="Calibri"/>
                        <a:cs typeface="Times New Roman"/>
                      </a:endParaRPr>
                    </a:p>
                  </a:txBody>
                  <a:tcPr marL="68580" marR="68580" marT="0" marB="0"/>
                </a:tc>
                <a:tc gridSpan="2">
                  <a:txBody>
                    <a:bodyPr/>
                    <a:lstStyle/>
                    <a:p>
                      <a:pPr marL="82550" indent="0" algn="l">
                        <a:lnSpc>
                          <a:spcPct val="100000"/>
                        </a:lnSpc>
                        <a:spcAft>
                          <a:spcPts val="0"/>
                        </a:spcAft>
                      </a:pPr>
                      <a:r>
                        <a:rPr lang="id-ID" sz="2000" dirty="0">
                          <a:effectLst/>
                        </a:rPr>
                        <a:t>Kesimpulan :  </a:t>
                      </a:r>
                      <a:endParaRPr lang="en-US" sz="2000" dirty="0">
                        <a:effectLst/>
                        <a:latin typeface="Calibri"/>
                        <a:ea typeface="Calibri"/>
                        <a:cs typeface="Times New Roman"/>
                      </a:endParaRPr>
                    </a:p>
                    <a:p>
                      <a:pPr marL="179388" indent="0" algn="just">
                        <a:lnSpc>
                          <a:spcPct val="100000"/>
                        </a:lnSpc>
                        <a:spcAft>
                          <a:spcPts val="0"/>
                        </a:spcAft>
                      </a:pPr>
                      <a:r>
                        <a:rPr lang="id-ID" sz="2000" dirty="0">
                          <a:effectLst/>
                        </a:rPr>
                        <a:t>Uji yang digunakan adalah Repeated Anova (parametrik) jika memenuhi syarat. Bila tidak</a:t>
                      </a:r>
                      <a:r>
                        <a:rPr lang="id-ID" sz="2000" baseline="0" dirty="0">
                          <a:effectLst/>
                        </a:rPr>
                        <a:t> memenuhi syarat, maka akan  menggunakan uji Friedman (uji Non parametrik)</a:t>
                      </a:r>
                      <a:endParaRPr lang="en-US" sz="2000" dirty="0">
                        <a:effectLst/>
                        <a:latin typeface="Calibri"/>
                        <a:ea typeface="Calibri"/>
                        <a:cs typeface="Times New Roman"/>
                      </a:endParaRPr>
                    </a:p>
                  </a:txBody>
                  <a:tcPr marL="68580" marR="68580" marT="0" marB="0"/>
                </a:tc>
                <a:tc hMerge="1">
                  <a:txBody>
                    <a:bodyPr/>
                    <a:lstStyle/>
                    <a:p>
                      <a:pPr marL="179388" indent="0" algn="ctr">
                        <a:lnSpc>
                          <a:spcPct val="100000"/>
                        </a:lnSpc>
                        <a:spcAft>
                          <a:spcPts val="0"/>
                        </a:spcAft>
                      </a:pPr>
                      <a:endParaRPr lang="en-US" sz="1800" dirty="0">
                        <a:effectLst/>
                        <a:latin typeface="Calibri"/>
                        <a:ea typeface="Calibri"/>
                        <a:cs typeface="Times New Roman"/>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280216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68362"/>
          </a:xfrm>
        </p:spPr>
        <p:txBody>
          <a:bodyPr>
            <a:normAutofit fontScale="90000"/>
          </a:bodyPr>
          <a:lstStyle/>
          <a:p>
            <a:r>
              <a:rPr lang="en-US" sz="3600" b="1" dirty="0" err="1"/>
              <a:t>Uji</a:t>
            </a:r>
            <a:r>
              <a:rPr lang="en-US" sz="3600" b="1" dirty="0"/>
              <a:t> Repeated </a:t>
            </a:r>
            <a:r>
              <a:rPr lang="en-US" sz="3600" b="1" dirty="0" err="1"/>
              <a:t>Anova</a:t>
            </a:r>
            <a:r>
              <a:rPr lang="en-US" sz="3600" b="1" dirty="0"/>
              <a:t> </a:t>
            </a:r>
            <a:r>
              <a:rPr lang="en-US" sz="3600" b="1" dirty="0" err="1"/>
              <a:t>menggunakan</a:t>
            </a:r>
            <a:r>
              <a:rPr lang="en-US" sz="3600" b="1" dirty="0"/>
              <a:t> SPSS</a:t>
            </a:r>
          </a:p>
        </p:txBody>
      </p:sp>
      <p:sp>
        <p:nvSpPr>
          <p:cNvPr id="3" name="Content Placeholder 2"/>
          <p:cNvSpPr>
            <a:spLocks noGrp="1"/>
          </p:cNvSpPr>
          <p:nvPr>
            <p:ph idx="1"/>
          </p:nvPr>
        </p:nvSpPr>
        <p:spPr>
          <a:xfrm>
            <a:off x="457200" y="1295400"/>
            <a:ext cx="8229600" cy="5410200"/>
          </a:xfrm>
        </p:spPr>
        <p:txBody>
          <a:bodyPr>
            <a:normAutofit/>
          </a:bodyPr>
          <a:lstStyle/>
          <a:p>
            <a:r>
              <a:rPr lang="en-US" b="1" dirty="0"/>
              <a:t>Analyze → general linier model →  repeated measure</a:t>
            </a:r>
          </a:p>
          <a:p>
            <a:r>
              <a:rPr lang="en-US" b="1" dirty="0" err="1"/>
              <a:t>Masukkan</a:t>
            </a:r>
            <a:r>
              <a:rPr lang="en-US" b="1" dirty="0"/>
              <a:t>  </a:t>
            </a:r>
            <a:r>
              <a:rPr lang="en-US" b="1" dirty="0" err="1"/>
              <a:t>kata</a:t>
            </a:r>
            <a:r>
              <a:rPr lang="en-US" b="1" dirty="0"/>
              <a:t> </a:t>
            </a:r>
            <a:r>
              <a:rPr lang="en-US" b="1" i="1" dirty="0" err="1"/>
              <a:t>waktu</a:t>
            </a:r>
            <a:r>
              <a:rPr lang="en-US" b="1" i="1" dirty="0"/>
              <a:t> </a:t>
            </a:r>
            <a:r>
              <a:rPr lang="en-US" b="1" dirty="0" err="1"/>
              <a:t>pada</a:t>
            </a:r>
            <a:r>
              <a:rPr lang="en-US" b="1" dirty="0"/>
              <a:t> </a:t>
            </a:r>
            <a:r>
              <a:rPr lang="en-US" b="1" dirty="0" err="1"/>
              <a:t>kolom</a:t>
            </a:r>
            <a:r>
              <a:rPr lang="en-US" b="1" dirty="0"/>
              <a:t> Within-Subject Factor Name (</a:t>
            </a:r>
            <a:r>
              <a:rPr lang="en-US" b="1" dirty="0" err="1"/>
              <a:t>bisa</a:t>
            </a:r>
            <a:r>
              <a:rPr lang="en-US" b="1" dirty="0"/>
              <a:t> </a:t>
            </a:r>
            <a:r>
              <a:rPr lang="en-US" b="1" dirty="0" err="1"/>
              <a:t>juga</a:t>
            </a:r>
            <a:r>
              <a:rPr lang="en-US" b="1" dirty="0"/>
              <a:t> </a:t>
            </a:r>
            <a:r>
              <a:rPr lang="en-US" b="1" dirty="0" err="1"/>
              <a:t>pada</a:t>
            </a:r>
            <a:r>
              <a:rPr lang="en-US" b="1" dirty="0"/>
              <a:t> </a:t>
            </a:r>
            <a:r>
              <a:rPr lang="en-US" b="1" dirty="0" err="1"/>
              <a:t>kolom</a:t>
            </a:r>
            <a:r>
              <a:rPr lang="en-US" b="1" dirty="0"/>
              <a:t> </a:t>
            </a:r>
            <a:r>
              <a:rPr lang="en-US" b="1" dirty="0" err="1"/>
              <a:t>ini</a:t>
            </a:r>
            <a:r>
              <a:rPr lang="en-US" b="1" dirty="0"/>
              <a:t> </a:t>
            </a:r>
            <a:r>
              <a:rPr lang="en-US" b="1" dirty="0" err="1"/>
              <a:t>dbiarkan</a:t>
            </a:r>
            <a:r>
              <a:rPr lang="en-US" b="1" dirty="0"/>
              <a:t> default SPSS </a:t>
            </a:r>
            <a:r>
              <a:rPr lang="en-US" b="1" dirty="0" err="1"/>
              <a:t>dengan</a:t>
            </a:r>
            <a:r>
              <a:rPr lang="en-US" b="1" dirty="0"/>
              <a:t> </a:t>
            </a:r>
            <a:r>
              <a:rPr lang="en-US" b="1" dirty="0" err="1"/>
              <a:t>kata</a:t>
            </a:r>
            <a:r>
              <a:rPr lang="en-US" b="1" dirty="0"/>
              <a:t> </a:t>
            </a:r>
            <a:r>
              <a:rPr lang="en-US" b="1" i="1" dirty="0"/>
              <a:t>factor 1</a:t>
            </a:r>
            <a:r>
              <a:rPr lang="en-US" b="1" dirty="0"/>
              <a:t>)</a:t>
            </a:r>
          </a:p>
          <a:p>
            <a:r>
              <a:rPr lang="en-US" b="1" dirty="0" err="1"/>
              <a:t>Ketik</a:t>
            </a:r>
            <a:r>
              <a:rPr lang="en-US" b="1" dirty="0"/>
              <a:t> </a:t>
            </a:r>
            <a:r>
              <a:rPr lang="en-US" b="1" dirty="0" err="1"/>
              <a:t>angka</a:t>
            </a:r>
            <a:r>
              <a:rPr lang="en-US" b="1" dirty="0"/>
              <a:t> </a:t>
            </a:r>
            <a:r>
              <a:rPr lang="en-US" b="1" i="1" dirty="0"/>
              <a:t>3</a:t>
            </a:r>
            <a:r>
              <a:rPr lang="en-US" b="1" dirty="0"/>
              <a:t> </a:t>
            </a:r>
            <a:r>
              <a:rPr lang="en-US" b="1" dirty="0" err="1"/>
              <a:t>ke</a:t>
            </a:r>
            <a:r>
              <a:rPr lang="en-US" b="1" dirty="0"/>
              <a:t> </a:t>
            </a:r>
            <a:r>
              <a:rPr lang="en-US" b="1" dirty="0" err="1"/>
              <a:t>dalam</a:t>
            </a:r>
            <a:r>
              <a:rPr lang="en-US" b="1" dirty="0"/>
              <a:t> Number of Levels (</a:t>
            </a:r>
            <a:r>
              <a:rPr lang="en-US" b="1" dirty="0" err="1"/>
              <a:t>untuk</a:t>
            </a:r>
            <a:r>
              <a:rPr lang="en-US" b="1" dirty="0"/>
              <a:t> </a:t>
            </a:r>
            <a:r>
              <a:rPr lang="en-US" b="1" dirty="0" err="1"/>
              <a:t>menunjukkan</a:t>
            </a:r>
            <a:r>
              <a:rPr lang="en-US" b="1" dirty="0"/>
              <a:t> </a:t>
            </a:r>
            <a:r>
              <a:rPr lang="en-US" b="1" dirty="0" err="1"/>
              <a:t>bahwa</a:t>
            </a:r>
            <a:r>
              <a:rPr lang="en-US" b="1" dirty="0"/>
              <a:t> </a:t>
            </a:r>
            <a:r>
              <a:rPr lang="en-US" b="1" dirty="0" err="1"/>
              <a:t>pengukuran</a:t>
            </a:r>
            <a:r>
              <a:rPr lang="en-US" b="1" dirty="0"/>
              <a:t> </a:t>
            </a:r>
            <a:r>
              <a:rPr lang="en-US" b="1" dirty="0" err="1"/>
              <a:t>dilakukan</a:t>
            </a:r>
            <a:r>
              <a:rPr lang="en-US" b="1" dirty="0"/>
              <a:t> </a:t>
            </a:r>
            <a:r>
              <a:rPr lang="en-US" b="1" dirty="0" err="1"/>
              <a:t>tiga</a:t>
            </a:r>
            <a:r>
              <a:rPr lang="en-US" b="1" dirty="0"/>
              <a:t> kali). </a:t>
            </a:r>
            <a:r>
              <a:rPr lang="en-US" b="1" dirty="0" err="1"/>
              <a:t>Klik</a:t>
            </a:r>
            <a:r>
              <a:rPr lang="en-US" b="1" dirty="0"/>
              <a:t> </a:t>
            </a:r>
            <a:r>
              <a:rPr lang="en-US" b="1" dirty="0" err="1"/>
              <a:t>kotak</a:t>
            </a:r>
            <a:r>
              <a:rPr lang="en-US" b="1" dirty="0"/>
              <a:t> Add</a:t>
            </a:r>
          </a:p>
          <a:p>
            <a:r>
              <a:rPr lang="en-US" b="1" dirty="0" err="1"/>
              <a:t>Klik</a:t>
            </a:r>
            <a:r>
              <a:rPr lang="en-US" b="1" dirty="0"/>
              <a:t> </a:t>
            </a:r>
            <a:r>
              <a:rPr lang="en-US" b="1" dirty="0" err="1"/>
              <a:t>Kotak</a:t>
            </a:r>
            <a:r>
              <a:rPr lang="en-US" b="1" dirty="0"/>
              <a:t> Define </a:t>
            </a:r>
            <a:r>
              <a:rPr lang="en-US" b="1" dirty="0" err="1"/>
              <a:t>Masukkan</a:t>
            </a:r>
            <a:r>
              <a:rPr lang="en-US" b="1" dirty="0"/>
              <a:t> </a:t>
            </a:r>
            <a:r>
              <a:rPr lang="en-US" b="1" dirty="0" err="1"/>
              <a:t>variabel</a:t>
            </a:r>
            <a:r>
              <a:rPr lang="en-US" b="1" dirty="0"/>
              <a:t> </a:t>
            </a:r>
            <a:r>
              <a:rPr lang="en-US" b="1" i="1" dirty="0"/>
              <a:t>dtk_sct1, dtk_sct4, dtk_sct6</a:t>
            </a:r>
            <a:r>
              <a:rPr lang="en-US" b="1" dirty="0"/>
              <a:t> (</a:t>
            </a:r>
            <a:r>
              <a:rPr lang="en-US" b="1" dirty="0" err="1"/>
              <a:t>sesuai</a:t>
            </a:r>
            <a:r>
              <a:rPr lang="en-US" b="1" dirty="0"/>
              <a:t> </a:t>
            </a:r>
            <a:r>
              <a:rPr lang="en-US" b="1" dirty="0" err="1"/>
              <a:t>dengan</a:t>
            </a:r>
            <a:r>
              <a:rPr lang="en-US" b="1" dirty="0"/>
              <a:t> </a:t>
            </a:r>
            <a:r>
              <a:rPr lang="en-US" b="1" dirty="0" err="1"/>
              <a:t>banyaknya</a:t>
            </a:r>
            <a:r>
              <a:rPr lang="en-US" b="1" dirty="0"/>
              <a:t> </a:t>
            </a:r>
            <a:r>
              <a:rPr lang="en-US" b="1" dirty="0" err="1"/>
              <a:t>jumlah</a:t>
            </a:r>
            <a:r>
              <a:rPr lang="en-US" b="1" dirty="0"/>
              <a:t> </a:t>
            </a:r>
            <a:r>
              <a:rPr lang="en-US" b="1" dirty="0" err="1"/>
              <a:t>pengukuran</a:t>
            </a:r>
            <a:r>
              <a:rPr lang="en-US" b="1" dirty="0"/>
              <a:t>) </a:t>
            </a:r>
            <a:r>
              <a:rPr lang="en-US" b="1" dirty="0" err="1"/>
              <a:t>ke</a:t>
            </a:r>
            <a:r>
              <a:rPr lang="en-US" b="1" dirty="0"/>
              <a:t> </a:t>
            </a:r>
            <a:r>
              <a:rPr lang="en-US" b="1" dirty="0" err="1"/>
              <a:t>dalam</a:t>
            </a:r>
            <a:r>
              <a:rPr lang="en-US" b="1" dirty="0"/>
              <a:t> </a:t>
            </a:r>
            <a:r>
              <a:rPr lang="en-US" b="1" dirty="0" err="1"/>
              <a:t>Kolom</a:t>
            </a:r>
            <a:r>
              <a:rPr lang="en-US" b="1" dirty="0"/>
              <a:t> Within Subject Variable</a:t>
            </a:r>
          </a:p>
          <a:p>
            <a:r>
              <a:rPr lang="en-US" b="1" dirty="0" err="1"/>
              <a:t>Klik</a:t>
            </a:r>
            <a:r>
              <a:rPr lang="en-US" b="1" dirty="0"/>
              <a:t> </a:t>
            </a:r>
            <a:r>
              <a:rPr lang="en-US" b="1" dirty="0" err="1"/>
              <a:t>Kotak</a:t>
            </a:r>
            <a:r>
              <a:rPr lang="en-US" b="1" dirty="0"/>
              <a:t> Option. </a:t>
            </a:r>
            <a:r>
              <a:rPr lang="en-US" b="1" dirty="0" err="1"/>
              <a:t>Pindahkan</a:t>
            </a:r>
            <a:r>
              <a:rPr lang="en-US" b="1" dirty="0"/>
              <a:t> </a:t>
            </a:r>
            <a:r>
              <a:rPr lang="en-US" b="1" dirty="0" err="1"/>
              <a:t>variabel</a:t>
            </a:r>
            <a:r>
              <a:rPr lang="en-US" b="1" dirty="0"/>
              <a:t> </a:t>
            </a:r>
            <a:r>
              <a:rPr lang="en-US" b="1" i="1" dirty="0" err="1"/>
              <a:t>waktu</a:t>
            </a:r>
            <a:r>
              <a:rPr lang="en-US" b="1" dirty="0"/>
              <a:t> </a:t>
            </a:r>
            <a:r>
              <a:rPr lang="en-US" b="1" dirty="0" err="1"/>
              <a:t>ke</a:t>
            </a:r>
            <a:r>
              <a:rPr lang="en-US" b="1" dirty="0"/>
              <a:t> </a:t>
            </a:r>
            <a:r>
              <a:rPr lang="en-US" b="1" dirty="0" err="1"/>
              <a:t>dalam</a:t>
            </a:r>
            <a:r>
              <a:rPr lang="en-US" b="1" dirty="0"/>
              <a:t> Display Means for. </a:t>
            </a:r>
            <a:r>
              <a:rPr lang="en-US" b="1" dirty="0" err="1"/>
              <a:t>Klik</a:t>
            </a:r>
            <a:r>
              <a:rPr lang="en-US" b="1" dirty="0"/>
              <a:t> Compare Main Effects</a:t>
            </a:r>
          </a:p>
          <a:p>
            <a:r>
              <a:rPr lang="en-US" b="1" dirty="0" err="1"/>
              <a:t>Klik</a:t>
            </a:r>
            <a:r>
              <a:rPr lang="en-US" b="1" dirty="0"/>
              <a:t> </a:t>
            </a:r>
            <a:r>
              <a:rPr lang="en-US" b="1" dirty="0" err="1"/>
              <a:t>cont</a:t>
            </a:r>
            <a:endParaRPr lang="en-US" b="1" dirty="0"/>
          </a:p>
          <a:p>
            <a:r>
              <a:rPr lang="en-US" b="1" dirty="0" err="1"/>
              <a:t>Kilk</a:t>
            </a:r>
            <a:r>
              <a:rPr lang="en-US" b="1" dirty="0"/>
              <a:t> OK</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BDUL Q\Downloads\Office Lens 20170615-110736.jpg"/>
          <p:cNvPicPr>
            <a:picLocks noChangeAspect="1" noChangeArrowheads="1"/>
          </p:cNvPicPr>
          <p:nvPr/>
        </p:nvPicPr>
        <p:blipFill rotWithShape="1">
          <a:blip r:embed="rId2">
            <a:extLst>
              <a:ext uri="{28A0092B-C50C-407E-A947-70E740481C1C}">
                <a14:useLocalDpi xmlns:a14="http://schemas.microsoft.com/office/drawing/2010/main" val="0"/>
              </a:ext>
            </a:extLst>
          </a:blip>
          <a:srcRect b="13743"/>
          <a:stretch/>
        </p:blipFill>
        <p:spPr bwMode="auto">
          <a:xfrm>
            <a:off x="838200" y="20782"/>
            <a:ext cx="7315200" cy="6991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0959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BDUL Q\Downloads\Office Lens 20170615-1109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76200"/>
            <a:ext cx="8051487" cy="678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9301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BDUL Q\Downloads\Office Lens 20170615-111010.jpg"/>
          <p:cNvPicPr>
            <a:picLocks noChangeAspect="1" noChangeArrowheads="1"/>
          </p:cNvPicPr>
          <p:nvPr/>
        </p:nvPicPr>
        <p:blipFill rotWithShape="1">
          <a:blip r:embed="rId2">
            <a:extLst>
              <a:ext uri="{28A0092B-C50C-407E-A947-70E740481C1C}">
                <a14:useLocalDpi xmlns:a14="http://schemas.microsoft.com/office/drawing/2010/main" val="0"/>
              </a:ext>
            </a:extLst>
          </a:blip>
          <a:srcRect l="7948" t="3143" r="7603" b="18293"/>
          <a:stretch/>
        </p:blipFill>
        <p:spPr bwMode="auto">
          <a:xfrm>
            <a:off x="457200" y="0"/>
            <a:ext cx="8077200" cy="66518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023531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904</TotalTime>
  <Words>380</Words>
  <Application>Microsoft Office PowerPoint</Application>
  <PresentationFormat>On-screen Show (4:3)</PresentationFormat>
  <Paragraphs>79</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Wingdings 3</vt:lpstr>
      <vt:lpstr>Wisp</vt:lpstr>
      <vt:lpstr>Uji Hipotesis Komparatif  Variabel Numerik &gt; 2 Kelompok</vt:lpstr>
      <vt:lpstr>Repeated Anova</vt:lpstr>
      <vt:lpstr>Prosedur Uji Repeated Anova </vt:lpstr>
      <vt:lpstr>Kasus </vt:lpstr>
      <vt:lpstr>Langka-langka menentukan uji hipotesis yang sesuai</vt:lpstr>
      <vt:lpstr>Uji Repeated Anova menggunakan SPSS</vt:lpstr>
      <vt:lpstr>PowerPoint Presentation</vt:lpstr>
      <vt:lpstr>PowerPoint Presentation</vt:lpstr>
      <vt:lpstr>PowerPoint Presentation</vt:lpstr>
      <vt:lpstr>Tabel Penyajian Hasil Uji Repeated Anova</vt:lpstr>
      <vt:lpstr>PowerPoint Presentation</vt:lpstr>
      <vt:lpstr>Selamat Belajar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Anova</dc:title>
  <dc:creator>Kumbo</dc:creator>
  <cp:lastModifiedBy>Abdul Qodir</cp:lastModifiedBy>
  <cp:revision>44</cp:revision>
  <dcterms:created xsi:type="dcterms:W3CDTF">2011-10-07T18:21:43Z</dcterms:created>
  <dcterms:modified xsi:type="dcterms:W3CDTF">2023-11-15T08:59:24Z</dcterms:modified>
</cp:coreProperties>
</file>