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4"/>
  </p:sldMasterIdLst>
  <p:notesMasterIdLst>
    <p:notesMasterId r:id="rId17"/>
  </p:notesMasterIdLst>
  <p:handoutMasterIdLst>
    <p:handoutMasterId r:id="rId18"/>
  </p:handoutMasterIdLst>
  <p:sldIdLst>
    <p:sldId id="256" r:id="rId5"/>
    <p:sldId id="257" r:id="rId6"/>
    <p:sldId id="258" r:id="rId7"/>
    <p:sldId id="266" r:id="rId8"/>
    <p:sldId id="259" r:id="rId9"/>
    <p:sldId id="260" r:id="rId10"/>
    <p:sldId id="261" r:id="rId11"/>
    <p:sldId id="262" r:id="rId12"/>
    <p:sldId id="267" r:id="rId13"/>
    <p:sldId id="263" r:id="rId14"/>
    <p:sldId id="264" r:id="rId15"/>
    <p:sldId id="265" r:id="rId16"/>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65" d="100"/>
          <a:sy n="65" d="100"/>
        </p:scale>
        <p:origin x="858" y="66"/>
      </p:cViewPr>
      <p:guideLst>
        <p:guide pos="3839"/>
        <p:guide orient="horz" pos="2160"/>
      </p:guideLst>
    </p:cSldViewPr>
  </p:slideViewPr>
  <p:notesTextViewPr>
    <p:cViewPr>
      <p:scale>
        <a:sx n="1" d="1"/>
        <a:sy n="1" d="1"/>
      </p:scale>
      <p:origin x="0" y="0"/>
    </p:cViewPr>
  </p:notesTextViewPr>
  <p:notesViewPr>
    <p:cSldViewPr>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482589-CB2F-4003-801D-095B67490E73}" type="datetimeFigureOut">
              <a:rPr lang="en-US"/>
              <a:t>2/24/2025</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4A4844B-5D5D-4D8E-9E71-6B297DF4019B}" type="slidenum">
              <a:rPr/>
              <a:t>‹#›</a:t>
            </a:fld>
            <a:endParaRPr/>
          </a:p>
        </p:txBody>
      </p:sp>
    </p:spTree>
    <p:extLst>
      <p:ext uri="{BB962C8B-B14F-4D97-AF65-F5344CB8AC3E}">
        <p14:creationId xmlns:p14="http://schemas.microsoft.com/office/powerpoint/2010/main" val="3858986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7D4DBF-746C-4C25-853D-8A1CBE8404F4}" type="datetimeFigureOut">
              <a:rPr lang="en-US"/>
              <a:t>2/24/2025</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E0FDE7-FE71-46E3-9512-437B13AD5F46}" type="slidenum">
              <a:rPr/>
              <a:t>‹#›</a:t>
            </a:fld>
            <a:endParaRPr/>
          </a:p>
        </p:txBody>
      </p:sp>
    </p:spTree>
    <p:extLst>
      <p:ext uri="{BB962C8B-B14F-4D97-AF65-F5344CB8AC3E}">
        <p14:creationId xmlns:p14="http://schemas.microsoft.com/office/powerpoint/2010/main" val="3566979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4854" y="1122363"/>
            <a:ext cx="8999118" cy="2387600"/>
          </a:xfrm>
        </p:spPr>
        <p:txBody>
          <a:bodyPr anchor="b">
            <a:normAutofit/>
          </a:bodyPr>
          <a:lstStyle>
            <a:lvl1pPr algn="ctr">
              <a:defRPr sz="4799"/>
            </a:lvl1pPr>
          </a:lstStyle>
          <a:p>
            <a:r>
              <a:rPr lang="en-US"/>
              <a:t>Click to edit Master title style</a:t>
            </a:r>
            <a:endParaRPr lang="en-US" dirty="0"/>
          </a:p>
        </p:txBody>
      </p:sp>
      <p:sp>
        <p:nvSpPr>
          <p:cNvPr id="3" name="Subtitle 2"/>
          <p:cNvSpPr>
            <a:spLocks noGrp="1"/>
          </p:cNvSpPr>
          <p:nvPr>
            <p:ph type="subTitle" idx="1"/>
          </p:nvPr>
        </p:nvSpPr>
        <p:spPr>
          <a:xfrm>
            <a:off x="1594854" y="3602038"/>
            <a:ext cx="8999118" cy="1655762"/>
          </a:xfrm>
        </p:spPr>
        <p:txBody>
          <a:bodyPr/>
          <a:lstStyle>
            <a:lvl1pPr marL="0" indent="0" algn="ctr">
              <a:buNone/>
              <a:defRPr sz="23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2/24/2025</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2612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568" y="4289373"/>
            <a:ext cx="10364864" cy="819355"/>
          </a:xfrm>
        </p:spPr>
        <p:txBody>
          <a:bodyPr anchor="b">
            <a:normAutofit/>
          </a:bodyPr>
          <a:lstStyle>
            <a:lvl1pPr>
              <a:defRPr sz="2799"/>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568" y="621322"/>
            <a:ext cx="103648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a:t>Click icon to add picture</a:t>
            </a:r>
            <a:endParaRPr lang="en-US" dirty="0"/>
          </a:p>
        </p:txBody>
      </p:sp>
      <p:sp>
        <p:nvSpPr>
          <p:cNvPr id="4" name="Text Placeholder 3"/>
          <p:cNvSpPr>
            <a:spLocks noGrp="1"/>
          </p:cNvSpPr>
          <p:nvPr>
            <p:ph type="body" sz="half" idx="2"/>
          </p:nvPr>
        </p:nvSpPr>
        <p:spPr>
          <a:xfrm>
            <a:off x="913557" y="5108728"/>
            <a:ext cx="10363299" cy="682472"/>
          </a:xfrm>
        </p:spPr>
        <p:txBody>
          <a:bodyPr>
            <a:normAutofit/>
          </a:bodyPr>
          <a:lstStyle>
            <a:lvl1pPr marL="0" indent="0" algn="ctr">
              <a:buNone/>
              <a:defRPr sz="1799"/>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1DC1F7-A9E9-4D8B-8C97-C74523B2CF2A}" type="datetimeFigureOut">
              <a:rPr lang="en-US" smtClean="0"/>
              <a:pPr/>
              <a:t>2/24/2025</a:t>
            </a:fld>
            <a:endParaRPr lang="en-US"/>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99542E4-2CCF-42F6-9D92-ED568035133D}" type="slidenum">
              <a:rPr lang="en-ID" smtClean="0"/>
              <a:pPr/>
              <a:t>‹#›</a:t>
            </a:fld>
            <a:endParaRPr lang="en-ID"/>
          </a:p>
        </p:txBody>
      </p:sp>
    </p:spTree>
    <p:extLst>
      <p:ext uri="{BB962C8B-B14F-4D97-AF65-F5344CB8AC3E}">
        <p14:creationId xmlns:p14="http://schemas.microsoft.com/office/powerpoint/2010/main" val="3066093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557" y="609601"/>
            <a:ext cx="10351066" cy="3424859"/>
          </a:xfrm>
        </p:spPr>
        <p:txBody>
          <a:bodyPr anchor="ctr"/>
          <a:lstStyle>
            <a:lvl1pPr>
              <a:defRPr sz="3199"/>
            </a:lvl1pPr>
          </a:lstStyle>
          <a:p>
            <a:r>
              <a:rPr lang="en-US"/>
              <a:t>Click to edit Master title style</a:t>
            </a:r>
            <a:endParaRPr lang="en-US" dirty="0"/>
          </a:p>
        </p:txBody>
      </p:sp>
      <p:sp>
        <p:nvSpPr>
          <p:cNvPr id="4" name="Text Placeholder 3"/>
          <p:cNvSpPr>
            <a:spLocks noGrp="1"/>
          </p:cNvSpPr>
          <p:nvPr>
            <p:ph type="body" sz="half" idx="2"/>
          </p:nvPr>
        </p:nvSpPr>
        <p:spPr>
          <a:xfrm>
            <a:off x="913557" y="4204820"/>
            <a:ext cx="10351065" cy="1592186"/>
          </a:xfrm>
        </p:spPr>
        <p:txBody>
          <a:bodyPr anchor="ctr"/>
          <a:lstStyle>
            <a:lvl1pPr marL="0" indent="0" algn="ctr">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1DC1F7-A9E9-4D8B-8C97-C74523B2CF2A}" type="datetimeFigureOut">
              <a:rPr lang="en-US" smtClean="0"/>
              <a:pPr/>
              <a:t>2/24/2025</a:t>
            </a:fld>
            <a:endParaRPr lang="en-US"/>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99542E4-2CCF-42F6-9D92-ED568035133D}" type="slidenum">
              <a:rPr lang="en-ID" smtClean="0"/>
              <a:pPr/>
              <a:t>‹#›</a:t>
            </a:fld>
            <a:endParaRPr lang="en-ID"/>
          </a:p>
        </p:txBody>
      </p:sp>
    </p:spTree>
    <p:extLst>
      <p:ext uri="{BB962C8B-B14F-4D97-AF65-F5344CB8AC3E}">
        <p14:creationId xmlns:p14="http://schemas.microsoft.com/office/powerpoint/2010/main" val="1757426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5836" y="609600"/>
            <a:ext cx="9300329" cy="2992904"/>
          </a:xfrm>
        </p:spPr>
        <p:txBody>
          <a:bodyPr anchor="ctr"/>
          <a:lstStyle>
            <a:lvl1pPr>
              <a:defRPr sz="3199"/>
            </a:lvl1pPr>
          </a:lstStyle>
          <a:p>
            <a:r>
              <a:rPr lang="en-US"/>
              <a:t>Click to edit Master title style</a:t>
            </a:r>
            <a:endParaRPr lang="en-US" dirty="0"/>
          </a:p>
        </p:txBody>
      </p:sp>
      <p:sp>
        <p:nvSpPr>
          <p:cNvPr id="12" name="Text Placeholder 3"/>
          <p:cNvSpPr>
            <a:spLocks noGrp="1"/>
          </p:cNvSpPr>
          <p:nvPr>
            <p:ph type="body" sz="half" idx="13"/>
          </p:nvPr>
        </p:nvSpPr>
        <p:spPr>
          <a:xfrm>
            <a:off x="1720196" y="3610032"/>
            <a:ext cx="8750020" cy="426812"/>
          </a:xfrm>
        </p:spPr>
        <p:txBody>
          <a:bodyPr anchor="t">
            <a:normAutofit/>
          </a:bodyPr>
          <a:lstStyle>
            <a:lvl1pPr marL="0" indent="0" algn="r">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556" y="4204821"/>
            <a:ext cx="10351066" cy="1586380"/>
          </a:xfrm>
        </p:spPr>
        <p:txBody>
          <a:bodyPr anchor="ctr">
            <a:normAutofit/>
          </a:bodyPr>
          <a:lstStyle>
            <a:lvl1pPr marL="0" indent="0" algn="ctr">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1DC1F7-A9E9-4D8B-8C97-C74523B2CF2A}" type="datetimeFigureOut">
              <a:rPr lang="en-US" smtClean="0"/>
              <a:pPr/>
              <a:t>2/24/2025</a:t>
            </a:fld>
            <a:endParaRPr lang="en-US"/>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99542E4-2CCF-42F6-9D92-ED568035133D}" type="slidenum">
              <a:rPr lang="en-ID" smtClean="0"/>
              <a:pPr/>
              <a:t>‹#›</a:t>
            </a:fld>
            <a:endParaRPr lang="en-ID"/>
          </a:p>
        </p:txBody>
      </p:sp>
      <p:sp>
        <p:nvSpPr>
          <p:cNvPr id="11" name="TextBox 10"/>
          <p:cNvSpPr txBox="1"/>
          <p:nvPr/>
        </p:nvSpPr>
        <p:spPr>
          <a:xfrm>
            <a:off x="836394" y="735241"/>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998" dirty="0">
                <a:solidFill>
                  <a:schemeClr val="tx1"/>
                </a:solidFill>
                <a:effectLst/>
              </a:rPr>
              <a:t>“</a:t>
            </a:r>
          </a:p>
        </p:txBody>
      </p:sp>
      <p:sp>
        <p:nvSpPr>
          <p:cNvPr id="13" name="TextBox 12"/>
          <p:cNvSpPr txBox="1"/>
          <p:nvPr/>
        </p:nvSpPr>
        <p:spPr>
          <a:xfrm>
            <a:off x="10655181" y="2972093"/>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998" dirty="0">
                <a:solidFill>
                  <a:schemeClr val="tx1"/>
                </a:solidFill>
                <a:effectLst/>
              </a:rPr>
              <a:t>”</a:t>
            </a:r>
          </a:p>
        </p:txBody>
      </p:sp>
    </p:spTree>
    <p:extLst>
      <p:ext uri="{BB962C8B-B14F-4D97-AF65-F5344CB8AC3E}">
        <p14:creationId xmlns:p14="http://schemas.microsoft.com/office/powerpoint/2010/main" val="5355759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569" y="2126943"/>
            <a:ext cx="10352630" cy="2511835"/>
          </a:xfrm>
        </p:spPr>
        <p:txBody>
          <a:bodyPr anchor="b"/>
          <a:lstStyle>
            <a:lvl1pPr>
              <a:defRPr sz="3199"/>
            </a:lvl1pPr>
          </a:lstStyle>
          <a:p>
            <a:r>
              <a:rPr lang="en-US"/>
              <a:t>Click to edit Master title style</a:t>
            </a:r>
            <a:endParaRPr lang="en-US" dirty="0"/>
          </a:p>
        </p:txBody>
      </p:sp>
      <p:sp>
        <p:nvSpPr>
          <p:cNvPr id="4" name="Text Placeholder 3"/>
          <p:cNvSpPr>
            <a:spLocks noGrp="1"/>
          </p:cNvSpPr>
          <p:nvPr>
            <p:ph type="body" sz="half" idx="2"/>
          </p:nvPr>
        </p:nvSpPr>
        <p:spPr>
          <a:xfrm>
            <a:off x="913556" y="4650556"/>
            <a:ext cx="10351067" cy="1140644"/>
          </a:xfrm>
        </p:spPr>
        <p:txBody>
          <a:bodyPr anchor="t"/>
          <a:lstStyle>
            <a:lvl1pPr marL="0" indent="0" algn="ctr">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1DC1F7-A9E9-4D8B-8C97-C74523B2CF2A}" type="datetimeFigureOut">
              <a:rPr lang="en-US" smtClean="0"/>
              <a:pPr/>
              <a:t>2/24/2025</a:t>
            </a:fld>
            <a:endParaRPr lang="en-US"/>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99542E4-2CCF-42F6-9D92-ED568035133D}" type="slidenum">
              <a:rPr lang="en-ID" smtClean="0"/>
              <a:pPr/>
              <a:t>‹#›</a:t>
            </a:fld>
            <a:endParaRPr lang="en-ID"/>
          </a:p>
        </p:txBody>
      </p:sp>
    </p:spTree>
    <p:extLst>
      <p:ext uri="{BB962C8B-B14F-4D97-AF65-F5344CB8AC3E}">
        <p14:creationId xmlns:p14="http://schemas.microsoft.com/office/powerpoint/2010/main" val="6755030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556" y="609601"/>
            <a:ext cx="10351066"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556" y="2088320"/>
            <a:ext cx="3298097" cy="823305"/>
          </a:xfrm>
        </p:spPr>
        <p:txBody>
          <a:bodyPr anchor="b">
            <a:noAutofit/>
          </a:bodyPr>
          <a:lstStyle>
            <a:lvl1pPr marL="0" indent="0" algn="ctr">
              <a:lnSpc>
                <a:spcPct val="100000"/>
              </a:lnSpc>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556" y="2911624"/>
            <a:ext cx="3298097" cy="2879576"/>
          </a:xfrm>
        </p:spPr>
        <p:txBody>
          <a:bodyPr anchor="t">
            <a:normAutofit/>
          </a:bodyPr>
          <a:lstStyle>
            <a:lvl1pPr marL="0" indent="0" algn="ctr">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3720" y="2088320"/>
            <a:ext cx="3297699" cy="823304"/>
          </a:xfrm>
        </p:spPr>
        <p:txBody>
          <a:bodyPr anchor="b">
            <a:noAutofit/>
          </a:bodyPr>
          <a:lstStyle>
            <a:lvl1pPr marL="0" indent="0" algn="ctr">
              <a:lnSpc>
                <a:spcPct val="100000"/>
              </a:lnSpc>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3721" y="2911624"/>
            <a:ext cx="3298962" cy="2879576"/>
          </a:xfrm>
        </p:spPr>
        <p:txBody>
          <a:bodyPr anchor="t">
            <a:normAutofit/>
          </a:bodyPr>
          <a:lstStyle>
            <a:lvl1pPr marL="0" indent="0" algn="ctr">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1222" y="2088320"/>
            <a:ext cx="3290354" cy="823304"/>
          </a:xfrm>
        </p:spPr>
        <p:txBody>
          <a:bodyPr anchor="b">
            <a:noAutofit/>
          </a:bodyPr>
          <a:lstStyle>
            <a:lvl1pPr marL="0" indent="0" algn="ctr">
              <a:lnSpc>
                <a:spcPct val="100000"/>
              </a:lnSpc>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4269" y="2911624"/>
            <a:ext cx="3290354" cy="2879576"/>
          </a:xfrm>
        </p:spPr>
        <p:txBody>
          <a:bodyPr anchor="t">
            <a:normAutofit/>
          </a:bodyPr>
          <a:lstStyle>
            <a:lvl1pPr marL="0" indent="0" algn="ctr">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81DC1F7-A9E9-4D8B-8C97-C74523B2CF2A}" type="datetimeFigureOut">
              <a:rPr lang="en-US" smtClean="0"/>
              <a:pPr/>
              <a:t>2/24/2025</a:t>
            </a:fld>
            <a:endParaRPr lang="en-US"/>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99542E4-2CCF-42F6-9D92-ED568035133D}" type="slidenum">
              <a:rPr lang="en-ID" smtClean="0"/>
              <a:pPr/>
              <a:t>‹#›</a:t>
            </a:fld>
            <a:endParaRPr lang="en-ID"/>
          </a:p>
        </p:txBody>
      </p:sp>
    </p:spTree>
    <p:extLst>
      <p:ext uri="{BB962C8B-B14F-4D97-AF65-F5344CB8AC3E}">
        <p14:creationId xmlns:p14="http://schemas.microsoft.com/office/powerpoint/2010/main" val="19985200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557" y="609601"/>
            <a:ext cx="10351066"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557" y="4195899"/>
            <a:ext cx="3298096" cy="576262"/>
          </a:xfrm>
        </p:spPr>
        <p:txBody>
          <a:bodyPr anchor="b">
            <a:noAutofit/>
          </a:bodyPr>
          <a:lstStyle>
            <a:lvl1pPr marL="0" indent="0" algn="ctr">
              <a:lnSpc>
                <a:spcPct val="100000"/>
              </a:lnSpc>
              <a:buNone/>
              <a:defRPr sz="19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1736" y="2298987"/>
            <a:ext cx="293928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557" y="4772161"/>
            <a:ext cx="3298096" cy="1019038"/>
          </a:xfrm>
        </p:spPr>
        <p:txBody>
          <a:bodyPr anchor="t">
            <a:normAutofit/>
          </a:bodyPr>
          <a:lstStyle>
            <a:lvl1pPr marL="0" indent="0" algn="ctr">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1544" y="4195899"/>
            <a:ext cx="3298124" cy="576262"/>
          </a:xfrm>
        </p:spPr>
        <p:txBody>
          <a:bodyPr anchor="b">
            <a:noAutofit/>
          </a:bodyPr>
          <a:lstStyle>
            <a:lvl1pPr marL="0" indent="0" algn="ctr">
              <a:lnSpc>
                <a:spcPct val="100000"/>
              </a:lnSpc>
              <a:buNone/>
              <a:defRPr sz="19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7807" y="2298987"/>
            <a:ext cx="2929762"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0191" y="4772160"/>
            <a:ext cx="3299477" cy="1019038"/>
          </a:xfrm>
        </p:spPr>
        <p:txBody>
          <a:bodyPr anchor="t">
            <a:normAutofit/>
          </a:bodyPr>
          <a:lstStyle>
            <a:lvl1pPr marL="0" indent="0" algn="ctr">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1347" y="4195899"/>
            <a:ext cx="3289043" cy="576262"/>
          </a:xfrm>
        </p:spPr>
        <p:txBody>
          <a:bodyPr anchor="b">
            <a:noAutofit/>
          </a:bodyPr>
          <a:lstStyle>
            <a:lvl1pPr marL="0" indent="0" algn="ctr">
              <a:lnSpc>
                <a:spcPct val="100000"/>
              </a:lnSpc>
              <a:buNone/>
              <a:defRPr sz="19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0681" y="2298987"/>
            <a:ext cx="2931349"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1222" y="4772162"/>
            <a:ext cx="3293400" cy="1019037"/>
          </a:xfrm>
        </p:spPr>
        <p:txBody>
          <a:bodyPr anchor="t">
            <a:normAutofit/>
          </a:bodyPr>
          <a:lstStyle>
            <a:lvl1pPr marL="0" indent="0" algn="ctr">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81DC1F7-A9E9-4D8B-8C97-C74523B2CF2A}" type="datetimeFigureOut">
              <a:rPr lang="en-US" smtClean="0"/>
              <a:pPr/>
              <a:t>2/24/2025</a:t>
            </a:fld>
            <a:endParaRPr lang="en-US"/>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99542E4-2CCF-42F6-9D92-ED568035133D}" type="slidenum">
              <a:rPr lang="en-ID" smtClean="0"/>
              <a:pPr/>
              <a:t>‹#›</a:t>
            </a:fld>
            <a:endParaRPr lang="en-ID"/>
          </a:p>
        </p:txBody>
      </p:sp>
    </p:spTree>
    <p:extLst>
      <p:ext uri="{BB962C8B-B14F-4D97-AF65-F5344CB8AC3E}">
        <p14:creationId xmlns:p14="http://schemas.microsoft.com/office/powerpoint/2010/main" val="33973333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1DC1F7-A9E9-4D8B-8C97-C74523B2CF2A}" type="datetimeFigureOut">
              <a:rPr lang="en-US" smtClean="0"/>
              <a:pPr/>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9542E4-2CCF-42F6-9D92-ED568035133D}" type="slidenum">
              <a:rPr lang="en-US" smtClean="0"/>
              <a:pPr/>
              <a:t>‹#›</a:t>
            </a:fld>
            <a:endParaRPr lang="en-US"/>
          </a:p>
        </p:txBody>
      </p:sp>
    </p:spTree>
    <p:extLst>
      <p:ext uri="{BB962C8B-B14F-4D97-AF65-F5344CB8AC3E}">
        <p14:creationId xmlns:p14="http://schemas.microsoft.com/office/powerpoint/2010/main" val="95657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8" y="609600"/>
            <a:ext cx="2541995"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556" y="609600"/>
            <a:ext cx="7656711"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1DC1F7-A9E9-4D8B-8C97-C74523B2CF2A}" type="datetimeFigureOut">
              <a:rPr lang="en-US" smtClean="0"/>
              <a:pPr/>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9542E4-2CCF-42F6-9D92-ED568035133D}" type="slidenum">
              <a:rPr lang="en-US" smtClean="0"/>
              <a:pPr/>
              <a:t>‹#›</a:t>
            </a:fld>
            <a:endParaRPr lang="en-US"/>
          </a:p>
        </p:txBody>
      </p:sp>
    </p:spTree>
    <p:extLst>
      <p:ext uri="{BB962C8B-B14F-4D97-AF65-F5344CB8AC3E}">
        <p14:creationId xmlns:p14="http://schemas.microsoft.com/office/powerpoint/2010/main" val="3817649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1DC1F7-A9E9-4D8B-8C97-C74523B2CF2A}" type="datetimeFigureOut">
              <a:rPr lang="en-US" smtClean="0"/>
              <a:pPr/>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9542E4-2CCF-42F6-9D92-ED568035133D}" type="slidenum">
              <a:rPr lang="en-US" smtClean="0"/>
              <a:pPr/>
              <a:t>‹#›</a:t>
            </a:fld>
            <a:endParaRPr lang="en-US"/>
          </a:p>
        </p:txBody>
      </p:sp>
    </p:spTree>
    <p:extLst>
      <p:ext uri="{BB962C8B-B14F-4D97-AF65-F5344CB8AC3E}">
        <p14:creationId xmlns:p14="http://schemas.microsoft.com/office/powerpoint/2010/main" val="1614190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8924" y="657227"/>
            <a:ext cx="9730977" cy="2852737"/>
          </a:xfrm>
        </p:spPr>
        <p:txBody>
          <a:bodyPr anchor="b">
            <a:normAutofit/>
          </a:bodyPr>
          <a:lstStyle>
            <a:lvl1pPr>
              <a:defRPr sz="3399"/>
            </a:lvl1pPr>
          </a:lstStyle>
          <a:p>
            <a:r>
              <a:rPr lang="en-US"/>
              <a:t>Click to edit Master title style</a:t>
            </a:r>
            <a:endParaRPr lang="en-US" dirty="0"/>
          </a:p>
        </p:txBody>
      </p:sp>
      <p:sp>
        <p:nvSpPr>
          <p:cNvPr id="3" name="Text Placeholder 2"/>
          <p:cNvSpPr>
            <a:spLocks noGrp="1"/>
          </p:cNvSpPr>
          <p:nvPr>
            <p:ph type="body" idx="1"/>
          </p:nvPr>
        </p:nvSpPr>
        <p:spPr>
          <a:xfrm>
            <a:off x="1228924" y="3602039"/>
            <a:ext cx="9730977" cy="1500187"/>
          </a:xfrm>
        </p:spPr>
        <p:txBody>
          <a:bodyPr/>
          <a:lstStyle>
            <a:lvl1pPr marL="0" indent="0" algn="ctr">
              <a:buNone/>
              <a:defRPr sz="23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1DC1F7-A9E9-4D8B-8C97-C74523B2CF2A}" type="datetimeFigureOut">
              <a:rPr lang="en-US" smtClean="0"/>
              <a:pPr/>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9542E4-2CCF-42F6-9D92-ED568035133D}" type="slidenum">
              <a:rPr lang="en-US" smtClean="0"/>
              <a:pPr/>
              <a:t>‹#›</a:t>
            </a:fld>
            <a:endParaRPr lang="en-US"/>
          </a:p>
        </p:txBody>
      </p:sp>
    </p:spTree>
    <p:extLst>
      <p:ext uri="{BB962C8B-B14F-4D97-AF65-F5344CB8AC3E}">
        <p14:creationId xmlns:p14="http://schemas.microsoft.com/office/powerpoint/2010/main" val="166985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557" y="609601"/>
            <a:ext cx="10351065"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557" y="2088320"/>
            <a:ext cx="510467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1796" y="2088320"/>
            <a:ext cx="5092827"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1DC1F7-A9E9-4D8B-8C97-C74523B2CF2A}" type="datetimeFigureOut">
              <a:rPr lang="en-US" smtClean="0"/>
              <a:pPr/>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9542E4-2CCF-42F6-9D92-ED568035133D}" type="slidenum">
              <a:rPr lang="en-US" smtClean="0"/>
              <a:pPr/>
              <a:t>‹#›</a:t>
            </a:fld>
            <a:endParaRPr lang="en-US"/>
          </a:p>
        </p:txBody>
      </p:sp>
    </p:spTree>
    <p:extLst>
      <p:ext uri="{BB962C8B-B14F-4D97-AF65-F5344CB8AC3E}">
        <p14:creationId xmlns:p14="http://schemas.microsoft.com/office/powerpoint/2010/main" val="2809551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557" y="609601"/>
            <a:ext cx="1035106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507" y="2088320"/>
            <a:ext cx="4877928" cy="823912"/>
          </a:xfrm>
        </p:spPr>
        <p:txBody>
          <a:bodyPr anchor="b"/>
          <a:lstStyle>
            <a:lvl1pPr marL="0" indent="0">
              <a:lnSpc>
                <a:spcPct val="100000"/>
              </a:lnSpc>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4" name="Content Placeholder 3"/>
          <p:cNvSpPr>
            <a:spLocks noGrp="1"/>
          </p:cNvSpPr>
          <p:nvPr>
            <p:ph sz="half" idx="2"/>
          </p:nvPr>
        </p:nvSpPr>
        <p:spPr>
          <a:xfrm>
            <a:off x="913557" y="2912232"/>
            <a:ext cx="510587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336" y="2088320"/>
            <a:ext cx="4864287" cy="823912"/>
          </a:xfrm>
        </p:spPr>
        <p:txBody>
          <a:bodyPr anchor="b"/>
          <a:lstStyle>
            <a:lvl1pPr marL="0" indent="0">
              <a:lnSpc>
                <a:spcPct val="100000"/>
              </a:lnSpc>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0593" y="2912232"/>
            <a:ext cx="5094030"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1DC1F7-A9E9-4D8B-8C97-C74523B2CF2A}" type="datetimeFigureOut">
              <a:rPr lang="en-US" smtClean="0"/>
              <a:pPr/>
              <a:t>2/24/2025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9542E4-2CCF-42F6-9D92-ED568035133D}" type="slidenum">
              <a:rPr lang="en-US" smtClean="0"/>
              <a:pPr/>
              <a:t>‹#›</a:t>
            </a:fld>
            <a:endParaRPr lang="en-US"/>
          </a:p>
        </p:txBody>
      </p:sp>
    </p:spTree>
    <p:extLst>
      <p:ext uri="{BB962C8B-B14F-4D97-AF65-F5344CB8AC3E}">
        <p14:creationId xmlns:p14="http://schemas.microsoft.com/office/powerpoint/2010/main" val="1160937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1DC1F7-A9E9-4D8B-8C97-C74523B2CF2A}" type="datetimeFigureOut">
              <a:rPr lang="en-US" smtClean="0"/>
              <a:pPr/>
              <a:t>2/24/2025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9542E4-2CCF-42F6-9D92-ED568035133D}" type="slidenum">
              <a:rPr lang="en-US" smtClean="0"/>
              <a:pPr/>
              <a:t>‹#›</a:t>
            </a:fld>
            <a:endParaRPr lang="en-US"/>
          </a:p>
        </p:txBody>
      </p:sp>
    </p:spTree>
    <p:extLst>
      <p:ext uri="{BB962C8B-B14F-4D97-AF65-F5344CB8AC3E}">
        <p14:creationId xmlns:p14="http://schemas.microsoft.com/office/powerpoint/2010/main" val="213476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DC1F7-A9E9-4D8B-8C97-C74523B2CF2A}" type="datetimeFigureOut">
              <a:rPr lang="en-US" smtClean="0"/>
              <a:pPr/>
              <a:t>2/24/2025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9542E4-2CCF-42F6-9D92-ED568035133D}" type="slidenum">
              <a:rPr lang="en-US" smtClean="0"/>
              <a:pPr/>
              <a:t>‹#›</a:t>
            </a:fld>
            <a:endParaRPr lang="en-US"/>
          </a:p>
        </p:txBody>
      </p:sp>
    </p:spTree>
    <p:extLst>
      <p:ext uri="{BB962C8B-B14F-4D97-AF65-F5344CB8AC3E}">
        <p14:creationId xmlns:p14="http://schemas.microsoft.com/office/powerpoint/2010/main" val="4054979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6990" y="609600"/>
            <a:ext cx="3931213" cy="2362200"/>
          </a:xfrm>
        </p:spPr>
        <p:txBody>
          <a:bodyPr anchor="b">
            <a:normAutofit/>
          </a:bodyPr>
          <a:lstStyle>
            <a:lvl1pPr>
              <a:defRPr sz="2799"/>
            </a:lvl1pPr>
          </a:lstStyle>
          <a:p>
            <a:r>
              <a:rPr lang="en-US"/>
              <a:t>Click to edit Master title style</a:t>
            </a:r>
            <a:endParaRPr lang="en-US" dirty="0"/>
          </a:p>
        </p:txBody>
      </p:sp>
      <p:sp>
        <p:nvSpPr>
          <p:cNvPr id="3" name="Content Placeholder 2"/>
          <p:cNvSpPr>
            <a:spLocks noGrp="1"/>
          </p:cNvSpPr>
          <p:nvPr>
            <p:ph idx="1"/>
          </p:nvPr>
        </p:nvSpPr>
        <p:spPr>
          <a:xfrm>
            <a:off x="5076742" y="609600"/>
            <a:ext cx="6187880"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6990" y="2971801"/>
            <a:ext cx="3931213" cy="2819399"/>
          </a:xfrm>
        </p:spPr>
        <p:txBody>
          <a:bodyPr/>
          <a:lstStyle>
            <a:lvl1pPr marL="0" indent="0" algn="ctr">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1DC1F7-A9E9-4D8B-8C97-C74523B2CF2A}" type="datetimeFigureOut">
              <a:rPr lang="en-US" smtClean="0"/>
              <a:pPr/>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9542E4-2CCF-42F6-9D92-ED568035133D}" type="slidenum">
              <a:rPr lang="en-US" smtClean="0"/>
              <a:pPr/>
              <a:t>‹#›</a:t>
            </a:fld>
            <a:endParaRPr lang="en-US"/>
          </a:p>
        </p:txBody>
      </p:sp>
    </p:spTree>
    <p:extLst>
      <p:ext uri="{BB962C8B-B14F-4D97-AF65-F5344CB8AC3E}">
        <p14:creationId xmlns:p14="http://schemas.microsoft.com/office/powerpoint/2010/main" val="869567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6989" y="609600"/>
            <a:ext cx="5928229" cy="2362200"/>
          </a:xfrm>
        </p:spPr>
        <p:txBody>
          <a:bodyPr anchor="b">
            <a:normAutofit/>
          </a:bodyPr>
          <a:lstStyle>
            <a:lvl1pPr>
              <a:defRPr sz="3199"/>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2871" y="758881"/>
            <a:ext cx="325450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a:t>Click icon to add picture</a:t>
            </a:r>
            <a:endParaRPr lang="en-US" dirty="0"/>
          </a:p>
        </p:txBody>
      </p:sp>
      <p:sp>
        <p:nvSpPr>
          <p:cNvPr id="4" name="Text Placeholder 3"/>
          <p:cNvSpPr>
            <a:spLocks noGrp="1"/>
          </p:cNvSpPr>
          <p:nvPr>
            <p:ph type="body" sz="half" idx="2"/>
          </p:nvPr>
        </p:nvSpPr>
        <p:spPr>
          <a:xfrm>
            <a:off x="913556" y="2971800"/>
            <a:ext cx="5933404" cy="2819400"/>
          </a:xfrm>
        </p:spPr>
        <p:txBody>
          <a:bodyPr>
            <a:normAutofit/>
          </a:bodyPr>
          <a:lstStyle>
            <a:lvl1pPr marL="0" indent="0" algn="ctr">
              <a:buNone/>
              <a:defRPr sz="1799"/>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1DC1F7-A9E9-4D8B-8C97-C74523B2CF2A}" type="datetimeFigureOut">
              <a:rPr lang="en-US" smtClean="0"/>
              <a:pPr/>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9542E4-2CCF-42F6-9D92-ED568035133D}" type="slidenum">
              <a:rPr lang="en-US" smtClean="0"/>
              <a:pPr/>
              <a:t>‹#›</a:t>
            </a:fld>
            <a:endParaRPr lang="en-US"/>
          </a:p>
        </p:txBody>
      </p:sp>
    </p:spTree>
    <p:extLst>
      <p:ext uri="{BB962C8B-B14F-4D97-AF65-F5344CB8AC3E}">
        <p14:creationId xmlns:p14="http://schemas.microsoft.com/office/powerpoint/2010/main" val="178099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557" y="609601"/>
            <a:ext cx="10351065"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557" y="2096064"/>
            <a:ext cx="10351066"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6736" y="5883276"/>
            <a:ext cx="2742486"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81DC1F7-A9E9-4D8B-8C97-C74523B2CF2A}" type="datetimeFigureOut">
              <a:rPr lang="en-US" smtClean="0"/>
              <a:pPr/>
              <a:t>2/24/2025</a:t>
            </a:fld>
            <a:endParaRPr lang="en-US"/>
          </a:p>
        </p:txBody>
      </p:sp>
      <p:sp>
        <p:nvSpPr>
          <p:cNvPr id="5" name="Footer Placeholder 4"/>
          <p:cNvSpPr>
            <a:spLocks noGrp="1"/>
          </p:cNvSpPr>
          <p:nvPr>
            <p:ph type="ftr" sz="quarter" idx="3"/>
          </p:nvPr>
        </p:nvSpPr>
        <p:spPr>
          <a:xfrm>
            <a:off x="913557" y="5883276"/>
            <a:ext cx="6671127"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D"/>
          </a:p>
        </p:txBody>
      </p:sp>
      <p:sp>
        <p:nvSpPr>
          <p:cNvPr id="6" name="Slide Number Placeholder 5"/>
          <p:cNvSpPr>
            <a:spLocks noGrp="1"/>
          </p:cNvSpPr>
          <p:nvPr>
            <p:ph type="sldNum" sz="quarter" idx="4"/>
          </p:nvPr>
        </p:nvSpPr>
        <p:spPr>
          <a:xfrm>
            <a:off x="10511273" y="5883276"/>
            <a:ext cx="75334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299542E4-2CCF-42F6-9D92-ED568035133D}" type="slidenum">
              <a:rPr lang="en-ID" smtClean="0"/>
              <a:pPr/>
              <a:t>‹#›</a:t>
            </a:fld>
            <a:endParaRPr lang="en-ID"/>
          </a:p>
        </p:txBody>
      </p:sp>
    </p:spTree>
    <p:extLst>
      <p:ext uri="{BB962C8B-B14F-4D97-AF65-F5344CB8AC3E}">
        <p14:creationId xmlns:p14="http://schemas.microsoft.com/office/powerpoint/2010/main" val="477932387"/>
      </p:ext>
    </p:extLst>
  </p:cSld>
  <p:clrMap bg1="dk1" tx1="lt1" bg2="dk2" tx2="lt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 id="2147483698"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126" rtl="0" eaLnBrk="1" latinLnBrk="0" hangingPunct="1">
        <a:lnSpc>
          <a:spcPct val="90000"/>
        </a:lnSpc>
        <a:spcBef>
          <a:spcPct val="0"/>
        </a:spcBef>
        <a:buNone/>
        <a:defRPr sz="3399"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531" indent="-228531" algn="l" defTabSz="914126" rtl="0" eaLnBrk="1" latinLnBrk="0" hangingPunct="1">
        <a:lnSpc>
          <a:spcPct val="120000"/>
        </a:lnSpc>
        <a:spcBef>
          <a:spcPts val="1000"/>
        </a:spcBef>
        <a:buFont typeface="Arial" panose="020B0604020202020204" pitchFamily="34" charset="0"/>
        <a:buChar char="•"/>
        <a:defRPr sz="1999"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594" indent="-228531" algn="l" defTabSz="914126" rtl="0" eaLnBrk="1" latinLnBrk="0" hangingPunct="1">
        <a:lnSpc>
          <a:spcPct val="120000"/>
        </a:lnSpc>
        <a:spcBef>
          <a:spcPts val="500"/>
        </a:spcBef>
        <a:buFont typeface="Arial" panose="020B0604020202020204" pitchFamily="34" charset="0"/>
        <a:buChar char="•"/>
        <a:defRPr sz="1799"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2657" indent="-228531" algn="l" defTabSz="914126"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599720" indent="-228531" algn="l" defTabSz="914126"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6783" indent="-228531" algn="l" defTabSz="914126"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3846" indent="-228531" algn="l" defTabSz="914126"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0908" indent="-228531" algn="l" defTabSz="914126"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7971" indent="-228531" algn="l" defTabSz="914126"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5034" indent="-228531" algn="l" defTabSz="914126"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8.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9.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0.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7.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4811" y="2521527"/>
            <a:ext cx="8839201" cy="1600200"/>
          </a:xfrm>
        </p:spPr>
        <p:txBody>
          <a:bodyPr/>
          <a:lstStyle/>
          <a:p>
            <a:r>
              <a:rPr lang="en-US" dirty="0"/>
              <a:t>PRINSIP DASAR AUDIT LINGKUNGAN</a:t>
            </a:r>
          </a:p>
        </p:txBody>
      </p:sp>
      <p:sp>
        <p:nvSpPr>
          <p:cNvPr id="3" name="Subtitle 2"/>
          <p:cNvSpPr>
            <a:spLocks noGrp="1"/>
          </p:cNvSpPr>
          <p:nvPr>
            <p:ph type="subTitle" idx="1"/>
          </p:nvPr>
        </p:nvSpPr>
        <p:spPr>
          <a:xfrm>
            <a:off x="1674811" y="4149436"/>
            <a:ext cx="7162799" cy="609600"/>
          </a:xfrm>
        </p:spPr>
        <p:txBody>
          <a:bodyPr>
            <a:normAutofit/>
          </a:bodyPr>
          <a:lstStyle/>
          <a:p>
            <a:r>
              <a:rPr lang="en-US" dirty="0">
                <a:solidFill>
                  <a:srgbClr val="96B86B"/>
                </a:solidFill>
              </a:rPr>
              <a:t>SEPTIA DWI CAHYANI, S.KL., M.KL</a:t>
            </a:r>
          </a:p>
        </p:txBody>
      </p:sp>
    </p:spTree>
    <p:extLst>
      <p:ext uri="{BB962C8B-B14F-4D97-AF65-F5344CB8AC3E}">
        <p14:creationId xmlns:p14="http://schemas.microsoft.com/office/powerpoint/2010/main" val="3600820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1012" y="274638"/>
            <a:ext cx="8305800" cy="1143000"/>
          </a:xfrm>
        </p:spPr>
        <p:txBody>
          <a:bodyPr>
            <a:noAutofit/>
          </a:bodyPr>
          <a:lstStyle/>
          <a:p>
            <a:pPr lvl="0" algn="l"/>
            <a:r>
              <a:rPr lang="en-US" sz="3200" b="1" dirty="0">
                <a:solidFill>
                  <a:srgbClr val="FF0000"/>
                </a:solidFill>
              </a:rPr>
              <a:t>PRINSIP DASAR AUDIT LINGKUNGAN</a:t>
            </a:r>
            <a:endParaRPr lang="id-ID" sz="3200" b="1" dirty="0">
              <a:solidFill>
                <a:srgbClr val="FF0000"/>
              </a:solidFill>
            </a:endParaRPr>
          </a:p>
        </p:txBody>
      </p:sp>
      <p:sp>
        <p:nvSpPr>
          <p:cNvPr id="3" name="Content Placeholder 2"/>
          <p:cNvSpPr>
            <a:spLocks noGrp="1"/>
          </p:cNvSpPr>
          <p:nvPr>
            <p:ph idx="1"/>
          </p:nvPr>
        </p:nvSpPr>
        <p:spPr>
          <a:xfrm>
            <a:off x="1827212" y="1524001"/>
            <a:ext cx="8382000" cy="4602163"/>
          </a:xfrm>
        </p:spPr>
        <p:txBody>
          <a:bodyPr>
            <a:normAutofit fontScale="92500"/>
          </a:bodyPr>
          <a:lstStyle/>
          <a:p>
            <a:pPr>
              <a:buNone/>
            </a:pPr>
            <a:r>
              <a:rPr lang="id-ID" dirty="0"/>
              <a:t>Ada 2 yaitu</a:t>
            </a:r>
            <a:r>
              <a:rPr lang="en-US" dirty="0"/>
              <a:t> :</a:t>
            </a:r>
            <a:endParaRPr lang="id-ID" dirty="0"/>
          </a:p>
          <a:p>
            <a:pPr marL="514350" indent="-514350">
              <a:buFont typeface="+mj-lt"/>
              <a:buAutoNum type="arabicPeriod"/>
            </a:pPr>
            <a:r>
              <a:rPr lang="id-ID" sz="3300" b="1" dirty="0"/>
              <a:t>Karakteristik audit lingkungan</a:t>
            </a:r>
          </a:p>
          <a:p>
            <a:pPr marL="868363">
              <a:buNone/>
            </a:pPr>
            <a:r>
              <a:rPr lang="id-ID" dirty="0"/>
              <a:t>Beberapa sifat dari audit yang penting adalah :</a:t>
            </a:r>
          </a:p>
          <a:p>
            <a:pPr marL="868363"/>
            <a:r>
              <a:rPr lang="id-ID" dirty="0"/>
              <a:t>Audit lingkungan mempergunakan metodologi yang komperehensif</a:t>
            </a:r>
          </a:p>
          <a:p>
            <a:pPr marL="868363"/>
            <a:r>
              <a:rPr lang="id-ID" dirty="0"/>
              <a:t>Audit lingkungan menggunakan konsep pembuktian dan pengujian</a:t>
            </a:r>
          </a:p>
          <a:p>
            <a:pPr marL="868363"/>
            <a:r>
              <a:rPr lang="id-ID" dirty="0"/>
              <a:t>Audit lingkungan menggunakan pengukuran dengan prosedur yang standar</a:t>
            </a:r>
          </a:p>
          <a:p>
            <a:pPr marL="868363"/>
            <a:r>
              <a:rPr lang="id-ID" dirty="0"/>
              <a:t>Audit lingkungan merupakan dokumen tertulis sehingga fihak manapun dapat melakukan </a:t>
            </a:r>
            <a:r>
              <a:rPr lang="id-ID" i="1" dirty="0"/>
              <a:t>chek and rechek.</a:t>
            </a:r>
            <a:endParaRPr lang="id-ID" dirty="0"/>
          </a:p>
        </p:txBody>
      </p:sp>
    </p:spTree>
  </p:cSld>
  <p:clrMapOvr>
    <a:masterClrMapping/>
  </p:clrMapOvr>
  <mc:AlternateContent xmlns:mc="http://schemas.openxmlformats.org/markup-compatibility/2006">
    <mc:Choice xmlns:p14="http://schemas.microsoft.com/office/powerpoint/2010/main" Requires="p14">
      <p:transition p14:dur="0">
        <p:sndAc>
          <p:stSnd>
            <p:snd r:embed="rId2" name="laser.wav"/>
          </p:stSnd>
        </p:sndAc>
      </p:transition>
    </mc:Choice>
    <mc:Fallback>
      <p:transition>
        <p:sndAc>
          <p:stSnd>
            <p:snd r:embed="rId2" name="laser.wav"/>
          </p:stSnd>
        </p:sndAc>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7212" y="304800"/>
            <a:ext cx="8686800" cy="6248400"/>
          </a:xfrm>
        </p:spPr>
        <p:txBody>
          <a:bodyPr>
            <a:normAutofit fontScale="92500" lnSpcReduction="20000"/>
          </a:bodyPr>
          <a:lstStyle/>
          <a:p>
            <a:pPr marL="514350" indent="-514350">
              <a:buFont typeface="+mj-lt"/>
              <a:buAutoNum type="arabicPeriod" startAt="2"/>
            </a:pPr>
            <a:r>
              <a:rPr lang="id-ID" sz="2800" dirty="0"/>
              <a:t>Kunci keberhasilan audit lingkungan</a:t>
            </a:r>
          </a:p>
          <a:p>
            <a:pPr marL="571500" indent="0">
              <a:buNone/>
            </a:pPr>
            <a:r>
              <a:rPr lang="id-ID" sz="2500" dirty="0"/>
              <a:t>Audit lingkungan dapat disusun dengan baik apabila :</a:t>
            </a:r>
          </a:p>
          <a:p>
            <a:pPr marL="914400"/>
            <a:r>
              <a:rPr lang="id-ID" sz="2500" dirty="0"/>
              <a:t>Ada dukungan dari pihak pimpinan</a:t>
            </a:r>
            <a:r>
              <a:rPr lang="en-US" sz="2500" dirty="0"/>
              <a:t> </a:t>
            </a:r>
            <a:r>
              <a:rPr lang="id-ID" sz="2500" dirty="0"/>
              <a:t>(tergantung political will);</a:t>
            </a:r>
          </a:p>
          <a:p>
            <a:pPr marL="914400"/>
            <a:r>
              <a:rPr lang="id-ID" sz="2500" dirty="0"/>
              <a:t>Apabila ada partisipasi dari banyak </a:t>
            </a:r>
            <a:r>
              <a:rPr lang="en-US" sz="2500" dirty="0"/>
              <a:t>p</a:t>
            </a:r>
            <a:r>
              <a:rPr lang="id-ID" sz="2500" dirty="0"/>
              <a:t>ihak</a:t>
            </a:r>
            <a:r>
              <a:rPr lang="en-US" sz="2500" dirty="0"/>
              <a:t> (</a:t>
            </a:r>
            <a:r>
              <a:rPr lang="id-ID" sz="2500" dirty="0"/>
              <a:t>pemilik</a:t>
            </a:r>
            <a:r>
              <a:rPr lang="en-US" sz="2500" dirty="0"/>
              <a:t>, </a:t>
            </a:r>
            <a:r>
              <a:rPr lang="id-ID" sz="2500" dirty="0"/>
              <a:t>pengelola, tim ahli, masyarakat);</a:t>
            </a:r>
          </a:p>
          <a:p>
            <a:pPr marL="914400"/>
            <a:r>
              <a:rPr lang="id-ID" sz="2500" dirty="0"/>
              <a:t>Kemandirian dan obyektifitas auditor</a:t>
            </a:r>
            <a:r>
              <a:rPr lang="en-US" sz="2500" dirty="0"/>
              <a:t> </a:t>
            </a:r>
            <a:r>
              <a:rPr lang="id-ID" sz="2500" dirty="0"/>
              <a:t>( tergantung kompetensi &amp; profesionalisme);</a:t>
            </a:r>
          </a:p>
          <a:p>
            <a:pPr marL="914400"/>
            <a:r>
              <a:rPr lang="id-ID" sz="2500" dirty="0"/>
              <a:t>Kesepakatan tentang tata laksana dan lingkup yang di audit.</a:t>
            </a:r>
            <a:endParaRPr lang="en-US" sz="2500" dirty="0"/>
          </a:p>
          <a:p>
            <a:pPr marL="914400">
              <a:buNone/>
            </a:pPr>
            <a:r>
              <a:rPr lang="en-US" sz="2500" dirty="0"/>
              <a:t>	</a:t>
            </a:r>
            <a:r>
              <a:rPr lang="id-ID" sz="2500" dirty="0"/>
              <a:t>Antara auditor dan perusahaan (auditee) hrs ada kesepakatan ttg: proses, prosedur, administrasi, dan pendanaan. Hal ini terkait dgn lingkup kegiatan, komponen lingkungan dan aspek yg diudit.</a:t>
            </a:r>
          </a:p>
        </p:txBody>
      </p:sp>
    </p:spTree>
  </p:cSld>
  <p:clrMapOvr>
    <a:masterClrMapping/>
  </p:clrMapOvr>
  <mc:AlternateContent xmlns:mc="http://schemas.openxmlformats.org/markup-compatibility/2006">
    <mc:Choice xmlns:p14="http://schemas.microsoft.com/office/powerpoint/2010/main" Requires="p14">
      <p:transition p14:dur="0">
        <p:sndAc>
          <p:stSnd>
            <p:snd r:embed="rId2" name="suction.wav"/>
          </p:stSnd>
        </p:sndAc>
      </p:transition>
    </mc:Choice>
    <mc:Fallback>
      <p:transition>
        <p:sndAc>
          <p:stSnd>
            <p:snd r:embed="rId2" name="suction.wav"/>
          </p:stSnd>
        </p:sndAc>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212" y="685800"/>
            <a:ext cx="4272830" cy="685800"/>
          </a:xfrm>
          <a:ln/>
        </p:spPr>
        <p:style>
          <a:lnRef idx="2">
            <a:schemeClr val="accent1"/>
          </a:lnRef>
          <a:fillRef idx="1">
            <a:schemeClr val="lt1"/>
          </a:fillRef>
          <a:effectRef idx="0">
            <a:schemeClr val="accent1"/>
          </a:effectRef>
          <a:fontRef idx="minor">
            <a:schemeClr val="dk1"/>
          </a:fontRef>
        </p:style>
        <p:txBody>
          <a:bodyPr/>
          <a:lstStyle/>
          <a:p>
            <a:r>
              <a:rPr lang="en-US" dirty="0">
                <a:solidFill>
                  <a:schemeClr val="bg1"/>
                </a:solidFill>
              </a:rPr>
              <a:t>PENUTUP</a:t>
            </a:r>
            <a:endParaRPr lang="id-ID" dirty="0">
              <a:solidFill>
                <a:schemeClr val="bg1"/>
              </a:solidFill>
            </a:endParaRPr>
          </a:p>
        </p:txBody>
      </p:sp>
      <p:sp>
        <p:nvSpPr>
          <p:cNvPr id="3" name="Content Placeholder 2"/>
          <p:cNvSpPr>
            <a:spLocks noGrp="1"/>
          </p:cNvSpPr>
          <p:nvPr>
            <p:ph idx="1"/>
          </p:nvPr>
        </p:nvSpPr>
        <p:spPr>
          <a:xfrm>
            <a:off x="1979612" y="1981201"/>
            <a:ext cx="8229600" cy="4525963"/>
          </a:xfrm>
        </p:spPr>
        <p:txBody>
          <a:bodyPr>
            <a:normAutofit fontScale="92500" lnSpcReduction="10000"/>
          </a:bodyPr>
          <a:lstStyle/>
          <a:p>
            <a:pPr indent="0" algn="just">
              <a:buNone/>
            </a:pPr>
            <a:r>
              <a:rPr lang="id-ID" sz="2800" dirty="0"/>
              <a:t>Audit lingkungan merupakan instrumen pengelolaan lingkungan akan sangat efektif bila telah ada dokumen AMDAL. </a:t>
            </a:r>
          </a:p>
          <a:p>
            <a:pPr indent="0" algn="just">
              <a:buNone/>
            </a:pPr>
            <a:r>
              <a:rPr lang="id-ID" sz="2800" dirty="0"/>
              <a:t>Apalagi bila kegiatan usaha tersebut melaksanakannya secara rutin penanganan dan pemantauan lingkungan seperti yang tertera dalam RKL dan RPL. </a:t>
            </a:r>
          </a:p>
          <a:p>
            <a:pPr indent="0" algn="just">
              <a:buNone/>
            </a:pPr>
            <a:r>
              <a:rPr lang="id-ID" sz="2800" dirty="0"/>
              <a:t>Pada dasarnya audit lingkungan merupakan </a:t>
            </a:r>
            <a:r>
              <a:rPr lang="id-ID" sz="2800" i="1" dirty="0"/>
              <a:t>early warning system </a:t>
            </a:r>
            <a:r>
              <a:rPr lang="id-ID" sz="2800" dirty="0"/>
              <a:t> dalam pengelolaan lingkungan.</a:t>
            </a:r>
          </a:p>
          <a:p>
            <a:pPr indent="0" algn="just">
              <a:buNone/>
            </a:pPr>
            <a:endParaRPr lang="id-ID" sz="2800" dirty="0"/>
          </a:p>
        </p:txBody>
      </p:sp>
    </p:spTree>
  </p:cSld>
  <p:clrMapOvr>
    <a:masterClrMapping/>
  </p:clrMapOvr>
  <mc:AlternateContent xmlns:mc="http://schemas.openxmlformats.org/markup-compatibility/2006">
    <mc:Choice xmlns:p14="http://schemas.microsoft.com/office/powerpoint/2010/main" Requires="p14">
      <p:transition p14:dur="0">
        <p:sndAc>
          <p:stSnd>
            <p:snd r:embed="rId2" name="whoosh.wav"/>
          </p:stSnd>
        </p:sndAc>
      </p:transition>
    </mc:Choice>
    <mc:Fallback>
      <p:transition>
        <p:sndAc>
          <p:stSnd>
            <p:snd r:embed="rId2" name="whoosh.wav"/>
          </p:stSnd>
        </p:sndAc>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612" y="274638"/>
            <a:ext cx="8458200" cy="944562"/>
          </a:xfrm>
          <a:ln w="28575">
            <a:solidFill>
              <a:srgbClr val="FF0000"/>
            </a:solidFill>
          </a:ln>
        </p:spPr>
        <p:txBody>
          <a:bodyPr/>
          <a:lstStyle/>
          <a:p>
            <a:r>
              <a:rPr lang="en-US" b="1" dirty="0">
                <a:solidFill>
                  <a:srgbClr val="C00000"/>
                </a:solidFill>
              </a:rPr>
              <a:t>PENDAHULUAN</a:t>
            </a:r>
            <a:endParaRPr lang="id-ID" b="1" dirty="0">
              <a:solidFill>
                <a:srgbClr val="C00000"/>
              </a:solidFill>
            </a:endParaRPr>
          </a:p>
        </p:txBody>
      </p:sp>
      <p:sp>
        <p:nvSpPr>
          <p:cNvPr id="3" name="Content Placeholder 2"/>
          <p:cNvSpPr>
            <a:spLocks noGrp="1"/>
          </p:cNvSpPr>
          <p:nvPr>
            <p:ph idx="1"/>
          </p:nvPr>
        </p:nvSpPr>
        <p:spPr>
          <a:xfrm>
            <a:off x="1979612" y="1295400"/>
            <a:ext cx="8458200" cy="5334000"/>
          </a:xfrm>
          <a:ln w="28575">
            <a:solidFill>
              <a:srgbClr val="FF0000"/>
            </a:solidFill>
          </a:ln>
        </p:spPr>
        <p:txBody>
          <a:bodyPr>
            <a:normAutofit fontScale="32500" lnSpcReduction="20000"/>
          </a:bodyPr>
          <a:lstStyle/>
          <a:p>
            <a:endParaRPr lang="en-US" sz="5100" dirty="0"/>
          </a:p>
          <a:p>
            <a:r>
              <a:rPr lang="id-ID" sz="5100" dirty="0"/>
              <a:t>Setiap usaha atau kegiatan wajib menjaga kelestarian lingkungan. Untuk menjamin kelestarian lingkungan secara terus menerus, perlu dilaksanakan pemantauan lingkungan sesuai dengan yang tertera dalam dokumen AMDAL. </a:t>
            </a:r>
          </a:p>
          <a:p>
            <a:r>
              <a:rPr lang="id-ID" sz="5100" dirty="0"/>
              <a:t>Kajian lingkungan yang dimaksudkan untuk mengetahui kinerja manajemen pengelolaan lingkungan adalah </a:t>
            </a:r>
            <a:r>
              <a:rPr lang="en-US" sz="5100" dirty="0"/>
              <a:t>:</a:t>
            </a:r>
            <a:endParaRPr lang="id-ID" sz="5100" dirty="0"/>
          </a:p>
          <a:p>
            <a:pPr marL="857250" indent="-514350">
              <a:buFont typeface="+mj-lt"/>
              <a:buAutoNum type="arabicPeriod"/>
            </a:pPr>
            <a:r>
              <a:rPr lang="id-ID" sz="5000" dirty="0"/>
              <a:t>Audit lingkungan </a:t>
            </a:r>
          </a:p>
          <a:p>
            <a:pPr marL="857250" indent="-514350">
              <a:buFont typeface="+mj-lt"/>
              <a:buAutoNum type="arabicPeriod"/>
            </a:pPr>
            <a:r>
              <a:rPr lang="id-ID" sz="5000" dirty="0"/>
              <a:t>Peringkat pengelolaan lingkungan. </a:t>
            </a:r>
          </a:p>
          <a:p>
            <a:pPr marL="857250" indent="-514350">
              <a:buNone/>
            </a:pPr>
            <a:r>
              <a:rPr lang="id-ID" sz="5000" dirty="0"/>
              <a:t>	Dokumen audit lingkungan yang telah diverifikasi memuat pengelolaan lingkungan yang telah dilaksanakan  oleh suatu perusahaan yang sudah beroperasi berikut hasil pengelolaannya. Untuk komponen lingkungan yang masih belumk baik maka audit lingkungan berupa dokumen yang dapat dijadikan sebagai </a:t>
            </a:r>
            <a:r>
              <a:rPr lang="id-ID" sz="5000" i="1" dirty="0"/>
              <a:t>early warning system </a:t>
            </a:r>
            <a:r>
              <a:rPr lang="id-ID" sz="5000" dirty="0"/>
              <a:t>dalam pengelolaan lingkungan.</a:t>
            </a:r>
          </a:p>
          <a:p>
            <a:pPr marL="857250" indent="-514350">
              <a:buNone/>
            </a:pPr>
            <a:r>
              <a:rPr lang="en-US" sz="4200" dirty="0"/>
              <a:t>3.      </a:t>
            </a:r>
            <a:r>
              <a:rPr lang="id-ID" sz="5000" dirty="0"/>
              <a:t>Mencari cara penyelesaian masalah bagi beberapa komponen kegiatan pengelolaan yang belum berhasil menanggulangi kerusakan lingkungan. </a:t>
            </a:r>
          </a:p>
          <a:p>
            <a:endParaRPr lang="id-ID" dirty="0">
              <a:solidFill>
                <a:schemeClr val="tx1"/>
              </a:solidFill>
            </a:endParaRPr>
          </a:p>
        </p:txBody>
      </p:sp>
    </p:spTree>
  </p:cSld>
  <p:clrMapOvr>
    <a:masterClrMapping/>
  </p:clrMapOvr>
  <mc:AlternateContent xmlns:mc="http://schemas.openxmlformats.org/markup-compatibility/2006">
    <mc:Choice xmlns:p14="http://schemas.microsoft.com/office/powerpoint/2010/main" Requires="p14">
      <p:transition p14:dur="0">
        <p:sndAc>
          <p:stSnd>
            <p:snd r:embed="rId2" name="applause.wav"/>
          </p:stSnd>
        </p:sndAc>
      </p:transition>
    </mc:Choice>
    <mc:Fallback>
      <p:transition>
        <p:sndAc>
          <p:stSnd>
            <p:snd r:embed="rId2" name="applause.wav"/>
          </p:stSnd>
        </p:sndAc>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4812" y="381000"/>
            <a:ext cx="6553200" cy="1143000"/>
          </a:xfrm>
          <a:ln/>
        </p:spPr>
        <p:style>
          <a:lnRef idx="2">
            <a:schemeClr val="dk1"/>
          </a:lnRef>
          <a:fillRef idx="1">
            <a:schemeClr val="lt1"/>
          </a:fillRef>
          <a:effectRef idx="0">
            <a:schemeClr val="dk1"/>
          </a:effectRef>
          <a:fontRef idx="minor">
            <a:schemeClr val="dk1"/>
          </a:fontRef>
        </p:style>
        <p:txBody>
          <a:bodyPr>
            <a:noAutofit/>
          </a:bodyPr>
          <a:lstStyle/>
          <a:p>
            <a:pPr lvl="0" algn="l"/>
            <a:r>
              <a:rPr lang="en-US" sz="3200" dirty="0">
                <a:solidFill>
                  <a:srgbClr val="0070C0"/>
                </a:solidFill>
              </a:rPr>
              <a:t>DEFINISI DAN PENGERTIAN AUDIT LINGKUNGAN</a:t>
            </a:r>
            <a:endParaRPr lang="id-ID" sz="3200" dirty="0">
              <a:solidFill>
                <a:srgbClr val="0070C0"/>
              </a:solidFill>
            </a:endParaRPr>
          </a:p>
        </p:txBody>
      </p:sp>
      <p:sp>
        <p:nvSpPr>
          <p:cNvPr id="3" name="Content Placeholder 2"/>
          <p:cNvSpPr>
            <a:spLocks noGrp="1"/>
          </p:cNvSpPr>
          <p:nvPr>
            <p:ph idx="1"/>
          </p:nvPr>
        </p:nvSpPr>
        <p:spPr>
          <a:xfrm>
            <a:off x="1674812" y="1600201"/>
            <a:ext cx="8534400" cy="5028883"/>
          </a:xfrm>
          <a:ln w="28575">
            <a:solidFill>
              <a:srgbClr val="FF0000"/>
            </a:solidFill>
          </a:ln>
        </p:spPr>
        <p:txBody>
          <a:bodyPr>
            <a:normAutofit fontScale="70000" lnSpcReduction="20000"/>
          </a:bodyPr>
          <a:lstStyle/>
          <a:p>
            <a:pPr marL="0" indent="0">
              <a:buNone/>
            </a:pPr>
            <a:endParaRPr lang="en-US" b="1" dirty="0">
              <a:solidFill>
                <a:schemeClr val="tx1"/>
              </a:solidFill>
            </a:endParaRPr>
          </a:p>
          <a:p>
            <a:pPr marL="0" indent="0">
              <a:buNone/>
            </a:pPr>
            <a:r>
              <a:rPr lang="id-ID" sz="3400" dirty="0"/>
              <a:t>Kebijakan audit lingkungan di indonesia tercermin pada definisi dan pengertian sebagai berikut :</a:t>
            </a:r>
            <a:endParaRPr lang="en-US" sz="3400" dirty="0"/>
          </a:p>
          <a:p>
            <a:pPr marL="514350" indent="-514350">
              <a:buAutoNum type="arabicPeriod"/>
            </a:pPr>
            <a:r>
              <a:rPr lang="id-ID" sz="3400" dirty="0">
                <a:solidFill>
                  <a:srgbClr val="FF0000"/>
                </a:solidFill>
              </a:rPr>
              <a:t>Definisi Audit Lingkungan</a:t>
            </a:r>
          </a:p>
          <a:p>
            <a:pPr marL="900113" indent="-360363">
              <a:buNone/>
            </a:pPr>
            <a:r>
              <a:rPr lang="en-US" sz="3400" dirty="0"/>
              <a:t>a. 	</a:t>
            </a:r>
            <a:r>
              <a:rPr lang="id-ID" sz="3400" dirty="0"/>
              <a:t>Audit lingkungan adalah suatu alat manajemen yang meliputi evaluasi secara sistematik, terdokumentasi, periodik dan obyektif tentang bagaimana suatu kinerja organisasi, sistem manajemen terhadap pelaksanaan upaya pengendalian dampak lingkungan dan pengkajian pemanfaatan kebijakan usaha atau kegiatan terhadap peraturan perundang</a:t>
            </a:r>
            <a:r>
              <a:rPr lang="en-US" sz="3400" dirty="0"/>
              <a:t> </a:t>
            </a:r>
            <a:r>
              <a:rPr lang="id-ID" sz="3400" dirty="0"/>
              <a:t>-undangan tentang pengelolaan lingkungan.</a:t>
            </a:r>
          </a:p>
        </p:txBody>
      </p:sp>
    </p:spTree>
  </p:cSld>
  <p:clrMapOvr>
    <a:masterClrMapping/>
  </p:clrMapOvr>
  <mc:AlternateContent xmlns:mc="http://schemas.openxmlformats.org/markup-compatibility/2006">
    <mc:Choice xmlns:p14="http://schemas.microsoft.com/office/powerpoint/2010/main" Requires="p14">
      <p:transition p14:dur="0">
        <p:sndAc>
          <p:stSnd>
            <p:snd r:embed="rId2" name="arrow.wav"/>
          </p:stSnd>
        </p:sndAc>
      </p:transition>
    </mc:Choice>
    <mc:Fallback>
      <p:transition>
        <p:sndAc>
          <p:stSnd>
            <p:snd r:embed="rId2" name="arrow.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7212" y="381000"/>
            <a:ext cx="8610600" cy="6324600"/>
          </a:xfrm>
        </p:spPr>
        <p:txBody>
          <a:bodyPr>
            <a:normAutofit/>
          </a:bodyPr>
          <a:lstStyle/>
          <a:p>
            <a:pPr indent="-79375">
              <a:buNone/>
            </a:pPr>
            <a:r>
              <a:rPr lang="en-US" dirty="0"/>
              <a:t>b. </a:t>
            </a:r>
            <a:r>
              <a:rPr lang="id-ID" dirty="0"/>
              <a:t>Definisi Audit Lingkungan</a:t>
            </a:r>
          </a:p>
          <a:p>
            <a:pPr marL="720725" indent="0">
              <a:buNone/>
            </a:pPr>
            <a:r>
              <a:rPr lang="id-ID" dirty="0"/>
              <a:t>Menurut Undang undang Republik Indonesia Nomor </a:t>
            </a:r>
            <a:r>
              <a:rPr lang="en-US" dirty="0"/>
              <a:t>03</a:t>
            </a:r>
            <a:r>
              <a:rPr lang="id-ID" dirty="0"/>
              <a:t> Tahun 20</a:t>
            </a:r>
            <a:r>
              <a:rPr lang="en-US" dirty="0"/>
              <a:t>13</a:t>
            </a:r>
            <a:r>
              <a:rPr lang="id-ID" dirty="0"/>
              <a:t> tentang </a:t>
            </a:r>
            <a:r>
              <a:rPr lang="en-US" dirty="0"/>
              <a:t>Audit </a:t>
            </a:r>
            <a:r>
              <a:rPr lang="en-US" dirty="0" err="1"/>
              <a:t>Lingkungan</a:t>
            </a:r>
            <a:r>
              <a:rPr lang="en-US" dirty="0"/>
              <a:t> </a:t>
            </a:r>
            <a:r>
              <a:rPr lang="en-US" dirty="0" err="1"/>
              <a:t>Hidup</a:t>
            </a:r>
            <a:r>
              <a:rPr lang="id-ID" dirty="0"/>
              <a:t>. </a:t>
            </a:r>
            <a:endParaRPr lang="en-US" dirty="0"/>
          </a:p>
          <a:p>
            <a:pPr marL="717550" indent="0" algn="just">
              <a:buNone/>
            </a:pPr>
            <a:r>
              <a:rPr lang="id-ID" dirty="0"/>
              <a:t>Audit lingkungan adalah evaluasi yang dilakukan untuk menilai ketaatan penanggungjawab usaha adan atau kegiatan terhadap persyaratan hukum dan kebijakan yang ditetapkan oleh pemerintah.</a:t>
            </a:r>
          </a:p>
          <a:p>
            <a:endParaRPr lang="id-ID" dirty="0"/>
          </a:p>
        </p:txBody>
      </p:sp>
    </p:spTree>
  </p:cSld>
  <p:clrMapOvr>
    <a:masterClrMapping/>
  </p:clrMapOvr>
  <mc:AlternateContent xmlns:mc="http://schemas.openxmlformats.org/markup-compatibility/2006">
    <mc:Choice xmlns:p14="http://schemas.microsoft.com/office/powerpoint/2010/main" Requires="p14">
      <p:transition p14:dur="0">
        <p:sndAc>
          <p:stSnd>
            <p:snd r:embed="rId2" name="bomb.wav"/>
          </p:stSnd>
        </p:sndAc>
      </p:transition>
    </mc:Choice>
    <mc:Fallback>
      <p:transition>
        <p:sndAc>
          <p:stSnd>
            <p:snd r:embed="rId2" name="bomb.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ox(in)">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1012" y="304800"/>
            <a:ext cx="8534400" cy="6324600"/>
          </a:xfrm>
        </p:spPr>
        <p:txBody>
          <a:bodyPr>
            <a:normAutofit/>
          </a:bodyPr>
          <a:lstStyle/>
          <a:p>
            <a:pPr lvl="0">
              <a:buNone/>
            </a:pPr>
            <a:r>
              <a:rPr lang="id-ID" sz="3800" dirty="0"/>
              <a:t>2. Pengertian Audit Lingkungan</a:t>
            </a:r>
          </a:p>
          <a:p>
            <a:pPr lvl="0">
              <a:buNone/>
            </a:pPr>
            <a:r>
              <a:rPr lang="id-ID" dirty="0"/>
              <a:t>     Dari definisi tersebut maka dapat </a:t>
            </a:r>
          </a:p>
          <a:p>
            <a:pPr lvl="0">
              <a:buNone/>
            </a:pPr>
            <a:r>
              <a:rPr lang="id-ID" dirty="0"/>
              <a:t>     diuraikan menjadi beberapa pengertian </a:t>
            </a:r>
          </a:p>
          <a:p>
            <a:pPr lvl="0">
              <a:buNone/>
            </a:pPr>
            <a:r>
              <a:rPr lang="id-ID" dirty="0"/>
              <a:t>     antara lain :</a:t>
            </a:r>
          </a:p>
          <a:p>
            <a:pPr indent="0">
              <a:buNone/>
            </a:pPr>
            <a:r>
              <a:rPr lang="id-ID" dirty="0"/>
              <a:t>  a. Audit Lingkungan sebagai Alat </a:t>
            </a:r>
            <a:endParaRPr lang="en-US" dirty="0"/>
          </a:p>
          <a:p>
            <a:pPr indent="0">
              <a:buNone/>
            </a:pPr>
            <a:r>
              <a:rPr lang="en-US" dirty="0"/>
              <a:t>	 </a:t>
            </a:r>
            <a:r>
              <a:rPr lang="id-ID" dirty="0"/>
              <a:t>Manajemen</a:t>
            </a:r>
          </a:p>
          <a:p>
            <a:pPr marL="1077913" indent="0" algn="just">
              <a:buNone/>
            </a:pPr>
            <a:r>
              <a:rPr lang="id-ID" dirty="0"/>
              <a:t>Yaitu terletak pada pengertian evaluasi yang sistematik, terdokumentasi, periodik dan obyektif. </a:t>
            </a:r>
          </a:p>
          <a:p>
            <a:pPr marL="1077913" indent="0" algn="just">
              <a:buNone/>
            </a:pPr>
            <a:r>
              <a:rPr lang="id-ID" dirty="0"/>
              <a:t>Dari pengertian ini maka audit lingkungan merupakan pemeriksaan  untuk mengetahui potret keadaan lingkungan. </a:t>
            </a:r>
          </a:p>
          <a:p>
            <a:endParaRPr lang="id-ID" dirty="0"/>
          </a:p>
        </p:txBody>
      </p:sp>
    </p:spTree>
  </p:cSld>
  <p:clrMapOvr>
    <a:masterClrMapping/>
  </p:clrMapOvr>
  <mc:AlternateContent xmlns:mc="http://schemas.openxmlformats.org/markup-compatibility/2006">
    <mc:Choice xmlns:p14="http://schemas.microsoft.com/office/powerpoint/2010/main" Requires="p14">
      <p:transition p14:dur="0">
        <p:sndAc>
          <p:stSnd>
            <p:snd r:embed="rId2" name="breeze.wav"/>
          </p:stSnd>
        </p:sndAc>
      </p:transition>
    </mc:Choice>
    <mc:Fallback>
      <p:transition>
        <p:sndAc>
          <p:stSnd>
            <p:snd r:embed="rId2" name="breez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checkerboard(across)">
                                      <p:cBhvr>
                                        <p:cTn id="29" dur="500"/>
                                        <p:tgtEl>
                                          <p:spTgt spid="3">
                                            <p:txEl>
                                              <p:pRg st="6" end="6"/>
                                            </p:txEl>
                                          </p:spTgt>
                                        </p:tgtEl>
                                      </p:cBhvr>
                                    </p:animEffect>
                                  </p:childTnLst>
                                </p:cTn>
                              </p:par>
                              <p:par>
                                <p:cTn id="30" presetID="5" presetClass="entr" presetSubtype="1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checkerboard(across)">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3412" y="304800"/>
            <a:ext cx="8534400" cy="6400800"/>
          </a:xfrm>
        </p:spPr>
        <p:txBody>
          <a:bodyPr>
            <a:normAutofit/>
          </a:bodyPr>
          <a:lstStyle/>
          <a:p>
            <a:pPr marL="514350" indent="-514350">
              <a:buNone/>
            </a:pPr>
            <a:r>
              <a:rPr lang="id-ID" sz="5100" dirty="0"/>
              <a:t>3. Fungsi Audit Lingkungan</a:t>
            </a:r>
          </a:p>
          <a:p>
            <a:pPr marL="1085850" indent="-514350">
              <a:buFont typeface="+mj-lt"/>
              <a:buAutoNum type="alphaLcPeriod"/>
            </a:pPr>
            <a:r>
              <a:rPr lang="id-ID" dirty="0"/>
              <a:t>Upaya peningkatan pentaatan terhadap peraturan. Didalam audit lingkungan untuk menetapkan apakah suatu komponen tertentu baik atau tidak harus dibandingkan dengan baku mutu lingkungan.</a:t>
            </a:r>
          </a:p>
          <a:p>
            <a:pPr marL="1085850" indent="-514350">
              <a:buFont typeface="+mj-lt"/>
              <a:buAutoNum type="alphaLcPeriod"/>
            </a:pPr>
            <a:r>
              <a:rPr lang="id-ID" dirty="0"/>
              <a:t>Audit lingkungan merupakan dokumen yang dapat merealisir pelaksanaan :</a:t>
            </a:r>
          </a:p>
          <a:p>
            <a:pPr marL="1257300"/>
            <a:r>
              <a:rPr lang="id-ID" dirty="0"/>
              <a:t>SOP </a:t>
            </a:r>
            <a:r>
              <a:rPr lang="id-ID" i="1" dirty="0"/>
              <a:t>(standart operating procedure) </a:t>
            </a:r>
            <a:r>
              <a:rPr lang="id-ID" dirty="0"/>
              <a:t>atau prosedur standar operasi terhadap pemasangan dan pengoperasian peralatan atau kegiatan pengelolaan lingkungan.</a:t>
            </a:r>
          </a:p>
          <a:p>
            <a:pPr marL="1257300"/>
            <a:r>
              <a:rPr lang="id-ID" dirty="0"/>
              <a:t>Pengelolaan lingkungan dan pemanfaatan lingkungan dari proses </a:t>
            </a:r>
            <a:r>
              <a:rPr lang="id-ID" i="1" dirty="0"/>
              <a:t>reused </a:t>
            </a:r>
            <a:r>
              <a:rPr lang="id-ID" dirty="0"/>
              <a:t>atau </a:t>
            </a:r>
            <a:r>
              <a:rPr lang="id-ID" i="1" dirty="0"/>
              <a:t>recycle </a:t>
            </a:r>
            <a:r>
              <a:rPr lang="id-ID" dirty="0"/>
              <a:t>dari limbah yang terjadi</a:t>
            </a:r>
          </a:p>
          <a:p>
            <a:pPr marL="1257300"/>
            <a:r>
              <a:rPr lang="id-ID" dirty="0"/>
              <a:t>Sebagai tanggap darurat atau </a:t>
            </a:r>
            <a:r>
              <a:rPr lang="id-ID" i="1" dirty="0"/>
              <a:t>early warning system </a:t>
            </a:r>
            <a:r>
              <a:rPr lang="id-ID" dirty="0"/>
              <a:t>terhadap terjadinya kerusakan atau pencemaran lingkungan</a:t>
            </a:r>
          </a:p>
        </p:txBody>
      </p:sp>
    </p:spTree>
  </p:cSld>
  <p:clrMapOvr>
    <a:masterClrMapping/>
  </p:clrMapOvr>
  <mc:AlternateContent xmlns:mc="http://schemas.openxmlformats.org/markup-compatibility/2006">
    <mc:Choice xmlns:p14="http://schemas.microsoft.com/office/powerpoint/2010/main" Requires="p14">
      <p:transition p14:dur="0">
        <p:sndAc>
          <p:stSnd>
            <p:snd r:embed="rId2" name="camera.wav"/>
          </p:stSnd>
        </p:sndAc>
      </p:transition>
    </mc:Choice>
    <mc:Fallback>
      <p:transition>
        <p:sndAc>
          <p:stSnd>
            <p:snd r:embed="rId2" name="camera.wav"/>
          </p:stSnd>
        </p:sndAc>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9612" y="228600"/>
            <a:ext cx="8229600" cy="6096000"/>
          </a:xfrm>
        </p:spPr>
        <p:txBody>
          <a:bodyPr>
            <a:normAutofit/>
          </a:bodyPr>
          <a:lstStyle/>
          <a:p>
            <a:pPr marL="1085850" indent="-514350">
              <a:buFont typeface="+mj-lt"/>
              <a:buAutoNum type="alphaLcPeriod" startAt="3"/>
            </a:pPr>
            <a:r>
              <a:rPr lang="id-ID" dirty="0">
                <a:solidFill>
                  <a:srgbClr val="FF0000"/>
                </a:solidFill>
              </a:rPr>
              <a:t>Jaminan menghindari kerusakan lingkungan</a:t>
            </a:r>
            <a:r>
              <a:rPr lang="id-ID" dirty="0">
                <a:solidFill>
                  <a:schemeClr val="tx1"/>
                </a:solidFill>
              </a:rPr>
              <a:t>. Adanya audit lingkungan maka kerusakan lingkungan yang lebih parah akan dapat dihindari</a:t>
            </a:r>
          </a:p>
          <a:p>
            <a:pPr marL="1085850" indent="-514350">
              <a:buFont typeface="+mj-lt"/>
              <a:buAutoNum type="alphaLcPeriod" startAt="3"/>
            </a:pPr>
            <a:r>
              <a:rPr lang="id-ID" dirty="0">
                <a:solidFill>
                  <a:srgbClr val="FF0000"/>
                </a:solidFill>
              </a:rPr>
              <a:t>Audit lingkungan </a:t>
            </a:r>
            <a:r>
              <a:rPr lang="id-ID" dirty="0">
                <a:solidFill>
                  <a:schemeClr val="tx1"/>
                </a:solidFill>
              </a:rPr>
              <a:t>merupakan dokumen yang dapat </a:t>
            </a:r>
            <a:r>
              <a:rPr lang="id-ID" dirty="0">
                <a:solidFill>
                  <a:srgbClr val="FF0000"/>
                </a:solidFill>
              </a:rPr>
              <a:t>menguji kebenaran </a:t>
            </a:r>
            <a:r>
              <a:rPr lang="id-ID" dirty="0">
                <a:solidFill>
                  <a:schemeClr val="tx1"/>
                </a:solidFill>
              </a:rPr>
              <a:t>prediksi dampak yang terdapat pada dokumen terdahulu yaitu AMDAL</a:t>
            </a:r>
          </a:p>
          <a:p>
            <a:pPr marL="1085850" indent="-514350">
              <a:buFont typeface="+mj-lt"/>
              <a:buAutoNum type="alphaLcPeriod" startAt="3"/>
            </a:pPr>
            <a:r>
              <a:rPr lang="id-ID" dirty="0">
                <a:solidFill>
                  <a:srgbClr val="FF0000"/>
                </a:solidFill>
              </a:rPr>
              <a:t>Perbaikan penggunaan sumberdaya </a:t>
            </a:r>
            <a:r>
              <a:rPr lang="id-ID" dirty="0">
                <a:solidFill>
                  <a:schemeClr val="tx1"/>
                </a:solidFill>
              </a:rPr>
              <a:t>yaitu penghematan bahan, minimalisasi limbah, identifikasi proses daur hidup, dan kemungkinan memperoleh tambahan sumberdaya dari proses </a:t>
            </a:r>
            <a:r>
              <a:rPr lang="id-ID" i="1" dirty="0">
                <a:solidFill>
                  <a:schemeClr val="tx1"/>
                </a:solidFill>
              </a:rPr>
              <a:t>recycle.</a:t>
            </a:r>
            <a:endParaRPr lang="id-ID" dirty="0">
              <a:solidFill>
                <a:schemeClr val="tx1"/>
              </a:solidFill>
            </a:endParaRPr>
          </a:p>
          <a:p>
            <a:endParaRPr lang="id-ID" dirty="0"/>
          </a:p>
        </p:txBody>
      </p:sp>
    </p:spTree>
  </p:cSld>
  <p:clrMapOvr>
    <a:masterClrMapping/>
  </p:clrMapOvr>
  <mc:AlternateContent xmlns:mc="http://schemas.openxmlformats.org/markup-compatibility/2006">
    <mc:Choice xmlns:p14="http://schemas.microsoft.com/office/powerpoint/2010/main" Requires="p14">
      <p:transition p14:dur="0">
        <p:sndAc>
          <p:stSnd>
            <p:snd r:embed="rId2" name="cashreg.wav"/>
          </p:stSnd>
        </p:sndAc>
      </p:transition>
    </mc:Choice>
    <mc:Fallback>
      <p:transition>
        <p:sndAc>
          <p:stSnd>
            <p:snd r:embed="rId2" name="cashreg.wav"/>
          </p:stSnd>
        </p:sndAc>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5812" y="228600"/>
            <a:ext cx="8153400" cy="6400800"/>
          </a:xfrm>
        </p:spPr>
        <p:txBody>
          <a:bodyPr>
            <a:noAutofit/>
          </a:bodyPr>
          <a:lstStyle/>
          <a:p>
            <a:pPr marL="514350" indent="-514350">
              <a:spcBef>
                <a:spcPts val="0"/>
              </a:spcBef>
              <a:buNone/>
            </a:pPr>
            <a:r>
              <a:rPr lang="id-ID" sz="2800" dirty="0">
                <a:solidFill>
                  <a:srgbClr val="FF0000"/>
                </a:solidFill>
              </a:rPr>
              <a:t>4.  Sasaran Audit Lingkungan</a:t>
            </a:r>
          </a:p>
          <a:p>
            <a:pPr marL="982663" indent="-457200">
              <a:spcBef>
                <a:spcPts val="0"/>
              </a:spcBef>
              <a:buFont typeface="Wingdings" pitchFamily="2" charset="2"/>
              <a:buChar char="Ø"/>
            </a:pPr>
            <a:r>
              <a:rPr lang="id-ID" sz="2000" dirty="0"/>
              <a:t>Dokumen ini memiliki sasaran meliputi 2 aspek yaitu</a:t>
            </a:r>
            <a:r>
              <a:rPr lang="en-US" sz="2000" dirty="0"/>
              <a:t>:</a:t>
            </a:r>
            <a:r>
              <a:rPr lang="id-ID" sz="2000" dirty="0"/>
              <a:t> mengetahui kinerja : organisasi, sistem manajemen, peralatan, pentaatan peraturan perundangan, serta pelaksanaan pengendalian dampak.</a:t>
            </a:r>
            <a:endParaRPr lang="en-US" sz="2000" dirty="0"/>
          </a:p>
          <a:p>
            <a:pPr marL="982663" indent="-457200">
              <a:spcBef>
                <a:spcPts val="0"/>
              </a:spcBef>
              <a:buFont typeface="Wingdings" pitchFamily="2" charset="2"/>
              <a:buChar char="Ø"/>
            </a:pPr>
            <a:r>
              <a:rPr lang="id-ID" sz="2000" dirty="0"/>
              <a:t>Pelakanaan</a:t>
            </a:r>
            <a:r>
              <a:rPr lang="en-US" sz="2000" dirty="0"/>
              <a:t> </a:t>
            </a:r>
            <a:r>
              <a:rPr lang="id-ID" sz="2000" dirty="0"/>
              <a:t>Pengendalian dampak Lingkungan.</a:t>
            </a:r>
          </a:p>
          <a:p>
            <a:pPr marL="982663" indent="-457200">
              <a:spcBef>
                <a:spcPts val="0"/>
              </a:spcBef>
              <a:buNone/>
            </a:pPr>
            <a:r>
              <a:rPr lang="id-ID" sz="2000" dirty="0"/>
              <a:t>	 Adanya pemeriksaan thdp kualitas lingkungan &amp; seluruh kegiatan yg berkaitan sbg bahan untuk mengetahui keberhasilan upaya pengendalian dampak lingkungan.</a:t>
            </a:r>
          </a:p>
          <a:p>
            <a:pPr marL="982663" indent="-457200">
              <a:spcBef>
                <a:spcPts val="0"/>
              </a:spcBef>
              <a:buNone/>
            </a:pPr>
            <a:r>
              <a:rPr lang="id-ID" sz="2000" dirty="0"/>
              <a:t>	Audit Lingkungan dilaksanakan dg scr langsung menilai dan mengevaluasi kegiatan pengendalian tsb.</a:t>
            </a:r>
          </a:p>
          <a:p>
            <a:pPr marL="514350" indent="-514350">
              <a:spcBef>
                <a:spcPts val="0"/>
              </a:spcBef>
              <a:buNone/>
            </a:pPr>
            <a:r>
              <a:rPr lang="id-ID" sz="2800" dirty="0">
                <a:solidFill>
                  <a:srgbClr val="FF0000"/>
                </a:solidFill>
              </a:rPr>
              <a:t>5.  Manfaat Audit Lingkungan</a:t>
            </a:r>
          </a:p>
          <a:p>
            <a:pPr marL="525463" indent="0">
              <a:spcBef>
                <a:spcPts val="0"/>
              </a:spcBef>
              <a:buNone/>
            </a:pPr>
            <a:r>
              <a:rPr lang="id-ID" sz="2000" dirty="0"/>
              <a:t>Dokumen audit lingkungan bermanfaat dalam :</a:t>
            </a:r>
          </a:p>
          <a:p>
            <a:pPr marL="868363">
              <a:spcBef>
                <a:spcPts val="0"/>
              </a:spcBef>
            </a:pPr>
            <a:r>
              <a:rPr lang="id-ID" sz="2000" dirty="0"/>
              <a:t>Mengidentifikasi resiko lingkungan</a:t>
            </a:r>
          </a:p>
          <a:p>
            <a:pPr marL="868363">
              <a:spcBef>
                <a:spcPts val="0"/>
              </a:spcBef>
            </a:pPr>
            <a:r>
              <a:rPr lang="id-ID" sz="2000" dirty="0"/>
              <a:t>Menjadi dasar dalam pelaksanaan kebijakan lingkungan</a:t>
            </a:r>
          </a:p>
          <a:p>
            <a:pPr marL="868363">
              <a:spcBef>
                <a:spcPts val="0"/>
              </a:spcBef>
            </a:pPr>
            <a:r>
              <a:rPr lang="id-ID" sz="2000" dirty="0"/>
              <a:t>Menghindari kerugian finansial yang disebabkan oleh penutupan usaha, pembatasan usaha, publikasi pencemaran nama sebagai akibat dari protes masyarakat atau proses hukum yang berkaitan dengan lingkungan.</a:t>
            </a:r>
          </a:p>
        </p:txBody>
      </p:sp>
    </p:spTree>
  </p:cSld>
  <p:clrMapOvr>
    <a:masterClrMapping/>
  </p:clrMapOvr>
  <mc:AlternateContent xmlns:mc="http://schemas.openxmlformats.org/markup-compatibility/2006">
    <mc:Choice xmlns:p14="http://schemas.microsoft.com/office/powerpoint/2010/main" Requires="p14">
      <p:transition p14:dur="0">
        <p:sndAc>
          <p:stSnd>
            <p:snd r:embed="rId2" name="chimes.wav"/>
          </p:stSnd>
        </p:sndAc>
      </p:transition>
    </mc:Choice>
    <mc:Fallback>
      <p:transition>
        <p:sndAc>
          <p:stSnd>
            <p:snd r:embed="rId2" name="chimes.wav"/>
          </p:stSnd>
        </p:sndAc>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9612" y="304801"/>
            <a:ext cx="8534400" cy="5821363"/>
          </a:xfrm>
          <a:ln w="19050">
            <a:solidFill>
              <a:srgbClr val="FF0000"/>
            </a:solidFill>
          </a:ln>
        </p:spPr>
        <p:txBody>
          <a:bodyPr>
            <a:normAutofit lnSpcReduction="10000"/>
          </a:bodyPr>
          <a:lstStyle/>
          <a:p>
            <a:pPr marL="868363">
              <a:spcBef>
                <a:spcPts val="0"/>
              </a:spcBef>
            </a:pPr>
            <a:r>
              <a:rPr lang="id-ID" sz="2800" dirty="0"/>
              <a:t>Mencegah sanksi hukum yang berkaitan dengan kelalaian dalam pengelolaan lingkungan</a:t>
            </a:r>
            <a:r>
              <a:rPr lang="en-US" sz="2800" dirty="0"/>
              <a:t>.</a:t>
            </a:r>
          </a:p>
          <a:p>
            <a:pPr marL="868363">
              <a:spcBef>
                <a:spcPts val="0"/>
              </a:spcBef>
              <a:buNone/>
            </a:pPr>
            <a:endParaRPr lang="id-ID" sz="2800" dirty="0"/>
          </a:p>
          <a:p>
            <a:pPr marL="868363">
              <a:spcBef>
                <a:spcPts val="0"/>
              </a:spcBef>
            </a:pPr>
            <a:r>
              <a:rPr lang="id-ID" sz="2800" dirty="0"/>
              <a:t>Dokumen audit lingkungan digunakan untuk pembuktian pelaksanaan pengelolaan lingkungan</a:t>
            </a:r>
            <a:r>
              <a:rPr lang="en-US" sz="2800" dirty="0"/>
              <a:t>.</a:t>
            </a:r>
          </a:p>
          <a:p>
            <a:pPr marL="868363">
              <a:spcBef>
                <a:spcPts val="0"/>
              </a:spcBef>
              <a:buNone/>
            </a:pPr>
            <a:endParaRPr lang="id-ID" sz="2800" dirty="0"/>
          </a:p>
          <a:p>
            <a:pPr marL="868363">
              <a:spcBef>
                <a:spcPts val="0"/>
              </a:spcBef>
            </a:pPr>
            <a:r>
              <a:rPr lang="id-ID" sz="2800" dirty="0"/>
              <a:t>Dokumen audit lingkungan berisi informasi ttg kualitas lingkungan, teknik pengelolaan lingkungan, kelembagaan dan kualitaas sumberdaya manusia. </a:t>
            </a:r>
          </a:p>
          <a:p>
            <a:pPr>
              <a:buNone/>
            </a:pPr>
            <a:endParaRPr lang="id-ID" dirty="0"/>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Woodgrain_16x9">
      <a:dk1>
        <a:sysClr val="windowText" lastClr="000000"/>
      </a:dk1>
      <a:lt1>
        <a:sysClr val="window" lastClr="FFFFFF"/>
      </a:lt1>
      <a:dk2>
        <a:srgbClr val="90B365"/>
      </a:dk2>
      <a:lt2>
        <a:srgbClr val="EEECE1"/>
      </a:lt2>
      <a:accent1>
        <a:srgbClr val="4283D2"/>
      </a:accent1>
      <a:accent2>
        <a:srgbClr val="6E9D35"/>
      </a:accent2>
      <a:accent3>
        <a:srgbClr val="DE6742"/>
      </a:accent3>
      <a:accent4>
        <a:srgbClr val="8F73DF"/>
      </a:accent4>
      <a:accent5>
        <a:srgbClr val="CB991B"/>
      </a:accent5>
      <a:accent6>
        <a:srgbClr val="7F7F7F"/>
      </a:accent6>
      <a:hlink>
        <a:srgbClr val="90B365"/>
      </a:hlink>
      <a:folHlink>
        <a:srgbClr val="7F7F7F"/>
      </a:folHlink>
    </a:clrScheme>
    <a:fontScheme name="Century">
      <a:majorFont>
        <a:latin typeface="Century"/>
        <a:ea typeface=""/>
        <a:cs typeface=""/>
      </a:majorFont>
      <a:minorFont>
        <a:latin typeface="Century"/>
        <a:ea typeface=""/>
        <a:cs typeface=""/>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Woodgrain_16x9">
      <a:dk1>
        <a:sysClr val="windowText" lastClr="000000"/>
      </a:dk1>
      <a:lt1>
        <a:sysClr val="window" lastClr="FFFFFF"/>
      </a:lt1>
      <a:dk2>
        <a:srgbClr val="90B365"/>
      </a:dk2>
      <a:lt2>
        <a:srgbClr val="EEECE1"/>
      </a:lt2>
      <a:accent1>
        <a:srgbClr val="4283D2"/>
      </a:accent1>
      <a:accent2>
        <a:srgbClr val="6E9D35"/>
      </a:accent2>
      <a:accent3>
        <a:srgbClr val="DE6742"/>
      </a:accent3>
      <a:accent4>
        <a:srgbClr val="8F73DF"/>
      </a:accent4>
      <a:accent5>
        <a:srgbClr val="CB991B"/>
      </a:accent5>
      <a:accent6>
        <a:srgbClr val="7F7F7F"/>
      </a:accent6>
      <a:hlink>
        <a:srgbClr val="90B365"/>
      </a:hlink>
      <a:folHlink>
        <a:srgbClr val="7F7F7F"/>
      </a:folHlink>
    </a:clrScheme>
    <a:fontScheme name="Century">
      <a:majorFont>
        <a:latin typeface="Century"/>
        <a:ea typeface=""/>
        <a:cs typeface=""/>
      </a:majorFont>
      <a:minorFont>
        <a:latin typeface="Century"/>
        <a:ea typeface=""/>
        <a:cs typeface=""/>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1360511</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 xsi:nil="true"/>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2011-12-12T13:37:00+00:00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TP102801114</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706531</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REDMOND\v-soujap</DisplayName>
        <AccountId>1954</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C20563B-C646-42AF-9D0D-76DF086793C3}">
  <ds:schemaRefs>
    <ds:schemaRef ds:uri="http://schemas.microsoft.com/sharepoint/v3/contenttype/forms"/>
  </ds:schemaRefs>
</ds:datastoreItem>
</file>

<file path=customXml/itemProps2.xml><?xml version="1.0" encoding="utf-8"?>
<ds:datastoreItem xmlns:ds="http://schemas.openxmlformats.org/officeDocument/2006/customXml" ds:itemID="{C335E791-7449-4708-8DE9-182EC4D8A134}">
  <ds:schemaRefs>
    <ds:schemaRef ds:uri="4873beb7-5857-4685-be1f-d57550cc96cc"/>
    <ds:schemaRef ds:uri="http://purl.org/dc/elements/1.1/"/>
    <ds:schemaRef ds:uri="http://schemas.microsoft.com/office/2006/metadata/properties"/>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6EB9514F-6A45-47F4-BC6D-A865E29717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TM04033921[[fn=Damask]]</Template>
  <TotalTime>653</TotalTime>
  <Words>803</Words>
  <Application>Microsoft Office PowerPoint</Application>
  <PresentationFormat>Custom</PresentationFormat>
  <Paragraphs>69</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Bookman Old Style</vt:lpstr>
      <vt:lpstr>Century</vt:lpstr>
      <vt:lpstr>Rockwell</vt:lpstr>
      <vt:lpstr>Wingdings</vt:lpstr>
      <vt:lpstr>Damask</vt:lpstr>
      <vt:lpstr>PRINSIP DASAR AUDIT LINGKUNGAN</vt:lpstr>
      <vt:lpstr>PENDAHULUAN</vt:lpstr>
      <vt:lpstr>DEFINISI DAN PENGERTIAN AUDIT LINGKUNGAN</vt:lpstr>
      <vt:lpstr>PowerPoint Presentation</vt:lpstr>
      <vt:lpstr>PowerPoint Presentation</vt:lpstr>
      <vt:lpstr>PowerPoint Presentation</vt:lpstr>
      <vt:lpstr>PowerPoint Presentation</vt:lpstr>
      <vt:lpstr>PowerPoint Presentation</vt:lpstr>
      <vt:lpstr>PowerPoint Presentation</vt:lpstr>
      <vt:lpstr>PRINSIP DASAR AUDIT LINGKUNGAN</vt:lpstr>
      <vt:lpstr>PowerPoint Presentation</vt:lpstr>
      <vt:lpstr>PENUTUP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PRINSIP DASAR AUDIT LINGKUNGAN</dc:title>
  <dc:creator>Septia Dwi Cahyani</dc:creator>
  <cp:lastModifiedBy>septia dwi cahyani</cp:lastModifiedBy>
  <cp:revision>5</cp:revision>
  <dcterms:created xsi:type="dcterms:W3CDTF">2020-02-10T02:20:32Z</dcterms:created>
  <dcterms:modified xsi:type="dcterms:W3CDTF">2025-02-24T02:55:03Z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