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7"/>
  </p:notesMasterIdLst>
  <p:sldIdLst>
    <p:sldId id="268" r:id="rId5"/>
    <p:sldId id="271" r:id="rId6"/>
    <p:sldId id="272" r:id="rId7"/>
    <p:sldId id="273" r:id="rId8"/>
    <p:sldId id="274" r:id="rId9"/>
    <p:sldId id="275" r:id="rId10"/>
    <p:sldId id="276" r:id="rId11"/>
    <p:sldId id="277" r:id="rId12"/>
    <p:sldId id="278" r:id="rId13"/>
    <p:sldId id="279" r:id="rId14"/>
    <p:sldId id="280"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3/6/2023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3/6/2023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3/6/2023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3/6/2023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3/6/2023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2"/>
          <a:srcRect l="28740" r="9545"/>
          <a:stretch/>
        </p:blipFill>
        <p:spPr>
          <a:xfrm>
            <a:off x="452761" y="10"/>
            <a:ext cx="5643239" cy="6857990"/>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6262255" y="758952"/>
            <a:ext cx="5763490" cy="4041648"/>
          </a:xfrm>
        </p:spPr>
        <p:txBody>
          <a:bodyPr>
            <a:normAutofit/>
          </a:bodyPr>
          <a:lstStyle/>
          <a:p>
            <a:pPr algn="just"/>
            <a:r>
              <a:rPr lang="en-US" sz="6000" dirty="0">
                <a:solidFill>
                  <a:schemeClr val="accent3">
                    <a:lumMod val="75000"/>
                  </a:schemeClr>
                </a:solidFill>
              </a:rPr>
              <a:t>PROSES AUDIT LINGKUNGAN</a:t>
            </a:r>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6411034" y="4800600"/>
            <a:ext cx="4700311" cy="713509"/>
          </a:xfrm>
        </p:spPr>
        <p:txBody>
          <a:bodyPr>
            <a:normAutofit/>
          </a:bodyPr>
          <a:lstStyle/>
          <a:p>
            <a:pPr algn="just"/>
            <a:r>
              <a:rPr lang="en-US" dirty="0">
                <a:solidFill>
                  <a:schemeClr val="accent4">
                    <a:lumMod val="75000"/>
                  </a:schemeClr>
                </a:solidFill>
              </a:rPr>
              <a:t>Septia Dwi Cahyani, S.KL., M.KL</a:t>
            </a:r>
          </a:p>
        </p:txBody>
      </p:sp>
    </p:spTree>
    <p:extLst>
      <p:ext uri="{BB962C8B-B14F-4D97-AF65-F5344CB8AC3E}">
        <p14:creationId xmlns:p14="http://schemas.microsoft.com/office/powerpoint/2010/main" val="322664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2A92-2188-4433-9A41-38F33728D87B}"/>
              </a:ext>
            </a:extLst>
          </p:cNvPr>
          <p:cNvSpPr>
            <a:spLocks noGrp="1"/>
          </p:cNvSpPr>
          <p:nvPr>
            <p:ph type="title"/>
          </p:nvPr>
        </p:nvSpPr>
        <p:spPr/>
        <p:txBody>
          <a:bodyPr>
            <a:normAutofit/>
          </a:bodyPr>
          <a:lstStyle/>
          <a:p>
            <a:pPr algn="just"/>
            <a:r>
              <a:rPr lang="en-US" sz="3600" dirty="0">
                <a:latin typeface="Arial" pitchFamily="34" charset="0"/>
                <a:cs typeface="Arial" pitchFamily="34" charset="0"/>
              </a:rPr>
              <a:t>TATA LAKSANA PROSES / PROSEDUR VERIFIKASI</a:t>
            </a:r>
            <a:endParaRPr lang="en-US" sz="3600" dirty="0"/>
          </a:p>
        </p:txBody>
      </p:sp>
      <p:sp>
        <p:nvSpPr>
          <p:cNvPr id="3" name="Content Placeholder 2">
            <a:extLst>
              <a:ext uri="{FF2B5EF4-FFF2-40B4-BE49-F238E27FC236}">
                <a16:creationId xmlns:a16="http://schemas.microsoft.com/office/drawing/2014/main" id="{79BA8E1B-DDDF-433F-AB75-96EAE5A361C0}"/>
              </a:ext>
            </a:extLst>
          </p:cNvPr>
          <p:cNvSpPr>
            <a:spLocks noGrp="1"/>
          </p:cNvSpPr>
          <p:nvPr>
            <p:ph idx="1"/>
          </p:nvPr>
        </p:nvSpPr>
        <p:spPr/>
        <p:txBody>
          <a:bodyPr/>
          <a:lstStyle/>
          <a:p>
            <a:pPr marL="177800" indent="0">
              <a:buNone/>
            </a:pPr>
            <a:r>
              <a:rPr lang="id-ID" dirty="0">
                <a:latin typeface="Arial" pitchFamily="34" charset="0"/>
                <a:cs typeface="Arial" pitchFamily="34" charset="0"/>
              </a:rPr>
              <a:t>Proses verifikasi ini dapat dilaksanakan oleh instansi yang membidangi Dampak Lingkungan, baik ditingkat Pusat (Kemen LH), Propinsi (Bapeldalda, BLH) serta di tingkat Kabupaten/ Kota (Bapedal Kab / Kota)</a:t>
            </a:r>
            <a:r>
              <a:rPr lang="en-US" dirty="0">
                <a:latin typeface="Arial" pitchFamily="34" charset="0"/>
                <a:cs typeface="Arial" pitchFamily="34" charset="0"/>
              </a:rPr>
              <a:t>. </a:t>
            </a:r>
          </a:p>
          <a:p>
            <a:pPr marL="177800" indent="0">
              <a:buNone/>
            </a:pPr>
            <a:r>
              <a:rPr lang="en-US" dirty="0" err="1">
                <a:latin typeface="Arial" pitchFamily="34" charset="0"/>
                <a:cs typeface="Arial" pitchFamily="34" charset="0"/>
              </a:rPr>
              <a:t>Lihat</a:t>
            </a:r>
            <a:r>
              <a:rPr lang="en-US" dirty="0">
                <a:latin typeface="Arial" pitchFamily="34" charset="0"/>
                <a:cs typeface="Arial" pitchFamily="34" charset="0"/>
              </a:rPr>
              <a:t>  Gambar </a:t>
            </a:r>
            <a:r>
              <a:rPr lang="en-US" dirty="0" err="1">
                <a:latin typeface="Arial" pitchFamily="34" charset="0"/>
                <a:cs typeface="Arial" pitchFamily="34" charset="0"/>
              </a:rPr>
              <a:t>berikut</a:t>
            </a:r>
            <a:r>
              <a:rPr lang="en-US" dirty="0">
                <a:latin typeface="Arial" pitchFamily="34" charset="0"/>
                <a:cs typeface="Arial" pitchFamily="34" charset="0"/>
              </a:rPr>
              <a:t>:</a:t>
            </a:r>
            <a:endParaRPr lang="id-ID" dirty="0">
              <a:latin typeface="Arial" pitchFamily="34" charset="0"/>
              <a:cs typeface="Arial" pitchFamily="34" charset="0"/>
            </a:endParaRPr>
          </a:p>
          <a:p>
            <a:endParaRPr lang="en-US" dirty="0"/>
          </a:p>
        </p:txBody>
      </p:sp>
      <p:pic>
        <p:nvPicPr>
          <p:cNvPr id="4" name="Picture 3">
            <a:extLst>
              <a:ext uri="{FF2B5EF4-FFF2-40B4-BE49-F238E27FC236}">
                <a16:creationId xmlns:a16="http://schemas.microsoft.com/office/drawing/2014/main" id="{3E4EDD1F-E328-46FC-B482-0A3883CDC745}"/>
              </a:ext>
            </a:extLst>
          </p:cNvPr>
          <p:cNvPicPr>
            <a:picLocks noChangeAspect="1"/>
          </p:cNvPicPr>
          <p:nvPr/>
        </p:nvPicPr>
        <p:blipFill>
          <a:blip r:embed="rId2"/>
          <a:stretch>
            <a:fillRect/>
          </a:stretch>
        </p:blipFill>
        <p:spPr>
          <a:xfrm>
            <a:off x="2962525" y="3082290"/>
            <a:ext cx="4906128" cy="3729074"/>
          </a:xfrm>
          <a:prstGeom prst="rect">
            <a:avLst/>
          </a:prstGeom>
        </p:spPr>
      </p:pic>
    </p:spTree>
    <p:extLst>
      <p:ext uri="{BB962C8B-B14F-4D97-AF65-F5344CB8AC3E}">
        <p14:creationId xmlns:p14="http://schemas.microsoft.com/office/powerpoint/2010/main" val="275359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926A-7300-4319-9A2A-4481EE263E00}"/>
              </a:ext>
            </a:extLst>
          </p:cNvPr>
          <p:cNvSpPr>
            <a:spLocks noGrp="1"/>
          </p:cNvSpPr>
          <p:nvPr>
            <p:ph type="title"/>
          </p:nvPr>
        </p:nvSpPr>
        <p:spPr/>
        <p:txBody>
          <a:bodyPr/>
          <a:lstStyle/>
          <a:p>
            <a:r>
              <a:rPr lang="en-US" b="1" dirty="0">
                <a:latin typeface="Arial" pitchFamily="34" charset="0"/>
                <a:cs typeface="Arial" pitchFamily="34" charset="0"/>
              </a:rPr>
              <a:t>PROSES PELAKSANAAN WAJIB AUDIT LINGKUNGAN</a:t>
            </a:r>
            <a:endParaRPr lang="en-US" dirty="0"/>
          </a:p>
        </p:txBody>
      </p:sp>
      <p:pic>
        <p:nvPicPr>
          <p:cNvPr id="4" name="Content Placeholder 3">
            <a:extLst>
              <a:ext uri="{FF2B5EF4-FFF2-40B4-BE49-F238E27FC236}">
                <a16:creationId xmlns:a16="http://schemas.microsoft.com/office/drawing/2014/main" id="{CB9197F9-E585-4639-8803-CCBFADCA92A7}"/>
              </a:ext>
            </a:extLst>
          </p:cNvPr>
          <p:cNvPicPr>
            <a:picLocks noGrp="1" noChangeAspect="1"/>
          </p:cNvPicPr>
          <p:nvPr>
            <p:ph idx="1"/>
          </p:nvPr>
        </p:nvPicPr>
        <p:blipFill>
          <a:blip r:embed="rId2"/>
          <a:stretch>
            <a:fillRect/>
          </a:stretch>
        </p:blipFill>
        <p:spPr>
          <a:xfrm>
            <a:off x="2055634" y="1515993"/>
            <a:ext cx="7221891" cy="5342007"/>
          </a:xfrm>
          <a:prstGeom prst="rect">
            <a:avLst/>
          </a:prstGeom>
        </p:spPr>
      </p:pic>
    </p:spTree>
    <p:extLst>
      <p:ext uri="{BB962C8B-B14F-4D97-AF65-F5344CB8AC3E}">
        <p14:creationId xmlns:p14="http://schemas.microsoft.com/office/powerpoint/2010/main" val="348237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6276-6804-4376-804C-C948E70E3E7A}"/>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B5603172-8B17-46F0-9FFC-2F766EF79023}"/>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5AA90C7A-E3D5-494D-B5D4-221DF9D2C6F9}"/>
              </a:ext>
            </a:extLst>
          </p:cNvPr>
          <p:cNvPicPr>
            <a:picLocks noChangeAspect="1"/>
          </p:cNvPicPr>
          <p:nvPr/>
        </p:nvPicPr>
        <p:blipFill>
          <a:blip r:embed="rId2"/>
          <a:stretch>
            <a:fillRect/>
          </a:stretch>
        </p:blipFill>
        <p:spPr>
          <a:xfrm>
            <a:off x="2601688" y="764356"/>
            <a:ext cx="6738687" cy="5727884"/>
          </a:xfrm>
          <a:prstGeom prst="rect">
            <a:avLst/>
          </a:prstGeom>
        </p:spPr>
      </p:pic>
    </p:spTree>
    <p:extLst>
      <p:ext uri="{BB962C8B-B14F-4D97-AF65-F5344CB8AC3E}">
        <p14:creationId xmlns:p14="http://schemas.microsoft.com/office/powerpoint/2010/main" val="125030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F648-5B9D-4D83-8B37-BFA6862B077E}"/>
              </a:ext>
            </a:extLst>
          </p:cNvPr>
          <p:cNvSpPr>
            <a:spLocks noGrp="1"/>
          </p:cNvSpPr>
          <p:nvPr>
            <p:ph type="title"/>
          </p:nvPr>
        </p:nvSpPr>
        <p:spPr/>
        <p:txBody>
          <a:bodyPr/>
          <a:lstStyle/>
          <a:p>
            <a:r>
              <a:rPr lang="en-US" dirty="0"/>
              <a:t>TATA LAKSANA AUDIT LINGKUNGAN</a:t>
            </a:r>
          </a:p>
        </p:txBody>
      </p:sp>
      <p:sp>
        <p:nvSpPr>
          <p:cNvPr id="3" name="Content Placeholder 2">
            <a:extLst>
              <a:ext uri="{FF2B5EF4-FFF2-40B4-BE49-F238E27FC236}">
                <a16:creationId xmlns:a16="http://schemas.microsoft.com/office/drawing/2014/main" id="{3A65A668-FCD5-4F1E-8E9F-145B5FE97F3E}"/>
              </a:ext>
            </a:extLst>
          </p:cNvPr>
          <p:cNvSpPr>
            <a:spLocks noGrp="1"/>
          </p:cNvSpPr>
          <p:nvPr>
            <p:ph idx="1"/>
          </p:nvPr>
        </p:nvSpPr>
        <p:spPr/>
        <p:txBody>
          <a:bodyPr/>
          <a:lstStyle/>
          <a:p>
            <a:pPr marL="266700" indent="0" algn="just">
              <a:buNone/>
            </a:pPr>
            <a:r>
              <a:rPr lang="id-ID" dirty="0">
                <a:solidFill>
                  <a:schemeClr val="tx2">
                    <a:lumMod val="50000"/>
                  </a:schemeClr>
                </a:solidFill>
                <a:latin typeface="Arial" pitchFamily="34" charset="0"/>
                <a:cs typeface="Arial" pitchFamily="34" charset="0"/>
              </a:rPr>
              <a:t>Audit lingkungan dilaksanakan  oleh para pemilik usaha disebabkan oleh 2 kemungkinan</a:t>
            </a:r>
            <a:r>
              <a:rPr lang="en-US" dirty="0">
                <a:solidFill>
                  <a:schemeClr val="tx2">
                    <a:lumMod val="50000"/>
                  </a:schemeClr>
                </a:solidFill>
                <a:latin typeface="Arial" pitchFamily="34" charset="0"/>
                <a:cs typeface="Arial" pitchFamily="34" charset="0"/>
              </a:rPr>
              <a:t> :</a:t>
            </a:r>
          </a:p>
          <a:p>
            <a:pPr marL="622300" indent="-355600" algn="just">
              <a:buNone/>
            </a:pPr>
            <a:r>
              <a:rPr lang="en-US" dirty="0">
                <a:solidFill>
                  <a:srgbClr val="0000CC"/>
                </a:solidFill>
                <a:latin typeface="Arial" pitchFamily="34" charset="0"/>
                <a:cs typeface="Arial" pitchFamily="34" charset="0"/>
              </a:rPr>
              <a:t> 1. P</a:t>
            </a:r>
            <a:r>
              <a:rPr lang="id-ID" dirty="0">
                <a:solidFill>
                  <a:srgbClr val="0000CC"/>
                </a:solidFill>
                <a:latin typeface="Arial" pitchFamily="34" charset="0"/>
                <a:cs typeface="Arial" pitchFamily="34" charset="0"/>
              </a:rPr>
              <a:t>emilik suatu usaha secara proaktif melaksanakan </a:t>
            </a:r>
            <a:r>
              <a:rPr lang="en-US" dirty="0">
                <a:solidFill>
                  <a:srgbClr val="0000CC"/>
                </a:solidFill>
                <a:latin typeface="Arial" pitchFamily="34" charset="0"/>
                <a:cs typeface="Arial" pitchFamily="34" charset="0"/>
              </a:rPr>
              <a:t>  A</a:t>
            </a:r>
            <a:r>
              <a:rPr lang="id-ID" dirty="0">
                <a:solidFill>
                  <a:srgbClr val="0000CC"/>
                </a:solidFill>
                <a:latin typeface="Arial" pitchFamily="34" charset="0"/>
                <a:cs typeface="Arial" pitchFamily="34" charset="0"/>
              </a:rPr>
              <a:t>udit </a:t>
            </a:r>
            <a:r>
              <a:rPr lang="en-US" dirty="0">
                <a:solidFill>
                  <a:srgbClr val="0000CC"/>
                </a:solidFill>
                <a:latin typeface="Arial" pitchFamily="34" charset="0"/>
                <a:cs typeface="Arial" pitchFamily="34" charset="0"/>
              </a:rPr>
              <a:t>L</a:t>
            </a:r>
            <a:r>
              <a:rPr lang="id-ID" dirty="0">
                <a:solidFill>
                  <a:srgbClr val="0000CC"/>
                </a:solidFill>
                <a:latin typeface="Arial" pitchFamily="34" charset="0"/>
                <a:cs typeface="Arial" pitchFamily="34" charset="0"/>
              </a:rPr>
              <a:t>ingkungan dengan kesadaran sendiri. </a:t>
            </a:r>
            <a:endParaRPr lang="en-US" dirty="0">
              <a:solidFill>
                <a:srgbClr val="0000CC"/>
              </a:solidFill>
              <a:latin typeface="Arial" pitchFamily="34" charset="0"/>
              <a:cs typeface="Arial" pitchFamily="34" charset="0"/>
            </a:endParaRPr>
          </a:p>
          <a:p>
            <a:pPr marL="723900" indent="-457200" algn="just">
              <a:buNone/>
            </a:pPr>
            <a:endParaRPr lang="en-US" dirty="0">
              <a:solidFill>
                <a:schemeClr val="tx2">
                  <a:lumMod val="50000"/>
                </a:schemeClr>
              </a:solidFill>
              <a:latin typeface="Arial" pitchFamily="34" charset="0"/>
              <a:cs typeface="Arial" pitchFamily="34" charset="0"/>
            </a:endParaRPr>
          </a:p>
          <a:p>
            <a:pPr marL="723900" indent="-457200" algn="just">
              <a:buNone/>
            </a:pPr>
            <a:endParaRPr lang="en-US" dirty="0">
              <a:solidFill>
                <a:schemeClr val="tx2">
                  <a:lumMod val="50000"/>
                </a:schemeClr>
              </a:solidFill>
              <a:latin typeface="Arial" pitchFamily="34" charset="0"/>
              <a:cs typeface="Arial" pitchFamily="34" charset="0"/>
            </a:endParaRPr>
          </a:p>
          <a:p>
            <a:pPr marL="1079500" indent="-355600" algn="just">
              <a:lnSpc>
                <a:spcPct val="90000"/>
              </a:lnSpc>
              <a:spcBef>
                <a:spcPts val="0"/>
              </a:spcBef>
              <a:buFont typeface="Wingdings" pitchFamily="2" charset="2"/>
              <a:buChar char="Ø"/>
            </a:pPr>
            <a:r>
              <a:rPr lang="id-ID" dirty="0">
                <a:solidFill>
                  <a:schemeClr val="tx2">
                    <a:lumMod val="50000"/>
                  </a:schemeClr>
                </a:solidFill>
                <a:latin typeface="Arial" pitchFamily="34" charset="0"/>
                <a:cs typeface="Arial" pitchFamily="34" charset="0"/>
              </a:rPr>
              <a:t>Pemilik suatu usaha menyadari bahwa masalah</a:t>
            </a:r>
            <a:endParaRPr lang="en-US" dirty="0">
              <a:solidFill>
                <a:schemeClr val="tx2">
                  <a:lumMod val="50000"/>
                </a:schemeClr>
              </a:solidFill>
              <a:latin typeface="Arial" pitchFamily="34" charset="0"/>
              <a:cs typeface="Arial" pitchFamily="34" charset="0"/>
            </a:endParaRPr>
          </a:p>
          <a:p>
            <a:pPr marL="1079500" indent="-355600" algn="just">
              <a:lnSpc>
                <a:spcPct val="90000"/>
              </a:lnSpc>
              <a:spcBef>
                <a:spcPts val="0"/>
              </a:spcBef>
              <a:buNone/>
            </a:pPr>
            <a:r>
              <a:rPr lang="en-US" dirty="0">
                <a:solidFill>
                  <a:schemeClr val="tx2">
                    <a:lumMod val="50000"/>
                  </a:schemeClr>
                </a:solidFill>
                <a:latin typeface="Arial" pitchFamily="34" charset="0"/>
                <a:cs typeface="Arial" pitchFamily="34" charset="0"/>
              </a:rPr>
              <a:t>	</a:t>
            </a:r>
            <a:r>
              <a:rPr lang="id-ID" dirty="0">
                <a:solidFill>
                  <a:schemeClr val="tx2">
                    <a:lumMod val="50000"/>
                  </a:schemeClr>
                </a:solidFill>
                <a:latin typeface="Arial" pitchFamily="34" charset="0"/>
                <a:cs typeface="Arial" pitchFamily="34" charset="0"/>
              </a:rPr>
              <a:t>lingk bila tdk ditangani scr baik &amp; serius akan dpt mengganggu dan merugikan usahanya ke depan.</a:t>
            </a:r>
            <a:endParaRPr lang="en-US" dirty="0">
              <a:solidFill>
                <a:schemeClr val="tx2">
                  <a:lumMod val="50000"/>
                </a:schemeClr>
              </a:solidFill>
              <a:latin typeface="Arial" pitchFamily="34" charset="0"/>
              <a:cs typeface="Arial" pitchFamily="34" charset="0"/>
            </a:endParaRPr>
          </a:p>
          <a:p>
            <a:pPr marL="1079500" indent="-355600" algn="just">
              <a:lnSpc>
                <a:spcPct val="90000"/>
              </a:lnSpc>
              <a:spcBef>
                <a:spcPts val="0"/>
              </a:spcBef>
              <a:buNone/>
            </a:pPr>
            <a:endParaRPr lang="en-US" dirty="0">
              <a:solidFill>
                <a:schemeClr val="tx2">
                  <a:lumMod val="50000"/>
                </a:schemeClr>
              </a:solidFill>
              <a:latin typeface="Arial" pitchFamily="34" charset="0"/>
              <a:cs typeface="Arial" pitchFamily="34" charset="0"/>
            </a:endParaRPr>
          </a:p>
          <a:p>
            <a:pPr marL="723900" indent="0" algn="just">
              <a:lnSpc>
                <a:spcPct val="90000"/>
              </a:lnSpc>
              <a:spcBef>
                <a:spcPts val="0"/>
              </a:spcBef>
              <a:buFont typeface="Wingdings" pitchFamily="2" charset="2"/>
              <a:buChar char="Ø"/>
            </a:pPr>
            <a:r>
              <a:rPr lang="en-US" dirty="0">
                <a:solidFill>
                  <a:schemeClr val="tx2">
                    <a:lumMod val="50000"/>
                  </a:schemeClr>
                </a:solidFill>
                <a:latin typeface="Arial" pitchFamily="34" charset="0"/>
                <a:cs typeface="Arial" pitchFamily="34" charset="0"/>
              </a:rPr>
              <a:t> K</a:t>
            </a:r>
            <a:r>
              <a:rPr lang="id-ID" dirty="0">
                <a:latin typeface="Arial" pitchFamily="34" charset="0"/>
                <a:cs typeface="Arial" pitchFamily="34" charset="0"/>
              </a:rPr>
              <a:t>esadaran bahwa </a:t>
            </a:r>
            <a:r>
              <a:rPr lang="en-US" dirty="0">
                <a:solidFill>
                  <a:srgbClr val="FF0000"/>
                </a:solidFill>
                <a:latin typeface="Arial" pitchFamily="34" charset="0"/>
                <a:cs typeface="Arial" pitchFamily="34" charset="0"/>
              </a:rPr>
              <a:t>A</a:t>
            </a:r>
            <a:r>
              <a:rPr lang="id-ID" dirty="0">
                <a:solidFill>
                  <a:srgbClr val="FF0000"/>
                </a:solidFill>
                <a:latin typeface="Arial" pitchFamily="34" charset="0"/>
                <a:cs typeface="Arial" pitchFamily="34" charset="0"/>
              </a:rPr>
              <a:t>udit </a:t>
            </a:r>
            <a:r>
              <a:rPr lang="en-US" dirty="0">
                <a:solidFill>
                  <a:srgbClr val="FF0000"/>
                </a:solidFill>
                <a:latin typeface="Arial" pitchFamily="34" charset="0"/>
                <a:cs typeface="Arial" pitchFamily="34" charset="0"/>
              </a:rPr>
              <a:t>L</a:t>
            </a:r>
            <a:r>
              <a:rPr lang="id-ID" dirty="0">
                <a:solidFill>
                  <a:srgbClr val="FF0000"/>
                </a:solidFill>
                <a:latin typeface="Arial" pitchFamily="34" charset="0"/>
                <a:cs typeface="Arial" pitchFamily="34" charset="0"/>
              </a:rPr>
              <a:t>ingkungan </a:t>
            </a:r>
            <a:r>
              <a:rPr lang="id-ID" dirty="0">
                <a:latin typeface="Arial" pitchFamily="34" charset="0"/>
                <a:cs typeface="Arial" pitchFamily="34" charset="0"/>
              </a:rPr>
              <a:t>merupakan</a:t>
            </a:r>
            <a:endParaRPr lang="en-US" dirty="0">
              <a:latin typeface="Arial" pitchFamily="34" charset="0"/>
              <a:cs typeface="Arial" pitchFamily="34" charset="0"/>
            </a:endParaRPr>
          </a:p>
          <a:p>
            <a:pPr marL="723900" indent="0" algn="just">
              <a:lnSpc>
                <a:spcPct val="90000"/>
              </a:lnSpc>
              <a:spcBef>
                <a:spcPts val="0"/>
              </a:spcBef>
              <a:buNone/>
            </a:pPr>
            <a:r>
              <a:rPr lang="en-US" dirty="0">
                <a:latin typeface="Arial" pitchFamily="34" charset="0"/>
                <a:cs typeface="Arial" pitchFamily="34" charset="0"/>
              </a:rPr>
              <a:t>	  </a:t>
            </a:r>
            <a:r>
              <a:rPr lang="id-ID" dirty="0">
                <a:latin typeface="Arial" pitchFamily="34" charset="0"/>
                <a:cs typeface="Arial" pitchFamily="34" charset="0"/>
              </a:rPr>
              <a:t>suatu</a:t>
            </a:r>
            <a:r>
              <a:rPr lang="en-US" dirty="0">
                <a:latin typeface="Arial" pitchFamily="34" charset="0"/>
                <a:cs typeface="Arial" pitchFamily="34" charset="0"/>
              </a:rPr>
              <a:t> k</a:t>
            </a:r>
            <a:r>
              <a:rPr lang="id-ID" dirty="0">
                <a:latin typeface="Arial" pitchFamily="34" charset="0"/>
                <a:cs typeface="Arial" pitchFamily="34" charset="0"/>
              </a:rPr>
              <a:t>egiatan yg sangat terkait dg ketaatannya </a:t>
            </a:r>
            <a:endParaRPr lang="en-US" dirty="0">
              <a:latin typeface="Arial" pitchFamily="34" charset="0"/>
              <a:cs typeface="Arial" pitchFamily="34" charset="0"/>
            </a:endParaRPr>
          </a:p>
          <a:p>
            <a:pPr marL="723900" indent="0" algn="just">
              <a:lnSpc>
                <a:spcPct val="90000"/>
              </a:lnSpc>
              <a:spcBef>
                <a:spcPts val="0"/>
              </a:spcBef>
              <a:buNone/>
            </a:pPr>
            <a:r>
              <a:rPr lang="en-US" dirty="0">
                <a:latin typeface="Arial" pitchFamily="34" charset="0"/>
                <a:cs typeface="Arial" pitchFamily="34" charset="0"/>
              </a:rPr>
              <a:t>	  </a:t>
            </a:r>
            <a:r>
              <a:rPr lang="id-ID" dirty="0">
                <a:latin typeface="Arial" pitchFamily="34" charset="0"/>
                <a:cs typeface="Arial" pitchFamily="34" charset="0"/>
              </a:rPr>
              <a:t>terhadap peraturan perundang-undangan</a:t>
            </a:r>
          </a:p>
        </p:txBody>
      </p:sp>
      <p:sp>
        <p:nvSpPr>
          <p:cNvPr id="4" name="Arrow: Down 3">
            <a:extLst>
              <a:ext uri="{FF2B5EF4-FFF2-40B4-BE49-F238E27FC236}">
                <a16:creationId xmlns:a16="http://schemas.microsoft.com/office/drawing/2014/main" id="{DD6FC2BF-318A-486C-A25C-CC414AC505DB}"/>
              </a:ext>
            </a:extLst>
          </p:cNvPr>
          <p:cNvSpPr/>
          <p:nvPr/>
        </p:nvSpPr>
        <p:spPr>
          <a:xfrm>
            <a:off x="5029200" y="3200400"/>
            <a:ext cx="745958" cy="72189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73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2B48-BE9C-4731-9773-C454A9CED656}"/>
              </a:ext>
            </a:extLst>
          </p:cNvPr>
          <p:cNvSpPr>
            <a:spLocks noGrp="1"/>
          </p:cNvSpPr>
          <p:nvPr>
            <p:ph type="title"/>
          </p:nvPr>
        </p:nvSpPr>
        <p:spPr/>
        <p:txBody>
          <a:bodyPr>
            <a:noAutofit/>
          </a:bodyPr>
          <a:lstStyle/>
          <a:p>
            <a:pPr algn="just"/>
            <a:r>
              <a:rPr lang="en-US" sz="3600" dirty="0">
                <a:latin typeface="Arial" pitchFamily="34" charset="0"/>
                <a:cs typeface="Arial" pitchFamily="34" charset="0"/>
              </a:rPr>
              <a:t>PERSYARATAN AUDIT LINGKUNGAN SBG PIRANTI MANAJEMEN LINGKUNGAN INTERNAL</a:t>
            </a:r>
            <a:endParaRPr lang="en-US" sz="3600" dirty="0"/>
          </a:p>
        </p:txBody>
      </p:sp>
      <p:sp>
        <p:nvSpPr>
          <p:cNvPr id="3" name="Content Placeholder 2">
            <a:extLst>
              <a:ext uri="{FF2B5EF4-FFF2-40B4-BE49-F238E27FC236}">
                <a16:creationId xmlns:a16="http://schemas.microsoft.com/office/drawing/2014/main" id="{867BAD24-FF99-4087-8A8A-6AF8E71BCCED}"/>
              </a:ext>
            </a:extLst>
          </p:cNvPr>
          <p:cNvSpPr>
            <a:spLocks noGrp="1"/>
          </p:cNvSpPr>
          <p:nvPr>
            <p:ph idx="1"/>
          </p:nvPr>
        </p:nvSpPr>
        <p:spPr/>
        <p:txBody>
          <a:bodyPr>
            <a:normAutofit/>
          </a:bodyPr>
          <a:lstStyle/>
          <a:p>
            <a:pPr marL="266700" indent="0" algn="just">
              <a:lnSpc>
                <a:spcPct val="150000"/>
              </a:lnSpc>
              <a:spcBef>
                <a:spcPts val="0"/>
              </a:spcBef>
              <a:spcAft>
                <a:spcPts val="0"/>
              </a:spcAft>
              <a:buNone/>
            </a:pPr>
            <a:r>
              <a:rPr lang="id-ID" dirty="0">
                <a:latin typeface="Arial" pitchFamily="34" charset="0"/>
                <a:cs typeface="Arial" pitchFamily="34" charset="0"/>
              </a:rPr>
              <a:t>Setidaknya ada 5 persyaratan yg memungkinkan audit lingkungan sbg Piranti Manajemen Lingkungan scr Internal pd sebuah badan usaha/ kegiatan usaha dpt berfungsi secara efektif dan efisien:</a:t>
            </a:r>
            <a:endParaRPr lang="en-US" dirty="0">
              <a:latin typeface="Arial" pitchFamily="34" charset="0"/>
              <a:cs typeface="Arial" pitchFamily="34" charset="0"/>
            </a:endParaRPr>
          </a:p>
          <a:p>
            <a:pPr marL="622300" indent="-355600" algn="just">
              <a:lnSpc>
                <a:spcPct val="150000"/>
              </a:lnSpc>
              <a:spcBef>
                <a:spcPts val="0"/>
              </a:spcBef>
              <a:spcAft>
                <a:spcPts val="0"/>
              </a:spcAft>
              <a:buNone/>
            </a:pPr>
            <a:r>
              <a:rPr lang="en-US" dirty="0">
                <a:latin typeface="Arial" pitchFamily="34" charset="0"/>
                <a:cs typeface="Arial" pitchFamily="34" charset="0"/>
              </a:rPr>
              <a:t>1. </a:t>
            </a:r>
            <a:r>
              <a:rPr lang="en-US" dirty="0" err="1">
                <a:latin typeface="Arial" pitchFamily="34" charset="0"/>
                <a:cs typeface="Arial" pitchFamily="34" charset="0"/>
              </a:rPr>
              <a:t>Adanya</a:t>
            </a:r>
            <a:r>
              <a:rPr lang="en-US" dirty="0">
                <a:latin typeface="Arial" pitchFamily="34" charset="0"/>
                <a:cs typeface="Arial" pitchFamily="34" charset="0"/>
              </a:rPr>
              <a:t> </a:t>
            </a:r>
            <a:r>
              <a:rPr lang="en-US" dirty="0" err="1">
                <a:latin typeface="Arial" pitchFamily="34" charset="0"/>
                <a:cs typeface="Arial" pitchFamily="34" charset="0"/>
              </a:rPr>
              <a:t>dukungan</a:t>
            </a:r>
            <a:r>
              <a:rPr lang="en-US" dirty="0">
                <a:latin typeface="Arial" pitchFamily="34" charset="0"/>
                <a:cs typeface="Arial" pitchFamily="34" charset="0"/>
              </a:rPr>
              <a:t> dan </a:t>
            </a:r>
            <a:r>
              <a:rPr lang="en-US" dirty="0" err="1">
                <a:latin typeface="Arial" pitchFamily="34" charset="0"/>
                <a:cs typeface="Arial" pitchFamily="34" charset="0"/>
              </a:rPr>
              <a:t>komitmen</a:t>
            </a:r>
            <a:r>
              <a:rPr lang="en-US" dirty="0">
                <a:latin typeface="Arial" pitchFamily="34" charset="0"/>
                <a:cs typeface="Arial" pitchFamily="34" charset="0"/>
              </a:rPr>
              <a:t> </a:t>
            </a:r>
            <a:r>
              <a:rPr lang="en-US" dirty="0" err="1">
                <a:latin typeface="Arial" pitchFamily="34" charset="0"/>
                <a:cs typeface="Arial" pitchFamily="34" charset="0"/>
              </a:rPr>
              <a:t>dari</a:t>
            </a:r>
            <a:r>
              <a:rPr lang="en-US" dirty="0">
                <a:latin typeface="Arial" pitchFamily="34" charset="0"/>
                <a:cs typeface="Arial" pitchFamily="34" charset="0"/>
              </a:rPr>
              <a:t> </a:t>
            </a:r>
            <a:r>
              <a:rPr lang="en-US" dirty="0" err="1">
                <a:latin typeface="Arial" pitchFamily="34" charset="0"/>
                <a:cs typeface="Arial" pitchFamily="34" charset="0"/>
              </a:rPr>
              <a:t>Pemilik</a:t>
            </a:r>
            <a:r>
              <a:rPr lang="en-US" dirty="0">
                <a:latin typeface="Arial" pitchFamily="34" charset="0"/>
                <a:cs typeface="Arial" pitchFamily="34" charset="0"/>
              </a:rPr>
              <a:t> badan </a:t>
            </a:r>
            <a:r>
              <a:rPr lang="en-US" dirty="0" err="1">
                <a:latin typeface="Arial" pitchFamily="34" charset="0"/>
                <a:cs typeface="Arial" pitchFamily="34" charset="0"/>
              </a:rPr>
              <a:t>usaha</a:t>
            </a:r>
            <a:r>
              <a:rPr lang="en-US" dirty="0">
                <a:latin typeface="Arial" pitchFamily="34" charset="0"/>
                <a:cs typeface="Arial" pitchFamily="34" charset="0"/>
              </a:rPr>
              <a:t>/ </a:t>
            </a:r>
            <a:r>
              <a:rPr lang="en-US" dirty="0" err="1">
                <a:latin typeface="Arial" pitchFamily="34" charset="0"/>
                <a:cs typeface="Arial" pitchFamily="34" charset="0"/>
              </a:rPr>
              <a:t>kegiatan</a:t>
            </a:r>
            <a:r>
              <a:rPr lang="en-US" dirty="0">
                <a:latin typeface="Arial" pitchFamily="34" charset="0"/>
                <a:cs typeface="Arial" pitchFamily="34" charset="0"/>
              </a:rPr>
              <a:t>, </a:t>
            </a:r>
            <a:r>
              <a:rPr lang="en-US" dirty="0" err="1">
                <a:latin typeface="Arial" pitchFamily="34" charset="0"/>
                <a:cs typeface="Arial" pitchFamily="34" charset="0"/>
              </a:rPr>
              <a:t>eksekutif</a:t>
            </a:r>
            <a:r>
              <a:rPr lang="en-US" dirty="0">
                <a:latin typeface="Arial" pitchFamily="34" charset="0"/>
                <a:cs typeface="Arial" pitchFamily="34" charset="0"/>
              </a:rPr>
              <a:t> (</a:t>
            </a:r>
            <a:r>
              <a:rPr lang="en-US" dirty="0" err="1">
                <a:latin typeface="Arial" pitchFamily="34" charset="0"/>
                <a:cs typeface="Arial" pitchFamily="34" charset="0"/>
              </a:rPr>
              <a:t>direktur</a:t>
            </a:r>
            <a:r>
              <a:rPr lang="en-US" dirty="0">
                <a:latin typeface="Arial" pitchFamily="34" charset="0"/>
                <a:cs typeface="Arial" pitchFamily="34" charset="0"/>
              </a:rPr>
              <a:t>/ </a:t>
            </a:r>
            <a:r>
              <a:rPr lang="en-US" dirty="0" err="1">
                <a:latin typeface="Arial" pitchFamily="34" charset="0"/>
                <a:cs typeface="Arial" pitchFamily="34" charset="0"/>
              </a:rPr>
              <a:t>pimpinan</a:t>
            </a:r>
            <a:r>
              <a:rPr lang="en-US" dirty="0">
                <a:latin typeface="Arial" pitchFamily="34" charset="0"/>
                <a:cs typeface="Arial" pitchFamily="34" charset="0"/>
              </a:rPr>
              <a:t> badan </a:t>
            </a:r>
            <a:r>
              <a:rPr lang="en-US" dirty="0" err="1">
                <a:latin typeface="Arial" pitchFamily="34" charset="0"/>
                <a:cs typeface="Arial" pitchFamily="34" charset="0"/>
              </a:rPr>
              <a:t>usaha</a:t>
            </a:r>
            <a:r>
              <a:rPr lang="en-US" dirty="0">
                <a:latin typeface="Arial" pitchFamily="34" charset="0"/>
                <a:cs typeface="Arial" pitchFamily="34" charset="0"/>
              </a:rPr>
              <a:t> </a:t>
            </a:r>
            <a:r>
              <a:rPr lang="en-US" dirty="0" err="1">
                <a:latin typeface="Arial" pitchFamily="34" charset="0"/>
                <a:cs typeface="Arial" pitchFamily="34" charset="0"/>
              </a:rPr>
              <a:t>atau</a:t>
            </a:r>
            <a:r>
              <a:rPr lang="en-US" dirty="0">
                <a:latin typeface="Arial" pitchFamily="34" charset="0"/>
                <a:cs typeface="Arial" pitchFamily="34" charset="0"/>
              </a:rPr>
              <a:t> dewan </a:t>
            </a:r>
            <a:r>
              <a:rPr lang="en-US" dirty="0" err="1">
                <a:latin typeface="Arial" pitchFamily="34" charset="0"/>
                <a:cs typeface="Arial" pitchFamily="34" charset="0"/>
              </a:rPr>
              <a:t>direksi</a:t>
            </a:r>
            <a:r>
              <a:rPr lang="en-US" dirty="0">
                <a:latin typeface="Arial" pitchFamily="34" charset="0"/>
                <a:cs typeface="Arial" pitchFamily="34" charset="0"/>
              </a:rPr>
              <a:t>;</a:t>
            </a:r>
          </a:p>
          <a:p>
            <a:pPr marL="622300" indent="-355600" algn="just">
              <a:lnSpc>
                <a:spcPct val="150000"/>
              </a:lnSpc>
              <a:spcBef>
                <a:spcPts val="0"/>
              </a:spcBef>
              <a:spcAft>
                <a:spcPts val="0"/>
              </a:spcAft>
              <a:buNone/>
            </a:pPr>
            <a:r>
              <a:rPr lang="en-US" dirty="0">
                <a:latin typeface="Arial" pitchFamily="34" charset="0"/>
                <a:cs typeface="Arial" pitchFamily="34" charset="0"/>
              </a:rPr>
              <a:t>2. </a:t>
            </a:r>
            <a:r>
              <a:rPr lang="en-US" dirty="0" err="1">
                <a:latin typeface="Arial" pitchFamily="34" charset="0"/>
                <a:cs typeface="Arial" pitchFamily="34" charset="0"/>
              </a:rPr>
              <a:t>Kemandirian</a:t>
            </a:r>
            <a:r>
              <a:rPr lang="en-US" dirty="0">
                <a:latin typeface="Arial" pitchFamily="34" charset="0"/>
                <a:cs typeface="Arial" pitchFamily="34" charset="0"/>
              </a:rPr>
              <a:t> dan </a:t>
            </a:r>
            <a:r>
              <a:rPr lang="en-US" dirty="0" err="1">
                <a:latin typeface="Arial" pitchFamily="34" charset="0"/>
                <a:cs typeface="Arial" pitchFamily="34" charset="0"/>
              </a:rPr>
              <a:t>keobjektifan</a:t>
            </a:r>
            <a:r>
              <a:rPr lang="en-US" dirty="0">
                <a:latin typeface="Arial" pitchFamily="34" charset="0"/>
                <a:cs typeface="Arial" pitchFamily="34" charset="0"/>
              </a:rPr>
              <a:t> para </a:t>
            </a:r>
            <a:r>
              <a:rPr lang="en-US" dirty="0" err="1">
                <a:latin typeface="Arial" pitchFamily="34" charset="0"/>
                <a:cs typeface="Arial" pitchFamily="34" charset="0"/>
              </a:rPr>
              <a:t>Auditornya</a:t>
            </a:r>
            <a:r>
              <a:rPr lang="en-US" dirty="0">
                <a:latin typeface="Arial" pitchFamily="34" charset="0"/>
                <a:cs typeface="Arial" pitchFamily="34" charset="0"/>
              </a:rPr>
              <a:t>;</a:t>
            </a:r>
          </a:p>
          <a:p>
            <a:pPr marL="622300" indent="-355600" algn="just">
              <a:lnSpc>
                <a:spcPct val="150000"/>
              </a:lnSpc>
              <a:spcBef>
                <a:spcPts val="0"/>
              </a:spcBef>
              <a:spcAft>
                <a:spcPts val="0"/>
              </a:spcAft>
              <a:buNone/>
            </a:pPr>
            <a:r>
              <a:rPr lang="en-US" dirty="0">
                <a:latin typeface="Arial" pitchFamily="34" charset="0"/>
                <a:cs typeface="Arial" pitchFamily="34" charset="0"/>
              </a:rPr>
              <a:t>3. </a:t>
            </a:r>
            <a:r>
              <a:rPr lang="en-US" dirty="0" err="1">
                <a:latin typeface="Arial" pitchFamily="34" charset="0"/>
                <a:cs typeface="Arial" pitchFamily="34" charset="0"/>
              </a:rPr>
              <a:t>Kompetensi</a:t>
            </a:r>
            <a:r>
              <a:rPr lang="en-US" dirty="0">
                <a:latin typeface="Arial" pitchFamily="34" charset="0"/>
                <a:cs typeface="Arial" pitchFamily="34" charset="0"/>
              </a:rPr>
              <a:t> para Auditor (</a:t>
            </a:r>
            <a:r>
              <a:rPr lang="en-US" dirty="0" err="1">
                <a:latin typeface="Arial" pitchFamily="34" charset="0"/>
                <a:cs typeface="Arial" pitchFamily="34" charset="0"/>
              </a:rPr>
              <a:t>Kemampuan</a:t>
            </a:r>
            <a:r>
              <a:rPr lang="en-US" dirty="0">
                <a:latin typeface="Arial" pitchFamily="34" charset="0"/>
                <a:cs typeface="Arial" pitchFamily="34" charset="0"/>
              </a:rPr>
              <a:t> </a:t>
            </a:r>
            <a:r>
              <a:rPr lang="en-US" dirty="0" err="1">
                <a:latin typeface="Arial" pitchFamily="34" charset="0"/>
                <a:cs typeface="Arial" pitchFamily="34" charset="0"/>
              </a:rPr>
              <a:t>pengetahuan</a:t>
            </a:r>
            <a:r>
              <a:rPr lang="en-US" dirty="0">
                <a:latin typeface="Arial" pitchFamily="34" charset="0"/>
                <a:cs typeface="Arial" pitchFamily="34" charset="0"/>
              </a:rPr>
              <a:t>, </a:t>
            </a:r>
            <a:r>
              <a:rPr lang="en-US" dirty="0" err="1">
                <a:latin typeface="Arial" pitchFamily="34" charset="0"/>
                <a:cs typeface="Arial" pitchFamily="34" charset="0"/>
              </a:rPr>
              <a:t>ketrampilan</a:t>
            </a:r>
            <a:r>
              <a:rPr lang="en-US" dirty="0">
                <a:latin typeface="Arial" pitchFamily="34" charset="0"/>
                <a:cs typeface="Arial" pitchFamily="34" charset="0"/>
              </a:rPr>
              <a:t> dan </a:t>
            </a:r>
            <a:r>
              <a:rPr lang="en-US" dirty="0" err="1">
                <a:latin typeface="Arial" pitchFamily="34" charset="0"/>
                <a:cs typeface="Arial" pitchFamily="34" charset="0"/>
              </a:rPr>
              <a:t>perilakunya</a:t>
            </a:r>
            <a:r>
              <a:rPr lang="en-US" dirty="0">
                <a:latin typeface="Arial" pitchFamily="34" charset="0"/>
                <a:cs typeface="Arial" pitchFamily="34" charset="0"/>
              </a:rPr>
              <a:t>).</a:t>
            </a:r>
          </a:p>
          <a:p>
            <a:pPr marL="622300" indent="-355600" algn="just">
              <a:lnSpc>
                <a:spcPct val="150000"/>
              </a:lnSpc>
              <a:spcBef>
                <a:spcPts val="0"/>
              </a:spcBef>
              <a:spcAft>
                <a:spcPts val="0"/>
              </a:spcAft>
              <a:buNone/>
            </a:pPr>
            <a:r>
              <a:rPr lang="en-US" dirty="0">
                <a:latin typeface="Arial" pitchFamily="34" charset="0"/>
                <a:cs typeface="Arial" pitchFamily="34" charset="0"/>
              </a:rPr>
              <a:t>4. </a:t>
            </a:r>
            <a:r>
              <a:rPr lang="en-US" dirty="0" err="1">
                <a:latin typeface="Arial" pitchFamily="34" charset="0"/>
                <a:cs typeface="Arial" pitchFamily="34" charset="0"/>
              </a:rPr>
              <a:t>Sasaran</a:t>
            </a:r>
            <a:r>
              <a:rPr lang="en-US" dirty="0">
                <a:latin typeface="Arial" pitchFamily="34" charset="0"/>
                <a:cs typeface="Arial" pitchFamily="34" charset="0"/>
              </a:rPr>
              <a:t>, </a:t>
            </a:r>
            <a:r>
              <a:rPr lang="en-US" dirty="0" err="1">
                <a:latin typeface="Arial" pitchFamily="34" charset="0"/>
                <a:cs typeface="Arial" pitchFamily="34" charset="0"/>
              </a:rPr>
              <a:t>ruang</a:t>
            </a:r>
            <a:r>
              <a:rPr lang="en-US" dirty="0">
                <a:latin typeface="Arial" pitchFamily="34" charset="0"/>
                <a:cs typeface="Arial" pitchFamily="34" charset="0"/>
              </a:rPr>
              <a:t> </a:t>
            </a:r>
            <a:r>
              <a:rPr lang="en-US" dirty="0" err="1">
                <a:latin typeface="Arial" pitchFamily="34" charset="0"/>
                <a:cs typeface="Arial" pitchFamily="34" charset="0"/>
              </a:rPr>
              <a:t>lingkup</a:t>
            </a:r>
            <a:r>
              <a:rPr lang="en-US" dirty="0">
                <a:latin typeface="Arial" pitchFamily="34" charset="0"/>
                <a:cs typeface="Arial" pitchFamily="34" charset="0"/>
              </a:rPr>
              <a:t> </a:t>
            </a:r>
            <a:r>
              <a:rPr lang="en-US" dirty="0" err="1">
                <a:latin typeface="Arial" pitchFamily="34" charset="0"/>
                <a:cs typeface="Arial" pitchFamily="34" charset="0"/>
              </a:rPr>
              <a:t>dari</a:t>
            </a:r>
            <a:r>
              <a:rPr lang="en-US" dirty="0">
                <a:latin typeface="Arial" pitchFamily="34" charset="0"/>
                <a:cs typeface="Arial" pitchFamily="34" charset="0"/>
              </a:rPr>
              <a:t> </a:t>
            </a:r>
            <a:r>
              <a:rPr lang="en-US" dirty="0" err="1">
                <a:latin typeface="Arial" pitchFamily="34" charset="0"/>
                <a:cs typeface="Arial" pitchFamily="34" charset="0"/>
              </a:rPr>
              <a:t>objek</a:t>
            </a:r>
            <a:r>
              <a:rPr lang="en-US" dirty="0">
                <a:latin typeface="Arial" pitchFamily="34" charset="0"/>
                <a:cs typeface="Arial" pitchFamily="34" charset="0"/>
              </a:rPr>
              <a:t> audit </a:t>
            </a:r>
            <a:r>
              <a:rPr lang="en-US" dirty="0" err="1">
                <a:latin typeface="Arial" pitchFamily="34" charset="0"/>
                <a:cs typeface="Arial" pitchFamily="34" charset="0"/>
              </a:rPr>
              <a:t>lingkungan</a:t>
            </a:r>
            <a:r>
              <a:rPr lang="en-US" dirty="0">
                <a:latin typeface="Arial" pitchFamily="34" charset="0"/>
                <a:cs typeface="Arial" pitchFamily="34" charset="0"/>
              </a:rPr>
              <a:t>.</a:t>
            </a:r>
          </a:p>
          <a:p>
            <a:pPr marL="622300" indent="-355600" algn="just">
              <a:lnSpc>
                <a:spcPct val="150000"/>
              </a:lnSpc>
              <a:spcBef>
                <a:spcPts val="0"/>
              </a:spcBef>
              <a:spcAft>
                <a:spcPts val="0"/>
              </a:spcAft>
              <a:buNone/>
            </a:pPr>
            <a:r>
              <a:rPr lang="en-US" dirty="0">
                <a:latin typeface="Arial" pitchFamily="34" charset="0"/>
                <a:cs typeface="Arial" pitchFamily="34" charset="0"/>
              </a:rPr>
              <a:t>5. </a:t>
            </a:r>
            <a:r>
              <a:rPr lang="en-US" dirty="0" err="1">
                <a:latin typeface="Arial" pitchFamily="34" charset="0"/>
                <a:cs typeface="Arial" pitchFamily="34" charset="0"/>
              </a:rPr>
              <a:t>Metode</a:t>
            </a:r>
            <a:r>
              <a:rPr lang="en-US" dirty="0">
                <a:latin typeface="Arial" pitchFamily="34" charset="0"/>
                <a:cs typeface="Arial" pitchFamily="34" charset="0"/>
              </a:rPr>
              <a:t> dan proses  </a:t>
            </a:r>
            <a:r>
              <a:rPr lang="en-US" dirty="0" err="1">
                <a:latin typeface="Arial" pitchFamily="34" charset="0"/>
                <a:cs typeface="Arial" pitchFamily="34" charset="0"/>
              </a:rPr>
              <a:t>pengumpulan</a:t>
            </a:r>
            <a:r>
              <a:rPr lang="en-US" dirty="0">
                <a:latin typeface="Arial" pitchFamily="34" charset="0"/>
                <a:cs typeface="Arial" pitchFamily="34" charset="0"/>
              </a:rPr>
              <a:t> data &amp; </a:t>
            </a:r>
            <a:r>
              <a:rPr lang="en-US" dirty="0" err="1">
                <a:latin typeface="Arial" pitchFamily="34" charset="0"/>
                <a:cs typeface="Arial" pitchFamily="34" charset="0"/>
              </a:rPr>
              <a:t>informasi</a:t>
            </a:r>
            <a:r>
              <a:rPr lang="en-US" dirty="0">
                <a:latin typeface="Arial" pitchFamily="34" charset="0"/>
                <a:cs typeface="Arial" pitchFamily="34" charset="0"/>
              </a:rPr>
              <a:t> yang </a:t>
            </a:r>
            <a:r>
              <a:rPr lang="en-US" dirty="0" err="1">
                <a:latin typeface="Arial" pitchFamily="34" charset="0"/>
                <a:cs typeface="Arial" pitchFamily="34" charset="0"/>
              </a:rPr>
              <a:t>digunakan</a:t>
            </a:r>
            <a:r>
              <a:rPr lang="en-US" dirty="0">
                <a:latin typeface="Arial" pitchFamily="34" charset="0"/>
                <a:cs typeface="Arial" pitchFamily="34" charset="0"/>
              </a:rPr>
              <a:t>. </a:t>
            </a:r>
            <a:endParaRPr lang="id-ID" dirty="0">
              <a:latin typeface="Arial" pitchFamily="34" charset="0"/>
              <a:cs typeface="Arial" pitchFamily="34" charset="0"/>
            </a:endParaRPr>
          </a:p>
        </p:txBody>
      </p:sp>
    </p:spTree>
    <p:extLst>
      <p:ext uri="{BB962C8B-B14F-4D97-AF65-F5344CB8AC3E}">
        <p14:creationId xmlns:p14="http://schemas.microsoft.com/office/powerpoint/2010/main" val="254756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8FEA-DD1E-4A0C-B323-1195837269C3}"/>
              </a:ext>
            </a:extLst>
          </p:cNvPr>
          <p:cNvSpPr>
            <a:spLocks noGrp="1"/>
          </p:cNvSpPr>
          <p:nvPr>
            <p:ph type="title"/>
          </p:nvPr>
        </p:nvSpPr>
        <p:spPr/>
        <p:txBody>
          <a:bodyPr>
            <a:normAutofit/>
          </a:bodyPr>
          <a:lstStyle/>
          <a:p>
            <a:r>
              <a:rPr lang="en-US" sz="3600" dirty="0">
                <a:latin typeface="Arial" pitchFamily="34" charset="0"/>
                <a:cs typeface="Arial" pitchFamily="34" charset="0"/>
              </a:rPr>
              <a:t>KETATA LAKSANAAN AUDIT LINGKUNGAN</a:t>
            </a:r>
            <a:br>
              <a:rPr lang="en-US" sz="3600" dirty="0">
                <a:latin typeface="Arial" pitchFamily="34" charset="0"/>
                <a:cs typeface="Arial" pitchFamily="34" charset="0"/>
              </a:rPr>
            </a:br>
            <a:r>
              <a:rPr lang="en-US" sz="3600" dirty="0">
                <a:latin typeface="Arial" pitchFamily="34" charset="0"/>
                <a:cs typeface="Arial" pitchFamily="34" charset="0"/>
              </a:rPr>
              <a:t>(</a:t>
            </a:r>
            <a:r>
              <a:rPr lang="id-ID" sz="3600" dirty="0">
                <a:latin typeface="Arial" pitchFamily="34" charset="0"/>
                <a:cs typeface="Arial" pitchFamily="34" charset="0"/>
              </a:rPr>
              <a:t>Proses Audit Lingkungan</a:t>
            </a:r>
            <a:r>
              <a:rPr lang="en-US" sz="3600" dirty="0">
                <a:latin typeface="Arial" pitchFamily="34" charset="0"/>
                <a:cs typeface="Arial" pitchFamily="34" charset="0"/>
              </a:rPr>
              <a:t>)</a:t>
            </a:r>
            <a:endParaRPr lang="en-US" sz="3600" dirty="0"/>
          </a:p>
        </p:txBody>
      </p:sp>
      <p:pic>
        <p:nvPicPr>
          <p:cNvPr id="4" name="Content Placeholder 3">
            <a:extLst>
              <a:ext uri="{FF2B5EF4-FFF2-40B4-BE49-F238E27FC236}">
                <a16:creationId xmlns:a16="http://schemas.microsoft.com/office/drawing/2014/main" id="{4264041E-B2F5-4238-ADE9-90BDE6F610FC}"/>
              </a:ext>
            </a:extLst>
          </p:cNvPr>
          <p:cNvPicPr>
            <a:picLocks noGrp="1" noChangeAspect="1"/>
          </p:cNvPicPr>
          <p:nvPr>
            <p:ph idx="1"/>
          </p:nvPr>
        </p:nvPicPr>
        <p:blipFill>
          <a:blip r:embed="rId2"/>
          <a:stretch>
            <a:fillRect/>
          </a:stretch>
        </p:blipFill>
        <p:spPr>
          <a:xfrm>
            <a:off x="1767197" y="1691322"/>
            <a:ext cx="7942605" cy="5166678"/>
          </a:xfrm>
          <a:prstGeom prst="rect">
            <a:avLst/>
          </a:prstGeom>
        </p:spPr>
      </p:pic>
    </p:spTree>
    <p:extLst>
      <p:ext uri="{BB962C8B-B14F-4D97-AF65-F5344CB8AC3E}">
        <p14:creationId xmlns:p14="http://schemas.microsoft.com/office/powerpoint/2010/main" val="187888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867A-7F40-41A2-81D6-413CF6E658DE}"/>
              </a:ext>
            </a:extLst>
          </p:cNvPr>
          <p:cNvSpPr>
            <a:spLocks noGrp="1"/>
          </p:cNvSpPr>
          <p:nvPr>
            <p:ph type="title"/>
          </p:nvPr>
        </p:nvSpPr>
        <p:spPr/>
        <p:txBody>
          <a:bodyPr>
            <a:normAutofit/>
          </a:bodyPr>
          <a:lstStyle/>
          <a:p>
            <a:pPr algn="just"/>
            <a:r>
              <a:rPr lang="en-US" sz="3600" b="1" dirty="0">
                <a:latin typeface="Arial" pitchFamily="34" charset="0"/>
                <a:cs typeface="Arial" pitchFamily="34" charset="0"/>
              </a:rPr>
              <a:t>PROSES PENYUSUNAN LAPORAN HASIL AUDIT</a:t>
            </a:r>
            <a:endParaRPr lang="en-US" sz="3600" dirty="0"/>
          </a:p>
        </p:txBody>
      </p:sp>
      <p:sp>
        <p:nvSpPr>
          <p:cNvPr id="3" name="Content Placeholder 2">
            <a:extLst>
              <a:ext uri="{FF2B5EF4-FFF2-40B4-BE49-F238E27FC236}">
                <a16:creationId xmlns:a16="http://schemas.microsoft.com/office/drawing/2014/main" id="{9318DDCB-2D50-4206-9A82-06C0451D881F}"/>
              </a:ext>
            </a:extLst>
          </p:cNvPr>
          <p:cNvSpPr>
            <a:spLocks noGrp="1"/>
          </p:cNvSpPr>
          <p:nvPr>
            <p:ph idx="1"/>
          </p:nvPr>
        </p:nvSpPr>
        <p:spPr/>
        <p:txBody>
          <a:bodyPr>
            <a:normAutofit/>
          </a:bodyPr>
          <a:lstStyle/>
          <a:p>
            <a:pPr marL="177800" indent="0" algn="just">
              <a:lnSpc>
                <a:spcPct val="150000"/>
              </a:lnSpc>
              <a:spcBef>
                <a:spcPts val="0"/>
              </a:spcBef>
              <a:spcAft>
                <a:spcPts val="0"/>
              </a:spcAft>
              <a:buNone/>
            </a:pPr>
            <a:r>
              <a:rPr lang="id-ID" dirty="0">
                <a:latin typeface="Arial" pitchFamily="34" charset="0"/>
                <a:cs typeface="Arial" pitchFamily="34" charset="0"/>
              </a:rPr>
              <a:t>Kegiatan Usaha yg ingin menyusun Audit Lingkungan kemungkinan:</a:t>
            </a:r>
          </a:p>
          <a:p>
            <a:pPr marL="622300" indent="-444500" algn="just">
              <a:lnSpc>
                <a:spcPct val="150000"/>
              </a:lnSpc>
              <a:spcBef>
                <a:spcPts val="0"/>
              </a:spcBef>
              <a:spcAft>
                <a:spcPts val="0"/>
              </a:spcAft>
              <a:buFont typeface="Wingdings" pitchFamily="2" charset="2"/>
              <a:buChar char="Ø"/>
            </a:pPr>
            <a:r>
              <a:rPr lang="id-ID" dirty="0">
                <a:latin typeface="Arial" pitchFamily="34" charset="0"/>
                <a:cs typeface="Arial" pitchFamily="34" charset="0"/>
              </a:rPr>
              <a:t>Ada yang sdh memiliki Dokumen AMDAL, maka tujuan dilakukan Audit ini adalah penilaian kinerja Pengelolaan dan pemantauan lingkungan hidup yg dilakukan. Disamping untuk mencari solusi terbaik dr permasalahan lingkungan yg dihadapi.</a:t>
            </a:r>
            <a:endParaRPr lang="en-US" dirty="0">
              <a:latin typeface="Arial" pitchFamily="34" charset="0"/>
              <a:cs typeface="Arial" pitchFamily="34" charset="0"/>
            </a:endParaRPr>
          </a:p>
          <a:p>
            <a:pPr marL="622300" indent="-444500" algn="just">
              <a:lnSpc>
                <a:spcPct val="150000"/>
              </a:lnSpc>
              <a:spcBef>
                <a:spcPts val="0"/>
              </a:spcBef>
              <a:spcAft>
                <a:spcPts val="0"/>
              </a:spcAft>
              <a:buFont typeface="Wingdings" pitchFamily="2" charset="2"/>
              <a:buChar char="Ø"/>
            </a:pPr>
            <a:r>
              <a:rPr lang="id-ID" dirty="0">
                <a:latin typeface="Arial" pitchFamily="34" charset="0"/>
                <a:cs typeface="Arial" pitchFamily="34" charset="0"/>
              </a:rPr>
              <a:t>Bagi Perusahaan / kegiatan/ usaha yg WAJIB AMDAL dan Perusahaan ini belum memiliki dokumen AMDAL, maka diwajibkan untuk melakukan AUDIT LINGKUNGAN HIDUP. Kegiatan ini bertujuan untuk menilai kegiatan dan dampaknya atas usaha yg dilakukan. Juga sbg upaya menyusun dokumen yg dipersyaratkan.</a:t>
            </a:r>
          </a:p>
        </p:txBody>
      </p:sp>
    </p:spTree>
    <p:extLst>
      <p:ext uri="{BB962C8B-B14F-4D97-AF65-F5344CB8AC3E}">
        <p14:creationId xmlns:p14="http://schemas.microsoft.com/office/powerpoint/2010/main" val="361379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B225-ED91-4D4E-AD8D-E77458C037F0}"/>
              </a:ext>
            </a:extLst>
          </p:cNvPr>
          <p:cNvSpPr>
            <a:spLocks noGrp="1"/>
          </p:cNvSpPr>
          <p:nvPr>
            <p:ph type="title"/>
          </p:nvPr>
        </p:nvSpPr>
        <p:spPr/>
        <p:txBody>
          <a:bodyPr/>
          <a:lstStyle/>
          <a:p>
            <a:r>
              <a:rPr lang="en-US" dirty="0">
                <a:latin typeface="Arial" pitchFamily="34" charset="0"/>
                <a:cs typeface="Arial" pitchFamily="34" charset="0"/>
              </a:rPr>
              <a:t>PROSES PENGUMPULAN DATA </a:t>
            </a:r>
            <a:r>
              <a:rPr lang="en-US" dirty="0" err="1">
                <a:latin typeface="Arial" pitchFamily="34" charset="0"/>
                <a:cs typeface="Arial" pitchFamily="34" charset="0"/>
              </a:rPr>
              <a:t>DATA</a:t>
            </a:r>
            <a:r>
              <a:rPr lang="en-US" dirty="0">
                <a:latin typeface="Arial" pitchFamily="34" charset="0"/>
                <a:cs typeface="Arial" pitchFamily="34" charset="0"/>
              </a:rPr>
              <a:t> INFORMASI </a:t>
            </a:r>
            <a:endParaRPr lang="en-US" dirty="0"/>
          </a:p>
        </p:txBody>
      </p:sp>
      <p:sp>
        <p:nvSpPr>
          <p:cNvPr id="3" name="Content Placeholder 2">
            <a:extLst>
              <a:ext uri="{FF2B5EF4-FFF2-40B4-BE49-F238E27FC236}">
                <a16:creationId xmlns:a16="http://schemas.microsoft.com/office/drawing/2014/main" id="{746221FA-E608-4155-B254-5D27B042DFAB}"/>
              </a:ext>
            </a:extLst>
          </p:cNvPr>
          <p:cNvSpPr>
            <a:spLocks noGrp="1"/>
          </p:cNvSpPr>
          <p:nvPr>
            <p:ph idx="1"/>
          </p:nvPr>
        </p:nvSpPr>
        <p:spPr/>
        <p:txBody>
          <a:bodyPr>
            <a:normAutofit lnSpcReduction="10000"/>
          </a:bodyPr>
          <a:lstStyle/>
          <a:p>
            <a:pPr algn="just">
              <a:lnSpc>
                <a:spcPct val="150000"/>
              </a:lnSpc>
              <a:spcBef>
                <a:spcPts val="0"/>
              </a:spcBef>
              <a:spcAft>
                <a:spcPts val="0"/>
              </a:spcAft>
              <a:buNone/>
            </a:pPr>
            <a:r>
              <a:rPr lang="id-ID" dirty="0"/>
              <a:t>	</a:t>
            </a:r>
            <a:r>
              <a:rPr lang="id-ID" dirty="0">
                <a:latin typeface="Arial" pitchFamily="34" charset="0"/>
                <a:cs typeface="Arial" pitchFamily="34" charset="0"/>
              </a:rPr>
              <a:t>Ada beberapa cara penelitian terhadap berbagai parameter lingkungan. Secara garis besar adalah sebagai berikut:</a:t>
            </a:r>
          </a:p>
          <a:p>
            <a:pPr marL="685800" lvl="0" algn="just">
              <a:lnSpc>
                <a:spcPct val="150000"/>
              </a:lnSpc>
              <a:spcBef>
                <a:spcPts val="0"/>
              </a:spcBef>
              <a:spcAft>
                <a:spcPts val="0"/>
              </a:spcAft>
            </a:pPr>
            <a:r>
              <a:rPr lang="id-ID" sz="2400" dirty="0">
                <a:solidFill>
                  <a:schemeClr val="accent4">
                    <a:lumMod val="75000"/>
                  </a:schemeClr>
                </a:solidFill>
                <a:latin typeface="Arial" pitchFamily="34" charset="0"/>
                <a:cs typeface="Arial" pitchFamily="34" charset="0"/>
              </a:rPr>
              <a:t>Cara </a:t>
            </a:r>
            <a:r>
              <a:rPr lang="id-ID" sz="2400" i="1" dirty="0">
                <a:solidFill>
                  <a:schemeClr val="accent4">
                    <a:lumMod val="75000"/>
                  </a:schemeClr>
                </a:solidFill>
                <a:latin typeface="Arial" pitchFamily="34" charset="0"/>
                <a:cs typeface="Arial" pitchFamily="34" charset="0"/>
              </a:rPr>
              <a:t>chek list</a:t>
            </a:r>
          </a:p>
          <a:p>
            <a:pPr marL="685800" lvl="0" algn="just">
              <a:lnSpc>
                <a:spcPct val="150000"/>
              </a:lnSpc>
              <a:spcBef>
                <a:spcPts val="0"/>
              </a:spcBef>
              <a:spcAft>
                <a:spcPts val="0"/>
              </a:spcAft>
              <a:buNone/>
            </a:pPr>
            <a:r>
              <a:rPr lang="id-ID" i="1" dirty="0"/>
              <a:t>	</a:t>
            </a:r>
            <a:r>
              <a:rPr lang="id-ID" dirty="0">
                <a:latin typeface="Arial" pitchFamily="34" charset="0"/>
                <a:cs typeface="Arial" pitchFamily="34" charset="0"/>
              </a:rPr>
              <a:t>Cara ini  </a:t>
            </a:r>
            <a:r>
              <a:rPr lang="en-US" dirty="0">
                <a:latin typeface="Arial" pitchFamily="34" charset="0"/>
                <a:cs typeface="Arial" pitchFamily="34" charset="0"/>
              </a:rPr>
              <a:t>d</a:t>
            </a:r>
            <a:r>
              <a:rPr lang="id-ID" dirty="0">
                <a:latin typeface="Arial" pitchFamily="34" charset="0"/>
                <a:cs typeface="Arial" pitchFamily="34" charset="0"/>
              </a:rPr>
              <a:t>ipilih bila kita telah memiliki data/informasi  yg cukup memadai. Informasi mengenai parameter lingkungan yg diaudit diberikan dgn data atau diskripsi. Daftar /list inilah yg keudian diuji oleh Auditor.</a:t>
            </a:r>
          </a:p>
          <a:p>
            <a:pPr marL="685800" lvl="0" algn="just">
              <a:lnSpc>
                <a:spcPct val="150000"/>
              </a:lnSpc>
              <a:spcBef>
                <a:spcPts val="0"/>
              </a:spcBef>
              <a:spcAft>
                <a:spcPts val="0"/>
              </a:spcAft>
            </a:pPr>
            <a:r>
              <a:rPr lang="id-ID" sz="2400" dirty="0">
                <a:solidFill>
                  <a:schemeClr val="accent4">
                    <a:lumMod val="75000"/>
                  </a:schemeClr>
                </a:solidFill>
                <a:latin typeface="Arial" pitchFamily="34" charset="0"/>
                <a:cs typeface="Arial" pitchFamily="34" charset="0"/>
              </a:rPr>
              <a:t>Cara sampling</a:t>
            </a:r>
          </a:p>
          <a:p>
            <a:pPr marL="685800" lvl="0" algn="just">
              <a:lnSpc>
                <a:spcPct val="150000"/>
              </a:lnSpc>
              <a:spcBef>
                <a:spcPts val="0"/>
              </a:spcBef>
              <a:spcAft>
                <a:spcPts val="0"/>
              </a:spcAft>
              <a:buNone/>
            </a:pPr>
            <a:r>
              <a:rPr lang="id-ID" dirty="0"/>
              <a:t>	</a:t>
            </a:r>
            <a:r>
              <a:rPr lang="id-ID" dirty="0">
                <a:latin typeface="Arial" pitchFamily="34" charset="0"/>
                <a:cs typeface="Arial" pitchFamily="34" charset="0"/>
              </a:rPr>
              <a:t>Cara ini digunakan untuk mengetahui kondisi lingkungan tertentu. Caranya dgn mengambil sampling lingkungan (fisik, kimia, biologis) yg kemudian diperiksa di laboratorium. </a:t>
            </a:r>
          </a:p>
        </p:txBody>
      </p:sp>
    </p:spTree>
    <p:extLst>
      <p:ext uri="{BB962C8B-B14F-4D97-AF65-F5344CB8AC3E}">
        <p14:creationId xmlns:p14="http://schemas.microsoft.com/office/powerpoint/2010/main" val="252335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1C85-DA70-493D-AB2E-2383416538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E71B1E-6810-4F7F-8FDD-9A9B50746A72}"/>
              </a:ext>
            </a:extLst>
          </p:cNvPr>
          <p:cNvSpPr>
            <a:spLocks noGrp="1"/>
          </p:cNvSpPr>
          <p:nvPr>
            <p:ph idx="1"/>
          </p:nvPr>
        </p:nvSpPr>
        <p:spPr/>
        <p:txBody>
          <a:bodyPr>
            <a:normAutofit/>
          </a:bodyPr>
          <a:lstStyle/>
          <a:p>
            <a:pPr marL="685800" algn="just">
              <a:lnSpc>
                <a:spcPct val="150000"/>
              </a:lnSpc>
              <a:spcBef>
                <a:spcPts val="0"/>
              </a:spcBef>
              <a:spcAft>
                <a:spcPts val="0"/>
              </a:spcAft>
            </a:pPr>
            <a:endParaRPr lang="id-ID" dirty="0">
              <a:solidFill>
                <a:srgbClr val="FF0000"/>
              </a:solidFill>
            </a:endParaRPr>
          </a:p>
          <a:p>
            <a:pPr marL="685800" algn="just">
              <a:lnSpc>
                <a:spcPct val="150000"/>
              </a:lnSpc>
              <a:spcBef>
                <a:spcPts val="0"/>
              </a:spcBef>
              <a:spcAft>
                <a:spcPts val="0"/>
              </a:spcAft>
            </a:pPr>
            <a:r>
              <a:rPr lang="id-ID" sz="2000" dirty="0">
                <a:solidFill>
                  <a:schemeClr val="accent4">
                    <a:lumMod val="75000"/>
                  </a:schemeClr>
                </a:solidFill>
                <a:latin typeface="Arial" pitchFamily="34" charset="0"/>
                <a:cs typeface="Arial" pitchFamily="34" charset="0"/>
              </a:rPr>
              <a:t>Cara pengamatan</a:t>
            </a:r>
          </a:p>
          <a:p>
            <a:pPr marL="685800" algn="just">
              <a:lnSpc>
                <a:spcPct val="150000"/>
              </a:lnSpc>
              <a:spcBef>
                <a:spcPts val="0"/>
              </a:spcBef>
              <a:spcAft>
                <a:spcPts val="0"/>
              </a:spcAft>
              <a:buNone/>
            </a:pPr>
            <a:r>
              <a:rPr lang="id-ID" dirty="0"/>
              <a:t>	</a:t>
            </a:r>
            <a:r>
              <a:rPr lang="id-ID" dirty="0">
                <a:latin typeface="Arial" pitchFamily="34" charset="0"/>
                <a:cs typeface="Arial" pitchFamily="34" charset="0"/>
              </a:rPr>
              <a:t>Cara pemgamatan ini hampir dilakukan untuk seluruh parameter lingkungan. Kondisi lingkungan diamati di lapangan. Cara pengamatan masing-masing parameter tidak sama dan disesuaikan metode penelitian yang benar dan sesuai untuk parameter tersebut. </a:t>
            </a:r>
          </a:p>
          <a:p>
            <a:pPr marL="685800" lvl="0" algn="just">
              <a:lnSpc>
                <a:spcPct val="150000"/>
              </a:lnSpc>
              <a:spcBef>
                <a:spcPts val="0"/>
              </a:spcBef>
              <a:spcAft>
                <a:spcPts val="0"/>
              </a:spcAft>
            </a:pPr>
            <a:r>
              <a:rPr lang="id-ID" sz="2000" dirty="0">
                <a:solidFill>
                  <a:schemeClr val="accent4">
                    <a:lumMod val="75000"/>
                  </a:schemeClr>
                </a:solidFill>
                <a:latin typeface="Arial" pitchFamily="34" charset="0"/>
                <a:cs typeface="Arial" pitchFamily="34" charset="0"/>
              </a:rPr>
              <a:t>Cara interview</a:t>
            </a:r>
          </a:p>
          <a:p>
            <a:pPr marL="685800" lvl="0" algn="just">
              <a:lnSpc>
                <a:spcPct val="150000"/>
              </a:lnSpc>
              <a:spcBef>
                <a:spcPts val="0"/>
              </a:spcBef>
              <a:spcAft>
                <a:spcPts val="0"/>
              </a:spcAft>
              <a:buNone/>
            </a:pPr>
            <a:r>
              <a:rPr lang="id-ID" sz="2000" dirty="0"/>
              <a:t>	</a:t>
            </a:r>
            <a:r>
              <a:rPr lang="id-ID" dirty="0">
                <a:latin typeface="Arial" pitchFamily="34" charset="0"/>
                <a:cs typeface="Arial" pitchFamily="34" charset="0"/>
              </a:rPr>
              <a:t>Cara ini umumnya digunakan untuk parameter sosial ekonomi, budaya dan kesehatan masyarakat. Cara interview ini banyak cara dan beragam, untuk itu disesuai sikon dan kelompok sasarannya.</a:t>
            </a:r>
          </a:p>
        </p:txBody>
      </p:sp>
    </p:spTree>
    <p:extLst>
      <p:ext uri="{BB962C8B-B14F-4D97-AF65-F5344CB8AC3E}">
        <p14:creationId xmlns:p14="http://schemas.microsoft.com/office/powerpoint/2010/main" val="207148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1ADB-2414-4F25-838A-C9C39D2ADA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62D91F-AFD5-48E1-9EC9-B0088C37CF1F}"/>
              </a:ext>
            </a:extLst>
          </p:cNvPr>
          <p:cNvSpPr>
            <a:spLocks noGrp="1"/>
          </p:cNvSpPr>
          <p:nvPr>
            <p:ph idx="1"/>
          </p:nvPr>
        </p:nvSpPr>
        <p:spPr/>
        <p:txBody>
          <a:bodyPr>
            <a:normAutofit fontScale="92500" lnSpcReduction="20000"/>
          </a:bodyPr>
          <a:lstStyle/>
          <a:p>
            <a:pPr lvl="0" algn="just">
              <a:lnSpc>
                <a:spcPct val="160000"/>
              </a:lnSpc>
              <a:spcBef>
                <a:spcPts val="0"/>
              </a:spcBef>
              <a:spcAft>
                <a:spcPts val="0"/>
              </a:spcAft>
            </a:pPr>
            <a:r>
              <a:rPr lang="id-ID" sz="2000" dirty="0">
                <a:solidFill>
                  <a:schemeClr val="accent4">
                    <a:lumMod val="75000"/>
                  </a:schemeClr>
                </a:solidFill>
                <a:latin typeface="Arial" pitchFamily="34" charset="0"/>
                <a:cs typeface="Arial" pitchFamily="34" charset="0"/>
              </a:rPr>
              <a:t>Cara kuisioner</a:t>
            </a:r>
          </a:p>
          <a:p>
            <a:pPr lvl="0" algn="just">
              <a:lnSpc>
                <a:spcPct val="160000"/>
              </a:lnSpc>
              <a:spcBef>
                <a:spcPts val="0"/>
              </a:spcBef>
              <a:spcAft>
                <a:spcPts val="0"/>
              </a:spcAft>
              <a:buNone/>
            </a:pPr>
            <a:r>
              <a:rPr lang="id-ID" dirty="0">
                <a:solidFill>
                  <a:srgbClr val="FF0000"/>
                </a:solidFill>
              </a:rPr>
              <a:t>	</a:t>
            </a:r>
            <a:r>
              <a:rPr lang="id-ID" dirty="0"/>
              <a:t>Cara ini digunakan untuk mengetahui persepsi dan preferensi masyarakat terhadap persoalan yg ada di lingkungan kegiatan usaha dan sekitarnya. Cara kuesioner ini dimaksudkan untuk mencocokkan / cross check kondisi lingkungan yg diteliti dgn metode yg lain (Sampling, pengamatan dan pengukuran)</a:t>
            </a:r>
          </a:p>
          <a:p>
            <a:pPr algn="just">
              <a:lnSpc>
                <a:spcPct val="160000"/>
              </a:lnSpc>
              <a:spcBef>
                <a:spcPts val="0"/>
              </a:spcBef>
              <a:spcAft>
                <a:spcPts val="0"/>
              </a:spcAft>
              <a:buNone/>
            </a:pPr>
            <a:endParaRPr lang="id-ID" dirty="0"/>
          </a:p>
          <a:p>
            <a:pPr algn="just">
              <a:lnSpc>
                <a:spcPct val="160000"/>
              </a:lnSpc>
              <a:spcBef>
                <a:spcPts val="0"/>
              </a:spcBef>
              <a:spcAft>
                <a:spcPts val="0"/>
              </a:spcAft>
              <a:buNone/>
            </a:pPr>
            <a:r>
              <a:rPr lang="id-ID" dirty="0"/>
              <a:t>	</a:t>
            </a:r>
            <a:r>
              <a:rPr lang="en-US" dirty="0"/>
              <a:t>	</a:t>
            </a:r>
            <a:r>
              <a:rPr lang="id-ID" sz="2000" dirty="0">
                <a:solidFill>
                  <a:schemeClr val="accent3">
                    <a:lumMod val="50000"/>
                  </a:schemeClr>
                </a:solidFill>
                <a:latin typeface="Arial" pitchFamily="34" charset="0"/>
                <a:cs typeface="Arial" pitchFamily="34" charset="0"/>
              </a:rPr>
              <a:t>Proses selanjutnya adalah penilaian tentang kualitas lingkungan berdasarkan </a:t>
            </a:r>
            <a:r>
              <a:rPr lang="en-US" sz="2000" dirty="0">
                <a:solidFill>
                  <a:schemeClr val="accent3">
                    <a:lumMod val="50000"/>
                  </a:schemeClr>
                </a:solidFill>
                <a:latin typeface="Arial" pitchFamily="34" charset="0"/>
                <a:cs typeface="Arial" pitchFamily="34" charset="0"/>
              </a:rPr>
              <a:t> </a:t>
            </a:r>
            <a:r>
              <a:rPr lang="id-ID" sz="2000" dirty="0">
                <a:solidFill>
                  <a:schemeClr val="accent3">
                    <a:lumMod val="50000"/>
                  </a:schemeClr>
                </a:solidFill>
                <a:latin typeface="Arial" pitchFamily="34" charset="0"/>
                <a:cs typeface="Arial" pitchFamily="34" charset="0"/>
              </a:rPr>
              <a:t>data yang di kumpulkan dari lapangan. Pada dasarnya penilaian ini dimaksudkan</a:t>
            </a:r>
            <a:r>
              <a:rPr lang="en-US" sz="2000" dirty="0">
                <a:solidFill>
                  <a:schemeClr val="accent3">
                    <a:lumMod val="50000"/>
                  </a:schemeClr>
                </a:solidFill>
                <a:latin typeface="Arial" pitchFamily="34" charset="0"/>
                <a:cs typeface="Arial" pitchFamily="34" charset="0"/>
              </a:rPr>
              <a:t> </a:t>
            </a:r>
            <a:r>
              <a:rPr lang="id-ID" sz="2000" dirty="0">
                <a:solidFill>
                  <a:schemeClr val="accent3">
                    <a:lumMod val="50000"/>
                  </a:schemeClr>
                </a:solidFill>
                <a:latin typeface="Arial" pitchFamily="34" charset="0"/>
                <a:cs typeface="Arial" pitchFamily="34" charset="0"/>
              </a:rPr>
              <a:t>untuk mengetahui parameter lingkungan</a:t>
            </a:r>
            <a:r>
              <a:rPr lang="en-US" sz="2000" dirty="0">
                <a:solidFill>
                  <a:schemeClr val="accent3">
                    <a:lumMod val="50000"/>
                  </a:schemeClr>
                </a:solidFill>
                <a:latin typeface="Arial" pitchFamily="34" charset="0"/>
                <a:cs typeface="Arial" pitchFamily="34" charset="0"/>
              </a:rPr>
              <a:t> </a:t>
            </a:r>
            <a:r>
              <a:rPr lang="id-ID" sz="2000" dirty="0">
                <a:solidFill>
                  <a:schemeClr val="accent3">
                    <a:lumMod val="50000"/>
                  </a:schemeClr>
                </a:solidFill>
                <a:latin typeface="Arial" pitchFamily="34" charset="0"/>
                <a:cs typeface="Arial" pitchFamily="34" charset="0"/>
              </a:rPr>
              <a:t>yang di teliti kondisinya baik atau jelek.</a:t>
            </a:r>
            <a:r>
              <a:rPr lang="en-US" sz="2000" dirty="0">
                <a:solidFill>
                  <a:schemeClr val="accent3">
                    <a:lumMod val="50000"/>
                  </a:schemeClr>
                </a:solidFill>
                <a:latin typeface="Arial" pitchFamily="34" charset="0"/>
                <a:cs typeface="Arial" pitchFamily="34" charset="0"/>
              </a:rPr>
              <a:t> </a:t>
            </a:r>
            <a:r>
              <a:rPr lang="id-ID" sz="2000" dirty="0">
                <a:solidFill>
                  <a:schemeClr val="accent3">
                    <a:lumMod val="50000"/>
                  </a:schemeClr>
                </a:solidFill>
                <a:latin typeface="Arial" pitchFamily="34" charset="0"/>
                <a:cs typeface="Arial" pitchFamily="34" charset="0"/>
              </a:rPr>
              <a:t>Dan Tahapan selanjutnya untk analisis</a:t>
            </a:r>
            <a:r>
              <a:rPr lang="en-US" sz="2000" dirty="0">
                <a:solidFill>
                  <a:schemeClr val="accent3">
                    <a:lumMod val="50000"/>
                  </a:schemeClr>
                </a:solidFill>
                <a:latin typeface="Arial" pitchFamily="34" charset="0"/>
                <a:cs typeface="Arial" pitchFamily="34" charset="0"/>
              </a:rPr>
              <a:t> </a:t>
            </a:r>
            <a:r>
              <a:rPr lang="id-ID" sz="2000" dirty="0">
                <a:solidFill>
                  <a:schemeClr val="accent3">
                    <a:lumMod val="50000"/>
                  </a:schemeClr>
                </a:solidFill>
                <a:latin typeface="Arial" pitchFamily="34" charset="0"/>
                <a:cs typeface="Arial" pitchFamily="34" charset="0"/>
              </a:rPr>
              <a:t>bahaya dan risiko ------ Dampak ------ RKL &amp; RPL.</a:t>
            </a:r>
          </a:p>
          <a:p>
            <a:endParaRPr lang="en-US" dirty="0"/>
          </a:p>
        </p:txBody>
      </p:sp>
      <p:sp>
        <p:nvSpPr>
          <p:cNvPr id="4" name="Arrow: Right 3">
            <a:extLst>
              <a:ext uri="{FF2B5EF4-FFF2-40B4-BE49-F238E27FC236}">
                <a16:creationId xmlns:a16="http://schemas.microsoft.com/office/drawing/2014/main" id="{D06B43FF-05E5-4B2F-95CA-EAF5C1499BC1}"/>
              </a:ext>
            </a:extLst>
          </p:cNvPr>
          <p:cNvSpPr/>
          <p:nvPr/>
        </p:nvSpPr>
        <p:spPr>
          <a:xfrm>
            <a:off x="1540042" y="4235115"/>
            <a:ext cx="625642" cy="264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9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6017-2833-453A-86CD-99452E6FB633}"/>
              </a:ext>
            </a:extLst>
          </p:cNvPr>
          <p:cNvSpPr>
            <a:spLocks noGrp="1"/>
          </p:cNvSpPr>
          <p:nvPr>
            <p:ph type="title"/>
          </p:nvPr>
        </p:nvSpPr>
        <p:spPr/>
        <p:txBody>
          <a:bodyPr/>
          <a:lstStyle/>
          <a:p>
            <a:r>
              <a:rPr lang="en-US" dirty="0">
                <a:latin typeface="Arial" pitchFamily="34" charset="0"/>
                <a:cs typeface="Arial" pitchFamily="34" charset="0"/>
              </a:rPr>
              <a:t>PROSES PENYUSUNAN DOKUMEN AUDIT</a:t>
            </a:r>
            <a:endParaRPr lang="en-US" dirty="0"/>
          </a:p>
        </p:txBody>
      </p:sp>
      <p:pic>
        <p:nvPicPr>
          <p:cNvPr id="4" name="Content Placeholder 3">
            <a:extLst>
              <a:ext uri="{FF2B5EF4-FFF2-40B4-BE49-F238E27FC236}">
                <a16:creationId xmlns:a16="http://schemas.microsoft.com/office/drawing/2014/main" id="{00FA528F-8854-4155-A042-8BB6EE4B5889}"/>
              </a:ext>
            </a:extLst>
          </p:cNvPr>
          <p:cNvPicPr>
            <a:picLocks noGrp="1" noChangeAspect="1"/>
          </p:cNvPicPr>
          <p:nvPr>
            <p:ph idx="1"/>
          </p:nvPr>
        </p:nvPicPr>
        <p:blipFill>
          <a:blip r:embed="rId2"/>
          <a:stretch>
            <a:fillRect/>
          </a:stretch>
        </p:blipFill>
        <p:spPr>
          <a:xfrm>
            <a:off x="1979781" y="1691322"/>
            <a:ext cx="7621420" cy="5040218"/>
          </a:xfrm>
          <a:prstGeom prst="rect">
            <a:avLst/>
          </a:prstGeom>
        </p:spPr>
      </p:pic>
    </p:spTree>
    <p:extLst>
      <p:ext uri="{BB962C8B-B14F-4D97-AF65-F5344CB8AC3E}">
        <p14:creationId xmlns:p14="http://schemas.microsoft.com/office/powerpoint/2010/main" val="422271903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17B96-44E1-4D27-8275-49488FA5EBD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View design</Template>
  <TotalTime>0</TotalTime>
  <Words>621</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Schoolbook</vt:lpstr>
      <vt:lpstr>Wingdings</vt:lpstr>
      <vt:lpstr>Wingdings 2</vt:lpstr>
      <vt:lpstr>View</vt:lpstr>
      <vt:lpstr>PROSES AUDIT LINGKUNGAN</vt:lpstr>
      <vt:lpstr>TATA LAKSANA AUDIT LINGKUNGAN</vt:lpstr>
      <vt:lpstr>PERSYARATAN AUDIT LINGKUNGAN SBG PIRANTI MANAJEMEN LINGKUNGAN INTERNAL</vt:lpstr>
      <vt:lpstr>KETATA LAKSANAAN AUDIT LINGKUNGAN (Proses Audit Lingkungan)</vt:lpstr>
      <vt:lpstr>PROSES PENYUSUNAN LAPORAN HASIL AUDIT</vt:lpstr>
      <vt:lpstr>PROSES PENGUMPULAN DATA DATA INFORMASI </vt:lpstr>
      <vt:lpstr>PowerPoint Presentation</vt:lpstr>
      <vt:lpstr>PowerPoint Presentation</vt:lpstr>
      <vt:lpstr>PROSES PENYUSUNAN DOKUMEN AUDIT</vt:lpstr>
      <vt:lpstr>TATA LAKSANA PROSES / PROSEDUR VERIFIKASI</vt:lpstr>
      <vt:lpstr>PROSES PELAKSANAAN WAJIB AUDIT LINGKUNGAN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2020-02-23T15:09:30Z</dcterms:created>
  <dcterms:modified xsi:type="dcterms:W3CDTF">2023-03-06T02:47:16Z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