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7" r:id="rId3"/>
    <p:sldId id="258" r:id="rId4"/>
    <p:sldId id="259" r:id="rId5"/>
    <p:sldId id="260" r:id="rId6"/>
    <p:sldId id="263" r:id="rId7"/>
    <p:sldId id="262" r:id="rId8"/>
    <p:sldId id="271" r:id="rId9"/>
    <p:sldId id="273" r:id="rId10"/>
    <p:sldId id="264" r:id="rId11"/>
    <p:sldId id="274" r:id="rId12"/>
    <p:sldId id="275" r:id="rId13"/>
    <p:sldId id="276" r:id="rId14"/>
    <p:sldId id="280" r:id="rId15"/>
    <p:sldId id="281" r:id="rId16"/>
    <p:sldId id="284" r:id="rId17"/>
    <p:sldId id="285" r:id="rId18"/>
    <p:sldId id="286" r:id="rId19"/>
    <p:sldId id="290" r:id="rId20"/>
    <p:sldId id="291" r:id="rId21"/>
    <p:sldId id="295" r:id="rId22"/>
    <p:sldId id="298" r:id="rId23"/>
    <p:sldId id="306" r:id="rId24"/>
    <p:sldId id="307" r:id="rId25"/>
    <p:sldId id="308" r:id="rId26"/>
    <p:sldId id="309" r:id="rId27"/>
    <p:sldId id="310" r:id="rId28"/>
    <p:sldId id="311" r:id="rId29"/>
    <p:sldId id="312" r:id="rId30"/>
    <p:sldId id="313" r:id="rId31"/>
    <p:sldId id="320" r:id="rId32"/>
    <p:sldId id="315" r:id="rId33"/>
    <p:sldId id="316" r:id="rId34"/>
    <p:sldId id="317" r:id="rId35"/>
    <p:sldId id="318" r:id="rId36"/>
    <p:sldId id="339" r:id="rId37"/>
    <p:sldId id="341" r:id="rId38"/>
    <p:sldId id="326" r:id="rId39"/>
    <p:sldId id="331" r:id="rId40"/>
    <p:sldId id="332" r:id="rId41"/>
    <p:sldId id="334" r:id="rId42"/>
    <p:sldId id="342" r:id="rId4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19A8D-B462-43D2-8123-EB7AB2DF8D6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FE9859E-AFB2-466F-A8CE-BDE71D412AB9}">
      <dgm:prSet phldrT="[Text]"/>
      <dgm:spPr/>
      <dgm:t>
        <a:bodyPr/>
        <a:lstStyle/>
        <a:p>
          <a:r>
            <a:rPr lang="en-US" dirty="0" err="1"/>
            <a:t>Risiko</a:t>
          </a:r>
          <a:r>
            <a:rPr lang="en-US" dirty="0"/>
            <a:t> </a:t>
          </a:r>
          <a:r>
            <a:rPr lang="en-US" dirty="0" err="1"/>
            <a:t>klinis</a:t>
          </a:r>
          <a:endParaRPr lang="en-US" dirty="0"/>
        </a:p>
      </dgm:t>
    </dgm:pt>
    <dgm:pt modelId="{BD296D10-F48A-4D79-B853-31D8C2C2D9E7}" type="parTrans" cxnId="{93614341-A94F-473D-A6D1-7D7D68F4A6B9}">
      <dgm:prSet/>
      <dgm:spPr/>
      <dgm:t>
        <a:bodyPr/>
        <a:lstStyle/>
        <a:p>
          <a:endParaRPr lang="en-US"/>
        </a:p>
      </dgm:t>
    </dgm:pt>
    <dgm:pt modelId="{A29B5C75-9E0E-4315-9540-3EE168D6AD1D}" type="sibTrans" cxnId="{93614341-A94F-473D-A6D1-7D7D68F4A6B9}">
      <dgm:prSet/>
      <dgm:spPr/>
      <dgm:t>
        <a:bodyPr/>
        <a:lstStyle/>
        <a:p>
          <a:endParaRPr lang="en-US"/>
        </a:p>
      </dgm:t>
    </dgm:pt>
    <dgm:pt modelId="{13C983AC-555F-4E71-B366-D491C1D2C6CA}">
      <dgm:prSet phldrT="[Text]"/>
      <dgm:spPr/>
      <dgm:t>
        <a:bodyPr/>
        <a:lstStyle/>
        <a:p>
          <a:r>
            <a:rPr lang="sv-SE" dirty="0"/>
            <a:t>semua isu yang dapat berdampak terhadap pencapaian pelayanan pasien yang bermutu tinggi, aman dan efektif</a:t>
          </a:r>
          <a:endParaRPr lang="en-US" dirty="0"/>
        </a:p>
      </dgm:t>
    </dgm:pt>
    <dgm:pt modelId="{8BD03F90-095C-46EC-8405-A9ECA1DBD4E2}" type="parTrans" cxnId="{13E98281-E58E-4EA5-9ED8-45BBF54E577F}">
      <dgm:prSet/>
      <dgm:spPr/>
      <dgm:t>
        <a:bodyPr/>
        <a:lstStyle/>
        <a:p>
          <a:endParaRPr lang="en-US"/>
        </a:p>
      </dgm:t>
    </dgm:pt>
    <dgm:pt modelId="{C024B1FB-B616-4DF7-B987-81AE01C448C4}" type="sibTrans" cxnId="{13E98281-E58E-4EA5-9ED8-45BBF54E577F}">
      <dgm:prSet/>
      <dgm:spPr/>
      <dgm:t>
        <a:bodyPr/>
        <a:lstStyle/>
        <a:p>
          <a:endParaRPr lang="en-US"/>
        </a:p>
      </dgm:t>
    </dgm:pt>
    <dgm:pt modelId="{C5B42214-DBC2-47D7-816F-5A79C9D716A2}">
      <dgm:prSet phldrT="[Text]" phldr="1"/>
      <dgm:spPr/>
      <dgm:t>
        <a:bodyPr/>
        <a:lstStyle/>
        <a:p>
          <a:endParaRPr lang="en-US" dirty="0"/>
        </a:p>
      </dgm:t>
    </dgm:pt>
    <dgm:pt modelId="{B7285E4F-57E8-43D8-B8C4-77E5C4BD2512}" type="parTrans" cxnId="{07D624F4-1753-4112-B946-364C8ABD5EB1}">
      <dgm:prSet/>
      <dgm:spPr/>
      <dgm:t>
        <a:bodyPr/>
        <a:lstStyle/>
        <a:p>
          <a:endParaRPr lang="en-US"/>
        </a:p>
      </dgm:t>
    </dgm:pt>
    <dgm:pt modelId="{1D69F108-EA49-43B1-9856-6B400B563604}" type="sibTrans" cxnId="{07D624F4-1753-4112-B946-364C8ABD5EB1}">
      <dgm:prSet/>
      <dgm:spPr/>
      <dgm:t>
        <a:bodyPr/>
        <a:lstStyle/>
        <a:p>
          <a:endParaRPr lang="en-US"/>
        </a:p>
      </dgm:t>
    </dgm:pt>
    <dgm:pt modelId="{116CFE08-D743-4722-B71F-E1B0636EBFDE}">
      <dgm:prSet phldrT="[Text]"/>
      <dgm:spPr/>
      <dgm:t>
        <a:bodyPr/>
        <a:lstStyle/>
        <a:p>
          <a:r>
            <a:rPr lang="en-US" dirty="0" err="1"/>
            <a:t>Risiko</a:t>
          </a:r>
          <a:r>
            <a:rPr lang="en-US" dirty="0"/>
            <a:t> non </a:t>
          </a:r>
          <a:r>
            <a:rPr lang="en-US" dirty="0" err="1"/>
            <a:t>klinis</a:t>
          </a:r>
          <a:r>
            <a:rPr lang="en-US" dirty="0"/>
            <a:t>/corporate risk </a:t>
          </a:r>
        </a:p>
      </dgm:t>
    </dgm:pt>
    <dgm:pt modelId="{126E4030-BC25-4C23-8E66-BDD19F40E181}" type="parTrans" cxnId="{23BF3C48-681F-4D86-9B4E-FB64E94252DA}">
      <dgm:prSet/>
      <dgm:spPr/>
      <dgm:t>
        <a:bodyPr/>
        <a:lstStyle/>
        <a:p>
          <a:endParaRPr lang="en-US"/>
        </a:p>
      </dgm:t>
    </dgm:pt>
    <dgm:pt modelId="{5E5653F3-1B79-4C42-8D09-75D9034514ED}" type="sibTrans" cxnId="{23BF3C48-681F-4D86-9B4E-FB64E94252DA}">
      <dgm:prSet/>
      <dgm:spPr/>
      <dgm:t>
        <a:bodyPr/>
        <a:lstStyle/>
        <a:p>
          <a:endParaRPr lang="en-US"/>
        </a:p>
      </dgm:t>
    </dgm:pt>
    <dgm:pt modelId="{7D577328-CAF3-44F9-8EB3-4A8E45DDFF93}">
      <dgm:prSet phldrT="[Text]"/>
      <dgm:spPr/>
      <dgm:t>
        <a:bodyPr/>
        <a:lstStyle/>
        <a:p>
          <a:r>
            <a:rPr lang="en-US" dirty="0" err="1"/>
            <a:t>semua</a:t>
          </a:r>
          <a:r>
            <a:rPr lang="en-US" dirty="0"/>
            <a:t> </a:t>
          </a:r>
          <a:r>
            <a:rPr lang="en-US" dirty="0" err="1"/>
            <a:t>issu</a:t>
          </a:r>
          <a:r>
            <a:rPr lang="en-US" dirty="0"/>
            <a:t> yang </a:t>
          </a:r>
          <a:r>
            <a:rPr lang="en-US" dirty="0" err="1"/>
            <a:t>dapat</a:t>
          </a:r>
          <a:r>
            <a:rPr lang="en-US" dirty="0"/>
            <a:t> </a:t>
          </a:r>
          <a:r>
            <a:rPr lang="en-US" dirty="0" err="1"/>
            <a:t>berdampak</a:t>
          </a:r>
          <a:r>
            <a:rPr lang="en-US" dirty="0"/>
            <a:t> </a:t>
          </a:r>
          <a:r>
            <a:rPr lang="en-US" dirty="0" err="1"/>
            <a:t>terhadap</a:t>
          </a:r>
          <a:r>
            <a:rPr lang="en-US" dirty="0"/>
            <a:t> </a:t>
          </a:r>
          <a:r>
            <a:rPr lang="en-US" dirty="0" err="1"/>
            <a:t>tercapainya</a:t>
          </a:r>
          <a:r>
            <a:rPr lang="en-US" dirty="0"/>
            <a:t> </a:t>
          </a:r>
          <a:r>
            <a:rPr lang="en-US" dirty="0" err="1"/>
            <a:t>tugas</a:t>
          </a:r>
          <a:r>
            <a:rPr lang="en-US" dirty="0"/>
            <a:t> </a:t>
          </a:r>
          <a:r>
            <a:rPr lang="en-US" dirty="0" err="1"/>
            <a:t>pokok</a:t>
          </a:r>
          <a:r>
            <a:rPr lang="en-US" dirty="0"/>
            <a:t> </a:t>
          </a:r>
          <a:r>
            <a:rPr lang="en-US" dirty="0" err="1"/>
            <a:t>dan</a:t>
          </a:r>
          <a:r>
            <a:rPr lang="en-US" dirty="0"/>
            <a:t> </a:t>
          </a:r>
          <a:r>
            <a:rPr lang="en-US" dirty="0" err="1"/>
            <a:t>kewajiban</a:t>
          </a:r>
          <a:r>
            <a:rPr lang="en-US" dirty="0"/>
            <a:t> </a:t>
          </a:r>
          <a:r>
            <a:rPr lang="en-US" dirty="0" err="1"/>
            <a:t>hukum</a:t>
          </a:r>
          <a:r>
            <a:rPr lang="en-US" dirty="0"/>
            <a:t> </a:t>
          </a:r>
          <a:r>
            <a:rPr lang="en-US" dirty="0" err="1"/>
            <a:t>dari</a:t>
          </a:r>
          <a:r>
            <a:rPr lang="en-US" dirty="0"/>
            <a:t> </a:t>
          </a:r>
          <a:r>
            <a:rPr lang="en-US" dirty="0" err="1"/>
            <a:t>rumah</a:t>
          </a:r>
          <a:r>
            <a:rPr lang="en-US" dirty="0"/>
            <a:t> </a:t>
          </a:r>
          <a:r>
            <a:rPr lang="en-US" dirty="0" err="1"/>
            <a:t>sakit</a:t>
          </a:r>
          <a:r>
            <a:rPr lang="en-US" dirty="0"/>
            <a:t> </a:t>
          </a:r>
          <a:r>
            <a:rPr lang="en-US" dirty="0" err="1"/>
            <a:t>sebagai</a:t>
          </a:r>
          <a:r>
            <a:rPr lang="en-US" dirty="0"/>
            <a:t> </a:t>
          </a:r>
          <a:r>
            <a:rPr lang="en-US" dirty="0" err="1"/>
            <a:t>korporasi</a:t>
          </a:r>
          <a:r>
            <a:rPr lang="en-US" dirty="0"/>
            <a:t>. </a:t>
          </a:r>
        </a:p>
      </dgm:t>
    </dgm:pt>
    <dgm:pt modelId="{1FAEC8A6-23FB-4DF0-B707-5FDC852A391F}" type="parTrans" cxnId="{E6D07459-63F3-47E5-B512-EC06BF6FF9D7}">
      <dgm:prSet/>
      <dgm:spPr/>
      <dgm:t>
        <a:bodyPr/>
        <a:lstStyle/>
        <a:p>
          <a:endParaRPr lang="en-US"/>
        </a:p>
      </dgm:t>
    </dgm:pt>
    <dgm:pt modelId="{608FD932-A082-4E57-B3C1-58A7BACABA68}" type="sibTrans" cxnId="{E6D07459-63F3-47E5-B512-EC06BF6FF9D7}">
      <dgm:prSet/>
      <dgm:spPr/>
      <dgm:t>
        <a:bodyPr/>
        <a:lstStyle/>
        <a:p>
          <a:endParaRPr lang="en-US"/>
        </a:p>
      </dgm:t>
    </dgm:pt>
    <dgm:pt modelId="{A582CE54-1570-4972-87AE-B74B057A7C18}">
      <dgm:prSet phldrT="[Text]" phldr="1"/>
      <dgm:spPr/>
      <dgm:t>
        <a:bodyPr/>
        <a:lstStyle/>
        <a:p>
          <a:endParaRPr lang="en-US" dirty="0"/>
        </a:p>
      </dgm:t>
    </dgm:pt>
    <dgm:pt modelId="{2B72BB99-30FF-4B32-84DD-258C644E5F5A}" type="parTrans" cxnId="{C9D8F482-4429-4D21-B84B-F81F3E3B5948}">
      <dgm:prSet/>
      <dgm:spPr/>
      <dgm:t>
        <a:bodyPr/>
        <a:lstStyle/>
        <a:p>
          <a:endParaRPr lang="en-US"/>
        </a:p>
      </dgm:t>
    </dgm:pt>
    <dgm:pt modelId="{1B8F0856-7307-4D7A-86B1-D67B528DF7B7}" type="sibTrans" cxnId="{C9D8F482-4429-4D21-B84B-F81F3E3B5948}">
      <dgm:prSet/>
      <dgm:spPr/>
      <dgm:t>
        <a:bodyPr/>
        <a:lstStyle/>
        <a:p>
          <a:endParaRPr lang="en-US"/>
        </a:p>
      </dgm:t>
    </dgm:pt>
    <dgm:pt modelId="{0F2214BA-BCAA-4FC8-A57B-BF6A6434E288}" type="pres">
      <dgm:prSet presAssocID="{AFC19A8D-B462-43D2-8123-EB7AB2DF8D60}" presName="list" presStyleCnt="0">
        <dgm:presLayoutVars>
          <dgm:dir/>
          <dgm:animLvl val="lvl"/>
        </dgm:presLayoutVars>
      </dgm:prSet>
      <dgm:spPr/>
    </dgm:pt>
    <dgm:pt modelId="{804EB4A2-1DAE-445E-84A5-58C077D73DC2}" type="pres">
      <dgm:prSet presAssocID="{6FE9859E-AFB2-466F-A8CE-BDE71D412AB9}" presName="posSpace" presStyleCnt="0"/>
      <dgm:spPr/>
    </dgm:pt>
    <dgm:pt modelId="{E4E42B5C-6EAA-4636-B75C-26AF621C8170}" type="pres">
      <dgm:prSet presAssocID="{6FE9859E-AFB2-466F-A8CE-BDE71D412AB9}" presName="vertFlow" presStyleCnt="0"/>
      <dgm:spPr/>
    </dgm:pt>
    <dgm:pt modelId="{100BDE1F-8665-41C7-B016-DF7474813581}" type="pres">
      <dgm:prSet presAssocID="{6FE9859E-AFB2-466F-A8CE-BDE71D412AB9}" presName="topSpace" presStyleCnt="0"/>
      <dgm:spPr/>
    </dgm:pt>
    <dgm:pt modelId="{D58F7D92-965C-4E16-B640-A304B50621B2}" type="pres">
      <dgm:prSet presAssocID="{6FE9859E-AFB2-466F-A8CE-BDE71D412AB9}" presName="firstComp" presStyleCnt="0"/>
      <dgm:spPr/>
    </dgm:pt>
    <dgm:pt modelId="{DDA469BB-19B4-43E9-8B78-24CF2CA3B3B0}" type="pres">
      <dgm:prSet presAssocID="{6FE9859E-AFB2-466F-A8CE-BDE71D412AB9}" presName="firstChild" presStyleLbl="bgAccFollowNode1" presStyleIdx="0" presStyleCnt="4"/>
      <dgm:spPr/>
    </dgm:pt>
    <dgm:pt modelId="{9F19B5B8-F76E-40BB-8BAB-C2BFF60859D0}" type="pres">
      <dgm:prSet presAssocID="{6FE9859E-AFB2-466F-A8CE-BDE71D412AB9}" presName="firstChildTx" presStyleLbl="bgAccFollowNode1" presStyleIdx="0" presStyleCnt="4">
        <dgm:presLayoutVars>
          <dgm:bulletEnabled val="1"/>
        </dgm:presLayoutVars>
      </dgm:prSet>
      <dgm:spPr/>
    </dgm:pt>
    <dgm:pt modelId="{0F7AFC0D-270E-4F16-852B-3862F4F251FA}" type="pres">
      <dgm:prSet presAssocID="{C5B42214-DBC2-47D7-816F-5A79C9D716A2}" presName="comp" presStyleCnt="0"/>
      <dgm:spPr/>
    </dgm:pt>
    <dgm:pt modelId="{79CE6A33-812E-4708-BFCE-EDEC2F6F8538}" type="pres">
      <dgm:prSet presAssocID="{C5B42214-DBC2-47D7-816F-5A79C9D716A2}" presName="child" presStyleLbl="bgAccFollowNode1" presStyleIdx="1" presStyleCnt="4"/>
      <dgm:spPr/>
    </dgm:pt>
    <dgm:pt modelId="{011FAF45-C02F-46D5-85B7-28FD9BCCE89C}" type="pres">
      <dgm:prSet presAssocID="{C5B42214-DBC2-47D7-816F-5A79C9D716A2}" presName="childTx" presStyleLbl="bgAccFollowNode1" presStyleIdx="1" presStyleCnt="4">
        <dgm:presLayoutVars>
          <dgm:bulletEnabled val="1"/>
        </dgm:presLayoutVars>
      </dgm:prSet>
      <dgm:spPr/>
    </dgm:pt>
    <dgm:pt modelId="{05C785E3-5A9C-492A-8E23-B1FFA8463D87}" type="pres">
      <dgm:prSet presAssocID="{6FE9859E-AFB2-466F-A8CE-BDE71D412AB9}" presName="negSpace" presStyleCnt="0"/>
      <dgm:spPr/>
    </dgm:pt>
    <dgm:pt modelId="{00D78C2D-BF89-4ED3-92C0-FD1D0A63D87A}" type="pres">
      <dgm:prSet presAssocID="{6FE9859E-AFB2-466F-A8CE-BDE71D412AB9}" presName="circle" presStyleLbl="node1" presStyleIdx="0" presStyleCnt="2"/>
      <dgm:spPr/>
    </dgm:pt>
    <dgm:pt modelId="{2D92F5AA-B93D-43A7-8BC4-355EB049FDA6}" type="pres">
      <dgm:prSet presAssocID="{A29B5C75-9E0E-4315-9540-3EE168D6AD1D}" presName="transSpace" presStyleCnt="0"/>
      <dgm:spPr/>
    </dgm:pt>
    <dgm:pt modelId="{E24C77C8-C61F-43D7-9CE9-427E59EDEF69}" type="pres">
      <dgm:prSet presAssocID="{116CFE08-D743-4722-B71F-E1B0636EBFDE}" presName="posSpace" presStyleCnt="0"/>
      <dgm:spPr/>
    </dgm:pt>
    <dgm:pt modelId="{C31B24E2-FF34-4F48-9312-1365959C2B1E}" type="pres">
      <dgm:prSet presAssocID="{116CFE08-D743-4722-B71F-E1B0636EBFDE}" presName="vertFlow" presStyleCnt="0"/>
      <dgm:spPr/>
    </dgm:pt>
    <dgm:pt modelId="{A2C0F7EC-8A62-4B27-B000-028FD7DAC513}" type="pres">
      <dgm:prSet presAssocID="{116CFE08-D743-4722-B71F-E1B0636EBFDE}" presName="topSpace" presStyleCnt="0"/>
      <dgm:spPr/>
    </dgm:pt>
    <dgm:pt modelId="{EB4A101A-6386-4CB7-B942-21B3BD5DC38B}" type="pres">
      <dgm:prSet presAssocID="{116CFE08-D743-4722-B71F-E1B0636EBFDE}" presName="firstComp" presStyleCnt="0"/>
      <dgm:spPr/>
    </dgm:pt>
    <dgm:pt modelId="{E9F8864C-6E84-4E39-AC9B-5D6EA98B6B26}" type="pres">
      <dgm:prSet presAssocID="{116CFE08-D743-4722-B71F-E1B0636EBFDE}" presName="firstChild" presStyleLbl="bgAccFollowNode1" presStyleIdx="2" presStyleCnt="4" custLinFactNeighborX="63" custLinFactNeighborY="388"/>
      <dgm:spPr/>
    </dgm:pt>
    <dgm:pt modelId="{9726659E-E9E0-497E-82D1-7CEEAD5980C8}" type="pres">
      <dgm:prSet presAssocID="{116CFE08-D743-4722-B71F-E1B0636EBFDE}" presName="firstChildTx" presStyleLbl="bgAccFollowNode1" presStyleIdx="2" presStyleCnt="4">
        <dgm:presLayoutVars>
          <dgm:bulletEnabled val="1"/>
        </dgm:presLayoutVars>
      </dgm:prSet>
      <dgm:spPr/>
    </dgm:pt>
    <dgm:pt modelId="{DC82A31F-E094-4957-B1D0-BFD937D6F881}" type="pres">
      <dgm:prSet presAssocID="{A582CE54-1570-4972-87AE-B74B057A7C18}" presName="comp" presStyleCnt="0"/>
      <dgm:spPr/>
    </dgm:pt>
    <dgm:pt modelId="{E40D0A1E-C217-4AC9-A079-E29F15262217}" type="pres">
      <dgm:prSet presAssocID="{A582CE54-1570-4972-87AE-B74B057A7C18}" presName="child" presStyleLbl="bgAccFollowNode1" presStyleIdx="3" presStyleCnt="4"/>
      <dgm:spPr/>
    </dgm:pt>
    <dgm:pt modelId="{AE59DDAA-4CBD-46A0-B7DA-09557537868E}" type="pres">
      <dgm:prSet presAssocID="{A582CE54-1570-4972-87AE-B74B057A7C18}" presName="childTx" presStyleLbl="bgAccFollowNode1" presStyleIdx="3" presStyleCnt="4">
        <dgm:presLayoutVars>
          <dgm:bulletEnabled val="1"/>
        </dgm:presLayoutVars>
      </dgm:prSet>
      <dgm:spPr/>
    </dgm:pt>
    <dgm:pt modelId="{3DF66474-0DA6-4354-8B33-EC3961CCB98C}" type="pres">
      <dgm:prSet presAssocID="{116CFE08-D743-4722-B71F-E1B0636EBFDE}" presName="negSpace" presStyleCnt="0"/>
      <dgm:spPr/>
    </dgm:pt>
    <dgm:pt modelId="{B04F7957-03D5-44E5-B600-CBE3F02020F3}" type="pres">
      <dgm:prSet presAssocID="{116CFE08-D743-4722-B71F-E1B0636EBFDE}" presName="circle" presStyleLbl="node1" presStyleIdx="1" presStyleCnt="2"/>
      <dgm:spPr/>
    </dgm:pt>
  </dgm:ptLst>
  <dgm:cxnLst>
    <dgm:cxn modelId="{00296C26-995C-4663-BAEE-1FFF895361FE}" type="presOf" srcId="{13C983AC-555F-4E71-B366-D491C1D2C6CA}" destId="{9F19B5B8-F76E-40BB-8BAB-C2BFF60859D0}" srcOrd="1" destOrd="0" presId="urn:microsoft.com/office/officeart/2005/8/layout/hList9"/>
    <dgm:cxn modelId="{1446172E-A0DC-4176-AD6C-DE1FB42AEF91}" type="presOf" srcId="{C5B42214-DBC2-47D7-816F-5A79C9D716A2}" destId="{011FAF45-C02F-46D5-85B7-28FD9BCCE89C}" srcOrd="1" destOrd="0" presId="urn:microsoft.com/office/officeart/2005/8/layout/hList9"/>
    <dgm:cxn modelId="{B3B9B235-500B-428C-98D3-3A6347C2AFC1}" type="presOf" srcId="{AFC19A8D-B462-43D2-8123-EB7AB2DF8D60}" destId="{0F2214BA-BCAA-4FC8-A57B-BF6A6434E288}" srcOrd="0" destOrd="0" presId="urn:microsoft.com/office/officeart/2005/8/layout/hList9"/>
    <dgm:cxn modelId="{93614341-A94F-473D-A6D1-7D7D68F4A6B9}" srcId="{AFC19A8D-B462-43D2-8123-EB7AB2DF8D60}" destId="{6FE9859E-AFB2-466F-A8CE-BDE71D412AB9}" srcOrd="0" destOrd="0" parTransId="{BD296D10-F48A-4D79-B853-31D8C2C2D9E7}" sibTransId="{A29B5C75-9E0E-4315-9540-3EE168D6AD1D}"/>
    <dgm:cxn modelId="{0B02EF66-9DAC-44C4-90BD-E94656F614B9}" type="presOf" srcId="{116CFE08-D743-4722-B71F-E1B0636EBFDE}" destId="{B04F7957-03D5-44E5-B600-CBE3F02020F3}" srcOrd="0" destOrd="0" presId="urn:microsoft.com/office/officeart/2005/8/layout/hList9"/>
    <dgm:cxn modelId="{23BF3C48-681F-4D86-9B4E-FB64E94252DA}" srcId="{AFC19A8D-B462-43D2-8123-EB7AB2DF8D60}" destId="{116CFE08-D743-4722-B71F-E1B0636EBFDE}" srcOrd="1" destOrd="0" parTransId="{126E4030-BC25-4C23-8E66-BDD19F40E181}" sibTransId="{5E5653F3-1B79-4C42-8D09-75D9034514ED}"/>
    <dgm:cxn modelId="{E6D07459-63F3-47E5-B512-EC06BF6FF9D7}" srcId="{116CFE08-D743-4722-B71F-E1B0636EBFDE}" destId="{7D577328-CAF3-44F9-8EB3-4A8E45DDFF93}" srcOrd="0" destOrd="0" parTransId="{1FAEC8A6-23FB-4DF0-B707-5FDC852A391F}" sibTransId="{608FD932-A082-4E57-B3C1-58A7BACABA68}"/>
    <dgm:cxn modelId="{13E98281-E58E-4EA5-9ED8-45BBF54E577F}" srcId="{6FE9859E-AFB2-466F-A8CE-BDE71D412AB9}" destId="{13C983AC-555F-4E71-B366-D491C1D2C6CA}" srcOrd="0" destOrd="0" parTransId="{8BD03F90-095C-46EC-8405-A9ECA1DBD4E2}" sibTransId="{C024B1FB-B616-4DF7-B987-81AE01C448C4}"/>
    <dgm:cxn modelId="{C9D8F482-4429-4D21-B84B-F81F3E3B5948}" srcId="{116CFE08-D743-4722-B71F-E1B0636EBFDE}" destId="{A582CE54-1570-4972-87AE-B74B057A7C18}" srcOrd="1" destOrd="0" parTransId="{2B72BB99-30FF-4B32-84DD-258C644E5F5A}" sibTransId="{1B8F0856-7307-4D7A-86B1-D67B528DF7B7}"/>
    <dgm:cxn modelId="{CCFF6BA5-4272-4996-9110-967FF70407BB}" type="presOf" srcId="{7D577328-CAF3-44F9-8EB3-4A8E45DDFF93}" destId="{E9F8864C-6E84-4E39-AC9B-5D6EA98B6B26}" srcOrd="0" destOrd="0" presId="urn:microsoft.com/office/officeart/2005/8/layout/hList9"/>
    <dgm:cxn modelId="{9E4A67AF-9119-40C7-8394-AA2C957C493F}" type="presOf" srcId="{13C983AC-555F-4E71-B366-D491C1D2C6CA}" destId="{DDA469BB-19B4-43E9-8B78-24CF2CA3B3B0}" srcOrd="0" destOrd="0" presId="urn:microsoft.com/office/officeart/2005/8/layout/hList9"/>
    <dgm:cxn modelId="{AD8461BB-4021-4BB8-997E-F66BC905C1B6}" type="presOf" srcId="{6FE9859E-AFB2-466F-A8CE-BDE71D412AB9}" destId="{00D78C2D-BF89-4ED3-92C0-FD1D0A63D87A}" srcOrd="0" destOrd="0" presId="urn:microsoft.com/office/officeart/2005/8/layout/hList9"/>
    <dgm:cxn modelId="{F2B6AEBE-A5D4-4C93-BEA9-96B4D22DE766}" type="presOf" srcId="{7D577328-CAF3-44F9-8EB3-4A8E45DDFF93}" destId="{9726659E-E9E0-497E-82D1-7CEEAD5980C8}" srcOrd="1" destOrd="0" presId="urn:microsoft.com/office/officeart/2005/8/layout/hList9"/>
    <dgm:cxn modelId="{D3136FD1-14BF-439B-9D57-068289A7E33D}" type="presOf" srcId="{C5B42214-DBC2-47D7-816F-5A79C9D716A2}" destId="{79CE6A33-812E-4708-BFCE-EDEC2F6F8538}" srcOrd="0" destOrd="0" presId="urn:microsoft.com/office/officeart/2005/8/layout/hList9"/>
    <dgm:cxn modelId="{9B3AC0E2-66E3-4916-892A-6A0D89D90201}" type="presOf" srcId="{A582CE54-1570-4972-87AE-B74B057A7C18}" destId="{AE59DDAA-4CBD-46A0-B7DA-09557537868E}" srcOrd="1" destOrd="0" presId="urn:microsoft.com/office/officeart/2005/8/layout/hList9"/>
    <dgm:cxn modelId="{FA53B9EE-D4D1-4293-B577-0C70C86255DF}" type="presOf" srcId="{A582CE54-1570-4972-87AE-B74B057A7C18}" destId="{E40D0A1E-C217-4AC9-A079-E29F15262217}" srcOrd="0" destOrd="0" presId="urn:microsoft.com/office/officeart/2005/8/layout/hList9"/>
    <dgm:cxn modelId="{07D624F4-1753-4112-B946-364C8ABD5EB1}" srcId="{6FE9859E-AFB2-466F-A8CE-BDE71D412AB9}" destId="{C5B42214-DBC2-47D7-816F-5A79C9D716A2}" srcOrd="1" destOrd="0" parTransId="{B7285E4F-57E8-43D8-B8C4-77E5C4BD2512}" sibTransId="{1D69F108-EA49-43B1-9856-6B400B563604}"/>
    <dgm:cxn modelId="{4ADEB805-E495-4EAE-A542-E34A15A0B062}" type="presParOf" srcId="{0F2214BA-BCAA-4FC8-A57B-BF6A6434E288}" destId="{804EB4A2-1DAE-445E-84A5-58C077D73DC2}" srcOrd="0" destOrd="0" presId="urn:microsoft.com/office/officeart/2005/8/layout/hList9"/>
    <dgm:cxn modelId="{B506DD14-F034-417A-A034-9DAB9442A844}" type="presParOf" srcId="{0F2214BA-BCAA-4FC8-A57B-BF6A6434E288}" destId="{E4E42B5C-6EAA-4636-B75C-26AF621C8170}" srcOrd="1" destOrd="0" presId="urn:microsoft.com/office/officeart/2005/8/layout/hList9"/>
    <dgm:cxn modelId="{8767C908-2F2A-4B4D-B750-B308BEB8E022}" type="presParOf" srcId="{E4E42B5C-6EAA-4636-B75C-26AF621C8170}" destId="{100BDE1F-8665-41C7-B016-DF7474813581}" srcOrd="0" destOrd="0" presId="urn:microsoft.com/office/officeart/2005/8/layout/hList9"/>
    <dgm:cxn modelId="{C0A912B6-4FA6-4B7F-A6AD-7BA4ACD2429E}" type="presParOf" srcId="{E4E42B5C-6EAA-4636-B75C-26AF621C8170}" destId="{D58F7D92-965C-4E16-B640-A304B50621B2}" srcOrd="1" destOrd="0" presId="urn:microsoft.com/office/officeart/2005/8/layout/hList9"/>
    <dgm:cxn modelId="{A3DB4F38-BD16-490A-A8FD-026EF7E234AA}" type="presParOf" srcId="{D58F7D92-965C-4E16-B640-A304B50621B2}" destId="{DDA469BB-19B4-43E9-8B78-24CF2CA3B3B0}" srcOrd="0" destOrd="0" presId="urn:microsoft.com/office/officeart/2005/8/layout/hList9"/>
    <dgm:cxn modelId="{4352BD80-3DE2-43F7-A8B3-29A40A46F427}" type="presParOf" srcId="{D58F7D92-965C-4E16-B640-A304B50621B2}" destId="{9F19B5B8-F76E-40BB-8BAB-C2BFF60859D0}" srcOrd="1" destOrd="0" presId="urn:microsoft.com/office/officeart/2005/8/layout/hList9"/>
    <dgm:cxn modelId="{1388B3BA-29CD-4637-92E7-115AC2996ED8}" type="presParOf" srcId="{E4E42B5C-6EAA-4636-B75C-26AF621C8170}" destId="{0F7AFC0D-270E-4F16-852B-3862F4F251FA}" srcOrd="2" destOrd="0" presId="urn:microsoft.com/office/officeart/2005/8/layout/hList9"/>
    <dgm:cxn modelId="{DB75A187-ABD5-42C2-A04C-EBE3EBF8416A}" type="presParOf" srcId="{0F7AFC0D-270E-4F16-852B-3862F4F251FA}" destId="{79CE6A33-812E-4708-BFCE-EDEC2F6F8538}" srcOrd="0" destOrd="0" presId="urn:microsoft.com/office/officeart/2005/8/layout/hList9"/>
    <dgm:cxn modelId="{62A63A6D-C912-4824-A2CC-FE7F26430531}" type="presParOf" srcId="{0F7AFC0D-270E-4F16-852B-3862F4F251FA}" destId="{011FAF45-C02F-46D5-85B7-28FD9BCCE89C}" srcOrd="1" destOrd="0" presId="urn:microsoft.com/office/officeart/2005/8/layout/hList9"/>
    <dgm:cxn modelId="{1DB54A49-A78A-4858-83F2-83E671B0C180}" type="presParOf" srcId="{0F2214BA-BCAA-4FC8-A57B-BF6A6434E288}" destId="{05C785E3-5A9C-492A-8E23-B1FFA8463D87}" srcOrd="2" destOrd="0" presId="urn:microsoft.com/office/officeart/2005/8/layout/hList9"/>
    <dgm:cxn modelId="{4A62065C-EE71-4C37-8F2E-D01D99B4FD0D}" type="presParOf" srcId="{0F2214BA-BCAA-4FC8-A57B-BF6A6434E288}" destId="{00D78C2D-BF89-4ED3-92C0-FD1D0A63D87A}" srcOrd="3" destOrd="0" presId="urn:microsoft.com/office/officeart/2005/8/layout/hList9"/>
    <dgm:cxn modelId="{9AED2665-873D-4E2F-9D52-D2B7102D2D38}" type="presParOf" srcId="{0F2214BA-BCAA-4FC8-A57B-BF6A6434E288}" destId="{2D92F5AA-B93D-43A7-8BC4-355EB049FDA6}" srcOrd="4" destOrd="0" presId="urn:microsoft.com/office/officeart/2005/8/layout/hList9"/>
    <dgm:cxn modelId="{FB6BBB0D-DE27-42CB-8B73-0F060A05F2B8}" type="presParOf" srcId="{0F2214BA-BCAA-4FC8-A57B-BF6A6434E288}" destId="{E24C77C8-C61F-43D7-9CE9-427E59EDEF69}" srcOrd="5" destOrd="0" presId="urn:microsoft.com/office/officeart/2005/8/layout/hList9"/>
    <dgm:cxn modelId="{81CB728B-1248-43E0-B6F2-E9DE2AE856A6}" type="presParOf" srcId="{0F2214BA-BCAA-4FC8-A57B-BF6A6434E288}" destId="{C31B24E2-FF34-4F48-9312-1365959C2B1E}" srcOrd="6" destOrd="0" presId="urn:microsoft.com/office/officeart/2005/8/layout/hList9"/>
    <dgm:cxn modelId="{FB7F6181-4328-40DF-A90A-BB30871F56D2}" type="presParOf" srcId="{C31B24E2-FF34-4F48-9312-1365959C2B1E}" destId="{A2C0F7EC-8A62-4B27-B000-028FD7DAC513}" srcOrd="0" destOrd="0" presId="urn:microsoft.com/office/officeart/2005/8/layout/hList9"/>
    <dgm:cxn modelId="{7D4403DB-CE38-4B10-806D-5B860A1E7914}" type="presParOf" srcId="{C31B24E2-FF34-4F48-9312-1365959C2B1E}" destId="{EB4A101A-6386-4CB7-B942-21B3BD5DC38B}" srcOrd="1" destOrd="0" presId="urn:microsoft.com/office/officeart/2005/8/layout/hList9"/>
    <dgm:cxn modelId="{542D09CB-0E37-45C7-B932-F214C93BD26F}" type="presParOf" srcId="{EB4A101A-6386-4CB7-B942-21B3BD5DC38B}" destId="{E9F8864C-6E84-4E39-AC9B-5D6EA98B6B26}" srcOrd="0" destOrd="0" presId="urn:microsoft.com/office/officeart/2005/8/layout/hList9"/>
    <dgm:cxn modelId="{D07C60BE-C15B-4A26-932D-AA64CBA78C28}" type="presParOf" srcId="{EB4A101A-6386-4CB7-B942-21B3BD5DC38B}" destId="{9726659E-E9E0-497E-82D1-7CEEAD5980C8}" srcOrd="1" destOrd="0" presId="urn:microsoft.com/office/officeart/2005/8/layout/hList9"/>
    <dgm:cxn modelId="{6A240B44-6046-4170-9DAF-7585EA9F5FF4}" type="presParOf" srcId="{C31B24E2-FF34-4F48-9312-1365959C2B1E}" destId="{DC82A31F-E094-4957-B1D0-BFD937D6F881}" srcOrd="2" destOrd="0" presId="urn:microsoft.com/office/officeart/2005/8/layout/hList9"/>
    <dgm:cxn modelId="{92901996-B9D3-4FCA-9089-B6BC6057F38D}" type="presParOf" srcId="{DC82A31F-E094-4957-B1D0-BFD937D6F881}" destId="{E40D0A1E-C217-4AC9-A079-E29F15262217}" srcOrd="0" destOrd="0" presId="urn:microsoft.com/office/officeart/2005/8/layout/hList9"/>
    <dgm:cxn modelId="{5697C890-F4C8-41EB-8DDD-BAE7D63FDA13}" type="presParOf" srcId="{DC82A31F-E094-4957-B1D0-BFD937D6F881}" destId="{AE59DDAA-4CBD-46A0-B7DA-09557537868E}" srcOrd="1" destOrd="0" presId="urn:microsoft.com/office/officeart/2005/8/layout/hList9"/>
    <dgm:cxn modelId="{53C16085-C07A-4A9F-B501-B78E61C7FF6A}" type="presParOf" srcId="{0F2214BA-BCAA-4FC8-A57B-BF6A6434E288}" destId="{3DF66474-0DA6-4354-8B33-EC3961CCB98C}" srcOrd="7" destOrd="0" presId="urn:microsoft.com/office/officeart/2005/8/layout/hList9"/>
    <dgm:cxn modelId="{9917188F-F3D9-4AE3-BB90-A1C6DAF3A9D6}" type="presParOf" srcId="{0F2214BA-BCAA-4FC8-A57B-BF6A6434E288}" destId="{B04F7957-03D5-44E5-B600-CBE3F02020F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469BB-19B4-43E9-8B78-24CF2CA3B3B0}">
      <dsp:nvSpPr>
        <dsp:cNvPr id="0" name=""/>
        <dsp:cNvSpPr/>
      </dsp:nvSpPr>
      <dsp:spPr>
        <a:xfrm>
          <a:off x="1296412" y="990296"/>
          <a:ext cx="2427926" cy="16194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sv-SE" sz="1500" kern="1200" dirty="0"/>
            <a:t>semua isu yang dapat berdampak terhadap pencapaian pelayanan pasien yang bermutu tinggi, aman dan efektif</a:t>
          </a:r>
          <a:endParaRPr lang="en-US" sz="1500" kern="1200" dirty="0"/>
        </a:p>
      </dsp:txBody>
      <dsp:txXfrm>
        <a:off x="1684880" y="990296"/>
        <a:ext cx="2039458" cy="1619426"/>
      </dsp:txXfrm>
    </dsp:sp>
    <dsp:sp modelId="{79CE6A33-812E-4708-BFCE-EDEC2F6F8538}">
      <dsp:nvSpPr>
        <dsp:cNvPr id="0" name=""/>
        <dsp:cNvSpPr/>
      </dsp:nvSpPr>
      <dsp:spPr>
        <a:xfrm>
          <a:off x="1296412" y="2609723"/>
          <a:ext cx="2427926" cy="16194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1684880" y="2609723"/>
        <a:ext cx="2039458" cy="1619426"/>
      </dsp:txXfrm>
    </dsp:sp>
    <dsp:sp modelId="{00D78C2D-BF89-4ED3-92C0-FD1D0A63D87A}">
      <dsp:nvSpPr>
        <dsp:cNvPr id="0" name=""/>
        <dsp:cNvSpPr/>
      </dsp:nvSpPr>
      <dsp:spPr>
        <a:xfrm>
          <a:off x="1518" y="342849"/>
          <a:ext cx="1618617" cy="1618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err="1"/>
            <a:t>Risiko</a:t>
          </a:r>
          <a:r>
            <a:rPr lang="en-US" sz="1400" kern="1200" dirty="0"/>
            <a:t> </a:t>
          </a:r>
          <a:r>
            <a:rPr lang="en-US" sz="1400" kern="1200" dirty="0" err="1"/>
            <a:t>klinis</a:t>
          </a:r>
          <a:endParaRPr lang="en-US" sz="1400" kern="1200" dirty="0"/>
        </a:p>
      </dsp:txBody>
      <dsp:txXfrm>
        <a:off x="238559" y="579890"/>
        <a:ext cx="1144535" cy="1144535"/>
      </dsp:txXfrm>
    </dsp:sp>
    <dsp:sp modelId="{E9F8864C-6E84-4E39-AC9B-5D6EA98B6B26}">
      <dsp:nvSpPr>
        <dsp:cNvPr id="0" name=""/>
        <dsp:cNvSpPr/>
      </dsp:nvSpPr>
      <dsp:spPr>
        <a:xfrm>
          <a:off x="5344473" y="996580"/>
          <a:ext cx="2427926" cy="16194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err="1"/>
            <a:t>semua</a:t>
          </a:r>
          <a:r>
            <a:rPr lang="en-US" sz="1500" kern="1200" dirty="0"/>
            <a:t> </a:t>
          </a:r>
          <a:r>
            <a:rPr lang="en-US" sz="1500" kern="1200" dirty="0" err="1"/>
            <a:t>issu</a:t>
          </a:r>
          <a:r>
            <a:rPr lang="en-US" sz="1500" kern="1200" dirty="0"/>
            <a:t> yang </a:t>
          </a:r>
          <a:r>
            <a:rPr lang="en-US" sz="1500" kern="1200" dirty="0" err="1"/>
            <a:t>dapat</a:t>
          </a:r>
          <a:r>
            <a:rPr lang="en-US" sz="1500" kern="1200" dirty="0"/>
            <a:t> </a:t>
          </a:r>
          <a:r>
            <a:rPr lang="en-US" sz="1500" kern="1200" dirty="0" err="1"/>
            <a:t>berdampak</a:t>
          </a:r>
          <a:r>
            <a:rPr lang="en-US" sz="1500" kern="1200" dirty="0"/>
            <a:t> </a:t>
          </a:r>
          <a:r>
            <a:rPr lang="en-US" sz="1500" kern="1200" dirty="0" err="1"/>
            <a:t>terhadap</a:t>
          </a:r>
          <a:r>
            <a:rPr lang="en-US" sz="1500" kern="1200" dirty="0"/>
            <a:t> </a:t>
          </a:r>
          <a:r>
            <a:rPr lang="en-US" sz="1500" kern="1200" dirty="0" err="1"/>
            <a:t>tercapainya</a:t>
          </a:r>
          <a:r>
            <a:rPr lang="en-US" sz="1500" kern="1200" dirty="0"/>
            <a:t> </a:t>
          </a:r>
          <a:r>
            <a:rPr lang="en-US" sz="1500" kern="1200" dirty="0" err="1"/>
            <a:t>tugas</a:t>
          </a:r>
          <a:r>
            <a:rPr lang="en-US" sz="1500" kern="1200" dirty="0"/>
            <a:t> </a:t>
          </a:r>
          <a:r>
            <a:rPr lang="en-US" sz="1500" kern="1200" dirty="0" err="1"/>
            <a:t>pokok</a:t>
          </a:r>
          <a:r>
            <a:rPr lang="en-US" sz="1500" kern="1200" dirty="0"/>
            <a:t> </a:t>
          </a:r>
          <a:r>
            <a:rPr lang="en-US" sz="1500" kern="1200" dirty="0" err="1"/>
            <a:t>dan</a:t>
          </a:r>
          <a:r>
            <a:rPr lang="en-US" sz="1500" kern="1200" dirty="0"/>
            <a:t> </a:t>
          </a:r>
          <a:r>
            <a:rPr lang="en-US" sz="1500" kern="1200" dirty="0" err="1"/>
            <a:t>kewajiban</a:t>
          </a:r>
          <a:r>
            <a:rPr lang="en-US" sz="1500" kern="1200" dirty="0"/>
            <a:t> </a:t>
          </a:r>
          <a:r>
            <a:rPr lang="en-US" sz="1500" kern="1200" dirty="0" err="1"/>
            <a:t>hukum</a:t>
          </a:r>
          <a:r>
            <a:rPr lang="en-US" sz="1500" kern="1200" dirty="0"/>
            <a:t> </a:t>
          </a:r>
          <a:r>
            <a:rPr lang="en-US" sz="1500" kern="1200" dirty="0" err="1"/>
            <a:t>dari</a:t>
          </a:r>
          <a:r>
            <a:rPr lang="en-US" sz="1500" kern="1200" dirty="0"/>
            <a:t> </a:t>
          </a:r>
          <a:r>
            <a:rPr lang="en-US" sz="1500" kern="1200" dirty="0" err="1"/>
            <a:t>rumah</a:t>
          </a:r>
          <a:r>
            <a:rPr lang="en-US" sz="1500" kern="1200" dirty="0"/>
            <a:t> </a:t>
          </a:r>
          <a:r>
            <a:rPr lang="en-US" sz="1500" kern="1200" dirty="0" err="1"/>
            <a:t>sakit</a:t>
          </a:r>
          <a:r>
            <a:rPr lang="en-US" sz="1500" kern="1200" dirty="0"/>
            <a:t> </a:t>
          </a:r>
          <a:r>
            <a:rPr lang="en-US" sz="1500" kern="1200" dirty="0" err="1"/>
            <a:t>sebagai</a:t>
          </a:r>
          <a:r>
            <a:rPr lang="en-US" sz="1500" kern="1200" dirty="0"/>
            <a:t> </a:t>
          </a:r>
          <a:r>
            <a:rPr lang="en-US" sz="1500" kern="1200" dirty="0" err="1"/>
            <a:t>korporasi</a:t>
          </a:r>
          <a:r>
            <a:rPr lang="en-US" sz="1500" kern="1200" dirty="0"/>
            <a:t>. </a:t>
          </a:r>
        </a:p>
      </dsp:txBody>
      <dsp:txXfrm>
        <a:off x="5732941" y="996580"/>
        <a:ext cx="2039458" cy="1619426"/>
      </dsp:txXfrm>
    </dsp:sp>
    <dsp:sp modelId="{E40D0A1E-C217-4AC9-A079-E29F15262217}">
      <dsp:nvSpPr>
        <dsp:cNvPr id="0" name=""/>
        <dsp:cNvSpPr/>
      </dsp:nvSpPr>
      <dsp:spPr>
        <a:xfrm>
          <a:off x="5342955" y="2609723"/>
          <a:ext cx="2427926" cy="16194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5731423" y="2609723"/>
        <a:ext cx="2039458" cy="1619426"/>
      </dsp:txXfrm>
    </dsp:sp>
    <dsp:sp modelId="{B04F7957-03D5-44E5-B600-CBE3F02020F3}">
      <dsp:nvSpPr>
        <dsp:cNvPr id="0" name=""/>
        <dsp:cNvSpPr/>
      </dsp:nvSpPr>
      <dsp:spPr>
        <a:xfrm>
          <a:off x="4048061" y="342849"/>
          <a:ext cx="1618617" cy="1618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err="1"/>
            <a:t>Risiko</a:t>
          </a:r>
          <a:r>
            <a:rPr lang="en-US" sz="1400" kern="1200" dirty="0"/>
            <a:t> non </a:t>
          </a:r>
          <a:r>
            <a:rPr lang="en-US" sz="1400" kern="1200" dirty="0" err="1"/>
            <a:t>klinis</a:t>
          </a:r>
          <a:r>
            <a:rPr lang="en-US" sz="1400" kern="1200" dirty="0"/>
            <a:t>/corporate risk </a:t>
          </a:r>
        </a:p>
      </dsp:txBody>
      <dsp:txXfrm>
        <a:off x="4285102" y="579890"/>
        <a:ext cx="1144535" cy="114453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473FF-1B8F-47A3-AF86-3EAACFE05E3D}" type="datetimeFigureOut">
              <a:rPr lang="id-ID" smtClean="0"/>
              <a:pPr/>
              <a:t>07/05/2025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46241-BCF7-407F-9741-9B4E7F0F7ECB}" type="slidenum">
              <a:rPr lang="id-ID" smtClean="0"/>
              <a:pPr/>
              <a:t>‹#›</a:t>
            </a:fld>
            <a:endParaRPr lang="id-ID"/>
          </a:p>
        </p:txBody>
      </p:sp>
    </p:spTree>
    <p:extLst>
      <p:ext uri="{BB962C8B-B14F-4D97-AF65-F5344CB8AC3E}">
        <p14:creationId xmlns:p14="http://schemas.microsoft.com/office/powerpoint/2010/main" val="390229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46241-BCF7-407F-9741-9B4E7F0F7ECB}" type="slidenum">
              <a:rPr lang="id-ID" smtClean="0"/>
              <a:pPr/>
              <a:t>8</a:t>
            </a:fld>
            <a:endParaRPr lang="id-ID"/>
          </a:p>
        </p:txBody>
      </p:sp>
    </p:spTree>
    <p:extLst>
      <p:ext uri="{BB962C8B-B14F-4D97-AF65-F5344CB8AC3E}">
        <p14:creationId xmlns:p14="http://schemas.microsoft.com/office/powerpoint/2010/main" val="91305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692BA3D-A3A6-4C2C-906B-22DA535A192C}" type="slidenum">
              <a:rPr lang="en-US" smtClean="0"/>
              <a:pPr/>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id-ID"/>
          </a:p>
        </p:txBody>
      </p:sp>
    </p:spTree>
    <p:extLst>
      <p:ext uri="{BB962C8B-B14F-4D97-AF65-F5344CB8AC3E}">
        <p14:creationId xmlns:p14="http://schemas.microsoft.com/office/powerpoint/2010/main" val="283210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9D34471-BD1C-4534-9EE2-9D74436EBAD7}" type="slidenum">
              <a:rPr lang="en-US" smtClean="0"/>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endParaRPr lang="id-ID"/>
          </a:p>
        </p:txBody>
      </p:sp>
    </p:spTree>
    <p:extLst>
      <p:ext uri="{BB962C8B-B14F-4D97-AF65-F5344CB8AC3E}">
        <p14:creationId xmlns:p14="http://schemas.microsoft.com/office/powerpoint/2010/main" val="361644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752C24B-534C-4A8C-887C-86938B349EC9}" type="slidenum">
              <a:rPr lang="en-US" smtClean="0"/>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id-ID"/>
          </a:p>
        </p:txBody>
      </p:sp>
    </p:spTree>
    <p:extLst>
      <p:ext uri="{BB962C8B-B14F-4D97-AF65-F5344CB8AC3E}">
        <p14:creationId xmlns:p14="http://schemas.microsoft.com/office/powerpoint/2010/main" val="220717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A68DD23-406C-45C6-A900-8912650A5BCA}" type="slidenum">
              <a:rPr lang="en-US" smtClean="0"/>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p:spPr>
        <p:txBody>
          <a:bodyPr/>
          <a:lstStyle/>
          <a:p>
            <a:pPr eaLnBrk="1" hangingPunct="1"/>
            <a:endParaRPr lang="id-ID"/>
          </a:p>
        </p:txBody>
      </p:sp>
    </p:spTree>
    <p:extLst>
      <p:ext uri="{BB962C8B-B14F-4D97-AF65-F5344CB8AC3E}">
        <p14:creationId xmlns:p14="http://schemas.microsoft.com/office/powerpoint/2010/main" val="306600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F9ECCEE-3FEA-4293-9C94-AEE53FA69ED9}" type="slidenum">
              <a:rPr lang="en-US" smtClean="0"/>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id-ID"/>
          </a:p>
        </p:txBody>
      </p:sp>
    </p:spTree>
    <p:extLst>
      <p:ext uri="{BB962C8B-B14F-4D97-AF65-F5344CB8AC3E}">
        <p14:creationId xmlns:p14="http://schemas.microsoft.com/office/powerpoint/2010/main" val="141436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8E568F9-C5F2-4B46-9F1B-25F000FB9328}" type="slidenum">
              <a:rPr lang="en-US" smtClean="0"/>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id-ID"/>
          </a:p>
        </p:txBody>
      </p:sp>
    </p:spTree>
    <p:extLst>
      <p:ext uri="{BB962C8B-B14F-4D97-AF65-F5344CB8AC3E}">
        <p14:creationId xmlns:p14="http://schemas.microsoft.com/office/powerpoint/2010/main" val="355699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942D509A-53A0-4AE2-8A53-A362DC6EFA49}"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D509A-53A0-4AE2-8A53-A362DC6EFA49}"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42D509A-53A0-4AE2-8A53-A362DC6EFA49}"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9DA894-A291-42C4-9805-20330025DC96}" type="datetimeFigureOut">
              <a:rPr lang="id-ID" smtClean="0"/>
              <a:pPr/>
              <a:t>07/05/2025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D509A-53A0-4AE2-8A53-A362DC6EFA4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0E9DA894-A291-42C4-9805-20330025DC96}" type="datetimeFigureOut">
              <a:rPr lang="id-ID" smtClean="0"/>
              <a:pPr/>
              <a:t>07/05/2025</a:t>
            </a:fld>
            <a:endParaRPr lang="id-ID"/>
          </a:p>
        </p:txBody>
      </p:sp>
      <p:sp>
        <p:nvSpPr>
          <p:cNvPr id="6" name="Footer Placeholder 5"/>
          <p:cNvSpPr>
            <a:spLocks noGrp="1"/>
          </p:cNvSpPr>
          <p:nvPr>
            <p:ph type="ftr" sz="quarter" idx="11"/>
          </p:nvPr>
        </p:nvSpPr>
        <p:spPr>
          <a:xfrm>
            <a:off x="914400" y="55499"/>
            <a:ext cx="5562600" cy="365125"/>
          </a:xfrm>
        </p:spPr>
        <p:txBody>
          <a:bodyPr/>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p>
            <a:fld id="{942D509A-53A0-4AE2-8A53-A362DC6EFA4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E9DA894-A291-42C4-9805-20330025DC96}" type="datetimeFigureOut">
              <a:rPr lang="id-ID" smtClean="0"/>
              <a:pPr/>
              <a:t>07/05/2025</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42D509A-53A0-4AE2-8A53-A362DC6EFA49}"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1428736"/>
            <a:ext cx="7772400" cy="1975104"/>
          </a:xfrm>
        </p:spPr>
        <p:txBody>
          <a:bodyPr>
            <a:normAutofit/>
          </a:bodyPr>
          <a:lstStyle/>
          <a:p>
            <a:r>
              <a:rPr lang="id-ID" dirty="0"/>
              <a:t>Manajemen Risiko </a:t>
            </a:r>
            <a:br>
              <a:rPr lang="id-ID" dirty="0"/>
            </a:br>
            <a:r>
              <a:rPr lang="id-ID" dirty="0"/>
              <a:t>Di Dalam dan Di Luar Gedung</a:t>
            </a:r>
          </a:p>
        </p:txBody>
      </p:sp>
      <p:sp>
        <p:nvSpPr>
          <p:cNvPr id="3" name="Subtitle 2"/>
          <p:cNvSpPr>
            <a:spLocks noGrp="1"/>
          </p:cNvSpPr>
          <p:nvPr>
            <p:ph type="subTitle" idx="1"/>
          </p:nvPr>
        </p:nvSpPr>
        <p:spPr>
          <a:xfrm>
            <a:off x="1371600" y="4786322"/>
            <a:ext cx="6400800" cy="852478"/>
          </a:xfrm>
        </p:spPr>
        <p:txBody>
          <a:bodyPr>
            <a:normAutofit/>
          </a:bodyPr>
          <a:lstStyle/>
          <a:p>
            <a:r>
              <a:rPr lang="en-US" dirty="0"/>
              <a:t>TIM PENGAJAR K3 </a:t>
            </a:r>
            <a:r>
              <a:rPr lang="en-US" dirty="0" err="1"/>
              <a:t>Keperawatan</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697427"/>
          </a:xfrm>
        </p:spPr>
        <p:txBody>
          <a:bodyPr/>
          <a:lstStyle/>
          <a:p>
            <a:pPr algn="just"/>
            <a:r>
              <a:rPr lang="id-ID" b="1" i="1" dirty="0"/>
              <a:t>Incident</a:t>
            </a:r>
          </a:p>
          <a:p>
            <a:pPr lvl="1" algn="just"/>
            <a:r>
              <a:rPr lang="id-ID" dirty="0"/>
              <a:t>Suatu kejadian yang tidak diinginkan, bila ada saat itu sedikit saja ada perubahan, maka akan mengakibatkan </a:t>
            </a:r>
            <a:r>
              <a:rPr lang="id-ID" i="1" dirty="0"/>
              <a:t>accident</a:t>
            </a:r>
          </a:p>
          <a:p>
            <a:pPr algn="just"/>
            <a:r>
              <a:rPr lang="id-ID" b="1" i="1" dirty="0"/>
              <a:t>Acciden</a:t>
            </a:r>
            <a:r>
              <a:rPr lang="id-ID" i="1" dirty="0"/>
              <a:t>t</a:t>
            </a:r>
            <a:r>
              <a:rPr lang="id-ID" dirty="0"/>
              <a:t> :</a:t>
            </a:r>
          </a:p>
          <a:p>
            <a:pPr lvl="1" algn="just"/>
            <a:r>
              <a:rPr lang="id-ID" dirty="0"/>
              <a:t>Kejadian yang tidak diinginkan yang berakibat cidera pada manusia, barang, gangguan thd pekerjaan, pencemaran lingkungan</a:t>
            </a:r>
          </a:p>
          <a:p>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169988" y="44450"/>
            <a:ext cx="6858000" cy="1143000"/>
          </a:xfrm>
        </p:spPr>
        <p:txBody>
          <a:bodyPr/>
          <a:lstStyle/>
          <a:p>
            <a:pPr algn="ctr" eaLnBrk="1" hangingPunct="1">
              <a:lnSpc>
                <a:spcPct val="120000"/>
              </a:lnSpc>
              <a:defRPr/>
            </a:pPr>
            <a:r>
              <a:rPr lang="en-US" sz="2400" dirty="0">
                <a:solidFill>
                  <a:srgbClr val="FFFF00"/>
                </a:solidFill>
                <a:latin typeface="Comic Sans MS" pitchFamily="66" charset="0"/>
              </a:rPr>
              <a:t>ANALISA DAN PENILAIAN RISIKO </a:t>
            </a:r>
            <a:br>
              <a:rPr lang="en-US" sz="2400" dirty="0">
                <a:solidFill>
                  <a:srgbClr val="FFFF00"/>
                </a:solidFill>
                <a:latin typeface="Comic Sans MS" pitchFamily="66" charset="0"/>
              </a:rPr>
            </a:br>
            <a:r>
              <a:rPr lang="en-US" sz="2400" dirty="0">
                <a:solidFill>
                  <a:srgbClr val="FFFF00"/>
                </a:solidFill>
                <a:latin typeface="Comic Sans MS" pitchFamily="66" charset="0"/>
              </a:rPr>
              <a:t>     (</a:t>
            </a:r>
            <a:r>
              <a:rPr lang="en-US" sz="2400" i="1" dirty="0">
                <a:solidFill>
                  <a:srgbClr val="FFFF00"/>
                </a:solidFill>
                <a:latin typeface="Comic Sans MS" pitchFamily="66" charset="0"/>
              </a:rPr>
              <a:t>ANALYSIS AND RISK ASSESSMENT</a:t>
            </a:r>
            <a:r>
              <a:rPr lang="en-US" sz="2400" dirty="0">
                <a:solidFill>
                  <a:srgbClr val="FFFF00"/>
                </a:solidFill>
                <a:latin typeface="Comic Sans MS" pitchFamily="66" charset="0"/>
              </a:rPr>
              <a:t>)</a:t>
            </a:r>
            <a:r>
              <a:rPr lang="en-US" sz="2400" u="sng" dirty="0">
                <a:solidFill>
                  <a:srgbClr val="FFFF00"/>
                </a:solidFill>
                <a:latin typeface="Comic Sans MS" pitchFamily="66" charset="0"/>
              </a:rPr>
              <a:t> </a:t>
            </a:r>
            <a:endParaRPr lang="en-GB" sz="2400" u="sng" dirty="0">
              <a:solidFill>
                <a:srgbClr val="FFFF00"/>
              </a:solidFill>
              <a:latin typeface="Comic Sans MS" pitchFamily="66" charset="0"/>
            </a:endParaRPr>
          </a:p>
        </p:txBody>
      </p:sp>
      <p:sp>
        <p:nvSpPr>
          <p:cNvPr id="164867" name="Rectangle 3"/>
          <p:cNvSpPr>
            <a:spLocks noGrp="1" noChangeArrowheads="1"/>
          </p:cNvSpPr>
          <p:nvPr>
            <p:ph idx="1"/>
          </p:nvPr>
        </p:nvSpPr>
        <p:spPr>
          <a:xfrm>
            <a:off x="152400" y="1143000"/>
            <a:ext cx="8915400" cy="4114800"/>
          </a:xfrm>
        </p:spPr>
        <p:txBody>
          <a:bodyPr/>
          <a:lstStyle/>
          <a:p>
            <a:pPr eaLnBrk="1" hangingPunct="1">
              <a:buFont typeface="Wingdings" pitchFamily="2" charset="2"/>
              <a:buNone/>
              <a:defRPr/>
            </a:pPr>
            <a:r>
              <a:rPr lang="en-US" sz="2000" b="1" dirty="0">
                <a:latin typeface="Comic Sans MS" pitchFamily="66" charset="0"/>
              </a:rPr>
              <a:t>   </a:t>
            </a:r>
            <a:r>
              <a:rPr lang="en-US" sz="2200" b="1" dirty="0" err="1">
                <a:solidFill>
                  <a:srgbClr val="66FFFF"/>
                </a:solidFill>
                <a:latin typeface="Comic Sans MS" pitchFamily="66" charset="0"/>
              </a:rPr>
              <a:t>Analisa</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dan</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penilaian</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risiko</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adalah</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merupakan</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bagian</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dari</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Manajemen</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Risiko</a:t>
            </a:r>
            <a:r>
              <a:rPr lang="en-US" sz="2200" b="1" dirty="0">
                <a:solidFill>
                  <a:srgbClr val="66FFFF"/>
                </a:solidFill>
                <a:latin typeface="Comic Sans MS" pitchFamily="66" charset="0"/>
              </a:rPr>
              <a:t> (</a:t>
            </a:r>
            <a:r>
              <a:rPr lang="en-US" sz="2200" b="1" i="1" dirty="0">
                <a:solidFill>
                  <a:srgbClr val="66FFFF"/>
                </a:solidFill>
                <a:latin typeface="Comic Sans MS" pitchFamily="66" charset="0"/>
              </a:rPr>
              <a:t>Risk Management</a:t>
            </a:r>
            <a:r>
              <a:rPr lang="en-US" sz="2200" b="1" dirty="0">
                <a:solidFill>
                  <a:srgbClr val="66FFFF"/>
                </a:solidFill>
                <a:latin typeface="Comic Sans MS" pitchFamily="66" charset="0"/>
              </a:rPr>
              <a:t>), yang </a:t>
            </a:r>
            <a:r>
              <a:rPr lang="en-US" sz="2200" b="1" dirty="0" err="1">
                <a:solidFill>
                  <a:srgbClr val="66FFFF"/>
                </a:solidFill>
                <a:latin typeface="Comic Sans MS" pitchFamily="66" charset="0"/>
              </a:rPr>
              <a:t>tahapannya</a:t>
            </a:r>
            <a:r>
              <a:rPr lang="en-US" sz="2200" b="1" dirty="0">
                <a:solidFill>
                  <a:srgbClr val="66FFFF"/>
                </a:solidFill>
                <a:latin typeface="Comic Sans MS" pitchFamily="66" charset="0"/>
              </a:rPr>
              <a:t> </a:t>
            </a:r>
            <a:r>
              <a:rPr lang="en-US" sz="2200" b="1" dirty="0" err="1">
                <a:solidFill>
                  <a:srgbClr val="66FFFF"/>
                </a:solidFill>
                <a:latin typeface="Comic Sans MS" pitchFamily="66" charset="0"/>
              </a:rPr>
              <a:t>sbb</a:t>
            </a:r>
            <a:r>
              <a:rPr lang="en-US" sz="2200" b="1" dirty="0">
                <a:solidFill>
                  <a:srgbClr val="66FFFF"/>
                </a:solidFill>
                <a:latin typeface="Comic Sans MS" pitchFamily="66" charset="0"/>
              </a:rPr>
              <a:t>:</a:t>
            </a:r>
            <a:r>
              <a:rPr lang="en-US" sz="2200" b="1" dirty="0">
                <a:solidFill>
                  <a:srgbClr val="66FF33"/>
                </a:solidFill>
                <a:latin typeface="Comic Sans MS" pitchFamily="66" charset="0"/>
              </a:rPr>
              <a:t> </a:t>
            </a:r>
            <a:endParaRPr lang="en-GB" sz="2200" b="1" dirty="0">
              <a:solidFill>
                <a:srgbClr val="66FF33"/>
              </a:solidFill>
              <a:latin typeface="Comic Sans MS" pitchFamily="66" charset="0"/>
            </a:endParaRPr>
          </a:p>
        </p:txBody>
      </p:sp>
      <p:sp>
        <p:nvSpPr>
          <p:cNvPr id="81" name="Date Placeholder 3"/>
          <p:cNvSpPr>
            <a:spLocks noGrp="1"/>
          </p:cNvSpPr>
          <p:nvPr>
            <p:ph type="dt" sz="half" idx="10"/>
          </p:nvPr>
        </p:nvSpPr>
        <p:spPr/>
        <p:txBody>
          <a:bodyPr/>
          <a:lstStyle/>
          <a:p>
            <a:pPr>
              <a:defRPr/>
            </a:pPr>
            <a:fld id="{CD245D1E-8040-4E55-AA14-8807F1F2DE7D}" type="datetime1">
              <a:rPr lang="en-US"/>
              <a:pPr>
                <a:defRPr/>
              </a:pPr>
              <a:t>5/7/2025</a:t>
            </a:fld>
            <a:endParaRPr lang="en-US"/>
          </a:p>
        </p:txBody>
      </p:sp>
      <p:sp>
        <p:nvSpPr>
          <p:cNvPr id="82" name="Slide Number Placeholder 5"/>
          <p:cNvSpPr>
            <a:spLocks noGrp="1"/>
          </p:cNvSpPr>
          <p:nvPr>
            <p:ph type="sldNum" sz="quarter" idx="12"/>
          </p:nvPr>
        </p:nvSpPr>
        <p:spPr/>
        <p:txBody>
          <a:bodyPr>
            <a:normAutofit/>
          </a:bodyPr>
          <a:lstStyle/>
          <a:p>
            <a:pPr>
              <a:defRPr/>
            </a:pPr>
            <a:fld id="{3C06B53D-8E20-47B1-8107-80E9C8BC0DDE}" type="slidenum">
              <a:rPr lang="en-US"/>
              <a:pPr>
                <a:defRPr/>
              </a:pPr>
              <a:t>11</a:t>
            </a:fld>
            <a:endParaRPr lang="en-US"/>
          </a:p>
        </p:txBody>
      </p:sp>
      <p:sp>
        <p:nvSpPr>
          <p:cNvPr id="14342" name="Rectangle 4"/>
          <p:cNvSpPr>
            <a:spLocks noChangeArrowheads="1"/>
          </p:cNvSpPr>
          <p:nvPr/>
        </p:nvSpPr>
        <p:spPr bwMode="auto">
          <a:xfrm>
            <a:off x="2919413" y="2128838"/>
            <a:ext cx="1881187" cy="304800"/>
          </a:xfrm>
          <a:prstGeom prst="rect">
            <a:avLst/>
          </a:prstGeom>
          <a:solidFill>
            <a:srgbClr val="FFFFB5"/>
          </a:solidFill>
          <a:ln w="19050">
            <a:solidFill>
              <a:srgbClr val="990000"/>
            </a:solidFill>
            <a:miter lim="800000"/>
            <a:headEnd/>
            <a:tailEnd/>
          </a:ln>
        </p:spPr>
        <p:txBody>
          <a:bodyPr wrap="none" anchor="ctr"/>
          <a:lstStyle/>
          <a:p>
            <a:pPr algn="ctr" eaLnBrk="1" hangingPunct="1"/>
            <a:r>
              <a:rPr lang="en-US" b="1">
                <a:solidFill>
                  <a:srgbClr val="000000"/>
                </a:solidFill>
                <a:latin typeface="Arial Narrow" pitchFamily="34" charset="0"/>
              </a:rPr>
              <a:t>KOMITMEN</a:t>
            </a:r>
            <a:endParaRPr lang="en-GB" b="1">
              <a:solidFill>
                <a:srgbClr val="000000"/>
              </a:solidFill>
              <a:latin typeface="Arial Narrow" pitchFamily="34" charset="0"/>
            </a:endParaRPr>
          </a:p>
        </p:txBody>
      </p:sp>
      <p:sp>
        <p:nvSpPr>
          <p:cNvPr id="14343" name="Rectangle 5"/>
          <p:cNvSpPr>
            <a:spLocks noChangeArrowheads="1"/>
          </p:cNvSpPr>
          <p:nvPr/>
        </p:nvSpPr>
        <p:spPr bwMode="auto">
          <a:xfrm>
            <a:off x="2928938" y="2667000"/>
            <a:ext cx="1828800" cy="285750"/>
          </a:xfrm>
          <a:prstGeom prst="rect">
            <a:avLst/>
          </a:prstGeom>
          <a:solidFill>
            <a:srgbClr val="FFFFB5"/>
          </a:solidFill>
          <a:ln w="19050">
            <a:solidFill>
              <a:srgbClr val="990000"/>
            </a:solidFill>
            <a:miter lim="800000"/>
            <a:headEnd/>
            <a:tailEnd/>
          </a:ln>
        </p:spPr>
        <p:txBody>
          <a:bodyPr wrap="none" anchor="ctr"/>
          <a:lstStyle/>
          <a:p>
            <a:pPr algn="ctr" eaLnBrk="1" hangingPunct="1"/>
            <a:r>
              <a:rPr lang="en-US" b="1">
                <a:solidFill>
                  <a:srgbClr val="000000"/>
                </a:solidFill>
                <a:latin typeface="Arial Narrow" pitchFamily="34" charset="0"/>
              </a:rPr>
              <a:t>PERSIAPAN</a:t>
            </a:r>
            <a:endParaRPr lang="en-GB" b="1">
              <a:solidFill>
                <a:srgbClr val="000000"/>
              </a:solidFill>
              <a:latin typeface="Arial Narrow" pitchFamily="34" charset="0"/>
            </a:endParaRPr>
          </a:p>
        </p:txBody>
      </p:sp>
      <p:sp>
        <p:nvSpPr>
          <p:cNvPr id="14344" name="Rectangle 6"/>
          <p:cNvSpPr>
            <a:spLocks noChangeArrowheads="1"/>
          </p:cNvSpPr>
          <p:nvPr/>
        </p:nvSpPr>
        <p:spPr bwMode="auto">
          <a:xfrm>
            <a:off x="2720975" y="3186113"/>
            <a:ext cx="2324100" cy="280987"/>
          </a:xfrm>
          <a:prstGeom prst="rect">
            <a:avLst/>
          </a:prstGeom>
          <a:solidFill>
            <a:srgbClr val="FFFFB5"/>
          </a:solidFill>
          <a:ln w="19050">
            <a:solidFill>
              <a:srgbClr val="990000"/>
            </a:solidFill>
            <a:miter lim="800000"/>
            <a:headEnd/>
            <a:tailEnd/>
          </a:ln>
        </p:spPr>
        <p:txBody>
          <a:bodyPr wrap="none" anchor="ctr"/>
          <a:lstStyle/>
          <a:p>
            <a:pPr algn="ctr" eaLnBrk="1" hangingPunct="1"/>
            <a:r>
              <a:rPr lang="en-US" b="1">
                <a:solidFill>
                  <a:srgbClr val="000000"/>
                </a:solidFill>
                <a:latin typeface="Arial Narrow" pitchFamily="34" charset="0"/>
              </a:rPr>
              <a:t>IDENTIFIKASI BAHAYA</a:t>
            </a:r>
            <a:endParaRPr lang="en-GB" b="1">
              <a:solidFill>
                <a:srgbClr val="000000"/>
              </a:solidFill>
              <a:latin typeface="Arial Narrow" pitchFamily="34" charset="0"/>
            </a:endParaRPr>
          </a:p>
        </p:txBody>
      </p:sp>
      <p:sp>
        <p:nvSpPr>
          <p:cNvPr id="14345" name="Rectangle 7"/>
          <p:cNvSpPr>
            <a:spLocks noChangeArrowheads="1"/>
          </p:cNvSpPr>
          <p:nvPr/>
        </p:nvSpPr>
        <p:spPr bwMode="auto">
          <a:xfrm>
            <a:off x="2605088" y="3706813"/>
            <a:ext cx="2555875" cy="393700"/>
          </a:xfrm>
          <a:prstGeom prst="rect">
            <a:avLst/>
          </a:prstGeom>
          <a:solidFill>
            <a:srgbClr val="FF0F0F"/>
          </a:solidFill>
          <a:ln w="28575">
            <a:solidFill>
              <a:srgbClr val="66FF33"/>
            </a:solidFill>
            <a:miter lim="800000"/>
            <a:headEnd/>
            <a:tailEnd/>
          </a:ln>
        </p:spPr>
        <p:txBody>
          <a:bodyPr wrap="none" anchor="ctr"/>
          <a:lstStyle/>
          <a:p>
            <a:pPr algn="ctr" eaLnBrk="1" hangingPunct="1"/>
            <a:r>
              <a:rPr lang="en-US" sz="2400" b="1">
                <a:solidFill>
                  <a:srgbClr val="000000"/>
                </a:solidFill>
                <a:latin typeface="Arial Narrow" pitchFamily="34" charset="0"/>
              </a:rPr>
              <a:t>ANALISA RISIKO</a:t>
            </a:r>
            <a:endParaRPr lang="en-GB" sz="2400" b="1">
              <a:solidFill>
                <a:srgbClr val="000000"/>
              </a:solidFill>
              <a:latin typeface="Arial Narrow" pitchFamily="34" charset="0"/>
            </a:endParaRPr>
          </a:p>
        </p:txBody>
      </p:sp>
      <p:sp>
        <p:nvSpPr>
          <p:cNvPr id="14346" name="Rectangle 8"/>
          <p:cNvSpPr>
            <a:spLocks noChangeArrowheads="1"/>
          </p:cNvSpPr>
          <p:nvPr/>
        </p:nvSpPr>
        <p:spPr bwMode="auto">
          <a:xfrm>
            <a:off x="2411413" y="6046788"/>
            <a:ext cx="2808287" cy="530225"/>
          </a:xfrm>
          <a:prstGeom prst="rect">
            <a:avLst/>
          </a:prstGeom>
          <a:solidFill>
            <a:srgbClr val="FFFFB5"/>
          </a:solidFill>
          <a:ln w="28575">
            <a:solidFill>
              <a:srgbClr val="990000"/>
            </a:solidFill>
            <a:miter lim="800000"/>
            <a:headEnd/>
            <a:tailEnd/>
          </a:ln>
        </p:spPr>
        <p:txBody>
          <a:bodyPr wrap="none" anchor="ctr"/>
          <a:lstStyle/>
          <a:p>
            <a:pPr algn="ctr" eaLnBrk="1" hangingPunct="1"/>
            <a:r>
              <a:rPr lang="en-US" sz="2400" b="1">
                <a:solidFill>
                  <a:srgbClr val="000000"/>
                </a:solidFill>
                <a:latin typeface="Arial Narrow" pitchFamily="34" charset="0"/>
              </a:rPr>
              <a:t>PENANGANAN RISIKO</a:t>
            </a:r>
            <a:endParaRPr lang="en-GB" sz="2400" b="1">
              <a:solidFill>
                <a:srgbClr val="000000"/>
              </a:solidFill>
              <a:latin typeface="Arial Narrow" pitchFamily="34" charset="0"/>
            </a:endParaRPr>
          </a:p>
        </p:txBody>
      </p:sp>
      <p:sp>
        <p:nvSpPr>
          <p:cNvPr id="14347" name="Rectangle 9"/>
          <p:cNvSpPr>
            <a:spLocks noChangeArrowheads="1"/>
          </p:cNvSpPr>
          <p:nvPr/>
        </p:nvSpPr>
        <p:spPr bwMode="auto">
          <a:xfrm>
            <a:off x="6515100" y="3587750"/>
            <a:ext cx="1447800" cy="666750"/>
          </a:xfrm>
          <a:prstGeom prst="rect">
            <a:avLst/>
          </a:prstGeom>
          <a:solidFill>
            <a:srgbClr val="FFFFB5"/>
          </a:solidFill>
          <a:ln w="19050">
            <a:solidFill>
              <a:srgbClr val="990000"/>
            </a:solidFill>
            <a:miter lim="800000"/>
            <a:headEnd/>
            <a:tailEnd/>
          </a:ln>
        </p:spPr>
        <p:txBody>
          <a:bodyPr wrap="none" anchor="ctr"/>
          <a:lstStyle/>
          <a:p>
            <a:pPr algn="ctr" eaLnBrk="1" hangingPunct="1"/>
            <a:r>
              <a:rPr lang="en-US" b="1">
                <a:solidFill>
                  <a:srgbClr val="000000"/>
                </a:solidFill>
                <a:latin typeface="Arial Narrow" pitchFamily="34" charset="0"/>
              </a:rPr>
              <a:t>MONITOR &amp;</a:t>
            </a:r>
          </a:p>
          <a:p>
            <a:pPr algn="ctr" eaLnBrk="1" hangingPunct="1"/>
            <a:r>
              <a:rPr lang="en-US" b="1">
                <a:solidFill>
                  <a:srgbClr val="000000"/>
                </a:solidFill>
                <a:latin typeface="Arial Narrow" pitchFamily="34" charset="0"/>
              </a:rPr>
              <a:t>REVIEW</a:t>
            </a:r>
            <a:endParaRPr lang="en-GB" b="1">
              <a:solidFill>
                <a:srgbClr val="000000"/>
              </a:solidFill>
              <a:latin typeface="Arial Narrow" pitchFamily="34" charset="0"/>
            </a:endParaRPr>
          </a:p>
        </p:txBody>
      </p:sp>
      <p:sp>
        <p:nvSpPr>
          <p:cNvPr id="14348" name="Line 10"/>
          <p:cNvSpPr>
            <a:spLocks noChangeShapeType="1"/>
          </p:cNvSpPr>
          <p:nvPr/>
        </p:nvSpPr>
        <p:spPr bwMode="auto">
          <a:xfrm>
            <a:off x="3829050" y="2433638"/>
            <a:ext cx="0" cy="228600"/>
          </a:xfrm>
          <a:prstGeom prst="line">
            <a:avLst/>
          </a:prstGeom>
          <a:noFill/>
          <a:ln w="19050">
            <a:solidFill>
              <a:srgbClr val="FF7C80"/>
            </a:solidFill>
            <a:round/>
            <a:headEnd/>
            <a:tailEnd type="triangle" w="med" len="med"/>
          </a:ln>
        </p:spPr>
        <p:txBody>
          <a:bodyPr wrap="none"/>
          <a:lstStyle/>
          <a:p>
            <a:endParaRPr lang="id-ID"/>
          </a:p>
        </p:txBody>
      </p:sp>
      <p:sp>
        <p:nvSpPr>
          <p:cNvPr id="14349" name="Line 11"/>
          <p:cNvSpPr>
            <a:spLocks noChangeShapeType="1"/>
          </p:cNvSpPr>
          <p:nvPr/>
        </p:nvSpPr>
        <p:spPr bwMode="auto">
          <a:xfrm>
            <a:off x="3829050" y="2952750"/>
            <a:ext cx="0" cy="228600"/>
          </a:xfrm>
          <a:prstGeom prst="line">
            <a:avLst/>
          </a:prstGeom>
          <a:noFill/>
          <a:ln w="19050">
            <a:solidFill>
              <a:srgbClr val="FF7C80"/>
            </a:solidFill>
            <a:round/>
            <a:headEnd/>
            <a:tailEnd type="triangle" w="med" len="med"/>
          </a:ln>
        </p:spPr>
        <p:txBody>
          <a:bodyPr wrap="none"/>
          <a:lstStyle/>
          <a:p>
            <a:endParaRPr lang="id-ID"/>
          </a:p>
        </p:txBody>
      </p:sp>
      <p:sp>
        <p:nvSpPr>
          <p:cNvPr id="14350" name="Line 12"/>
          <p:cNvSpPr>
            <a:spLocks noChangeShapeType="1"/>
          </p:cNvSpPr>
          <p:nvPr/>
        </p:nvSpPr>
        <p:spPr bwMode="auto">
          <a:xfrm>
            <a:off x="3829050" y="3481388"/>
            <a:ext cx="0" cy="228600"/>
          </a:xfrm>
          <a:prstGeom prst="line">
            <a:avLst/>
          </a:prstGeom>
          <a:noFill/>
          <a:ln w="19050">
            <a:solidFill>
              <a:srgbClr val="FF7C80"/>
            </a:solidFill>
            <a:round/>
            <a:headEnd/>
            <a:tailEnd type="triangle" w="med" len="med"/>
          </a:ln>
        </p:spPr>
        <p:txBody>
          <a:bodyPr wrap="none"/>
          <a:lstStyle/>
          <a:p>
            <a:endParaRPr lang="id-ID"/>
          </a:p>
        </p:txBody>
      </p:sp>
      <p:sp>
        <p:nvSpPr>
          <p:cNvPr id="14351" name="Rectangle 13"/>
          <p:cNvSpPr>
            <a:spLocks noChangeArrowheads="1"/>
          </p:cNvSpPr>
          <p:nvPr/>
        </p:nvSpPr>
        <p:spPr bwMode="auto">
          <a:xfrm>
            <a:off x="1809750" y="4587875"/>
            <a:ext cx="1219200" cy="285750"/>
          </a:xfrm>
          <a:prstGeom prst="rect">
            <a:avLst/>
          </a:prstGeom>
          <a:solidFill>
            <a:srgbClr val="FF0F0F"/>
          </a:solidFill>
          <a:ln w="19050">
            <a:solidFill>
              <a:srgbClr val="66FF33"/>
            </a:solidFill>
            <a:miter lim="800000"/>
            <a:headEnd/>
            <a:tailEnd/>
          </a:ln>
        </p:spPr>
        <p:txBody>
          <a:bodyPr wrap="none" anchor="ctr"/>
          <a:lstStyle/>
          <a:p>
            <a:pPr algn="ctr" eaLnBrk="1" hangingPunct="1"/>
            <a:r>
              <a:rPr lang="en-US" b="1">
                <a:solidFill>
                  <a:srgbClr val="000000"/>
                </a:solidFill>
                <a:latin typeface="Arial Narrow" pitchFamily="34" charset="0"/>
              </a:rPr>
              <a:t>  AKIBAT  </a:t>
            </a:r>
            <a:endParaRPr lang="en-GB" b="1">
              <a:solidFill>
                <a:srgbClr val="000000"/>
              </a:solidFill>
              <a:latin typeface="Arial Narrow" pitchFamily="34" charset="0"/>
            </a:endParaRPr>
          </a:p>
        </p:txBody>
      </p:sp>
      <p:sp>
        <p:nvSpPr>
          <p:cNvPr id="14352" name="Rectangle 14"/>
          <p:cNvSpPr>
            <a:spLocks noChangeArrowheads="1"/>
          </p:cNvSpPr>
          <p:nvPr/>
        </p:nvSpPr>
        <p:spPr bwMode="auto">
          <a:xfrm>
            <a:off x="4629150" y="4587875"/>
            <a:ext cx="1219200" cy="285750"/>
          </a:xfrm>
          <a:prstGeom prst="rect">
            <a:avLst/>
          </a:prstGeom>
          <a:solidFill>
            <a:srgbClr val="FF0F0F"/>
          </a:solidFill>
          <a:ln w="19050">
            <a:solidFill>
              <a:srgbClr val="66FF33"/>
            </a:solidFill>
            <a:miter lim="800000"/>
            <a:headEnd/>
            <a:tailEnd/>
          </a:ln>
        </p:spPr>
        <p:txBody>
          <a:bodyPr wrap="none" anchor="ctr"/>
          <a:lstStyle/>
          <a:p>
            <a:pPr eaLnBrk="1" hangingPunct="1"/>
            <a:r>
              <a:rPr lang="en-US" b="1">
                <a:solidFill>
                  <a:srgbClr val="000000"/>
                </a:solidFill>
                <a:latin typeface="Arial Narrow" pitchFamily="34" charset="0"/>
              </a:rPr>
              <a:t> </a:t>
            </a:r>
            <a:r>
              <a:rPr lang="en-US" sz="800" b="1">
                <a:solidFill>
                  <a:srgbClr val="000000"/>
                </a:solidFill>
                <a:latin typeface="Arial Narrow" pitchFamily="34" charset="0"/>
              </a:rPr>
              <a:t>  </a:t>
            </a:r>
            <a:r>
              <a:rPr lang="en-US" b="1">
                <a:solidFill>
                  <a:srgbClr val="000000"/>
                </a:solidFill>
                <a:latin typeface="Arial Narrow" pitchFamily="34" charset="0"/>
              </a:rPr>
              <a:t>PELUANG  </a:t>
            </a:r>
            <a:endParaRPr lang="en-GB" b="1">
              <a:solidFill>
                <a:srgbClr val="000000"/>
              </a:solidFill>
              <a:latin typeface="Arial Narrow" pitchFamily="34" charset="0"/>
            </a:endParaRPr>
          </a:p>
        </p:txBody>
      </p:sp>
      <p:sp>
        <p:nvSpPr>
          <p:cNvPr id="14353" name="Rectangle 15"/>
          <p:cNvSpPr>
            <a:spLocks noChangeArrowheads="1"/>
          </p:cNvSpPr>
          <p:nvPr/>
        </p:nvSpPr>
        <p:spPr bwMode="auto">
          <a:xfrm>
            <a:off x="2538413" y="5365750"/>
            <a:ext cx="2590800" cy="457200"/>
          </a:xfrm>
          <a:prstGeom prst="rect">
            <a:avLst/>
          </a:prstGeom>
          <a:solidFill>
            <a:srgbClr val="FF0F0F"/>
          </a:solidFill>
          <a:ln w="28575">
            <a:solidFill>
              <a:srgbClr val="66FF33"/>
            </a:solidFill>
            <a:miter lim="800000"/>
            <a:headEnd/>
            <a:tailEnd/>
          </a:ln>
        </p:spPr>
        <p:txBody>
          <a:bodyPr wrap="none" anchor="ctr"/>
          <a:lstStyle/>
          <a:p>
            <a:pPr algn="ctr" eaLnBrk="1" hangingPunct="1"/>
            <a:r>
              <a:rPr lang="en-US" sz="2400" b="1">
                <a:solidFill>
                  <a:srgbClr val="000000"/>
                </a:solidFill>
                <a:latin typeface="Arial Narrow" pitchFamily="34" charset="0"/>
              </a:rPr>
              <a:t>PENILAIAN RISIKO</a:t>
            </a:r>
            <a:endParaRPr lang="en-GB" sz="2400" b="1">
              <a:solidFill>
                <a:srgbClr val="000000"/>
              </a:solidFill>
              <a:latin typeface="Arial Narrow" pitchFamily="34" charset="0"/>
            </a:endParaRPr>
          </a:p>
        </p:txBody>
      </p:sp>
      <p:sp>
        <p:nvSpPr>
          <p:cNvPr id="14354" name="Line 16"/>
          <p:cNvSpPr>
            <a:spLocks noChangeShapeType="1"/>
          </p:cNvSpPr>
          <p:nvPr/>
        </p:nvSpPr>
        <p:spPr bwMode="auto">
          <a:xfrm>
            <a:off x="2433638" y="4356100"/>
            <a:ext cx="0" cy="228600"/>
          </a:xfrm>
          <a:prstGeom prst="line">
            <a:avLst/>
          </a:prstGeom>
          <a:noFill/>
          <a:ln w="19050">
            <a:solidFill>
              <a:srgbClr val="FF7C80"/>
            </a:solidFill>
            <a:round/>
            <a:headEnd/>
            <a:tailEnd type="triangle" w="med" len="med"/>
          </a:ln>
        </p:spPr>
        <p:txBody>
          <a:bodyPr wrap="none"/>
          <a:lstStyle/>
          <a:p>
            <a:endParaRPr lang="id-ID"/>
          </a:p>
        </p:txBody>
      </p:sp>
      <p:sp>
        <p:nvSpPr>
          <p:cNvPr id="14355" name="Line 17"/>
          <p:cNvSpPr>
            <a:spLocks noChangeShapeType="1"/>
          </p:cNvSpPr>
          <p:nvPr/>
        </p:nvSpPr>
        <p:spPr bwMode="auto">
          <a:xfrm>
            <a:off x="5233988" y="4356100"/>
            <a:ext cx="0" cy="228600"/>
          </a:xfrm>
          <a:prstGeom prst="line">
            <a:avLst/>
          </a:prstGeom>
          <a:noFill/>
          <a:ln w="19050">
            <a:solidFill>
              <a:srgbClr val="FF7C80"/>
            </a:solidFill>
            <a:round/>
            <a:headEnd/>
            <a:tailEnd type="triangle" w="med" len="med"/>
          </a:ln>
        </p:spPr>
        <p:txBody>
          <a:bodyPr wrap="none"/>
          <a:lstStyle/>
          <a:p>
            <a:endParaRPr lang="id-ID"/>
          </a:p>
        </p:txBody>
      </p:sp>
      <p:sp>
        <p:nvSpPr>
          <p:cNvPr id="14356" name="Line 18"/>
          <p:cNvSpPr>
            <a:spLocks noChangeShapeType="1"/>
          </p:cNvSpPr>
          <p:nvPr/>
        </p:nvSpPr>
        <p:spPr bwMode="auto">
          <a:xfrm>
            <a:off x="3849688" y="5122863"/>
            <a:ext cx="0" cy="228600"/>
          </a:xfrm>
          <a:prstGeom prst="line">
            <a:avLst/>
          </a:prstGeom>
          <a:noFill/>
          <a:ln w="19050">
            <a:solidFill>
              <a:srgbClr val="FF7C80"/>
            </a:solidFill>
            <a:round/>
            <a:headEnd/>
            <a:tailEnd type="triangle" w="med" len="med"/>
          </a:ln>
        </p:spPr>
        <p:txBody>
          <a:bodyPr wrap="none"/>
          <a:lstStyle/>
          <a:p>
            <a:endParaRPr lang="id-ID"/>
          </a:p>
        </p:txBody>
      </p:sp>
      <p:sp>
        <p:nvSpPr>
          <p:cNvPr id="14357" name="Line 19"/>
          <p:cNvSpPr>
            <a:spLocks noChangeShapeType="1"/>
          </p:cNvSpPr>
          <p:nvPr/>
        </p:nvSpPr>
        <p:spPr bwMode="auto">
          <a:xfrm>
            <a:off x="3829050" y="4124325"/>
            <a:ext cx="0" cy="228600"/>
          </a:xfrm>
          <a:prstGeom prst="line">
            <a:avLst/>
          </a:prstGeom>
          <a:noFill/>
          <a:ln w="19050">
            <a:solidFill>
              <a:srgbClr val="FF7C80"/>
            </a:solidFill>
            <a:round/>
            <a:headEnd/>
            <a:tailEnd/>
          </a:ln>
        </p:spPr>
        <p:txBody>
          <a:bodyPr wrap="none"/>
          <a:lstStyle/>
          <a:p>
            <a:endParaRPr lang="id-ID"/>
          </a:p>
        </p:txBody>
      </p:sp>
      <p:sp>
        <p:nvSpPr>
          <p:cNvPr id="14358" name="Line 20"/>
          <p:cNvSpPr>
            <a:spLocks noChangeShapeType="1"/>
          </p:cNvSpPr>
          <p:nvPr/>
        </p:nvSpPr>
        <p:spPr bwMode="auto">
          <a:xfrm>
            <a:off x="2424113" y="4356100"/>
            <a:ext cx="2819400" cy="0"/>
          </a:xfrm>
          <a:prstGeom prst="line">
            <a:avLst/>
          </a:prstGeom>
          <a:noFill/>
          <a:ln w="19050">
            <a:solidFill>
              <a:srgbClr val="FF7C80"/>
            </a:solidFill>
            <a:round/>
            <a:headEnd/>
            <a:tailEnd/>
          </a:ln>
        </p:spPr>
        <p:txBody>
          <a:bodyPr wrap="none"/>
          <a:lstStyle/>
          <a:p>
            <a:endParaRPr lang="id-ID"/>
          </a:p>
        </p:txBody>
      </p:sp>
      <p:sp>
        <p:nvSpPr>
          <p:cNvPr id="14359" name="Line 21"/>
          <p:cNvSpPr>
            <a:spLocks noChangeShapeType="1"/>
          </p:cNvSpPr>
          <p:nvPr/>
        </p:nvSpPr>
        <p:spPr bwMode="auto">
          <a:xfrm>
            <a:off x="2433638" y="4876800"/>
            <a:ext cx="0" cy="228600"/>
          </a:xfrm>
          <a:prstGeom prst="line">
            <a:avLst/>
          </a:prstGeom>
          <a:noFill/>
          <a:ln w="19050">
            <a:solidFill>
              <a:srgbClr val="FF7C80"/>
            </a:solidFill>
            <a:round/>
            <a:headEnd/>
            <a:tailEnd/>
          </a:ln>
        </p:spPr>
        <p:txBody>
          <a:bodyPr wrap="none"/>
          <a:lstStyle/>
          <a:p>
            <a:endParaRPr lang="id-ID"/>
          </a:p>
        </p:txBody>
      </p:sp>
      <p:sp>
        <p:nvSpPr>
          <p:cNvPr id="14360" name="Line 22"/>
          <p:cNvSpPr>
            <a:spLocks noChangeShapeType="1"/>
          </p:cNvSpPr>
          <p:nvPr/>
        </p:nvSpPr>
        <p:spPr bwMode="auto">
          <a:xfrm>
            <a:off x="5245100" y="4884738"/>
            <a:ext cx="0" cy="228600"/>
          </a:xfrm>
          <a:prstGeom prst="line">
            <a:avLst/>
          </a:prstGeom>
          <a:noFill/>
          <a:ln w="19050">
            <a:solidFill>
              <a:srgbClr val="FF7C80"/>
            </a:solidFill>
            <a:round/>
            <a:headEnd/>
            <a:tailEnd/>
          </a:ln>
        </p:spPr>
        <p:txBody>
          <a:bodyPr wrap="none"/>
          <a:lstStyle/>
          <a:p>
            <a:endParaRPr lang="id-ID"/>
          </a:p>
        </p:txBody>
      </p:sp>
      <p:sp>
        <p:nvSpPr>
          <p:cNvPr id="14361" name="Line 23"/>
          <p:cNvSpPr>
            <a:spLocks noChangeShapeType="1"/>
          </p:cNvSpPr>
          <p:nvPr/>
        </p:nvSpPr>
        <p:spPr bwMode="auto">
          <a:xfrm>
            <a:off x="2424113" y="5119688"/>
            <a:ext cx="2819400" cy="0"/>
          </a:xfrm>
          <a:prstGeom prst="line">
            <a:avLst/>
          </a:prstGeom>
          <a:noFill/>
          <a:ln w="19050">
            <a:solidFill>
              <a:srgbClr val="FF7C80"/>
            </a:solidFill>
            <a:round/>
            <a:headEnd/>
            <a:tailEnd/>
          </a:ln>
        </p:spPr>
        <p:txBody>
          <a:bodyPr wrap="none"/>
          <a:lstStyle/>
          <a:p>
            <a:endParaRPr lang="id-ID"/>
          </a:p>
        </p:txBody>
      </p:sp>
      <p:sp>
        <p:nvSpPr>
          <p:cNvPr id="14362" name="Line 24"/>
          <p:cNvSpPr>
            <a:spLocks noChangeShapeType="1"/>
          </p:cNvSpPr>
          <p:nvPr/>
        </p:nvSpPr>
        <p:spPr bwMode="auto">
          <a:xfrm>
            <a:off x="3848100" y="5818188"/>
            <a:ext cx="0" cy="228600"/>
          </a:xfrm>
          <a:prstGeom prst="line">
            <a:avLst/>
          </a:prstGeom>
          <a:noFill/>
          <a:ln w="19050">
            <a:solidFill>
              <a:srgbClr val="FF964F"/>
            </a:solidFill>
            <a:round/>
            <a:headEnd/>
            <a:tailEnd type="triangle" w="med" len="med"/>
          </a:ln>
        </p:spPr>
        <p:txBody>
          <a:bodyPr wrap="none"/>
          <a:lstStyle/>
          <a:p>
            <a:endParaRPr lang="id-ID"/>
          </a:p>
        </p:txBody>
      </p:sp>
      <p:sp>
        <p:nvSpPr>
          <p:cNvPr id="14363" name="Line 25"/>
          <p:cNvSpPr>
            <a:spLocks noChangeShapeType="1"/>
          </p:cNvSpPr>
          <p:nvPr/>
        </p:nvSpPr>
        <p:spPr bwMode="auto">
          <a:xfrm flipV="1">
            <a:off x="7226300" y="4254500"/>
            <a:ext cx="0" cy="1676400"/>
          </a:xfrm>
          <a:prstGeom prst="line">
            <a:avLst/>
          </a:prstGeom>
          <a:noFill/>
          <a:ln w="19050">
            <a:solidFill>
              <a:srgbClr val="FF964F"/>
            </a:solidFill>
            <a:round/>
            <a:headEnd/>
            <a:tailEnd type="triangle" w="med" len="med"/>
          </a:ln>
        </p:spPr>
        <p:txBody>
          <a:bodyPr wrap="none"/>
          <a:lstStyle/>
          <a:p>
            <a:endParaRPr lang="id-ID"/>
          </a:p>
        </p:txBody>
      </p:sp>
      <p:sp>
        <p:nvSpPr>
          <p:cNvPr id="14364" name="Line 26"/>
          <p:cNvSpPr>
            <a:spLocks noChangeShapeType="1"/>
          </p:cNvSpPr>
          <p:nvPr/>
        </p:nvSpPr>
        <p:spPr bwMode="auto">
          <a:xfrm>
            <a:off x="5014913" y="6400800"/>
            <a:ext cx="2209800" cy="0"/>
          </a:xfrm>
          <a:prstGeom prst="line">
            <a:avLst/>
          </a:prstGeom>
          <a:noFill/>
          <a:ln w="19050">
            <a:solidFill>
              <a:srgbClr val="FF964F"/>
            </a:solidFill>
            <a:round/>
            <a:headEnd/>
            <a:tailEnd/>
          </a:ln>
        </p:spPr>
        <p:txBody>
          <a:bodyPr wrap="none"/>
          <a:lstStyle/>
          <a:p>
            <a:endParaRPr lang="id-ID"/>
          </a:p>
        </p:txBody>
      </p:sp>
      <p:sp>
        <p:nvSpPr>
          <p:cNvPr id="14365" name="Line 27"/>
          <p:cNvSpPr>
            <a:spLocks noChangeShapeType="1"/>
          </p:cNvSpPr>
          <p:nvPr/>
        </p:nvSpPr>
        <p:spPr bwMode="auto">
          <a:xfrm>
            <a:off x="7226300" y="5805488"/>
            <a:ext cx="0" cy="609600"/>
          </a:xfrm>
          <a:prstGeom prst="line">
            <a:avLst/>
          </a:prstGeom>
          <a:noFill/>
          <a:ln w="19050">
            <a:solidFill>
              <a:srgbClr val="FF964F"/>
            </a:solidFill>
            <a:round/>
            <a:headEnd/>
            <a:tailEnd/>
          </a:ln>
        </p:spPr>
        <p:txBody>
          <a:bodyPr wrap="none"/>
          <a:lstStyle/>
          <a:p>
            <a:endParaRPr lang="id-ID"/>
          </a:p>
        </p:txBody>
      </p:sp>
      <p:sp>
        <p:nvSpPr>
          <p:cNvPr id="14366" name="Line 28"/>
          <p:cNvSpPr>
            <a:spLocks noChangeShapeType="1"/>
          </p:cNvSpPr>
          <p:nvPr/>
        </p:nvSpPr>
        <p:spPr bwMode="auto">
          <a:xfrm flipV="1">
            <a:off x="7239000" y="2286000"/>
            <a:ext cx="0" cy="1295400"/>
          </a:xfrm>
          <a:prstGeom prst="line">
            <a:avLst/>
          </a:prstGeom>
          <a:noFill/>
          <a:ln w="19050">
            <a:solidFill>
              <a:srgbClr val="FF964F"/>
            </a:solidFill>
            <a:round/>
            <a:headEnd/>
            <a:tailEnd/>
          </a:ln>
        </p:spPr>
        <p:txBody>
          <a:bodyPr wrap="none"/>
          <a:lstStyle/>
          <a:p>
            <a:endParaRPr lang="id-ID"/>
          </a:p>
        </p:txBody>
      </p:sp>
      <p:sp>
        <p:nvSpPr>
          <p:cNvPr id="14367" name="Line 29"/>
          <p:cNvSpPr>
            <a:spLocks noChangeShapeType="1"/>
          </p:cNvSpPr>
          <p:nvPr/>
        </p:nvSpPr>
        <p:spPr bwMode="auto">
          <a:xfrm flipH="1">
            <a:off x="4800600" y="2286000"/>
            <a:ext cx="2438400" cy="0"/>
          </a:xfrm>
          <a:prstGeom prst="line">
            <a:avLst/>
          </a:prstGeom>
          <a:noFill/>
          <a:ln w="19050">
            <a:solidFill>
              <a:srgbClr val="FF964F"/>
            </a:solidFill>
            <a:round/>
            <a:headEnd/>
            <a:tailEnd type="triangle" w="med" len="med"/>
          </a:ln>
        </p:spPr>
        <p:txBody>
          <a:bodyPr wrap="none"/>
          <a:lstStyle/>
          <a:p>
            <a:endParaRPr lang="id-ID"/>
          </a:p>
        </p:txBody>
      </p:sp>
      <p:grpSp>
        <p:nvGrpSpPr>
          <p:cNvPr id="2" name="Group 30"/>
          <p:cNvGrpSpPr>
            <a:grpSpLocks/>
          </p:cNvGrpSpPr>
          <p:nvPr/>
        </p:nvGrpSpPr>
        <p:grpSpPr bwMode="auto">
          <a:xfrm>
            <a:off x="457200" y="3186113"/>
            <a:ext cx="946150" cy="963612"/>
            <a:chOff x="998" y="464"/>
            <a:chExt cx="639" cy="720"/>
          </a:xfrm>
        </p:grpSpPr>
        <p:sp>
          <p:nvSpPr>
            <p:cNvPr id="14369" name="Freeform 31"/>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14370" name="Freeform 32"/>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14371" name="Freeform 33"/>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14372" name="Freeform 34"/>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14373" name="Freeform 35"/>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14374" name="Freeform 36"/>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14375" name="Freeform 37"/>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14376" name="Freeform 38"/>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14377" name="Freeform 39"/>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14378" name="Freeform 40"/>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14379" name="Freeform 41"/>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14380" name="Freeform 42"/>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14381" name="Freeform 43"/>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14382" name="Freeform 44"/>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14383" name="Freeform 45"/>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14384" name="Freeform 46"/>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14385" name="Freeform 47"/>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14386" name="Freeform 48"/>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14387" name="Freeform 49"/>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14388" name="Freeform 50"/>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14389" name="Freeform 51"/>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14390" name="Freeform 52"/>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14391" name="Freeform 53"/>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14392" name="Freeform 54"/>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14393" name="Freeform 55"/>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14394" name="Freeform 56"/>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14395" name="Freeform 57"/>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14396" name="Rectangle 58"/>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14397" name="Freeform 59"/>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14398" name="Freeform 60"/>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14399" name="Freeform 61"/>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14400" name="Freeform 62"/>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14401" name="Freeform 63"/>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14402" name="Freeform 64"/>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14403" name="Freeform 65"/>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14404" name="Freeform 66"/>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4405" name="Freeform 67"/>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14406" name="Freeform 68"/>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14407" name="Rectangle 69"/>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14408" name="Freeform 70"/>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14409" name="Freeform 71"/>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14410" name="Freeform 72"/>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4411" name="Freeform 73"/>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14412" name="Line 74"/>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14413" name="Freeform 75"/>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14414" name="Freeform 76"/>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14415" name="Freeform 77"/>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14416" name="Freeform 78"/>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14417" name="Freeform 79"/>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14418" name="Freeform 80"/>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771775" y="125413"/>
            <a:ext cx="3997325" cy="1143000"/>
          </a:xfrm>
        </p:spPr>
        <p:txBody>
          <a:bodyPr/>
          <a:lstStyle/>
          <a:p>
            <a:pPr eaLnBrk="1" hangingPunct="1">
              <a:lnSpc>
                <a:spcPct val="120000"/>
              </a:lnSpc>
              <a:defRPr/>
            </a:pPr>
            <a:r>
              <a:rPr lang="en-US" sz="3600">
                <a:solidFill>
                  <a:srgbClr val="FFFF00"/>
                </a:solidFill>
                <a:latin typeface="Comic Sans MS" pitchFamily="66" charset="0"/>
              </a:rPr>
              <a:t>1. </a:t>
            </a:r>
            <a:r>
              <a:rPr lang="en-US" sz="3600" u="sng">
                <a:solidFill>
                  <a:srgbClr val="FFFF00"/>
                </a:solidFill>
                <a:latin typeface="Comic Sans MS" pitchFamily="66" charset="0"/>
              </a:rPr>
              <a:t>KOMITMEN </a:t>
            </a:r>
            <a:endParaRPr lang="en-GB" sz="3600" u="sng">
              <a:solidFill>
                <a:srgbClr val="FFFF00"/>
              </a:solidFill>
              <a:latin typeface="Comic Sans MS" pitchFamily="66" charset="0"/>
            </a:endParaRPr>
          </a:p>
        </p:txBody>
      </p:sp>
      <p:sp>
        <p:nvSpPr>
          <p:cNvPr id="165891" name="Rectangle 3"/>
          <p:cNvSpPr>
            <a:spLocks noGrp="1" noChangeArrowheads="1"/>
          </p:cNvSpPr>
          <p:nvPr>
            <p:ph idx="1"/>
          </p:nvPr>
        </p:nvSpPr>
        <p:spPr>
          <a:xfrm>
            <a:off x="912813" y="1296988"/>
            <a:ext cx="7907337" cy="4608512"/>
          </a:xfrm>
        </p:spPr>
        <p:txBody>
          <a:bodyPr>
            <a:noAutofit/>
          </a:bodyPr>
          <a:lstStyle/>
          <a:p>
            <a:pPr marL="0" indent="0" algn="just" eaLnBrk="1" hangingPunct="1">
              <a:lnSpc>
                <a:spcPct val="120000"/>
              </a:lnSpc>
              <a:spcBef>
                <a:spcPct val="40000"/>
              </a:spcBef>
              <a:buClr>
                <a:srgbClr val="FFFF00"/>
              </a:buClr>
              <a:buFont typeface="Wingdings" pitchFamily="2" charset="2"/>
              <a:buNone/>
              <a:tabLst>
                <a:tab pos="465138" algn="l"/>
              </a:tabLst>
              <a:defRPr/>
            </a:pPr>
            <a:r>
              <a:rPr lang="en-US" sz="2800" b="1" dirty="0" err="1">
                <a:latin typeface="Calibri" pitchFamily="34" charset="0"/>
                <a:cs typeface="Calibri" pitchFamily="34" charset="0"/>
              </a:rPr>
              <a:t>Kegiatan</a:t>
            </a:r>
            <a:r>
              <a:rPr lang="en-US" sz="2800" b="1" dirty="0">
                <a:latin typeface="Calibri" pitchFamily="34" charset="0"/>
                <a:cs typeface="Calibri" pitchFamily="34" charset="0"/>
              </a:rPr>
              <a:t> </a:t>
            </a:r>
            <a:r>
              <a:rPr lang="en-US" sz="2800" b="1" dirty="0" err="1">
                <a:latin typeface="Calibri" pitchFamily="34" charset="0"/>
                <a:cs typeface="Calibri" pitchFamily="34" charset="0"/>
              </a:rPr>
              <a:t>manajemen</a:t>
            </a:r>
            <a:r>
              <a:rPr lang="en-US" sz="2800" b="1" dirty="0">
                <a:latin typeface="Calibri" pitchFamily="34" charset="0"/>
                <a:cs typeface="Calibri" pitchFamily="34" charset="0"/>
              </a:rPr>
              <a:t> </a:t>
            </a:r>
            <a:r>
              <a:rPr lang="en-US" sz="2800" b="1" dirty="0" err="1">
                <a:latin typeface="Calibri" pitchFamily="34" charset="0"/>
                <a:cs typeface="Calibri" pitchFamily="34" charset="0"/>
              </a:rPr>
              <a:t>risiko</a:t>
            </a:r>
            <a:r>
              <a:rPr lang="en-US" sz="2800" b="1" dirty="0">
                <a:latin typeface="Calibri" pitchFamily="34" charset="0"/>
                <a:cs typeface="Calibri" pitchFamily="34" charset="0"/>
              </a:rPr>
              <a:t> </a:t>
            </a:r>
            <a:r>
              <a:rPr lang="en-US" sz="2800" b="1" dirty="0" err="1">
                <a:latin typeface="Calibri" pitchFamily="34" charset="0"/>
                <a:cs typeface="Calibri" pitchFamily="34" charset="0"/>
              </a:rPr>
              <a:t>harus</a:t>
            </a:r>
            <a:r>
              <a:rPr lang="en-US" sz="2800" b="1" dirty="0">
                <a:latin typeface="Calibri" pitchFamily="34" charset="0"/>
                <a:cs typeface="Calibri" pitchFamily="34" charset="0"/>
              </a:rPr>
              <a:t> </a:t>
            </a:r>
            <a:r>
              <a:rPr lang="en-US" sz="2800" b="1" dirty="0" err="1">
                <a:latin typeface="Calibri" pitchFamily="34" charset="0"/>
                <a:cs typeface="Calibri" pitchFamily="34" charset="0"/>
              </a:rPr>
              <a:t>mendapat</a:t>
            </a:r>
            <a:r>
              <a:rPr lang="en-US" sz="2800" b="1" dirty="0">
                <a:latin typeface="Calibri" pitchFamily="34" charset="0"/>
                <a:cs typeface="Calibri" pitchFamily="34" charset="0"/>
              </a:rPr>
              <a:t> </a:t>
            </a:r>
            <a:r>
              <a:rPr lang="en-US" sz="2800" b="1" dirty="0" err="1">
                <a:latin typeface="Calibri" pitchFamily="34" charset="0"/>
                <a:cs typeface="Calibri" pitchFamily="34" charset="0"/>
              </a:rPr>
              <a:t>dukungan</a:t>
            </a:r>
            <a:r>
              <a:rPr lang="en-US" sz="2800" b="1" dirty="0">
                <a:latin typeface="Calibri" pitchFamily="34" charset="0"/>
                <a:cs typeface="Calibri" pitchFamily="34" charset="0"/>
              </a:rPr>
              <a:t> </a:t>
            </a:r>
            <a:r>
              <a:rPr lang="en-US" sz="2800" b="1" dirty="0" err="1">
                <a:latin typeface="Calibri" pitchFamily="34" charset="0"/>
                <a:cs typeface="Calibri" pitchFamily="34" charset="0"/>
              </a:rPr>
              <a:t>dari</a:t>
            </a:r>
            <a:r>
              <a:rPr lang="en-US" sz="2800" b="1" dirty="0">
                <a:latin typeface="Calibri" pitchFamily="34" charset="0"/>
                <a:cs typeface="Calibri" pitchFamily="34" charset="0"/>
              </a:rPr>
              <a:t> </a:t>
            </a:r>
            <a:r>
              <a:rPr lang="en-US" sz="2800" b="1" dirty="0" err="1">
                <a:latin typeface="Calibri" pitchFamily="34" charset="0"/>
                <a:cs typeface="Calibri" pitchFamily="34" charset="0"/>
              </a:rPr>
              <a:t>pihak</a:t>
            </a:r>
            <a:r>
              <a:rPr lang="en-US" sz="2800" b="1" dirty="0">
                <a:latin typeface="Calibri" pitchFamily="34" charset="0"/>
                <a:cs typeface="Calibri" pitchFamily="34" charset="0"/>
              </a:rPr>
              <a:t> </a:t>
            </a:r>
            <a:r>
              <a:rPr lang="en-US" sz="2800" b="1" dirty="0" err="1">
                <a:latin typeface="Calibri" pitchFamily="34" charset="0"/>
                <a:cs typeface="Calibri" pitchFamily="34" charset="0"/>
              </a:rPr>
              <a:t>manajemen</a:t>
            </a:r>
            <a:r>
              <a:rPr lang="en-US" sz="2800" b="1" dirty="0">
                <a:latin typeface="Calibri" pitchFamily="34" charset="0"/>
                <a:cs typeface="Calibri" pitchFamily="34" charset="0"/>
              </a:rPr>
              <a:t> </a:t>
            </a:r>
            <a:r>
              <a:rPr lang="en-US" sz="2800" b="1" dirty="0" err="1">
                <a:latin typeface="Calibri" pitchFamily="34" charset="0"/>
                <a:cs typeface="Calibri" pitchFamily="34" charset="0"/>
              </a:rPr>
              <a:t>operasi</a:t>
            </a:r>
            <a:r>
              <a:rPr lang="en-US" sz="2800" b="1" dirty="0">
                <a:latin typeface="Calibri" pitchFamily="34" charset="0"/>
                <a:cs typeface="Calibri" pitchFamily="34" charset="0"/>
              </a:rPr>
              <a:t>, </a:t>
            </a:r>
            <a:r>
              <a:rPr lang="en-US" sz="2800" b="1" dirty="0" err="1">
                <a:latin typeface="Calibri" pitchFamily="34" charset="0"/>
                <a:cs typeface="Calibri" pitchFamily="34" charset="0"/>
              </a:rPr>
              <a:t>karena</a:t>
            </a:r>
            <a:r>
              <a:rPr lang="en-US" sz="2800" b="1" dirty="0">
                <a:latin typeface="Calibri" pitchFamily="34" charset="0"/>
                <a:cs typeface="Calibri" pitchFamily="34" charset="0"/>
              </a:rPr>
              <a:t>:</a:t>
            </a:r>
          </a:p>
          <a:p>
            <a:pPr marL="0" indent="0" algn="just" eaLnBrk="1" hangingPunct="1">
              <a:lnSpc>
                <a:spcPct val="120000"/>
              </a:lnSpc>
              <a:spcBef>
                <a:spcPct val="40000"/>
              </a:spcBef>
              <a:buClr>
                <a:srgbClr val="FFFF00"/>
              </a:buClr>
              <a:buFont typeface="Wingdings" pitchFamily="2" charset="2"/>
              <a:buChar char="v"/>
              <a:tabLst>
                <a:tab pos="465138" algn="l"/>
              </a:tabLst>
              <a:defRPr/>
            </a:pPr>
            <a:r>
              <a:rPr lang="en-GB" sz="2800" dirty="0">
                <a:latin typeface="Calibri" pitchFamily="34" charset="0"/>
                <a:cs typeface="Calibri" pitchFamily="34" charset="0"/>
              </a:rPr>
              <a:t> 	</a:t>
            </a:r>
            <a:r>
              <a:rPr lang="en-GB" sz="2800" dirty="0" err="1">
                <a:latin typeface="Calibri" pitchFamily="34" charset="0"/>
                <a:cs typeface="Calibri" pitchFamily="34" charset="0"/>
              </a:rPr>
              <a:t>Manajemen</a:t>
            </a:r>
            <a:r>
              <a:rPr lang="en-GB" sz="2800" dirty="0">
                <a:latin typeface="Calibri" pitchFamily="34" charset="0"/>
                <a:cs typeface="Calibri" pitchFamily="34" charset="0"/>
              </a:rPr>
              <a:t> </a:t>
            </a:r>
            <a:r>
              <a:rPr lang="en-GB" sz="2800" dirty="0" err="1">
                <a:latin typeface="Calibri" pitchFamily="34" charset="0"/>
                <a:cs typeface="Calibri" pitchFamily="34" charset="0"/>
              </a:rPr>
              <a:t>terlibat</a:t>
            </a:r>
            <a:r>
              <a:rPr lang="en-GB" sz="2800" dirty="0">
                <a:latin typeface="Calibri" pitchFamily="34" charset="0"/>
                <a:cs typeface="Calibri" pitchFamily="34" charset="0"/>
              </a:rPr>
              <a:t> </a:t>
            </a:r>
            <a:r>
              <a:rPr lang="en-GB" sz="2800" dirty="0" err="1">
                <a:latin typeface="Calibri" pitchFamily="34" charset="0"/>
                <a:cs typeface="Calibri" pitchFamily="34" charset="0"/>
              </a:rPr>
              <a:t>dalam</a:t>
            </a:r>
            <a:r>
              <a:rPr lang="en-GB" sz="2800" dirty="0">
                <a:latin typeface="Calibri" pitchFamily="34" charset="0"/>
                <a:cs typeface="Calibri" pitchFamily="34" charset="0"/>
              </a:rPr>
              <a:t> </a:t>
            </a:r>
            <a:r>
              <a:rPr lang="en-GB" sz="2800" dirty="0" err="1">
                <a:latin typeface="Calibri" pitchFamily="34" charset="0"/>
                <a:cs typeface="Calibri" pitchFamily="34" charset="0"/>
              </a:rPr>
              <a:t>pengambilan</a:t>
            </a:r>
            <a:endParaRPr lang="id-ID" sz="2800" dirty="0">
              <a:latin typeface="Calibri" pitchFamily="34" charset="0"/>
              <a:cs typeface="Calibri" pitchFamily="34" charset="0"/>
            </a:endParaRPr>
          </a:p>
          <a:p>
            <a:pPr marL="0" indent="0" algn="just" eaLnBrk="1" hangingPunct="1">
              <a:lnSpc>
                <a:spcPct val="120000"/>
              </a:lnSpc>
              <a:spcBef>
                <a:spcPct val="40000"/>
              </a:spcBef>
              <a:buClr>
                <a:srgbClr val="FFFF00"/>
              </a:buClr>
              <a:buNone/>
              <a:tabLst>
                <a:tab pos="465138" algn="l"/>
              </a:tabLst>
              <a:defRPr/>
            </a:pPr>
            <a:r>
              <a:rPr lang="id-ID" sz="2800" dirty="0">
                <a:latin typeface="Calibri" pitchFamily="34" charset="0"/>
                <a:cs typeface="Calibri" pitchFamily="34" charset="0"/>
              </a:rPr>
              <a:t>	</a:t>
            </a:r>
            <a:r>
              <a:rPr lang="en-GB" sz="2800" dirty="0" err="1">
                <a:latin typeface="Calibri" pitchFamily="34" charset="0"/>
                <a:cs typeface="Calibri" pitchFamily="34" charset="0"/>
              </a:rPr>
              <a:t>keputusan</a:t>
            </a:r>
            <a:r>
              <a:rPr lang="en-GB" sz="2800" dirty="0">
                <a:latin typeface="Calibri" pitchFamily="34" charset="0"/>
                <a:cs typeface="Calibri" pitchFamily="34" charset="0"/>
              </a:rPr>
              <a:t>;</a:t>
            </a:r>
          </a:p>
          <a:p>
            <a:pPr marL="0" indent="0" algn="just" eaLnBrk="1" hangingPunct="1">
              <a:lnSpc>
                <a:spcPct val="120000"/>
              </a:lnSpc>
              <a:spcBef>
                <a:spcPct val="40000"/>
              </a:spcBef>
              <a:buClr>
                <a:srgbClr val="FFFF00"/>
              </a:buClr>
              <a:buFont typeface="Wingdings" pitchFamily="2" charset="2"/>
              <a:buChar char="v"/>
              <a:tabLst>
                <a:tab pos="465138" algn="l"/>
              </a:tabLst>
              <a:defRPr/>
            </a:pPr>
            <a:r>
              <a:rPr lang="en-GB" sz="2800" dirty="0">
                <a:latin typeface="Calibri" pitchFamily="34" charset="0"/>
                <a:cs typeface="Calibri" pitchFamily="34" charset="0"/>
              </a:rPr>
              <a:t> 	</a:t>
            </a:r>
            <a:r>
              <a:rPr lang="en-GB" sz="2800" dirty="0" err="1">
                <a:latin typeface="Calibri" pitchFamily="34" charset="0"/>
                <a:cs typeface="Calibri" pitchFamily="34" charset="0"/>
              </a:rPr>
              <a:t>Terkait</a:t>
            </a:r>
            <a:r>
              <a:rPr lang="en-GB" sz="2800" dirty="0">
                <a:latin typeface="Calibri" pitchFamily="34" charset="0"/>
                <a:cs typeface="Calibri" pitchFamily="34" charset="0"/>
              </a:rPr>
              <a:t> </a:t>
            </a:r>
            <a:r>
              <a:rPr lang="en-GB" sz="2800" dirty="0" err="1">
                <a:latin typeface="Calibri" pitchFamily="34" charset="0"/>
                <a:cs typeface="Calibri" pitchFamily="34" charset="0"/>
              </a:rPr>
              <a:t>dengan</a:t>
            </a:r>
            <a:r>
              <a:rPr lang="en-GB" sz="2800" dirty="0">
                <a:latin typeface="Calibri" pitchFamily="34" charset="0"/>
                <a:cs typeface="Calibri" pitchFamily="34" charset="0"/>
              </a:rPr>
              <a:t> </a:t>
            </a:r>
            <a:r>
              <a:rPr lang="en-GB" sz="2800" dirty="0" err="1">
                <a:latin typeface="Calibri" pitchFamily="34" charset="0"/>
                <a:cs typeface="Calibri" pitchFamily="34" charset="0"/>
              </a:rPr>
              <a:t>kebijakan</a:t>
            </a:r>
            <a:r>
              <a:rPr lang="en-GB" sz="2800" dirty="0">
                <a:latin typeface="Calibri" pitchFamily="34" charset="0"/>
                <a:cs typeface="Calibri" pitchFamily="34" charset="0"/>
              </a:rPr>
              <a:t> </a:t>
            </a:r>
            <a:r>
              <a:rPr lang="en-GB" sz="2800" dirty="0" err="1">
                <a:latin typeface="Calibri" pitchFamily="34" charset="0"/>
                <a:cs typeface="Calibri" pitchFamily="34" charset="0"/>
              </a:rPr>
              <a:t>organisasi</a:t>
            </a:r>
            <a:r>
              <a:rPr lang="en-GB" sz="2800" dirty="0">
                <a:latin typeface="Calibri" pitchFamily="34" charset="0"/>
                <a:cs typeface="Calibri" pitchFamily="34" charset="0"/>
              </a:rPr>
              <a:t> </a:t>
            </a:r>
            <a:r>
              <a:rPr lang="en-GB" sz="2800" dirty="0" err="1">
                <a:latin typeface="Calibri" pitchFamily="34" charset="0"/>
                <a:cs typeface="Calibri" pitchFamily="34" charset="0"/>
              </a:rPr>
              <a:t>secara</a:t>
            </a:r>
            <a:endParaRPr lang="id-ID" sz="2800" dirty="0">
              <a:latin typeface="Calibri" pitchFamily="34" charset="0"/>
              <a:cs typeface="Calibri" pitchFamily="34" charset="0"/>
            </a:endParaRPr>
          </a:p>
          <a:p>
            <a:pPr marL="0" indent="0" algn="just" eaLnBrk="1" hangingPunct="1">
              <a:lnSpc>
                <a:spcPct val="120000"/>
              </a:lnSpc>
              <a:spcBef>
                <a:spcPct val="40000"/>
              </a:spcBef>
              <a:buClr>
                <a:srgbClr val="FFFF00"/>
              </a:buClr>
              <a:buNone/>
              <a:tabLst>
                <a:tab pos="465138" algn="l"/>
              </a:tabLst>
              <a:defRPr/>
            </a:pPr>
            <a:r>
              <a:rPr lang="id-ID" sz="2800" dirty="0">
                <a:latin typeface="Calibri" pitchFamily="34" charset="0"/>
                <a:cs typeface="Calibri" pitchFamily="34" charset="0"/>
              </a:rPr>
              <a:t>	</a:t>
            </a:r>
            <a:r>
              <a:rPr lang="en-GB" sz="2800" dirty="0" err="1">
                <a:latin typeface="Calibri" pitchFamily="34" charset="0"/>
                <a:cs typeface="Calibri" pitchFamily="34" charset="0"/>
              </a:rPr>
              <a:t>keseluruhan</a:t>
            </a:r>
            <a:r>
              <a:rPr lang="en-GB" sz="2800" dirty="0">
                <a:latin typeface="Calibri" pitchFamily="34" charset="0"/>
                <a:cs typeface="Calibri" pitchFamily="34" charset="0"/>
              </a:rPr>
              <a:t>;</a:t>
            </a:r>
          </a:p>
          <a:p>
            <a:pPr marL="0" indent="0" algn="just" eaLnBrk="1" hangingPunct="1">
              <a:lnSpc>
                <a:spcPct val="120000"/>
              </a:lnSpc>
              <a:spcBef>
                <a:spcPct val="40000"/>
              </a:spcBef>
              <a:buClr>
                <a:srgbClr val="FFFF00"/>
              </a:buClr>
              <a:buFont typeface="Wingdings" pitchFamily="2" charset="2"/>
              <a:buChar char="v"/>
              <a:tabLst>
                <a:tab pos="465138" algn="l"/>
              </a:tabLst>
              <a:defRPr/>
            </a:pPr>
            <a:r>
              <a:rPr lang="en-GB" sz="2800" dirty="0">
                <a:latin typeface="Calibri" pitchFamily="34" charset="0"/>
                <a:cs typeface="Calibri" pitchFamily="34" charset="0"/>
              </a:rPr>
              <a:t> 	</a:t>
            </a:r>
            <a:r>
              <a:rPr lang="en-GB" sz="2800" dirty="0" err="1">
                <a:latin typeface="Calibri" pitchFamily="34" charset="0"/>
                <a:cs typeface="Calibri" pitchFamily="34" charset="0"/>
              </a:rPr>
              <a:t>Terkait</a:t>
            </a:r>
            <a:r>
              <a:rPr lang="en-GB" sz="2800" dirty="0">
                <a:latin typeface="Calibri" pitchFamily="34" charset="0"/>
                <a:cs typeface="Calibri" pitchFamily="34" charset="0"/>
              </a:rPr>
              <a:t> </a:t>
            </a:r>
            <a:r>
              <a:rPr lang="en-GB" sz="2800" dirty="0" err="1">
                <a:latin typeface="Calibri" pitchFamily="34" charset="0"/>
                <a:cs typeface="Calibri" pitchFamily="34" charset="0"/>
              </a:rPr>
              <a:t>dengan</a:t>
            </a:r>
            <a:r>
              <a:rPr lang="en-GB" sz="2800" dirty="0">
                <a:latin typeface="Calibri" pitchFamily="34" charset="0"/>
                <a:cs typeface="Calibri" pitchFamily="34" charset="0"/>
              </a:rPr>
              <a:t> </a:t>
            </a:r>
            <a:r>
              <a:rPr lang="en-GB" sz="2800" dirty="0" err="1">
                <a:latin typeface="Calibri" pitchFamily="34" charset="0"/>
                <a:cs typeface="Calibri" pitchFamily="34" charset="0"/>
              </a:rPr>
              <a:t>alokasi</a:t>
            </a:r>
            <a:r>
              <a:rPr lang="en-GB" sz="2800" dirty="0">
                <a:latin typeface="Calibri" pitchFamily="34" charset="0"/>
                <a:cs typeface="Calibri" pitchFamily="34" charset="0"/>
              </a:rPr>
              <a:t> </a:t>
            </a:r>
            <a:r>
              <a:rPr lang="en-GB" sz="2800" dirty="0" err="1">
                <a:latin typeface="Calibri" pitchFamily="34" charset="0"/>
                <a:cs typeface="Calibri" pitchFamily="34" charset="0"/>
              </a:rPr>
              <a:t>sumber</a:t>
            </a:r>
            <a:r>
              <a:rPr lang="en-GB" sz="2800" dirty="0">
                <a:latin typeface="Calibri" pitchFamily="34" charset="0"/>
                <a:cs typeface="Calibri" pitchFamily="34" charset="0"/>
              </a:rPr>
              <a:t> </a:t>
            </a:r>
            <a:r>
              <a:rPr lang="en-GB" sz="2800" dirty="0" err="1">
                <a:latin typeface="Calibri" pitchFamily="34" charset="0"/>
                <a:cs typeface="Calibri" pitchFamily="34" charset="0"/>
              </a:rPr>
              <a:t>daya</a:t>
            </a:r>
            <a:r>
              <a:rPr lang="en-GB" sz="2800" dirty="0">
                <a:latin typeface="Calibri" pitchFamily="34" charset="0"/>
                <a:cs typeface="Calibri" pitchFamily="34" charset="0"/>
              </a:rPr>
              <a:t> 	(</a:t>
            </a:r>
            <a:r>
              <a:rPr lang="en-GB" sz="2800" dirty="0" err="1">
                <a:latin typeface="Calibri" pitchFamily="34" charset="0"/>
                <a:cs typeface="Calibri" pitchFamily="34" charset="0"/>
              </a:rPr>
              <a:t>personil</a:t>
            </a:r>
            <a:r>
              <a:rPr lang="en-GB" sz="2800" dirty="0">
                <a:latin typeface="Calibri" pitchFamily="34" charset="0"/>
                <a:cs typeface="Calibri" pitchFamily="34" charset="0"/>
              </a:rPr>
              <a:t>,  </a:t>
            </a:r>
            <a:r>
              <a:rPr lang="en-GB" sz="2800" dirty="0" err="1">
                <a:latin typeface="Calibri" pitchFamily="34" charset="0"/>
                <a:cs typeface="Calibri" pitchFamily="34" charset="0"/>
              </a:rPr>
              <a:t>finansial</a:t>
            </a:r>
            <a:r>
              <a:rPr lang="en-GB" sz="2800" dirty="0">
                <a:latin typeface="Calibri" pitchFamily="34" charset="0"/>
                <a:cs typeface="Calibri" pitchFamily="34" charset="0"/>
              </a:rPr>
              <a:t>, </a:t>
            </a:r>
            <a:r>
              <a:rPr lang="en-GB" sz="2800" dirty="0" err="1">
                <a:latin typeface="Calibri" pitchFamily="34" charset="0"/>
                <a:cs typeface="Calibri" pitchFamily="34" charset="0"/>
              </a:rPr>
              <a:t>sarana</a:t>
            </a:r>
            <a:r>
              <a:rPr lang="en-GB" sz="2800" dirty="0">
                <a:latin typeface="Calibri" pitchFamily="34" charset="0"/>
                <a:cs typeface="Calibri" pitchFamily="34" charset="0"/>
              </a:rPr>
              <a:t>, </a:t>
            </a:r>
            <a:r>
              <a:rPr lang="en-GB" sz="2800" dirty="0" err="1">
                <a:latin typeface="Calibri" pitchFamily="34" charset="0"/>
                <a:cs typeface="Calibri" pitchFamily="34" charset="0"/>
              </a:rPr>
              <a:t>dll</a:t>
            </a:r>
            <a:r>
              <a:rPr lang="en-GB" sz="2800" dirty="0">
                <a:latin typeface="Calibri" pitchFamily="34" charset="0"/>
                <a:cs typeface="Calibri" pitchFamily="34" charset="0"/>
              </a:rPr>
              <a:t>.</a:t>
            </a:r>
          </a:p>
        </p:txBody>
      </p:sp>
      <p:sp>
        <p:nvSpPr>
          <p:cNvPr id="55" name="Date Placeholder 3"/>
          <p:cNvSpPr>
            <a:spLocks noGrp="1"/>
          </p:cNvSpPr>
          <p:nvPr>
            <p:ph type="dt" sz="half" idx="10"/>
          </p:nvPr>
        </p:nvSpPr>
        <p:spPr/>
        <p:txBody>
          <a:bodyPr/>
          <a:lstStyle/>
          <a:p>
            <a:pPr>
              <a:defRPr/>
            </a:pPr>
            <a:fld id="{88AEB0C3-5268-4782-95AE-AA3C599C4BDD}" type="datetime1">
              <a:rPr lang="en-US"/>
              <a:pPr>
                <a:defRPr/>
              </a:pPr>
              <a:t>5/7/2025</a:t>
            </a:fld>
            <a:endParaRPr lang="en-US"/>
          </a:p>
        </p:txBody>
      </p:sp>
      <p:sp>
        <p:nvSpPr>
          <p:cNvPr id="56" name="Slide Number Placeholder 5"/>
          <p:cNvSpPr>
            <a:spLocks noGrp="1"/>
          </p:cNvSpPr>
          <p:nvPr>
            <p:ph type="sldNum" sz="quarter" idx="12"/>
          </p:nvPr>
        </p:nvSpPr>
        <p:spPr/>
        <p:txBody>
          <a:bodyPr>
            <a:normAutofit/>
          </a:bodyPr>
          <a:lstStyle/>
          <a:p>
            <a:pPr>
              <a:defRPr/>
            </a:pPr>
            <a:fld id="{66B97F93-7791-4D83-83E9-E5268D19954C}" type="slidenum">
              <a:rPr lang="en-US"/>
              <a:pPr>
                <a:defRPr/>
              </a:pPr>
              <a:t>12</a:t>
            </a:fld>
            <a:endParaRPr lang="en-US"/>
          </a:p>
        </p:txBody>
      </p:sp>
      <p:grpSp>
        <p:nvGrpSpPr>
          <p:cNvPr id="2" name="Group 5"/>
          <p:cNvGrpSpPr>
            <a:grpSpLocks/>
          </p:cNvGrpSpPr>
          <p:nvPr/>
        </p:nvGrpSpPr>
        <p:grpSpPr bwMode="auto">
          <a:xfrm>
            <a:off x="827088" y="333375"/>
            <a:ext cx="682625" cy="742950"/>
            <a:chOff x="998" y="464"/>
            <a:chExt cx="639" cy="720"/>
          </a:xfrm>
        </p:grpSpPr>
        <p:sp>
          <p:nvSpPr>
            <p:cNvPr id="15367" name="Freeform 6"/>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15368" name="Freeform 7"/>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15369" name="Freeform 8"/>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15370" name="Freeform 9"/>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15371" name="Freeform 10"/>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15372" name="Freeform 11"/>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15373" name="Freeform 12"/>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15374" name="Freeform 13"/>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15375" name="Freeform 14"/>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15376" name="Freeform 15"/>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15377" name="Freeform 16"/>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15378" name="Freeform 17"/>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15379" name="Freeform 18"/>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15380" name="Freeform 19"/>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15381" name="Freeform 20"/>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15382" name="Freeform 21"/>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15383" name="Freeform 22"/>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15384" name="Freeform 23"/>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15385" name="Freeform 24"/>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15386" name="Freeform 25"/>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15387" name="Freeform 26"/>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15388" name="Freeform 27"/>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15389" name="Freeform 28"/>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15390" name="Freeform 29"/>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15391" name="Freeform 30"/>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15392" name="Freeform 31"/>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15393" name="Freeform 32"/>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15394" name="Rectangle 33"/>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15395" name="Freeform 34"/>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15396" name="Freeform 35"/>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15397" name="Freeform 36"/>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15398" name="Freeform 37"/>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15399" name="Freeform 38"/>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15400" name="Freeform 39"/>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15401" name="Freeform 40"/>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15402" name="Freeform 41"/>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5403" name="Freeform 42"/>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15404" name="Freeform 43"/>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15405" name="Rectangle 44"/>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15406" name="Freeform 45"/>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15407" name="Freeform 46"/>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15408" name="Freeform 47"/>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5409" name="Freeform 48"/>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15410" name="Line 49"/>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15411" name="Freeform 50"/>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15412" name="Freeform 51"/>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15413" name="Freeform 52"/>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15414" name="Freeform 53"/>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15415" name="Freeform 54"/>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15416" name="Freeform 55"/>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3"/>
          <p:cNvSpPr>
            <a:spLocks noGrp="1"/>
          </p:cNvSpPr>
          <p:nvPr>
            <p:ph type="dt" sz="half" idx="10"/>
          </p:nvPr>
        </p:nvSpPr>
        <p:spPr/>
        <p:txBody>
          <a:bodyPr/>
          <a:lstStyle/>
          <a:p>
            <a:pPr>
              <a:defRPr/>
            </a:pPr>
            <a:fld id="{2D059E07-E988-4591-B21B-92521DF75275}" type="datetime1">
              <a:rPr lang="en-US"/>
              <a:pPr>
                <a:defRPr/>
              </a:pPr>
              <a:t>5/7/2025</a:t>
            </a:fld>
            <a:endParaRPr lang="en-US"/>
          </a:p>
        </p:txBody>
      </p:sp>
      <p:sp>
        <p:nvSpPr>
          <p:cNvPr id="56" name="Slide Number Placeholder 5"/>
          <p:cNvSpPr>
            <a:spLocks noGrp="1"/>
          </p:cNvSpPr>
          <p:nvPr>
            <p:ph type="sldNum" sz="quarter" idx="12"/>
          </p:nvPr>
        </p:nvSpPr>
        <p:spPr/>
        <p:txBody>
          <a:bodyPr>
            <a:normAutofit/>
          </a:bodyPr>
          <a:lstStyle/>
          <a:p>
            <a:pPr>
              <a:defRPr/>
            </a:pPr>
            <a:fld id="{B2894FB3-D82C-4A79-92B7-85AB7946BF3C}" type="slidenum">
              <a:rPr lang="en-US"/>
              <a:pPr>
                <a:defRPr/>
              </a:pPr>
              <a:t>13</a:t>
            </a:fld>
            <a:endParaRPr lang="en-US"/>
          </a:p>
        </p:txBody>
      </p:sp>
      <p:grpSp>
        <p:nvGrpSpPr>
          <p:cNvPr id="2" name="Group 5"/>
          <p:cNvGrpSpPr>
            <a:grpSpLocks/>
          </p:cNvGrpSpPr>
          <p:nvPr/>
        </p:nvGrpSpPr>
        <p:grpSpPr bwMode="auto">
          <a:xfrm>
            <a:off x="0" y="3068638"/>
            <a:ext cx="682625" cy="742950"/>
            <a:chOff x="998" y="464"/>
            <a:chExt cx="639" cy="720"/>
          </a:xfrm>
        </p:grpSpPr>
        <p:sp>
          <p:nvSpPr>
            <p:cNvPr id="16391" name="Freeform 6"/>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16392" name="Freeform 7"/>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16393" name="Freeform 8"/>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16394" name="Freeform 9"/>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16395" name="Freeform 10"/>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16396" name="Freeform 11"/>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16397" name="Freeform 12"/>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16398" name="Freeform 13"/>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16399" name="Freeform 14"/>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16400" name="Freeform 15"/>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16401" name="Freeform 16"/>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16402" name="Freeform 17"/>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16403" name="Freeform 18"/>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16404" name="Freeform 19"/>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16405" name="Freeform 20"/>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16406" name="Freeform 21"/>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16407" name="Freeform 22"/>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16408" name="Freeform 23"/>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16409" name="Freeform 24"/>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16410" name="Freeform 25"/>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16411" name="Freeform 26"/>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16412" name="Freeform 27"/>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16413" name="Freeform 28"/>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16414" name="Freeform 29"/>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16415" name="Freeform 30"/>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16416" name="Freeform 31"/>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16417" name="Freeform 32"/>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16418" name="Rectangle 33"/>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16419" name="Freeform 34"/>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16420" name="Freeform 35"/>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16421" name="Freeform 36"/>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16422" name="Freeform 37"/>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16423" name="Freeform 38"/>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16424" name="Freeform 39"/>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16425" name="Freeform 40"/>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16426" name="Freeform 41"/>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6427" name="Freeform 42"/>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16428" name="Freeform 43"/>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16429" name="Rectangle 44"/>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16430" name="Freeform 45"/>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16431" name="Freeform 46"/>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16432" name="Freeform 47"/>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6433" name="Freeform 48"/>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16434" name="Line 49"/>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16435" name="Freeform 50"/>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16436" name="Freeform 51"/>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16437" name="Freeform 52"/>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16438" name="Freeform 53"/>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16439" name="Freeform 54"/>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16440" name="Freeform 55"/>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
        <p:nvSpPr>
          <p:cNvPr id="297018" name="Text Box 58"/>
          <p:cNvSpPr txBox="1">
            <a:spLocks noChangeArrowheads="1"/>
          </p:cNvSpPr>
          <p:nvPr/>
        </p:nvSpPr>
        <p:spPr bwMode="auto">
          <a:xfrm>
            <a:off x="2051050" y="260350"/>
            <a:ext cx="4824413"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FF00"/>
                </a:solidFill>
                <a:effectLst>
                  <a:outerShdw blurRad="38100" dist="38100" dir="2700000" algn="tl">
                    <a:srgbClr val="000000"/>
                  </a:outerShdw>
                </a:effectLst>
                <a:latin typeface="Comic Sans MS" pitchFamily="66" charset="0"/>
              </a:rPr>
              <a:t>2. PERSIAPAN</a:t>
            </a:r>
          </a:p>
        </p:txBody>
      </p:sp>
      <p:sp>
        <p:nvSpPr>
          <p:cNvPr id="297019" name="Text Box 59"/>
          <p:cNvSpPr txBox="1">
            <a:spLocks noChangeArrowheads="1"/>
          </p:cNvSpPr>
          <p:nvPr/>
        </p:nvSpPr>
        <p:spPr bwMode="auto">
          <a:xfrm>
            <a:off x="900113" y="981075"/>
            <a:ext cx="7920037" cy="5251450"/>
          </a:xfrm>
          <a:prstGeom prst="rect">
            <a:avLst/>
          </a:prstGeom>
          <a:noFill/>
          <a:ln w="9525">
            <a:noFill/>
            <a:miter lim="800000"/>
            <a:headEnd/>
            <a:tailEnd/>
          </a:ln>
          <a:effectLst/>
        </p:spPr>
        <p:txBody>
          <a:bodyPr>
            <a:spAutoFit/>
          </a:bodyPr>
          <a:lstStyle/>
          <a:p>
            <a:pPr>
              <a:spcBef>
                <a:spcPct val="40000"/>
              </a:spcBef>
              <a:tabLst>
                <a:tab pos="508000" algn="l"/>
              </a:tabLst>
              <a:defRPr/>
            </a:pPr>
            <a:r>
              <a:rPr lang="en-US" sz="2600" b="1" dirty="0">
                <a:solidFill>
                  <a:srgbClr val="66FF33"/>
                </a:solidFill>
                <a:effectLst>
                  <a:outerShdw blurRad="38100" dist="38100" dir="2700000" algn="tl">
                    <a:srgbClr val="000000"/>
                  </a:outerShdw>
                </a:effectLst>
                <a:latin typeface="Comic Sans MS" pitchFamily="66" charset="0"/>
              </a:rPr>
              <a:t>Agar </a:t>
            </a:r>
            <a:r>
              <a:rPr lang="en-US" sz="2600" b="1" dirty="0" err="1">
                <a:solidFill>
                  <a:srgbClr val="66FF33"/>
                </a:solidFill>
                <a:effectLst>
                  <a:outerShdw blurRad="38100" dist="38100" dir="2700000" algn="tl">
                    <a:srgbClr val="000000"/>
                  </a:outerShdw>
                </a:effectLst>
                <a:latin typeface="Comic Sans MS" pitchFamily="66" charset="0"/>
              </a:rPr>
              <a:t>supaya</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pelaksanaan</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manajemen</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risiko</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ber-jalan</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dgn</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lancar</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maka</a:t>
            </a:r>
            <a:r>
              <a:rPr lang="en-US" sz="2600" b="1" dirty="0">
                <a:solidFill>
                  <a:srgbClr val="66FF33"/>
                </a:solidFill>
                <a:effectLst>
                  <a:outerShdw blurRad="38100" dist="38100" dir="2700000" algn="tl">
                    <a:srgbClr val="000000"/>
                  </a:outerShdw>
                </a:effectLst>
                <a:latin typeface="Comic Sans MS" pitchFamily="66" charset="0"/>
              </a:rPr>
              <a:t> </a:t>
            </a:r>
            <a:r>
              <a:rPr lang="en-US" sz="2600" b="1" dirty="0" err="1">
                <a:solidFill>
                  <a:srgbClr val="66FF33"/>
                </a:solidFill>
                <a:effectLst>
                  <a:outerShdw blurRad="38100" dist="38100" dir="2700000" algn="tl">
                    <a:srgbClr val="000000"/>
                  </a:outerShdw>
                </a:effectLst>
                <a:latin typeface="Comic Sans MS" pitchFamily="66" charset="0"/>
              </a:rPr>
              <a:t>diperlukan</a:t>
            </a:r>
            <a:r>
              <a:rPr lang="en-US" sz="2600" b="1" dirty="0">
                <a:solidFill>
                  <a:srgbClr val="66FF33"/>
                </a:solidFill>
                <a:effectLst>
                  <a:outerShdw blurRad="38100" dist="38100" dir="2700000" algn="tl">
                    <a:srgbClr val="000000"/>
                  </a:outerShdw>
                </a:effectLst>
                <a:latin typeface="Comic Sans MS" pitchFamily="66" charset="0"/>
              </a:rPr>
              <a:t> persiapan-2, </a:t>
            </a:r>
            <a:r>
              <a:rPr lang="en-US" sz="2600" b="1" dirty="0" err="1">
                <a:solidFill>
                  <a:srgbClr val="66FF33"/>
                </a:solidFill>
                <a:effectLst>
                  <a:outerShdw blurRad="38100" dist="38100" dir="2700000" algn="tl">
                    <a:srgbClr val="000000"/>
                  </a:outerShdw>
                </a:effectLst>
                <a:latin typeface="Comic Sans MS" pitchFamily="66" charset="0"/>
              </a:rPr>
              <a:t>antara</a:t>
            </a:r>
            <a:r>
              <a:rPr lang="en-US" sz="2600" b="1" dirty="0">
                <a:solidFill>
                  <a:srgbClr val="66FF33"/>
                </a:solidFill>
                <a:effectLst>
                  <a:outerShdw blurRad="38100" dist="38100" dir="2700000" algn="tl">
                    <a:srgbClr val="000000"/>
                  </a:outerShdw>
                </a:effectLst>
                <a:latin typeface="Comic Sans MS" pitchFamily="66" charset="0"/>
              </a:rPr>
              <a:t>  lain:</a:t>
            </a:r>
          </a:p>
          <a:p>
            <a:pPr>
              <a:spcBef>
                <a:spcPct val="40000"/>
              </a:spcBef>
              <a:tabLst>
                <a:tab pos="508000" algn="l"/>
              </a:tabLst>
              <a:defRPr/>
            </a:pPr>
            <a:r>
              <a:rPr lang="en-GB" sz="2600" dirty="0">
                <a:solidFill>
                  <a:srgbClr val="FFFF00"/>
                </a:solidFill>
                <a:effectLst>
                  <a:outerShdw blurRad="38100" dist="38100" dir="2700000" algn="tl">
                    <a:srgbClr val="000000"/>
                  </a:outerShdw>
                </a:effectLst>
                <a:latin typeface="Comic Sans MS" pitchFamily="66" charset="0"/>
                <a:sym typeface="Wingdings 3" pitchFamily="18" charset="2"/>
              </a:rPr>
              <a:t>	</a:t>
            </a:r>
            <a:r>
              <a:rPr lang="en-GB" sz="2600" dirty="0" err="1">
                <a:solidFill>
                  <a:srgbClr val="FFFF00"/>
                </a:solidFill>
                <a:effectLst>
                  <a:outerShdw blurRad="38100" dist="38100" dir="2700000" algn="tl">
                    <a:srgbClr val="000000"/>
                  </a:outerShdw>
                </a:effectLst>
                <a:latin typeface="Comic Sans MS" pitchFamily="66" charset="0"/>
              </a:rPr>
              <a:t>Ruang</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lingkup</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kegiatan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manajemen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risiko</a:t>
            </a:r>
            <a:r>
              <a:rPr lang="en-GB" sz="2600" dirty="0">
                <a:solidFill>
                  <a:srgbClr val="FFFF00"/>
                </a:solidFill>
                <a:effectLst>
                  <a:outerShdw blurRad="38100" dist="38100" dir="2700000" algn="tl">
                    <a:srgbClr val="000000"/>
                  </a:outerShdw>
                </a:effectLst>
                <a:latin typeface="Comic Sans MS" pitchFamily="66" charset="0"/>
              </a:rPr>
              <a:t>;</a:t>
            </a:r>
          </a:p>
          <a:p>
            <a:pPr>
              <a:spcBef>
                <a:spcPct val="40000"/>
              </a:spcBef>
              <a:tabLst>
                <a:tab pos="508000" algn="l"/>
              </a:tabLst>
              <a:defRPr/>
            </a:pPr>
            <a:r>
              <a:rPr lang="en-GB" sz="2600" dirty="0">
                <a:solidFill>
                  <a:srgbClr val="FFFF00"/>
                </a:solidFill>
                <a:effectLst>
                  <a:outerShdw blurRad="38100" dist="38100" dir="2700000" algn="tl">
                    <a:srgbClr val="000000"/>
                  </a:outerShdw>
                </a:effectLst>
                <a:latin typeface="Comic Sans MS" pitchFamily="66" charset="0"/>
                <a:sym typeface="Wingdings 3" pitchFamily="18" charset="2"/>
              </a:rPr>
              <a:t></a:t>
            </a:r>
            <a:r>
              <a:rPr lang="en-GB" sz="2600" dirty="0">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Personil</a:t>
            </a:r>
            <a:r>
              <a:rPr lang="en-GB" sz="2600" dirty="0">
                <a:solidFill>
                  <a:srgbClr val="FFFF00"/>
                </a:solidFill>
                <a:effectLst>
                  <a:outerShdw blurRad="38100" dist="38100" dir="2700000" algn="tl">
                    <a:srgbClr val="000000"/>
                  </a:outerShdw>
                </a:effectLst>
                <a:latin typeface="Comic Sans MS" pitchFamily="66" charset="0"/>
              </a:rPr>
              <a:t> yang </a:t>
            </a:r>
            <a:r>
              <a:rPr lang="en-GB" sz="2600" dirty="0" err="1">
                <a:solidFill>
                  <a:srgbClr val="FFFF00"/>
                </a:solidFill>
                <a:effectLst>
                  <a:outerShdw blurRad="38100" dist="38100" dir="2700000" algn="tl">
                    <a:srgbClr val="000000"/>
                  </a:outerShdw>
                </a:effectLst>
                <a:latin typeface="Comic Sans MS" pitchFamily="66" charset="0"/>
              </a:rPr>
              <a:t>terlibat</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dalam</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kegiatan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manajemen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risiko</a:t>
            </a:r>
            <a:r>
              <a:rPr lang="en-GB" sz="2600" dirty="0">
                <a:solidFill>
                  <a:srgbClr val="FFFF00"/>
                </a:solidFill>
                <a:effectLst>
                  <a:outerShdw blurRad="38100" dist="38100" dir="2700000" algn="tl">
                    <a:srgbClr val="000000"/>
                  </a:outerShdw>
                </a:effectLst>
                <a:latin typeface="Comic Sans MS" pitchFamily="66" charset="0"/>
              </a:rPr>
              <a:t>;</a:t>
            </a:r>
          </a:p>
          <a:p>
            <a:pPr>
              <a:spcBef>
                <a:spcPct val="40000"/>
              </a:spcBef>
              <a:tabLst>
                <a:tab pos="508000" algn="l"/>
              </a:tabLst>
              <a:defRPr/>
            </a:pPr>
            <a:r>
              <a:rPr lang="en-GB" sz="2600" dirty="0">
                <a:solidFill>
                  <a:srgbClr val="FFFF00"/>
                </a:solidFill>
                <a:effectLst>
                  <a:outerShdw blurRad="38100" dist="38100" dir="2700000" algn="tl">
                    <a:srgbClr val="000000"/>
                  </a:outerShdw>
                </a:effectLst>
                <a:latin typeface="Comic Sans MS" pitchFamily="66" charset="0"/>
                <a:sym typeface="Wingdings 3" pitchFamily="18" charset="2"/>
              </a:rPr>
              <a:t></a:t>
            </a:r>
            <a:r>
              <a:rPr lang="en-GB" sz="2600" dirty="0">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Standar</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atau</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acuan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dalam</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menentukan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kriteria</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risiko</a:t>
            </a:r>
            <a:r>
              <a:rPr lang="en-GB" sz="2600" dirty="0">
                <a:solidFill>
                  <a:srgbClr val="FFFF00"/>
                </a:solidFill>
                <a:effectLst>
                  <a:outerShdw blurRad="38100" dist="38100" dir="2700000" algn="tl">
                    <a:srgbClr val="000000"/>
                  </a:outerShdw>
                </a:effectLst>
                <a:latin typeface="Comic Sans MS" pitchFamily="66" charset="0"/>
              </a:rPr>
              <a:t>;</a:t>
            </a:r>
          </a:p>
          <a:p>
            <a:pPr>
              <a:spcBef>
                <a:spcPct val="40000"/>
              </a:spcBef>
              <a:tabLst>
                <a:tab pos="508000" algn="l"/>
              </a:tabLst>
              <a:defRPr/>
            </a:pPr>
            <a:r>
              <a:rPr lang="en-GB" sz="2600" dirty="0">
                <a:solidFill>
                  <a:srgbClr val="FFFF00"/>
                </a:solidFill>
                <a:effectLst>
                  <a:outerShdw blurRad="38100" dist="38100" dir="2700000" algn="tl">
                    <a:srgbClr val="000000"/>
                  </a:outerShdw>
                </a:effectLst>
                <a:latin typeface="Comic Sans MS" pitchFamily="66" charset="0"/>
                <a:sym typeface="Wingdings 3" pitchFamily="18" charset="2"/>
              </a:rPr>
              <a:t></a:t>
            </a:r>
            <a:r>
              <a:rPr lang="en-GB" sz="2600" dirty="0">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Prosedur</a:t>
            </a:r>
            <a:r>
              <a:rPr lang="en-GB" sz="2600" dirty="0">
                <a:solidFill>
                  <a:srgbClr val="FFFF00"/>
                </a:solidFill>
                <a:effectLst>
                  <a:outerShdw blurRad="38100" dist="38100" dir="2700000" algn="tl">
                    <a:srgbClr val="000000"/>
                  </a:outerShdw>
                </a:effectLst>
                <a:latin typeface="Comic Sans MS" pitchFamily="66" charset="0"/>
              </a:rPr>
              <a:t> / </a:t>
            </a:r>
            <a:r>
              <a:rPr lang="en-GB" sz="2600" dirty="0" err="1">
                <a:solidFill>
                  <a:srgbClr val="FFFF00"/>
                </a:solidFill>
                <a:effectLst>
                  <a:outerShdw blurRad="38100" dist="38100" dir="2700000" algn="tl">
                    <a:srgbClr val="000000"/>
                  </a:outerShdw>
                </a:effectLst>
                <a:latin typeface="Comic Sans MS" pitchFamily="66" charset="0"/>
              </a:rPr>
              <a:t>mekanisme</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laporan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pemantauan</a:t>
            </a:r>
            <a:r>
              <a:rPr lang="en-GB" sz="2600" dirty="0">
                <a:solidFill>
                  <a:srgbClr val="FFFF00"/>
                </a:solidFill>
                <a:effectLst>
                  <a:outerShdw blurRad="38100" dist="38100" dir="2700000" algn="tl">
                    <a:srgbClr val="000000"/>
                  </a:outerShdw>
                </a:effectLst>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dan</a:t>
            </a:r>
            <a:r>
              <a:rPr lang="en-GB" sz="2600" dirty="0">
                <a:solidFill>
                  <a:srgbClr val="FFFF00"/>
                </a:solidFill>
                <a:effectLst>
                  <a:outerShdw blurRad="38100" dist="38100" dir="2700000" algn="tl">
                    <a:srgbClr val="000000"/>
                  </a:outerShdw>
                </a:effectLst>
                <a:latin typeface="Comic Sans MS" pitchFamily="66" charset="0"/>
              </a:rPr>
              <a:t>  </a:t>
            </a:r>
            <a:r>
              <a:rPr lang="en-GB" sz="2600" i="1" dirty="0">
                <a:solidFill>
                  <a:srgbClr val="FFFF00"/>
                </a:solidFill>
                <a:effectLst>
                  <a:outerShdw blurRad="38100" dist="38100" dir="2700000" algn="tl">
                    <a:srgbClr val="000000"/>
                  </a:outerShdw>
                </a:effectLst>
                <a:latin typeface="Comic Sans MS" pitchFamily="66" charset="0"/>
              </a:rPr>
              <a:t>review;</a:t>
            </a:r>
          </a:p>
          <a:p>
            <a:pPr>
              <a:spcBef>
                <a:spcPct val="40000"/>
              </a:spcBef>
              <a:tabLst>
                <a:tab pos="508000" algn="l"/>
              </a:tabLst>
              <a:defRPr/>
            </a:pPr>
            <a:r>
              <a:rPr lang="en-GB" sz="2600" dirty="0">
                <a:solidFill>
                  <a:srgbClr val="FFFF00"/>
                </a:solidFill>
                <a:effectLst>
                  <a:outerShdw blurRad="38100" dist="38100" dir="2700000" algn="tl">
                    <a:srgbClr val="000000"/>
                  </a:outerShdw>
                </a:effectLst>
                <a:latin typeface="Comic Sans MS" pitchFamily="66" charset="0"/>
                <a:sym typeface="Wingdings 3" pitchFamily="18" charset="2"/>
              </a:rPr>
              <a:t></a:t>
            </a:r>
            <a:r>
              <a:rPr lang="en-GB" sz="2600" dirty="0">
                <a:latin typeface="Comic Sans MS" pitchFamily="66" charset="0"/>
              </a:rPr>
              <a:t> 	</a:t>
            </a:r>
            <a:r>
              <a:rPr lang="en-GB" sz="2600" dirty="0" err="1">
                <a:solidFill>
                  <a:srgbClr val="FFFF00"/>
                </a:solidFill>
                <a:effectLst>
                  <a:outerShdw blurRad="38100" dist="38100" dir="2700000" algn="tl">
                    <a:srgbClr val="000000"/>
                  </a:outerShdw>
                </a:effectLst>
                <a:latin typeface="Comic Sans MS" pitchFamily="66" charset="0"/>
              </a:rPr>
              <a:t>Dokumentasi</a:t>
            </a:r>
            <a:r>
              <a:rPr lang="en-GB" sz="2600" dirty="0">
                <a:solidFill>
                  <a:srgbClr val="FFFF00"/>
                </a:solidFill>
                <a:effectLst>
                  <a:outerShdw blurRad="38100" dist="38100" dir="2700000" algn="tl">
                    <a:srgbClr val="000000"/>
                  </a:outerShdw>
                </a:effectLst>
                <a:latin typeface="Comic Sans MS" pitchFamily="66" charset="0"/>
              </a:rPr>
              <a:t> yang </a:t>
            </a:r>
            <a:r>
              <a:rPr lang="en-GB" sz="2600" dirty="0" err="1">
                <a:solidFill>
                  <a:srgbClr val="FFFF00"/>
                </a:solidFill>
                <a:effectLst>
                  <a:outerShdw blurRad="38100" dist="38100" dir="2700000" algn="tl">
                    <a:srgbClr val="000000"/>
                  </a:outerShdw>
                </a:effectLst>
                <a:latin typeface="Comic Sans MS" pitchFamily="66" charset="0"/>
              </a:rPr>
              <a:t>terkait</a:t>
            </a:r>
            <a:r>
              <a:rPr lang="en-GB" sz="2600" dirty="0">
                <a:solidFill>
                  <a:srgbClr val="FFFF00"/>
                </a:solidFill>
                <a:effectLst>
                  <a:outerShdw blurRad="38100" dist="38100" dir="2700000" algn="tl">
                    <a:srgbClr val="000000"/>
                  </a:outerShdw>
                </a:effectLst>
                <a:latin typeface="Comic Sans MS" pitchFamily="66" charset="0"/>
              </a:rPr>
              <a:t>.  </a:t>
            </a:r>
            <a:endParaRPr lang="en-US" sz="2600"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8"/>
          <p:cNvSpPr>
            <a:spLocks noGrp="1" noChangeArrowheads="1"/>
          </p:cNvSpPr>
          <p:nvPr>
            <p:ph type="dt" sz="half" idx="10"/>
          </p:nvPr>
        </p:nvSpPr>
        <p:spPr/>
        <p:txBody>
          <a:bodyPr/>
          <a:lstStyle/>
          <a:p>
            <a:pPr>
              <a:defRPr/>
            </a:pPr>
            <a:fld id="{4FEC5D7E-F76C-4F22-905E-8FCB97371D31}" type="datetime1">
              <a:rPr lang="en-US"/>
              <a:pPr>
                <a:defRPr/>
              </a:pPr>
              <a:t>5/7/2025</a:t>
            </a:fld>
            <a:endParaRPr lang="en-US"/>
          </a:p>
        </p:txBody>
      </p:sp>
      <p:sp>
        <p:nvSpPr>
          <p:cNvPr id="56" name="Rectangle 20"/>
          <p:cNvSpPr>
            <a:spLocks noGrp="1" noChangeArrowheads="1"/>
          </p:cNvSpPr>
          <p:nvPr>
            <p:ph type="sldNum" sz="quarter" idx="12"/>
          </p:nvPr>
        </p:nvSpPr>
        <p:spPr/>
        <p:txBody>
          <a:bodyPr/>
          <a:lstStyle/>
          <a:p>
            <a:pPr>
              <a:defRPr/>
            </a:pPr>
            <a:fld id="{3D7760D5-E824-4875-A523-9471774BEEDE}" type="slidenum">
              <a:rPr lang="en-US"/>
              <a:pPr>
                <a:defRPr/>
              </a:pPr>
              <a:t>14</a:t>
            </a:fld>
            <a:endParaRPr lang="en-US"/>
          </a:p>
        </p:txBody>
      </p:sp>
      <p:sp>
        <p:nvSpPr>
          <p:cNvPr id="166914" name="Rectangle 2"/>
          <p:cNvSpPr>
            <a:spLocks noGrp="1" noChangeArrowheads="1"/>
          </p:cNvSpPr>
          <p:nvPr>
            <p:ph type="ctrTitle"/>
          </p:nvPr>
        </p:nvSpPr>
        <p:spPr>
          <a:xfrm>
            <a:off x="1692275" y="157163"/>
            <a:ext cx="6119813" cy="679450"/>
          </a:xfrm>
        </p:spPr>
        <p:txBody>
          <a:bodyPr/>
          <a:lstStyle/>
          <a:p>
            <a:pPr algn="ctr" eaLnBrk="1" hangingPunct="1">
              <a:defRPr/>
            </a:pPr>
            <a:r>
              <a:rPr lang="en-US" sz="3200">
                <a:solidFill>
                  <a:srgbClr val="FFFF00"/>
                </a:solidFill>
                <a:latin typeface="Comic Sans MS" pitchFamily="66" charset="0"/>
              </a:rPr>
              <a:t>3. </a:t>
            </a:r>
            <a:r>
              <a:rPr lang="en-US" sz="3200" u="sng">
                <a:solidFill>
                  <a:srgbClr val="FFFF00"/>
                </a:solidFill>
                <a:latin typeface="Comic Sans MS" pitchFamily="66" charset="0"/>
              </a:rPr>
              <a:t>IDENTIFIKASI BAHAYA</a:t>
            </a:r>
            <a:endParaRPr lang="en-GB" sz="3200" u="sng">
              <a:solidFill>
                <a:srgbClr val="FFFF00"/>
              </a:solidFill>
              <a:latin typeface="Comic Sans MS" pitchFamily="66" charset="0"/>
            </a:endParaRPr>
          </a:p>
        </p:txBody>
      </p:sp>
      <p:sp>
        <p:nvSpPr>
          <p:cNvPr id="166915" name="Rectangle 3"/>
          <p:cNvSpPr>
            <a:spLocks noGrp="1" noChangeArrowheads="1"/>
          </p:cNvSpPr>
          <p:nvPr>
            <p:ph type="subTitle" idx="1"/>
          </p:nvPr>
        </p:nvSpPr>
        <p:spPr>
          <a:xfrm>
            <a:off x="468313" y="1171575"/>
            <a:ext cx="8424862" cy="5641975"/>
          </a:xfrm>
        </p:spPr>
        <p:txBody>
          <a:bodyPr>
            <a:normAutofit lnSpcReduction="10000"/>
          </a:bodyPr>
          <a:lstStyle/>
          <a:p>
            <a:pPr algn="just" eaLnBrk="1" hangingPunct="1">
              <a:spcBef>
                <a:spcPct val="60000"/>
              </a:spcBef>
              <a:tabLst>
                <a:tab pos="347663" algn="l"/>
              </a:tabLst>
              <a:defRPr/>
            </a:pPr>
            <a:r>
              <a:rPr lang="en-US" sz="2400" dirty="0">
                <a:solidFill>
                  <a:srgbClr val="66FF33"/>
                </a:solidFill>
                <a:latin typeface="Comic Sans MS" pitchFamily="66" charset="0"/>
              </a:rPr>
              <a:t>TAHAP PERTAMA DLM KEGIATAN MANAJEMEN RISIKO ADALAH KETIKA KITA MELAKUKAN IDEN-TIFIKASI BAHAYA YG TERDAPAT DALAM SUATU KEGIATAN ATAU PROSES. </a:t>
            </a:r>
          </a:p>
          <a:p>
            <a:pPr eaLnBrk="1" hangingPunct="1">
              <a:spcBef>
                <a:spcPct val="60000"/>
              </a:spcBef>
              <a:tabLst>
                <a:tab pos="347663" algn="l"/>
              </a:tabLst>
              <a:defRPr/>
            </a:pPr>
            <a:r>
              <a:rPr lang="en-US" sz="2400" b="1" dirty="0">
                <a:solidFill>
                  <a:srgbClr val="FFFF00"/>
                </a:solidFill>
                <a:latin typeface="Comic Sans MS" pitchFamily="66" charset="0"/>
              </a:rPr>
              <a:t>ADA TIGA PERTANYAAN YANG DAPAT DIPAKAI SEBAGAI PANDUAN:</a:t>
            </a:r>
          </a:p>
          <a:p>
            <a:pPr eaLnBrk="1" hangingPunct="1">
              <a:spcBef>
                <a:spcPct val="60000"/>
              </a:spcBef>
              <a:buClr>
                <a:srgbClr val="85FF85"/>
              </a:buClr>
              <a:tabLst>
                <a:tab pos="347663" algn="l"/>
              </a:tabLst>
              <a:defRPr/>
            </a:pPr>
            <a:r>
              <a:rPr lang="id-ID" sz="2400" dirty="0">
                <a:solidFill>
                  <a:srgbClr val="66FF33"/>
                </a:solidFill>
                <a:latin typeface="Comic Sans MS" pitchFamily="66" charset="0"/>
              </a:rPr>
              <a:t>a. </a:t>
            </a:r>
            <a:r>
              <a:rPr lang="en-US" sz="2400" dirty="0">
                <a:solidFill>
                  <a:srgbClr val="66FF33"/>
                </a:solidFill>
                <a:latin typeface="Comic Sans MS" pitchFamily="66" charset="0"/>
              </a:rPr>
              <a:t>APAKAH ADA SUMBER YANG DAPAT</a:t>
            </a:r>
            <a:endParaRPr lang="id-ID" sz="2400" dirty="0">
              <a:solidFill>
                <a:srgbClr val="66FF33"/>
              </a:solidFill>
              <a:latin typeface="Comic Sans MS" pitchFamily="66" charset="0"/>
            </a:endParaRPr>
          </a:p>
          <a:p>
            <a:pPr eaLnBrk="1" hangingPunct="1">
              <a:spcBef>
                <a:spcPct val="60000"/>
              </a:spcBef>
              <a:buClr>
                <a:srgbClr val="85FF85"/>
              </a:buClr>
              <a:tabLst>
                <a:tab pos="347663" algn="l"/>
              </a:tabLst>
              <a:defRPr/>
            </a:pPr>
            <a:r>
              <a:rPr lang="id-ID" sz="2400" dirty="0">
                <a:solidFill>
                  <a:srgbClr val="66FF33"/>
                </a:solidFill>
                <a:latin typeface="Comic Sans MS" pitchFamily="66" charset="0"/>
              </a:rPr>
              <a:t>	</a:t>
            </a:r>
            <a:r>
              <a:rPr lang="en-US" sz="2400" dirty="0">
                <a:solidFill>
                  <a:srgbClr val="66FF33"/>
                </a:solidFill>
                <a:latin typeface="Comic Sans MS" pitchFamily="66" charset="0"/>
              </a:rPr>
              <a:t>MENIMBULKAN CEDERA?</a:t>
            </a:r>
          </a:p>
          <a:p>
            <a:pPr eaLnBrk="1" hangingPunct="1">
              <a:spcBef>
                <a:spcPct val="60000"/>
              </a:spcBef>
              <a:buClr>
                <a:srgbClr val="85FF85"/>
              </a:buClr>
              <a:tabLst>
                <a:tab pos="347663" algn="l"/>
              </a:tabLst>
              <a:defRPr/>
            </a:pPr>
            <a:r>
              <a:rPr lang="id-ID" sz="2400" dirty="0">
                <a:solidFill>
                  <a:srgbClr val="66FF33"/>
                </a:solidFill>
                <a:latin typeface="Comic Sans MS" pitchFamily="66" charset="0"/>
              </a:rPr>
              <a:t>b. </a:t>
            </a:r>
            <a:r>
              <a:rPr lang="en-US" sz="2400" dirty="0">
                <a:solidFill>
                  <a:srgbClr val="66FF33"/>
                </a:solidFill>
                <a:latin typeface="Comic Sans MS" pitchFamily="66" charset="0"/>
              </a:rPr>
              <a:t>SIAPA YANG TERPAPAR DENGAN SUMBER</a:t>
            </a:r>
            <a:endParaRPr lang="id-ID" sz="2400" dirty="0">
              <a:solidFill>
                <a:srgbClr val="66FF33"/>
              </a:solidFill>
              <a:latin typeface="Comic Sans MS" pitchFamily="66" charset="0"/>
            </a:endParaRPr>
          </a:p>
          <a:p>
            <a:pPr eaLnBrk="1" hangingPunct="1">
              <a:spcBef>
                <a:spcPct val="60000"/>
              </a:spcBef>
              <a:buClr>
                <a:srgbClr val="85FF85"/>
              </a:buClr>
              <a:tabLst>
                <a:tab pos="347663" algn="l"/>
              </a:tabLst>
              <a:defRPr/>
            </a:pPr>
            <a:r>
              <a:rPr lang="id-ID" sz="2400" dirty="0">
                <a:solidFill>
                  <a:srgbClr val="66FF33"/>
                </a:solidFill>
                <a:latin typeface="Comic Sans MS" pitchFamily="66" charset="0"/>
              </a:rPr>
              <a:t>	</a:t>
            </a:r>
            <a:r>
              <a:rPr lang="en-US" sz="2400" dirty="0">
                <a:solidFill>
                  <a:srgbClr val="66FF33"/>
                </a:solidFill>
                <a:latin typeface="Comic Sans MS" pitchFamily="66" charset="0"/>
              </a:rPr>
              <a:t>TERSEBUT?</a:t>
            </a:r>
          </a:p>
          <a:p>
            <a:pPr eaLnBrk="1" hangingPunct="1">
              <a:spcBef>
                <a:spcPct val="60000"/>
              </a:spcBef>
              <a:buClr>
                <a:srgbClr val="85FF85"/>
              </a:buClr>
              <a:tabLst>
                <a:tab pos="347663" algn="l"/>
              </a:tabLst>
              <a:defRPr/>
            </a:pPr>
            <a:r>
              <a:rPr lang="id-ID" sz="2400" b="1" dirty="0">
                <a:solidFill>
                  <a:srgbClr val="66FF33"/>
                </a:solidFill>
                <a:latin typeface="Comic Sans MS" pitchFamily="66" charset="0"/>
              </a:rPr>
              <a:t>c. </a:t>
            </a:r>
            <a:r>
              <a:rPr lang="en-US" sz="2400" dirty="0">
                <a:solidFill>
                  <a:srgbClr val="66FF33"/>
                </a:solidFill>
                <a:latin typeface="Comic Sans MS" pitchFamily="66" charset="0"/>
              </a:rPr>
              <a:t>BAGAIMANA CEDERA DAPAT TERJADI /</a:t>
            </a:r>
            <a:endParaRPr lang="id-ID" sz="2400" dirty="0">
              <a:solidFill>
                <a:srgbClr val="66FF33"/>
              </a:solidFill>
              <a:latin typeface="Comic Sans MS" pitchFamily="66" charset="0"/>
            </a:endParaRPr>
          </a:p>
          <a:p>
            <a:pPr eaLnBrk="1" hangingPunct="1">
              <a:spcBef>
                <a:spcPct val="60000"/>
              </a:spcBef>
              <a:buClr>
                <a:srgbClr val="85FF85"/>
              </a:buClr>
              <a:tabLst>
                <a:tab pos="347663" algn="l"/>
              </a:tabLst>
              <a:defRPr/>
            </a:pPr>
            <a:r>
              <a:rPr lang="id-ID" sz="2400" dirty="0">
                <a:solidFill>
                  <a:srgbClr val="66FF33"/>
                </a:solidFill>
                <a:latin typeface="Comic Sans MS" pitchFamily="66" charset="0"/>
              </a:rPr>
              <a:t>	</a:t>
            </a:r>
            <a:r>
              <a:rPr lang="en-US" sz="2400" dirty="0">
                <a:solidFill>
                  <a:srgbClr val="66FF33"/>
                </a:solidFill>
                <a:latin typeface="Comic Sans MS" pitchFamily="66" charset="0"/>
              </a:rPr>
              <a:t>TIMBUL? </a:t>
            </a:r>
          </a:p>
        </p:txBody>
      </p:sp>
      <p:grpSp>
        <p:nvGrpSpPr>
          <p:cNvPr id="2" name="Group 4"/>
          <p:cNvGrpSpPr>
            <a:grpSpLocks/>
          </p:cNvGrpSpPr>
          <p:nvPr/>
        </p:nvGrpSpPr>
        <p:grpSpPr bwMode="auto">
          <a:xfrm>
            <a:off x="7596188" y="4437063"/>
            <a:ext cx="990600" cy="914400"/>
            <a:chOff x="998" y="464"/>
            <a:chExt cx="639" cy="720"/>
          </a:xfrm>
        </p:grpSpPr>
        <p:sp>
          <p:nvSpPr>
            <p:cNvPr id="17415"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17416"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17417"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17418"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17419"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17420"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17421"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17422"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17423"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17424"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17425"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17426"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17427"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17428"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17429"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17430"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17431"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17432"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17433"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17434"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17435"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17436"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17437"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17438"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17439"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17440"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17441"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17442"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17443"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17444"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17445"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17446"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17447"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17448"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17449"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17450"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7451"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17452"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17453"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17454"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17455"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17456"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7457"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17458"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17459"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17460"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17461"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17462"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17463"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17464"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8"/>
          <p:cNvSpPr>
            <a:spLocks noGrp="1" noChangeArrowheads="1"/>
          </p:cNvSpPr>
          <p:nvPr>
            <p:ph type="dt" sz="half" idx="10"/>
          </p:nvPr>
        </p:nvSpPr>
        <p:spPr/>
        <p:txBody>
          <a:bodyPr/>
          <a:lstStyle/>
          <a:p>
            <a:pPr>
              <a:defRPr/>
            </a:pPr>
            <a:fld id="{51398982-CC5C-4F2F-9CC9-7A1DF67FB664}" type="datetime1">
              <a:rPr lang="en-US"/>
              <a:pPr>
                <a:defRPr/>
              </a:pPr>
              <a:t>5/7/2025</a:t>
            </a:fld>
            <a:endParaRPr lang="en-US"/>
          </a:p>
        </p:txBody>
      </p:sp>
      <p:sp>
        <p:nvSpPr>
          <p:cNvPr id="55" name="Rectangle 20"/>
          <p:cNvSpPr>
            <a:spLocks noGrp="1" noChangeArrowheads="1"/>
          </p:cNvSpPr>
          <p:nvPr>
            <p:ph type="sldNum" sz="quarter" idx="12"/>
          </p:nvPr>
        </p:nvSpPr>
        <p:spPr/>
        <p:txBody>
          <a:bodyPr/>
          <a:lstStyle/>
          <a:p>
            <a:pPr>
              <a:defRPr/>
            </a:pPr>
            <a:fld id="{49975162-26E3-4179-A4CD-B38E1DAD7B71}" type="slidenum">
              <a:rPr lang="en-US"/>
              <a:pPr>
                <a:defRPr/>
              </a:pPr>
              <a:t>15</a:t>
            </a:fld>
            <a:endParaRPr lang="en-US"/>
          </a:p>
        </p:txBody>
      </p:sp>
      <p:grpSp>
        <p:nvGrpSpPr>
          <p:cNvPr id="2" name="Group 4"/>
          <p:cNvGrpSpPr>
            <a:grpSpLocks/>
          </p:cNvGrpSpPr>
          <p:nvPr/>
        </p:nvGrpSpPr>
        <p:grpSpPr bwMode="auto">
          <a:xfrm>
            <a:off x="7596188" y="4292600"/>
            <a:ext cx="990600" cy="914400"/>
            <a:chOff x="998" y="464"/>
            <a:chExt cx="639" cy="720"/>
          </a:xfrm>
        </p:grpSpPr>
        <p:sp>
          <p:nvSpPr>
            <p:cNvPr id="18438"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18439"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18440"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18441"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18442"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18443"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18444"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18445"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18446"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18447"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18448"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18449"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18450"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18451"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18452"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18453"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18454"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18455"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18456"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18457"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18458"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18459"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18460"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18461"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18462"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18463"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18464"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18465"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18466"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18467"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18468"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18469"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18470"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18471"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18472"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18473"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8474"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18475"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18476"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18477"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18478"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18479"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8480"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18481"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18482"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18483"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18484"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18485"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18486"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18487"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
        <p:nvSpPr>
          <p:cNvPr id="298042" name="Text Box 58"/>
          <p:cNvSpPr txBox="1">
            <a:spLocks noChangeArrowheads="1"/>
          </p:cNvSpPr>
          <p:nvPr/>
        </p:nvSpPr>
        <p:spPr bwMode="auto">
          <a:xfrm>
            <a:off x="539750" y="620713"/>
            <a:ext cx="7777163" cy="5986462"/>
          </a:xfrm>
          <a:prstGeom prst="rect">
            <a:avLst/>
          </a:prstGeom>
          <a:noFill/>
          <a:ln w="9525">
            <a:noFill/>
            <a:miter lim="800000"/>
            <a:headEnd/>
            <a:tailEnd/>
          </a:ln>
          <a:effectLst/>
        </p:spPr>
        <p:txBody>
          <a:bodyPr>
            <a:spAutoFit/>
          </a:bodyPr>
          <a:lstStyle/>
          <a:p>
            <a:pPr marL="465138" indent="-465138">
              <a:spcBef>
                <a:spcPct val="30000"/>
              </a:spcBef>
              <a:buFontTx/>
              <a:buAutoNum type="alphaLcPeriod"/>
              <a:tabLst>
                <a:tab pos="465138" algn="l"/>
                <a:tab pos="739775" algn="l"/>
                <a:tab pos="5951538" algn="l"/>
              </a:tabLst>
              <a:defRPr/>
            </a:pPr>
            <a:r>
              <a:rPr lang="en-US" sz="2400" b="1">
                <a:solidFill>
                  <a:srgbClr val="FFFF00"/>
                </a:solidFill>
                <a:effectLst>
                  <a:outerShdw blurRad="38100" dist="38100" dir="2700000" algn="tl">
                    <a:srgbClr val="000000"/>
                  </a:outerShdw>
                </a:effectLst>
                <a:latin typeface="Comic Sans MS" pitchFamily="66" charset="0"/>
              </a:rPr>
              <a:t>APAKAH ADA SUMBER YANG DAPAT MENIM-BULKAN CEDERA?</a:t>
            </a:r>
          </a:p>
          <a:p>
            <a:pPr marL="465138" indent="-465138">
              <a:spcBef>
                <a:spcPct val="20000"/>
              </a:spcBef>
              <a:tabLst>
                <a:tab pos="465138" algn="l"/>
                <a:tab pos="739775" algn="l"/>
                <a:tab pos="5951538" algn="l"/>
              </a:tabLst>
              <a:defRPr/>
            </a:pPr>
            <a:r>
              <a:rPr lang="en-US" sz="2400">
                <a:latin typeface="Comic Sans MS" pitchFamily="66" charset="0"/>
              </a:rPr>
              <a:t>	</a:t>
            </a:r>
            <a:r>
              <a:rPr lang="en-US" sz="2200">
                <a:solidFill>
                  <a:srgbClr val="66FFFF"/>
                </a:solidFill>
                <a:latin typeface="Comic Sans MS" pitchFamily="66" charset="0"/>
              </a:rPr>
              <a:t>- 	</a:t>
            </a:r>
            <a:r>
              <a:rPr lang="en-GB" sz="2200">
                <a:solidFill>
                  <a:srgbClr val="66FFFF"/>
                </a:solidFill>
                <a:effectLst>
                  <a:outerShdw blurRad="38100" dist="38100" dir="2700000" algn="tl">
                    <a:srgbClr val="000000"/>
                  </a:outerShdw>
                </a:effectLst>
                <a:latin typeface="Comic Sans MS" pitchFamily="66" charset="0"/>
              </a:rPr>
              <a:t>BAHAN / MATERIAL                       	(B)</a:t>
            </a:r>
          </a:p>
          <a:p>
            <a:pPr marL="465138" indent="-465138">
              <a:spcBef>
                <a:spcPct val="20000"/>
              </a:spcBef>
              <a:tabLst>
                <a:tab pos="465138" algn="l"/>
                <a:tab pos="739775" algn="l"/>
                <a:tab pos="5951538" algn="l"/>
              </a:tabLst>
              <a:defRPr/>
            </a:pPr>
            <a:r>
              <a:rPr lang="en-US" sz="2200">
                <a:solidFill>
                  <a:srgbClr val="66FFFF"/>
                </a:solidFill>
                <a:latin typeface="Comic Sans MS" pitchFamily="66" charset="0"/>
              </a:rPr>
              <a:t>	- 	</a:t>
            </a:r>
            <a:r>
              <a:rPr lang="en-GB" sz="2200">
                <a:solidFill>
                  <a:srgbClr val="66FFFF"/>
                </a:solidFill>
                <a:effectLst>
                  <a:outerShdw blurRad="38100" dist="38100" dir="2700000" algn="tl">
                    <a:srgbClr val="000000"/>
                  </a:outerShdw>
                </a:effectLst>
                <a:latin typeface="Comic Sans MS" pitchFamily="66" charset="0"/>
              </a:rPr>
              <a:t>ORANG / PEKERJA                          	(O)</a:t>
            </a:r>
          </a:p>
          <a:p>
            <a:pPr marL="465138" indent="-465138">
              <a:spcBef>
                <a:spcPct val="20000"/>
              </a:spcBef>
              <a:tabLst>
                <a:tab pos="465138" algn="l"/>
                <a:tab pos="739775" algn="l"/>
                <a:tab pos="5951538" algn="l"/>
              </a:tabLst>
              <a:defRPr/>
            </a:pPr>
            <a:r>
              <a:rPr lang="en-GB" sz="2200">
                <a:solidFill>
                  <a:srgbClr val="66FFFF"/>
                </a:solidFill>
                <a:effectLst>
                  <a:outerShdw blurRad="38100" dist="38100" dir="2700000" algn="tl">
                    <a:srgbClr val="000000"/>
                  </a:outerShdw>
                </a:effectLst>
                <a:latin typeface="Comic Sans MS" pitchFamily="66" charset="0"/>
              </a:rPr>
              <a:t>	-	CARA / METODE KERJA                 	(C)</a:t>
            </a:r>
          </a:p>
          <a:p>
            <a:pPr marL="465138" indent="-465138">
              <a:spcBef>
                <a:spcPct val="20000"/>
              </a:spcBef>
              <a:tabLst>
                <a:tab pos="465138" algn="l"/>
                <a:tab pos="739775" algn="l"/>
                <a:tab pos="5951538" algn="l"/>
              </a:tabLst>
              <a:defRPr/>
            </a:pPr>
            <a:r>
              <a:rPr lang="en-GB" sz="2200">
                <a:solidFill>
                  <a:srgbClr val="66FFFF"/>
                </a:solidFill>
                <a:effectLst>
                  <a:outerShdw blurRad="38100" dist="38100" dir="2700000" algn="tl">
                    <a:srgbClr val="000000"/>
                  </a:outerShdw>
                </a:effectLst>
                <a:latin typeface="Comic Sans MS" pitchFamily="66" charset="0"/>
              </a:rPr>
              <a:t>	-	ALAT / MESIN                               	(A)</a:t>
            </a:r>
          </a:p>
          <a:p>
            <a:pPr marL="465138" indent="-465138">
              <a:spcBef>
                <a:spcPct val="20000"/>
              </a:spcBef>
              <a:tabLst>
                <a:tab pos="465138" algn="l"/>
                <a:tab pos="739775" algn="l"/>
                <a:tab pos="5951538" algn="l"/>
              </a:tabLst>
              <a:defRPr/>
            </a:pPr>
            <a:r>
              <a:rPr lang="en-US" sz="2200">
                <a:solidFill>
                  <a:srgbClr val="66FFFF"/>
                </a:solidFill>
                <a:effectLst>
                  <a:outerShdw blurRad="38100" dist="38100" dir="2700000" algn="tl">
                    <a:srgbClr val="000000"/>
                  </a:outerShdw>
                </a:effectLst>
                <a:latin typeface="Comic Sans MS" pitchFamily="66" charset="0"/>
              </a:rPr>
              <a:t>	-	</a:t>
            </a:r>
            <a:r>
              <a:rPr lang="en-GB" sz="2200">
                <a:solidFill>
                  <a:srgbClr val="66FFFF"/>
                </a:solidFill>
                <a:effectLst>
                  <a:outerShdw blurRad="38100" dist="38100" dir="2700000" algn="tl">
                    <a:srgbClr val="000000"/>
                  </a:outerShdw>
                </a:effectLst>
                <a:latin typeface="Comic Sans MS" pitchFamily="66" charset="0"/>
              </a:rPr>
              <a:t>LINGKUNGAN KERJA</a:t>
            </a:r>
            <a:r>
              <a:rPr lang="en-GB" sz="2200">
                <a:solidFill>
                  <a:srgbClr val="66FFFF"/>
                </a:solidFill>
                <a:latin typeface="Comic Sans MS" pitchFamily="66" charset="0"/>
              </a:rPr>
              <a:t>                      	(L)</a:t>
            </a:r>
          </a:p>
          <a:p>
            <a:pPr marL="465138" indent="-465138">
              <a:spcBef>
                <a:spcPct val="30000"/>
              </a:spcBef>
              <a:tabLst>
                <a:tab pos="465138" algn="l"/>
                <a:tab pos="739775" algn="l"/>
                <a:tab pos="5951538" algn="l"/>
              </a:tabLst>
              <a:defRPr/>
            </a:pPr>
            <a:endParaRPr lang="en-GB" sz="1200">
              <a:solidFill>
                <a:srgbClr val="66FFFF"/>
              </a:solidFill>
              <a:latin typeface="Comic Sans MS" pitchFamily="66" charset="0"/>
            </a:endParaRPr>
          </a:p>
          <a:p>
            <a:pPr marL="465138" indent="-465138">
              <a:spcBef>
                <a:spcPct val="30000"/>
              </a:spcBef>
              <a:tabLst>
                <a:tab pos="465138" algn="l"/>
                <a:tab pos="739775" algn="l"/>
                <a:tab pos="5951538" algn="l"/>
              </a:tabLst>
              <a:defRPr/>
            </a:pPr>
            <a:r>
              <a:rPr lang="en-US" sz="2400" b="1">
                <a:solidFill>
                  <a:srgbClr val="FFFF00"/>
                </a:solidFill>
                <a:effectLst>
                  <a:outerShdw blurRad="38100" dist="38100" dir="2700000" algn="tl">
                    <a:srgbClr val="000000"/>
                  </a:outerShdw>
                </a:effectLst>
                <a:latin typeface="Comic Sans MS" pitchFamily="66" charset="0"/>
              </a:rPr>
              <a:t>b. SIAPA YANG TERPAPAR DENGAN SUMBER TERSEBUT?</a:t>
            </a:r>
          </a:p>
          <a:p>
            <a:pPr marL="465138" indent="-465138">
              <a:spcBef>
                <a:spcPct val="20000"/>
              </a:spcBef>
              <a:tabLst>
                <a:tab pos="465138" algn="l"/>
                <a:tab pos="739775" algn="l"/>
                <a:tab pos="5951538" algn="l"/>
              </a:tabLst>
              <a:defRPr/>
            </a:pPr>
            <a:r>
              <a:rPr lang="en-US" sz="2200" b="1">
                <a:solidFill>
                  <a:srgbClr val="66FFFF"/>
                </a:solidFill>
                <a:effectLst>
                  <a:outerShdw blurRad="38100" dist="38100" dir="2700000" algn="tl">
                    <a:srgbClr val="000000"/>
                  </a:outerShdw>
                </a:effectLst>
                <a:latin typeface="Comic Sans MS" pitchFamily="66" charset="0"/>
              </a:rPr>
              <a:t>	-	</a:t>
            </a:r>
            <a:r>
              <a:rPr lang="en-US" sz="2200">
                <a:solidFill>
                  <a:srgbClr val="66FFFF"/>
                </a:solidFill>
                <a:effectLst>
                  <a:outerShdw blurRad="38100" dist="38100" dir="2700000" algn="tl">
                    <a:srgbClr val="000000"/>
                  </a:outerShdw>
                </a:effectLst>
                <a:latin typeface="Comic Sans MS" pitchFamily="66" charset="0"/>
              </a:rPr>
              <a:t>PEKERJA USIA MUDA / LANJUT;</a:t>
            </a:r>
            <a:r>
              <a:rPr lang="en-US" sz="2200">
                <a:solidFill>
                  <a:srgbClr val="66FFFF"/>
                </a:solidFill>
                <a:latin typeface="Comic Sans MS" pitchFamily="66" charset="0"/>
              </a:rPr>
              <a:t> </a:t>
            </a:r>
          </a:p>
          <a:p>
            <a:pPr marL="465138" indent="-465138">
              <a:spcBef>
                <a:spcPct val="20000"/>
              </a:spcBef>
              <a:tabLst>
                <a:tab pos="465138" algn="l"/>
                <a:tab pos="739775" algn="l"/>
                <a:tab pos="5951538" algn="l"/>
              </a:tabLst>
              <a:defRPr/>
            </a:pPr>
            <a:r>
              <a:rPr lang="en-US" sz="2200">
                <a:solidFill>
                  <a:srgbClr val="66FFFF"/>
                </a:solidFill>
                <a:latin typeface="Comic Sans MS" pitchFamily="66" charset="0"/>
              </a:rPr>
              <a:t>	-	</a:t>
            </a:r>
            <a:r>
              <a:rPr lang="en-US" sz="2200">
                <a:solidFill>
                  <a:srgbClr val="66FFFF"/>
                </a:solidFill>
                <a:effectLst>
                  <a:outerShdw blurRad="38100" dist="38100" dir="2700000" algn="tl">
                    <a:srgbClr val="000000"/>
                  </a:outerShdw>
                </a:effectLst>
                <a:latin typeface="Comic Sans MS" pitchFamily="66" charset="0"/>
              </a:rPr>
              <a:t>PRIA / WANITA;</a:t>
            </a:r>
          </a:p>
          <a:p>
            <a:pPr marL="465138" indent="-465138">
              <a:spcBef>
                <a:spcPct val="20000"/>
              </a:spcBef>
              <a:tabLst>
                <a:tab pos="465138" algn="l"/>
                <a:tab pos="739775" algn="l"/>
                <a:tab pos="5951538" algn="l"/>
              </a:tabLst>
              <a:defRPr/>
            </a:pPr>
            <a:r>
              <a:rPr lang="en-US" sz="2200">
                <a:solidFill>
                  <a:srgbClr val="66FFFF"/>
                </a:solidFill>
                <a:effectLst>
                  <a:outerShdw blurRad="38100" dist="38100" dir="2700000" algn="tl">
                    <a:srgbClr val="000000"/>
                  </a:outerShdw>
                </a:effectLst>
                <a:latin typeface="Comic Sans MS" pitchFamily="66" charset="0"/>
              </a:rPr>
              <a:t>	-	WANITA HAMIL;</a:t>
            </a:r>
          </a:p>
          <a:p>
            <a:pPr marL="465138" indent="-465138">
              <a:spcBef>
                <a:spcPct val="20000"/>
              </a:spcBef>
              <a:tabLst>
                <a:tab pos="465138" algn="l"/>
                <a:tab pos="739775" algn="l"/>
                <a:tab pos="5951538" algn="l"/>
              </a:tabLst>
              <a:defRPr/>
            </a:pPr>
            <a:r>
              <a:rPr lang="en-US" sz="2200">
                <a:solidFill>
                  <a:srgbClr val="66FFFF"/>
                </a:solidFill>
                <a:effectLst>
                  <a:outerShdw blurRad="38100" dist="38100" dir="2700000" algn="tl">
                    <a:srgbClr val="000000"/>
                  </a:outerShdw>
                </a:effectLst>
                <a:latin typeface="Comic Sans MS" pitchFamily="66" charset="0"/>
              </a:rPr>
              <a:t>	-	PIHAK KETIGA (KONTRAKTOR, TAMU, DLL).</a:t>
            </a:r>
            <a:r>
              <a:rPr lang="en-US" sz="2200">
                <a:latin typeface="Comic Sans MS" pitchFamily="66" charset="0"/>
              </a:rPr>
              <a:t> </a:t>
            </a:r>
            <a:r>
              <a:rPr lang="en-US" sz="2200">
                <a:solidFill>
                  <a:srgbClr val="FFFF99"/>
                </a:solidFill>
                <a:effectLst>
                  <a:outerShdw blurRad="38100" dist="38100" dir="2700000" algn="tl">
                    <a:srgbClr val="000000"/>
                  </a:outerShdw>
                </a:effectLst>
                <a:latin typeface="Comic Sans MS" pitchFamily="66" charset="0"/>
              </a:rPr>
              <a:t>	</a:t>
            </a:r>
            <a:endParaRPr lang="en-US" sz="2200" b="1">
              <a:solidFill>
                <a:srgbClr val="FFFF00"/>
              </a:solidFill>
              <a:effectLst>
                <a:outerShdw blurRad="38100" dist="38100" dir="2700000" algn="tl">
                  <a:srgbClr val="000000"/>
                </a:outerShdw>
              </a:effectLst>
              <a:latin typeface="Comic Sans MS" pitchFamily="66" charset="0"/>
            </a:endParaRPr>
          </a:p>
          <a:p>
            <a:pPr marL="465138" indent="-465138">
              <a:spcBef>
                <a:spcPct val="30000"/>
              </a:spcBef>
              <a:tabLst>
                <a:tab pos="465138" algn="l"/>
                <a:tab pos="739775" algn="l"/>
                <a:tab pos="5951538" algn="l"/>
              </a:tabLst>
              <a:defRPr/>
            </a:pPr>
            <a:r>
              <a:rPr lang="en-US" sz="2200" b="1">
                <a:solidFill>
                  <a:srgbClr val="FFFF00"/>
                </a:solidFill>
                <a:effectLst>
                  <a:outerShdw blurRad="38100" dist="38100" dir="2700000" algn="tl">
                    <a:srgbClr val="000000"/>
                  </a:outerShdw>
                </a:effectLst>
                <a:latin typeface="Comic Sans MS" pitchFamily="66"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8"/>
          <p:cNvSpPr>
            <a:spLocks noGrp="1" noChangeArrowheads="1"/>
          </p:cNvSpPr>
          <p:nvPr>
            <p:ph type="dt" sz="half" idx="10"/>
          </p:nvPr>
        </p:nvSpPr>
        <p:spPr/>
        <p:txBody>
          <a:bodyPr/>
          <a:lstStyle/>
          <a:p>
            <a:pPr>
              <a:defRPr/>
            </a:pPr>
            <a:fld id="{4A06A193-4B45-45D1-805F-FA05C1E57AE3}" type="datetime1">
              <a:rPr lang="en-US"/>
              <a:pPr>
                <a:defRPr/>
              </a:pPr>
              <a:t>5/7/2025</a:t>
            </a:fld>
            <a:endParaRPr lang="en-US"/>
          </a:p>
        </p:txBody>
      </p:sp>
      <p:sp>
        <p:nvSpPr>
          <p:cNvPr id="55" name="Rectangle 20"/>
          <p:cNvSpPr>
            <a:spLocks noGrp="1" noChangeArrowheads="1"/>
          </p:cNvSpPr>
          <p:nvPr>
            <p:ph type="sldNum" sz="quarter" idx="12"/>
          </p:nvPr>
        </p:nvSpPr>
        <p:spPr/>
        <p:txBody>
          <a:bodyPr/>
          <a:lstStyle/>
          <a:p>
            <a:pPr>
              <a:defRPr/>
            </a:pPr>
            <a:fld id="{B07C6396-6990-4C2D-9AA8-62A433C044AA}" type="slidenum">
              <a:rPr lang="en-US"/>
              <a:pPr>
                <a:defRPr/>
              </a:pPr>
              <a:t>16</a:t>
            </a:fld>
            <a:endParaRPr lang="en-US"/>
          </a:p>
        </p:txBody>
      </p:sp>
      <p:sp>
        <p:nvSpPr>
          <p:cNvPr id="169987" name="Rectangle 3"/>
          <p:cNvSpPr>
            <a:spLocks noGrp="1" noChangeArrowheads="1"/>
          </p:cNvSpPr>
          <p:nvPr>
            <p:ph type="subTitle" idx="1"/>
          </p:nvPr>
        </p:nvSpPr>
        <p:spPr>
          <a:xfrm>
            <a:off x="539750" y="379413"/>
            <a:ext cx="8424863" cy="3913187"/>
          </a:xfrm>
        </p:spPr>
        <p:txBody>
          <a:bodyPr>
            <a:normAutofit fontScale="85000" lnSpcReduction="20000"/>
          </a:bodyPr>
          <a:lstStyle/>
          <a:p>
            <a:pPr marL="171450" indent="-171450" eaLnBrk="1" hangingPunct="1">
              <a:lnSpc>
                <a:spcPct val="120000"/>
              </a:lnSpc>
              <a:buClr>
                <a:srgbClr val="85FF85"/>
              </a:buClr>
              <a:defRPr/>
            </a:pPr>
            <a:r>
              <a:rPr lang="en-US" sz="2400" b="1" dirty="0">
                <a:solidFill>
                  <a:srgbClr val="99FF33"/>
                </a:solidFill>
                <a:latin typeface="Comic Sans MS" pitchFamily="66" charset="0"/>
              </a:rPr>
              <a:t>c. BAGAIMANA CEDERA DPT TERJADI / TIMBUL? </a:t>
            </a:r>
          </a:p>
          <a:p>
            <a:pPr marL="508000" lvl="1" indent="-50800" eaLnBrk="1" hangingPunct="1">
              <a:lnSpc>
                <a:spcPct val="120000"/>
              </a:lnSpc>
              <a:buClr>
                <a:srgbClr val="85FF85"/>
              </a:buClr>
              <a:buFont typeface="Wingdings" pitchFamily="2" charset="2"/>
              <a:buNone/>
              <a:defRPr/>
            </a:pPr>
            <a:r>
              <a:rPr lang="en-US" sz="2400" b="1" dirty="0">
                <a:solidFill>
                  <a:srgbClr val="99FF33"/>
                </a:solidFill>
                <a:latin typeface="Comic Sans MS" pitchFamily="66" charset="0"/>
              </a:rPr>
              <a:t>APAKAH SESEORANG DAPAT…………………………?</a:t>
            </a:r>
            <a:endParaRPr lang="en-US" sz="800" b="1" dirty="0">
              <a:solidFill>
                <a:srgbClr val="99FF33"/>
              </a:solidFill>
              <a:latin typeface="Comic Sans MS" pitchFamily="66" charset="0"/>
            </a:endParaRPr>
          </a:p>
          <a:p>
            <a:pPr marL="508000" lvl="1" indent="-50800" eaLnBrk="1" hangingPunct="1">
              <a:lnSpc>
                <a:spcPct val="120000"/>
              </a:lnSpc>
              <a:buClr>
                <a:srgbClr val="85FF85"/>
              </a:buClr>
              <a:buFont typeface="Wingdings" pitchFamily="2" charset="2"/>
              <a:buNone/>
              <a:defRPr/>
            </a:pPr>
            <a:endParaRPr lang="en-US" sz="800" b="1" dirty="0">
              <a:solidFill>
                <a:srgbClr val="99FF33"/>
              </a:solidFill>
              <a:latin typeface="Comic Sans MS" pitchFamily="66" charset="0"/>
            </a:endParaRPr>
          </a:p>
          <a:p>
            <a:pPr marL="508000" lvl="1" indent="-50800" algn="l" eaLnBrk="1" hangingPunct="1">
              <a:spcBef>
                <a:spcPct val="40000"/>
              </a:spcBef>
              <a:buClr>
                <a:srgbClr val="FFFF99"/>
              </a:buClr>
              <a:buFont typeface="Wingdings" pitchFamily="2" charset="2"/>
              <a:buChar char="Ø"/>
              <a:defRPr/>
            </a:pPr>
            <a:r>
              <a:rPr lang="en-US" sz="2400" b="1" dirty="0">
                <a:solidFill>
                  <a:srgbClr val="85FF85"/>
                </a:solidFill>
                <a:latin typeface="Comic Sans MS" pitchFamily="66" charset="0"/>
              </a:rPr>
              <a:t> </a:t>
            </a:r>
            <a:r>
              <a:rPr lang="en-US" sz="2400" dirty="0">
                <a:solidFill>
                  <a:srgbClr val="FFFF00"/>
                </a:solidFill>
                <a:latin typeface="Comic Sans MS" pitchFamily="66" charset="0"/>
              </a:rPr>
              <a:t>JATUH DARI (ELEVASI SAMA ATAU BERBEDA)</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TERTIMPA / TERKENA BENDA JATUH</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TERBENTUR / TERTABRAK </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TERJEBAK / TERJEPIT</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MENGELUARKAN TENAGA BERLEBIHAN</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TERPAPAR / KONTAK DENGAN SUHU 	BERLEBIHAN</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TERPAPAR / KONTAK DENGAN ARUS LISTRIK</a:t>
            </a:r>
          </a:p>
          <a:p>
            <a:pPr marL="508000" lvl="1" indent="-50800" algn="l" eaLnBrk="1" hangingPunct="1">
              <a:spcBef>
                <a:spcPct val="40000"/>
              </a:spcBef>
              <a:buClr>
                <a:srgbClr val="FFFF00"/>
              </a:buClr>
              <a:buFont typeface="Wingdings" pitchFamily="2" charset="2"/>
              <a:buChar char="Ø"/>
              <a:defRPr/>
            </a:pPr>
            <a:r>
              <a:rPr lang="en-US" sz="2400" dirty="0">
                <a:solidFill>
                  <a:srgbClr val="FFFF00"/>
                </a:solidFill>
                <a:latin typeface="Comic Sans MS" pitchFamily="66" charset="0"/>
              </a:rPr>
              <a:t>  TERPAPAR / KONTAK DENGAN B-3</a:t>
            </a:r>
          </a:p>
        </p:txBody>
      </p:sp>
      <p:grpSp>
        <p:nvGrpSpPr>
          <p:cNvPr id="2" name="Group 4"/>
          <p:cNvGrpSpPr>
            <a:grpSpLocks/>
          </p:cNvGrpSpPr>
          <p:nvPr/>
        </p:nvGrpSpPr>
        <p:grpSpPr bwMode="auto">
          <a:xfrm>
            <a:off x="8648700" y="5589588"/>
            <a:ext cx="990600" cy="990600"/>
            <a:chOff x="998" y="464"/>
            <a:chExt cx="639" cy="720"/>
          </a:xfrm>
        </p:grpSpPr>
        <p:sp>
          <p:nvSpPr>
            <p:cNvPr id="19462"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19463"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19464"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19465"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19466"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19467"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19468"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19469"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19470"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19471"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19472"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19473"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19474"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19475"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19476"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19477"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19478"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19479"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19480"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19481"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19482"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19483"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19484"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19485"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19486"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19487"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19488"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19489"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19490"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19491"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19492"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19493"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19494"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19495"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19496"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19497"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9498"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19499"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19500"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19501"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19502"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19503"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19504"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19505"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19506"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19507"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19508"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19509"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19510"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19511"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8"/>
          <p:cNvSpPr>
            <a:spLocks noGrp="1" noChangeArrowheads="1"/>
          </p:cNvSpPr>
          <p:nvPr>
            <p:ph type="dt" sz="half" idx="10"/>
          </p:nvPr>
        </p:nvSpPr>
        <p:spPr/>
        <p:txBody>
          <a:bodyPr/>
          <a:lstStyle/>
          <a:p>
            <a:pPr>
              <a:defRPr/>
            </a:pPr>
            <a:fld id="{77131BC0-DCEE-43C5-8020-1AE25D21FAAC}" type="datetime1">
              <a:rPr lang="en-US"/>
              <a:pPr>
                <a:defRPr/>
              </a:pPr>
              <a:t>5/7/2025</a:t>
            </a:fld>
            <a:endParaRPr lang="en-US"/>
          </a:p>
        </p:txBody>
      </p:sp>
      <p:sp>
        <p:nvSpPr>
          <p:cNvPr id="55" name="Rectangle 20"/>
          <p:cNvSpPr>
            <a:spLocks noGrp="1" noChangeArrowheads="1"/>
          </p:cNvSpPr>
          <p:nvPr>
            <p:ph type="sldNum" sz="quarter" idx="12"/>
          </p:nvPr>
        </p:nvSpPr>
        <p:spPr/>
        <p:txBody>
          <a:bodyPr/>
          <a:lstStyle/>
          <a:p>
            <a:pPr>
              <a:defRPr/>
            </a:pPr>
            <a:fld id="{0BF94A66-61E5-4EC6-90B5-2B11A2F70636}" type="slidenum">
              <a:rPr lang="en-US"/>
              <a:pPr>
                <a:defRPr/>
              </a:pPr>
              <a:t>17</a:t>
            </a:fld>
            <a:endParaRPr lang="en-US"/>
          </a:p>
        </p:txBody>
      </p:sp>
      <p:sp>
        <p:nvSpPr>
          <p:cNvPr id="172035" name="Rectangle 3"/>
          <p:cNvSpPr>
            <a:spLocks noGrp="1" noChangeArrowheads="1"/>
          </p:cNvSpPr>
          <p:nvPr>
            <p:ph type="subTitle" idx="1"/>
          </p:nvPr>
        </p:nvSpPr>
        <p:spPr>
          <a:xfrm>
            <a:off x="827088" y="476250"/>
            <a:ext cx="7848600" cy="5761038"/>
          </a:xfrm>
        </p:spPr>
        <p:txBody>
          <a:bodyPr/>
          <a:lstStyle/>
          <a:p>
            <a:pPr marL="171450" indent="-171450" algn="just" eaLnBrk="1" hangingPunct="1">
              <a:lnSpc>
                <a:spcPct val="120000"/>
              </a:lnSpc>
              <a:buClr>
                <a:srgbClr val="85FF85"/>
              </a:buClr>
              <a:defRPr/>
            </a:pPr>
            <a:r>
              <a:rPr lang="en-US" sz="2800" b="1" dirty="0">
                <a:solidFill>
                  <a:srgbClr val="66FFFF"/>
                </a:solidFill>
                <a:latin typeface="Comic Sans MS" pitchFamily="66" charset="0"/>
              </a:rPr>
              <a:t>d. TEKNIK IDENTIFIKASI BAHAYA:</a:t>
            </a:r>
          </a:p>
          <a:p>
            <a:pPr marL="171450" indent="-171450" algn="just" eaLnBrk="1" hangingPunct="1">
              <a:spcBef>
                <a:spcPct val="60000"/>
              </a:spcBef>
              <a:buClr>
                <a:srgbClr val="85FF85"/>
              </a:buClr>
              <a:defRPr/>
            </a:pPr>
            <a:r>
              <a:rPr lang="en-US" sz="2400" dirty="0">
                <a:solidFill>
                  <a:srgbClr val="FFFF00"/>
                </a:solidFill>
                <a:latin typeface="Comic Sans MS" pitchFamily="66" charset="0"/>
              </a:rPr>
              <a:t>	   BANYAK ALAT BANTU YG DAPAT DIGUNA-  </a:t>
            </a:r>
            <a:br>
              <a:rPr lang="en-US" sz="2400" dirty="0">
                <a:solidFill>
                  <a:srgbClr val="FFFF00"/>
                </a:solidFill>
                <a:latin typeface="Comic Sans MS" pitchFamily="66" charset="0"/>
              </a:rPr>
            </a:br>
            <a:r>
              <a:rPr lang="en-US" sz="2400" dirty="0">
                <a:solidFill>
                  <a:srgbClr val="FFFF00"/>
                </a:solidFill>
                <a:latin typeface="Comic Sans MS" pitchFamily="66" charset="0"/>
              </a:rPr>
              <a:t>   KAN UTK MENGIDENTIFIKASI BAHAYA DI   </a:t>
            </a:r>
            <a:br>
              <a:rPr lang="en-US" sz="2400" dirty="0">
                <a:solidFill>
                  <a:srgbClr val="FFFF00"/>
                </a:solidFill>
                <a:latin typeface="Comic Sans MS" pitchFamily="66" charset="0"/>
              </a:rPr>
            </a:br>
            <a:r>
              <a:rPr lang="en-US" sz="2400" dirty="0">
                <a:solidFill>
                  <a:srgbClr val="FFFF00"/>
                </a:solidFill>
                <a:latin typeface="Comic Sans MS" pitchFamily="66" charset="0"/>
              </a:rPr>
              <a:t>   TEMPAT KERJA. </a:t>
            </a:r>
          </a:p>
          <a:p>
            <a:pPr marL="171450" indent="-171450" algn="just" eaLnBrk="1" hangingPunct="1">
              <a:spcBef>
                <a:spcPct val="60000"/>
              </a:spcBef>
              <a:buClr>
                <a:srgbClr val="85FF85"/>
              </a:buClr>
              <a:defRPr/>
            </a:pPr>
            <a:r>
              <a:rPr lang="en-US" sz="2400" dirty="0">
                <a:solidFill>
                  <a:srgbClr val="FFFF00"/>
                </a:solidFill>
                <a:latin typeface="Comic Sans MS" pitchFamily="66" charset="0"/>
              </a:rPr>
              <a:t>     BEBERAPA METODE / TEKNIK TERSEBUT AL:</a:t>
            </a:r>
          </a:p>
          <a:p>
            <a:pPr marL="1981200" lvl="4" indent="-152400" algn="just" eaLnBrk="1" hangingPunct="1">
              <a:lnSpc>
                <a:spcPct val="120000"/>
              </a:lnSpc>
              <a:buClr>
                <a:srgbClr val="FFFF00"/>
              </a:buClr>
              <a:buFont typeface="Wingdings" pitchFamily="2" charset="2"/>
              <a:buChar char="Ø"/>
              <a:defRPr/>
            </a:pPr>
            <a:r>
              <a:rPr lang="en-US" sz="2400" dirty="0">
                <a:solidFill>
                  <a:srgbClr val="FFFF00"/>
                </a:solidFill>
                <a:latin typeface="Comic Sans MS" pitchFamily="66" charset="0"/>
              </a:rPr>
              <a:t>   INSPEKSI</a:t>
            </a:r>
          </a:p>
          <a:p>
            <a:pPr marL="1981200" lvl="4" indent="-152400" algn="just" eaLnBrk="1" hangingPunct="1">
              <a:lnSpc>
                <a:spcPct val="120000"/>
              </a:lnSpc>
              <a:buClr>
                <a:srgbClr val="FFFF00"/>
              </a:buClr>
              <a:buFont typeface="Wingdings" pitchFamily="2" charset="2"/>
              <a:buChar char="Ø"/>
              <a:defRPr/>
            </a:pPr>
            <a:r>
              <a:rPr lang="en-US" sz="2400" dirty="0">
                <a:solidFill>
                  <a:srgbClr val="FFFF00"/>
                </a:solidFill>
                <a:latin typeface="Comic Sans MS" pitchFamily="66" charset="0"/>
              </a:rPr>
              <a:t>   PEMANTAUAN</a:t>
            </a:r>
          </a:p>
          <a:p>
            <a:pPr marL="1981200" lvl="4" indent="-152400" algn="just" eaLnBrk="1" hangingPunct="1">
              <a:lnSpc>
                <a:spcPct val="120000"/>
              </a:lnSpc>
              <a:buClr>
                <a:srgbClr val="FFFF00"/>
              </a:buClr>
              <a:buFont typeface="Wingdings" pitchFamily="2" charset="2"/>
              <a:buChar char="Ø"/>
              <a:defRPr/>
            </a:pPr>
            <a:r>
              <a:rPr lang="en-US" sz="2400" dirty="0">
                <a:solidFill>
                  <a:srgbClr val="FFFF00"/>
                </a:solidFill>
                <a:latin typeface="Comic Sans MS" pitchFamily="66" charset="0"/>
              </a:rPr>
              <a:t>   AUDIT</a:t>
            </a:r>
          </a:p>
          <a:p>
            <a:pPr marL="1981200" lvl="4" indent="-152400" algn="just" eaLnBrk="1" hangingPunct="1">
              <a:lnSpc>
                <a:spcPct val="120000"/>
              </a:lnSpc>
              <a:buClr>
                <a:srgbClr val="FFFF00"/>
              </a:buClr>
              <a:buFont typeface="Wingdings" pitchFamily="2" charset="2"/>
              <a:buChar char="Ø"/>
              <a:defRPr/>
            </a:pPr>
            <a:r>
              <a:rPr lang="en-US" sz="2400" dirty="0">
                <a:solidFill>
                  <a:srgbClr val="FFFF00"/>
                </a:solidFill>
                <a:latin typeface="Comic Sans MS" pitchFamily="66" charset="0"/>
              </a:rPr>
              <a:t>   KUESIONER</a:t>
            </a:r>
          </a:p>
          <a:p>
            <a:pPr marL="1981200" lvl="4" indent="-152400" algn="just" eaLnBrk="1" hangingPunct="1">
              <a:lnSpc>
                <a:spcPct val="120000"/>
              </a:lnSpc>
              <a:buClr>
                <a:srgbClr val="FFFF00"/>
              </a:buClr>
              <a:buFont typeface="Wingdings" pitchFamily="2" charset="2"/>
              <a:buChar char="Ø"/>
              <a:defRPr/>
            </a:pPr>
            <a:r>
              <a:rPr lang="en-US" sz="2400" dirty="0">
                <a:solidFill>
                  <a:srgbClr val="FFFF00"/>
                </a:solidFill>
                <a:latin typeface="Comic Sans MS" pitchFamily="66" charset="0"/>
              </a:rPr>
              <a:t>   DATA STATISTIK</a:t>
            </a:r>
            <a:r>
              <a:rPr lang="id-ID" sz="2400" dirty="0">
                <a:solidFill>
                  <a:srgbClr val="FFFF00"/>
                </a:solidFill>
                <a:latin typeface="Comic Sans MS" pitchFamily="66" charset="0"/>
              </a:rPr>
              <a:t>, dll</a:t>
            </a:r>
            <a:endParaRPr lang="en-US" sz="2400" dirty="0">
              <a:solidFill>
                <a:srgbClr val="FFFF00"/>
              </a:solidFill>
              <a:latin typeface="Comic Sans MS" pitchFamily="66" charset="0"/>
            </a:endParaRPr>
          </a:p>
          <a:p>
            <a:pPr lvl="4" algn="just" eaLnBrk="1" hangingPunct="1">
              <a:lnSpc>
                <a:spcPct val="120000"/>
              </a:lnSpc>
              <a:buClr>
                <a:srgbClr val="FFFF00"/>
              </a:buClr>
              <a:defRPr/>
            </a:pPr>
            <a:endParaRPr lang="en-US" sz="2400" dirty="0">
              <a:solidFill>
                <a:srgbClr val="FFFF00"/>
              </a:solidFill>
              <a:latin typeface="Comic Sans MS" pitchFamily="66" charset="0"/>
            </a:endParaRPr>
          </a:p>
        </p:txBody>
      </p:sp>
      <p:grpSp>
        <p:nvGrpSpPr>
          <p:cNvPr id="2" name="Group 4"/>
          <p:cNvGrpSpPr>
            <a:grpSpLocks/>
          </p:cNvGrpSpPr>
          <p:nvPr/>
        </p:nvGrpSpPr>
        <p:grpSpPr bwMode="auto">
          <a:xfrm>
            <a:off x="7019925" y="3590925"/>
            <a:ext cx="990600" cy="990600"/>
            <a:chOff x="998" y="464"/>
            <a:chExt cx="639" cy="720"/>
          </a:xfrm>
        </p:grpSpPr>
        <p:sp>
          <p:nvSpPr>
            <p:cNvPr id="20486"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20487"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20488"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20489"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20490"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20491"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20492"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20493"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20494"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20495"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20496"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20497"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20498"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20499"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20500"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20501"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20502"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20503"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20504"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20505"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20506"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20507"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20508"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20509"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20510"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20511"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20512"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20513"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20514"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20515"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20516"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20517"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20518"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20519"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20520"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20521"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0522"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20523"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20524"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20525"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20526"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20527"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0528"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20529"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20530"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20531"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20532"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20533"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20534"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20535"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8"/>
          <p:cNvSpPr>
            <a:spLocks noGrp="1" noChangeArrowheads="1"/>
          </p:cNvSpPr>
          <p:nvPr>
            <p:ph type="dt" sz="half" idx="10"/>
          </p:nvPr>
        </p:nvSpPr>
        <p:spPr/>
        <p:txBody>
          <a:bodyPr/>
          <a:lstStyle/>
          <a:p>
            <a:pPr>
              <a:defRPr/>
            </a:pPr>
            <a:fld id="{B41BBDC8-8DBD-4CA9-A4B4-B04B59AE2713}" type="datetime1">
              <a:rPr lang="en-US"/>
              <a:pPr>
                <a:defRPr/>
              </a:pPr>
              <a:t>5/7/2025</a:t>
            </a:fld>
            <a:endParaRPr lang="en-US"/>
          </a:p>
        </p:txBody>
      </p:sp>
      <p:sp>
        <p:nvSpPr>
          <p:cNvPr id="57" name="Rectangle 20"/>
          <p:cNvSpPr>
            <a:spLocks noGrp="1" noChangeArrowheads="1"/>
          </p:cNvSpPr>
          <p:nvPr>
            <p:ph type="sldNum" sz="quarter" idx="12"/>
          </p:nvPr>
        </p:nvSpPr>
        <p:spPr/>
        <p:txBody>
          <a:bodyPr/>
          <a:lstStyle/>
          <a:p>
            <a:pPr>
              <a:defRPr/>
            </a:pPr>
            <a:fld id="{114214F4-F560-44EA-8703-11BE277BDD88}" type="slidenum">
              <a:rPr lang="en-US"/>
              <a:pPr>
                <a:defRPr/>
              </a:pPr>
              <a:t>18</a:t>
            </a:fld>
            <a:endParaRPr lang="en-US"/>
          </a:p>
        </p:txBody>
      </p:sp>
      <p:sp>
        <p:nvSpPr>
          <p:cNvPr id="174083" name="Rectangle 3"/>
          <p:cNvSpPr>
            <a:spLocks noGrp="1" noChangeArrowheads="1"/>
          </p:cNvSpPr>
          <p:nvPr>
            <p:ph type="subTitle" idx="1"/>
          </p:nvPr>
        </p:nvSpPr>
        <p:spPr>
          <a:xfrm>
            <a:off x="755650" y="1401763"/>
            <a:ext cx="7993063" cy="1522412"/>
          </a:xfrm>
        </p:spPr>
        <p:txBody>
          <a:bodyPr>
            <a:normAutofit fontScale="92500" lnSpcReduction="20000"/>
          </a:bodyPr>
          <a:lstStyle/>
          <a:p>
            <a:pPr marL="171450" indent="-171450" algn="just" eaLnBrk="1" hangingPunct="1">
              <a:lnSpc>
                <a:spcPct val="120000"/>
              </a:lnSpc>
              <a:buClr>
                <a:srgbClr val="85FF85"/>
              </a:buClr>
              <a:tabLst>
                <a:tab pos="363538" algn="l"/>
              </a:tabLst>
              <a:defRPr/>
            </a:pPr>
            <a:r>
              <a:rPr lang="en-US" sz="2400" dirty="0">
                <a:solidFill>
                  <a:srgbClr val="FFFF00"/>
                </a:solidFill>
                <a:latin typeface="Comic Sans MS" pitchFamily="66" charset="0"/>
              </a:rPr>
              <a:t>  ADALAH KEGIATAN ANALISA SUATU RISIKO DGN CARA MENENTUKAN BESARNYA KEMUNGKINAN / PROBABILITY DAN TINGKAT KEPARAHAN DARI AKIBAT ATAU KONSEKUENSI SUATU RISIKO.</a:t>
            </a:r>
          </a:p>
        </p:txBody>
      </p:sp>
      <p:grpSp>
        <p:nvGrpSpPr>
          <p:cNvPr id="2" name="Group 4"/>
          <p:cNvGrpSpPr>
            <a:grpSpLocks/>
          </p:cNvGrpSpPr>
          <p:nvPr/>
        </p:nvGrpSpPr>
        <p:grpSpPr bwMode="auto">
          <a:xfrm>
            <a:off x="7524750" y="404813"/>
            <a:ext cx="914400" cy="838200"/>
            <a:chOff x="998" y="464"/>
            <a:chExt cx="639" cy="720"/>
          </a:xfrm>
        </p:grpSpPr>
        <p:sp>
          <p:nvSpPr>
            <p:cNvPr id="21512"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21513"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21514"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21515"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21516"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21517"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21518"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21519"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21520"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21521"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21522"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21523"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21524"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21525"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21526"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21527"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21528"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21529"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21530"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21531"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21532"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21533"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21534"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21535"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21536"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21537"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21538"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21539"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21540"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21541"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21542"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21543"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21544"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21545"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21546"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21547"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1548"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21549"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21550"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21551"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21552"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21553"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1554"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21555"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21556"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21557"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21558"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21559"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21560"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21561"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
        <p:nvSpPr>
          <p:cNvPr id="174135" name="Rectangle 55"/>
          <p:cNvSpPr>
            <a:spLocks noChangeArrowheads="1"/>
          </p:cNvSpPr>
          <p:nvPr/>
        </p:nvSpPr>
        <p:spPr bwMode="auto">
          <a:xfrm>
            <a:off x="395288" y="622300"/>
            <a:ext cx="4321175" cy="719138"/>
          </a:xfrm>
          <a:prstGeom prst="rect">
            <a:avLst/>
          </a:prstGeom>
          <a:noFill/>
          <a:ln w="9525">
            <a:noFill/>
            <a:miter lim="800000"/>
            <a:headEnd/>
            <a:tailEnd/>
          </a:ln>
        </p:spPr>
        <p:txBody>
          <a:bodyPr anchor="ctr"/>
          <a:lstStyle/>
          <a:p>
            <a:pPr eaLnBrk="1" hangingPunct="1">
              <a:defRPr/>
            </a:pPr>
            <a:r>
              <a:rPr lang="en-US" sz="2800" b="1">
                <a:solidFill>
                  <a:srgbClr val="66FFFF"/>
                </a:solidFill>
                <a:effectLst>
                  <a:outerShdw blurRad="38100" dist="38100" dir="2700000" algn="tl">
                    <a:srgbClr val="000000"/>
                  </a:outerShdw>
                </a:effectLst>
                <a:latin typeface="Comic Sans MS" pitchFamily="66" charset="0"/>
              </a:rPr>
              <a:t>4. ANALISA  RISIKO</a:t>
            </a:r>
            <a:endParaRPr lang="en-GB" sz="2800" b="1">
              <a:solidFill>
                <a:srgbClr val="66FFFF"/>
              </a:solidFill>
              <a:effectLst>
                <a:outerShdw blurRad="38100" dist="38100" dir="2700000" algn="tl">
                  <a:srgbClr val="000000"/>
                </a:outerShdw>
              </a:effectLst>
              <a:latin typeface="Comic Sans MS" pitchFamily="66" charset="0"/>
            </a:endParaRPr>
          </a:p>
        </p:txBody>
      </p:sp>
      <p:sp>
        <p:nvSpPr>
          <p:cNvPr id="174138" name="Rectangle 58"/>
          <p:cNvSpPr>
            <a:spLocks noChangeArrowheads="1"/>
          </p:cNvSpPr>
          <p:nvPr/>
        </p:nvSpPr>
        <p:spPr bwMode="auto">
          <a:xfrm>
            <a:off x="395288" y="3997325"/>
            <a:ext cx="8280400" cy="1879600"/>
          </a:xfrm>
          <a:prstGeom prst="rect">
            <a:avLst/>
          </a:prstGeom>
          <a:noFill/>
          <a:ln w="9525">
            <a:noFill/>
            <a:miter lim="800000"/>
            <a:headEnd/>
            <a:tailEnd/>
          </a:ln>
          <a:effectLst/>
        </p:spPr>
        <p:txBody>
          <a:bodyPr/>
          <a:lstStyle/>
          <a:p>
            <a:pPr marL="536575" indent="-536575" algn="just" eaLnBrk="1" hangingPunct="1">
              <a:lnSpc>
                <a:spcPct val="120000"/>
              </a:lnSpc>
              <a:spcBef>
                <a:spcPct val="20000"/>
              </a:spcBef>
              <a:buClr>
                <a:srgbClr val="85FF85"/>
              </a:buClr>
              <a:buSzPct val="70000"/>
              <a:buFont typeface="Wingdings" pitchFamily="2" charset="2"/>
              <a:buNone/>
              <a:defRPr/>
            </a:pPr>
            <a:r>
              <a:rPr lang="en-US" sz="2700" b="1">
                <a:solidFill>
                  <a:srgbClr val="FFFF00"/>
                </a:solidFill>
                <a:effectLst>
                  <a:outerShdw blurRad="38100" dist="38100" dir="2700000" algn="tl">
                    <a:srgbClr val="000000"/>
                  </a:outerShdw>
                </a:effectLst>
                <a:latin typeface="Comic Sans MS" pitchFamily="66" charset="0"/>
              </a:rPr>
              <a:t>5. 	PENILAIAN RISIKO / RISK ASSESSMENT</a:t>
            </a:r>
            <a:endParaRPr lang="en-US" sz="2700">
              <a:solidFill>
                <a:srgbClr val="FFFF00"/>
              </a:solidFill>
              <a:effectLst>
                <a:outerShdw blurRad="38100" dist="38100" dir="2700000" algn="tl">
                  <a:srgbClr val="000000"/>
                </a:outerShdw>
              </a:effectLst>
              <a:latin typeface="Comic Sans MS" pitchFamily="66" charset="0"/>
            </a:endParaRPr>
          </a:p>
          <a:p>
            <a:pPr marL="536575" indent="-536575" algn="just" eaLnBrk="1" hangingPunct="1">
              <a:lnSpc>
                <a:spcPct val="120000"/>
              </a:lnSpc>
              <a:spcBef>
                <a:spcPct val="20000"/>
              </a:spcBef>
              <a:buClr>
                <a:srgbClr val="85FF85"/>
              </a:buClr>
              <a:buSzPct val="70000"/>
              <a:buFont typeface="Wingdings" pitchFamily="2" charset="2"/>
              <a:buNone/>
              <a:defRPr/>
            </a:pPr>
            <a:r>
              <a:rPr lang="en-US">
                <a:solidFill>
                  <a:srgbClr val="99FF33"/>
                </a:solidFill>
                <a:effectLst>
                  <a:outerShdw blurRad="38100" dist="38100" dir="2700000" algn="tl">
                    <a:srgbClr val="000000"/>
                  </a:outerShdw>
                </a:effectLst>
                <a:latin typeface="Comic Sans MS" pitchFamily="66" charset="0"/>
              </a:rPr>
              <a:t>	</a:t>
            </a:r>
            <a:r>
              <a:rPr lang="en-US" sz="2400">
                <a:solidFill>
                  <a:srgbClr val="66FFFF"/>
                </a:solidFill>
                <a:effectLst>
                  <a:outerShdw blurRad="38100" dist="38100" dir="2700000" algn="tl">
                    <a:srgbClr val="000000"/>
                  </a:outerShdw>
                </a:effectLst>
                <a:latin typeface="Comic Sans MS" pitchFamily="66" charset="0"/>
              </a:rPr>
              <a:t>ADALAH PENILAIAN SUATU RISIKO DGN CARA MEMBANDINGKANNYA THDP TINGKAT ATAU KRITERIA RISIKO YANG TELAH DITETAPKAN</a:t>
            </a:r>
            <a:r>
              <a:rPr lang="en-US" sz="2400">
                <a:solidFill>
                  <a:srgbClr val="99FF33"/>
                </a:solidFill>
                <a:effectLst>
                  <a:outerShdw blurRad="38100" dist="38100" dir="2700000" algn="tl">
                    <a:srgbClr val="000000"/>
                  </a:outerShdw>
                </a:effectLst>
                <a:latin typeface="Comic Sans MS" pitchFamily="66" charset="0"/>
              </a:rPr>
              <a:t>.</a:t>
            </a:r>
          </a:p>
          <a:p>
            <a:pPr marL="536575" indent="-536575" eaLnBrk="1" hangingPunct="1">
              <a:spcBef>
                <a:spcPct val="20000"/>
              </a:spcBef>
              <a:buClr>
                <a:schemeClr val="hlink"/>
              </a:buClr>
              <a:buSzPct val="70000"/>
              <a:buFont typeface="Wingdings" pitchFamily="2" charset="2"/>
              <a:buNone/>
              <a:defRPr/>
            </a:pPr>
            <a:endParaRPr lang="en-US" sz="2400">
              <a:effectLst>
                <a:outerShdw blurRad="38100" dist="38100" dir="2700000" algn="tl">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8"/>
          <p:cNvSpPr>
            <a:spLocks noGrp="1" noChangeArrowheads="1"/>
          </p:cNvSpPr>
          <p:nvPr>
            <p:ph type="dt" sz="half" idx="10"/>
          </p:nvPr>
        </p:nvSpPr>
        <p:spPr/>
        <p:txBody>
          <a:bodyPr/>
          <a:lstStyle/>
          <a:p>
            <a:pPr>
              <a:defRPr/>
            </a:pPr>
            <a:fld id="{98377535-A315-4545-942A-5E9376BE635C}" type="datetime1">
              <a:rPr lang="en-US"/>
              <a:pPr>
                <a:defRPr/>
              </a:pPr>
              <a:t>5/7/2025</a:t>
            </a:fld>
            <a:endParaRPr lang="en-US"/>
          </a:p>
        </p:txBody>
      </p:sp>
      <p:sp>
        <p:nvSpPr>
          <p:cNvPr id="55" name="Rectangle 20"/>
          <p:cNvSpPr>
            <a:spLocks noGrp="1" noChangeArrowheads="1"/>
          </p:cNvSpPr>
          <p:nvPr>
            <p:ph type="sldNum" sz="quarter" idx="12"/>
          </p:nvPr>
        </p:nvSpPr>
        <p:spPr/>
        <p:txBody>
          <a:bodyPr/>
          <a:lstStyle/>
          <a:p>
            <a:pPr>
              <a:defRPr/>
            </a:pPr>
            <a:fld id="{E8949270-B4FE-4DD9-919A-90FBC4E672A5}" type="slidenum">
              <a:rPr lang="en-US"/>
              <a:pPr>
                <a:defRPr/>
              </a:pPr>
              <a:t>19</a:t>
            </a:fld>
            <a:endParaRPr lang="en-US"/>
          </a:p>
        </p:txBody>
      </p:sp>
      <p:sp>
        <p:nvSpPr>
          <p:cNvPr id="176131" name="Rectangle 3"/>
          <p:cNvSpPr>
            <a:spLocks noGrp="1" noChangeArrowheads="1"/>
          </p:cNvSpPr>
          <p:nvPr>
            <p:ph type="subTitle" idx="1"/>
          </p:nvPr>
        </p:nvSpPr>
        <p:spPr>
          <a:xfrm>
            <a:off x="468313" y="404813"/>
            <a:ext cx="8351837" cy="6119812"/>
          </a:xfrm>
        </p:spPr>
        <p:txBody>
          <a:bodyPr>
            <a:normAutofit/>
          </a:bodyPr>
          <a:lstStyle/>
          <a:p>
            <a:pPr algn="just" eaLnBrk="1" hangingPunct="1">
              <a:buClr>
                <a:srgbClr val="85FF85"/>
              </a:buClr>
              <a:tabLst>
                <a:tab pos="739775" algn="l"/>
                <a:tab pos="1030288" algn="l"/>
              </a:tabLst>
              <a:defRPr/>
            </a:pPr>
            <a:r>
              <a:rPr lang="en-US" sz="2600" b="1" dirty="0">
                <a:solidFill>
                  <a:srgbClr val="66FFFF"/>
                </a:solidFill>
                <a:latin typeface="Comic Sans MS" pitchFamily="66" charset="0"/>
              </a:rPr>
              <a:t>Analisa &amp; </a:t>
            </a:r>
            <a:r>
              <a:rPr lang="en-US" sz="2600" b="1" dirty="0" err="1">
                <a:solidFill>
                  <a:srgbClr val="66FFFF"/>
                </a:solidFill>
                <a:latin typeface="Comic Sans MS" pitchFamily="66" charset="0"/>
              </a:rPr>
              <a:t>Penilaian</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Risiko</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dilakukan</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dgn</a:t>
            </a:r>
            <a:r>
              <a:rPr lang="en-US" sz="2600" b="1" dirty="0">
                <a:solidFill>
                  <a:srgbClr val="66FFFF"/>
                </a:solidFill>
                <a:latin typeface="Comic Sans MS" pitchFamily="66" charset="0"/>
              </a:rPr>
              <a:t> meng-</a:t>
            </a:r>
            <a:r>
              <a:rPr lang="en-US" sz="2600" b="1" dirty="0" err="1">
                <a:solidFill>
                  <a:srgbClr val="66FFFF"/>
                </a:solidFill>
                <a:latin typeface="Comic Sans MS" pitchFamily="66" charset="0"/>
              </a:rPr>
              <a:t>gunakan</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prameter</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seperti</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peluang</a:t>
            </a:r>
            <a:r>
              <a:rPr lang="en-US" sz="2600" b="1" dirty="0">
                <a:solidFill>
                  <a:srgbClr val="66FFFF"/>
                </a:solidFill>
                <a:latin typeface="Comic Sans MS" pitchFamily="66" charset="0"/>
              </a:rPr>
              <a:t>, </a:t>
            </a:r>
            <a:r>
              <a:rPr lang="en-US" sz="2600" b="1" dirty="0" err="1">
                <a:solidFill>
                  <a:srgbClr val="66FFFF"/>
                </a:solidFill>
                <a:latin typeface="Comic Sans MS" pitchFamily="66" charset="0"/>
              </a:rPr>
              <a:t>akibat</a:t>
            </a:r>
            <a:r>
              <a:rPr lang="en-US" sz="2600" b="1" dirty="0">
                <a:solidFill>
                  <a:srgbClr val="66FFFF"/>
                </a:solidFill>
                <a:latin typeface="Comic Sans MS" pitchFamily="66" charset="0"/>
              </a:rPr>
              <a:t> &amp; </a:t>
            </a:r>
            <a:r>
              <a:rPr lang="en-US" sz="2600" b="1" dirty="0" err="1">
                <a:solidFill>
                  <a:srgbClr val="66FFFF"/>
                </a:solidFill>
                <a:latin typeface="Comic Sans MS" pitchFamily="66" charset="0"/>
              </a:rPr>
              <a:t>paparan</a:t>
            </a:r>
            <a:r>
              <a:rPr lang="en-US" sz="2600" b="1" dirty="0">
                <a:solidFill>
                  <a:srgbClr val="66FFFF"/>
                </a:solidFill>
                <a:latin typeface="Comic Sans MS" pitchFamily="66" charset="0"/>
              </a:rPr>
              <a:t>.</a:t>
            </a:r>
            <a:r>
              <a:rPr lang="en-US" sz="2800" dirty="0">
                <a:solidFill>
                  <a:srgbClr val="66FFFF"/>
                </a:solidFill>
                <a:latin typeface="Comic Sans MS" pitchFamily="66" charset="0"/>
              </a:rPr>
              <a:t> </a:t>
            </a:r>
          </a:p>
          <a:p>
            <a:pPr algn="just" eaLnBrk="1" hangingPunct="1">
              <a:lnSpc>
                <a:spcPct val="90000"/>
              </a:lnSpc>
              <a:spcBef>
                <a:spcPct val="0"/>
              </a:spcBef>
              <a:tabLst>
                <a:tab pos="739775" algn="l"/>
                <a:tab pos="1030288" algn="l"/>
              </a:tabLst>
              <a:defRPr/>
            </a:pPr>
            <a:endParaRPr lang="en-US" sz="1200" dirty="0">
              <a:solidFill>
                <a:srgbClr val="66FFFF"/>
              </a:solidFill>
              <a:latin typeface="Comic Sans MS" pitchFamily="66" charset="0"/>
            </a:endParaRPr>
          </a:p>
          <a:p>
            <a:pPr algn="just" eaLnBrk="1" hangingPunct="1">
              <a:lnSpc>
                <a:spcPct val="90000"/>
              </a:lnSpc>
              <a:spcBef>
                <a:spcPct val="0"/>
              </a:spcBef>
              <a:tabLst>
                <a:tab pos="739775" algn="l"/>
                <a:tab pos="1030288" algn="l"/>
              </a:tabLst>
              <a:defRPr/>
            </a:pPr>
            <a:endParaRPr lang="en-US" sz="1200" dirty="0">
              <a:solidFill>
                <a:srgbClr val="85FF85"/>
              </a:solidFill>
              <a:latin typeface="Comic Sans MS" pitchFamily="66" charset="0"/>
            </a:endParaRPr>
          </a:p>
          <a:p>
            <a:pPr algn="just" eaLnBrk="1" hangingPunct="1">
              <a:spcBef>
                <a:spcPct val="0"/>
              </a:spcBef>
              <a:buClr>
                <a:srgbClr val="66FF33"/>
              </a:buClr>
              <a:tabLst>
                <a:tab pos="739775" algn="l"/>
                <a:tab pos="1030288" algn="l"/>
              </a:tabLst>
              <a:defRPr/>
            </a:pPr>
            <a:r>
              <a:rPr lang="en-US" sz="2600" b="1" dirty="0">
                <a:solidFill>
                  <a:srgbClr val="FFFF00"/>
                </a:solidFill>
                <a:latin typeface="Comic Sans MS" pitchFamily="66" charset="0"/>
              </a:rPr>
              <a:t>5.1.	PELUANG </a:t>
            </a:r>
            <a:r>
              <a:rPr lang="en-US" sz="2600" b="1" i="1" dirty="0">
                <a:solidFill>
                  <a:srgbClr val="FFFF00"/>
                </a:solidFill>
                <a:latin typeface="Comic Sans MS" pitchFamily="66" charset="0"/>
              </a:rPr>
              <a:t>(PROBABILITY)</a:t>
            </a:r>
            <a:r>
              <a:rPr lang="en-US" sz="2600" b="1" dirty="0">
                <a:solidFill>
                  <a:srgbClr val="FFFF00"/>
                </a:solidFill>
                <a:latin typeface="Comic Sans MS" pitchFamily="66" charset="0"/>
              </a:rPr>
              <a:t>:</a:t>
            </a:r>
            <a:r>
              <a:rPr lang="en-US" sz="2600" dirty="0">
                <a:solidFill>
                  <a:srgbClr val="85FF85"/>
                </a:solidFill>
                <a:latin typeface="Comic Sans MS" pitchFamily="66" charset="0"/>
              </a:rPr>
              <a:t> </a:t>
            </a:r>
            <a:r>
              <a:rPr lang="en-US" sz="2400" dirty="0" err="1">
                <a:solidFill>
                  <a:srgbClr val="66FFFF"/>
                </a:solidFill>
                <a:latin typeface="Comic Sans MS" pitchFamily="66" charset="0"/>
              </a:rPr>
              <a:t>adalah</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kemungkinan</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terjadinya</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suatu</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kecelakaan</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kerugian</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ketika</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terpapar</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dengan</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suatu</a:t>
            </a:r>
            <a:r>
              <a:rPr lang="en-US" sz="2400" dirty="0">
                <a:solidFill>
                  <a:srgbClr val="66FFFF"/>
                </a:solidFill>
                <a:latin typeface="Comic Sans MS" pitchFamily="66" charset="0"/>
              </a:rPr>
              <a:t> </a:t>
            </a:r>
            <a:r>
              <a:rPr lang="en-US" sz="2400" dirty="0" err="1">
                <a:solidFill>
                  <a:srgbClr val="66FFFF"/>
                </a:solidFill>
                <a:latin typeface="Comic Sans MS" pitchFamily="66" charset="0"/>
              </a:rPr>
              <a:t>bahaya</a:t>
            </a:r>
            <a:r>
              <a:rPr lang="en-US" sz="2400" dirty="0">
                <a:solidFill>
                  <a:srgbClr val="66FFFF"/>
                </a:solidFill>
                <a:latin typeface="Comic Sans MS" pitchFamily="66" charset="0"/>
              </a:rPr>
              <a:t>.</a:t>
            </a:r>
          </a:p>
          <a:p>
            <a:pPr algn="just" eaLnBrk="1" hangingPunct="1">
              <a:lnSpc>
                <a:spcPct val="90000"/>
              </a:lnSpc>
              <a:spcBef>
                <a:spcPct val="0"/>
              </a:spcBef>
              <a:tabLst>
                <a:tab pos="739775" algn="l"/>
                <a:tab pos="1030288" algn="l"/>
              </a:tabLst>
              <a:defRPr/>
            </a:pPr>
            <a:endParaRPr lang="en-US" sz="2400" dirty="0">
              <a:solidFill>
                <a:srgbClr val="66FFFF"/>
              </a:solidFill>
              <a:latin typeface="Comic Sans MS" pitchFamily="66" charset="0"/>
            </a:endParaRPr>
          </a:p>
          <a:p>
            <a:pPr algn="just" eaLnBrk="1" hangingPunct="1">
              <a:lnSpc>
                <a:spcPct val="90000"/>
              </a:lnSpc>
              <a:spcBef>
                <a:spcPct val="0"/>
              </a:spcBef>
              <a:tabLst>
                <a:tab pos="739775" algn="l"/>
                <a:tab pos="1030288" algn="l"/>
              </a:tabLst>
              <a:defRPr/>
            </a:pPr>
            <a:r>
              <a:rPr lang="en-US" sz="2600" b="1" dirty="0">
                <a:solidFill>
                  <a:srgbClr val="FFFF00"/>
                </a:solidFill>
                <a:latin typeface="Comic Sans MS" pitchFamily="66" charset="0"/>
              </a:rPr>
              <a:t>	BEBERAPA JENIS PELUANG:</a:t>
            </a:r>
          </a:p>
          <a:p>
            <a:pPr algn="just" eaLnBrk="1" hangingPunct="1">
              <a:lnSpc>
                <a:spcPct val="90000"/>
              </a:lnSpc>
              <a:spcBef>
                <a:spcPct val="0"/>
              </a:spcBef>
              <a:tabLst>
                <a:tab pos="739775" algn="l"/>
                <a:tab pos="1030288" algn="l"/>
              </a:tabLst>
              <a:defRPr/>
            </a:pPr>
            <a:endParaRPr lang="en-US" sz="800" b="1" dirty="0">
              <a:solidFill>
                <a:srgbClr val="00FF00"/>
              </a:solidFill>
              <a:latin typeface="Comic Sans MS" pitchFamily="66" charset="0"/>
            </a:endParaRPr>
          </a:p>
          <a:p>
            <a:pPr algn="just" eaLnBrk="1" hangingPunct="1">
              <a:spcBef>
                <a:spcPct val="0"/>
              </a:spcBef>
              <a:tabLst>
                <a:tab pos="739775" algn="l"/>
                <a:tab pos="1030288" algn="l"/>
              </a:tabLst>
              <a:defRPr/>
            </a:pPr>
            <a:r>
              <a:rPr lang="en-GB" sz="2400" dirty="0">
                <a:solidFill>
                  <a:srgbClr val="00FF00"/>
                </a:solidFill>
                <a:latin typeface="Comic Sans MS" pitchFamily="66" charset="0"/>
              </a:rPr>
              <a:t>	•</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Peluang</a:t>
            </a:r>
            <a:r>
              <a:rPr lang="en-US" sz="2400" dirty="0">
                <a:solidFill>
                  <a:srgbClr val="00FF00"/>
                </a:solidFill>
                <a:latin typeface="Comic Sans MS" pitchFamily="66" charset="0"/>
              </a:rPr>
              <a:t> org </a:t>
            </a:r>
            <a:r>
              <a:rPr lang="en-US" sz="2400" dirty="0" err="1">
                <a:solidFill>
                  <a:srgbClr val="00FF00"/>
                </a:solidFill>
                <a:latin typeface="Comic Sans MS" pitchFamily="66" charset="0"/>
              </a:rPr>
              <a:t>jatuh</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ketika</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melewati</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lantai</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licin</a:t>
            </a:r>
            <a:r>
              <a:rPr lang="en-US" sz="2400" dirty="0">
                <a:solidFill>
                  <a:srgbClr val="00FF00"/>
                </a:solidFill>
                <a:latin typeface="Comic Sans MS" pitchFamily="66" charset="0"/>
              </a:rPr>
              <a:t>;</a:t>
            </a:r>
          </a:p>
          <a:p>
            <a:pPr algn="just" eaLnBrk="1" hangingPunct="1">
              <a:spcBef>
                <a:spcPct val="0"/>
              </a:spcBef>
              <a:tabLst>
                <a:tab pos="739775" algn="l"/>
                <a:tab pos="1030288" algn="l"/>
              </a:tabLst>
              <a:defRPr/>
            </a:pPr>
            <a:r>
              <a:rPr lang="en-GB" sz="2400" dirty="0">
                <a:solidFill>
                  <a:srgbClr val="00FF00"/>
                </a:solidFill>
                <a:latin typeface="Comic Sans MS" pitchFamily="66" charset="0"/>
              </a:rPr>
              <a:t>	•	</a:t>
            </a:r>
            <a:r>
              <a:rPr lang="en-US" sz="2400" dirty="0" err="1">
                <a:solidFill>
                  <a:srgbClr val="00FF00"/>
                </a:solidFill>
                <a:latin typeface="Comic Sans MS" pitchFamily="66" charset="0"/>
              </a:rPr>
              <a:t>Peluang</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pekerja</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menghirup</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uap</a:t>
            </a:r>
            <a:r>
              <a:rPr lang="en-US" sz="2400" dirty="0">
                <a:solidFill>
                  <a:srgbClr val="00FF00"/>
                </a:solidFill>
                <a:latin typeface="Comic Sans MS" pitchFamily="66" charset="0"/>
              </a:rPr>
              <a:t> B3;</a:t>
            </a:r>
          </a:p>
          <a:p>
            <a:pPr algn="just" eaLnBrk="1" hangingPunct="1">
              <a:spcBef>
                <a:spcPct val="0"/>
              </a:spcBef>
              <a:tabLst>
                <a:tab pos="739775" algn="l"/>
                <a:tab pos="1030288" algn="l"/>
              </a:tabLst>
              <a:defRPr/>
            </a:pPr>
            <a:r>
              <a:rPr lang="en-GB" sz="2400" dirty="0">
                <a:solidFill>
                  <a:srgbClr val="00FF00"/>
                </a:solidFill>
                <a:latin typeface="Comic Sans MS" pitchFamily="66" charset="0"/>
              </a:rPr>
              <a:t>	•</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Peluang</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terpukul</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jarinya</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ketika</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menggunakan</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palu</a:t>
            </a:r>
            <a:r>
              <a:rPr lang="en-US" sz="2400" dirty="0">
                <a:solidFill>
                  <a:srgbClr val="00FF00"/>
                </a:solidFill>
                <a:latin typeface="Comic Sans MS" pitchFamily="66" charset="0"/>
              </a:rPr>
              <a:t>;</a:t>
            </a:r>
          </a:p>
          <a:p>
            <a:pPr algn="just" eaLnBrk="1" hangingPunct="1">
              <a:spcBef>
                <a:spcPct val="0"/>
              </a:spcBef>
              <a:tabLst>
                <a:tab pos="739775" algn="l"/>
                <a:tab pos="1030288" algn="l"/>
              </a:tabLst>
              <a:defRPr/>
            </a:pPr>
            <a:r>
              <a:rPr lang="en-GB" sz="2400" dirty="0">
                <a:solidFill>
                  <a:srgbClr val="00FF00"/>
                </a:solidFill>
                <a:latin typeface="Comic Sans MS" pitchFamily="66" charset="0"/>
              </a:rPr>
              <a:t>	•	</a:t>
            </a:r>
            <a:r>
              <a:rPr lang="en-US" sz="2400" dirty="0" err="1">
                <a:solidFill>
                  <a:srgbClr val="00FF00"/>
                </a:solidFill>
                <a:latin typeface="Comic Sans MS" pitchFamily="66" charset="0"/>
              </a:rPr>
              <a:t>Peluang</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tersengat</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listrik</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ketika</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pegang</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kabel</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yg</a:t>
            </a:r>
            <a:r>
              <a:rPr lang="en-US" sz="2400" dirty="0">
                <a:solidFill>
                  <a:srgbClr val="00FF00"/>
                </a:solidFill>
                <a:latin typeface="Comic Sans MS" pitchFamily="66" charset="0"/>
              </a:rPr>
              <a:t>  </a:t>
            </a:r>
            <a:br>
              <a:rPr lang="en-US" sz="2400" dirty="0">
                <a:solidFill>
                  <a:srgbClr val="00FF00"/>
                </a:solidFill>
                <a:latin typeface="Comic Sans MS" pitchFamily="66" charset="0"/>
              </a:rPr>
            </a:br>
            <a:r>
              <a:rPr lang="en-US" sz="2400" dirty="0">
                <a:solidFill>
                  <a:srgbClr val="00FF00"/>
                </a:solidFill>
                <a:latin typeface="Comic Sans MS" pitchFamily="66" charset="0"/>
              </a:rPr>
              <a:t> 		</a:t>
            </a:r>
            <a:r>
              <a:rPr lang="en-US" sz="2400" dirty="0" err="1">
                <a:solidFill>
                  <a:srgbClr val="00FF00"/>
                </a:solidFill>
                <a:latin typeface="Comic Sans MS" pitchFamily="66" charset="0"/>
              </a:rPr>
              <a:t>terkelupas</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isolasinya</a:t>
            </a:r>
            <a:r>
              <a:rPr lang="en-US" sz="2400" dirty="0">
                <a:solidFill>
                  <a:srgbClr val="00FF00"/>
                </a:solidFill>
                <a:latin typeface="Comic Sans MS" pitchFamily="66" charset="0"/>
              </a:rPr>
              <a:t>;</a:t>
            </a:r>
          </a:p>
          <a:p>
            <a:pPr algn="just" eaLnBrk="1" hangingPunct="1">
              <a:spcBef>
                <a:spcPct val="0"/>
              </a:spcBef>
              <a:tabLst>
                <a:tab pos="739775" algn="l"/>
                <a:tab pos="1030288" algn="l"/>
              </a:tabLst>
              <a:defRPr/>
            </a:pPr>
            <a:r>
              <a:rPr lang="en-GB" sz="2400" dirty="0">
                <a:solidFill>
                  <a:srgbClr val="00FF00"/>
                </a:solidFill>
                <a:latin typeface="Comic Sans MS" pitchFamily="66" charset="0"/>
              </a:rPr>
              <a:t>	•</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Peluang</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sopir</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tabrakan</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ketika</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mengendarai</a:t>
            </a:r>
            <a:r>
              <a:rPr lang="en-US" sz="2400" dirty="0">
                <a:solidFill>
                  <a:srgbClr val="00FF00"/>
                </a:solidFill>
                <a:latin typeface="Comic Sans MS" pitchFamily="66" charset="0"/>
              </a:rPr>
              <a:t> </a:t>
            </a:r>
            <a:r>
              <a:rPr lang="en-US" sz="2400" dirty="0" err="1">
                <a:solidFill>
                  <a:srgbClr val="00FF00"/>
                </a:solidFill>
                <a:latin typeface="Comic Sans MS" pitchFamily="66" charset="0"/>
              </a:rPr>
              <a:t>mobil</a:t>
            </a:r>
            <a:r>
              <a:rPr lang="en-US" sz="2400" dirty="0">
                <a:solidFill>
                  <a:srgbClr val="00FF00"/>
                </a:solidFill>
                <a:latin typeface="Comic Sans MS" pitchFamily="66" charset="0"/>
              </a:rPr>
              <a:t>.</a:t>
            </a:r>
            <a:r>
              <a:rPr lang="en-US" sz="2400" dirty="0">
                <a:solidFill>
                  <a:srgbClr val="85FF85"/>
                </a:solidFill>
                <a:latin typeface="Comic Sans MS" pitchFamily="66" charset="0"/>
              </a:rPr>
              <a:t> </a:t>
            </a:r>
          </a:p>
          <a:p>
            <a:pPr algn="just" eaLnBrk="1" hangingPunct="1">
              <a:lnSpc>
                <a:spcPct val="90000"/>
              </a:lnSpc>
              <a:spcBef>
                <a:spcPct val="0"/>
              </a:spcBef>
              <a:tabLst>
                <a:tab pos="739775" algn="l"/>
                <a:tab pos="1030288" algn="l"/>
              </a:tabLst>
              <a:defRPr/>
            </a:pPr>
            <a:r>
              <a:rPr lang="en-US" sz="2600" b="1" dirty="0">
                <a:solidFill>
                  <a:srgbClr val="85FF85"/>
                </a:solidFill>
                <a:latin typeface="Comic Sans MS" pitchFamily="66" charset="0"/>
              </a:rPr>
              <a:t> </a:t>
            </a:r>
            <a:endParaRPr lang="en-GB" sz="2600" b="1" dirty="0">
              <a:solidFill>
                <a:srgbClr val="85FF85"/>
              </a:solidFill>
              <a:latin typeface="Comic Sans MS" pitchFamily="66" charset="0"/>
            </a:endParaRPr>
          </a:p>
        </p:txBody>
      </p:sp>
      <p:grpSp>
        <p:nvGrpSpPr>
          <p:cNvPr id="2" name="Group 4"/>
          <p:cNvGrpSpPr>
            <a:grpSpLocks/>
          </p:cNvGrpSpPr>
          <p:nvPr/>
        </p:nvGrpSpPr>
        <p:grpSpPr bwMode="auto">
          <a:xfrm>
            <a:off x="7235825" y="2924175"/>
            <a:ext cx="649288" cy="695325"/>
            <a:chOff x="998" y="464"/>
            <a:chExt cx="639" cy="720"/>
          </a:xfrm>
        </p:grpSpPr>
        <p:sp>
          <p:nvSpPr>
            <p:cNvPr id="22534"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22535"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22536"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22537"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22538"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22539"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22540"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22541"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22542"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22543"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22544"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22545"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22546"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22547"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22548"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22549"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22550"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22551"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22552"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22553"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22554"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22555"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22556"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22557"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22558"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22559"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22560"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22561"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22562"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22563"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22564"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22565"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22566"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22567"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22568"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22569"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2570"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22571"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22572"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22573"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22574"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22575"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2576"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22577"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22578"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22579"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22580"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22581"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22582"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22583"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Topik pembahasan</a:t>
            </a:r>
          </a:p>
        </p:txBody>
      </p:sp>
      <p:sp>
        <p:nvSpPr>
          <p:cNvPr id="3" name="Content Placeholder 2"/>
          <p:cNvSpPr>
            <a:spLocks noGrp="1"/>
          </p:cNvSpPr>
          <p:nvPr>
            <p:ph idx="1"/>
          </p:nvPr>
        </p:nvSpPr>
        <p:spPr/>
        <p:txBody>
          <a:bodyPr/>
          <a:lstStyle/>
          <a:p>
            <a:r>
              <a:rPr lang="id-ID" dirty="0"/>
              <a:t>Manajemen Risiko</a:t>
            </a:r>
          </a:p>
          <a:p>
            <a:r>
              <a:rPr lang="id-ID" dirty="0"/>
              <a:t>K3 di dalam dan di luar gedung</a:t>
            </a:r>
          </a:p>
          <a:p>
            <a:pPr marL="68580" indent="0">
              <a:buNone/>
            </a:pP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idx="1"/>
          </p:nvPr>
        </p:nvSpPr>
        <p:spPr>
          <a:xfrm>
            <a:off x="866775" y="620713"/>
            <a:ext cx="7953375" cy="5616575"/>
          </a:xfrm>
        </p:spPr>
        <p:txBody>
          <a:bodyPr/>
          <a:lstStyle/>
          <a:p>
            <a:pPr algn="just" eaLnBrk="1" hangingPunct="1">
              <a:lnSpc>
                <a:spcPct val="110000"/>
              </a:lnSpc>
              <a:spcBef>
                <a:spcPct val="50000"/>
              </a:spcBef>
              <a:buFont typeface="Wingdings" pitchFamily="2" charset="2"/>
              <a:buNone/>
              <a:tabLst>
                <a:tab pos="914400" algn="l"/>
                <a:tab pos="1262063" algn="l"/>
              </a:tabLst>
              <a:defRPr/>
            </a:pPr>
            <a:r>
              <a:rPr lang="en-GB" sz="2800" b="1" dirty="0">
                <a:solidFill>
                  <a:srgbClr val="FFFF00"/>
                </a:solidFill>
                <a:latin typeface="Comic Sans MS" pitchFamily="66" charset="0"/>
                <a:ea typeface="MS Mincho" pitchFamily="49" charset="-128"/>
                <a:sym typeface="Wingdings 2" pitchFamily="18" charset="2"/>
              </a:rPr>
              <a:t>5.2.	</a:t>
            </a:r>
            <a:r>
              <a:rPr lang="en-US" sz="2800" b="1" u="sng" dirty="0">
                <a:solidFill>
                  <a:srgbClr val="FFFF00"/>
                </a:solidFill>
                <a:latin typeface="Comic Sans MS" pitchFamily="66" charset="0"/>
              </a:rPr>
              <a:t>AKIBAT </a:t>
            </a:r>
            <a:r>
              <a:rPr lang="en-US" sz="2800" b="1" i="1" u="sng" dirty="0">
                <a:solidFill>
                  <a:srgbClr val="FFFF00"/>
                </a:solidFill>
                <a:latin typeface="Comic Sans MS" pitchFamily="66" charset="0"/>
              </a:rPr>
              <a:t>(CONSEQUENCES</a:t>
            </a:r>
            <a:r>
              <a:rPr lang="en-US" sz="2800" b="1" i="1" dirty="0">
                <a:solidFill>
                  <a:srgbClr val="FFFF00"/>
                </a:solidFill>
                <a:latin typeface="Comic Sans MS" pitchFamily="66" charset="0"/>
              </a:rPr>
              <a:t>)</a:t>
            </a:r>
            <a:r>
              <a:rPr lang="en-US" sz="2800" b="1" dirty="0">
                <a:solidFill>
                  <a:srgbClr val="FFFF00"/>
                </a:solidFill>
                <a:latin typeface="Comic Sans MS" pitchFamily="66" charset="0"/>
              </a:rPr>
              <a:t>:</a:t>
            </a:r>
            <a:r>
              <a:rPr lang="en-US" sz="2400" b="1" dirty="0">
                <a:solidFill>
                  <a:srgbClr val="66FF33"/>
                </a:solidFill>
                <a:latin typeface="Comic Sans MS" pitchFamily="66" charset="0"/>
              </a:rPr>
              <a:t> </a:t>
            </a:r>
            <a:r>
              <a:rPr lang="en-US" sz="2500" dirty="0" err="1">
                <a:solidFill>
                  <a:srgbClr val="66FF33"/>
                </a:solidFill>
                <a:latin typeface="Comic Sans MS" pitchFamily="66" charset="0"/>
              </a:rPr>
              <a:t>adlh</a:t>
            </a:r>
            <a:r>
              <a:rPr lang="en-US" sz="2500" dirty="0">
                <a:solidFill>
                  <a:srgbClr val="66FF33"/>
                </a:solidFill>
                <a:latin typeface="Comic Sans MS" pitchFamily="66" charset="0"/>
              </a:rPr>
              <a:t> ting-	</a:t>
            </a:r>
            <a:r>
              <a:rPr lang="en-US" sz="2500" dirty="0" err="1">
                <a:solidFill>
                  <a:srgbClr val="66FF33"/>
                </a:solidFill>
                <a:latin typeface="Comic Sans MS" pitchFamily="66" charset="0"/>
              </a:rPr>
              <a:t>kat</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keparahan</a:t>
            </a:r>
            <a:r>
              <a:rPr lang="en-US" sz="2500" dirty="0">
                <a:solidFill>
                  <a:srgbClr val="66FF33"/>
                </a:solidFill>
                <a:latin typeface="Comic Sans MS" pitchFamily="66" charset="0"/>
              </a:rPr>
              <a:t> / </a:t>
            </a:r>
            <a:r>
              <a:rPr lang="en-US" sz="2500" dirty="0" err="1">
                <a:solidFill>
                  <a:srgbClr val="66FF33"/>
                </a:solidFill>
                <a:latin typeface="Comic Sans MS" pitchFamily="66" charset="0"/>
              </a:rPr>
              <a:t>kerugian</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yg</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mungkin</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terjadi</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dari</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suatu</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kecelakaan</a:t>
            </a:r>
            <a:r>
              <a:rPr lang="en-US" sz="2500" dirty="0">
                <a:solidFill>
                  <a:srgbClr val="66FF33"/>
                </a:solidFill>
                <a:latin typeface="Comic Sans MS" pitchFamily="66" charset="0"/>
              </a:rPr>
              <a:t> / </a:t>
            </a:r>
            <a:r>
              <a:rPr lang="en-US" sz="2500" i="1" dirty="0">
                <a:solidFill>
                  <a:srgbClr val="66FF33"/>
                </a:solidFill>
                <a:latin typeface="Comic Sans MS" pitchFamily="66" charset="0"/>
              </a:rPr>
              <a:t>loss</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akibat</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bahaya</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yg</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ada</a:t>
            </a:r>
            <a:r>
              <a:rPr lang="en-US" sz="2500" dirty="0">
                <a:solidFill>
                  <a:srgbClr val="66FF33"/>
                </a:solidFill>
                <a:latin typeface="Comic Sans MS" pitchFamily="66" charset="0"/>
              </a:rPr>
              <a:t>. Hal </a:t>
            </a:r>
            <a:r>
              <a:rPr lang="en-US" sz="2500" dirty="0" err="1">
                <a:solidFill>
                  <a:srgbClr val="66FF33"/>
                </a:solidFill>
                <a:latin typeface="Comic Sans MS" pitchFamily="66" charset="0"/>
              </a:rPr>
              <a:t>ini</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dapat</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terkait</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dgn</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manusia</a:t>
            </a:r>
            <a:r>
              <a:rPr lang="en-US" sz="2500" dirty="0">
                <a:solidFill>
                  <a:srgbClr val="66FF33"/>
                </a:solidFill>
                <a:latin typeface="Comic Sans MS" pitchFamily="66" charset="0"/>
              </a:rPr>
              <a:t>, 	properties, </a:t>
            </a:r>
            <a:r>
              <a:rPr lang="en-US" sz="2500" dirty="0" err="1">
                <a:solidFill>
                  <a:srgbClr val="66FF33"/>
                </a:solidFill>
                <a:latin typeface="Comic Sans MS" pitchFamily="66" charset="0"/>
              </a:rPr>
              <a:t>lingkungan</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dll</a:t>
            </a:r>
            <a:r>
              <a:rPr lang="en-US" sz="2500" dirty="0">
                <a:solidFill>
                  <a:srgbClr val="66FF33"/>
                </a:solidFill>
                <a:latin typeface="Comic Sans MS" pitchFamily="66" charset="0"/>
              </a:rPr>
              <a:t>.</a:t>
            </a:r>
          </a:p>
          <a:p>
            <a:pPr algn="just" eaLnBrk="1" hangingPunct="1">
              <a:lnSpc>
                <a:spcPct val="110000"/>
              </a:lnSpc>
              <a:spcBef>
                <a:spcPct val="50000"/>
              </a:spcBef>
              <a:buFont typeface="Wingdings" pitchFamily="2" charset="2"/>
              <a:buNone/>
              <a:tabLst>
                <a:tab pos="914400" algn="l"/>
                <a:tab pos="1262063" algn="l"/>
              </a:tabLst>
              <a:defRPr/>
            </a:pPr>
            <a:r>
              <a:rPr lang="en-US" sz="2500" b="1" dirty="0">
                <a:solidFill>
                  <a:srgbClr val="66FF33"/>
                </a:solidFill>
                <a:latin typeface="Comic Sans MS" pitchFamily="66" charset="0"/>
                <a:ea typeface="MS Mincho" pitchFamily="49" charset="-128"/>
              </a:rPr>
              <a:t>    	</a:t>
            </a:r>
            <a:r>
              <a:rPr lang="en-US" sz="2500" b="1" dirty="0" err="1">
                <a:solidFill>
                  <a:srgbClr val="FFFF00"/>
                </a:solidFill>
                <a:effectLst/>
                <a:latin typeface="Comic Sans MS" pitchFamily="66" charset="0"/>
              </a:rPr>
              <a:t>Contoh</a:t>
            </a:r>
            <a:r>
              <a:rPr lang="en-US" sz="2500" b="1" dirty="0">
                <a:solidFill>
                  <a:srgbClr val="FFFF00"/>
                </a:solidFill>
                <a:latin typeface="Comic Sans MS" pitchFamily="66" charset="0"/>
              </a:rPr>
              <a:t> </a:t>
            </a:r>
            <a:r>
              <a:rPr lang="en-US" sz="2500" b="1" dirty="0" err="1">
                <a:solidFill>
                  <a:srgbClr val="FFFF00"/>
                </a:solidFill>
                <a:latin typeface="Comic Sans MS" pitchFamily="66" charset="0"/>
              </a:rPr>
              <a:t>tingkat</a:t>
            </a:r>
            <a:r>
              <a:rPr lang="en-US" sz="2500" b="1" dirty="0">
                <a:solidFill>
                  <a:srgbClr val="FFFF00"/>
                </a:solidFill>
                <a:latin typeface="Comic Sans MS" pitchFamily="66" charset="0"/>
              </a:rPr>
              <a:t> </a:t>
            </a:r>
            <a:r>
              <a:rPr lang="en-US" sz="2500" b="1" dirty="0" err="1">
                <a:solidFill>
                  <a:srgbClr val="FFFF00"/>
                </a:solidFill>
                <a:latin typeface="Comic Sans MS" pitchFamily="66" charset="0"/>
              </a:rPr>
              <a:t>keparahan</a:t>
            </a:r>
            <a:r>
              <a:rPr lang="en-US" sz="2500" b="1" dirty="0">
                <a:solidFill>
                  <a:srgbClr val="FFFF00"/>
                </a:solidFill>
                <a:latin typeface="Comic Sans MS" pitchFamily="66" charset="0"/>
              </a:rPr>
              <a:t> / </a:t>
            </a:r>
            <a:r>
              <a:rPr lang="en-US" sz="2500" b="1" dirty="0" err="1">
                <a:solidFill>
                  <a:srgbClr val="FFFF00"/>
                </a:solidFill>
                <a:latin typeface="Comic Sans MS" pitchFamily="66" charset="0"/>
              </a:rPr>
              <a:t>kerugian</a:t>
            </a:r>
            <a:r>
              <a:rPr lang="en-US" sz="2500" b="1" dirty="0">
                <a:solidFill>
                  <a:srgbClr val="FFFF00"/>
                </a:solidFill>
                <a:latin typeface="Comic Sans MS" pitchFamily="66" charset="0"/>
              </a:rPr>
              <a:t> </a:t>
            </a:r>
            <a:r>
              <a:rPr lang="en-US" sz="2500" b="1" dirty="0" err="1">
                <a:solidFill>
                  <a:srgbClr val="FFFF00"/>
                </a:solidFill>
                <a:latin typeface="Comic Sans MS" pitchFamily="66" charset="0"/>
              </a:rPr>
              <a:t>pada</a:t>
            </a:r>
            <a:r>
              <a:rPr lang="en-US" sz="2500" b="1" dirty="0">
                <a:solidFill>
                  <a:srgbClr val="FFFF00"/>
                </a:solidFill>
                <a:latin typeface="Comic Sans MS" pitchFamily="66" charset="0"/>
              </a:rPr>
              <a:t> 	</a:t>
            </a:r>
            <a:r>
              <a:rPr lang="en-US" sz="2500" b="1" dirty="0" err="1">
                <a:solidFill>
                  <a:srgbClr val="FFFF00"/>
                </a:solidFill>
                <a:latin typeface="Comic Sans MS" pitchFamily="66" charset="0"/>
              </a:rPr>
              <a:t>manusia</a:t>
            </a:r>
            <a:r>
              <a:rPr lang="en-US" sz="2500" b="1" dirty="0">
                <a:solidFill>
                  <a:srgbClr val="FFFF00"/>
                </a:solidFill>
                <a:latin typeface="Comic Sans MS" pitchFamily="66" charset="0"/>
              </a:rPr>
              <a:t>:</a:t>
            </a:r>
          </a:p>
          <a:p>
            <a:pPr algn="just" eaLnBrk="1" hangingPunct="1">
              <a:lnSpc>
                <a:spcPct val="110000"/>
              </a:lnSpc>
              <a:spcBef>
                <a:spcPct val="30000"/>
              </a:spcBef>
              <a:buFont typeface="Wingdings" pitchFamily="2" charset="2"/>
              <a:buNone/>
              <a:tabLst>
                <a:tab pos="914400" algn="l"/>
                <a:tab pos="1262063" algn="l"/>
              </a:tabLst>
              <a:defRPr/>
            </a:pPr>
            <a:r>
              <a:rPr lang="en-US" sz="2500" dirty="0">
                <a:solidFill>
                  <a:srgbClr val="66FF33"/>
                </a:solidFill>
                <a:latin typeface="Comic Sans MS" pitchFamily="66" charset="0"/>
              </a:rPr>
              <a:t>		-</a:t>
            </a:r>
            <a:r>
              <a:rPr lang="en-US" sz="2500" b="1" dirty="0">
                <a:solidFill>
                  <a:srgbClr val="66FF33"/>
                </a:solidFill>
                <a:latin typeface="Comic Sans MS" pitchFamily="66" charset="0"/>
              </a:rPr>
              <a:t> 	</a:t>
            </a:r>
            <a:r>
              <a:rPr lang="en-US" sz="2500" i="1" dirty="0">
                <a:solidFill>
                  <a:srgbClr val="66FF33"/>
                </a:solidFill>
                <a:latin typeface="Comic Sans MS" pitchFamily="66" charset="0"/>
              </a:rPr>
              <a:t>Fatality </a:t>
            </a:r>
            <a:r>
              <a:rPr lang="en-US" sz="2500" dirty="0" err="1">
                <a:solidFill>
                  <a:srgbClr val="66FF33"/>
                </a:solidFill>
                <a:latin typeface="Comic Sans MS" pitchFamily="66" charset="0"/>
              </a:rPr>
              <a:t>atau</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kematian</a:t>
            </a:r>
            <a:r>
              <a:rPr lang="en-US" sz="2500" dirty="0">
                <a:solidFill>
                  <a:srgbClr val="66FF33"/>
                </a:solidFill>
                <a:latin typeface="Comic Sans MS" pitchFamily="66" charset="0"/>
              </a:rPr>
              <a:t>;</a:t>
            </a:r>
          </a:p>
          <a:p>
            <a:pPr algn="just" eaLnBrk="1" hangingPunct="1">
              <a:lnSpc>
                <a:spcPct val="110000"/>
              </a:lnSpc>
              <a:spcBef>
                <a:spcPct val="30000"/>
              </a:spcBef>
              <a:buFont typeface="Wingdings" pitchFamily="2" charset="2"/>
              <a:buNone/>
              <a:tabLst>
                <a:tab pos="914400" algn="l"/>
                <a:tab pos="1262063" algn="l"/>
              </a:tabLst>
              <a:defRPr/>
            </a:pPr>
            <a:r>
              <a:rPr lang="en-US" sz="2500" dirty="0">
                <a:solidFill>
                  <a:srgbClr val="66FF33"/>
                </a:solidFill>
                <a:latin typeface="Comic Sans MS" pitchFamily="66" charset="0"/>
              </a:rPr>
              <a:t>		- 	</a:t>
            </a:r>
            <a:r>
              <a:rPr lang="en-US" sz="2500" dirty="0" err="1">
                <a:solidFill>
                  <a:srgbClr val="66FF33"/>
                </a:solidFill>
                <a:latin typeface="Comic Sans MS" pitchFamily="66" charset="0"/>
              </a:rPr>
              <a:t>Cacat</a:t>
            </a:r>
            <a:r>
              <a:rPr lang="en-US" sz="2500" dirty="0">
                <a:solidFill>
                  <a:srgbClr val="66FF33"/>
                </a:solidFill>
                <a:latin typeface="Comic Sans MS" pitchFamily="66" charset="0"/>
              </a:rPr>
              <a:t>;</a:t>
            </a:r>
          </a:p>
          <a:p>
            <a:pPr algn="just" eaLnBrk="1" hangingPunct="1">
              <a:lnSpc>
                <a:spcPct val="110000"/>
              </a:lnSpc>
              <a:spcBef>
                <a:spcPct val="30000"/>
              </a:spcBef>
              <a:buFont typeface="Wingdings" pitchFamily="2" charset="2"/>
              <a:buNone/>
              <a:tabLst>
                <a:tab pos="914400" algn="l"/>
                <a:tab pos="1262063" algn="l"/>
              </a:tabLst>
              <a:defRPr/>
            </a:pPr>
            <a:r>
              <a:rPr lang="en-US" sz="2500" dirty="0">
                <a:solidFill>
                  <a:srgbClr val="66FF33"/>
                </a:solidFill>
                <a:latin typeface="Comic Sans MS" pitchFamily="66" charset="0"/>
              </a:rPr>
              <a:t>		- 	</a:t>
            </a:r>
            <a:r>
              <a:rPr lang="en-US" sz="2500" dirty="0" err="1">
                <a:solidFill>
                  <a:srgbClr val="66FF33"/>
                </a:solidFill>
                <a:latin typeface="Comic Sans MS" pitchFamily="66" charset="0"/>
              </a:rPr>
              <a:t>Perawatan</a:t>
            </a:r>
            <a:r>
              <a:rPr lang="en-US" sz="2500" dirty="0">
                <a:solidFill>
                  <a:srgbClr val="66FF33"/>
                </a:solidFill>
                <a:latin typeface="Comic Sans MS" pitchFamily="66" charset="0"/>
              </a:rPr>
              <a:t> </a:t>
            </a:r>
            <a:r>
              <a:rPr lang="en-US" sz="2500" dirty="0" err="1">
                <a:solidFill>
                  <a:srgbClr val="66FF33"/>
                </a:solidFill>
                <a:latin typeface="Comic Sans MS" pitchFamily="66" charset="0"/>
              </a:rPr>
              <a:t>medis</a:t>
            </a:r>
            <a:r>
              <a:rPr lang="en-US" sz="2500" dirty="0">
                <a:solidFill>
                  <a:srgbClr val="66FF33"/>
                </a:solidFill>
                <a:latin typeface="Comic Sans MS" pitchFamily="66" charset="0"/>
              </a:rPr>
              <a:t>;</a:t>
            </a:r>
          </a:p>
          <a:p>
            <a:pPr algn="just" eaLnBrk="1" hangingPunct="1">
              <a:lnSpc>
                <a:spcPct val="110000"/>
              </a:lnSpc>
              <a:spcBef>
                <a:spcPct val="30000"/>
              </a:spcBef>
              <a:buFont typeface="Wingdings" pitchFamily="2" charset="2"/>
              <a:buNone/>
              <a:tabLst>
                <a:tab pos="914400" algn="l"/>
                <a:tab pos="1262063" algn="l"/>
              </a:tabLst>
              <a:defRPr/>
            </a:pPr>
            <a:r>
              <a:rPr lang="en-US" sz="2500" dirty="0">
                <a:solidFill>
                  <a:srgbClr val="66FF33"/>
                </a:solidFill>
                <a:latin typeface="Comic Sans MS" pitchFamily="66" charset="0"/>
              </a:rPr>
              <a:t>		- 	</a:t>
            </a:r>
            <a:r>
              <a:rPr lang="en-US" sz="2500" i="1" dirty="0">
                <a:solidFill>
                  <a:srgbClr val="66FF33"/>
                </a:solidFill>
                <a:latin typeface="Comic Sans MS" pitchFamily="66" charset="0"/>
              </a:rPr>
              <a:t>First aid.</a:t>
            </a:r>
          </a:p>
          <a:p>
            <a:pPr algn="just" eaLnBrk="1" hangingPunct="1">
              <a:lnSpc>
                <a:spcPct val="110000"/>
              </a:lnSpc>
              <a:spcBef>
                <a:spcPct val="50000"/>
              </a:spcBef>
              <a:buFont typeface="Wingdings" pitchFamily="2" charset="2"/>
              <a:buNone/>
              <a:tabLst>
                <a:tab pos="914400" algn="l"/>
                <a:tab pos="1262063" algn="l"/>
              </a:tabLst>
              <a:defRPr/>
            </a:pPr>
            <a:endParaRPr lang="en-US" sz="2500" dirty="0">
              <a:solidFill>
                <a:srgbClr val="66FF33"/>
              </a:solidFill>
              <a:latin typeface="Comic Sans MS" pitchFamily="66" charset="0"/>
            </a:endParaRPr>
          </a:p>
        </p:txBody>
      </p:sp>
      <p:sp>
        <p:nvSpPr>
          <p:cNvPr id="54" name="Date Placeholder 3"/>
          <p:cNvSpPr>
            <a:spLocks noGrp="1"/>
          </p:cNvSpPr>
          <p:nvPr>
            <p:ph type="dt" sz="half" idx="10"/>
          </p:nvPr>
        </p:nvSpPr>
        <p:spPr/>
        <p:txBody>
          <a:bodyPr/>
          <a:lstStyle/>
          <a:p>
            <a:pPr>
              <a:defRPr/>
            </a:pPr>
            <a:fld id="{4F05B15E-3F20-4893-B85E-FEC9B28537FD}" type="datetime1">
              <a:rPr lang="en-US"/>
              <a:pPr>
                <a:defRPr/>
              </a:pPr>
              <a:t>5/7/2025</a:t>
            </a:fld>
            <a:endParaRPr lang="en-US"/>
          </a:p>
        </p:txBody>
      </p:sp>
      <p:sp>
        <p:nvSpPr>
          <p:cNvPr id="55" name="Slide Number Placeholder 5"/>
          <p:cNvSpPr>
            <a:spLocks noGrp="1"/>
          </p:cNvSpPr>
          <p:nvPr>
            <p:ph type="sldNum" sz="quarter" idx="12"/>
          </p:nvPr>
        </p:nvSpPr>
        <p:spPr/>
        <p:txBody>
          <a:bodyPr>
            <a:normAutofit/>
          </a:bodyPr>
          <a:lstStyle/>
          <a:p>
            <a:pPr>
              <a:defRPr/>
            </a:pPr>
            <a:fld id="{73F1EC81-876B-4F70-B048-CE9AF8B1251F}" type="slidenum">
              <a:rPr lang="en-US"/>
              <a:pPr>
                <a:defRPr/>
              </a:pPr>
              <a:t>20</a:t>
            </a:fld>
            <a:endParaRPr lang="en-US"/>
          </a:p>
        </p:txBody>
      </p:sp>
      <p:grpSp>
        <p:nvGrpSpPr>
          <p:cNvPr id="2" name="Group 4"/>
          <p:cNvGrpSpPr>
            <a:grpSpLocks/>
          </p:cNvGrpSpPr>
          <p:nvPr/>
        </p:nvGrpSpPr>
        <p:grpSpPr bwMode="auto">
          <a:xfrm>
            <a:off x="7308850" y="4581525"/>
            <a:ext cx="990600" cy="914400"/>
            <a:chOff x="998" y="464"/>
            <a:chExt cx="639" cy="720"/>
          </a:xfrm>
        </p:grpSpPr>
        <p:sp>
          <p:nvSpPr>
            <p:cNvPr id="23558"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23559"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23560"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23561"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23562"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23563"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23564"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23565"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23566"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23567"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23568"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23569"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23570"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23571"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23572"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23573"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23574"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23575"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23576"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23577"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23578"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23579"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23580"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23581"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23582"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23583"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23584"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23585"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23586"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23587"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23588"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23589"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23590"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23591"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23592"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23593"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3594"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23595"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23596"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23597"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23598"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23599"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3600"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23601"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23602"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23603"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23604"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23605"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23606"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23607"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idx="1"/>
          </p:nvPr>
        </p:nvSpPr>
        <p:spPr>
          <a:xfrm>
            <a:off x="866775" y="765175"/>
            <a:ext cx="7953375" cy="5472113"/>
          </a:xfrm>
        </p:spPr>
        <p:txBody>
          <a:bodyPr/>
          <a:lstStyle/>
          <a:p>
            <a:pPr algn="just" eaLnBrk="1" hangingPunct="1">
              <a:spcBef>
                <a:spcPct val="50000"/>
              </a:spcBef>
              <a:buFont typeface="Wingdings" pitchFamily="2" charset="2"/>
              <a:buNone/>
              <a:tabLst>
                <a:tab pos="739775" algn="l"/>
                <a:tab pos="1030288" algn="l"/>
              </a:tabLst>
              <a:defRPr/>
            </a:pPr>
            <a:r>
              <a:rPr lang="en-GB" sz="2400" b="1">
                <a:solidFill>
                  <a:srgbClr val="FFFF00"/>
                </a:solidFill>
                <a:latin typeface="Comic Sans MS" pitchFamily="66" charset="0"/>
                <a:ea typeface="MS Mincho" pitchFamily="49" charset="-128"/>
                <a:sym typeface="Wingdings 2" pitchFamily="18" charset="2"/>
              </a:rPr>
              <a:t>5.3.	</a:t>
            </a:r>
            <a:r>
              <a:rPr lang="en-US" sz="2400" b="1">
                <a:solidFill>
                  <a:srgbClr val="FFFF00"/>
                </a:solidFill>
                <a:latin typeface="Comic Sans MS" pitchFamily="66" charset="0"/>
                <a:ea typeface="MS Mincho" pitchFamily="49" charset="-128"/>
              </a:rPr>
              <a:t>PAPARAN </a:t>
            </a:r>
            <a:r>
              <a:rPr lang="en-US" sz="2400" b="1" i="1">
                <a:solidFill>
                  <a:srgbClr val="FFFF00"/>
                </a:solidFill>
                <a:latin typeface="Comic Sans MS" pitchFamily="66" charset="0"/>
                <a:ea typeface="MS Mincho" pitchFamily="49" charset="-128"/>
              </a:rPr>
              <a:t>(EXPOSURE)</a:t>
            </a:r>
            <a:r>
              <a:rPr lang="en-US" sz="2400" b="1">
                <a:solidFill>
                  <a:srgbClr val="FFFF00"/>
                </a:solidFill>
                <a:latin typeface="Comic Sans MS" pitchFamily="66" charset="0"/>
                <a:ea typeface="MS Mincho" pitchFamily="49" charset="-128"/>
              </a:rPr>
              <a:t>:</a:t>
            </a:r>
            <a:r>
              <a:rPr lang="en-US" sz="2400" b="1">
                <a:solidFill>
                  <a:srgbClr val="66FF33"/>
                </a:solidFill>
                <a:latin typeface="Comic Sans MS" pitchFamily="66" charset="0"/>
                <a:ea typeface="MS Mincho" pitchFamily="49" charset="-128"/>
              </a:rPr>
              <a:t> </a:t>
            </a:r>
            <a:r>
              <a:rPr lang="en-US" sz="2400">
                <a:solidFill>
                  <a:srgbClr val="66FFFF"/>
                </a:solidFill>
                <a:latin typeface="Comic Sans MS" pitchFamily="66" charset="0"/>
                <a:ea typeface="MS Mincho" pitchFamily="49" charset="-128"/>
              </a:rPr>
              <a:t>adalah frekuensi atau 	durasi seseorang terpapar dgn suatu sumber 	bahaya.</a:t>
            </a:r>
          </a:p>
          <a:p>
            <a:pPr algn="just" eaLnBrk="1" hangingPunct="1">
              <a:spcBef>
                <a:spcPct val="50000"/>
              </a:spcBef>
              <a:buFont typeface="Wingdings" pitchFamily="2" charset="2"/>
              <a:buNone/>
              <a:tabLst>
                <a:tab pos="739775" algn="l"/>
                <a:tab pos="1030288" algn="l"/>
              </a:tabLst>
              <a:defRPr/>
            </a:pPr>
            <a:r>
              <a:rPr lang="en-US" sz="2400">
                <a:solidFill>
                  <a:srgbClr val="66FFFF"/>
                </a:solidFill>
                <a:latin typeface="Comic Sans MS" pitchFamily="66" charset="0"/>
                <a:ea typeface="MS Mincho" pitchFamily="49" charset="-128"/>
              </a:rPr>
              <a:t> 		</a:t>
            </a:r>
            <a:r>
              <a:rPr lang="en-US" sz="2400" b="1">
                <a:solidFill>
                  <a:srgbClr val="FFFF00"/>
                </a:solidFill>
                <a:latin typeface="Comic Sans MS" pitchFamily="66" charset="0"/>
                <a:ea typeface="MS Mincho" pitchFamily="49" charset="-128"/>
              </a:rPr>
              <a:t>Parameter paparan</a:t>
            </a:r>
            <a:r>
              <a:rPr lang="en-US" sz="2400">
                <a:solidFill>
                  <a:srgbClr val="66FFFF"/>
                </a:solidFill>
                <a:latin typeface="Comic Sans MS" pitchFamily="66" charset="0"/>
                <a:ea typeface="MS Mincho" pitchFamily="49" charset="-128"/>
              </a:rPr>
              <a:t> ini biasanya dinyatakan dalam 	jangka waktu atau periode tertentu, misalnya:</a:t>
            </a:r>
          </a:p>
          <a:p>
            <a:pPr algn="just" eaLnBrk="1" hangingPunct="1">
              <a:spcBef>
                <a:spcPct val="50000"/>
              </a:spcBef>
              <a:buFont typeface="Wingdings" pitchFamily="2" charset="2"/>
              <a:buNone/>
              <a:tabLst>
                <a:tab pos="739775" algn="l"/>
                <a:tab pos="1030288" algn="l"/>
              </a:tabLst>
              <a:defRPr/>
            </a:pPr>
            <a:r>
              <a:rPr lang="en-US" sz="2400">
                <a:solidFill>
                  <a:srgbClr val="66FFFF"/>
                </a:solidFill>
                <a:latin typeface="Comic Sans MS" pitchFamily="66" charset="0"/>
                <a:ea typeface="MS Mincho" pitchFamily="49" charset="-128"/>
              </a:rPr>
              <a:t>		-</a:t>
            </a:r>
            <a:r>
              <a:rPr lang="en-US" sz="2400" b="1">
                <a:solidFill>
                  <a:srgbClr val="66FFFF"/>
                </a:solidFill>
                <a:latin typeface="Comic Sans MS" pitchFamily="66" charset="0"/>
                <a:ea typeface="MS Mincho" pitchFamily="49" charset="-128"/>
              </a:rPr>
              <a:t> 	</a:t>
            </a:r>
            <a:r>
              <a:rPr lang="en-US" sz="2400">
                <a:solidFill>
                  <a:srgbClr val="66FFFF"/>
                </a:solidFill>
                <a:latin typeface="Comic Sans MS" pitchFamily="66" charset="0"/>
                <a:ea typeface="MS Mincho" pitchFamily="49" charset="-128"/>
              </a:rPr>
              <a:t>Terus menerus / kontinyu (beberapa kali dalam 		sehari);</a:t>
            </a:r>
          </a:p>
          <a:p>
            <a:pPr algn="just" eaLnBrk="1" hangingPunct="1">
              <a:spcBef>
                <a:spcPct val="50000"/>
              </a:spcBef>
              <a:buFont typeface="Wingdings" pitchFamily="2" charset="2"/>
              <a:buNone/>
              <a:tabLst>
                <a:tab pos="739775" algn="l"/>
                <a:tab pos="1030288" algn="l"/>
              </a:tabLst>
              <a:defRPr/>
            </a:pPr>
            <a:r>
              <a:rPr lang="en-US" sz="2400">
                <a:solidFill>
                  <a:srgbClr val="66FFFF"/>
                </a:solidFill>
                <a:latin typeface="Comic Sans MS" pitchFamily="66" charset="0"/>
                <a:ea typeface="MS Mincho" pitchFamily="49" charset="-128"/>
              </a:rPr>
              <a:t>		-  Seringkali (sekali dalam sehari);</a:t>
            </a:r>
          </a:p>
          <a:p>
            <a:pPr algn="just" eaLnBrk="1" hangingPunct="1">
              <a:spcBef>
                <a:spcPct val="50000"/>
              </a:spcBef>
              <a:buFont typeface="Wingdings" pitchFamily="2" charset="2"/>
              <a:buNone/>
              <a:tabLst>
                <a:tab pos="739775" algn="l"/>
                <a:tab pos="1030288" algn="l"/>
              </a:tabLst>
              <a:defRPr/>
            </a:pPr>
            <a:r>
              <a:rPr lang="en-US" sz="2400">
                <a:solidFill>
                  <a:srgbClr val="66FFFF"/>
                </a:solidFill>
                <a:latin typeface="Comic Sans MS" pitchFamily="66" charset="0"/>
                <a:ea typeface="MS Mincho" pitchFamily="49" charset="-128"/>
              </a:rPr>
              <a:t>		- 	Kadang-kadang (sekali seminggu / sekali dalam 		sebulan);</a:t>
            </a:r>
          </a:p>
          <a:p>
            <a:pPr algn="just" eaLnBrk="1" hangingPunct="1">
              <a:spcBef>
                <a:spcPct val="50000"/>
              </a:spcBef>
              <a:buFont typeface="Wingdings" pitchFamily="2" charset="2"/>
              <a:buNone/>
              <a:tabLst>
                <a:tab pos="739775" algn="l"/>
                <a:tab pos="1030288" algn="l"/>
              </a:tabLst>
              <a:defRPr/>
            </a:pPr>
            <a:r>
              <a:rPr lang="en-US" sz="2400">
                <a:solidFill>
                  <a:srgbClr val="66FFFF"/>
                </a:solidFill>
                <a:latin typeface="Comic Sans MS" pitchFamily="66" charset="0"/>
                <a:ea typeface="MS Mincho" pitchFamily="49" charset="-128"/>
              </a:rPr>
              <a:t> 		- 	Jarang (sekali dalam setahun atau beberapa 		tahun).</a:t>
            </a:r>
            <a:r>
              <a:rPr lang="en-US" sz="2400" b="1">
                <a:solidFill>
                  <a:srgbClr val="66FFFF"/>
                </a:solidFill>
                <a:latin typeface="Comic Sans MS" pitchFamily="66" charset="0"/>
                <a:ea typeface="MS Mincho" pitchFamily="49" charset="-128"/>
              </a:rPr>
              <a:t>   </a:t>
            </a:r>
            <a:endParaRPr lang="en-GB" sz="2400" b="1">
              <a:solidFill>
                <a:srgbClr val="66FFFF"/>
              </a:solidFill>
              <a:latin typeface="Comic Sans MS" pitchFamily="66" charset="0"/>
              <a:ea typeface="MS Mincho" pitchFamily="49" charset="-128"/>
            </a:endParaRPr>
          </a:p>
        </p:txBody>
      </p:sp>
      <p:sp>
        <p:nvSpPr>
          <p:cNvPr id="54" name="Date Placeholder 3"/>
          <p:cNvSpPr>
            <a:spLocks noGrp="1"/>
          </p:cNvSpPr>
          <p:nvPr>
            <p:ph type="dt" sz="half" idx="10"/>
          </p:nvPr>
        </p:nvSpPr>
        <p:spPr/>
        <p:txBody>
          <a:bodyPr/>
          <a:lstStyle/>
          <a:p>
            <a:pPr>
              <a:defRPr/>
            </a:pPr>
            <a:fld id="{941F84F3-B3E7-430D-967D-646983CAE1AC}" type="datetime1">
              <a:rPr lang="en-US"/>
              <a:pPr>
                <a:defRPr/>
              </a:pPr>
              <a:t>5/7/2025</a:t>
            </a:fld>
            <a:endParaRPr lang="en-US"/>
          </a:p>
        </p:txBody>
      </p:sp>
      <p:sp>
        <p:nvSpPr>
          <p:cNvPr id="55" name="Slide Number Placeholder 5"/>
          <p:cNvSpPr>
            <a:spLocks noGrp="1"/>
          </p:cNvSpPr>
          <p:nvPr>
            <p:ph type="sldNum" sz="quarter" idx="12"/>
          </p:nvPr>
        </p:nvSpPr>
        <p:spPr/>
        <p:txBody>
          <a:bodyPr>
            <a:normAutofit/>
          </a:bodyPr>
          <a:lstStyle/>
          <a:p>
            <a:pPr>
              <a:defRPr/>
            </a:pPr>
            <a:fld id="{EE3C0731-4283-4ED2-BA1F-BD71D2E4608B}" type="slidenum">
              <a:rPr lang="en-US"/>
              <a:pPr>
                <a:defRPr/>
              </a:pPr>
              <a:t>21</a:t>
            </a:fld>
            <a:endParaRPr lang="en-US"/>
          </a:p>
        </p:txBody>
      </p:sp>
      <p:grpSp>
        <p:nvGrpSpPr>
          <p:cNvPr id="2" name="Group 3"/>
          <p:cNvGrpSpPr>
            <a:grpSpLocks/>
          </p:cNvGrpSpPr>
          <p:nvPr/>
        </p:nvGrpSpPr>
        <p:grpSpPr bwMode="auto">
          <a:xfrm>
            <a:off x="250825" y="3357563"/>
            <a:ext cx="990600" cy="914400"/>
            <a:chOff x="998" y="464"/>
            <a:chExt cx="639" cy="720"/>
          </a:xfrm>
        </p:grpSpPr>
        <p:sp>
          <p:nvSpPr>
            <p:cNvPr id="24582" name="Freeform 4"/>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24583" name="Freeform 5"/>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24584" name="Freeform 6"/>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24585" name="Freeform 7"/>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24586" name="Freeform 8"/>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24587" name="Freeform 9"/>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24588" name="Freeform 10"/>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24589" name="Freeform 11"/>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24590" name="Freeform 12"/>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24591" name="Freeform 13"/>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24592" name="Freeform 14"/>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24593" name="Freeform 15"/>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24594" name="Freeform 16"/>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24595" name="Freeform 17"/>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24596" name="Freeform 18"/>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24597" name="Freeform 19"/>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24598" name="Freeform 20"/>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24599" name="Freeform 21"/>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24600" name="Freeform 22"/>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24601" name="Freeform 23"/>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24602" name="Freeform 24"/>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24603" name="Freeform 25"/>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24604" name="Freeform 26"/>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24605" name="Freeform 27"/>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24606" name="Freeform 28"/>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24607" name="Freeform 29"/>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24608" name="Freeform 30"/>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24609" name="Rectangle 31"/>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24610" name="Freeform 32"/>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24611" name="Freeform 33"/>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24612" name="Freeform 34"/>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24613" name="Freeform 35"/>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24614" name="Freeform 36"/>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24615" name="Freeform 37"/>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24616" name="Freeform 38"/>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24617" name="Freeform 39"/>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4618" name="Freeform 40"/>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24619" name="Freeform 41"/>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24620" name="Rectangle 42"/>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24621" name="Freeform 43"/>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24622" name="Freeform 44"/>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24623" name="Freeform 45"/>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4624" name="Freeform 46"/>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24625" name="Line 47"/>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24626" name="Freeform 48"/>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24627" name="Freeform 49"/>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24628" name="Freeform 50"/>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24629" name="Freeform 51"/>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24630" name="Freeform 52"/>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24631" name="Freeform 53"/>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68313" y="115888"/>
            <a:ext cx="7416800" cy="828675"/>
          </a:xfrm>
        </p:spPr>
        <p:txBody>
          <a:bodyPr/>
          <a:lstStyle/>
          <a:p>
            <a:pPr eaLnBrk="1" hangingPunct="1">
              <a:defRPr/>
            </a:pPr>
            <a:r>
              <a:rPr lang="en-US" sz="2400">
                <a:solidFill>
                  <a:srgbClr val="66FFFF"/>
                </a:solidFill>
                <a:latin typeface="Comic Sans MS" pitchFamily="66" charset="0"/>
              </a:rPr>
              <a:t>5.4. ACUAN DALAM PENILAIAN RISIKO</a:t>
            </a:r>
            <a:endParaRPr lang="en-GB" sz="2400">
              <a:solidFill>
                <a:srgbClr val="66FFFF"/>
              </a:solidFill>
              <a:latin typeface="Comic Sans MS" pitchFamily="66" charset="0"/>
            </a:endParaRPr>
          </a:p>
        </p:txBody>
      </p:sp>
      <p:sp>
        <p:nvSpPr>
          <p:cNvPr id="25605" name="Rectangle 3"/>
          <p:cNvSpPr>
            <a:spLocks noGrp="1" noChangeArrowheads="1"/>
          </p:cNvSpPr>
          <p:nvPr>
            <p:ph idx="1"/>
          </p:nvPr>
        </p:nvSpPr>
        <p:spPr>
          <a:xfrm>
            <a:off x="222250" y="836613"/>
            <a:ext cx="8597900" cy="4114800"/>
          </a:xfrm>
        </p:spPr>
        <p:txBody>
          <a:bodyPr>
            <a:normAutofit fontScale="92500" lnSpcReduction="20000"/>
          </a:bodyPr>
          <a:lstStyle/>
          <a:p>
            <a:pPr marL="266700" indent="-266700" algn="just" eaLnBrk="1" hangingPunct="1">
              <a:lnSpc>
                <a:spcPct val="95000"/>
              </a:lnSpc>
              <a:spcBef>
                <a:spcPct val="30000"/>
              </a:spcBef>
              <a:buFont typeface="Wingdings" pitchFamily="2" charset="2"/>
              <a:buNone/>
              <a:tabLst>
                <a:tab pos="682625" algn="l"/>
              </a:tabLst>
            </a:pPr>
            <a:r>
              <a:rPr lang="en-US" sz="2200" b="1" dirty="0">
                <a:effectLst/>
                <a:latin typeface="Comic Sans MS" pitchFamily="66" charset="0"/>
              </a:rPr>
              <a:t>  	</a:t>
            </a:r>
            <a:r>
              <a:rPr lang="en-US" sz="2200" dirty="0">
                <a:solidFill>
                  <a:srgbClr val="FFFF00"/>
                </a:solidFill>
                <a:effectLst/>
                <a:latin typeface="Comic Sans MS" pitchFamily="66" charset="0"/>
              </a:rPr>
              <a:t>Agar </a:t>
            </a:r>
            <a:r>
              <a:rPr lang="en-US" sz="2200" dirty="0" err="1">
                <a:solidFill>
                  <a:srgbClr val="FFFF00"/>
                </a:solidFill>
                <a:effectLst/>
                <a:latin typeface="Comic Sans MS" pitchFamily="66" charset="0"/>
              </a:rPr>
              <a:t>penilaian</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yg</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kita</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lakukan</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seobyektif</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mungkin</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maka</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perlu</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mengumpulkan</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informasi</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sebelum</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menilai</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risiko</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dari</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suatu</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aktifitas</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Informasi</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tsb</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adalah</a:t>
            </a:r>
            <a:r>
              <a:rPr lang="en-US" sz="2200" dirty="0">
                <a:solidFill>
                  <a:srgbClr val="FFFF00"/>
                </a:solidFill>
                <a:effectLst/>
                <a:latin typeface="Comic Sans MS" pitchFamily="66" charset="0"/>
              </a:rPr>
              <a:t> </a:t>
            </a:r>
            <a:r>
              <a:rPr lang="en-US" sz="2200" dirty="0" err="1">
                <a:solidFill>
                  <a:srgbClr val="FFFF00"/>
                </a:solidFill>
                <a:effectLst/>
                <a:latin typeface="Comic Sans MS" pitchFamily="66" charset="0"/>
              </a:rPr>
              <a:t>sbb</a:t>
            </a:r>
            <a:r>
              <a:rPr lang="en-US" sz="2200" dirty="0">
                <a:solidFill>
                  <a:srgbClr val="FFFF00"/>
                </a:solidFill>
                <a:effectLst/>
                <a:latin typeface="Comic Sans MS" pitchFamily="66" charset="0"/>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rPr>
              <a:t>	</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Informasi</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tentang</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suatu</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aktifitas</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durasi,frekuensi</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lokasi</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dan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siapa</a:t>
            </a:r>
            <a:r>
              <a:rPr lang="en-US" sz="2200" dirty="0">
                <a:solidFill>
                  <a:srgbClr val="66FF33"/>
                </a:solidFill>
                <a:effectLst/>
                <a:latin typeface="Comic Sans MS" pitchFamily="66" charset="0"/>
                <a:sym typeface="Wingdings 2" pitchFamily="18" charset="2"/>
              </a:rPr>
              <a:t> yang </a:t>
            </a:r>
            <a:r>
              <a:rPr lang="en-US" sz="2200" dirty="0" err="1">
                <a:solidFill>
                  <a:srgbClr val="66FF33"/>
                </a:solidFill>
                <a:effectLst/>
                <a:latin typeface="Comic Sans MS" pitchFamily="66" charset="0"/>
                <a:sym typeface="Wingdings 2" pitchFamily="18" charset="2"/>
              </a:rPr>
              <a:t>melakukan</a:t>
            </a:r>
            <a:r>
              <a:rPr lang="en-US" sz="2200" dirty="0">
                <a:solidFill>
                  <a:srgbClr val="66FF33"/>
                </a:solidFill>
                <a:effectLst/>
                <a:latin typeface="Comic Sans MS" pitchFamily="66" charset="0"/>
                <a:sym typeface="Wingdings 2" pitchFamily="18" charset="2"/>
              </a:rPr>
              <a:t>?);</a:t>
            </a:r>
            <a:r>
              <a:rPr lang="en-US" sz="2200" dirty="0">
                <a:solidFill>
                  <a:srgbClr val="66FF33"/>
                </a:solidFill>
                <a:effectLst/>
                <a:latin typeface="Comic Sans MS" pitchFamily="66" charset="0"/>
              </a:rPr>
              <a:t> </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rPr>
              <a:t>	</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Tindakan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pengendalian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risiko</a:t>
            </a:r>
            <a:r>
              <a:rPr lang="en-US" sz="2200" dirty="0">
                <a:solidFill>
                  <a:srgbClr val="66FF33"/>
                </a:solidFill>
                <a:effectLst/>
                <a:latin typeface="Comic Sans MS" pitchFamily="66" charset="0"/>
                <a:sym typeface="Wingdings 2" pitchFamily="18" charset="2"/>
              </a:rPr>
              <a:t> yang </a:t>
            </a:r>
            <a:r>
              <a:rPr lang="en-US" sz="2200" dirty="0" err="1">
                <a:solidFill>
                  <a:srgbClr val="66FF33"/>
                </a:solidFill>
                <a:effectLst/>
                <a:latin typeface="Comic Sans MS" pitchFamily="66" charset="0"/>
                <a:sym typeface="Wingdings 2" pitchFamily="18" charset="2"/>
              </a:rPr>
              <a:t>telah</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ada</a:t>
            </a:r>
            <a:r>
              <a:rPr lang="en-US" sz="2200" dirty="0">
                <a:solidFill>
                  <a:srgbClr val="66FF33"/>
                </a:solidFill>
                <a:effectLst/>
                <a:latin typeface="Comic Sans MS" pitchFamily="66" charset="0"/>
                <a:sym typeface="Wingdings 2" pitchFamily="18" charset="2"/>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Peralatan</a:t>
            </a: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mesin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yg</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digunakan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utk</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melakukan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aktifitas</a:t>
            </a:r>
            <a:r>
              <a:rPr lang="en-US" sz="2200" dirty="0">
                <a:solidFill>
                  <a:srgbClr val="66FF33"/>
                </a:solidFill>
                <a:effectLst/>
                <a:latin typeface="Comic Sans MS" pitchFamily="66" charset="0"/>
                <a:sym typeface="Wingdings 2" pitchFamily="18" charset="2"/>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sym typeface="Wingdings 2" pitchFamily="18" charset="2"/>
              </a:rPr>
              <a:t>  	 	Data </a:t>
            </a:r>
            <a:r>
              <a:rPr lang="en-US" sz="2200" dirty="0" err="1">
                <a:solidFill>
                  <a:srgbClr val="66FF33"/>
                </a:solidFill>
                <a:effectLst/>
                <a:latin typeface="Comic Sans MS" pitchFamily="66" charset="0"/>
                <a:sym typeface="Wingdings 2" pitchFamily="18" charset="2"/>
              </a:rPr>
              <a:t>statistik</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kecelakaan</a:t>
            </a: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penyakit</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akibat</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kerja</a:t>
            </a:r>
            <a:r>
              <a:rPr lang="en-US" sz="2200" dirty="0">
                <a:solidFill>
                  <a:srgbClr val="66FF33"/>
                </a:solidFill>
                <a:effectLst/>
                <a:latin typeface="Comic Sans MS" pitchFamily="66" charset="0"/>
                <a:sym typeface="Wingdings 2" pitchFamily="18" charset="2"/>
              </a:rPr>
              <a:t> (internal 	&amp; </a:t>
            </a:r>
            <a:r>
              <a:rPr lang="en-US" sz="2200" dirty="0" err="1">
                <a:solidFill>
                  <a:srgbClr val="66FF33"/>
                </a:solidFill>
                <a:effectLst/>
                <a:latin typeface="Comic Sans MS" pitchFamily="66" charset="0"/>
                <a:sym typeface="Wingdings 2" pitchFamily="18" charset="2"/>
              </a:rPr>
              <a:t>ekternal</a:t>
            </a:r>
            <a:r>
              <a:rPr lang="en-US" sz="2200" dirty="0">
                <a:solidFill>
                  <a:srgbClr val="66FF33"/>
                </a:solidFill>
                <a:effectLst/>
                <a:latin typeface="Comic Sans MS" pitchFamily="66" charset="0"/>
                <a:sym typeface="Wingdings 2" pitchFamily="18" charset="2"/>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Hasil</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studi</a:t>
            </a:r>
            <a:r>
              <a:rPr lang="en-US" sz="2200" dirty="0">
                <a:solidFill>
                  <a:srgbClr val="66FF33"/>
                </a:solidFill>
                <a:effectLst/>
                <a:latin typeface="Comic Sans MS" pitchFamily="66" charset="0"/>
                <a:sym typeface="Wingdings 2" pitchFamily="18" charset="2"/>
              </a:rPr>
              <a:t>, survey / </a:t>
            </a:r>
            <a:r>
              <a:rPr lang="en-US" sz="2200" dirty="0" err="1">
                <a:solidFill>
                  <a:srgbClr val="66FF33"/>
                </a:solidFill>
                <a:effectLst/>
                <a:latin typeface="Comic Sans MS" pitchFamily="66" charset="0"/>
                <a:sym typeface="Wingdings 2" pitchFamily="18" charset="2"/>
              </a:rPr>
              <a:t>pemantauan</a:t>
            </a:r>
            <a:r>
              <a:rPr lang="en-US" sz="2200" dirty="0">
                <a:solidFill>
                  <a:srgbClr val="66FF33"/>
                </a:solidFill>
                <a:effectLst/>
                <a:latin typeface="Comic Sans MS" pitchFamily="66" charset="0"/>
                <a:sym typeface="Wingdings 2" pitchFamily="18" charset="2"/>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Literatur</a:t>
            </a: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referensi</a:t>
            </a:r>
            <a:r>
              <a:rPr lang="en-US" sz="2200" dirty="0">
                <a:solidFill>
                  <a:srgbClr val="66FF33"/>
                </a:solidFill>
                <a:effectLst/>
                <a:latin typeface="Comic Sans MS" pitchFamily="66" charset="0"/>
                <a:sym typeface="Wingdings 2" pitchFamily="18" charset="2"/>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sym typeface="Wingdings 2" pitchFamily="18" charset="2"/>
              </a:rPr>
              <a:t>   		Benchmark </a:t>
            </a:r>
            <a:r>
              <a:rPr lang="en-US" sz="2200" dirty="0" err="1">
                <a:solidFill>
                  <a:srgbClr val="66FF33"/>
                </a:solidFill>
                <a:effectLst/>
                <a:latin typeface="Comic Sans MS" pitchFamily="66" charset="0"/>
                <a:sym typeface="Wingdings 2" pitchFamily="18" charset="2"/>
              </a:rPr>
              <a:t>pada</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industri</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sejenis</a:t>
            </a:r>
            <a:r>
              <a:rPr lang="en-US" sz="2200" dirty="0">
                <a:solidFill>
                  <a:srgbClr val="66FF33"/>
                </a:solidFill>
                <a:effectLst/>
                <a:latin typeface="Comic Sans MS" pitchFamily="66" charset="0"/>
                <a:sym typeface="Wingdings 2" pitchFamily="18" charset="2"/>
              </a:rPr>
              <a:t>;</a:t>
            </a:r>
          </a:p>
          <a:p>
            <a:pPr marL="266700" indent="-266700" eaLnBrk="1" hangingPunct="1">
              <a:lnSpc>
                <a:spcPct val="95000"/>
              </a:lnSpc>
              <a:spcBef>
                <a:spcPct val="30000"/>
              </a:spcBef>
              <a:buFont typeface="Wingdings" pitchFamily="2" charset="2"/>
              <a:buNone/>
              <a:tabLst>
                <a:tab pos="682625" algn="l"/>
              </a:tabLst>
            </a:pP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Pengkajian</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oleh</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spesialis</a:t>
            </a:r>
            <a:r>
              <a:rPr lang="en-US" sz="2200" dirty="0">
                <a:solidFill>
                  <a:srgbClr val="66FF33"/>
                </a:solidFill>
                <a:effectLst/>
                <a:latin typeface="Comic Sans MS" pitchFamily="66" charset="0"/>
                <a:sym typeface="Wingdings 2" pitchFamily="18" charset="2"/>
              </a:rPr>
              <a:t> / </a:t>
            </a:r>
            <a:r>
              <a:rPr lang="en-US" sz="2200" dirty="0" err="1">
                <a:solidFill>
                  <a:srgbClr val="66FF33"/>
                </a:solidFill>
                <a:effectLst/>
                <a:latin typeface="Comic Sans MS" pitchFamily="66" charset="0"/>
                <a:sym typeface="Wingdings 2" pitchFamily="18" charset="2"/>
              </a:rPr>
              <a:t>tenaga</a:t>
            </a:r>
            <a:r>
              <a:rPr lang="en-US" sz="2200" dirty="0">
                <a:solidFill>
                  <a:srgbClr val="66FF33"/>
                </a:solidFill>
                <a:effectLst/>
                <a:latin typeface="Comic Sans MS" pitchFamily="66" charset="0"/>
                <a:sym typeface="Wingdings 2" pitchFamily="18" charset="2"/>
              </a:rPr>
              <a:t> </a:t>
            </a:r>
            <a:r>
              <a:rPr lang="en-US" sz="2200" dirty="0" err="1">
                <a:solidFill>
                  <a:srgbClr val="66FF33"/>
                </a:solidFill>
                <a:effectLst/>
                <a:latin typeface="Comic Sans MS" pitchFamily="66" charset="0"/>
                <a:sym typeface="Wingdings 2" pitchFamily="18" charset="2"/>
              </a:rPr>
              <a:t>ahli</a:t>
            </a:r>
            <a:r>
              <a:rPr lang="en-US" sz="2200" dirty="0">
                <a:solidFill>
                  <a:srgbClr val="66FF33"/>
                </a:solidFill>
                <a:effectLst/>
                <a:latin typeface="Comic Sans MS" pitchFamily="66" charset="0"/>
                <a:sym typeface="Wingdings 2" pitchFamily="18" charset="2"/>
              </a:rPr>
              <a:t>.</a:t>
            </a:r>
            <a:endParaRPr lang="en-GB" sz="2200" dirty="0">
              <a:solidFill>
                <a:srgbClr val="66FF33"/>
              </a:solidFill>
              <a:effectLst/>
              <a:latin typeface="Comic Sans MS" pitchFamily="66" charset="0"/>
              <a:sym typeface="Wingdings 2" pitchFamily="18" charset="2"/>
            </a:endParaRPr>
          </a:p>
        </p:txBody>
      </p:sp>
      <p:sp>
        <p:nvSpPr>
          <p:cNvPr id="55" name="Date Placeholder 3"/>
          <p:cNvSpPr>
            <a:spLocks noGrp="1"/>
          </p:cNvSpPr>
          <p:nvPr>
            <p:ph type="dt" sz="half" idx="10"/>
          </p:nvPr>
        </p:nvSpPr>
        <p:spPr/>
        <p:txBody>
          <a:bodyPr/>
          <a:lstStyle/>
          <a:p>
            <a:pPr>
              <a:defRPr/>
            </a:pPr>
            <a:fld id="{F3D70CC1-225E-4B18-9817-54FAEB112F17}" type="datetime1">
              <a:rPr lang="en-US"/>
              <a:pPr>
                <a:defRPr/>
              </a:pPr>
              <a:t>5/7/2025</a:t>
            </a:fld>
            <a:endParaRPr lang="en-US"/>
          </a:p>
        </p:txBody>
      </p:sp>
      <p:sp>
        <p:nvSpPr>
          <p:cNvPr id="56" name="Slide Number Placeholder 5"/>
          <p:cNvSpPr>
            <a:spLocks noGrp="1"/>
          </p:cNvSpPr>
          <p:nvPr>
            <p:ph type="sldNum" sz="quarter" idx="12"/>
          </p:nvPr>
        </p:nvSpPr>
        <p:spPr/>
        <p:txBody>
          <a:bodyPr>
            <a:normAutofit/>
          </a:bodyPr>
          <a:lstStyle/>
          <a:p>
            <a:pPr>
              <a:defRPr/>
            </a:pPr>
            <a:fld id="{723A2326-41AF-4560-86BB-8617A853D16C}" type="slidenum">
              <a:rPr lang="en-US"/>
              <a:pPr>
                <a:defRPr/>
              </a:pPr>
              <a:t>22</a:t>
            </a:fld>
            <a:endParaRPr lang="en-US"/>
          </a:p>
        </p:txBody>
      </p:sp>
      <p:grpSp>
        <p:nvGrpSpPr>
          <p:cNvPr id="2" name="Group 4"/>
          <p:cNvGrpSpPr>
            <a:grpSpLocks/>
          </p:cNvGrpSpPr>
          <p:nvPr/>
        </p:nvGrpSpPr>
        <p:grpSpPr bwMode="auto">
          <a:xfrm>
            <a:off x="7524750" y="4941888"/>
            <a:ext cx="950913" cy="998537"/>
            <a:chOff x="998" y="464"/>
            <a:chExt cx="639" cy="720"/>
          </a:xfrm>
        </p:grpSpPr>
        <p:sp>
          <p:nvSpPr>
            <p:cNvPr id="25607" name="Freeform 5"/>
            <p:cNvSpPr>
              <a:spLocks/>
            </p:cNvSpPr>
            <p:nvPr/>
          </p:nvSpPr>
          <p:spPr bwMode="auto">
            <a:xfrm>
              <a:off x="998" y="629"/>
              <a:ext cx="241" cy="217"/>
            </a:xfrm>
            <a:custGeom>
              <a:avLst/>
              <a:gdLst>
                <a:gd name="T0" fmla="*/ 22 w 241"/>
                <a:gd name="T1" fmla="*/ 158 h 217"/>
                <a:gd name="T2" fmla="*/ 42 w 241"/>
                <a:gd name="T3" fmla="*/ 175 h 217"/>
                <a:gd name="T4" fmla="*/ 73 w 241"/>
                <a:gd name="T5" fmla="*/ 187 h 217"/>
                <a:gd name="T6" fmla="*/ 105 w 241"/>
                <a:gd name="T7" fmla="*/ 190 h 217"/>
                <a:gd name="T8" fmla="*/ 95 w 241"/>
                <a:gd name="T9" fmla="*/ 202 h 217"/>
                <a:gd name="T10" fmla="*/ 97 w 241"/>
                <a:gd name="T11" fmla="*/ 212 h 217"/>
                <a:gd name="T12" fmla="*/ 106 w 241"/>
                <a:gd name="T13" fmla="*/ 217 h 217"/>
                <a:gd name="T14" fmla="*/ 142 w 241"/>
                <a:gd name="T15" fmla="*/ 215 h 217"/>
                <a:gd name="T16" fmla="*/ 175 w 241"/>
                <a:gd name="T17" fmla="*/ 213 h 217"/>
                <a:gd name="T18" fmla="*/ 177 w 241"/>
                <a:gd name="T19" fmla="*/ 207 h 217"/>
                <a:gd name="T20" fmla="*/ 186 w 241"/>
                <a:gd name="T21" fmla="*/ 205 h 217"/>
                <a:gd name="T22" fmla="*/ 241 w 241"/>
                <a:gd name="T23" fmla="*/ 55 h 217"/>
                <a:gd name="T24" fmla="*/ 216 w 241"/>
                <a:gd name="T25" fmla="*/ 52 h 217"/>
                <a:gd name="T26" fmla="*/ 206 w 241"/>
                <a:gd name="T27" fmla="*/ 50 h 217"/>
                <a:gd name="T28" fmla="*/ 210 w 241"/>
                <a:gd name="T29" fmla="*/ 47 h 217"/>
                <a:gd name="T30" fmla="*/ 208 w 241"/>
                <a:gd name="T31" fmla="*/ 37 h 217"/>
                <a:gd name="T32" fmla="*/ 195 w 241"/>
                <a:gd name="T33" fmla="*/ 35 h 217"/>
                <a:gd name="T34" fmla="*/ 183 w 241"/>
                <a:gd name="T35" fmla="*/ 27 h 217"/>
                <a:gd name="T36" fmla="*/ 167 w 241"/>
                <a:gd name="T37" fmla="*/ 10 h 217"/>
                <a:gd name="T38" fmla="*/ 161 w 241"/>
                <a:gd name="T39" fmla="*/ 5 h 217"/>
                <a:gd name="T40" fmla="*/ 155 w 241"/>
                <a:gd name="T41" fmla="*/ 5 h 217"/>
                <a:gd name="T42" fmla="*/ 145 w 241"/>
                <a:gd name="T43" fmla="*/ 20 h 217"/>
                <a:gd name="T44" fmla="*/ 137 w 241"/>
                <a:gd name="T45" fmla="*/ 17 h 217"/>
                <a:gd name="T46" fmla="*/ 122 w 241"/>
                <a:gd name="T47" fmla="*/ 7 h 217"/>
                <a:gd name="T48" fmla="*/ 89 w 241"/>
                <a:gd name="T49" fmla="*/ 0 h 217"/>
                <a:gd name="T50" fmla="*/ 56 w 241"/>
                <a:gd name="T51" fmla="*/ 5 h 217"/>
                <a:gd name="T52" fmla="*/ 33 w 241"/>
                <a:gd name="T53" fmla="*/ 22 h 217"/>
                <a:gd name="T54" fmla="*/ 17 w 241"/>
                <a:gd name="T55" fmla="*/ 43 h 217"/>
                <a:gd name="T56" fmla="*/ 6 w 241"/>
                <a:gd name="T57" fmla="*/ 68 h 217"/>
                <a:gd name="T58" fmla="*/ 0 w 241"/>
                <a:gd name="T59" fmla="*/ 95 h 217"/>
                <a:gd name="T60" fmla="*/ 3 w 241"/>
                <a:gd name="T61" fmla="*/ 118 h 217"/>
                <a:gd name="T62" fmla="*/ 14 w 241"/>
                <a:gd name="T63" fmla="*/ 14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217"/>
                <a:gd name="T98" fmla="*/ 241 w 24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217">
                  <a:moveTo>
                    <a:pt x="14" y="148"/>
                  </a:moveTo>
                  <a:lnTo>
                    <a:pt x="22" y="158"/>
                  </a:lnTo>
                  <a:lnTo>
                    <a:pt x="29" y="167"/>
                  </a:lnTo>
                  <a:lnTo>
                    <a:pt x="42" y="175"/>
                  </a:lnTo>
                  <a:lnTo>
                    <a:pt x="56" y="182"/>
                  </a:lnTo>
                  <a:lnTo>
                    <a:pt x="73" y="187"/>
                  </a:lnTo>
                  <a:lnTo>
                    <a:pt x="87" y="190"/>
                  </a:lnTo>
                  <a:lnTo>
                    <a:pt x="105" y="190"/>
                  </a:lnTo>
                  <a:lnTo>
                    <a:pt x="97" y="197"/>
                  </a:lnTo>
                  <a:lnTo>
                    <a:pt x="95" y="202"/>
                  </a:lnTo>
                  <a:lnTo>
                    <a:pt x="95" y="207"/>
                  </a:lnTo>
                  <a:lnTo>
                    <a:pt x="97" y="212"/>
                  </a:lnTo>
                  <a:lnTo>
                    <a:pt x="101" y="215"/>
                  </a:lnTo>
                  <a:lnTo>
                    <a:pt x="106" y="217"/>
                  </a:lnTo>
                  <a:lnTo>
                    <a:pt x="112" y="217"/>
                  </a:lnTo>
                  <a:lnTo>
                    <a:pt x="142" y="215"/>
                  </a:lnTo>
                  <a:lnTo>
                    <a:pt x="169" y="215"/>
                  </a:lnTo>
                  <a:lnTo>
                    <a:pt x="175" y="213"/>
                  </a:lnTo>
                  <a:lnTo>
                    <a:pt x="177" y="210"/>
                  </a:lnTo>
                  <a:lnTo>
                    <a:pt x="177" y="207"/>
                  </a:lnTo>
                  <a:lnTo>
                    <a:pt x="174" y="200"/>
                  </a:lnTo>
                  <a:lnTo>
                    <a:pt x="186" y="205"/>
                  </a:lnTo>
                  <a:lnTo>
                    <a:pt x="202" y="207"/>
                  </a:lnTo>
                  <a:lnTo>
                    <a:pt x="241" y="55"/>
                  </a:lnTo>
                  <a:lnTo>
                    <a:pt x="228" y="52"/>
                  </a:lnTo>
                  <a:lnTo>
                    <a:pt x="216" y="52"/>
                  </a:lnTo>
                  <a:lnTo>
                    <a:pt x="205" y="52"/>
                  </a:lnTo>
                  <a:lnTo>
                    <a:pt x="206" y="50"/>
                  </a:lnTo>
                  <a:lnTo>
                    <a:pt x="208" y="48"/>
                  </a:lnTo>
                  <a:lnTo>
                    <a:pt x="210" y="47"/>
                  </a:lnTo>
                  <a:lnTo>
                    <a:pt x="211" y="43"/>
                  </a:lnTo>
                  <a:lnTo>
                    <a:pt x="208" y="37"/>
                  </a:lnTo>
                  <a:lnTo>
                    <a:pt x="202" y="37"/>
                  </a:lnTo>
                  <a:lnTo>
                    <a:pt x="195" y="35"/>
                  </a:lnTo>
                  <a:lnTo>
                    <a:pt x="188" y="32"/>
                  </a:lnTo>
                  <a:lnTo>
                    <a:pt x="183" y="27"/>
                  </a:lnTo>
                  <a:lnTo>
                    <a:pt x="177" y="23"/>
                  </a:lnTo>
                  <a:lnTo>
                    <a:pt x="167" y="10"/>
                  </a:lnTo>
                  <a:lnTo>
                    <a:pt x="166" y="7"/>
                  </a:lnTo>
                  <a:lnTo>
                    <a:pt x="161" y="5"/>
                  </a:lnTo>
                  <a:lnTo>
                    <a:pt x="158" y="3"/>
                  </a:lnTo>
                  <a:lnTo>
                    <a:pt x="155" y="5"/>
                  </a:lnTo>
                  <a:lnTo>
                    <a:pt x="148" y="10"/>
                  </a:lnTo>
                  <a:lnTo>
                    <a:pt x="145" y="20"/>
                  </a:lnTo>
                  <a:lnTo>
                    <a:pt x="148" y="25"/>
                  </a:lnTo>
                  <a:lnTo>
                    <a:pt x="137" y="17"/>
                  </a:lnTo>
                  <a:lnTo>
                    <a:pt x="130" y="10"/>
                  </a:lnTo>
                  <a:lnTo>
                    <a:pt x="122" y="7"/>
                  </a:lnTo>
                  <a:lnTo>
                    <a:pt x="105" y="2"/>
                  </a:lnTo>
                  <a:lnTo>
                    <a:pt x="89" y="0"/>
                  </a:lnTo>
                  <a:lnTo>
                    <a:pt x="73" y="2"/>
                  </a:lnTo>
                  <a:lnTo>
                    <a:pt x="56" y="5"/>
                  </a:lnTo>
                  <a:lnTo>
                    <a:pt x="43" y="13"/>
                  </a:lnTo>
                  <a:lnTo>
                    <a:pt x="33" y="22"/>
                  </a:lnTo>
                  <a:lnTo>
                    <a:pt x="25" y="32"/>
                  </a:lnTo>
                  <a:lnTo>
                    <a:pt x="17" y="43"/>
                  </a:lnTo>
                  <a:lnTo>
                    <a:pt x="11" y="55"/>
                  </a:lnTo>
                  <a:lnTo>
                    <a:pt x="6" y="68"/>
                  </a:lnTo>
                  <a:lnTo>
                    <a:pt x="3" y="82"/>
                  </a:lnTo>
                  <a:lnTo>
                    <a:pt x="0" y="95"/>
                  </a:lnTo>
                  <a:lnTo>
                    <a:pt x="1" y="107"/>
                  </a:lnTo>
                  <a:lnTo>
                    <a:pt x="3" y="118"/>
                  </a:lnTo>
                  <a:lnTo>
                    <a:pt x="4" y="130"/>
                  </a:lnTo>
                  <a:lnTo>
                    <a:pt x="14" y="148"/>
                  </a:lnTo>
                  <a:close/>
                </a:path>
              </a:pathLst>
            </a:custGeom>
            <a:solidFill>
              <a:srgbClr val="EFB870"/>
            </a:solidFill>
            <a:ln w="3175">
              <a:solidFill>
                <a:srgbClr val="000000"/>
              </a:solidFill>
              <a:round/>
              <a:headEnd/>
              <a:tailEnd/>
            </a:ln>
          </p:spPr>
          <p:txBody>
            <a:bodyPr/>
            <a:lstStyle/>
            <a:p>
              <a:endParaRPr lang="id-ID"/>
            </a:p>
          </p:txBody>
        </p:sp>
        <p:sp>
          <p:nvSpPr>
            <p:cNvPr id="25608" name="Freeform 6"/>
            <p:cNvSpPr>
              <a:spLocks/>
            </p:cNvSpPr>
            <p:nvPr/>
          </p:nvSpPr>
          <p:spPr bwMode="auto">
            <a:xfrm>
              <a:off x="1150" y="656"/>
              <a:ext cx="53" cy="25"/>
            </a:xfrm>
            <a:custGeom>
              <a:avLst/>
              <a:gdLst>
                <a:gd name="T0" fmla="*/ 0 w 53"/>
                <a:gd name="T1" fmla="*/ 0 h 25"/>
                <a:gd name="T2" fmla="*/ 17 w 53"/>
                <a:gd name="T3" fmla="*/ 13 h 25"/>
                <a:gd name="T4" fmla="*/ 28 w 53"/>
                <a:gd name="T5" fmla="*/ 20 h 25"/>
                <a:gd name="T6" fmla="*/ 39 w 53"/>
                <a:gd name="T7" fmla="*/ 25 h 25"/>
                <a:gd name="T8" fmla="*/ 53 w 53"/>
                <a:gd name="T9" fmla="*/ 25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0" y="0"/>
                  </a:moveTo>
                  <a:lnTo>
                    <a:pt x="17" y="13"/>
                  </a:lnTo>
                  <a:lnTo>
                    <a:pt x="28" y="20"/>
                  </a:lnTo>
                  <a:lnTo>
                    <a:pt x="39" y="25"/>
                  </a:lnTo>
                  <a:lnTo>
                    <a:pt x="53" y="25"/>
                  </a:lnTo>
                </a:path>
              </a:pathLst>
            </a:custGeom>
            <a:noFill/>
            <a:ln w="3175">
              <a:solidFill>
                <a:srgbClr val="000000"/>
              </a:solidFill>
              <a:round/>
              <a:headEnd/>
              <a:tailEnd/>
            </a:ln>
          </p:spPr>
          <p:txBody>
            <a:bodyPr/>
            <a:lstStyle/>
            <a:p>
              <a:endParaRPr lang="id-ID"/>
            </a:p>
          </p:txBody>
        </p:sp>
        <p:sp>
          <p:nvSpPr>
            <p:cNvPr id="25609" name="Freeform 7"/>
            <p:cNvSpPr>
              <a:spLocks/>
            </p:cNvSpPr>
            <p:nvPr/>
          </p:nvSpPr>
          <p:spPr bwMode="auto">
            <a:xfrm>
              <a:off x="1103" y="819"/>
              <a:ext cx="69" cy="10"/>
            </a:xfrm>
            <a:custGeom>
              <a:avLst/>
              <a:gdLst>
                <a:gd name="T0" fmla="*/ 0 w 69"/>
                <a:gd name="T1" fmla="*/ 0 h 10"/>
                <a:gd name="T2" fmla="*/ 11 w 69"/>
                <a:gd name="T3" fmla="*/ 0 h 10"/>
                <a:gd name="T4" fmla="*/ 20 w 69"/>
                <a:gd name="T5" fmla="*/ 0 h 10"/>
                <a:gd name="T6" fmla="*/ 32 w 69"/>
                <a:gd name="T7" fmla="*/ 0 h 10"/>
                <a:gd name="T8" fmla="*/ 43 w 69"/>
                <a:gd name="T9" fmla="*/ 3 h 10"/>
                <a:gd name="T10" fmla="*/ 69 w 69"/>
                <a:gd name="T11" fmla="*/ 10 h 10"/>
                <a:gd name="T12" fmla="*/ 0 60000 65536"/>
                <a:gd name="T13" fmla="*/ 0 60000 65536"/>
                <a:gd name="T14" fmla="*/ 0 60000 65536"/>
                <a:gd name="T15" fmla="*/ 0 60000 65536"/>
                <a:gd name="T16" fmla="*/ 0 60000 65536"/>
                <a:gd name="T17" fmla="*/ 0 60000 65536"/>
                <a:gd name="T18" fmla="*/ 0 w 69"/>
                <a:gd name="T19" fmla="*/ 0 h 10"/>
                <a:gd name="T20" fmla="*/ 69 w 6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9" h="10">
                  <a:moveTo>
                    <a:pt x="0" y="0"/>
                  </a:moveTo>
                  <a:lnTo>
                    <a:pt x="11" y="0"/>
                  </a:lnTo>
                  <a:lnTo>
                    <a:pt x="20" y="0"/>
                  </a:lnTo>
                  <a:lnTo>
                    <a:pt x="32" y="0"/>
                  </a:lnTo>
                  <a:lnTo>
                    <a:pt x="43" y="3"/>
                  </a:lnTo>
                  <a:lnTo>
                    <a:pt x="69" y="10"/>
                  </a:lnTo>
                </a:path>
              </a:pathLst>
            </a:custGeom>
            <a:noFill/>
            <a:ln w="3175">
              <a:solidFill>
                <a:srgbClr val="000000"/>
              </a:solidFill>
              <a:round/>
              <a:headEnd/>
              <a:tailEnd/>
            </a:ln>
          </p:spPr>
          <p:txBody>
            <a:bodyPr/>
            <a:lstStyle/>
            <a:p>
              <a:endParaRPr lang="id-ID"/>
            </a:p>
          </p:txBody>
        </p:sp>
        <p:sp>
          <p:nvSpPr>
            <p:cNvPr id="25610" name="Freeform 8"/>
            <p:cNvSpPr>
              <a:spLocks/>
            </p:cNvSpPr>
            <p:nvPr/>
          </p:nvSpPr>
          <p:spPr bwMode="auto">
            <a:xfrm>
              <a:off x="1029" y="704"/>
              <a:ext cx="22" cy="65"/>
            </a:xfrm>
            <a:custGeom>
              <a:avLst/>
              <a:gdLst>
                <a:gd name="T0" fmla="*/ 9 w 22"/>
                <a:gd name="T1" fmla="*/ 0 h 65"/>
                <a:gd name="T2" fmla="*/ 2 w 22"/>
                <a:gd name="T3" fmla="*/ 12 h 65"/>
                <a:gd name="T4" fmla="*/ 2 w 22"/>
                <a:gd name="T5" fmla="*/ 18 h 65"/>
                <a:gd name="T6" fmla="*/ 0 w 22"/>
                <a:gd name="T7" fmla="*/ 27 h 65"/>
                <a:gd name="T8" fmla="*/ 2 w 22"/>
                <a:gd name="T9" fmla="*/ 37 h 65"/>
                <a:gd name="T10" fmla="*/ 6 w 22"/>
                <a:gd name="T11" fmla="*/ 45 h 65"/>
                <a:gd name="T12" fmla="*/ 11 w 22"/>
                <a:gd name="T13" fmla="*/ 53 h 65"/>
                <a:gd name="T14" fmla="*/ 19 w 22"/>
                <a:gd name="T15" fmla="*/ 62 h 65"/>
                <a:gd name="T16" fmla="*/ 22 w 22"/>
                <a:gd name="T17" fmla="*/ 65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5"/>
                <a:gd name="T29" fmla="*/ 22 w 2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5">
                  <a:moveTo>
                    <a:pt x="9" y="0"/>
                  </a:moveTo>
                  <a:lnTo>
                    <a:pt x="2" y="12"/>
                  </a:lnTo>
                  <a:lnTo>
                    <a:pt x="2" y="18"/>
                  </a:lnTo>
                  <a:lnTo>
                    <a:pt x="0" y="27"/>
                  </a:lnTo>
                  <a:lnTo>
                    <a:pt x="2" y="37"/>
                  </a:lnTo>
                  <a:lnTo>
                    <a:pt x="6" y="45"/>
                  </a:lnTo>
                  <a:lnTo>
                    <a:pt x="11" y="53"/>
                  </a:lnTo>
                  <a:lnTo>
                    <a:pt x="19" y="62"/>
                  </a:lnTo>
                  <a:lnTo>
                    <a:pt x="22" y="65"/>
                  </a:lnTo>
                </a:path>
              </a:pathLst>
            </a:custGeom>
            <a:noFill/>
            <a:ln w="3175">
              <a:solidFill>
                <a:srgbClr val="000000"/>
              </a:solidFill>
              <a:round/>
              <a:headEnd/>
              <a:tailEnd/>
            </a:ln>
          </p:spPr>
          <p:txBody>
            <a:bodyPr/>
            <a:lstStyle/>
            <a:p>
              <a:endParaRPr lang="id-ID"/>
            </a:p>
          </p:txBody>
        </p:sp>
        <p:sp>
          <p:nvSpPr>
            <p:cNvPr id="25611" name="Freeform 9"/>
            <p:cNvSpPr>
              <a:spLocks/>
            </p:cNvSpPr>
            <p:nvPr/>
          </p:nvSpPr>
          <p:spPr bwMode="auto">
            <a:xfrm>
              <a:off x="1018" y="717"/>
              <a:ext cx="27" cy="57"/>
            </a:xfrm>
            <a:custGeom>
              <a:avLst/>
              <a:gdLst>
                <a:gd name="T0" fmla="*/ 2 w 27"/>
                <a:gd name="T1" fmla="*/ 0 h 57"/>
                <a:gd name="T2" fmla="*/ 0 w 27"/>
                <a:gd name="T3" fmla="*/ 14 h 57"/>
                <a:gd name="T4" fmla="*/ 0 w 27"/>
                <a:gd name="T5" fmla="*/ 27 h 57"/>
                <a:gd name="T6" fmla="*/ 3 w 27"/>
                <a:gd name="T7" fmla="*/ 37 h 57"/>
                <a:gd name="T8" fmla="*/ 9 w 27"/>
                <a:gd name="T9" fmla="*/ 45 h 57"/>
                <a:gd name="T10" fmla="*/ 17 w 27"/>
                <a:gd name="T11" fmla="*/ 52 h 57"/>
                <a:gd name="T12" fmla="*/ 27 w 27"/>
                <a:gd name="T13" fmla="*/ 57 h 57"/>
                <a:gd name="T14" fmla="*/ 0 60000 65536"/>
                <a:gd name="T15" fmla="*/ 0 60000 65536"/>
                <a:gd name="T16" fmla="*/ 0 60000 65536"/>
                <a:gd name="T17" fmla="*/ 0 60000 65536"/>
                <a:gd name="T18" fmla="*/ 0 60000 65536"/>
                <a:gd name="T19" fmla="*/ 0 60000 65536"/>
                <a:gd name="T20" fmla="*/ 0 60000 65536"/>
                <a:gd name="T21" fmla="*/ 0 w 27"/>
                <a:gd name="T22" fmla="*/ 0 h 57"/>
                <a:gd name="T23" fmla="*/ 27 w 2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7">
                  <a:moveTo>
                    <a:pt x="2" y="0"/>
                  </a:moveTo>
                  <a:lnTo>
                    <a:pt x="0" y="14"/>
                  </a:lnTo>
                  <a:lnTo>
                    <a:pt x="0" y="27"/>
                  </a:lnTo>
                  <a:lnTo>
                    <a:pt x="3" y="37"/>
                  </a:lnTo>
                  <a:lnTo>
                    <a:pt x="9" y="45"/>
                  </a:lnTo>
                  <a:lnTo>
                    <a:pt x="17" y="52"/>
                  </a:lnTo>
                  <a:lnTo>
                    <a:pt x="27" y="57"/>
                  </a:lnTo>
                </a:path>
              </a:pathLst>
            </a:custGeom>
            <a:noFill/>
            <a:ln w="3175">
              <a:solidFill>
                <a:srgbClr val="000000"/>
              </a:solidFill>
              <a:round/>
              <a:headEnd/>
              <a:tailEnd/>
            </a:ln>
          </p:spPr>
          <p:txBody>
            <a:bodyPr/>
            <a:lstStyle/>
            <a:p>
              <a:endParaRPr lang="id-ID"/>
            </a:p>
          </p:txBody>
        </p:sp>
        <p:sp>
          <p:nvSpPr>
            <p:cNvPr id="25612" name="Freeform 10"/>
            <p:cNvSpPr>
              <a:spLocks/>
            </p:cNvSpPr>
            <p:nvPr/>
          </p:nvSpPr>
          <p:spPr bwMode="auto">
            <a:xfrm>
              <a:off x="1063" y="649"/>
              <a:ext cx="40" cy="13"/>
            </a:xfrm>
            <a:custGeom>
              <a:avLst/>
              <a:gdLst>
                <a:gd name="T0" fmla="*/ 0 w 40"/>
                <a:gd name="T1" fmla="*/ 13 h 13"/>
                <a:gd name="T2" fmla="*/ 2 w 40"/>
                <a:gd name="T3" fmla="*/ 8 h 13"/>
                <a:gd name="T4" fmla="*/ 7 w 40"/>
                <a:gd name="T5" fmla="*/ 5 h 13"/>
                <a:gd name="T6" fmla="*/ 10 w 40"/>
                <a:gd name="T7" fmla="*/ 2 h 13"/>
                <a:gd name="T8" fmla="*/ 16 w 40"/>
                <a:gd name="T9" fmla="*/ 0 h 13"/>
                <a:gd name="T10" fmla="*/ 29 w 40"/>
                <a:gd name="T11" fmla="*/ 0 h 13"/>
                <a:gd name="T12" fmla="*/ 40 w 40"/>
                <a:gd name="T13" fmla="*/ 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0" y="13"/>
                  </a:moveTo>
                  <a:lnTo>
                    <a:pt x="2" y="8"/>
                  </a:lnTo>
                  <a:lnTo>
                    <a:pt x="7" y="5"/>
                  </a:lnTo>
                  <a:lnTo>
                    <a:pt x="10" y="2"/>
                  </a:lnTo>
                  <a:lnTo>
                    <a:pt x="16" y="0"/>
                  </a:lnTo>
                  <a:lnTo>
                    <a:pt x="29" y="0"/>
                  </a:lnTo>
                  <a:lnTo>
                    <a:pt x="40" y="3"/>
                  </a:lnTo>
                </a:path>
              </a:pathLst>
            </a:custGeom>
            <a:noFill/>
            <a:ln w="3175">
              <a:solidFill>
                <a:srgbClr val="000000"/>
              </a:solidFill>
              <a:round/>
              <a:headEnd/>
              <a:tailEnd/>
            </a:ln>
          </p:spPr>
          <p:txBody>
            <a:bodyPr/>
            <a:lstStyle/>
            <a:p>
              <a:endParaRPr lang="id-ID"/>
            </a:p>
          </p:txBody>
        </p:sp>
        <p:sp>
          <p:nvSpPr>
            <p:cNvPr id="25613" name="Freeform 11"/>
            <p:cNvSpPr>
              <a:spLocks/>
            </p:cNvSpPr>
            <p:nvPr/>
          </p:nvSpPr>
          <p:spPr bwMode="auto">
            <a:xfrm>
              <a:off x="1057" y="639"/>
              <a:ext cx="36" cy="12"/>
            </a:xfrm>
            <a:custGeom>
              <a:avLst/>
              <a:gdLst>
                <a:gd name="T0" fmla="*/ 0 w 36"/>
                <a:gd name="T1" fmla="*/ 12 h 12"/>
                <a:gd name="T2" fmla="*/ 3 w 36"/>
                <a:gd name="T3" fmla="*/ 7 h 12"/>
                <a:gd name="T4" fmla="*/ 10 w 36"/>
                <a:gd name="T5" fmla="*/ 2 h 12"/>
                <a:gd name="T6" fmla="*/ 17 w 36"/>
                <a:gd name="T7" fmla="*/ 0 h 12"/>
                <a:gd name="T8" fmla="*/ 25 w 36"/>
                <a:gd name="T9" fmla="*/ 0 h 12"/>
                <a:gd name="T10" fmla="*/ 36 w 36"/>
                <a:gd name="T11" fmla="*/ 0 h 12"/>
                <a:gd name="T12" fmla="*/ 0 60000 65536"/>
                <a:gd name="T13" fmla="*/ 0 60000 65536"/>
                <a:gd name="T14" fmla="*/ 0 60000 65536"/>
                <a:gd name="T15" fmla="*/ 0 60000 65536"/>
                <a:gd name="T16" fmla="*/ 0 60000 65536"/>
                <a:gd name="T17" fmla="*/ 0 60000 65536"/>
                <a:gd name="T18" fmla="*/ 0 w 36"/>
                <a:gd name="T19" fmla="*/ 0 h 12"/>
                <a:gd name="T20" fmla="*/ 36 w 3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6" h="12">
                  <a:moveTo>
                    <a:pt x="0" y="12"/>
                  </a:moveTo>
                  <a:lnTo>
                    <a:pt x="3" y="7"/>
                  </a:lnTo>
                  <a:lnTo>
                    <a:pt x="10" y="2"/>
                  </a:lnTo>
                  <a:lnTo>
                    <a:pt x="17" y="0"/>
                  </a:lnTo>
                  <a:lnTo>
                    <a:pt x="25" y="0"/>
                  </a:lnTo>
                  <a:lnTo>
                    <a:pt x="36" y="0"/>
                  </a:lnTo>
                </a:path>
              </a:pathLst>
            </a:custGeom>
            <a:noFill/>
            <a:ln w="3175">
              <a:solidFill>
                <a:srgbClr val="000000"/>
              </a:solidFill>
              <a:round/>
              <a:headEnd/>
              <a:tailEnd/>
            </a:ln>
          </p:spPr>
          <p:txBody>
            <a:bodyPr/>
            <a:lstStyle/>
            <a:p>
              <a:endParaRPr lang="id-ID"/>
            </a:p>
          </p:txBody>
        </p:sp>
        <p:sp>
          <p:nvSpPr>
            <p:cNvPr id="25614" name="Freeform 12"/>
            <p:cNvSpPr>
              <a:spLocks/>
            </p:cNvSpPr>
            <p:nvPr/>
          </p:nvSpPr>
          <p:spPr bwMode="auto">
            <a:xfrm>
              <a:off x="1096" y="709"/>
              <a:ext cx="54" cy="37"/>
            </a:xfrm>
            <a:custGeom>
              <a:avLst/>
              <a:gdLst>
                <a:gd name="T0" fmla="*/ 27 w 54"/>
                <a:gd name="T1" fmla="*/ 33 h 37"/>
                <a:gd name="T2" fmla="*/ 29 w 54"/>
                <a:gd name="T3" fmla="*/ 37 h 37"/>
                <a:gd name="T4" fmla="*/ 32 w 54"/>
                <a:gd name="T5" fmla="*/ 37 h 37"/>
                <a:gd name="T6" fmla="*/ 33 w 54"/>
                <a:gd name="T7" fmla="*/ 37 h 37"/>
                <a:gd name="T8" fmla="*/ 36 w 54"/>
                <a:gd name="T9" fmla="*/ 37 h 37"/>
                <a:gd name="T10" fmla="*/ 38 w 54"/>
                <a:gd name="T11" fmla="*/ 30 h 37"/>
                <a:gd name="T12" fmla="*/ 38 w 54"/>
                <a:gd name="T13" fmla="*/ 28 h 37"/>
                <a:gd name="T14" fmla="*/ 35 w 54"/>
                <a:gd name="T15" fmla="*/ 25 h 37"/>
                <a:gd name="T16" fmla="*/ 46 w 54"/>
                <a:gd name="T17" fmla="*/ 23 h 37"/>
                <a:gd name="T18" fmla="*/ 50 w 54"/>
                <a:gd name="T19" fmla="*/ 18 h 37"/>
                <a:gd name="T20" fmla="*/ 54 w 54"/>
                <a:gd name="T21" fmla="*/ 15 h 37"/>
                <a:gd name="T22" fmla="*/ 54 w 54"/>
                <a:gd name="T23" fmla="*/ 8 h 37"/>
                <a:gd name="T24" fmla="*/ 52 w 54"/>
                <a:gd name="T25" fmla="*/ 3 h 37"/>
                <a:gd name="T26" fmla="*/ 46 w 54"/>
                <a:gd name="T27" fmla="*/ 2 h 37"/>
                <a:gd name="T28" fmla="*/ 39 w 54"/>
                <a:gd name="T29" fmla="*/ 0 h 37"/>
                <a:gd name="T30" fmla="*/ 0 w 54"/>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37"/>
                <a:gd name="T50" fmla="*/ 54 w 5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37">
                  <a:moveTo>
                    <a:pt x="27" y="33"/>
                  </a:moveTo>
                  <a:lnTo>
                    <a:pt x="29" y="37"/>
                  </a:lnTo>
                  <a:lnTo>
                    <a:pt x="32" y="37"/>
                  </a:lnTo>
                  <a:lnTo>
                    <a:pt x="33" y="37"/>
                  </a:lnTo>
                  <a:lnTo>
                    <a:pt x="36" y="37"/>
                  </a:lnTo>
                  <a:lnTo>
                    <a:pt x="38" y="30"/>
                  </a:lnTo>
                  <a:lnTo>
                    <a:pt x="38" y="28"/>
                  </a:lnTo>
                  <a:lnTo>
                    <a:pt x="35" y="25"/>
                  </a:lnTo>
                  <a:lnTo>
                    <a:pt x="46" y="23"/>
                  </a:lnTo>
                  <a:lnTo>
                    <a:pt x="50" y="18"/>
                  </a:lnTo>
                  <a:lnTo>
                    <a:pt x="54" y="15"/>
                  </a:lnTo>
                  <a:lnTo>
                    <a:pt x="54" y="8"/>
                  </a:lnTo>
                  <a:lnTo>
                    <a:pt x="52" y="3"/>
                  </a:lnTo>
                  <a:lnTo>
                    <a:pt x="46" y="2"/>
                  </a:lnTo>
                  <a:lnTo>
                    <a:pt x="39" y="0"/>
                  </a:lnTo>
                  <a:lnTo>
                    <a:pt x="0" y="3"/>
                  </a:lnTo>
                </a:path>
              </a:pathLst>
            </a:custGeom>
            <a:noFill/>
            <a:ln w="3175">
              <a:solidFill>
                <a:srgbClr val="000000"/>
              </a:solidFill>
              <a:round/>
              <a:headEnd/>
              <a:tailEnd/>
            </a:ln>
          </p:spPr>
          <p:txBody>
            <a:bodyPr/>
            <a:lstStyle/>
            <a:p>
              <a:endParaRPr lang="id-ID"/>
            </a:p>
          </p:txBody>
        </p:sp>
        <p:sp>
          <p:nvSpPr>
            <p:cNvPr id="25615" name="Freeform 13"/>
            <p:cNvSpPr>
              <a:spLocks/>
            </p:cNvSpPr>
            <p:nvPr/>
          </p:nvSpPr>
          <p:spPr bwMode="auto">
            <a:xfrm>
              <a:off x="1056" y="722"/>
              <a:ext cx="47" cy="37"/>
            </a:xfrm>
            <a:custGeom>
              <a:avLst/>
              <a:gdLst>
                <a:gd name="T0" fmla="*/ 29 w 47"/>
                <a:gd name="T1" fmla="*/ 4 h 37"/>
                <a:gd name="T2" fmla="*/ 39 w 47"/>
                <a:gd name="T3" fmla="*/ 9 h 37"/>
                <a:gd name="T4" fmla="*/ 43 w 47"/>
                <a:gd name="T5" fmla="*/ 15 h 37"/>
                <a:gd name="T6" fmla="*/ 45 w 47"/>
                <a:gd name="T7" fmla="*/ 20 h 37"/>
                <a:gd name="T8" fmla="*/ 47 w 47"/>
                <a:gd name="T9" fmla="*/ 25 h 37"/>
                <a:gd name="T10" fmla="*/ 45 w 47"/>
                <a:gd name="T11" fmla="*/ 29 h 37"/>
                <a:gd name="T12" fmla="*/ 42 w 47"/>
                <a:gd name="T13" fmla="*/ 32 h 37"/>
                <a:gd name="T14" fmla="*/ 34 w 47"/>
                <a:gd name="T15" fmla="*/ 35 h 37"/>
                <a:gd name="T16" fmla="*/ 26 w 47"/>
                <a:gd name="T17" fmla="*/ 37 h 37"/>
                <a:gd name="T18" fmla="*/ 18 w 47"/>
                <a:gd name="T19" fmla="*/ 35 h 37"/>
                <a:gd name="T20" fmla="*/ 11 w 47"/>
                <a:gd name="T21" fmla="*/ 30 h 37"/>
                <a:gd name="T22" fmla="*/ 4 w 47"/>
                <a:gd name="T23" fmla="*/ 25 h 37"/>
                <a:gd name="T24" fmla="*/ 1 w 47"/>
                <a:gd name="T25" fmla="*/ 19 h 37"/>
                <a:gd name="T26" fmla="*/ 0 w 47"/>
                <a:gd name="T27" fmla="*/ 12 h 37"/>
                <a:gd name="T28" fmla="*/ 0 w 47"/>
                <a:gd name="T29" fmla="*/ 9 h 37"/>
                <a:gd name="T30" fmla="*/ 3 w 47"/>
                <a:gd name="T31" fmla="*/ 5 h 37"/>
                <a:gd name="T32" fmla="*/ 7 w 47"/>
                <a:gd name="T33" fmla="*/ 2 h 37"/>
                <a:gd name="T34" fmla="*/ 15 w 47"/>
                <a:gd name="T35" fmla="*/ 0 h 37"/>
                <a:gd name="T36" fmla="*/ 22 w 47"/>
                <a:gd name="T37" fmla="*/ 2 h 37"/>
                <a:gd name="T38" fmla="*/ 29 w 47"/>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7"/>
                <a:gd name="T62" fmla="*/ 47 w 47"/>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7">
                  <a:moveTo>
                    <a:pt x="29" y="4"/>
                  </a:moveTo>
                  <a:lnTo>
                    <a:pt x="39" y="9"/>
                  </a:lnTo>
                  <a:lnTo>
                    <a:pt x="43" y="15"/>
                  </a:lnTo>
                  <a:lnTo>
                    <a:pt x="45" y="20"/>
                  </a:lnTo>
                  <a:lnTo>
                    <a:pt x="47" y="25"/>
                  </a:lnTo>
                  <a:lnTo>
                    <a:pt x="45" y="29"/>
                  </a:lnTo>
                  <a:lnTo>
                    <a:pt x="42" y="32"/>
                  </a:lnTo>
                  <a:lnTo>
                    <a:pt x="34" y="35"/>
                  </a:lnTo>
                  <a:lnTo>
                    <a:pt x="26" y="37"/>
                  </a:lnTo>
                  <a:lnTo>
                    <a:pt x="18" y="35"/>
                  </a:lnTo>
                  <a:lnTo>
                    <a:pt x="11" y="30"/>
                  </a:lnTo>
                  <a:lnTo>
                    <a:pt x="4" y="25"/>
                  </a:lnTo>
                  <a:lnTo>
                    <a:pt x="1" y="19"/>
                  </a:lnTo>
                  <a:lnTo>
                    <a:pt x="0" y="12"/>
                  </a:lnTo>
                  <a:lnTo>
                    <a:pt x="0" y="9"/>
                  </a:lnTo>
                  <a:lnTo>
                    <a:pt x="3" y="5"/>
                  </a:lnTo>
                  <a:lnTo>
                    <a:pt x="7" y="2"/>
                  </a:lnTo>
                  <a:lnTo>
                    <a:pt x="15" y="0"/>
                  </a:lnTo>
                  <a:lnTo>
                    <a:pt x="22" y="2"/>
                  </a:lnTo>
                  <a:lnTo>
                    <a:pt x="29" y="4"/>
                  </a:lnTo>
                  <a:close/>
                </a:path>
              </a:pathLst>
            </a:custGeom>
            <a:solidFill>
              <a:srgbClr val="FFFFFF"/>
            </a:solidFill>
            <a:ln w="3175">
              <a:solidFill>
                <a:srgbClr val="000000"/>
              </a:solidFill>
              <a:round/>
              <a:headEnd/>
              <a:tailEnd/>
            </a:ln>
          </p:spPr>
          <p:txBody>
            <a:bodyPr/>
            <a:lstStyle/>
            <a:p>
              <a:endParaRPr lang="id-ID"/>
            </a:p>
          </p:txBody>
        </p:sp>
        <p:sp>
          <p:nvSpPr>
            <p:cNvPr id="25616" name="Freeform 14"/>
            <p:cNvSpPr>
              <a:spLocks/>
            </p:cNvSpPr>
            <p:nvPr/>
          </p:nvSpPr>
          <p:spPr bwMode="auto">
            <a:xfrm>
              <a:off x="1068" y="732"/>
              <a:ext cx="22" cy="20"/>
            </a:xfrm>
            <a:custGeom>
              <a:avLst/>
              <a:gdLst>
                <a:gd name="T0" fmla="*/ 16 w 22"/>
                <a:gd name="T1" fmla="*/ 2 h 20"/>
                <a:gd name="T2" fmla="*/ 20 w 22"/>
                <a:gd name="T3" fmla="*/ 5 h 20"/>
                <a:gd name="T4" fmla="*/ 22 w 22"/>
                <a:gd name="T5" fmla="*/ 12 h 20"/>
                <a:gd name="T6" fmla="*/ 22 w 22"/>
                <a:gd name="T7" fmla="*/ 15 h 20"/>
                <a:gd name="T8" fmla="*/ 20 w 22"/>
                <a:gd name="T9" fmla="*/ 19 h 20"/>
                <a:gd name="T10" fmla="*/ 17 w 22"/>
                <a:gd name="T11" fmla="*/ 20 h 20"/>
                <a:gd name="T12" fmla="*/ 10 w 22"/>
                <a:gd name="T13" fmla="*/ 20 h 20"/>
                <a:gd name="T14" fmla="*/ 5 w 22"/>
                <a:gd name="T15" fmla="*/ 17 h 20"/>
                <a:gd name="T16" fmla="*/ 0 w 22"/>
                <a:gd name="T17" fmla="*/ 12 h 20"/>
                <a:gd name="T18" fmla="*/ 0 w 22"/>
                <a:gd name="T19" fmla="*/ 5 h 20"/>
                <a:gd name="T20" fmla="*/ 3 w 22"/>
                <a:gd name="T21" fmla="*/ 0 h 20"/>
                <a:gd name="T22" fmla="*/ 6 w 22"/>
                <a:gd name="T23" fmla="*/ 0 h 20"/>
                <a:gd name="T24" fmla="*/ 16 w 22"/>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6" y="2"/>
                  </a:moveTo>
                  <a:lnTo>
                    <a:pt x="20" y="5"/>
                  </a:lnTo>
                  <a:lnTo>
                    <a:pt x="22" y="12"/>
                  </a:lnTo>
                  <a:lnTo>
                    <a:pt x="22" y="15"/>
                  </a:lnTo>
                  <a:lnTo>
                    <a:pt x="20" y="19"/>
                  </a:lnTo>
                  <a:lnTo>
                    <a:pt x="17" y="20"/>
                  </a:lnTo>
                  <a:lnTo>
                    <a:pt x="10" y="20"/>
                  </a:lnTo>
                  <a:lnTo>
                    <a:pt x="5" y="17"/>
                  </a:lnTo>
                  <a:lnTo>
                    <a:pt x="0" y="12"/>
                  </a:lnTo>
                  <a:lnTo>
                    <a:pt x="0" y="5"/>
                  </a:lnTo>
                  <a:lnTo>
                    <a:pt x="3" y="0"/>
                  </a:lnTo>
                  <a:lnTo>
                    <a:pt x="6" y="0"/>
                  </a:lnTo>
                  <a:lnTo>
                    <a:pt x="16" y="2"/>
                  </a:lnTo>
                  <a:close/>
                </a:path>
              </a:pathLst>
            </a:custGeom>
            <a:solidFill>
              <a:srgbClr val="008000"/>
            </a:solidFill>
            <a:ln w="3175">
              <a:solidFill>
                <a:srgbClr val="000000"/>
              </a:solidFill>
              <a:round/>
              <a:headEnd/>
              <a:tailEnd/>
            </a:ln>
          </p:spPr>
          <p:txBody>
            <a:bodyPr/>
            <a:lstStyle/>
            <a:p>
              <a:endParaRPr lang="id-ID"/>
            </a:p>
          </p:txBody>
        </p:sp>
        <p:sp>
          <p:nvSpPr>
            <p:cNvPr id="25617" name="Freeform 15"/>
            <p:cNvSpPr>
              <a:spLocks/>
            </p:cNvSpPr>
            <p:nvPr/>
          </p:nvSpPr>
          <p:spPr bwMode="auto">
            <a:xfrm>
              <a:off x="1074" y="739"/>
              <a:ext cx="11" cy="10"/>
            </a:xfrm>
            <a:custGeom>
              <a:avLst/>
              <a:gdLst>
                <a:gd name="T0" fmla="*/ 8 w 11"/>
                <a:gd name="T1" fmla="*/ 0 h 10"/>
                <a:gd name="T2" fmla="*/ 11 w 11"/>
                <a:gd name="T3" fmla="*/ 3 h 10"/>
                <a:gd name="T4" fmla="*/ 11 w 11"/>
                <a:gd name="T5" fmla="*/ 8 h 10"/>
                <a:gd name="T6" fmla="*/ 10 w 11"/>
                <a:gd name="T7" fmla="*/ 10 h 10"/>
                <a:gd name="T8" fmla="*/ 7 w 11"/>
                <a:gd name="T9" fmla="*/ 10 h 10"/>
                <a:gd name="T10" fmla="*/ 2 w 11"/>
                <a:gd name="T11" fmla="*/ 7 h 10"/>
                <a:gd name="T12" fmla="*/ 0 w 11"/>
                <a:gd name="T13" fmla="*/ 2 h 10"/>
                <a:gd name="T14" fmla="*/ 2 w 11"/>
                <a:gd name="T15" fmla="*/ 0 h 10"/>
                <a:gd name="T16" fmla="*/ 5 w 11"/>
                <a:gd name="T17" fmla="*/ 0 h 10"/>
                <a:gd name="T18" fmla="*/ 8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0"/>
                  </a:moveTo>
                  <a:lnTo>
                    <a:pt x="11" y="3"/>
                  </a:lnTo>
                  <a:lnTo>
                    <a:pt x="11" y="8"/>
                  </a:lnTo>
                  <a:lnTo>
                    <a:pt x="10" y="10"/>
                  </a:lnTo>
                  <a:lnTo>
                    <a:pt x="7" y="10"/>
                  </a:lnTo>
                  <a:lnTo>
                    <a:pt x="2" y="7"/>
                  </a:lnTo>
                  <a:lnTo>
                    <a:pt x="0" y="2"/>
                  </a:lnTo>
                  <a:lnTo>
                    <a:pt x="2" y="0"/>
                  </a:lnTo>
                  <a:lnTo>
                    <a:pt x="5" y="0"/>
                  </a:lnTo>
                  <a:lnTo>
                    <a:pt x="8" y="0"/>
                  </a:lnTo>
                  <a:close/>
                </a:path>
              </a:pathLst>
            </a:custGeom>
            <a:solidFill>
              <a:srgbClr val="000000"/>
            </a:solidFill>
            <a:ln w="3175">
              <a:solidFill>
                <a:srgbClr val="000000"/>
              </a:solidFill>
              <a:round/>
              <a:headEnd/>
              <a:tailEnd/>
            </a:ln>
          </p:spPr>
          <p:txBody>
            <a:bodyPr/>
            <a:lstStyle/>
            <a:p>
              <a:endParaRPr lang="id-ID"/>
            </a:p>
          </p:txBody>
        </p:sp>
        <p:sp>
          <p:nvSpPr>
            <p:cNvPr id="25618" name="Freeform 16"/>
            <p:cNvSpPr>
              <a:spLocks/>
            </p:cNvSpPr>
            <p:nvPr/>
          </p:nvSpPr>
          <p:spPr bwMode="auto">
            <a:xfrm>
              <a:off x="1099" y="752"/>
              <a:ext cx="38" cy="49"/>
            </a:xfrm>
            <a:custGeom>
              <a:avLst/>
              <a:gdLst>
                <a:gd name="T0" fmla="*/ 21 w 38"/>
                <a:gd name="T1" fmla="*/ 0 h 49"/>
                <a:gd name="T2" fmla="*/ 21 w 38"/>
                <a:gd name="T3" fmla="*/ 9 h 49"/>
                <a:gd name="T4" fmla="*/ 19 w 38"/>
                <a:gd name="T5" fmla="*/ 19 h 49"/>
                <a:gd name="T6" fmla="*/ 15 w 38"/>
                <a:gd name="T7" fmla="*/ 27 h 49"/>
                <a:gd name="T8" fmla="*/ 8 w 38"/>
                <a:gd name="T9" fmla="*/ 37 h 49"/>
                <a:gd name="T10" fmla="*/ 0 w 38"/>
                <a:gd name="T11" fmla="*/ 42 h 49"/>
                <a:gd name="T12" fmla="*/ 7 w 38"/>
                <a:gd name="T13" fmla="*/ 47 h 49"/>
                <a:gd name="T14" fmla="*/ 18 w 38"/>
                <a:gd name="T15" fmla="*/ 49 h 49"/>
                <a:gd name="T16" fmla="*/ 38 w 38"/>
                <a:gd name="T17" fmla="*/ 49 h 49"/>
                <a:gd name="T18" fmla="*/ 32 w 38"/>
                <a:gd name="T19" fmla="*/ 47 h 49"/>
                <a:gd name="T20" fmla="*/ 26 w 38"/>
                <a:gd name="T21" fmla="*/ 47 h 49"/>
                <a:gd name="T22" fmla="*/ 18 w 38"/>
                <a:gd name="T23" fmla="*/ 45 h 49"/>
                <a:gd name="T24" fmla="*/ 10 w 38"/>
                <a:gd name="T25" fmla="*/ 44 h 49"/>
                <a:gd name="T26" fmla="*/ 16 w 38"/>
                <a:gd name="T27" fmla="*/ 39 h 49"/>
                <a:gd name="T28" fmla="*/ 21 w 38"/>
                <a:gd name="T29" fmla="*/ 34 h 49"/>
                <a:gd name="T30" fmla="*/ 24 w 38"/>
                <a:gd name="T31" fmla="*/ 24 h 49"/>
                <a:gd name="T32" fmla="*/ 26 w 38"/>
                <a:gd name="T33" fmla="*/ 10 h 49"/>
                <a:gd name="T34" fmla="*/ 21 w 3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49"/>
                <a:gd name="T56" fmla="*/ 38 w 3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49">
                  <a:moveTo>
                    <a:pt x="21" y="0"/>
                  </a:moveTo>
                  <a:lnTo>
                    <a:pt x="21" y="9"/>
                  </a:lnTo>
                  <a:lnTo>
                    <a:pt x="19" y="19"/>
                  </a:lnTo>
                  <a:lnTo>
                    <a:pt x="15" y="27"/>
                  </a:lnTo>
                  <a:lnTo>
                    <a:pt x="8" y="37"/>
                  </a:lnTo>
                  <a:lnTo>
                    <a:pt x="0" y="42"/>
                  </a:lnTo>
                  <a:lnTo>
                    <a:pt x="7" y="47"/>
                  </a:lnTo>
                  <a:lnTo>
                    <a:pt x="18" y="49"/>
                  </a:lnTo>
                  <a:lnTo>
                    <a:pt x="38" y="49"/>
                  </a:lnTo>
                  <a:lnTo>
                    <a:pt x="32" y="47"/>
                  </a:lnTo>
                  <a:lnTo>
                    <a:pt x="26" y="47"/>
                  </a:lnTo>
                  <a:lnTo>
                    <a:pt x="18" y="45"/>
                  </a:lnTo>
                  <a:lnTo>
                    <a:pt x="10" y="44"/>
                  </a:lnTo>
                  <a:lnTo>
                    <a:pt x="16" y="39"/>
                  </a:lnTo>
                  <a:lnTo>
                    <a:pt x="21" y="34"/>
                  </a:lnTo>
                  <a:lnTo>
                    <a:pt x="24" y="24"/>
                  </a:lnTo>
                  <a:lnTo>
                    <a:pt x="26" y="10"/>
                  </a:lnTo>
                  <a:lnTo>
                    <a:pt x="21" y="0"/>
                  </a:lnTo>
                  <a:close/>
                </a:path>
              </a:pathLst>
            </a:custGeom>
            <a:solidFill>
              <a:srgbClr val="000000"/>
            </a:solidFill>
            <a:ln w="3175">
              <a:solidFill>
                <a:srgbClr val="000000"/>
              </a:solidFill>
              <a:round/>
              <a:headEnd/>
              <a:tailEnd/>
            </a:ln>
          </p:spPr>
          <p:txBody>
            <a:bodyPr/>
            <a:lstStyle/>
            <a:p>
              <a:endParaRPr lang="id-ID"/>
            </a:p>
          </p:txBody>
        </p:sp>
        <p:sp>
          <p:nvSpPr>
            <p:cNvPr id="25619" name="Freeform 17"/>
            <p:cNvSpPr>
              <a:spLocks/>
            </p:cNvSpPr>
            <p:nvPr/>
          </p:nvSpPr>
          <p:spPr bwMode="auto">
            <a:xfrm>
              <a:off x="1140" y="669"/>
              <a:ext cx="30" cy="40"/>
            </a:xfrm>
            <a:custGeom>
              <a:avLst/>
              <a:gdLst>
                <a:gd name="T0" fmla="*/ 0 w 30"/>
                <a:gd name="T1" fmla="*/ 40 h 40"/>
                <a:gd name="T2" fmla="*/ 5 w 30"/>
                <a:gd name="T3" fmla="*/ 30 h 40"/>
                <a:gd name="T4" fmla="*/ 5 w 30"/>
                <a:gd name="T5" fmla="*/ 20 h 40"/>
                <a:gd name="T6" fmla="*/ 5 w 30"/>
                <a:gd name="T7" fmla="*/ 10 h 40"/>
                <a:gd name="T8" fmla="*/ 0 w 30"/>
                <a:gd name="T9" fmla="*/ 0 h 40"/>
                <a:gd name="T10" fmla="*/ 8 w 30"/>
                <a:gd name="T11" fmla="*/ 0 h 40"/>
                <a:gd name="T12" fmla="*/ 16 w 30"/>
                <a:gd name="T13" fmla="*/ 2 h 40"/>
                <a:gd name="T14" fmla="*/ 30 w 30"/>
                <a:gd name="T15" fmla="*/ 10 h 40"/>
                <a:gd name="T16" fmla="*/ 8 w 30"/>
                <a:gd name="T17" fmla="*/ 3 h 40"/>
                <a:gd name="T18" fmla="*/ 11 w 30"/>
                <a:gd name="T19" fmla="*/ 8 h 40"/>
                <a:gd name="T20" fmla="*/ 13 w 30"/>
                <a:gd name="T21" fmla="*/ 13 h 40"/>
                <a:gd name="T22" fmla="*/ 11 w 30"/>
                <a:gd name="T23" fmla="*/ 23 h 40"/>
                <a:gd name="T24" fmla="*/ 6 w 30"/>
                <a:gd name="T25" fmla="*/ 32 h 40"/>
                <a:gd name="T26" fmla="*/ 0 w 3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0" y="40"/>
                  </a:moveTo>
                  <a:lnTo>
                    <a:pt x="5" y="30"/>
                  </a:lnTo>
                  <a:lnTo>
                    <a:pt x="5" y="20"/>
                  </a:lnTo>
                  <a:lnTo>
                    <a:pt x="5" y="10"/>
                  </a:lnTo>
                  <a:lnTo>
                    <a:pt x="0" y="0"/>
                  </a:lnTo>
                  <a:lnTo>
                    <a:pt x="8" y="0"/>
                  </a:lnTo>
                  <a:lnTo>
                    <a:pt x="16" y="2"/>
                  </a:lnTo>
                  <a:lnTo>
                    <a:pt x="30" y="10"/>
                  </a:lnTo>
                  <a:lnTo>
                    <a:pt x="8" y="3"/>
                  </a:lnTo>
                  <a:lnTo>
                    <a:pt x="11" y="8"/>
                  </a:lnTo>
                  <a:lnTo>
                    <a:pt x="13" y="13"/>
                  </a:lnTo>
                  <a:lnTo>
                    <a:pt x="11" y="23"/>
                  </a:lnTo>
                  <a:lnTo>
                    <a:pt x="6" y="32"/>
                  </a:lnTo>
                  <a:lnTo>
                    <a:pt x="0" y="40"/>
                  </a:lnTo>
                  <a:close/>
                </a:path>
              </a:pathLst>
            </a:custGeom>
            <a:solidFill>
              <a:srgbClr val="000000"/>
            </a:solidFill>
            <a:ln w="3175">
              <a:solidFill>
                <a:srgbClr val="000000"/>
              </a:solidFill>
              <a:round/>
              <a:headEnd/>
              <a:tailEnd/>
            </a:ln>
          </p:spPr>
          <p:txBody>
            <a:bodyPr/>
            <a:lstStyle/>
            <a:p>
              <a:endParaRPr lang="id-ID"/>
            </a:p>
          </p:txBody>
        </p:sp>
        <p:sp>
          <p:nvSpPr>
            <p:cNvPr id="25620" name="Freeform 18"/>
            <p:cNvSpPr>
              <a:spLocks/>
            </p:cNvSpPr>
            <p:nvPr/>
          </p:nvSpPr>
          <p:spPr bwMode="auto">
            <a:xfrm>
              <a:off x="1120" y="682"/>
              <a:ext cx="67" cy="107"/>
            </a:xfrm>
            <a:custGeom>
              <a:avLst/>
              <a:gdLst>
                <a:gd name="T0" fmla="*/ 0 w 67"/>
                <a:gd name="T1" fmla="*/ 107 h 107"/>
                <a:gd name="T2" fmla="*/ 20 w 67"/>
                <a:gd name="T3" fmla="*/ 89 h 107"/>
                <a:gd name="T4" fmla="*/ 28 w 67"/>
                <a:gd name="T5" fmla="*/ 79 h 107"/>
                <a:gd name="T6" fmla="*/ 34 w 67"/>
                <a:gd name="T7" fmla="*/ 69 h 107"/>
                <a:gd name="T8" fmla="*/ 39 w 67"/>
                <a:gd name="T9" fmla="*/ 55 h 107"/>
                <a:gd name="T10" fmla="*/ 42 w 67"/>
                <a:gd name="T11" fmla="*/ 44 h 107"/>
                <a:gd name="T12" fmla="*/ 42 w 67"/>
                <a:gd name="T13" fmla="*/ 32 h 107"/>
                <a:gd name="T14" fmla="*/ 42 w 67"/>
                <a:gd name="T15" fmla="*/ 22 h 107"/>
                <a:gd name="T16" fmla="*/ 37 w 67"/>
                <a:gd name="T17" fmla="*/ 0 h 107"/>
                <a:gd name="T18" fmla="*/ 50 w 67"/>
                <a:gd name="T19" fmla="*/ 14 h 107"/>
                <a:gd name="T20" fmla="*/ 61 w 67"/>
                <a:gd name="T21" fmla="*/ 32 h 107"/>
                <a:gd name="T22" fmla="*/ 64 w 67"/>
                <a:gd name="T23" fmla="*/ 40 h 107"/>
                <a:gd name="T24" fmla="*/ 67 w 67"/>
                <a:gd name="T25" fmla="*/ 49 h 107"/>
                <a:gd name="T26" fmla="*/ 67 w 67"/>
                <a:gd name="T27" fmla="*/ 59 h 107"/>
                <a:gd name="T28" fmla="*/ 67 w 67"/>
                <a:gd name="T29" fmla="*/ 70 h 107"/>
                <a:gd name="T30" fmla="*/ 62 w 67"/>
                <a:gd name="T31" fmla="*/ 80 h 107"/>
                <a:gd name="T32" fmla="*/ 56 w 67"/>
                <a:gd name="T33" fmla="*/ 89 h 107"/>
                <a:gd name="T34" fmla="*/ 48 w 67"/>
                <a:gd name="T35" fmla="*/ 94 h 107"/>
                <a:gd name="T36" fmla="*/ 39 w 67"/>
                <a:gd name="T37" fmla="*/ 99 h 107"/>
                <a:gd name="T38" fmla="*/ 20 w 67"/>
                <a:gd name="T39" fmla="*/ 105 h 107"/>
                <a:gd name="T40" fmla="*/ 0 w 67"/>
                <a:gd name="T41" fmla="*/ 10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07"/>
                <a:gd name="T65" fmla="*/ 67 w 67"/>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07">
                  <a:moveTo>
                    <a:pt x="0" y="107"/>
                  </a:moveTo>
                  <a:lnTo>
                    <a:pt x="20" y="89"/>
                  </a:lnTo>
                  <a:lnTo>
                    <a:pt x="28" y="79"/>
                  </a:lnTo>
                  <a:lnTo>
                    <a:pt x="34" y="69"/>
                  </a:lnTo>
                  <a:lnTo>
                    <a:pt x="39" y="55"/>
                  </a:lnTo>
                  <a:lnTo>
                    <a:pt x="42" y="44"/>
                  </a:lnTo>
                  <a:lnTo>
                    <a:pt x="42" y="32"/>
                  </a:lnTo>
                  <a:lnTo>
                    <a:pt x="42" y="22"/>
                  </a:lnTo>
                  <a:lnTo>
                    <a:pt x="37" y="0"/>
                  </a:lnTo>
                  <a:lnTo>
                    <a:pt x="50" y="14"/>
                  </a:lnTo>
                  <a:lnTo>
                    <a:pt x="61" y="32"/>
                  </a:lnTo>
                  <a:lnTo>
                    <a:pt x="64" y="40"/>
                  </a:lnTo>
                  <a:lnTo>
                    <a:pt x="67" y="49"/>
                  </a:lnTo>
                  <a:lnTo>
                    <a:pt x="67" y="59"/>
                  </a:lnTo>
                  <a:lnTo>
                    <a:pt x="67" y="70"/>
                  </a:lnTo>
                  <a:lnTo>
                    <a:pt x="62" y="80"/>
                  </a:lnTo>
                  <a:lnTo>
                    <a:pt x="56" y="89"/>
                  </a:lnTo>
                  <a:lnTo>
                    <a:pt x="48" y="94"/>
                  </a:lnTo>
                  <a:lnTo>
                    <a:pt x="39" y="99"/>
                  </a:lnTo>
                  <a:lnTo>
                    <a:pt x="20" y="105"/>
                  </a:lnTo>
                  <a:lnTo>
                    <a:pt x="0" y="107"/>
                  </a:lnTo>
                  <a:close/>
                </a:path>
              </a:pathLst>
            </a:custGeom>
            <a:solidFill>
              <a:srgbClr val="FFFFFF"/>
            </a:solidFill>
            <a:ln w="3175">
              <a:solidFill>
                <a:srgbClr val="000000"/>
              </a:solidFill>
              <a:round/>
              <a:headEnd/>
              <a:tailEnd/>
            </a:ln>
          </p:spPr>
          <p:txBody>
            <a:bodyPr/>
            <a:lstStyle/>
            <a:p>
              <a:endParaRPr lang="id-ID"/>
            </a:p>
          </p:txBody>
        </p:sp>
        <p:sp>
          <p:nvSpPr>
            <p:cNvPr id="25621" name="Freeform 19"/>
            <p:cNvSpPr>
              <a:spLocks/>
            </p:cNvSpPr>
            <p:nvPr/>
          </p:nvSpPr>
          <p:spPr bwMode="auto">
            <a:xfrm>
              <a:off x="1079" y="669"/>
              <a:ext cx="47" cy="35"/>
            </a:xfrm>
            <a:custGeom>
              <a:avLst/>
              <a:gdLst>
                <a:gd name="T0" fmla="*/ 30 w 47"/>
                <a:gd name="T1" fmla="*/ 2 h 35"/>
                <a:gd name="T2" fmla="*/ 38 w 47"/>
                <a:gd name="T3" fmla="*/ 7 h 35"/>
                <a:gd name="T4" fmla="*/ 44 w 47"/>
                <a:gd name="T5" fmla="*/ 13 h 35"/>
                <a:gd name="T6" fmla="*/ 47 w 47"/>
                <a:gd name="T7" fmla="*/ 20 h 35"/>
                <a:gd name="T8" fmla="*/ 47 w 47"/>
                <a:gd name="T9" fmla="*/ 23 h 35"/>
                <a:gd name="T10" fmla="*/ 46 w 47"/>
                <a:gd name="T11" fmla="*/ 28 h 35"/>
                <a:gd name="T12" fmla="*/ 41 w 47"/>
                <a:gd name="T13" fmla="*/ 33 h 35"/>
                <a:gd name="T14" fmla="*/ 35 w 47"/>
                <a:gd name="T15" fmla="*/ 35 h 35"/>
                <a:gd name="T16" fmla="*/ 25 w 47"/>
                <a:gd name="T17" fmla="*/ 33 h 35"/>
                <a:gd name="T18" fmla="*/ 17 w 47"/>
                <a:gd name="T19" fmla="*/ 32 h 35"/>
                <a:gd name="T20" fmla="*/ 9 w 47"/>
                <a:gd name="T21" fmla="*/ 27 h 35"/>
                <a:gd name="T22" fmla="*/ 3 w 47"/>
                <a:gd name="T23" fmla="*/ 20 h 35"/>
                <a:gd name="T24" fmla="*/ 0 w 47"/>
                <a:gd name="T25" fmla="*/ 13 h 35"/>
                <a:gd name="T26" fmla="*/ 2 w 47"/>
                <a:gd name="T27" fmla="*/ 7 h 35"/>
                <a:gd name="T28" fmla="*/ 6 w 47"/>
                <a:gd name="T29" fmla="*/ 2 h 35"/>
                <a:gd name="T30" fmla="*/ 14 w 47"/>
                <a:gd name="T31" fmla="*/ 0 h 35"/>
                <a:gd name="T32" fmla="*/ 22 w 47"/>
                <a:gd name="T33" fmla="*/ 0 h 35"/>
                <a:gd name="T34" fmla="*/ 30 w 47"/>
                <a:gd name="T35" fmla="*/ 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5"/>
                <a:gd name="T56" fmla="*/ 47 w 4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5">
                  <a:moveTo>
                    <a:pt x="30" y="2"/>
                  </a:moveTo>
                  <a:lnTo>
                    <a:pt x="38" y="7"/>
                  </a:lnTo>
                  <a:lnTo>
                    <a:pt x="44" y="13"/>
                  </a:lnTo>
                  <a:lnTo>
                    <a:pt x="47" y="20"/>
                  </a:lnTo>
                  <a:lnTo>
                    <a:pt x="47" y="23"/>
                  </a:lnTo>
                  <a:lnTo>
                    <a:pt x="46" y="28"/>
                  </a:lnTo>
                  <a:lnTo>
                    <a:pt x="41" y="33"/>
                  </a:lnTo>
                  <a:lnTo>
                    <a:pt x="35" y="35"/>
                  </a:lnTo>
                  <a:lnTo>
                    <a:pt x="25" y="33"/>
                  </a:lnTo>
                  <a:lnTo>
                    <a:pt x="17" y="32"/>
                  </a:lnTo>
                  <a:lnTo>
                    <a:pt x="9" y="27"/>
                  </a:lnTo>
                  <a:lnTo>
                    <a:pt x="3" y="20"/>
                  </a:lnTo>
                  <a:lnTo>
                    <a:pt x="0" y="13"/>
                  </a:lnTo>
                  <a:lnTo>
                    <a:pt x="2" y="7"/>
                  </a:lnTo>
                  <a:lnTo>
                    <a:pt x="6" y="2"/>
                  </a:lnTo>
                  <a:lnTo>
                    <a:pt x="14" y="0"/>
                  </a:lnTo>
                  <a:lnTo>
                    <a:pt x="22" y="0"/>
                  </a:lnTo>
                  <a:lnTo>
                    <a:pt x="30" y="2"/>
                  </a:lnTo>
                  <a:close/>
                </a:path>
              </a:pathLst>
            </a:custGeom>
            <a:solidFill>
              <a:srgbClr val="FFFFFF"/>
            </a:solidFill>
            <a:ln w="3175">
              <a:solidFill>
                <a:srgbClr val="000000"/>
              </a:solidFill>
              <a:round/>
              <a:headEnd/>
              <a:tailEnd/>
            </a:ln>
          </p:spPr>
          <p:txBody>
            <a:bodyPr/>
            <a:lstStyle/>
            <a:p>
              <a:endParaRPr lang="id-ID"/>
            </a:p>
          </p:txBody>
        </p:sp>
        <p:sp>
          <p:nvSpPr>
            <p:cNvPr id="25622" name="Freeform 20"/>
            <p:cNvSpPr>
              <a:spLocks/>
            </p:cNvSpPr>
            <p:nvPr/>
          </p:nvSpPr>
          <p:spPr bwMode="auto">
            <a:xfrm>
              <a:off x="1093" y="676"/>
              <a:ext cx="22" cy="21"/>
            </a:xfrm>
            <a:custGeom>
              <a:avLst/>
              <a:gdLst>
                <a:gd name="T0" fmla="*/ 14 w 22"/>
                <a:gd name="T1" fmla="*/ 1 h 21"/>
                <a:gd name="T2" fmla="*/ 21 w 22"/>
                <a:gd name="T3" fmla="*/ 6 h 21"/>
                <a:gd name="T4" fmla="*/ 22 w 22"/>
                <a:gd name="T5" fmla="*/ 11 h 21"/>
                <a:gd name="T6" fmla="*/ 22 w 22"/>
                <a:gd name="T7" fmla="*/ 18 h 21"/>
                <a:gd name="T8" fmla="*/ 21 w 22"/>
                <a:gd name="T9" fmla="*/ 20 h 21"/>
                <a:gd name="T10" fmla="*/ 17 w 22"/>
                <a:gd name="T11" fmla="*/ 21 h 21"/>
                <a:gd name="T12" fmla="*/ 11 w 22"/>
                <a:gd name="T13" fmla="*/ 21 h 21"/>
                <a:gd name="T14" fmla="*/ 3 w 22"/>
                <a:gd name="T15" fmla="*/ 20 h 21"/>
                <a:gd name="T16" fmla="*/ 0 w 22"/>
                <a:gd name="T17" fmla="*/ 11 h 21"/>
                <a:gd name="T18" fmla="*/ 0 w 22"/>
                <a:gd name="T19" fmla="*/ 8 h 21"/>
                <a:gd name="T20" fmla="*/ 0 w 22"/>
                <a:gd name="T21" fmla="*/ 5 h 21"/>
                <a:gd name="T22" fmla="*/ 2 w 22"/>
                <a:gd name="T23" fmla="*/ 1 h 21"/>
                <a:gd name="T24" fmla="*/ 8 w 22"/>
                <a:gd name="T25" fmla="*/ 0 h 21"/>
                <a:gd name="T26" fmla="*/ 14 w 22"/>
                <a:gd name="T27" fmla="*/ 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14" y="1"/>
                  </a:moveTo>
                  <a:lnTo>
                    <a:pt x="21" y="6"/>
                  </a:lnTo>
                  <a:lnTo>
                    <a:pt x="22" y="11"/>
                  </a:lnTo>
                  <a:lnTo>
                    <a:pt x="22" y="18"/>
                  </a:lnTo>
                  <a:lnTo>
                    <a:pt x="21" y="20"/>
                  </a:lnTo>
                  <a:lnTo>
                    <a:pt x="17" y="21"/>
                  </a:lnTo>
                  <a:lnTo>
                    <a:pt x="11" y="21"/>
                  </a:lnTo>
                  <a:lnTo>
                    <a:pt x="3" y="20"/>
                  </a:lnTo>
                  <a:lnTo>
                    <a:pt x="0" y="11"/>
                  </a:lnTo>
                  <a:lnTo>
                    <a:pt x="0" y="8"/>
                  </a:lnTo>
                  <a:lnTo>
                    <a:pt x="0" y="5"/>
                  </a:lnTo>
                  <a:lnTo>
                    <a:pt x="2" y="1"/>
                  </a:lnTo>
                  <a:lnTo>
                    <a:pt x="8" y="0"/>
                  </a:lnTo>
                  <a:lnTo>
                    <a:pt x="14" y="1"/>
                  </a:lnTo>
                  <a:close/>
                </a:path>
              </a:pathLst>
            </a:custGeom>
            <a:solidFill>
              <a:srgbClr val="008000"/>
            </a:solidFill>
            <a:ln w="3175">
              <a:solidFill>
                <a:srgbClr val="000000"/>
              </a:solidFill>
              <a:round/>
              <a:headEnd/>
              <a:tailEnd/>
            </a:ln>
          </p:spPr>
          <p:txBody>
            <a:bodyPr/>
            <a:lstStyle/>
            <a:p>
              <a:endParaRPr lang="id-ID"/>
            </a:p>
          </p:txBody>
        </p:sp>
        <p:sp>
          <p:nvSpPr>
            <p:cNvPr id="25623" name="Freeform 21"/>
            <p:cNvSpPr>
              <a:spLocks/>
            </p:cNvSpPr>
            <p:nvPr/>
          </p:nvSpPr>
          <p:spPr bwMode="auto">
            <a:xfrm>
              <a:off x="1101" y="684"/>
              <a:ext cx="8" cy="10"/>
            </a:xfrm>
            <a:custGeom>
              <a:avLst/>
              <a:gdLst>
                <a:gd name="T0" fmla="*/ 5 w 8"/>
                <a:gd name="T1" fmla="*/ 0 h 10"/>
                <a:gd name="T2" fmla="*/ 8 w 8"/>
                <a:gd name="T3" fmla="*/ 5 h 10"/>
                <a:gd name="T4" fmla="*/ 8 w 8"/>
                <a:gd name="T5" fmla="*/ 8 h 10"/>
                <a:gd name="T6" fmla="*/ 5 w 8"/>
                <a:gd name="T7" fmla="*/ 10 h 10"/>
                <a:gd name="T8" fmla="*/ 2 w 8"/>
                <a:gd name="T9" fmla="*/ 8 h 10"/>
                <a:gd name="T10" fmla="*/ 0 w 8"/>
                <a:gd name="T11" fmla="*/ 7 h 10"/>
                <a:gd name="T12" fmla="*/ 0 w 8"/>
                <a:gd name="T13" fmla="*/ 3 h 10"/>
                <a:gd name="T14" fmla="*/ 0 w 8"/>
                <a:gd name="T15" fmla="*/ 0 h 10"/>
                <a:gd name="T16" fmla="*/ 2 w 8"/>
                <a:gd name="T17" fmla="*/ 0 h 10"/>
                <a:gd name="T18" fmla="*/ 5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5" y="0"/>
                  </a:moveTo>
                  <a:lnTo>
                    <a:pt x="8" y="5"/>
                  </a:lnTo>
                  <a:lnTo>
                    <a:pt x="8" y="8"/>
                  </a:lnTo>
                  <a:lnTo>
                    <a:pt x="5" y="10"/>
                  </a:lnTo>
                  <a:lnTo>
                    <a:pt x="2" y="8"/>
                  </a:lnTo>
                  <a:lnTo>
                    <a:pt x="0" y="7"/>
                  </a:lnTo>
                  <a:lnTo>
                    <a:pt x="0" y="3"/>
                  </a:lnTo>
                  <a:lnTo>
                    <a:pt x="0" y="0"/>
                  </a:lnTo>
                  <a:lnTo>
                    <a:pt x="2" y="0"/>
                  </a:lnTo>
                  <a:lnTo>
                    <a:pt x="5" y="0"/>
                  </a:lnTo>
                  <a:close/>
                </a:path>
              </a:pathLst>
            </a:custGeom>
            <a:solidFill>
              <a:srgbClr val="000000"/>
            </a:solidFill>
            <a:ln w="3175">
              <a:solidFill>
                <a:srgbClr val="000000"/>
              </a:solidFill>
              <a:round/>
              <a:headEnd/>
              <a:tailEnd/>
            </a:ln>
          </p:spPr>
          <p:txBody>
            <a:bodyPr/>
            <a:lstStyle/>
            <a:p>
              <a:endParaRPr lang="id-ID"/>
            </a:p>
          </p:txBody>
        </p:sp>
        <p:sp>
          <p:nvSpPr>
            <p:cNvPr id="25624" name="Freeform 22"/>
            <p:cNvSpPr>
              <a:spLocks/>
            </p:cNvSpPr>
            <p:nvPr/>
          </p:nvSpPr>
          <p:spPr bwMode="auto">
            <a:xfrm>
              <a:off x="1186" y="591"/>
              <a:ext cx="451" cy="465"/>
            </a:xfrm>
            <a:custGeom>
              <a:avLst/>
              <a:gdLst>
                <a:gd name="T0" fmla="*/ 249 w 451"/>
                <a:gd name="T1" fmla="*/ 465 h 465"/>
                <a:gd name="T2" fmla="*/ 293 w 451"/>
                <a:gd name="T3" fmla="*/ 455 h 465"/>
                <a:gd name="T4" fmla="*/ 333 w 451"/>
                <a:gd name="T5" fmla="*/ 438 h 465"/>
                <a:gd name="T6" fmla="*/ 368 w 451"/>
                <a:gd name="T7" fmla="*/ 411 h 465"/>
                <a:gd name="T8" fmla="*/ 399 w 451"/>
                <a:gd name="T9" fmla="*/ 380 h 465"/>
                <a:gd name="T10" fmla="*/ 423 w 451"/>
                <a:gd name="T11" fmla="*/ 343 h 465"/>
                <a:gd name="T12" fmla="*/ 440 w 451"/>
                <a:gd name="T13" fmla="*/ 301 h 465"/>
                <a:gd name="T14" fmla="*/ 449 w 451"/>
                <a:gd name="T15" fmla="*/ 256 h 465"/>
                <a:gd name="T16" fmla="*/ 449 w 451"/>
                <a:gd name="T17" fmla="*/ 210 h 465"/>
                <a:gd name="T18" fmla="*/ 440 w 451"/>
                <a:gd name="T19" fmla="*/ 163 h 465"/>
                <a:gd name="T20" fmla="*/ 423 w 451"/>
                <a:gd name="T21" fmla="*/ 121 h 465"/>
                <a:gd name="T22" fmla="*/ 399 w 451"/>
                <a:gd name="T23" fmla="*/ 85 h 465"/>
                <a:gd name="T24" fmla="*/ 368 w 451"/>
                <a:gd name="T25" fmla="*/ 53 h 465"/>
                <a:gd name="T26" fmla="*/ 333 w 451"/>
                <a:gd name="T27" fmla="*/ 28 h 465"/>
                <a:gd name="T28" fmla="*/ 293 w 451"/>
                <a:gd name="T29" fmla="*/ 11 h 465"/>
                <a:gd name="T30" fmla="*/ 247 w 451"/>
                <a:gd name="T31" fmla="*/ 1 h 465"/>
                <a:gd name="T32" fmla="*/ 202 w 451"/>
                <a:gd name="T33" fmla="*/ 1 h 465"/>
                <a:gd name="T34" fmla="*/ 158 w 451"/>
                <a:gd name="T35" fmla="*/ 11 h 465"/>
                <a:gd name="T36" fmla="*/ 117 w 451"/>
                <a:gd name="T37" fmla="*/ 28 h 465"/>
                <a:gd name="T38" fmla="*/ 81 w 451"/>
                <a:gd name="T39" fmla="*/ 53 h 465"/>
                <a:gd name="T40" fmla="*/ 51 w 451"/>
                <a:gd name="T41" fmla="*/ 85 h 465"/>
                <a:gd name="T42" fmla="*/ 26 w 451"/>
                <a:gd name="T43" fmla="*/ 121 h 465"/>
                <a:gd name="T44" fmla="*/ 9 w 451"/>
                <a:gd name="T45" fmla="*/ 163 h 465"/>
                <a:gd name="T46" fmla="*/ 1 w 451"/>
                <a:gd name="T47" fmla="*/ 210 h 465"/>
                <a:gd name="T48" fmla="*/ 1 w 451"/>
                <a:gd name="T49" fmla="*/ 256 h 465"/>
                <a:gd name="T50" fmla="*/ 9 w 451"/>
                <a:gd name="T51" fmla="*/ 301 h 465"/>
                <a:gd name="T52" fmla="*/ 26 w 451"/>
                <a:gd name="T53" fmla="*/ 343 h 465"/>
                <a:gd name="T54" fmla="*/ 51 w 451"/>
                <a:gd name="T55" fmla="*/ 380 h 465"/>
                <a:gd name="T56" fmla="*/ 81 w 451"/>
                <a:gd name="T57" fmla="*/ 411 h 465"/>
                <a:gd name="T58" fmla="*/ 117 w 451"/>
                <a:gd name="T59" fmla="*/ 438 h 465"/>
                <a:gd name="T60" fmla="*/ 158 w 451"/>
                <a:gd name="T61" fmla="*/ 455 h 465"/>
                <a:gd name="T62" fmla="*/ 202 w 451"/>
                <a:gd name="T63" fmla="*/ 463 h 4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
                <a:gd name="T97" fmla="*/ 0 h 465"/>
                <a:gd name="T98" fmla="*/ 451 w 451"/>
                <a:gd name="T99" fmla="*/ 465 h 4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 h="465">
                  <a:moveTo>
                    <a:pt x="224" y="465"/>
                  </a:moveTo>
                  <a:lnTo>
                    <a:pt x="249" y="465"/>
                  </a:lnTo>
                  <a:lnTo>
                    <a:pt x="271" y="461"/>
                  </a:lnTo>
                  <a:lnTo>
                    <a:pt x="293" y="455"/>
                  </a:lnTo>
                  <a:lnTo>
                    <a:pt x="313" y="446"/>
                  </a:lnTo>
                  <a:lnTo>
                    <a:pt x="333" y="438"/>
                  </a:lnTo>
                  <a:lnTo>
                    <a:pt x="351" y="425"/>
                  </a:lnTo>
                  <a:lnTo>
                    <a:pt x="368" y="411"/>
                  </a:lnTo>
                  <a:lnTo>
                    <a:pt x="385" y="396"/>
                  </a:lnTo>
                  <a:lnTo>
                    <a:pt x="399" y="380"/>
                  </a:lnTo>
                  <a:lnTo>
                    <a:pt x="412" y="363"/>
                  </a:lnTo>
                  <a:lnTo>
                    <a:pt x="423" y="343"/>
                  </a:lnTo>
                  <a:lnTo>
                    <a:pt x="434" y="323"/>
                  </a:lnTo>
                  <a:lnTo>
                    <a:pt x="440" y="301"/>
                  </a:lnTo>
                  <a:lnTo>
                    <a:pt x="446" y="280"/>
                  </a:lnTo>
                  <a:lnTo>
                    <a:pt x="449" y="256"/>
                  </a:lnTo>
                  <a:lnTo>
                    <a:pt x="451" y="233"/>
                  </a:lnTo>
                  <a:lnTo>
                    <a:pt x="449" y="210"/>
                  </a:lnTo>
                  <a:lnTo>
                    <a:pt x="446" y="186"/>
                  </a:lnTo>
                  <a:lnTo>
                    <a:pt x="440" y="163"/>
                  </a:lnTo>
                  <a:lnTo>
                    <a:pt x="434" y="141"/>
                  </a:lnTo>
                  <a:lnTo>
                    <a:pt x="423" y="121"/>
                  </a:lnTo>
                  <a:lnTo>
                    <a:pt x="412" y="103"/>
                  </a:lnTo>
                  <a:lnTo>
                    <a:pt x="399" y="85"/>
                  </a:lnTo>
                  <a:lnTo>
                    <a:pt x="385" y="68"/>
                  </a:lnTo>
                  <a:lnTo>
                    <a:pt x="368" y="53"/>
                  </a:lnTo>
                  <a:lnTo>
                    <a:pt x="351" y="40"/>
                  </a:lnTo>
                  <a:lnTo>
                    <a:pt x="333" y="28"/>
                  </a:lnTo>
                  <a:lnTo>
                    <a:pt x="313" y="20"/>
                  </a:lnTo>
                  <a:lnTo>
                    <a:pt x="293" y="11"/>
                  </a:lnTo>
                  <a:lnTo>
                    <a:pt x="271" y="5"/>
                  </a:lnTo>
                  <a:lnTo>
                    <a:pt x="247" y="1"/>
                  </a:lnTo>
                  <a:lnTo>
                    <a:pt x="224" y="0"/>
                  </a:lnTo>
                  <a:lnTo>
                    <a:pt x="202" y="1"/>
                  </a:lnTo>
                  <a:lnTo>
                    <a:pt x="180" y="5"/>
                  </a:lnTo>
                  <a:lnTo>
                    <a:pt x="158" y="11"/>
                  </a:lnTo>
                  <a:lnTo>
                    <a:pt x="137" y="20"/>
                  </a:lnTo>
                  <a:lnTo>
                    <a:pt x="117" y="28"/>
                  </a:lnTo>
                  <a:lnTo>
                    <a:pt x="98" y="40"/>
                  </a:lnTo>
                  <a:lnTo>
                    <a:pt x="81" y="53"/>
                  </a:lnTo>
                  <a:lnTo>
                    <a:pt x="65" y="68"/>
                  </a:lnTo>
                  <a:lnTo>
                    <a:pt x="51" y="85"/>
                  </a:lnTo>
                  <a:lnTo>
                    <a:pt x="37" y="103"/>
                  </a:lnTo>
                  <a:lnTo>
                    <a:pt x="26" y="121"/>
                  </a:lnTo>
                  <a:lnTo>
                    <a:pt x="17" y="141"/>
                  </a:lnTo>
                  <a:lnTo>
                    <a:pt x="9" y="163"/>
                  </a:lnTo>
                  <a:lnTo>
                    <a:pt x="4" y="186"/>
                  </a:lnTo>
                  <a:lnTo>
                    <a:pt x="1" y="210"/>
                  </a:lnTo>
                  <a:lnTo>
                    <a:pt x="0" y="233"/>
                  </a:lnTo>
                  <a:lnTo>
                    <a:pt x="1" y="256"/>
                  </a:lnTo>
                  <a:lnTo>
                    <a:pt x="4" y="280"/>
                  </a:lnTo>
                  <a:lnTo>
                    <a:pt x="9" y="301"/>
                  </a:lnTo>
                  <a:lnTo>
                    <a:pt x="17" y="323"/>
                  </a:lnTo>
                  <a:lnTo>
                    <a:pt x="26" y="343"/>
                  </a:lnTo>
                  <a:lnTo>
                    <a:pt x="37" y="363"/>
                  </a:lnTo>
                  <a:lnTo>
                    <a:pt x="51" y="380"/>
                  </a:lnTo>
                  <a:lnTo>
                    <a:pt x="65" y="396"/>
                  </a:lnTo>
                  <a:lnTo>
                    <a:pt x="81" y="411"/>
                  </a:lnTo>
                  <a:lnTo>
                    <a:pt x="98" y="425"/>
                  </a:lnTo>
                  <a:lnTo>
                    <a:pt x="117" y="438"/>
                  </a:lnTo>
                  <a:lnTo>
                    <a:pt x="137" y="446"/>
                  </a:lnTo>
                  <a:lnTo>
                    <a:pt x="158" y="455"/>
                  </a:lnTo>
                  <a:lnTo>
                    <a:pt x="180" y="460"/>
                  </a:lnTo>
                  <a:lnTo>
                    <a:pt x="202" y="463"/>
                  </a:lnTo>
                  <a:lnTo>
                    <a:pt x="224" y="465"/>
                  </a:lnTo>
                  <a:close/>
                </a:path>
              </a:pathLst>
            </a:custGeom>
            <a:solidFill>
              <a:srgbClr val="FFFFFF"/>
            </a:solidFill>
            <a:ln w="3175">
              <a:solidFill>
                <a:srgbClr val="000000"/>
              </a:solidFill>
              <a:round/>
              <a:headEnd/>
              <a:tailEnd/>
            </a:ln>
          </p:spPr>
          <p:txBody>
            <a:bodyPr/>
            <a:lstStyle/>
            <a:p>
              <a:endParaRPr lang="id-ID"/>
            </a:p>
          </p:txBody>
        </p:sp>
        <p:sp>
          <p:nvSpPr>
            <p:cNvPr id="25625" name="Freeform 23"/>
            <p:cNvSpPr>
              <a:spLocks/>
            </p:cNvSpPr>
            <p:nvPr/>
          </p:nvSpPr>
          <p:spPr bwMode="auto">
            <a:xfrm>
              <a:off x="1250" y="659"/>
              <a:ext cx="319" cy="328"/>
            </a:xfrm>
            <a:custGeom>
              <a:avLst/>
              <a:gdLst>
                <a:gd name="T0" fmla="*/ 100 w 319"/>
                <a:gd name="T1" fmla="*/ 102 h 328"/>
                <a:gd name="T2" fmla="*/ 100 w 319"/>
                <a:gd name="T3" fmla="*/ 0 h 328"/>
                <a:gd name="T4" fmla="*/ 219 w 319"/>
                <a:gd name="T5" fmla="*/ 0 h 328"/>
                <a:gd name="T6" fmla="*/ 219 w 319"/>
                <a:gd name="T7" fmla="*/ 102 h 328"/>
                <a:gd name="T8" fmla="*/ 319 w 319"/>
                <a:gd name="T9" fmla="*/ 102 h 328"/>
                <a:gd name="T10" fmla="*/ 319 w 319"/>
                <a:gd name="T11" fmla="*/ 225 h 328"/>
                <a:gd name="T12" fmla="*/ 219 w 319"/>
                <a:gd name="T13" fmla="*/ 225 h 328"/>
                <a:gd name="T14" fmla="*/ 219 w 319"/>
                <a:gd name="T15" fmla="*/ 328 h 328"/>
                <a:gd name="T16" fmla="*/ 100 w 319"/>
                <a:gd name="T17" fmla="*/ 328 h 328"/>
                <a:gd name="T18" fmla="*/ 100 w 319"/>
                <a:gd name="T19" fmla="*/ 225 h 328"/>
                <a:gd name="T20" fmla="*/ 0 w 319"/>
                <a:gd name="T21" fmla="*/ 225 h 328"/>
                <a:gd name="T22" fmla="*/ 0 w 319"/>
                <a:gd name="T23" fmla="*/ 102 h 328"/>
                <a:gd name="T24" fmla="*/ 100 w 319"/>
                <a:gd name="T25" fmla="*/ 102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328"/>
                <a:gd name="T41" fmla="*/ 319 w 31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328">
                  <a:moveTo>
                    <a:pt x="100" y="102"/>
                  </a:moveTo>
                  <a:lnTo>
                    <a:pt x="100" y="0"/>
                  </a:lnTo>
                  <a:lnTo>
                    <a:pt x="219" y="0"/>
                  </a:lnTo>
                  <a:lnTo>
                    <a:pt x="219" y="102"/>
                  </a:lnTo>
                  <a:lnTo>
                    <a:pt x="319" y="102"/>
                  </a:lnTo>
                  <a:lnTo>
                    <a:pt x="319" y="225"/>
                  </a:lnTo>
                  <a:lnTo>
                    <a:pt x="219" y="225"/>
                  </a:lnTo>
                  <a:lnTo>
                    <a:pt x="219" y="328"/>
                  </a:lnTo>
                  <a:lnTo>
                    <a:pt x="100" y="328"/>
                  </a:lnTo>
                  <a:lnTo>
                    <a:pt x="100" y="225"/>
                  </a:lnTo>
                  <a:lnTo>
                    <a:pt x="0" y="225"/>
                  </a:lnTo>
                  <a:lnTo>
                    <a:pt x="0" y="102"/>
                  </a:lnTo>
                  <a:lnTo>
                    <a:pt x="100" y="102"/>
                  </a:lnTo>
                  <a:close/>
                </a:path>
              </a:pathLst>
            </a:custGeom>
            <a:solidFill>
              <a:srgbClr val="000000"/>
            </a:solidFill>
            <a:ln w="3175">
              <a:solidFill>
                <a:srgbClr val="000000"/>
              </a:solidFill>
              <a:round/>
              <a:headEnd/>
              <a:tailEnd/>
            </a:ln>
          </p:spPr>
          <p:txBody>
            <a:bodyPr/>
            <a:lstStyle/>
            <a:p>
              <a:endParaRPr lang="id-ID"/>
            </a:p>
          </p:txBody>
        </p:sp>
        <p:sp>
          <p:nvSpPr>
            <p:cNvPr id="25626" name="Freeform 24"/>
            <p:cNvSpPr>
              <a:spLocks/>
            </p:cNvSpPr>
            <p:nvPr/>
          </p:nvSpPr>
          <p:spPr bwMode="auto">
            <a:xfrm>
              <a:off x="1262" y="671"/>
              <a:ext cx="296" cy="303"/>
            </a:xfrm>
            <a:custGeom>
              <a:avLst/>
              <a:gdLst>
                <a:gd name="T0" fmla="*/ 101 w 296"/>
                <a:gd name="T1" fmla="*/ 101 h 303"/>
                <a:gd name="T2" fmla="*/ 101 w 296"/>
                <a:gd name="T3" fmla="*/ 0 h 303"/>
                <a:gd name="T4" fmla="*/ 195 w 296"/>
                <a:gd name="T5" fmla="*/ 0 h 303"/>
                <a:gd name="T6" fmla="*/ 195 w 296"/>
                <a:gd name="T7" fmla="*/ 101 h 303"/>
                <a:gd name="T8" fmla="*/ 296 w 296"/>
                <a:gd name="T9" fmla="*/ 101 h 303"/>
                <a:gd name="T10" fmla="*/ 296 w 296"/>
                <a:gd name="T11" fmla="*/ 203 h 303"/>
                <a:gd name="T12" fmla="*/ 195 w 296"/>
                <a:gd name="T13" fmla="*/ 203 h 303"/>
                <a:gd name="T14" fmla="*/ 195 w 296"/>
                <a:gd name="T15" fmla="*/ 303 h 303"/>
                <a:gd name="T16" fmla="*/ 101 w 296"/>
                <a:gd name="T17" fmla="*/ 303 h 303"/>
                <a:gd name="T18" fmla="*/ 101 w 296"/>
                <a:gd name="T19" fmla="*/ 203 h 303"/>
                <a:gd name="T20" fmla="*/ 0 w 296"/>
                <a:gd name="T21" fmla="*/ 203 h 303"/>
                <a:gd name="T22" fmla="*/ 0 w 296"/>
                <a:gd name="T23" fmla="*/ 101 h 303"/>
                <a:gd name="T24" fmla="*/ 101 w 296"/>
                <a:gd name="T25" fmla="*/ 10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303"/>
                <a:gd name="T41" fmla="*/ 296 w 296"/>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303">
                  <a:moveTo>
                    <a:pt x="101" y="101"/>
                  </a:moveTo>
                  <a:lnTo>
                    <a:pt x="101" y="0"/>
                  </a:lnTo>
                  <a:lnTo>
                    <a:pt x="195" y="0"/>
                  </a:lnTo>
                  <a:lnTo>
                    <a:pt x="195" y="101"/>
                  </a:lnTo>
                  <a:lnTo>
                    <a:pt x="296" y="101"/>
                  </a:lnTo>
                  <a:lnTo>
                    <a:pt x="296" y="203"/>
                  </a:lnTo>
                  <a:lnTo>
                    <a:pt x="195" y="203"/>
                  </a:lnTo>
                  <a:lnTo>
                    <a:pt x="195" y="303"/>
                  </a:lnTo>
                  <a:lnTo>
                    <a:pt x="101" y="303"/>
                  </a:lnTo>
                  <a:lnTo>
                    <a:pt x="101" y="203"/>
                  </a:lnTo>
                  <a:lnTo>
                    <a:pt x="0" y="203"/>
                  </a:lnTo>
                  <a:lnTo>
                    <a:pt x="0" y="101"/>
                  </a:lnTo>
                  <a:lnTo>
                    <a:pt x="101" y="101"/>
                  </a:lnTo>
                  <a:close/>
                </a:path>
              </a:pathLst>
            </a:custGeom>
            <a:solidFill>
              <a:srgbClr val="008000"/>
            </a:solidFill>
            <a:ln w="3175">
              <a:solidFill>
                <a:srgbClr val="000000"/>
              </a:solidFill>
              <a:round/>
              <a:headEnd/>
              <a:tailEnd/>
            </a:ln>
          </p:spPr>
          <p:txBody>
            <a:bodyPr/>
            <a:lstStyle/>
            <a:p>
              <a:endParaRPr lang="id-ID"/>
            </a:p>
          </p:txBody>
        </p:sp>
        <p:sp>
          <p:nvSpPr>
            <p:cNvPr id="25627" name="Freeform 25"/>
            <p:cNvSpPr>
              <a:spLocks/>
            </p:cNvSpPr>
            <p:nvPr/>
          </p:nvSpPr>
          <p:spPr bwMode="auto">
            <a:xfrm>
              <a:off x="1189" y="524"/>
              <a:ext cx="67" cy="112"/>
            </a:xfrm>
            <a:custGeom>
              <a:avLst/>
              <a:gdLst>
                <a:gd name="T0" fmla="*/ 62 w 67"/>
                <a:gd name="T1" fmla="*/ 22 h 112"/>
                <a:gd name="T2" fmla="*/ 28 w 67"/>
                <a:gd name="T3" fmla="*/ 23 h 112"/>
                <a:gd name="T4" fmla="*/ 23 w 67"/>
                <a:gd name="T5" fmla="*/ 23 h 112"/>
                <a:gd name="T6" fmla="*/ 22 w 67"/>
                <a:gd name="T7" fmla="*/ 28 h 112"/>
                <a:gd name="T8" fmla="*/ 23 w 67"/>
                <a:gd name="T9" fmla="*/ 32 h 112"/>
                <a:gd name="T10" fmla="*/ 36 w 67"/>
                <a:gd name="T11" fmla="*/ 42 h 112"/>
                <a:gd name="T12" fmla="*/ 53 w 67"/>
                <a:gd name="T13" fmla="*/ 57 h 112"/>
                <a:gd name="T14" fmla="*/ 61 w 67"/>
                <a:gd name="T15" fmla="*/ 67 h 112"/>
                <a:gd name="T16" fmla="*/ 64 w 67"/>
                <a:gd name="T17" fmla="*/ 73 h 112"/>
                <a:gd name="T18" fmla="*/ 66 w 67"/>
                <a:gd name="T19" fmla="*/ 80 h 112"/>
                <a:gd name="T20" fmla="*/ 66 w 67"/>
                <a:gd name="T21" fmla="*/ 87 h 112"/>
                <a:gd name="T22" fmla="*/ 64 w 67"/>
                <a:gd name="T23" fmla="*/ 93 h 112"/>
                <a:gd name="T24" fmla="*/ 64 w 67"/>
                <a:gd name="T25" fmla="*/ 97 h 112"/>
                <a:gd name="T26" fmla="*/ 61 w 67"/>
                <a:gd name="T27" fmla="*/ 102 h 112"/>
                <a:gd name="T28" fmla="*/ 58 w 67"/>
                <a:gd name="T29" fmla="*/ 105 h 112"/>
                <a:gd name="T30" fmla="*/ 53 w 67"/>
                <a:gd name="T31" fmla="*/ 107 h 112"/>
                <a:gd name="T32" fmla="*/ 48 w 67"/>
                <a:gd name="T33" fmla="*/ 110 h 112"/>
                <a:gd name="T34" fmla="*/ 42 w 67"/>
                <a:gd name="T35" fmla="*/ 112 h 112"/>
                <a:gd name="T36" fmla="*/ 34 w 67"/>
                <a:gd name="T37" fmla="*/ 112 h 112"/>
                <a:gd name="T38" fmla="*/ 0 w 67"/>
                <a:gd name="T39" fmla="*/ 112 h 112"/>
                <a:gd name="T40" fmla="*/ 34 w 67"/>
                <a:gd name="T41" fmla="*/ 90 h 112"/>
                <a:gd name="T42" fmla="*/ 42 w 67"/>
                <a:gd name="T43" fmla="*/ 88 h 112"/>
                <a:gd name="T44" fmla="*/ 44 w 67"/>
                <a:gd name="T45" fmla="*/ 85 h 112"/>
                <a:gd name="T46" fmla="*/ 42 w 67"/>
                <a:gd name="T47" fmla="*/ 82 h 112"/>
                <a:gd name="T48" fmla="*/ 40 w 67"/>
                <a:gd name="T49" fmla="*/ 78 h 112"/>
                <a:gd name="T50" fmla="*/ 22 w 67"/>
                <a:gd name="T51" fmla="*/ 63 h 112"/>
                <a:gd name="T52" fmla="*/ 14 w 67"/>
                <a:gd name="T53" fmla="*/ 55 h 112"/>
                <a:gd name="T54" fmla="*/ 9 w 67"/>
                <a:gd name="T55" fmla="*/ 50 h 112"/>
                <a:gd name="T56" fmla="*/ 4 w 67"/>
                <a:gd name="T57" fmla="*/ 45 h 112"/>
                <a:gd name="T58" fmla="*/ 1 w 67"/>
                <a:gd name="T59" fmla="*/ 38 h 112"/>
                <a:gd name="T60" fmla="*/ 0 w 67"/>
                <a:gd name="T61" fmla="*/ 30 h 112"/>
                <a:gd name="T62" fmla="*/ 0 w 67"/>
                <a:gd name="T63" fmla="*/ 23 h 112"/>
                <a:gd name="T64" fmla="*/ 0 w 67"/>
                <a:gd name="T65" fmla="*/ 17 h 112"/>
                <a:gd name="T66" fmla="*/ 1 w 67"/>
                <a:gd name="T67" fmla="*/ 13 h 112"/>
                <a:gd name="T68" fmla="*/ 4 w 67"/>
                <a:gd name="T69" fmla="*/ 10 h 112"/>
                <a:gd name="T70" fmla="*/ 9 w 67"/>
                <a:gd name="T71" fmla="*/ 7 h 112"/>
                <a:gd name="T72" fmla="*/ 12 w 67"/>
                <a:gd name="T73" fmla="*/ 3 h 112"/>
                <a:gd name="T74" fmla="*/ 19 w 67"/>
                <a:gd name="T75" fmla="*/ 2 h 112"/>
                <a:gd name="T76" fmla="*/ 25 w 67"/>
                <a:gd name="T77" fmla="*/ 2 h 112"/>
                <a:gd name="T78" fmla="*/ 62 w 67"/>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12"/>
                <a:gd name="T122" fmla="*/ 67 w 67"/>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12">
                  <a:moveTo>
                    <a:pt x="62" y="0"/>
                  </a:moveTo>
                  <a:lnTo>
                    <a:pt x="62" y="22"/>
                  </a:lnTo>
                  <a:lnTo>
                    <a:pt x="31" y="22"/>
                  </a:lnTo>
                  <a:lnTo>
                    <a:pt x="28" y="23"/>
                  </a:lnTo>
                  <a:lnTo>
                    <a:pt x="25" y="23"/>
                  </a:lnTo>
                  <a:lnTo>
                    <a:pt x="23" y="23"/>
                  </a:lnTo>
                  <a:lnTo>
                    <a:pt x="23" y="27"/>
                  </a:lnTo>
                  <a:lnTo>
                    <a:pt x="22" y="28"/>
                  </a:lnTo>
                  <a:lnTo>
                    <a:pt x="22" y="30"/>
                  </a:lnTo>
                  <a:lnTo>
                    <a:pt x="23" y="32"/>
                  </a:lnTo>
                  <a:lnTo>
                    <a:pt x="26" y="35"/>
                  </a:lnTo>
                  <a:lnTo>
                    <a:pt x="36" y="42"/>
                  </a:lnTo>
                  <a:lnTo>
                    <a:pt x="45" y="50"/>
                  </a:lnTo>
                  <a:lnTo>
                    <a:pt x="53" y="57"/>
                  </a:lnTo>
                  <a:lnTo>
                    <a:pt x="58" y="63"/>
                  </a:lnTo>
                  <a:lnTo>
                    <a:pt x="61" y="67"/>
                  </a:lnTo>
                  <a:lnTo>
                    <a:pt x="62" y="70"/>
                  </a:lnTo>
                  <a:lnTo>
                    <a:pt x="64" y="73"/>
                  </a:lnTo>
                  <a:lnTo>
                    <a:pt x="66" y="77"/>
                  </a:lnTo>
                  <a:lnTo>
                    <a:pt x="66" y="80"/>
                  </a:lnTo>
                  <a:lnTo>
                    <a:pt x="67" y="83"/>
                  </a:lnTo>
                  <a:lnTo>
                    <a:pt x="66" y="87"/>
                  </a:lnTo>
                  <a:lnTo>
                    <a:pt x="66" y="92"/>
                  </a:lnTo>
                  <a:lnTo>
                    <a:pt x="64" y="93"/>
                  </a:lnTo>
                  <a:lnTo>
                    <a:pt x="64" y="95"/>
                  </a:lnTo>
                  <a:lnTo>
                    <a:pt x="64" y="97"/>
                  </a:lnTo>
                  <a:lnTo>
                    <a:pt x="62" y="98"/>
                  </a:lnTo>
                  <a:lnTo>
                    <a:pt x="61" y="102"/>
                  </a:lnTo>
                  <a:lnTo>
                    <a:pt x="59" y="103"/>
                  </a:lnTo>
                  <a:lnTo>
                    <a:pt x="58" y="105"/>
                  </a:lnTo>
                  <a:lnTo>
                    <a:pt x="55" y="107"/>
                  </a:lnTo>
                  <a:lnTo>
                    <a:pt x="53" y="107"/>
                  </a:lnTo>
                  <a:lnTo>
                    <a:pt x="51" y="108"/>
                  </a:lnTo>
                  <a:lnTo>
                    <a:pt x="48" y="110"/>
                  </a:lnTo>
                  <a:lnTo>
                    <a:pt x="45" y="110"/>
                  </a:lnTo>
                  <a:lnTo>
                    <a:pt x="42" y="112"/>
                  </a:lnTo>
                  <a:lnTo>
                    <a:pt x="40" y="112"/>
                  </a:lnTo>
                  <a:lnTo>
                    <a:pt x="34" y="112"/>
                  </a:lnTo>
                  <a:lnTo>
                    <a:pt x="31" y="112"/>
                  </a:lnTo>
                  <a:lnTo>
                    <a:pt x="0" y="112"/>
                  </a:lnTo>
                  <a:lnTo>
                    <a:pt x="0" y="90"/>
                  </a:lnTo>
                  <a:lnTo>
                    <a:pt x="34" y="90"/>
                  </a:lnTo>
                  <a:lnTo>
                    <a:pt x="40" y="90"/>
                  </a:lnTo>
                  <a:lnTo>
                    <a:pt x="42" y="88"/>
                  </a:lnTo>
                  <a:lnTo>
                    <a:pt x="42" y="87"/>
                  </a:lnTo>
                  <a:lnTo>
                    <a:pt x="44" y="85"/>
                  </a:lnTo>
                  <a:lnTo>
                    <a:pt x="44" y="83"/>
                  </a:lnTo>
                  <a:lnTo>
                    <a:pt x="42" y="82"/>
                  </a:lnTo>
                  <a:lnTo>
                    <a:pt x="40" y="80"/>
                  </a:lnTo>
                  <a:lnTo>
                    <a:pt x="40" y="78"/>
                  </a:lnTo>
                  <a:lnTo>
                    <a:pt x="30" y="70"/>
                  </a:lnTo>
                  <a:lnTo>
                    <a:pt x="22" y="63"/>
                  </a:lnTo>
                  <a:lnTo>
                    <a:pt x="19" y="60"/>
                  </a:lnTo>
                  <a:lnTo>
                    <a:pt x="14" y="55"/>
                  </a:lnTo>
                  <a:lnTo>
                    <a:pt x="11" y="53"/>
                  </a:lnTo>
                  <a:lnTo>
                    <a:pt x="9" y="50"/>
                  </a:lnTo>
                  <a:lnTo>
                    <a:pt x="6" y="47"/>
                  </a:lnTo>
                  <a:lnTo>
                    <a:pt x="4" y="45"/>
                  </a:lnTo>
                  <a:lnTo>
                    <a:pt x="1" y="40"/>
                  </a:lnTo>
                  <a:lnTo>
                    <a:pt x="1" y="38"/>
                  </a:lnTo>
                  <a:lnTo>
                    <a:pt x="0" y="35"/>
                  </a:lnTo>
                  <a:lnTo>
                    <a:pt x="0" y="30"/>
                  </a:lnTo>
                  <a:lnTo>
                    <a:pt x="0" y="27"/>
                  </a:lnTo>
                  <a:lnTo>
                    <a:pt x="0" y="23"/>
                  </a:lnTo>
                  <a:lnTo>
                    <a:pt x="0" y="20"/>
                  </a:lnTo>
                  <a:lnTo>
                    <a:pt x="0" y="17"/>
                  </a:lnTo>
                  <a:lnTo>
                    <a:pt x="1" y="15"/>
                  </a:lnTo>
                  <a:lnTo>
                    <a:pt x="1" y="13"/>
                  </a:lnTo>
                  <a:lnTo>
                    <a:pt x="3" y="12"/>
                  </a:lnTo>
                  <a:lnTo>
                    <a:pt x="4" y="10"/>
                  </a:lnTo>
                  <a:lnTo>
                    <a:pt x="6" y="8"/>
                  </a:lnTo>
                  <a:lnTo>
                    <a:pt x="9" y="7"/>
                  </a:lnTo>
                  <a:lnTo>
                    <a:pt x="11" y="5"/>
                  </a:lnTo>
                  <a:lnTo>
                    <a:pt x="12" y="3"/>
                  </a:lnTo>
                  <a:lnTo>
                    <a:pt x="15" y="3"/>
                  </a:lnTo>
                  <a:lnTo>
                    <a:pt x="19" y="2"/>
                  </a:lnTo>
                  <a:lnTo>
                    <a:pt x="22" y="2"/>
                  </a:lnTo>
                  <a:lnTo>
                    <a:pt x="25" y="2"/>
                  </a:lnTo>
                  <a:lnTo>
                    <a:pt x="30" y="0"/>
                  </a:lnTo>
                  <a:lnTo>
                    <a:pt x="62" y="0"/>
                  </a:lnTo>
                  <a:close/>
                </a:path>
              </a:pathLst>
            </a:custGeom>
            <a:solidFill>
              <a:srgbClr val="FFFFFF"/>
            </a:solidFill>
            <a:ln w="3175">
              <a:solidFill>
                <a:srgbClr val="FFFFFF"/>
              </a:solidFill>
              <a:round/>
              <a:headEnd/>
              <a:tailEnd/>
            </a:ln>
          </p:spPr>
          <p:txBody>
            <a:bodyPr/>
            <a:lstStyle/>
            <a:p>
              <a:endParaRPr lang="id-ID"/>
            </a:p>
          </p:txBody>
        </p:sp>
        <p:sp>
          <p:nvSpPr>
            <p:cNvPr id="25628" name="Freeform 26"/>
            <p:cNvSpPr>
              <a:spLocks/>
            </p:cNvSpPr>
            <p:nvPr/>
          </p:nvSpPr>
          <p:spPr bwMode="auto">
            <a:xfrm>
              <a:off x="1272" y="477"/>
              <a:ext cx="75" cy="114"/>
            </a:xfrm>
            <a:custGeom>
              <a:avLst/>
              <a:gdLst>
                <a:gd name="T0" fmla="*/ 75 w 75"/>
                <a:gd name="T1" fmla="*/ 35 h 114"/>
                <a:gd name="T2" fmla="*/ 75 w 75"/>
                <a:gd name="T3" fmla="*/ 30 h 114"/>
                <a:gd name="T4" fmla="*/ 75 w 75"/>
                <a:gd name="T5" fmla="*/ 27 h 114"/>
                <a:gd name="T6" fmla="*/ 73 w 75"/>
                <a:gd name="T7" fmla="*/ 24 h 114"/>
                <a:gd name="T8" fmla="*/ 73 w 75"/>
                <a:gd name="T9" fmla="*/ 20 h 114"/>
                <a:gd name="T10" fmla="*/ 70 w 75"/>
                <a:gd name="T11" fmla="*/ 17 h 114"/>
                <a:gd name="T12" fmla="*/ 69 w 75"/>
                <a:gd name="T13" fmla="*/ 15 h 114"/>
                <a:gd name="T14" fmla="*/ 66 w 75"/>
                <a:gd name="T15" fmla="*/ 12 h 114"/>
                <a:gd name="T16" fmla="*/ 64 w 75"/>
                <a:gd name="T17" fmla="*/ 10 h 114"/>
                <a:gd name="T18" fmla="*/ 61 w 75"/>
                <a:gd name="T19" fmla="*/ 7 h 114"/>
                <a:gd name="T20" fmla="*/ 58 w 75"/>
                <a:gd name="T21" fmla="*/ 5 h 114"/>
                <a:gd name="T22" fmla="*/ 55 w 75"/>
                <a:gd name="T23" fmla="*/ 4 h 114"/>
                <a:gd name="T24" fmla="*/ 51 w 75"/>
                <a:gd name="T25" fmla="*/ 2 h 114"/>
                <a:gd name="T26" fmla="*/ 47 w 75"/>
                <a:gd name="T27" fmla="*/ 2 h 114"/>
                <a:gd name="T28" fmla="*/ 45 w 75"/>
                <a:gd name="T29" fmla="*/ 0 h 114"/>
                <a:gd name="T30" fmla="*/ 41 w 75"/>
                <a:gd name="T31" fmla="*/ 0 h 114"/>
                <a:gd name="T32" fmla="*/ 37 w 75"/>
                <a:gd name="T33" fmla="*/ 0 h 114"/>
                <a:gd name="T34" fmla="*/ 34 w 75"/>
                <a:gd name="T35" fmla="*/ 0 h 114"/>
                <a:gd name="T36" fmla="*/ 30 w 75"/>
                <a:gd name="T37" fmla="*/ 0 h 114"/>
                <a:gd name="T38" fmla="*/ 26 w 75"/>
                <a:gd name="T39" fmla="*/ 2 h 114"/>
                <a:gd name="T40" fmla="*/ 23 w 75"/>
                <a:gd name="T41" fmla="*/ 2 h 114"/>
                <a:gd name="T42" fmla="*/ 20 w 75"/>
                <a:gd name="T43" fmla="*/ 4 h 114"/>
                <a:gd name="T44" fmla="*/ 17 w 75"/>
                <a:gd name="T45" fmla="*/ 5 h 114"/>
                <a:gd name="T46" fmla="*/ 15 w 75"/>
                <a:gd name="T47" fmla="*/ 7 h 114"/>
                <a:gd name="T48" fmla="*/ 11 w 75"/>
                <a:gd name="T49" fmla="*/ 10 h 114"/>
                <a:gd name="T50" fmla="*/ 9 w 75"/>
                <a:gd name="T51" fmla="*/ 12 h 114"/>
                <a:gd name="T52" fmla="*/ 8 w 75"/>
                <a:gd name="T53" fmla="*/ 15 h 114"/>
                <a:gd name="T54" fmla="*/ 4 w 75"/>
                <a:gd name="T55" fmla="*/ 19 h 114"/>
                <a:gd name="T56" fmla="*/ 4 w 75"/>
                <a:gd name="T57" fmla="*/ 22 h 114"/>
                <a:gd name="T58" fmla="*/ 1 w 75"/>
                <a:gd name="T59" fmla="*/ 25 h 114"/>
                <a:gd name="T60" fmla="*/ 0 w 75"/>
                <a:gd name="T61" fmla="*/ 30 h 114"/>
                <a:gd name="T62" fmla="*/ 0 w 75"/>
                <a:gd name="T63" fmla="*/ 35 h 114"/>
                <a:gd name="T64" fmla="*/ 0 w 75"/>
                <a:gd name="T65" fmla="*/ 40 h 114"/>
                <a:gd name="T66" fmla="*/ 0 w 75"/>
                <a:gd name="T67" fmla="*/ 114 h 114"/>
                <a:gd name="T68" fmla="*/ 25 w 75"/>
                <a:gd name="T69" fmla="*/ 114 h 114"/>
                <a:gd name="T70" fmla="*/ 25 w 75"/>
                <a:gd name="T71" fmla="*/ 44 h 114"/>
                <a:gd name="T72" fmla="*/ 25 w 75"/>
                <a:gd name="T73" fmla="*/ 37 h 114"/>
                <a:gd name="T74" fmla="*/ 25 w 75"/>
                <a:gd name="T75" fmla="*/ 35 h 114"/>
                <a:gd name="T76" fmla="*/ 25 w 75"/>
                <a:gd name="T77" fmla="*/ 30 h 114"/>
                <a:gd name="T78" fmla="*/ 26 w 75"/>
                <a:gd name="T79" fmla="*/ 29 h 114"/>
                <a:gd name="T80" fmla="*/ 28 w 75"/>
                <a:gd name="T81" fmla="*/ 27 h 114"/>
                <a:gd name="T82" fmla="*/ 30 w 75"/>
                <a:gd name="T83" fmla="*/ 25 h 114"/>
                <a:gd name="T84" fmla="*/ 33 w 75"/>
                <a:gd name="T85" fmla="*/ 24 h 114"/>
                <a:gd name="T86" fmla="*/ 36 w 75"/>
                <a:gd name="T87" fmla="*/ 24 h 114"/>
                <a:gd name="T88" fmla="*/ 39 w 75"/>
                <a:gd name="T89" fmla="*/ 22 h 114"/>
                <a:gd name="T90" fmla="*/ 44 w 75"/>
                <a:gd name="T91" fmla="*/ 22 h 114"/>
                <a:gd name="T92" fmla="*/ 45 w 75"/>
                <a:gd name="T93" fmla="*/ 24 h 114"/>
                <a:gd name="T94" fmla="*/ 47 w 75"/>
                <a:gd name="T95" fmla="*/ 25 h 114"/>
                <a:gd name="T96" fmla="*/ 50 w 75"/>
                <a:gd name="T97" fmla="*/ 25 h 114"/>
                <a:gd name="T98" fmla="*/ 51 w 75"/>
                <a:gd name="T99" fmla="*/ 27 h 114"/>
                <a:gd name="T100" fmla="*/ 51 w 75"/>
                <a:gd name="T101" fmla="*/ 30 h 114"/>
                <a:gd name="T102" fmla="*/ 53 w 75"/>
                <a:gd name="T103" fmla="*/ 32 h 114"/>
                <a:gd name="T104" fmla="*/ 53 w 75"/>
                <a:gd name="T105" fmla="*/ 35 h 114"/>
                <a:gd name="T106" fmla="*/ 53 w 75"/>
                <a:gd name="T107" fmla="*/ 40 h 114"/>
                <a:gd name="T108" fmla="*/ 53 w 75"/>
                <a:gd name="T109" fmla="*/ 52 h 114"/>
                <a:gd name="T110" fmla="*/ 30 w 75"/>
                <a:gd name="T111" fmla="*/ 52 h 114"/>
                <a:gd name="T112" fmla="*/ 30 w 75"/>
                <a:gd name="T113" fmla="*/ 74 h 114"/>
                <a:gd name="T114" fmla="*/ 51 w 75"/>
                <a:gd name="T115" fmla="*/ 74 h 114"/>
                <a:gd name="T116" fmla="*/ 51 w 75"/>
                <a:gd name="T117" fmla="*/ 114 h 114"/>
                <a:gd name="T118" fmla="*/ 75 w 75"/>
                <a:gd name="T119" fmla="*/ 114 h 114"/>
                <a:gd name="T120" fmla="*/ 75 w 75"/>
                <a:gd name="T121" fmla="*/ 35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4"/>
                <a:gd name="T185" fmla="*/ 75 w 7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4">
                  <a:moveTo>
                    <a:pt x="75" y="35"/>
                  </a:moveTo>
                  <a:lnTo>
                    <a:pt x="75" y="30"/>
                  </a:lnTo>
                  <a:lnTo>
                    <a:pt x="75" y="27"/>
                  </a:lnTo>
                  <a:lnTo>
                    <a:pt x="73" y="24"/>
                  </a:lnTo>
                  <a:lnTo>
                    <a:pt x="73" y="20"/>
                  </a:lnTo>
                  <a:lnTo>
                    <a:pt x="70" y="17"/>
                  </a:lnTo>
                  <a:lnTo>
                    <a:pt x="69" y="15"/>
                  </a:lnTo>
                  <a:lnTo>
                    <a:pt x="66" y="12"/>
                  </a:lnTo>
                  <a:lnTo>
                    <a:pt x="64" y="10"/>
                  </a:lnTo>
                  <a:lnTo>
                    <a:pt x="61" y="7"/>
                  </a:lnTo>
                  <a:lnTo>
                    <a:pt x="58" y="5"/>
                  </a:lnTo>
                  <a:lnTo>
                    <a:pt x="55" y="4"/>
                  </a:lnTo>
                  <a:lnTo>
                    <a:pt x="51" y="2"/>
                  </a:lnTo>
                  <a:lnTo>
                    <a:pt x="47" y="2"/>
                  </a:lnTo>
                  <a:lnTo>
                    <a:pt x="45" y="0"/>
                  </a:lnTo>
                  <a:lnTo>
                    <a:pt x="41" y="0"/>
                  </a:lnTo>
                  <a:lnTo>
                    <a:pt x="37" y="0"/>
                  </a:lnTo>
                  <a:lnTo>
                    <a:pt x="34" y="0"/>
                  </a:lnTo>
                  <a:lnTo>
                    <a:pt x="30" y="0"/>
                  </a:lnTo>
                  <a:lnTo>
                    <a:pt x="26" y="2"/>
                  </a:lnTo>
                  <a:lnTo>
                    <a:pt x="23" y="2"/>
                  </a:lnTo>
                  <a:lnTo>
                    <a:pt x="20" y="4"/>
                  </a:lnTo>
                  <a:lnTo>
                    <a:pt x="17" y="5"/>
                  </a:lnTo>
                  <a:lnTo>
                    <a:pt x="15" y="7"/>
                  </a:lnTo>
                  <a:lnTo>
                    <a:pt x="11" y="10"/>
                  </a:lnTo>
                  <a:lnTo>
                    <a:pt x="9" y="12"/>
                  </a:lnTo>
                  <a:lnTo>
                    <a:pt x="8" y="15"/>
                  </a:lnTo>
                  <a:lnTo>
                    <a:pt x="4" y="19"/>
                  </a:lnTo>
                  <a:lnTo>
                    <a:pt x="4" y="22"/>
                  </a:lnTo>
                  <a:lnTo>
                    <a:pt x="1" y="25"/>
                  </a:lnTo>
                  <a:lnTo>
                    <a:pt x="0" y="30"/>
                  </a:lnTo>
                  <a:lnTo>
                    <a:pt x="0" y="35"/>
                  </a:lnTo>
                  <a:lnTo>
                    <a:pt x="0" y="40"/>
                  </a:lnTo>
                  <a:lnTo>
                    <a:pt x="0" y="114"/>
                  </a:lnTo>
                  <a:lnTo>
                    <a:pt x="25" y="114"/>
                  </a:lnTo>
                  <a:lnTo>
                    <a:pt x="25" y="44"/>
                  </a:lnTo>
                  <a:lnTo>
                    <a:pt x="25" y="37"/>
                  </a:lnTo>
                  <a:lnTo>
                    <a:pt x="25" y="35"/>
                  </a:lnTo>
                  <a:lnTo>
                    <a:pt x="25" y="30"/>
                  </a:lnTo>
                  <a:lnTo>
                    <a:pt x="26" y="29"/>
                  </a:lnTo>
                  <a:lnTo>
                    <a:pt x="28" y="27"/>
                  </a:lnTo>
                  <a:lnTo>
                    <a:pt x="30" y="25"/>
                  </a:lnTo>
                  <a:lnTo>
                    <a:pt x="33" y="24"/>
                  </a:lnTo>
                  <a:lnTo>
                    <a:pt x="36" y="24"/>
                  </a:lnTo>
                  <a:lnTo>
                    <a:pt x="39" y="22"/>
                  </a:lnTo>
                  <a:lnTo>
                    <a:pt x="44" y="22"/>
                  </a:lnTo>
                  <a:lnTo>
                    <a:pt x="45" y="24"/>
                  </a:lnTo>
                  <a:lnTo>
                    <a:pt x="47" y="25"/>
                  </a:lnTo>
                  <a:lnTo>
                    <a:pt x="50" y="25"/>
                  </a:lnTo>
                  <a:lnTo>
                    <a:pt x="51" y="27"/>
                  </a:lnTo>
                  <a:lnTo>
                    <a:pt x="51" y="30"/>
                  </a:lnTo>
                  <a:lnTo>
                    <a:pt x="53" y="32"/>
                  </a:lnTo>
                  <a:lnTo>
                    <a:pt x="53" y="35"/>
                  </a:lnTo>
                  <a:lnTo>
                    <a:pt x="53" y="40"/>
                  </a:lnTo>
                  <a:lnTo>
                    <a:pt x="53" y="52"/>
                  </a:lnTo>
                  <a:lnTo>
                    <a:pt x="30" y="52"/>
                  </a:lnTo>
                  <a:lnTo>
                    <a:pt x="30" y="74"/>
                  </a:lnTo>
                  <a:lnTo>
                    <a:pt x="51" y="74"/>
                  </a:lnTo>
                  <a:lnTo>
                    <a:pt x="51" y="114"/>
                  </a:lnTo>
                  <a:lnTo>
                    <a:pt x="75" y="114"/>
                  </a:lnTo>
                  <a:lnTo>
                    <a:pt x="75" y="35"/>
                  </a:lnTo>
                  <a:close/>
                </a:path>
              </a:pathLst>
            </a:custGeom>
            <a:solidFill>
              <a:srgbClr val="FFFFFF"/>
            </a:solidFill>
            <a:ln w="3175">
              <a:solidFill>
                <a:srgbClr val="FFFFFF"/>
              </a:solidFill>
              <a:round/>
              <a:headEnd/>
              <a:tailEnd/>
            </a:ln>
          </p:spPr>
          <p:txBody>
            <a:bodyPr/>
            <a:lstStyle/>
            <a:p>
              <a:endParaRPr lang="id-ID"/>
            </a:p>
          </p:txBody>
        </p:sp>
        <p:sp>
          <p:nvSpPr>
            <p:cNvPr id="25629" name="Freeform 27"/>
            <p:cNvSpPr>
              <a:spLocks/>
            </p:cNvSpPr>
            <p:nvPr/>
          </p:nvSpPr>
          <p:spPr bwMode="auto">
            <a:xfrm>
              <a:off x="1363" y="467"/>
              <a:ext cx="54" cy="110"/>
            </a:xfrm>
            <a:custGeom>
              <a:avLst/>
              <a:gdLst>
                <a:gd name="T0" fmla="*/ 54 w 54"/>
                <a:gd name="T1" fmla="*/ 0 h 110"/>
                <a:gd name="T2" fmla="*/ 54 w 54"/>
                <a:gd name="T3" fmla="*/ 22 h 110"/>
                <a:gd name="T4" fmla="*/ 47 w 54"/>
                <a:gd name="T5" fmla="*/ 22 h 110"/>
                <a:gd name="T6" fmla="*/ 40 w 54"/>
                <a:gd name="T7" fmla="*/ 22 h 110"/>
                <a:gd name="T8" fmla="*/ 36 w 54"/>
                <a:gd name="T9" fmla="*/ 22 h 110"/>
                <a:gd name="T10" fmla="*/ 33 w 54"/>
                <a:gd name="T11" fmla="*/ 24 h 110"/>
                <a:gd name="T12" fmla="*/ 29 w 54"/>
                <a:gd name="T13" fmla="*/ 24 h 110"/>
                <a:gd name="T14" fmla="*/ 28 w 54"/>
                <a:gd name="T15" fmla="*/ 25 h 110"/>
                <a:gd name="T16" fmla="*/ 26 w 54"/>
                <a:gd name="T17" fmla="*/ 27 h 110"/>
                <a:gd name="T18" fmla="*/ 25 w 54"/>
                <a:gd name="T19" fmla="*/ 27 h 110"/>
                <a:gd name="T20" fmla="*/ 23 w 54"/>
                <a:gd name="T21" fmla="*/ 29 h 110"/>
                <a:gd name="T22" fmla="*/ 23 w 54"/>
                <a:gd name="T23" fmla="*/ 30 h 110"/>
                <a:gd name="T24" fmla="*/ 23 w 54"/>
                <a:gd name="T25" fmla="*/ 32 h 110"/>
                <a:gd name="T26" fmla="*/ 23 w 54"/>
                <a:gd name="T27" fmla="*/ 35 h 110"/>
                <a:gd name="T28" fmla="*/ 23 w 54"/>
                <a:gd name="T29" fmla="*/ 49 h 110"/>
                <a:gd name="T30" fmla="*/ 54 w 54"/>
                <a:gd name="T31" fmla="*/ 49 h 110"/>
                <a:gd name="T32" fmla="*/ 54 w 54"/>
                <a:gd name="T33" fmla="*/ 72 h 110"/>
                <a:gd name="T34" fmla="*/ 23 w 54"/>
                <a:gd name="T35" fmla="*/ 72 h 110"/>
                <a:gd name="T36" fmla="*/ 23 w 54"/>
                <a:gd name="T37" fmla="*/ 110 h 110"/>
                <a:gd name="T38" fmla="*/ 0 w 54"/>
                <a:gd name="T39" fmla="*/ 110 h 110"/>
                <a:gd name="T40" fmla="*/ 0 w 54"/>
                <a:gd name="T41" fmla="*/ 37 h 110"/>
                <a:gd name="T42" fmla="*/ 0 w 54"/>
                <a:gd name="T43" fmla="*/ 34 h 110"/>
                <a:gd name="T44" fmla="*/ 0 w 54"/>
                <a:gd name="T45" fmla="*/ 29 h 110"/>
                <a:gd name="T46" fmla="*/ 1 w 54"/>
                <a:gd name="T47" fmla="*/ 25 h 110"/>
                <a:gd name="T48" fmla="*/ 1 w 54"/>
                <a:gd name="T49" fmla="*/ 20 h 110"/>
                <a:gd name="T50" fmla="*/ 3 w 54"/>
                <a:gd name="T51" fmla="*/ 17 h 110"/>
                <a:gd name="T52" fmla="*/ 4 w 54"/>
                <a:gd name="T53" fmla="*/ 14 h 110"/>
                <a:gd name="T54" fmla="*/ 7 w 54"/>
                <a:gd name="T55" fmla="*/ 10 h 110"/>
                <a:gd name="T56" fmla="*/ 9 w 54"/>
                <a:gd name="T57" fmla="*/ 9 h 110"/>
                <a:gd name="T58" fmla="*/ 12 w 54"/>
                <a:gd name="T59" fmla="*/ 7 h 110"/>
                <a:gd name="T60" fmla="*/ 15 w 54"/>
                <a:gd name="T61" fmla="*/ 5 h 110"/>
                <a:gd name="T62" fmla="*/ 18 w 54"/>
                <a:gd name="T63" fmla="*/ 4 h 110"/>
                <a:gd name="T64" fmla="*/ 22 w 54"/>
                <a:gd name="T65" fmla="*/ 2 h 110"/>
                <a:gd name="T66" fmla="*/ 25 w 54"/>
                <a:gd name="T67" fmla="*/ 2 h 110"/>
                <a:gd name="T68" fmla="*/ 29 w 54"/>
                <a:gd name="T69" fmla="*/ 2 h 110"/>
                <a:gd name="T70" fmla="*/ 34 w 54"/>
                <a:gd name="T71" fmla="*/ 0 h 110"/>
                <a:gd name="T72" fmla="*/ 37 w 54"/>
                <a:gd name="T73" fmla="*/ 0 h 110"/>
                <a:gd name="T74" fmla="*/ 54 w 54"/>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110"/>
                <a:gd name="T116" fmla="*/ 54 w 54"/>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110">
                  <a:moveTo>
                    <a:pt x="54" y="0"/>
                  </a:moveTo>
                  <a:lnTo>
                    <a:pt x="54" y="22"/>
                  </a:lnTo>
                  <a:lnTo>
                    <a:pt x="47" y="22"/>
                  </a:lnTo>
                  <a:lnTo>
                    <a:pt x="40" y="22"/>
                  </a:lnTo>
                  <a:lnTo>
                    <a:pt x="36" y="22"/>
                  </a:lnTo>
                  <a:lnTo>
                    <a:pt x="33" y="24"/>
                  </a:lnTo>
                  <a:lnTo>
                    <a:pt x="29" y="24"/>
                  </a:lnTo>
                  <a:lnTo>
                    <a:pt x="28" y="25"/>
                  </a:lnTo>
                  <a:lnTo>
                    <a:pt x="26" y="27"/>
                  </a:lnTo>
                  <a:lnTo>
                    <a:pt x="25" y="27"/>
                  </a:lnTo>
                  <a:lnTo>
                    <a:pt x="23" y="29"/>
                  </a:lnTo>
                  <a:lnTo>
                    <a:pt x="23" y="30"/>
                  </a:lnTo>
                  <a:lnTo>
                    <a:pt x="23" y="32"/>
                  </a:lnTo>
                  <a:lnTo>
                    <a:pt x="23" y="35"/>
                  </a:lnTo>
                  <a:lnTo>
                    <a:pt x="23" y="49"/>
                  </a:lnTo>
                  <a:lnTo>
                    <a:pt x="54" y="49"/>
                  </a:lnTo>
                  <a:lnTo>
                    <a:pt x="54" y="72"/>
                  </a:lnTo>
                  <a:lnTo>
                    <a:pt x="23" y="72"/>
                  </a:lnTo>
                  <a:lnTo>
                    <a:pt x="23" y="110"/>
                  </a:lnTo>
                  <a:lnTo>
                    <a:pt x="0" y="110"/>
                  </a:lnTo>
                  <a:lnTo>
                    <a:pt x="0" y="37"/>
                  </a:lnTo>
                  <a:lnTo>
                    <a:pt x="0" y="34"/>
                  </a:lnTo>
                  <a:lnTo>
                    <a:pt x="0" y="29"/>
                  </a:lnTo>
                  <a:lnTo>
                    <a:pt x="1" y="25"/>
                  </a:lnTo>
                  <a:lnTo>
                    <a:pt x="1" y="20"/>
                  </a:lnTo>
                  <a:lnTo>
                    <a:pt x="3" y="17"/>
                  </a:lnTo>
                  <a:lnTo>
                    <a:pt x="4" y="14"/>
                  </a:lnTo>
                  <a:lnTo>
                    <a:pt x="7" y="10"/>
                  </a:lnTo>
                  <a:lnTo>
                    <a:pt x="9" y="9"/>
                  </a:lnTo>
                  <a:lnTo>
                    <a:pt x="12" y="7"/>
                  </a:lnTo>
                  <a:lnTo>
                    <a:pt x="15" y="5"/>
                  </a:lnTo>
                  <a:lnTo>
                    <a:pt x="18" y="4"/>
                  </a:lnTo>
                  <a:lnTo>
                    <a:pt x="22" y="2"/>
                  </a:lnTo>
                  <a:lnTo>
                    <a:pt x="25" y="2"/>
                  </a:lnTo>
                  <a:lnTo>
                    <a:pt x="29" y="2"/>
                  </a:lnTo>
                  <a:lnTo>
                    <a:pt x="34" y="0"/>
                  </a:lnTo>
                  <a:lnTo>
                    <a:pt x="37" y="0"/>
                  </a:lnTo>
                  <a:lnTo>
                    <a:pt x="54" y="0"/>
                  </a:lnTo>
                  <a:close/>
                </a:path>
              </a:pathLst>
            </a:custGeom>
            <a:solidFill>
              <a:srgbClr val="FFFFFF"/>
            </a:solidFill>
            <a:ln w="3175">
              <a:solidFill>
                <a:srgbClr val="FFFFFF"/>
              </a:solidFill>
              <a:round/>
              <a:headEnd/>
              <a:tailEnd/>
            </a:ln>
          </p:spPr>
          <p:txBody>
            <a:bodyPr/>
            <a:lstStyle/>
            <a:p>
              <a:endParaRPr lang="id-ID"/>
            </a:p>
          </p:txBody>
        </p:sp>
        <p:sp>
          <p:nvSpPr>
            <p:cNvPr id="25630" name="Freeform 28"/>
            <p:cNvSpPr>
              <a:spLocks/>
            </p:cNvSpPr>
            <p:nvPr/>
          </p:nvSpPr>
          <p:spPr bwMode="auto">
            <a:xfrm>
              <a:off x="1425" y="474"/>
              <a:ext cx="65" cy="112"/>
            </a:xfrm>
            <a:custGeom>
              <a:avLst/>
              <a:gdLst>
                <a:gd name="T0" fmla="*/ 65 w 65"/>
                <a:gd name="T1" fmla="*/ 22 h 112"/>
                <a:gd name="T2" fmla="*/ 57 w 65"/>
                <a:gd name="T3" fmla="*/ 22 h 112"/>
                <a:gd name="T4" fmla="*/ 49 w 65"/>
                <a:gd name="T5" fmla="*/ 23 h 112"/>
                <a:gd name="T6" fmla="*/ 43 w 65"/>
                <a:gd name="T7" fmla="*/ 23 h 112"/>
                <a:gd name="T8" fmla="*/ 38 w 65"/>
                <a:gd name="T9" fmla="*/ 27 h 112"/>
                <a:gd name="T10" fmla="*/ 32 w 65"/>
                <a:gd name="T11" fmla="*/ 28 h 112"/>
                <a:gd name="T12" fmla="*/ 29 w 65"/>
                <a:gd name="T13" fmla="*/ 35 h 112"/>
                <a:gd name="T14" fmla="*/ 25 w 65"/>
                <a:gd name="T15" fmla="*/ 40 h 112"/>
                <a:gd name="T16" fmla="*/ 24 w 65"/>
                <a:gd name="T17" fmla="*/ 47 h 112"/>
                <a:gd name="T18" fmla="*/ 65 w 65"/>
                <a:gd name="T19" fmla="*/ 68 h 112"/>
                <a:gd name="T20" fmla="*/ 24 w 65"/>
                <a:gd name="T21" fmla="*/ 70 h 112"/>
                <a:gd name="T22" fmla="*/ 25 w 65"/>
                <a:gd name="T23" fmla="*/ 75 h 112"/>
                <a:gd name="T24" fmla="*/ 30 w 65"/>
                <a:gd name="T25" fmla="*/ 80 h 112"/>
                <a:gd name="T26" fmla="*/ 35 w 65"/>
                <a:gd name="T27" fmla="*/ 85 h 112"/>
                <a:gd name="T28" fmla="*/ 39 w 65"/>
                <a:gd name="T29" fmla="*/ 87 h 112"/>
                <a:gd name="T30" fmla="*/ 46 w 65"/>
                <a:gd name="T31" fmla="*/ 90 h 112"/>
                <a:gd name="T32" fmla="*/ 54 w 65"/>
                <a:gd name="T33" fmla="*/ 90 h 112"/>
                <a:gd name="T34" fmla="*/ 61 w 65"/>
                <a:gd name="T35" fmla="*/ 90 h 112"/>
                <a:gd name="T36" fmla="*/ 65 w 65"/>
                <a:gd name="T37" fmla="*/ 110 h 112"/>
                <a:gd name="T38" fmla="*/ 54 w 65"/>
                <a:gd name="T39" fmla="*/ 112 h 112"/>
                <a:gd name="T40" fmla="*/ 43 w 65"/>
                <a:gd name="T41" fmla="*/ 110 h 112"/>
                <a:gd name="T42" fmla="*/ 32 w 65"/>
                <a:gd name="T43" fmla="*/ 107 h 112"/>
                <a:gd name="T44" fmla="*/ 21 w 65"/>
                <a:gd name="T45" fmla="*/ 103 h 112"/>
                <a:gd name="T46" fmla="*/ 13 w 65"/>
                <a:gd name="T47" fmla="*/ 95 h 112"/>
                <a:gd name="T48" fmla="*/ 7 w 65"/>
                <a:gd name="T49" fmla="*/ 85 h 112"/>
                <a:gd name="T50" fmla="*/ 2 w 65"/>
                <a:gd name="T51" fmla="*/ 73 h 112"/>
                <a:gd name="T52" fmla="*/ 0 w 65"/>
                <a:gd name="T53" fmla="*/ 57 h 112"/>
                <a:gd name="T54" fmla="*/ 0 w 65"/>
                <a:gd name="T55" fmla="*/ 45 h 112"/>
                <a:gd name="T56" fmla="*/ 2 w 65"/>
                <a:gd name="T57" fmla="*/ 33 h 112"/>
                <a:gd name="T58" fmla="*/ 8 w 65"/>
                <a:gd name="T59" fmla="*/ 23 h 112"/>
                <a:gd name="T60" fmla="*/ 14 w 65"/>
                <a:gd name="T61" fmla="*/ 17 h 112"/>
                <a:gd name="T62" fmla="*/ 24 w 65"/>
                <a:gd name="T63" fmla="*/ 10 h 112"/>
                <a:gd name="T64" fmla="*/ 35 w 65"/>
                <a:gd name="T65" fmla="*/ 3 h 112"/>
                <a:gd name="T66" fmla="*/ 49 w 65"/>
                <a:gd name="T67" fmla="*/ 2 h 112"/>
                <a:gd name="T68" fmla="*/ 65 w 65"/>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2"/>
                <a:gd name="T107" fmla="*/ 65 w 65"/>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2">
                  <a:moveTo>
                    <a:pt x="65" y="0"/>
                  </a:moveTo>
                  <a:lnTo>
                    <a:pt x="65" y="22"/>
                  </a:lnTo>
                  <a:lnTo>
                    <a:pt x="60" y="22"/>
                  </a:lnTo>
                  <a:lnTo>
                    <a:pt x="57" y="22"/>
                  </a:lnTo>
                  <a:lnTo>
                    <a:pt x="52" y="22"/>
                  </a:lnTo>
                  <a:lnTo>
                    <a:pt x="49" y="23"/>
                  </a:lnTo>
                  <a:lnTo>
                    <a:pt x="46" y="23"/>
                  </a:lnTo>
                  <a:lnTo>
                    <a:pt x="43" y="23"/>
                  </a:lnTo>
                  <a:lnTo>
                    <a:pt x="39" y="27"/>
                  </a:lnTo>
                  <a:lnTo>
                    <a:pt x="38" y="27"/>
                  </a:lnTo>
                  <a:lnTo>
                    <a:pt x="35" y="28"/>
                  </a:lnTo>
                  <a:lnTo>
                    <a:pt x="32" y="28"/>
                  </a:lnTo>
                  <a:lnTo>
                    <a:pt x="32" y="32"/>
                  </a:lnTo>
                  <a:lnTo>
                    <a:pt x="29" y="35"/>
                  </a:lnTo>
                  <a:lnTo>
                    <a:pt x="27" y="37"/>
                  </a:lnTo>
                  <a:lnTo>
                    <a:pt x="25" y="40"/>
                  </a:lnTo>
                  <a:lnTo>
                    <a:pt x="24" y="43"/>
                  </a:lnTo>
                  <a:lnTo>
                    <a:pt x="24" y="47"/>
                  </a:lnTo>
                  <a:lnTo>
                    <a:pt x="65" y="47"/>
                  </a:lnTo>
                  <a:lnTo>
                    <a:pt x="65" y="68"/>
                  </a:lnTo>
                  <a:lnTo>
                    <a:pt x="24" y="68"/>
                  </a:lnTo>
                  <a:lnTo>
                    <a:pt x="24" y="70"/>
                  </a:lnTo>
                  <a:lnTo>
                    <a:pt x="25" y="73"/>
                  </a:lnTo>
                  <a:lnTo>
                    <a:pt x="25" y="75"/>
                  </a:lnTo>
                  <a:lnTo>
                    <a:pt x="27" y="78"/>
                  </a:lnTo>
                  <a:lnTo>
                    <a:pt x="30" y="80"/>
                  </a:lnTo>
                  <a:lnTo>
                    <a:pt x="32" y="83"/>
                  </a:lnTo>
                  <a:lnTo>
                    <a:pt x="35" y="85"/>
                  </a:lnTo>
                  <a:lnTo>
                    <a:pt x="36" y="85"/>
                  </a:lnTo>
                  <a:lnTo>
                    <a:pt x="39" y="87"/>
                  </a:lnTo>
                  <a:lnTo>
                    <a:pt x="43" y="88"/>
                  </a:lnTo>
                  <a:lnTo>
                    <a:pt x="46" y="90"/>
                  </a:lnTo>
                  <a:lnTo>
                    <a:pt x="49" y="90"/>
                  </a:lnTo>
                  <a:lnTo>
                    <a:pt x="54" y="90"/>
                  </a:lnTo>
                  <a:lnTo>
                    <a:pt x="57" y="90"/>
                  </a:lnTo>
                  <a:lnTo>
                    <a:pt x="61" y="90"/>
                  </a:lnTo>
                  <a:lnTo>
                    <a:pt x="65" y="90"/>
                  </a:lnTo>
                  <a:lnTo>
                    <a:pt x="65" y="110"/>
                  </a:lnTo>
                  <a:lnTo>
                    <a:pt x="58" y="112"/>
                  </a:lnTo>
                  <a:lnTo>
                    <a:pt x="54" y="112"/>
                  </a:lnTo>
                  <a:lnTo>
                    <a:pt x="47" y="110"/>
                  </a:lnTo>
                  <a:lnTo>
                    <a:pt x="43" y="110"/>
                  </a:lnTo>
                  <a:lnTo>
                    <a:pt x="36" y="110"/>
                  </a:lnTo>
                  <a:lnTo>
                    <a:pt x="32" y="107"/>
                  </a:lnTo>
                  <a:lnTo>
                    <a:pt x="25" y="105"/>
                  </a:lnTo>
                  <a:lnTo>
                    <a:pt x="21" y="103"/>
                  </a:lnTo>
                  <a:lnTo>
                    <a:pt x="18" y="100"/>
                  </a:lnTo>
                  <a:lnTo>
                    <a:pt x="13" y="95"/>
                  </a:lnTo>
                  <a:lnTo>
                    <a:pt x="10" y="90"/>
                  </a:lnTo>
                  <a:lnTo>
                    <a:pt x="7" y="85"/>
                  </a:lnTo>
                  <a:lnTo>
                    <a:pt x="3" y="78"/>
                  </a:lnTo>
                  <a:lnTo>
                    <a:pt x="2" y="73"/>
                  </a:lnTo>
                  <a:lnTo>
                    <a:pt x="0" y="65"/>
                  </a:lnTo>
                  <a:lnTo>
                    <a:pt x="0" y="57"/>
                  </a:lnTo>
                  <a:lnTo>
                    <a:pt x="0" y="52"/>
                  </a:lnTo>
                  <a:lnTo>
                    <a:pt x="0" y="45"/>
                  </a:lnTo>
                  <a:lnTo>
                    <a:pt x="0" y="40"/>
                  </a:lnTo>
                  <a:lnTo>
                    <a:pt x="2" y="33"/>
                  </a:lnTo>
                  <a:lnTo>
                    <a:pt x="5" y="28"/>
                  </a:lnTo>
                  <a:lnTo>
                    <a:pt x="8" y="23"/>
                  </a:lnTo>
                  <a:lnTo>
                    <a:pt x="11" y="20"/>
                  </a:lnTo>
                  <a:lnTo>
                    <a:pt x="14" y="17"/>
                  </a:lnTo>
                  <a:lnTo>
                    <a:pt x="21" y="12"/>
                  </a:lnTo>
                  <a:lnTo>
                    <a:pt x="24" y="10"/>
                  </a:lnTo>
                  <a:lnTo>
                    <a:pt x="30" y="5"/>
                  </a:lnTo>
                  <a:lnTo>
                    <a:pt x="35" y="3"/>
                  </a:lnTo>
                  <a:lnTo>
                    <a:pt x="43" y="2"/>
                  </a:lnTo>
                  <a:lnTo>
                    <a:pt x="49" y="2"/>
                  </a:lnTo>
                  <a:lnTo>
                    <a:pt x="57" y="0"/>
                  </a:lnTo>
                  <a:lnTo>
                    <a:pt x="65" y="0"/>
                  </a:lnTo>
                  <a:close/>
                </a:path>
              </a:pathLst>
            </a:custGeom>
            <a:solidFill>
              <a:srgbClr val="FFFFFF"/>
            </a:solidFill>
            <a:ln w="3175">
              <a:solidFill>
                <a:srgbClr val="FFFFFF"/>
              </a:solidFill>
              <a:round/>
              <a:headEnd/>
              <a:tailEnd/>
            </a:ln>
          </p:spPr>
          <p:txBody>
            <a:bodyPr/>
            <a:lstStyle/>
            <a:p>
              <a:endParaRPr lang="id-ID"/>
            </a:p>
          </p:txBody>
        </p:sp>
        <p:sp>
          <p:nvSpPr>
            <p:cNvPr id="25631" name="Freeform 29"/>
            <p:cNvSpPr>
              <a:spLocks/>
            </p:cNvSpPr>
            <p:nvPr/>
          </p:nvSpPr>
          <p:spPr bwMode="auto">
            <a:xfrm>
              <a:off x="1501" y="492"/>
              <a:ext cx="70" cy="110"/>
            </a:xfrm>
            <a:custGeom>
              <a:avLst/>
              <a:gdLst>
                <a:gd name="T0" fmla="*/ 70 w 70"/>
                <a:gd name="T1" fmla="*/ 0 h 110"/>
                <a:gd name="T2" fmla="*/ 0 w 70"/>
                <a:gd name="T3" fmla="*/ 0 h 110"/>
                <a:gd name="T4" fmla="*/ 0 w 70"/>
                <a:gd name="T5" fmla="*/ 22 h 110"/>
                <a:gd name="T6" fmla="*/ 25 w 70"/>
                <a:gd name="T7" fmla="*/ 22 h 110"/>
                <a:gd name="T8" fmla="*/ 25 w 70"/>
                <a:gd name="T9" fmla="*/ 110 h 110"/>
                <a:gd name="T10" fmla="*/ 47 w 70"/>
                <a:gd name="T11" fmla="*/ 110 h 110"/>
                <a:gd name="T12" fmla="*/ 47 w 70"/>
                <a:gd name="T13" fmla="*/ 22 h 110"/>
                <a:gd name="T14" fmla="*/ 70 w 70"/>
                <a:gd name="T15" fmla="*/ 22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2"/>
                  </a:lnTo>
                  <a:lnTo>
                    <a:pt x="25" y="22"/>
                  </a:lnTo>
                  <a:lnTo>
                    <a:pt x="25" y="110"/>
                  </a:lnTo>
                  <a:lnTo>
                    <a:pt x="47" y="110"/>
                  </a:lnTo>
                  <a:lnTo>
                    <a:pt x="47" y="22"/>
                  </a:lnTo>
                  <a:lnTo>
                    <a:pt x="70" y="22"/>
                  </a:lnTo>
                  <a:lnTo>
                    <a:pt x="70" y="0"/>
                  </a:lnTo>
                  <a:close/>
                </a:path>
              </a:pathLst>
            </a:custGeom>
            <a:solidFill>
              <a:srgbClr val="FFFFFF"/>
            </a:solidFill>
            <a:ln w="3175">
              <a:solidFill>
                <a:srgbClr val="FFFFFF"/>
              </a:solidFill>
              <a:round/>
              <a:headEnd/>
              <a:tailEnd/>
            </a:ln>
          </p:spPr>
          <p:txBody>
            <a:bodyPr/>
            <a:lstStyle/>
            <a:p>
              <a:endParaRPr lang="id-ID"/>
            </a:p>
          </p:txBody>
        </p:sp>
        <p:sp>
          <p:nvSpPr>
            <p:cNvPr id="25632" name="Freeform 30"/>
            <p:cNvSpPr>
              <a:spLocks/>
            </p:cNvSpPr>
            <p:nvPr/>
          </p:nvSpPr>
          <p:spPr bwMode="auto">
            <a:xfrm>
              <a:off x="1566" y="541"/>
              <a:ext cx="71" cy="110"/>
            </a:xfrm>
            <a:custGeom>
              <a:avLst/>
              <a:gdLst>
                <a:gd name="T0" fmla="*/ 24 w 71"/>
                <a:gd name="T1" fmla="*/ 0 h 110"/>
                <a:gd name="T2" fmla="*/ 24 w 71"/>
                <a:gd name="T3" fmla="*/ 33 h 110"/>
                <a:gd name="T4" fmla="*/ 24 w 71"/>
                <a:gd name="T5" fmla="*/ 36 h 110"/>
                <a:gd name="T6" fmla="*/ 25 w 71"/>
                <a:gd name="T7" fmla="*/ 40 h 110"/>
                <a:gd name="T8" fmla="*/ 25 w 71"/>
                <a:gd name="T9" fmla="*/ 43 h 110"/>
                <a:gd name="T10" fmla="*/ 27 w 71"/>
                <a:gd name="T11" fmla="*/ 45 h 110"/>
                <a:gd name="T12" fmla="*/ 29 w 71"/>
                <a:gd name="T13" fmla="*/ 48 h 110"/>
                <a:gd name="T14" fmla="*/ 30 w 71"/>
                <a:gd name="T15" fmla="*/ 48 h 110"/>
                <a:gd name="T16" fmla="*/ 33 w 71"/>
                <a:gd name="T17" fmla="*/ 48 h 110"/>
                <a:gd name="T18" fmla="*/ 35 w 71"/>
                <a:gd name="T19" fmla="*/ 50 h 110"/>
                <a:gd name="T20" fmla="*/ 38 w 71"/>
                <a:gd name="T21" fmla="*/ 48 h 110"/>
                <a:gd name="T22" fmla="*/ 39 w 71"/>
                <a:gd name="T23" fmla="*/ 48 h 110"/>
                <a:gd name="T24" fmla="*/ 41 w 71"/>
                <a:gd name="T25" fmla="*/ 46 h 110"/>
                <a:gd name="T26" fmla="*/ 43 w 71"/>
                <a:gd name="T27" fmla="*/ 45 h 110"/>
                <a:gd name="T28" fmla="*/ 46 w 71"/>
                <a:gd name="T29" fmla="*/ 43 h 110"/>
                <a:gd name="T30" fmla="*/ 46 w 71"/>
                <a:gd name="T31" fmla="*/ 40 h 110"/>
                <a:gd name="T32" fmla="*/ 47 w 71"/>
                <a:gd name="T33" fmla="*/ 36 h 110"/>
                <a:gd name="T34" fmla="*/ 47 w 71"/>
                <a:gd name="T35" fmla="*/ 33 h 110"/>
                <a:gd name="T36" fmla="*/ 47 w 71"/>
                <a:gd name="T37" fmla="*/ 0 h 110"/>
                <a:gd name="T38" fmla="*/ 71 w 71"/>
                <a:gd name="T39" fmla="*/ 0 h 110"/>
                <a:gd name="T40" fmla="*/ 71 w 71"/>
                <a:gd name="T41" fmla="*/ 38 h 110"/>
                <a:gd name="T42" fmla="*/ 69 w 71"/>
                <a:gd name="T43" fmla="*/ 45 h 110"/>
                <a:gd name="T44" fmla="*/ 69 w 71"/>
                <a:gd name="T45" fmla="*/ 48 h 110"/>
                <a:gd name="T46" fmla="*/ 68 w 71"/>
                <a:gd name="T47" fmla="*/ 50 h 110"/>
                <a:gd name="T48" fmla="*/ 68 w 71"/>
                <a:gd name="T49" fmla="*/ 53 h 110"/>
                <a:gd name="T50" fmla="*/ 66 w 71"/>
                <a:gd name="T51" fmla="*/ 55 h 110"/>
                <a:gd name="T52" fmla="*/ 65 w 71"/>
                <a:gd name="T53" fmla="*/ 58 h 110"/>
                <a:gd name="T54" fmla="*/ 63 w 71"/>
                <a:gd name="T55" fmla="*/ 60 h 110"/>
                <a:gd name="T56" fmla="*/ 61 w 71"/>
                <a:gd name="T57" fmla="*/ 61 h 110"/>
                <a:gd name="T58" fmla="*/ 60 w 71"/>
                <a:gd name="T59" fmla="*/ 63 h 110"/>
                <a:gd name="T60" fmla="*/ 57 w 71"/>
                <a:gd name="T61" fmla="*/ 65 h 110"/>
                <a:gd name="T62" fmla="*/ 57 w 71"/>
                <a:gd name="T63" fmla="*/ 66 h 110"/>
                <a:gd name="T64" fmla="*/ 54 w 71"/>
                <a:gd name="T65" fmla="*/ 68 h 110"/>
                <a:gd name="T66" fmla="*/ 52 w 71"/>
                <a:gd name="T67" fmla="*/ 68 h 110"/>
                <a:gd name="T68" fmla="*/ 47 w 71"/>
                <a:gd name="T69" fmla="*/ 70 h 110"/>
                <a:gd name="T70" fmla="*/ 47 w 71"/>
                <a:gd name="T71" fmla="*/ 110 h 110"/>
                <a:gd name="T72" fmla="*/ 25 w 71"/>
                <a:gd name="T73" fmla="*/ 110 h 110"/>
                <a:gd name="T74" fmla="*/ 25 w 71"/>
                <a:gd name="T75" fmla="*/ 70 h 110"/>
                <a:gd name="T76" fmla="*/ 21 w 71"/>
                <a:gd name="T77" fmla="*/ 70 h 110"/>
                <a:gd name="T78" fmla="*/ 19 w 71"/>
                <a:gd name="T79" fmla="*/ 68 h 110"/>
                <a:gd name="T80" fmla="*/ 16 w 71"/>
                <a:gd name="T81" fmla="*/ 68 h 110"/>
                <a:gd name="T82" fmla="*/ 14 w 71"/>
                <a:gd name="T83" fmla="*/ 66 h 110"/>
                <a:gd name="T84" fmla="*/ 13 w 71"/>
                <a:gd name="T85" fmla="*/ 65 h 110"/>
                <a:gd name="T86" fmla="*/ 10 w 71"/>
                <a:gd name="T87" fmla="*/ 63 h 110"/>
                <a:gd name="T88" fmla="*/ 8 w 71"/>
                <a:gd name="T89" fmla="*/ 61 h 110"/>
                <a:gd name="T90" fmla="*/ 7 w 71"/>
                <a:gd name="T91" fmla="*/ 60 h 110"/>
                <a:gd name="T92" fmla="*/ 5 w 71"/>
                <a:gd name="T93" fmla="*/ 58 h 110"/>
                <a:gd name="T94" fmla="*/ 3 w 71"/>
                <a:gd name="T95" fmla="*/ 55 h 110"/>
                <a:gd name="T96" fmla="*/ 2 w 71"/>
                <a:gd name="T97" fmla="*/ 51 h 110"/>
                <a:gd name="T98" fmla="*/ 0 w 71"/>
                <a:gd name="T99" fmla="*/ 50 h 110"/>
                <a:gd name="T100" fmla="*/ 0 w 71"/>
                <a:gd name="T101" fmla="*/ 48 h 110"/>
                <a:gd name="T102" fmla="*/ 0 w 71"/>
                <a:gd name="T103" fmla="*/ 45 h 110"/>
                <a:gd name="T104" fmla="*/ 0 w 71"/>
                <a:gd name="T105" fmla="*/ 40 h 110"/>
                <a:gd name="T106" fmla="*/ 0 w 71"/>
                <a:gd name="T107" fmla="*/ 0 h 110"/>
                <a:gd name="T108" fmla="*/ 24 w 71"/>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10"/>
                <a:gd name="T167" fmla="*/ 71 w 7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10">
                  <a:moveTo>
                    <a:pt x="24" y="0"/>
                  </a:moveTo>
                  <a:lnTo>
                    <a:pt x="24" y="33"/>
                  </a:lnTo>
                  <a:lnTo>
                    <a:pt x="24" y="36"/>
                  </a:lnTo>
                  <a:lnTo>
                    <a:pt x="25" y="40"/>
                  </a:lnTo>
                  <a:lnTo>
                    <a:pt x="25" y="43"/>
                  </a:lnTo>
                  <a:lnTo>
                    <a:pt x="27" y="45"/>
                  </a:lnTo>
                  <a:lnTo>
                    <a:pt x="29" y="48"/>
                  </a:lnTo>
                  <a:lnTo>
                    <a:pt x="30" y="48"/>
                  </a:lnTo>
                  <a:lnTo>
                    <a:pt x="33" y="48"/>
                  </a:lnTo>
                  <a:lnTo>
                    <a:pt x="35" y="50"/>
                  </a:lnTo>
                  <a:lnTo>
                    <a:pt x="38" y="48"/>
                  </a:lnTo>
                  <a:lnTo>
                    <a:pt x="39" y="48"/>
                  </a:lnTo>
                  <a:lnTo>
                    <a:pt x="41" y="46"/>
                  </a:lnTo>
                  <a:lnTo>
                    <a:pt x="43" y="45"/>
                  </a:lnTo>
                  <a:lnTo>
                    <a:pt x="46" y="43"/>
                  </a:lnTo>
                  <a:lnTo>
                    <a:pt x="46" y="40"/>
                  </a:lnTo>
                  <a:lnTo>
                    <a:pt x="47" y="36"/>
                  </a:lnTo>
                  <a:lnTo>
                    <a:pt x="47" y="33"/>
                  </a:lnTo>
                  <a:lnTo>
                    <a:pt x="47" y="0"/>
                  </a:lnTo>
                  <a:lnTo>
                    <a:pt x="71" y="0"/>
                  </a:lnTo>
                  <a:lnTo>
                    <a:pt x="71" y="38"/>
                  </a:lnTo>
                  <a:lnTo>
                    <a:pt x="69" y="45"/>
                  </a:lnTo>
                  <a:lnTo>
                    <a:pt x="69" y="48"/>
                  </a:lnTo>
                  <a:lnTo>
                    <a:pt x="68" y="50"/>
                  </a:lnTo>
                  <a:lnTo>
                    <a:pt x="68" y="53"/>
                  </a:lnTo>
                  <a:lnTo>
                    <a:pt x="66" y="55"/>
                  </a:lnTo>
                  <a:lnTo>
                    <a:pt x="65" y="58"/>
                  </a:lnTo>
                  <a:lnTo>
                    <a:pt x="63" y="60"/>
                  </a:lnTo>
                  <a:lnTo>
                    <a:pt x="61" y="61"/>
                  </a:lnTo>
                  <a:lnTo>
                    <a:pt x="60" y="63"/>
                  </a:lnTo>
                  <a:lnTo>
                    <a:pt x="57" y="65"/>
                  </a:lnTo>
                  <a:lnTo>
                    <a:pt x="57" y="66"/>
                  </a:lnTo>
                  <a:lnTo>
                    <a:pt x="54" y="68"/>
                  </a:lnTo>
                  <a:lnTo>
                    <a:pt x="52" y="68"/>
                  </a:lnTo>
                  <a:lnTo>
                    <a:pt x="47" y="70"/>
                  </a:lnTo>
                  <a:lnTo>
                    <a:pt x="47" y="110"/>
                  </a:lnTo>
                  <a:lnTo>
                    <a:pt x="25" y="110"/>
                  </a:lnTo>
                  <a:lnTo>
                    <a:pt x="25" y="70"/>
                  </a:lnTo>
                  <a:lnTo>
                    <a:pt x="21" y="70"/>
                  </a:lnTo>
                  <a:lnTo>
                    <a:pt x="19" y="68"/>
                  </a:lnTo>
                  <a:lnTo>
                    <a:pt x="16" y="68"/>
                  </a:lnTo>
                  <a:lnTo>
                    <a:pt x="14" y="66"/>
                  </a:lnTo>
                  <a:lnTo>
                    <a:pt x="13" y="65"/>
                  </a:lnTo>
                  <a:lnTo>
                    <a:pt x="10" y="63"/>
                  </a:lnTo>
                  <a:lnTo>
                    <a:pt x="8" y="61"/>
                  </a:lnTo>
                  <a:lnTo>
                    <a:pt x="7" y="60"/>
                  </a:lnTo>
                  <a:lnTo>
                    <a:pt x="5" y="58"/>
                  </a:lnTo>
                  <a:lnTo>
                    <a:pt x="3" y="55"/>
                  </a:lnTo>
                  <a:lnTo>
                    <a:pt x="2" y="51"/>
                  </a:lnTo>
                  <a:lnTo>
                    <a:pt x="0" y="50"/>
                  </a:lnTo>
                  <a:lnTo>
                    <a:pt x="0" y="48"/>
                  </a:lnTo>
                  <a:lnTo>
                    <a:pt x="0" y="45"/>
                  </a:lnTo>
                  <a:lnTo>
                    <a:pt x="0" y="40"/>
                  </a:lnTo>
                  <a:lnTo>
                    <a:pt x="0" y="0"/>
                  </a:lnTo>
                  <a:lnTo>
                    <a:pt x="24" y="0"/>
                  </a:lnTo>
                  <a:close/>
                </a:path>
              </a:pathLst>
            </a:custGeom>
            <a:solidFill>
              <a:srgbClr val="FFFFFF"/>
            </a:solidFill>
            <a:ln w="3175">
              <a:solidFill>
                <a:srgbClr val="FFFFFF"/>
              </a:solidFill>
              <a:round/>
              <a:headEnd/>
              <a:tailEnd/>
            </a:ln>
          </p:spPr>
          <p:txBody>
            <a:bodyPr/>
            <a:lstStyle/>
            <a:p>
              <a:endParaRPr lang="id-ID"/>
            </a:p>
          </p:txBody>
        </p:sp>
        <p:sp>
          <p:nvSpPr>
            <p:cNvPr id="25633" name="Freeform 31"/>
            <p:cNvSpPr>
              <a:spLocks/>
            </p:cNvSpPr>
            <p:nvPr/>
          </p:nvSpPr>
          <p:spPr bwMode="auto">
            <a:xfrm>
              <a:off x="1250" y="1046"/>
              <a:ext cx="58" cy="110"/>
            </a:xfrm>
            <a:custGeom>
              <a:avLst/>
              <a:gdLst>
                <a:gd name="T0" fmla="*/ 58 w 58"/>
                <a:gd name="T1" fmla="*/ 0 h 110"/>
                <a:gd name="T2" fmla="*/ 58 w 58"/>
                <a:gd name="T3" fmla="*/ 21 h 110"/>
                <a:gd name="T4" fmla="*/ 41 w 58"/>
                <a:gd name="T5" fmla="*/ 21 h 110"/>
                <a:gd name="T6" fmla="*/ 37 w 58"/>
                <a:gd name="T7" fmla="*/ 21 h 110"/>
                <a:gd name="T8" fmla="*/ 34 w 58"/>
                <a:gd name="T9" fmla="*/ 21 h 110"/>
                <a:gd name="T10" fmla="*/ 33 w 58"/>
                <a:gd name="T11" fmla="*/ 23 h 110"/>
                <a:gd name="T12" fmla="*/ 31 w 58"/>
                <a:gd name="T13" fmla="*/ 23 h 110"/>
                <a:gd name="T14" fmla="*/ 28 w 58"/>
                <a:gd name="T15" fmla="*/ 23 h 110"/>
                <a:gd name="T16" fmla="*/ 26 w 58"/>
                <a:gd name="T17" fmla="*/ 25 h 110"/>
                <a:gd name="T18" fmla="*/ 26 w 58"/>
                <a:gd name="T19" fmla="*/ 26 h 110"/>
                <a:gd name="T20" fmla="*/ 25 w 58"/>
                <a:gd name="T21" fmla="*/ 28 h 110"/>
                <a:gd name="T22" fmla="*/ 23 w 58"/>
                <a:gd name="T23" fmla="*/ 31 h 110"/>
                <a:gd name="T24" fmla="*/ 23 w 58"/>
                <a:gd name="T25" fmla="*/ 33 h 110"/>
                <a:gd name="T26" fmla="*/ 23 w 58"/>
                <a:gd name="T27" fmla="*/ 35 h 110"/>
                <a:gd name="T28" fmla="*/ 23 w 58"/>
                <a:gd name="T29" fmla="*/ 48 h 110"/>
                <a:gd name="T30" fmla="*/ 58 w 58"/>
                <a:gd name="T31" fmla="*/ 48 h 110"/>
                <a:gd name="T32" fmla="*/ 58 w 58"/>
                <a:gd name="T33" fmla="*/ 70 h 110"/>
                <a:gd name="T34" fmla="*/ 23 w 58"/>
                <a:gd name="T35" fmla="*/ 70 h 110"/>
                <a:gd name="T36" fmla="*/ 23 w 58"/>
                <a:gd name="T37" fmla="*/ 110 h 110"/>
                <a:gd name="T38" fmla="*/ 0 w 58"/>
                <a:gd name="T39" fmla="*/ 110 h 110"/>
                <a:gd name="T40" fmla="*/ 0 w 58"/>
                <a:gd name="T41" fmla="*/ 36 h 110"/>
                <a:gd name="T42" fmla="*/ 0 w 58"/>
                <a:gd name="T43" fmla="*/ 33 h 110"/>
                <a:gd name="T44" fmla="*/ 0 w 58"/>
                <a:gd name="T45" fmla="*/ 28 h 110"/>
                <a:gd name="T46" fmla="*/ 1 w 58"/>
                <a:gd name="T47" fmla="*/ 23 h 110"/>
                <a:gd name="T48" fmla="*/ 1 w 58"/>
                <a:gd name="T49" fmla="*/ 18 h 110"/>
                <a:gd name="T50" fmla="*/ 3 w 58"/>
                <a:gd name="T51" fmla="*/ 16 h 110"/>
                <a:gd name="T52" fmla="*/ 6 w 58"/>
                <a:gd name="T53" fmla="*/ 13 h 110"/>
                <a:gd name="T54" fmla="*/ 8 w 58"/>
                <a:gd name="T55" fmla="*/ 10 h 110"/>
                <a:gd name="T56" fmla="*/ 11 w 58"/>
                <a:gd name="T57" fmla="*/ 6 h 110"/>
                <a:gd name="T58" fmla="*/ 14 w 58"/>
                <a:gd name="T59" fmla="*/ 6 h 110"/>
                <a:gd name="T60" fmla="*/ 16 w 58"/>
                <a:gd name="T61" fmla="*/ 3 h 110"/>
                <a:gd name="T62" fmla="*/ 19 w 58"/>
                <a:gd name="T63" fmla="*/ 1 h 110"/>
                <a:gd name="T64" fmla="*/ 22 w 58"/>
                <a:gd name="T65" fmla="*/ 1 h 110"/>
                <a:gd name="T66" fmla="*/ 26 w 58"/>
                <a:gd name="T67" fmla="*/ 0 h 110"/>
                <a:gd name="T68" fmla="*/ 31 w 58"/>
                <a:gd name="T69" fmla="*/ 0 h 110"/>
                <a:gd name="T70" fmla="*/ 34 w 58"/>
                <a:gd name="T71" fmla="*/ 0 h 110"/>
                <a:gd name="T72" fmla="*/ 39 w 58"/>
                <a:gd name="T73" fmla="*/ 0 h 110"/>
                <a:gd name="T74" fmla="*/ 58 w 58"/>
                <a:gd name="T75" fmla="*/ 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58" y="0"/>
                  </a:moveTo>
                  <a:lnTo>
                    <a:pt x="58" y="21"/>
                  </a:lnTo>
                  <a:lnTo>
                    <a:pt x="41" y="21"/>
                  </a:lnTo>
                  <a:lnTo>
                    <a:pt x="37" y="21"/>
                  </a:lnTo>
                  <a:lnTo>
                    <a:pt x="34" y="21"/>
                  </a:lnTo>
                  <a:lnTo>
                    <a:pt x="33" y="23"/>
                  </a:lnTo>
                  <a:lnTo>
                    <a:pt x="31" y="23"/>
                  </a:lnTo>
                  <a:lnTo>
                    <a:pt x="28" y="23"/>
                  </a:lnTo>
                  <a:lnTo>
                    <a:pt x="26" y="25"/>
                  </a:lnTo>
                  <a:lnTo>
                    <a:pt x="26" y="26"/>
                  </a:lnTo>
                  <a:lnTo>
                    <a:pt x="25" y="28"/>
                  </a:lnTo>
                  <a:lnTo>
                    <a:pt x="23" y="31"/>
                  </a:lnTo>
                  <a:lnTo>
                    <a:pt x="23" y="33"/>
                  </a:lnTo>
                  <a:lnTo>
                    <a:pt x="23" y="35"/>
                  </a:lnTo>
                  <a:lnTo>
                    <a:pt x="23" y="48"/>
                  </a:lnTo>
                  <a:lnTo>
                    <a:pt x="58" y="48"/>
                  </a:lnTo>
                  <a:lnTo>
                    <a:pt x="58" y="70"/>
                  </a:lnTo>
                  <a:lnTo>
                    <a:pt x="23" y="70"/>
                  </a:lnTo>
                  <a:lnTo>
                    <a:pt x="23" y="110"/>
                  </a:lnTo>
                  <a:lnTo>
                    <a:pt x="0" y="110"/>
                  </a:lnTo>
                  <a:lnTo>
                    <a:pt x="0" y="36"/>
                  </a:lnTo>
                  <a:lnTo>
                    <a:pt x="0" y="33"/>
                  </a:lnTo>
                  <a:lnTo>
                    <a:pt x="0" y="28"/>
                  </a:lnTo>
                  <a:lnTo>
                    <a:pt x="1" y="23"/>
                  </a:lnTo>
                  <a:lnTo>
                    <a:pt x="1" y="18"/>
                  </a:lnTo>
                  <a:lnTo>
                    <a:pt x="3" y="16"/>
                  </a:lnTo>
                  <a:lnTo>
                    <a:pt x="6" y="13"/>
                  </a:lnTo>
                  <a:lnTo>
                    <a:pt x="8" y="10"/>
                  </a:lnTo>
                  <a:lnTo>
                    <a:pt x="11" y="6"/>
                  </a:lnTo>
                  <a:lnTo>
                    <a:pt x="14" y="6"/>
                  </a:lnTo>
                  <a:lnTo>
                    <a:pt x="16" y="3"/>
                  </a:lnTo>
                  <a:lnTo>
                    <a:pt x="19" y="1"/>
                  </a:lnTo>
                  <a:lnTo>
                    <a:pt x="22" y="1"/>
                  </a:lnTo>
                  <a:lnTo>
                    <a:pt x="26" y="0"/>
                  </a:lnTo>
                  <a:lnTo>
                    <a:pt x="31" y="0"/>
                  </a:lnTo>
                  <a:lnTo>
                    <a:pt x="34" y="0"/>
                  </a:lnTo>
                  <a:lnTo>
                    <a:pt x="39" y="0"/>
                  </a:lnTo>
                  <a:lnTo>
                    <a:pt x="58" y="0"/>
                  </a:lnTo>
                  <a:close/>
                </a:path>
              </a:pathLst>
            </a:custGeom>
            <a:solidFill>
              <a:srgbClr val="FFFFFF"/>
            </a:solidFill>
            <a:ln w="3175">
              <a:solidFill>
                <a:srgbClr val="FFFFFF"/>
              </a:solidFill>
              <a:round/>
              <a:headEnd/>
              <a:tailEnd/>
            </a:ln>
          </p:spPr>
          <p:txBody>
            <a:bodyPr/>
            <a:lstStyle/>
            <a:p>
              <a:endParaRPr lang="id-ID"/>
            </a:p>
          </p:txBody>
        </p:sp>
        <p:sp>
          <p:nvSpPr>
            <p:cNvPr id="25634" name="Rectangle 32"/>
            <p:cNvSpPr>
              <a:spLocks noChangeArrowheads="1"/>
            </p:cNvSpPr>
            <p:nvPr/>
          </p:nvSpPr>
          <p:spPr bwMode="auto">
            <a:xfrm>
              <a:off x="1322" y="1061"/>
              <a:ext cx="25" cy="113"/>
            </a:xfrm>
            <a:prstGeom prst="rect">
              <a:avLst/>
            </a:prstGeom>
            <a:solidFill>
              <a:srgbClr val="FFFFFF"/>
            </a:solidFill>
            <a:ln w="3175">
              <a:solidFill>
                <a:srgbClr val="FFFFFF"/>
              </a:solidFill>
              <a:miter lim="800000"/>
              <a:headEnd/>
              <a:tailEnd/>
            </a:ln>
          </p:spPr>
          <p:txBody>
            <a:bodyPr/>
            <a:lstStyle/>
            <a:p>
              <a:endParaRPr lang="id-ID"/>
            </a:p>
          </p:txBody>
        </p:sp>
        <p:sp>
          <p:nvSpPr>
            <p:cNvPr id="25635" name="Freeform 33"/>
            <p:cNvSpPr>
              <a:spLocks/>
            </p:cNvSpPr>
            <p:nvPr/>
          </p:nvSpPr>
          <p:spPr bwMode="auto">
            <a:xfrm>
              <a:off x="1361" y="1071"/>
              <a:ext cx="72" cy="113"/>
            </a:xfrm>
            <a:custGeom>
              <a:avLst/>
              <a:gdLst>
                <a:gd name="T0" fmla="*/ 61 w 72"/>
                <a:gd name="T1" fmla="*/ 53 h 113"/>
                <a:gd name="T2" fmla="*/ 67 w 72"/>
                <a:gd name="T3" fmla="*/ 45 h 113"/>
                <a:gd name="T4" fmla="*/ 71 w 72"/>
                <a:gd name="T5" fmla="*/ 36 h 113"/>
                <a:gd name="T6" fmla="*/ 71 w 72"/>
                <a:gd name="T7" fmla="*/ 25 h 113"/>
                <a:gd name="T8" fmla="*/ 67 w 72"/>
                <a:gd name="T9" fmla="*/ 18 h 113"/>
                <a:gd name="T10" fmla="*/ 63 w 72"/>
                <a:gd name="T11" fmla="*/ 10 h 113"/>
                <a:gd name="T12" fmla="*/ 55 w 72"/>
                <a:gd name="T13" fmla="*/ 5 h 113"/>
                <a:gd name="T14" fmla="*/ 47 w 72"/>
                <a:gd name="T15" fmla="*/ 0 h 113"/>
                <a:gd name="T16" fmla="*/ 36 w 72"/>
                <a:gd name="T17" fmla="*/ 0 h 113"/>
                <a:gd name="T18" fmla="*/ 27 w 72"/>
                <a:gd name="T19" fmla="*/ 1 h 113"/>
                <a:gd name="T20" fmla="*/ 17 w 72"/>
                <a:gd name="T21" fmla="*/ 5 h 113"/>
                <a:gd name="T22" fmla="*/ 9 w 72"/>
                <a:gd name="T23" fmla="*/ 8 h 113"/>
                <a:gd name="T24" fmla="*/ 6 w 72"/>
                <a:gd name="T25" fmla="*/ 15 h 113"/>
                <a:gd name="T26" fmla="*/ 3 w 72"/>
                <a:gd name="T27" fmla="*/ 21 h 113"/>
                <a:gd name="T28" fmla="*/ 0 w 72"/>
                <a:gd name="T29" fmla="*/ 30 h 113"/>
                <a:gd name="T30" fmla="*/ 0 w 72"/>
                <a:gd name="T31" fmla="*/ 40 h 113"/>
                <a:gd name="T32" fmla="*/ 0 w 72"/>
                <a:gd name="T33" fmla="*/ 113 h 113"/>
                <a:gd name="T34" fmla="*/ 22 w 72"/>
                <a:gd name="T35" fmla="*/ 45 h 113"/>
                <a:gd name="T36" fmla="*/ 22 w 72"/>
                <a:gd name="T37" fmla="*/ 38 h 113"/>
                <a:gd name="T38" fmla="*/ 25 w 72"/>
                <a:gd name="T39" fmla="*/ 31 h 113"/>
                <a:gd name="T40" fmla="*/ 27 w 72"/>
                <a:gd name="T41" fmla="*/ 28 h 113"/>
                <a:gd name="T42" fmla="*/ 28 w 72"/>
                <a:gd name="T43" fmla="*/ 25 h 113"/>
                <a:gd name="T44" fmla="*/ 31 w 72"/>
                <a:gd name="T45" fmla="*/ 23 h 113"/>
                <a:gd name="T46" fmla="*/ 36 w 72"/>
                <a:gd name="T47" fmla="*/ 21 h 113"/>
                <a:gd name="T48" fmla="*/ 39 w 72"/>
                <a:gd name="T49" fmla="*/ 23 h 113"/>
                <a:gd name="T50" fmla="*/ 44 w 72"/>
                <a:gd name="T51" fmla="*/ 25 h 113"/>
                <a:gd name="T52" fmla="*/ 46 w 72"/>
                <a:gd name="T53" fmla="*/ 28 h 113"/>
                <a:gd name="T54" fmla="*/ 47 w 72"/>
                <a:gd name="T55" fmla="*/ 31 h 113"/>
                <a:gd name="T56" fmla="*/ 47 w 72"/>
                <a:gd name="T57" fmla="*/ 36 h 113"/>
                <a:gd name="T58" fmla="*/ 46 w 72"/>
                <a:gd name="T59" fmla="*/ 40 h 113"/>
                <a:gd name="T60" fmla="*/ 44 w 72"/>
                <a:gd name="T61" fmla="*/ 45 h 113"/>
                <a:gd name="T62" fmla="*/ 39 w 72"/>
                <a:gd name="T63" fmla="*/ 46 h 113"/>
                <a:gd name="T64" fmla="*/ 36 w 72"/>
                <a:gd name="T65" fmla="*/ 48 h 113"/>
                <a:gd name="T66" fmla="*/ 28 w 72"/>
                <a:gd name="T67" fmla="*/ 48 h 113"/>
                <a:gd name="T68" fmla="*/ 33 w 72"/>
                <a:gd name="T69" fmla="*/ 68 h 113"/>
                <a:gd name="T70" fmla="*/ 38 w 72"/>
                <a:gd name="T71" fmla="*/ 68 h 113"/>
                <a:gd name="T72" fmla="*/ 42 w 72"/>
                <a:gd name="T73" fmla="*/ 70 h 113"/>
                <a:gd name="T74" fmla="*/ 44 w 72"/>
                <a:gd name="T75" fmla="*/ 70 h 113"/>
                <a:gd name="T76" fmla="*/ 47 w 72"/>
                <a:gd name="T77" fmla="*/ 71 h 113"/>
                <a:gd name="T78" fmla="*/ 47 w 72"/>
                <a:gd name="T79" fmla="*/ 75 h 113"/>
                <a:gd name="T80" fmla="*/ 49 w 72"/>
                <a:gd name="T81" fmla="*/ 78 h 113"/>
                <a:gd name="T82" fmla="*/ 49 w 72"/>
                <a:gd name="T83" fmla="*/ 83 h 113"/>
                <a:gd name="T84" fmla="*/ 72 w 72"/>
                <a:gd name="T85" fmla="*/ 113 h 113"/>
                <a:gd name="T86" fmla="*/ 72 w 72"/>
                <a:gd name="T87" fmla="*/ 76 h 113"/>
                <a:gd name="T88" fmla="*/ 72 w 72"/>
                <a:gd name="T89" fmla="*/ 71 h 113"/>
                <a:gd name="T90" fmla="*/ 71 w 72"/>
                <a:gd name="T91" fmla="*/ 68 h 113"/>
                <a:gd name="T92" fmla="*/ 69 w 72"/>
                <a:gd name="T93" fmla="*/ 65 h 113"/>
                <a:gd name="T94" fmla="*/ 67 w 72"/>
                <a:gd name="T95" fmla="*/ 63 h 113"/>
                <a:gd name="T96" fmla="*/ 66 w 72"/>
                <a:gd name="T97" fmla="*/ 61 h 113"/>
                <a:gd name="T98" fmla="*/ 61 w 72"/>
                <a:gd name="T99" fmla="*/ 58 h 113"/>
                <a:gd name="T100" fmla="*/ 56 w 72"/>
                <a:gd name="T101" fmla="*/ 56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3"/>
                <a:gd name="T155" fmla="*/ 72 w 72"/>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3">
                  <a:moveTo>
                    <a:pt x="56" y="56"/>
                  </a:moveTo>
                  <a:lnTo>
                    <a:pt x="61" y="53"/>
                  </a:lnTo>
                  <a:lnTo>
                    <a:pt x="64" y="48"/>
                  </a:lnTo>
                  <a:lnTo>
                    <a:pt x="67" y="45"/>
                  </a:lnTo>
                  <a:lnTo>
                    <a:pt x="69" y="40"/>
                  </a:lnTo>
                  <a:lnTo>
                    <a:pt x="71" y="36"/>
                  </a:lnTo>
                  <a:lnTo>
                    <a:pt x="71" y="30"/>
                  </a:lnTo>
                  <a:lnTo>
                    <a:pt x="71" y="25"/>
                  </a:lnTo>
                  <a:lnTo>
                    <a:pt x="69" y="21"/>
                  </a:lnTo>
                  <a:lnTo>
                    <a:pt x="67" y="18"/>
                  </a:lnTo>
                  <a:lnTo>
                    <a:pt x="66" y="13"/>
                  </a:lnTo>
                  <a:lnTo>
                    <a:pt x="63" y="10"/>
                  </a:lnTo>
                  <a:lnTo>
                    <a:pt x="60" y="6"/>
                  </a:lnTo>
                  <a:lnTo>
                    <a:pt x="55" y="5"/>
                  </a:lnTo>
                  <a:lnTo>
                    <a:pt x="50" y="3"/>
                  </a:lnTo>
                  <a:lnTo>
                    <a:pt x="47" y="0"/>
                  </a:lnTo>
                  <a:lnTo>
                    <a:pt x="41" y="0"/>
                  </a:lnTo>
                  <a:lnTo>
                    <a:pt x="36" y="0"/>
                  </a:lnTo>
                  <a:lnTo>
                    <a:pt x="30" y="0"/>
                  </a:lnTo>
                  <a:lnTo>
                    <a:pt x="27" y="1"/>
                  </a:lnTo>
                  <a:lnTo>
                    <a:pt x="20" y="3"/>
                  </a:lnTo>
                  <a:lnTo>
                    <a:pt x="17" y="5"/>
                  </a:lnTo>
                  <a:lnTo>
                    <a:pt x="14" y="6"/>
                  </a:lnTo>
                  <a:lnTo>
                    <a:pt x="9" y="8"/>
                  </a:lnTo>
                  <a:lnTo>
                    <a:pt x="8" y="11"/>
                  </a:lnTo>
                  <a:lnTo>
                    <a:pt x="6" y="15"/>
                  </a:lnTo>
                  <a:lnTo>
                    <a:pt x="3" y="20"/>
                  </a:lnTo>
                  <a:lnTo>
                    <a:pt x="3" y="21"/>
                  </a:lnTo>
                  <a:lnTo>
                    <a:pt x="2" y="25"/>
                  </a:lnTo>
                  <a:lnTo>
                    <a:pt x="0" y="30"/>
                  </a:lnTo>
                  <a:lnTo>
                    <a:pt x="0" y="35"/>
                  </a:lnTo>
                  <a:lnTo>
                    <a:pt x="0" y="40"/>
                  </a:lnTo>
                  <a:lnTo>
                    <a:pt x="0" y="45"/>
                  </a:lnTo>
                  <a:lnTo>
                    <a:pt x="0" y="113"/>
                  </a:lnTo>
                  <a:lnTo>
                    <a:pt x="22" y="113"/>
                  </a:lnTo>
                  <a:lnTo>
                    <a:pt x="22" y="45"/>
                  </a:lnTo>
                  <a:lnTo>
                    <a:pt x="22" y="40"/>
                  </a:lnTo>
                  <a:lnTo>
                    <a:pt x="22" y="38"/>
                  </a:lnTo>
                  <a:lnTo>
                    <a:pt x="24" y="35"/>
                  </a:lnTo>
                  <a:lnTo>
                    <a:pt x="25" y="31"/>
                  </a:lnTo>
                  <a:lnTo>
                    <a:pt x="25" y="30"/>
                  </a:lnTo>
                  <a:lnTo>
                    <a:pt x="27" y="28"/>
                  </a:lnTo>
                  <a:lnTo>
                    <a:pt x="27" y="26"/>
                  </a:lnTo>
                  <a:lnTo>
                    <a:pt x="28" y="25"/>
                  </a:lnTo>
                  <a:lnTo>
                    <a:pt x="30" y="25"/>
                  </a:lnTo>
                  <a:lnTo>
                    <a:pt x="31" y="23"/>
                  </a:lnTo>
                  <a:lnTo>
                    <a:pt x="33" y="21"/>
                  </a:lnTo>
                  <a:lnTo>
                    <a:pt x="36" y="21"/>
                  </a:lnTo>
                  <a:lnTo>
                    <a:pt x="38" y="21"/>
                  </a:lnTo>
                  <a:lnTo>
                    <a:pt x="39" y="23"/>
                  </a:lnTo>
                  <a:lnTo>
                    <a:pt x="41" y="23"/>
                  </a:lnTo>
                  <a:lnTo>
                    <a:pt x="44" y="25"/>
                  </a:lnTo>
                  <a:lnTo>
                    <a:pt x="44" y="26"/>
                  </a:lnTo>
                  <a:lnTo>
                    <a:pt x="46" y="28"/>
                  </a:lnTo>
                  <a:lnTo>
                    <a:pt x="46" y="30"/>
                  </a:lnTo>
                  <a:lnTo>
                    <a:pt x="47" y="31"/>
                  </a:lnTo>
                  <a:lnTo>
                    <a:pt x="47" y="33"/>
                  </a:lnTo>
                  <a:lnTo>
                    <a:pt x="47" y="36"/>
                  </a:lnTo>
                  <a:lnTo>
                    <a:pt x="47" y="38"/>
                  </a:lnTo>
                  <a:lnTo>
                    <a:pt x="46" y="40"/>
                  </a:lnTo>
                  <a:lnTo>
                    <a:pt x="46" y="41"/>
                  </a:lnTo>
                  <a:lnTo>
                    <a:pt x="44" y="45"/>
                  </a:lnTo>
                  <a:lnTo>
                    <a:pt x="42" y="46"/>
                  </a:lnTo>
                  <a:lnTo>
                    <a:pt x="39" y="46"/>
                  </a:lnTo>
                  <a:lnTo>
                    <a:pt x="38" y="48"/>
                  </a:lnTo>
                  <a:lnTo>
                    <a:pt x="36" y="48"/>
                  </a:lnTo>
                  <a:lnTo>
                    <a:pt x="31" y="50"/>
                  </a:lnTo>
                  <a:lnTo>
                    <a:pt x="28" y="48"/>
                  </a:lnTo>
                  <a:lnTo>
                    <a:pt x="28" y="68"/>
                  </a:lnTo>
                  <a:lnTo>
                    <a:pt x="33" y="68"/>
                  </a:lnTo>
                  <a:lnTo>
                    <a:pt x="36" y="68"/>
                  </a:lnTo>
                  <a:lnTo>
                    <a:pt x="38" y="68"/>
                  </a:lnTo>
                  <a:lnTo>
                    <a:pt x="39" y="68"/>
                  </a:lnTo>
                  <a:lnTo>
                    <a:pt x="42" y="70"/>
                  </a:lnTo>
                  <a:lnTo>
                    <a:pt x="44" y="70"/>
                  </a:lnTo>
                  <a:lnTo>
                    <a:pt x="46" y="71"/>
                  </a:lnTo>
                  <a:lnTo>
                    <a:pt x="47" y="71"/>
                  </a:lnTo>
                  <a:lnTo>
                    <a:pt x="47" y="73"/>
                  </a:lnTo>
                  <a:lnTo>
                    <a:pt x="47" y="75"/>
                  </a:lnTo>
                  <a:lnTo>
                    <a:pt x="47" y="76"/>
                  </a:lnTo>
                  <a:lnTo>
                    <a:pt x="49" y="78"/>
                  </a:lnTo>
                  <a:lnTo>
                    <a:pt x="49" y="81"/>
                  </a:lnTo>
                  <a:lnTo>
                    <a:pt x="49" y="83"/>
                  </a:lnTo>
                  <a:lnTo>
                    <a:pt x="49" y="113"/>
                  </a:lnTo>
                  <a:lnTo>
                    <a:pt x="72" y="113"/>
                  </a:lnTo>
                  <a:lnTo>
                    <a:pt x="72" y="78"/>
                  </a:lnTo>
                  <a:lnTo>
                    <a:pt x="72" y="76"/>
                  </a:lnTo>
                  <a:lnTo>
                    <a:pt x="72" y="75"/>
                  </a:lnTo>
                  <a:lnTo>
                    <a:pt x="72" y="71"/>
                  </a:lnTo>
                  <a:lnTo>
                    <a:pt x="72" y="70"/>
                  </a:lnTo>
                  <a:lnTo>
                    <a:pt x="71" y="68"/>
                  </a:lnTo>
                  <a:lnTo>
                    <a:pt x="71" y="66"/>
                  </a:lnTo>
                  <a:lnTo>
                    <a:pt x="69" y="65"/>
                  </a:lnTo>
                  <a:lnTo>
                    <a:pt x="69" y="63"/>
                  </a:lnTo>
                  <a:lnTo>
                    <a:pt x="67" y="63"/>
                  </a:lnTo>
                  <a:lnTo>
                    <a:pt x="67" y="61"/>
                  </a:lnTo>
                  <a:lnTo>
                    <a:pt x="66" y="61"/>
                  </a:lnTo>
                  <a:lnTo>
                    <a:pt x="63" y="60"/>
                  </a:lnTo>
                  <a:lnTo>
                    <a:pt x="61" y="58"/>
                  </a:lnTo>
                  <a:lnTo>
                    <a:pt x="58" y="56"/>
                  </a:lnTo>
                  <a:lnTo>
                    <a:pt x="56" y="56"/>
                  </a:lnTo>
                  <a:close/>
                </a:path>
              </a:pathLst>
            </a:custGeom>
            <a:solidFill>
              <a:srgbClr val="FFFFFF"/>
            </a:solidFill>
            <a:ln w="3175">
              <a:solidFill>
                <a:srgbClr val="FFFFFF"/>
              </a:solidFill>
              <a:round/>
              <a:headEnd/>
              <a:tailEnd/>
            </a:ln>
          </p:spPr>
          <p:txBody>
            <a:bodyPr/>
            <a:lstStyle/>
            <a:p>
              <a:endParaRPr lang="id-ID"/>
            </a:p>
          </p:txBody>
        </p:sp>
        <p:sp>
          <p:nvSpPr>
            <p:cNvPr id="25636" name="Freeform 34"/>
            <p:cNvSpPr>
              <a:spLocks/>
            </p:cNvSpPr>
            <p:nvPr/>
          </p:nvSpPr>
          <p:spPr bwMode="auto">
            <a:xfrm>
              <a:off x="1443" y="1066"/>
              <a:ext cx="68" cy="110"/>
            </a:xfrm>
            <a:custGeom>
              <a:avLst/>
              <a:gdLst>
                <a:gd name="T0" fmla="*/ 64 w 68"/>
                <a:gd name="T1" fmla="*/ 21 h 110"/>
                <a:gd name="T2" fmla="*/ 29 w 68"/>
                <a:gd name="T3" fmla="*/ 21 h 110"/>
                <a:gd name="T4" fmla="*/ 25 w 68"/>
                <a:gd name="T5" fmla="*/ 23 h 110"/>
                <a:gd name="T6" fmla="*/ 23 w 68"/>
                <a:gd name="T7" fmla="*/ 26 h 110"/>
                <a:gd name="T8" fmla="*/ 25 w 68"/>
                <a:gd name="T9" fmla="*/ 31 h 110"/>
                <a:gd name="T10" fmla="*/ 37 w 68"/>
                <a:gd name="T11" fmla="*/ 41 h 110"/>
                <a:gd name="T12" fmla="*/ 54 w 68"/>
                <a:gd name="T13" fmla="*/ 56 h 110"/>
                <a:gd name="T14" fmla="*/ 62 w 68"/>
                <a:gd name="T15" fmla="*/ 65 h 110"/>
                <a:gd name="T16" fmla="*/ 67 w 68"/>
                <a:gd name="T17" fmla="*/ 71 h 110"/>
                <a:gd name="T18" fmla="*/ 67 w 68"/>
                <a:gd name="T19" fmla="*/ 80 h 110"/>
                <a:gd name="T20" fmla="*/ 67 w 68"/>
                <a:gd name="T21" fmla="*/ 86 h 110"/>
                <a:gd name="T22" fmla="*/ 67 w 68"/>
                <a:gd name="T23" fmla="*/ 91 h 110"/>
                <a:gd name="T24" fmla="*/ 65 w 68"/>
                <a:gd name="T25" fmla="*/ 96 h 110"/>
                <a:gd name="T26" fmla="*/ 62 w 68"/>
                <a:gd name="T27" fmla="*/ 100 h 110"/>
                <a:gd name="T28" fmla="*/ 59 w 68"/>
                <a:gd name="T29" fmla="*/ 103 h 110"/>
                <a:gd name="T30" fmla="*/ 54 w 68"/>
                <a:gd name="T31" fmla="*/ 106 h 110"/>
                <a:gd name="T32" fmla="*/ 50 w 68"/>
                <a:gd name="T33" fmla="*/ 108 h 110"/>
                <a:gd name="T34" fmla="*/ 43 w 68"/>
                <a:gd name="T35" fmla="*/ 110 h 110"/>
                <a:gd name="T36" fmla="*/ 37 w 68"/>
                <a:gd name="T37" fmla="*/ 110 h 110"/>
                <a:gd name="T38" fmla="*/ 3 w 68"/>
                <a:gd name="T39" fmla="*/ 110 h 110"/>
                <a:gd name="T40" fmla="*/ 37 w 68"/>
                <a:gd name="T41" fmla="*/ 88 h 110"/>
                <a:gd name="T42" fmla="*/ 43 w 68"/>
                <a:gd name="T43" fmla="*/ 88 h 110"/>
                <a:gd name="T44" fmla="*/ 45 w 68"/>
                <a:gd name="T45" fmla="*/ 85 h 110"/>
                <a:gd name="T46" fmla="*/ 43 w 68"/>
                <a:gd name="T47" fmla="*/ 80 h 110"/>
                <a:gd name="T48" fmla="*/ 40 w 68"/>
                <a:gd name="T49" fmla="*/ 76 h 110"/>
                <a:gd name="T50" fmla="*/ 23 w 68"/>
                <a:gd name="T51" fmla="*/ 61 h 110"/>
                <a:gd name="T52" fmla="*/ 17 w 68"/>
                <a:gd name="T53" fmla="*/ 55 h 110"/>
                <a:gd name="T54" fmla="*/ 9 w 68"/>
                <a:gd name="T55" fmla="*/ 50 h 110"/>
                <a:gd name="T56" fmla="*/ 6 w 68"/>
                <a:gd name="T57" fmla="*/ 43 h 110"/>
                <a:gd name="T58" fmla="*/ 3 w 68"/>
                <a:gd name="T59" fmla="*/ 36 h 110"/>
                <a:gd name="T60" fmla="*/ 1 w 68"/>
                <a:gd name="T61" fmla="*/ 30 h 110"/>
                <a:gd name="T62" fmla="*/ 0 w 68"/>
                <a:gd name="T63" fmla="*/ 23 h 110"/>
                <a:gd name="T64" fmla="*/ 3 w 68"/>
                <a:gd name="T65" fmla="*/ 16 h 110"/>
                <a:gd name="T66" fmla="*/ 3 w 68"/>
                <a:gd name="T67" fmla="*/ 13 h 110"/>
                <a:gd name="T68" fmla="*/ 6 w 68"/>
                <a:gd name="T69" fmla="*/ 10 h 110"/>
                <a:gd name="T70" fmla="*/ 9 w 68"/>
                <a:gd name="T71" fmla="*/ 6 h 110"/>
                <a:gd name="T72" fmla="*/ 14 w 68"/>
                <a:gd name="T73" fmla="*/ 3 h 110"/>
                <a:gd name="T74" fmla="*/ 20 w 68"/>
                <a:gd name="T75" fmla="*/ 1 h 110"/>
                <a:gd name="T76" fmla="*/ 26 w 68"/>
                <a:gd name="T77" fmla="*/ 0 h 110"/>
                <a:gd name="T78" fmla="*/ 64 w 68"/>
                <a:gd name="T79" fmla="*/ 0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10"/>
                <a:gd name="T122" fmla="*/ 68 w 68"/>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10">
                  <a:moveTo>
                    <a:pt x="64" y="0"/>
                  </a:moveTo>
                  <a:lnTo>
                    <a:pt x="64" y="21"/>
                  </a:lnTo>
                  <a:lnTo>
                    <a:pt x="31" y="21"/>
                  </a:lnTo>
                  <a:lnTo>
                    <a:pt x="29" y="21"/>
                  </a:lnTo>
                  <a:lnTo>
                    <a:pt x="26" y="23"/>
                  </a:lnTo>
                  <a:lnTo>
                    <a:pt x="25" y="23"/>
                  </a:lnTo>
                  <a:lnTo>
                    <a:pt x="25" y="25"/>
                  </a:lnTo>
                  <a:lnTo>
                    <a:pt x="23" y="26"/>
                  </a:lnTo>
                  <a:lnTo>
                    <a:pt x="25" y="30"/>
                  </a:lnTo>
                  <a:lnTo>
                    <a:pt x="25" y="31"/>
                  </a:lnTo>
                  <a:lnTo>
                    <a:pt x="26" y="33"/>
                  </a:lnTo>
                  <a:lnTo>
                    <a:pt x="37" y="41"/>
                  </a:lnTo>
                  <a:lnTo>
                    <a:pt x="47" y="50"/>
                  </a:lnTo>
                  <a:lnTo>
                    <a:pt x="54" y="56"/>
                  </a:lnTo>
                  <a:lnTo>
                    <a:pt x="59" y="61"/>
                  </a:lnTo>
                  <a:lnTo>
                    <a:pt x="62" y="65"/>
                  </a:lnTo>
                  <a:lnTo>
                    <a:pt x="65" y="68"/>
                  </a:lnTo>
                  <a:lnTo>
                    <a:pt x="67" y="71"/>
                  </a:lnTo>
                  <a:lnTo>
                    <a:pt x="67" y="75"/>
                  </a:lnTo>
                  <a:lnTo>
                    <a:pt x="67" y="80"/>
                  </a:lnTo>
                  <a:lnTo>
                    <a:pt x="68" y="81"/>
                  </a:lnTo>
                  <a:lnTo>
                    <a:pt x="67" y="86"/>
                  </a:lnTo>
                  <a:lnTo>
                    <a:pt x="67" y="90"/>
                  </a:lnTo>
                  <a:lnTo>
                    <a:pt x="67" y="91"/>
                  </a:lnTo>
                  <a:lnTo>
                    <a:pt x="67" y="93"/>
                  </a:lnTo>
                  <a:lnTo>
                    <a:pt x="65" y="96"/>
                  </a:lnTo>
                  <a:lnTo>
                    <a:pt x="64" y="98"/>
                  </a:lnTo>
                  <a:lnTo>
                    <a:pt x="62" y="100"/>
                  </a:lnTo>
                  <a:lnTo>
                    <a:pt x="61" y="101"/>
                  </a:lnTo>
                  <a:lnTo>
                    <a:pt x="59" y="103"/>
                  </a:lnTo>
                  <a:lnTo>
                    <a:pt x="58" y="105"/>
                  </a:lnTo>
                  <a:lnTo>
                    <a:pt x="54" y="106"/>
                  </a:lnTo>
                  <a:lnTo>
                    <a:pt x="53" y="106"/>
                  </a:lnTo>
                  <a:lnTo>
                    <a:pt x="50" y="108"/>
                  </a:lnTo>
                  <a:lnTo>
                    <a:pt x="48" y="110"/>
                  </a:lnTo>
                  <a:lnTo>
                    <a:pt x="43" y="110"/>
                  </a:lnTo>
                  <a:lnTo>
                    <a:pt x="40" y="110"/>
                  </a:lnTo>
                  <a:lnTo>
                    <a:pt x="37" y="110"/>
                  </a:lnTo>
                  <a:lnTo>
                    <a:pt x="32" y="110"/>
                  </a:lnTo>
                  <a:lnTo>
                    <a:pt x="3" y="110"/>
                  </a:lnTo>
                  <a:lnTo>
                    <a:pt x="3" y="88"/>
                  </a:lnTo>
                  <a:lnTo>
                    <a:pt x="37" y="88"/>
                  </a:lnTo>
                  <a:lnTo>
                    <a:pt x="40" y="88"/>
                  </a:lnTo>
                  <a:lnTo>
                    <a:pt x="43" y="88"/>
                  </a:lnTo>
                  <a:lnTo>
                    <a:pt x="43" y="86"/>
                  </a:lnTo>
                  <a:lnTo>
                    <a:pt x="45" y="85"/>
                  </a:lnTo>
                  <a:lnTo>
                    <a:pt x="45" y="81"/>
                  </a:lnTo>
                  <a:lnTo>
                    <a:pt x="43" y="80"/>
                  </a:lnTo>
                  <a:lnTo>
                    <a:pt x="40" y="76"/>
                  </a:lnTo>
                  <a:lnTo>
                    <a:pt x="31" y="68"/>
                  </a:lnTo>
                  <a:lnTo>
                    <a:pt x="23" y="61"/>
                  </a:lnTo>
                  <a:lnTo>
                    <a:pt x="20" y="58"/>
                  </a:lnTo>
                  <a:lnTo>
                    <a:pt x="17" y="55"/>
                  </a:lnTo>
                  <a:lnTo>
                    <a:pt x="14" y="51"/>
                  </a:lnTo>
                  <a:lnTo>
                    <a:pt x="9" y="50"/>
                  </a:lnTo>
                  <a:lnTo>
                    <a:pt x="7" y="46"/>
                  </a:lnTo>
                  <a:lnTo>
                    <a:pt x="6" y="43"/>
                  </a:lnTo>
                  <a:lnTo>
                    <a:pt x="3" y="41"/>
                  </a:lnTo>
                  <a:lnTo>
                    <a:pt x="3" y="36"/>
                  </a:lnTo>
                  <a:lnTo>
                    <a:pt x="1" y="33"/>
                  </a:lnTo>
                  <a:lnTo>
                    <a:pt x="1" y="30"/>
                  </a:lnTo>
                  <a:lnTo>
                    <a:pt x="0" y="26"/>
                  </a:lnTo>
                  <a:lnTo>
                    <a:pt x="0" y="23"/>
                  </a:lnTo>
                  <a:lnTo>
                    <a:pt x="1" y="20"/>
                  </a:lnTo>
                  <a:lnTo>
                    <a:pt x="3" y="16"/>
                  </a:lnTo>
                  <a:lnTo>
                    <a:pt x="3" y="15"/>
                  </a:lnTo>
                  <a:lnTo>
                    <a:pt x="3" y="13"/>
                  </a:lnTo>
                  <a:lnTo>
                    <a:pt x="4" y="11"/>
                  </a:lnTo>
                  <a:lnTo>
                    <a:pt x="6" y="10"/>
                  </a:lnTo>
                  <a:lnTo>
                    <a:pt x="7" y="8"/>
                  </a:lnTo>
                  <a:lnTo>
                    <a:pt x="9" y="6"/>
                  </a:lnTo>
                  <a:lnTo>
                    <a:pt x="12" y="5"/>
                  </a:lnTo>
                  <a:lnTo>
                    <a:pt x="14" y="3"/>
                  </a:lnTo>
                  <a:lnTo>
                    <a:pt x="17" y="1"/>
                  </a:lnTo>
                  <a:lnTo>
                    <a:pt x="20" y="1"/>
                  </a:lnTo>
                  <a:lnTo>
                    <a:pt x="23" y="1"/>
                  </a:lnTo>
                  <a:lnTo>
                    <a:pt x="26" y="0"/>
                  </a:lnTo>
                  <a:lnTo>
                    <a:pt x="29" y="0"/>
                  </a:lnTo>
                  <a:lnTo>
                    <a:pt x="64" y="0"/>
                  </a:lnTo>
                  <a:close/>
                </a:path>
              </a:pathLst>
            </a:custGeom>
            <a:solidFill>
              <a:srgbClr val="FFFFFF"/>
            </a:solidFill>
            <a:ln w="3175">
              <a:solidFill>
                <a:srgbClr val="FFFFFF"/>
              </a:solidFill>
              <a:round/>
              <a:headEnd/>
              <a:tailEnd/>
            </a:ln>
          </p:spPr>
          <p:txBody>
            <a:bodyPr/>
            <a:lstStyle/>
            <a:p>
              <a:endParaRPr lang="id-ID"/>
            </a:p>
          </p:txBody>
        </p:sp>
        <p:sp>
          <p:nvSpPr>
            <p:cNvPr id="25637" name="Freeform 35"/>
            <p:cNvSpPr>
              <a:spLocks/>
            </p:cNvSpPr>
            <p:nvPr/>
          </p:nvSpPr>
          <p:spPr bwMode="auto">
            <a:xfrm>
              <a:off x="1518" y="1046"/>
              <a:ext cx="70" cy="110"/>
            </a:xfrm>
            <a:custGeom>
              <a:avLst/>
              <a:gdLst>
                <a:gd name="T0" fmla="*/ 70 w 70"/>
                <a:gd name="T1" fmla="*/ 0 h 110"/>
                <a:gd name="T2" fmla="*/ 0 w 70"/>
                <a:gd name="T3" fmla="*/ 0 h 110"/>
                <a:gd name="T4" fmla="*/ 0 w 70"/>
                <a:gd name="T5" fmla="*/ 21 h 110"/>
                <a:gd name="T6" fmla="*/ 23 w 70"/>
                <a:gd name="T7" fmla="*/ 21 h 110"/>
                <a:gd name="T8" fmla="*/ 23 w 70"/>
                <a:gd name="T9" fmla="*/ 110 h 110"/>
                <a:gd name="T10" fmla="*/ 47 w 70"/>
                <a:gd name="T11" fmla="*/ 110 h 110"/>
                <a:gd name="T12" fmla="*/ 47 w 70"/>
                <a:gd name="T13" fmla="*/ 21 h 110"/>
                <a:gd name="T14" fmla="*/ 70 w 70"/>
                <a:gd name="T15" fmla="*/ 21 h 110"/>
                <a:gd name="T16" fmla="*/ 70 w 70"/>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10"/>
                <a:gd name="T29" fmla="*/ 70 w 7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10">
                  <a:moveTo>
                    <a:pt x="70" y="0"/>
                  </a:moveTo>
                  <a:lnTo>
                    <a:pt x="0" y="0"/>
                  </a:lnTo>
                  <a:lnTo>
                    <a:pt x="0" y="21"/>
                  </a:lnTo>
                  <a:lnTo>
                    <a:pt x="23" y="21"/>
                  </a:lnTo>
                  <a:lnTo>
                    <a:pt x="23" y="110"/>
                  </a:lnTo>
                  <a:lnTo>
                    <a:pt x="47" y="110"/>
                  </a:lnTo>
                  <a:lnTo>
                    <a:pt x="47" y="21"/>
                  </a:lnTo>
                  <a:lnTo>
                    <a:pt x="70" y="21"/>
                  </a:lnTo>
                  <a:lnTo>
                    <a:pt x="70" y="0"/>
                  </a:lnTo>
                  <a:close/>
                </a:path>
              </a:pathLst>
            </a:custGeom>
            <a:solidFill>
              <a:srgbClr val="FFFFFF"/>
            </a:solidFill>
            <a:ln w="3175">
              <a:solidFill>
                <a:srgbClr val="FFFFFF"/>
              </a:solidFill>
              <a:round/>
              <a:headEnd/>
              <a:tailEnd/>
            </a:ln>
          </p:spPr>
          <p:txBody>
            <a:bodyPr/>
            <a:lstStyle/>
            <a:p>
              <a:endParaRPr lang="id-ID"/>
            </a:p>
          </p:txBody>
        </p:sp>
        <p:sp>
          <p:nvSpPr>
            <p:cNvPr id="25638" name="Freeform 36"/>
            <p:cNvSpPr>
              <a:spLocks/>
            </p:cNvSpPr>
            <p:nvPr/>
          </p:nvSpPr>
          <p:spPr bwMode="auto">
            <a:xfrm>
              <a:off x="1184" y="522"/>
              <a:ext cx="66" cy="109"/>
            </a:xfrm>
            <a:custGeom>
              <a:avLst/>
              <a:gdLst>
                <a:gd name="T0" fmla="*/ 61 w 66"/>
                <a:gd name="T1" fmla="*/ 0 h 109"/>
                <a:gd name="T2" fmla="*/ 61 w 66"/>
                <a:gd name="T3" fmla="*/ 20 h 109"/>
                <a:gd name="T4" fmla="*/ 31 w 66"/>
                <a:gd name="T5" fmla="*/ 20 h 109"/>
                <a:gd name="T6" fmla="*/ 27 w 66"/>
                <a:gd name="T7" fmla="*/ 22 h 109"/>
                <a:gd name="T8" fmla="*/ 24 w 66"/>
                <a:gd name="T9" fmla="*/ 24 h 109"/>
                <a:gd name="T10" fmla="*/ 22 w 66"/>
                <a:gd name="T11" fmla="*/ 25 h 109"/>
                <a:gd name="T12" fmla="*/ 24 w 66"/>
                <a:gd name="T13" fmla="*/ 30 h 109"/>
                <a:gd name="T14" fmla="*/ 45 w 66"/>
                <a:gd name="T15" fmla="*/ 49 h 109"/>
                <a:gd name="T16" fmla="*/ 56 w 66"/>
                <a:gd name="T17" fmla="*/ 59 h 109"/>
                <a:gd name="T18" fmla="*/ 63 w 66"/>
                <a:gd name="T19" fmla="*/ 72 h 109"/>
                <a:gd name="T20" fmla="*/ 66 w 66"/>
                <a:gd name="T21" fmla="*/ 80 h 109"/>
                <a:gd name="T22" fmla="*/ 64 w 66"/>
                <a:gd name="T23" fmla="*/ 89 h 109"/>
                <a:gd name="T24" fmla="*/ 61 w 66"/>
                <a:gd name="T25" fmla="*/ 97 h 109"/>
                <a:gd name="T26" fmla="*/ 55 w 66"/>
                <a:gd name="T27" fmla="*/ 102 h 109"/>
                <a:gd name="T28" fmla="*/ 50 w 66"/>
                <a:gd name="T29" fmla="*/ 105 h 109"/>
                <a:gd name="T30" fmla="*/ 44 w 66"/>
                <a:gd name="T31" fmla="*/ 109 h 109"/>
                <a:gd name="T32" fmla="*/ 33 w 66"/>
                <a:gd name="T33" fmla="*/ 109 h 109"/>
                <a:gd name="T34" fmla="*/ 0 w 66"/>
                <a:gd name="T35" fmla="*/ 109 h 109"/>
                <a:gd name="T36" fmla="*/ 0 w 66"/>
                <a:gd name="T37" fmla="*/ 87 h 109"/>
                <a:gd name="T38" fmla="*/ 35 w 66"/>
                <a:gd name="T39" fmla="*/ 87 h 109"/>
                <a:gd name="T40" fmla="*/ 41 w 66"/>
                <a:gd name="T41" fmla="*/ 85 h 109"/>
                <a:gd name="T42" fmla="*/ 42 w 66"/>
                <a:gd name="T43" fmla="*/ 84 h 109"/>
                <a:gd name="T44" fmla="*/ 42 w 66"/>
                <a:gd name="T45" fmla="*/ 80 h 109"/>
                <a:gd name="T46" fmla="*/ 42 w 66"/>
                <a:gd name="T47" fmla="*/ 79 h 109"/>
                <a:gd name="T48" fmla="*/ 35 w 66"/>
                <a:gd name="T49" fmla="*/ 72 h 109"/>
                <a:gd name="T50" fmla="*/ 30 w 66"/>
                <a:gd name="T51" fmla="*/ 67 h 109"/>
                <a:gd name="T52" fmla="*/ 17 w 66"/>
                <a:gd name="T53" fmla="*/ 55 h 109"/>
                <a:gd name="T54" fmla="*/ 5 w 66"/>
                <a:gd name="T55" fmla="*/ 42 h 109"/>
                <a:gd name="T56" fmla="*/ 0 w 66"/>
                <a:gd name="T57" fmla="*/ 34 h 109"/>
                <a:gd name="T58" fmla="*/ 0 w 66"/>
                <a:gd name="T59" fmla="*/ 24 h 109"/>
                <a:gd name="T60" fmla="*/ 2 w 66"/>
                <a:gd name="T61" fmla="*/ 15 h 109"/>
                <a:gd name="T62" fmla="*/ 6 w 66"/>
                <a:gd name="T63" fmla="*/ 5 h 109"/>
                <a:gd name="T64" fmla="*/ 17 w 66"/>
                <a:gd name="T65" fmla="*/ 2 h 109"/>
                <a:gd name="T66" fmla="*/ 27 w 66"/>
                <a:gd name="T67" fmla="*/ 0 h 109"/>
                <a:gd name="T68" fmla="*/ 61 w 66"/>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09"/>
                <a:gd name="T107" fmla="*/ 66 w 66"/>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09">
                  <a:moveTo>
                    <a:pt x="61" y="0"/>
                  </a:moveTo>
                  <a:lnTo>
                    <a:pt x="61" y="20"/>
                  </a:lnTo>
                  <a:lnTo>
                    <a:pt x="31" y="20"/>
                  </a:lnTo>
                  <a:lnTo>
                    <a:pt x="27" y="22"/>
                  </a:lnTo>
                  <a:lnTo>
                    <a:pt x="24" y="24"/>
                  </a:lnTo>
                  <a:lnTo>
                    <a:pt x="22" y="25"/>
                  </a:lnTo>
                  <a:lnTo>
                    <a:pt x="24" y="30"/>
                  </a:lnTo>
                  <a:lnTo>
                    <a:pt x="45" y="49"/>
                  </a:lnTo>
                  <a:lnTo>
                    <a:pt x="56" y="59"/>
                  </a:lnTo>
                  <a:lnTo>
                    <a:pt x="63" y="72"/>
                  </a:lnTo>
                  <a:lnTo>
                    <a:pt x="66" y="80"/>
                  </a:lnTo>
                  <a:lnTo>
                    <a:pt x="64" y="89"/>
                  </a:lnTo>
                  <a:lnTo>
                    <a:pt x="61" y="97"/>
                  </a:lnTo>
                  <a:lnTo>
                    <a:pt x="55" y="102"/>
                  </a:lnTo>
                  <a:lnTo>
                    <a:pt x="50" y="105"/>
                  </a:lnTo>
                  <a:lnTo>
                    <a:pt x="44" y="109"/>
                  </a:lnTo>
                  <a:lnTo>
                    <a:pt x="33" y="109"/>
                  </a:lnTo>
                  <a:lnTo>
                    <a:pt x="0" y="109"/>
                  </a:lnTo>
                  <a:lnTo>
                    <a:pt x="0" y="87"/>
                  </a:lnTo>
                  <a:lnTo>
                    <a:pt x="35" y="87"/>
                  </a:lnTo>
                  <a:lnTo>
                    <a:pt x="41" y="85"/>
                  </a:lnTo>
                  <a:lnTo>
                    <a:pt x="42" y="84"/>
                  </a:lnTo>
                  <a:lnTo>
                    <a:pt x="42" y="80"/>
                  </a:lnTo>
                  <a:lnTo>
                    <a:pt x="42" y="79"/>
                  </a:lnTo>
                  <a:lnTo>
                    <a:pt x="35" y="72"/>
                  </a:lnTo>
                  <a:lnTo>
                    <a:pt x="30" y="67"/>
                  </a:lnTo>
                  <a:lnTo>
                    <a:pt x="17" y="55"/>
                  </a:lnTo>
                  <a:lnTo>
                    <a:pt x="5" y="42"/>
                  </a:lnTo>
                  <a:lnTo>
                    <a:pt x="0" y="34"/>
                  </a:lnTo>
                  <a:lnTo>
                    <a:pt x="0" y="24"/>
                  </a:lnTo>
                  <a:lnTo>
                    <a:pt x="2" y="15"/>
                  </a:lnTo>
                  <a:lnTo>
                    <a:pt x="6" y="5"/>
                  </a:lnTo>
                  <a:lnTo>
                    <a:pt x="17" y="2"/>
                  </a:lnTo>
                  <a:lnTo>
                    <a:pt x="27" y="0"/>
                  </a:lnTo>
                  <a:lnTo>
                    <a:pt x="61" y="0"/>
                  </a:lnTo>
                  <a:close/>
                </a:path>
              </a:pathLst>
            </a:custGeom>
            <a:solidFill>
              <a:srgbClr val="FF1C10"/>
            </a:solidFill>
            <a:ln w="9525">
              <a:noFill/>
              <a:round/>
              <a:headEnd/>
              <a:tailEnd/>
            </a:ln>
          </p:spPr>
          <p:txBody>
            <a:bodyPr/>
            <a:lstStyle/>
            <a:p>
              <a:endParaRPr lang="id-ID"/>
            </a:p>
          </p:txBody>
        </p:sp>
        <p:sp>
          <p:nvSpPr>
            <p:cNvPr id="25639" name="Freeform 37"/>
            <p:cNvSpPr>
              <a:spLocks/>
            </p:cNvSpPr>
            <p:nvPr/>
          </p:nvSpPr>
          <p:spPr bwMode="auto">
            <a:xfrm>
              <a:off x="1267" y="474"/>
              <a:ext cx="75" cy="113"/>
            </a:xfrm>
            <a:custGeom>
              <a:avLst/>
              <a:gdLst>
                <a:gd name="T0" fmla="*/ 75 w 75"/>
                <a:gd name="T1" fmla="*/ 33 h 113"/>
                <a:gd name="T2" fmla="*/ 74 w 75"/>
                <a:gd name="T3" fmla="*/ 23 h 113"/>
                <a:gd name="T4" fmla="*/ 67 w 75"/>
                <a:gd name="T5" fmla="*/ 13 h 113"/>
                <a:gd name="T6" fmla="*/ 60 w 75"/>
                <a:gd name="T7" fmla="*/ 5 h 113"/>
                <a:gd name="T8" fmla="*/ 50 w 75"/>
                <a:gd name="T9" fmla="*/ 2 h 113"/>
                <a:gd name="T10" fmla="*/ 39 w 75"/>
                <a:gd name="T11" fmla="*/ 0 h 113"/>
                <a:gd name="T12" fmla="*/ 28 w 75"/>
                <a:gd name="T13" fmla="*/ 0 h 113"/>
                <a:gd name="T14" fmla="*/ 17 w 75"/>
                <a:gd name="T15" fmla="*/ 5 h 113"/>
                <a:gd name="T16" fmla="*/ 9 w 75"/>
                <a:gd name="T17" fmla="*/ 12 h 113"/>
                <a:gd name="T18" fmla="*/ 5 w 75"/>
                <a:gd name="T19" fmla="*/ 17 h 113"/>
                <a:gd name="T20" fmla="*/ 2 w 75"/>
                <a:gd name="T21" fmla="*/ 23 h 113"/>
                <a:gd name="T22" fmla="*/ 0 w 75"/>
                <a:gd name="T23" fmla="*/ 38 h 113"/>
                <a:gd name="T24" fmla="*/ 0 w 75"/>
                <a:gd name="T25" fmla="*/ 113 h 113"/>
                <a:gd name="T26" fmla="*/ 24 w 75"/>
                <a:gd name="T27" fmla="*/ 113 h 113"/>
                <a:gd name="T28" fmla="*/ 24 w 75"/>
                <a:gd name="T29" fmla="*/ 43 h 113"/>
                <a:gd name="T30" fmla="*/ 25 w 75"/>
                <a:gd name="T31" fmla="*/ 33 h 113"/>
                <a:gd name="T32" fmla="*/ 28 w 75"/>
                <a:gd name="T33" fmla="*/ 28 h 113"/>
                <a:gd name="T34" fmla="*/ 33 w 75"/>
                <a:gd name="T35" fmla="*/ 23 h 113"/>
                <a:gd name="T36" fmla="*/ 42 w 75"/>
                <a:gd name="T37" fmla="*/ 22 h 113"/>
                <a:gd name="T38" fmla="*/ 47 w 75"/>
                <a:gd name="T39" fmla="*/ 23 h 113"/>
                <a:gd name="T40" fmla="*/ 50 w 75"/>
                <a:gd name="T41" fmla="*/ 27 h 113"/>
                <a:gd name="T42" fmla="*/ 52 w 75"/>
                <a:gd name="T43" fmla="*/ 33 h 113"/>
                <a:gd name="T44" fmla="*/ 53 w 75"/>
                <a:gd name="T45" fmla="*/ 52 h 113"/>
                <a:gd name="T46" fmla="*/ 30 w 75"/>
                <a:gd name="T47" fmla="*/ 52 h 113"/>
                <a:gd name="T48" fmla="*/ 30 w 75"/>
                <a:gd name="T49" fmla="*/ 73 h 113"/>
                <a:gd name="T50" fmla="*/ 52 w 75"/>
                <a:gd name="T51" fmla="*/ 73 h 113"/>
                <a:gd name="T52" fmla="*/ 52 w 75"/>
                <a:gd name="T53" fmla="*/ 113 h 113"/>
                <a:gd name="T54" fmla="*/ 75 w 75"/>
                <a:gd name="T55" fmla="*/ 113 h 113"/>
                <a:gd name="T56" fmla="*/ 75 w 75"/>
                <a:gd name="T57" fmla="*/ 33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113"/>
                <a:gd name="T89" fmla="*/ 75 w 75"/>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113">
                  <a:moveTo>
                    <a:pt x="75" y="33"/>
                  </a:moveTo>
                  <a:lnTo>
                    <a:pt x="74" y="23"/>
                  </a:lnTo>
                  <a:lnTo>
                    <a:pt x="67" y="13"/>
                  </a:lnTo>
                  <a:lnTo>
                    <a:pt x="60" y="5"/>
                  </a:lnTo>
                  <a:lnTo>
                    <a:pt x="50" y="2"/>
                  </a:lnTo>
                  <a:lnTo>
                    <a:pt x="39" y="0"/>
                  </a:lnTo>
                  <a:lnTo>
                    <a:pt x="28" y="0"/>
                  </a:lnTo>
                  <a:lnTo>
                    <a:pt x="17" y="5"/>
                  </a:lnTo>
                  <a:lnTo>
                    <a:pt x="9" y="12"/>
                  </a:lnTo>
                  <a:lnTo>
                    <a:pt x="5" y="17"/>
                  </a:lnTo>
                  <a:lnTo>
                    <a:pt x="2" y="23"/>
                  </a:lnTo>
                  <a:lnTo>
                    <a:pt x="0" y="38"/>
                  </a:lnTo>
                  <a:lnTo>
                    <a:pt x="0" y="113"/>
                  </a:lnTo>
                  <a:lnTo>
                    <a:pt x="24" y="113"/>
                  </a:lnTo>
                  <a:lnTo>
                    <a:pt x="24" y="43"/>
                  </a:lnTo>
                  <a:lnTo>
                    <a:pt x="25" y="33"/>
                  </a:lnTo>
                  <a:lnTo>
                    <a:pt x="28" y="28"/>
                  </a:lnTo>
                  <a:lnTo>
                    <a:pt x="33" y="23"/>
                  </a:lnTo>
                  <a:lnTo>
                    <a:pt x="42" y="22"/>
                  </a:lnTo>
                  <a:lnTo>
                    <a:pt x="47" y="23"/>
                  </a:lnTo>
                  <a:lnTo>
                    <a:pt x="50" y="27"/>
                  </a:lnTo>
                  <a:lnTo>
                    <a:pt x="52" y="33"/>
                  </a:lnTo>
                  <a:lnTo>
                    <a:pt x="53" y="52"/>
                  </a:lnTo>
                  <a:lnTo>
                    <a:pt x="30" y="52"/>
                  </a:lnTo>
                  <a:lnTo>
                    <a:pt x="30" y="73"/>
                  </a:lnTo>
                  <a:lnTo>
                    <a:pt x="52" y="73"/>
                  </a:lnTo>
                  <a:lnTo>
                    <a:pt x="52" y="113"/>
                  </a:lnTo>
                  <a:lnTo>
                    <a:pt x="75" y="113"/>
                  </a:lnTo>
                  <a:lnTo>
                    <a:pt x="75" y="33"/>
                  </a:lnTo>
                  <a:close/>
                </a:path>
              </a:pathLst>
            </a:custGeom>
            <a:solidFill>
              <a:srgbClr val="FF1C10"/>
            </a:solidFill>
            <a:ln w="9525">
              <a:noFill/>
              <a:round/>
              <a:headEnd/>
              <a:tailEnd/>
            </a:ln>
          </p:spPr>
          <p:txBody>
            <a:bodyPr/>
            <a:lstStyle/>
            <a:p>
              <a:endParaRPr lang="id-ID"/>
            </a:p>
          </p:txBody>
        </p:sp>
        <p:sp>
          <p:nvSpPr>
            <p:cNvPr id="25640" name="Freeform 38"/>
            <p:cNvSpPr>
              <a:spLocks/>
            </p:cNvSpPr>
            <p:nvPr/>
          </p:nvSpPr>
          <p:spPr bwMode="auto">
            <a:xfrm>
              <a:off x="1356" y="464"/>
              <a:ext cx="57" cy="110"/>
            </a:xfrm>
            <a:custGeom>
              <a:avLst/>
              <a:gdLst>
                <a:gd name="T0" fmla="*/ 57 w 57"/>
                <a:gd name="T1" fmla="*/ 0 h 110"/>
                <a:gd name="T2" fmla="*/ 57 w 57"/>
                <a:gd name="T3" fmla="*/ 22 h 110"/>
                <a:gd name="T4" fmla="*/ 41 w 57"/>
                <a:gd name="T5" fmla="*/ 22 h 110"/>
                <a:gd name="T6" fmla="*/ 35 w 57"/>
                <a:gd name="T7" fmla="*/ 22 h 110"/>
                <a:gd name="T8" fmla="*/ 27 w 57"/>
                <a:gd name="T9" fmla="*/ 25 h 110"/>
                <a:gd name="T10" fmla="*/ 25 w 57"/>
                <a:gd name="T11" fmla="*/ 30 h 110"/>
                <a:gd name="T12" fmla="*/ 24 w 57"/>
                <a:gd name="T13" fmla="*/ 33 h 110"/>
                <a:gd name="T14" fmla="*/ 24 w 57"/>
                <a:gd name="T15" fmla="*/ 48 h 110"/>
                <a:gd name="T16" fmla="*/ 57 w 57"/>
                <a:gd name="T17" fmla="*/ 48 h 110"/>
                <a:gd name="T18" fmla="*/ 57 w 57"/>
                <a:gd name="T19" fmla="*/ 72 h 110"/>
                <a:gd name="T20" fmla="*/ 24 w 57"/>
                <a:gd name="T21" fmla="*/ 72 h 110"/>
                <a:gd name="T22" fmla="*/ 24 w 57"/>
                <a:gd name="T23" fmla="*/ 110 h 110"/>
                <a:gd name="T24" fmla="*/ 0 w 57"/>
                <a:gd name="T25" fmla="*/ 110 h 110"/>
                <a:gd name="T26" fmla="*/ 0 w 57"/>
                <a:gd name="T27" fmla="*/ 37 h 110"/>
                <a:gd name="T28" fmla="*/ 0 w 57"/>
                <a:gd name="T29" fmla="*/ 27 h 110"/>
                <a:gd name="T30" fmla="*/ 4 w 57"/>
                <a:gd name="T31" fmla="*/ 18 h 110"/>
                <a:gd name="T32" fmla="*/ 8 w 57"/>
                <a:gd name="T33" fmla="*/ 10 h 110"/>
                <a:gd name="T34" fmla="*/ 16 w 57"/>
                <a:gd name="T35" fmla="*/ 5 h 110"/>
                <a:gd name="T36" fmla="*/ 27 w 57"/>
                <a:gd name="T37" fmla="*/ 0 h 110"/>
                <a:gd name="T38" fmla="*/ 36 w 57"/>
                <a:gd name="T39" fmla="*/ 0 h 110"/>
                <a:gd name="T40" fmla="*/ 57 w 57"/>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10"/>
                <a:gd name="T65" fmla="*/ 57 w 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10">
                  <a:moveTo>
                    <a:pt x="57" y="0"/>
                  </a:moveTo>
                  <a:lnTo>
                    <a:pt x="57" y="22"/>
                  </a:lnTo>
                  <a:lnTo>
                    <a:pt x="41" y="22"/>
                  </a:lnTo>
                  <a:lnTo>
                    <a:pt x="35" y="22"/>
                  </a:lnTo>
                  <a:lnTo>
                    <a:pt x="27" y="25"/>
                  </a:lnTo>
                  <a:lnTo>
                    <a:pt x="25" y="30"/>
                  </a:lnTo>
                  <a:lnTo>
                    <a:pt x="24" y="33"/>
                  </a:lnTo>
                  <a:lnTo>
                    <a:pt x="24" y="48"/>
                  </a:lnTo>
                  <a:lnTo>
                    <a:pt x="57" y="48"/>
                  </a:lnTo>
                  <a:lnTo>
                    <a:pt x="57" y="72"/>
                  </a:lnTo>
                  <a:lnTo>
                    <a:pt x="24" y="72"/>
                  </a:lnTo>
                  <a:lnTo>
                    <a:pt x="24" y="110"/>
                  </a:lnTo>
                  <a:lnTo>
                    <a:pt x="0" y="110"/>
                  </a:lnTo>
                  <a:lnTo>
                    <a:pt x="0" y="37"/>
                  </a:lnTo>
                  <a:lnTo>
                    <a:pt x="0" y="27"/>
                  </a:lnTo>
                  <a:lnTo>
                    <a:pt x="4" y="18"/>
                  </a:lnTo>
                  <a:lnTo>
                    <a:pt x="8" y="10"/>
                  </a:lnTo>
                  <a:lnTo>
                    <a:pt x="16" y="5"/>
                  </a:lnTo>
                  <a:lnTo>
                    <a:pt x="27" y="0"/>
                  </a:lnTo>
                  <a:lnTo>
                    <a:pt x="36" y="0"/>
                  </a:lnTo>
                  <a:lnTo>
                    <a:pt x="57" y="0"/>
                  </a:lnTo>
                  <a:close/>
                </a:path>
              </a:pathLst>
            </a:custGeom>
            <a:solidFill>
              <a:srgbClr val="FF1C10"/>
            </a:solidFill>
            <a:ln w="9525">
              <a:noFill/>
              <a:round/>
              <a:headEnd/>
              <a:tailEnd/>
            </a:ln>
          </p:spPr>
          <p:txBody>
            <a:bodyPr/>
            <a:lstStyle/>
            <a:p>
              <a:endParaRPr lang="id-ID"/>
            </a:p>
          </p:txBody>
        </p:sp>
        <p:sp>
          <p:nvSpPr>
            <p:cNvPr id="25641" name="Freeform 39"/>
            <p:cNvSpPr>
              <a:spLocks/>
            </p:cNvSpPr>
            <p:nvPr/>
          </p:nvSpPr>
          <p:spPr bwMode="auto">
            <a:xfrm>
              <a:off x="1421" y="471"/>
              <a:ext cx="62" cy="110"/>
            </a:xfrm>
            <a:custGeom>
              <a:avLst/>
              <a:gdLst>
                <a:gd name="T0" fmla="*/ 62 w 62"/>
                <a:gd name="T1" fmla="*/ 0 h 110"/>
                <a:gd name="T2" fmla="*/ 62 w 62"/>
                <a:gd name="T3" fmla="*/ 21 h 110"/>
                <a:gd name="T4" fmla="*/ 47 w 62"/>
                <a:gd name="T5" fmla="*/ 21 h 110"/>
                <a:gd name="T6" fmla="*/ 40 w 62"/>
                <a:gd name="T7" fmla="*/ 23 h 110"/>
                <a:gd name="T8" fmla="*/ 34 w 62"/>
                <a:gd name="T9" fmla="*/ 26 h 110"/>
                <a:gd name="T10" fmla="*/ 26 w 62"/>
                <a:gd name="T11" fmla="*/ 35 h 110"/>
                <a:gd name="T12" fmla="*/ 23 w 62"/>
                <a:gd name="T13" fmla="*/ 45 h 110"/>
                <a:gd name="T14" fmla="*/ 62 w 62"/>
                <a:gd name="T15" fmla="*/ 45 h 110"/>
                <a:gd name="T16" fmla="*/ 62 w 62"/>
                <a:gd name="T17" fmla="*/ 65 h 110"/>
                <a:gd name="T18" fmla="*/ 23 w 62"/>
                <a:gd name="T19" fmla="*/ 65 h 110"/>
                <a:gd name="T20" fmla="*/ 26 w 62"/>
                <a:gd name="T21" fmla="*/ 73 h 110"/>
                <a:gd name="T22" fmla="*/ 29 w 62"/>
                <a:gd name="T23" fmla="*/ 78 h 110"/>
                <a:gd name="T24" fmla="*/ 37 w 62"/>
                <a:gd name="T25" fmla="*/ 86 h 110"/>
                <a:gd name="T26" fmla="*/ 50 w 62"/>
                <a:gd name="T27" fmla="*/ 88 h 110"/>
                <a:gd name="T28" fmla="*/ 62 w 62"/>
                <a:gd name="T29" fmla="*/ 88 h 110"/>
                <a:gd name="T30" fmla="*/ 62 w 62"/>
                <a:gd name="T31" fmla="*/ 110 h 110"/>
                <a:gd name="T32" fmla="*/ 51 w 62"/>
                <a:gd name="T33" fmla="*/ 110 h 110"/>
                <a:gd name="T34" fmla="*/ 39 w 62"/>
                <a:gd name="T35" fmla="*/ 108 h 110"/>
                <a:gd name="T36" fmla="*/ 26 w 62"/>
                <a:gd name="T37" fmla="*/ 105 h 110"/>
                <a:gd name="T38" fmla="*/ 15 w 62"/>
                <a:gd name="T39" fmla="*/ 98 h 110"/>
                <a:gd name="T40" fmla="*/ 7 w 62"/>
                <a:gd name="T41" fmla="*/ 86 h 110"/>
                <a:gd name="T42" fmla="*/ 1 w 62"/>
                <a:gd name="T43" fmla="*/ 73 h 110"/>
                <a:gd name="T44" fmla="*/ 0 w 62"/>
                <a:gd name="T45" fmla="*/ 58 h 110"/>
                <a:gd name="T46" fmla="*/ 0 w 62"/>
                <a:gd name="T47" fmla="*/ 43 h 110"/>
                <a:gd name="T48" fmla="*/ 3 w 62"/>
                <a:gd name="T49" fmla="*/ 33 h 110"/>
                <a:gd name="T50" fmla="*/ 6 w 62"/>
                <a:gd name="T51" fmla="*/ 25 h 110"/>
                <a:gd name="T52" fmla="*/ 12 w 62"/>
                <a:gd name="T53" fmla="*/ 16 h 110"/>
                <a:gd name="T54" fmla="*/ 18 w 62"/>
                <a:gd name="T55" fmla="*/ 10 h 110"/>
                <a:gd name="T56" fmla="*/ 29 w 62"/>
                <a:gd name="T57" fmla="*/ 5 h 110"/>
                <a:gd name="T58" fmla="*/ 40 w 62"/>
                <a:gd name="T59" fmla="*/ 1 h 110"/>
                <a:gd name="T60" fmla="*/ 51 w 62"/>
                <a:gd name="T61" fmla="*/ 0 h 110"/>
                <a:gd name="T62" fmla="*/ 62 w 62"/>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0"/>
                <a:gd name="T98" fmla="*/ 62 w 62"/>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0">
                  <a:moveTo>
                    <a:pt x="62" y="0"/>
                  </a:moveTo>
                  <a:lnTo>
                    <a:pt x="62" y="21"/>
                  </a:lnTo>
                  <a:lnTo>
                    <a:pt x="47" y="21"/>
                  </a:lnTo>
                  <a:lnTo>
                    <a:pt x="40" y="23"/>
                  </a:lnTo>
                  <a:lnTo>
                    <a:pt x="34" y="26"/>
                  </a:lnTo>
                  <a:lnTo>
                    <a:pt x="26" y="35"/>
                  </a:lnTo>
                  <a:lnTo>
                    <a:pt x="23" y="45"/>
                  </a:lnTo>
                  <a:lnTo>
                    <a:pt x="62" y="45"/>
                  </a:lnTo>
                  <a:lnTo>
                    <a:pt x="62" y="65"/>
                  </a:lnTo>
                  <a:lnTo>
                    <a:pt x="23" y="65"/>
                  </a:lnTo>
                  <a:lnTo>
                    <a:pt x="26" y="73"/>
                  </a:lnTo>
                  <a:lnTo>
                    <a:pt x="29" y="78"/>
                  </a:lnTo>
                  <a:lnTo>
                    <a:pt x="37" y="86"/>
                  </a:lnTo>
                  <a:lnTo>
                    <a:pt x="50" y="88"/>
                  </a:lnTo>
                  <a:lnTo>
                    <a:pt x="62" y="88"/>
                  </a:lnTo>
                  <a:lnTo>
                    <a:pt x="62" y="110"/>
                  </a:lnTo>
                  <a:lnTo>
                    <a:pt x="51" y="110"/>
                  </a:lnTo>
                  <a:lnTo>
                    <a:pt x="39" y="108"/>
                  </a:lnTo>
                  <a:lnTo>
                    <a:pt x="26" y="105"/>
                  </a:lnTo>
                  <a:lnTo>
                    <a:pt x="15" y="98"/>
                  </a:lnTo>
                  <a:lnTo>
                    <a:pt x="7" y="86"/>
                  </a:lnTo>
                  <a:lnTo>
                    <a:pt x="1" y="73"/>
                  </a:lnTo>
                  <a:lnTo>
                    <a:pt x="0" y="58"/>
                  </a:lnTo>
                  <a:lnTo>
                    <a:pt x="0" y="43"/>
                  </a:lnTo>
                  <a:lnTo>
                    <a:pt x="3" y="33"/>
                  </a:lnTo>
                  <a:lnTo>
                    <a:pt x="6" y="25"/>
                  </a:lnTo>
                  <a:lnTo>
                    <a:pt x="12" y="16"/>
                  </a:lnTo>
                  <a:lnTo>
                    <a:pt x="18" y="10"/>
                  </a:lnTo>
                  <a:lnTo>
                    <a:pt x="29" y="5"/>
                  </a:lnTo>
                  <a:lnTo>
                    <a:pt x="40" y="1"/>
                  </a:lnTo>
                  <a:lnTo>
                    <a:pt x="51" y="0"/>
                  </a:lnTo>
                  <a:lnTo>
                    <a:pt x="62" y="0"/>
                  </a:lnTo>
                  <a:close/>
                </a:path>
              </a:pathLst>
            </a:custGeom>
            <a:solidFill>
              <a:srgbClr val="FF1C10"/>
            </a:solidFill>
            <a:ln w="9525">
              <a:noFill/>
              <a:round/>
              <a:headEnd/>
              <a:tailEnd/>
            </a:ln>
          </p:spPr>
          <p:txBody>
            <a:bodyPr/>
            <a:lstStyle/>
            <a:p>
              <a:endParaRPr lang="id-ID"/>
            </a:p>
          </p:txBody>
        </p:sp>
        <p:sp>
          <p:nvSpPr>
            <p:cNvPr id="25642" name="Freeform 40"/>
            <p:cNvSpPr>
              <a:spLocks/>
            </p:cNvSpPr>
            <p:nvPr/>
          </p:nvSpPr>
          <p:spPr bwMode="auto">
            <a:xfrm>
              <a:off x="1496" y="487"/>
              <a:ext cx="69" cy="110"/>
            </a:xfrm>
            <a:custGeom>
              <a:avLst/>
              <a:gdLst>
                <a:gd name="T0" fmla="*/ 69 w 69"/>
                <a:gd name="T1" fmla="*/ 0 h 110"/>
                <a:gd name="T2" fmla="*/ 0 w 69"/>
                <a:gd name="T3" fmla="*/ 0 h 110"/>
                <a:gd name="T4" fmla="*/ 0 w 69"/>
                <a:gd name="T5" fmla="*/ 22 h 110"/>
                <a:gd name="T6" fmla="*/ 23 w 69"/>
                <a:gd name="T7" fmla="*/ 22 h 110"/>
                <a:gd name="T8" fmla="*/ 23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3" y="22"/>
                  </a:lnTo>
                  <a:lnTo>
                    <a:pt x="23"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5643" name="Freeform 41"/>
            <p:cNvSpPr>
              <a:spLocks/>
            </p:cNvSpPr>
            <p:nvPr/>
          </p:nvSpPr>
          <p:spPr bwMode="auto">
            <a:xfrm>
              <a:off x="1563" y="537"/>
              <a:ext cx="69" cy="110"/>
            </a:xfrm>
            <a:custGeom>
              <a:avLst/>
              <a:gdLst>
                <a:gd name="T0" fmla="*/ 22 w 69"/>
                <a:gd name="T1" fmla="*/ 0 h 110"/>
                <a:gd name="T2" fmla="*/ 22 w 69"/>
                <a:gd name="T3" fmla="*/ 32 h 110"/>
                <a:gd name="T4" fmla="*/ 24 w 69"/>
                <a:gd name="T5" fmla="*/ 42 h 110"/>
                <a:gd name="T6" fmla="*/ 27 w 69"/>
                <a:gd name="T7" fmla="*/ 47 h 110"/>
                <a:gd name="T8" fmla="*/ 32 w 69"/>
                <a:gd name="T9" fmla="*/ 50 h 110"/>
                <a:gd name="T10" fmla="*/ 38 w 69"/>
                <a:gd name="T11" fmla="*/ 49 h 110"/>
                <a:gd name="T12" fmla="*/ 42 w 69"/>
                <a:gd name="T13" fmla="*/ 45 h 110"/>
                <a:gd name="T14" fmla="*/ 46 w 69"/>
                <a:gd name="T15" fmla="*/ 40 h 110"/>
                <a:gd name="T16" fmla="*/ 46 w 69"/>
                <a:gd name="T17" fmla="*/ 32 h 110"/>
                <a:gd name="T18" fmla="*/ 46 w 69"/>
                <a:gd name="T19" fmla="*/ 0 h 110"/>
                <a:gd name="T20" fmla="*/ 69 w 69"/>
                <a:gd name="T21" fmla="*/ 0 h 110"/>
                <a:gd name="T22" fmla="*/ 69 w 69"/>
                <a:gd name="T23" fmla="*/ 39 h 110"/>
                <a:gd name="T24" fmla="*/ 68 w 69"/>
                <a:gd name="T25" fmla="*/ 52 h 110"/>
                <a:gd name="T26" fmla="*/ 63 w 69"/>
                <a:gd name="T27" fmla="*/ 59 h 110"/>
                <a:gd name="T28" fmla="*/ 60 w 69"/>
                <a:gd name="T29" fmla="*/ 64 h 110"/>
                <a:gd name="T30" fmla="*/ 46 w 69"/>
                <a:gd name="T31" fmla="*/ 72 h 110"/>
                <a:gd name="T32" fmla="*/ 46 w 69"/>
                <a:gd name="T33" fmla="*/ 110 h 110"/>
                <a:gd name="T34" fmla="*/ 22 w 69"/>
                <a:gd name="T35" fmla="*/ 110 h 110"/>
                <a:gd name="T36" fmla="*/ 22 w 69"/>
                <a:gd name="T37" fmla="*/ 72 h 110"/>
                <a:gd name="T38" fmla="*/ 13 w 69"/>
                <a:gd name="T39" fmla="*/ 69 h 110"/>
                <a:gd name="T40" fmla="*/ 6 w 69"/>
                <a:gd name="T41" fmla="*/ 60 h 110"/>
                <a:gd name="T42" fmla="*/ 0 w 69"/>
                <a:gd name="T43" fmla="*/ 50 h 110"/>
                <a:gd name="T44" fmla="*/ 0 w 69"/>
                <a:gd name="T45" fmla="*/ 40 h 110"/>
                <a:gd name="T46" fmla="*/ 0 w 69"/>
                <a:gd name="T47" fmla="*/ 0 h 110"/>
                <a:gd name="T48" fmla="*/ 22 w 6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0"/>
                <a:gd name="T77" fmla="*/ 69 w 6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0">
                  <a:moveTo>
                    <a:pt x="22" y="0"/>
                  </a:moveTo>
                  <a:lnTo>
                    <a:pt x="22" y="32"/>
                  </a:lnTo>
                  <a:lnTo>
                    <a:pt x="24" y="42"/>
                  </a:lnTo>
                  <a:lnTo>
                    <a:pt x="27" y="47"/>
                  </a:lnTo>
                  <a:lnTo>
                    <a:pt x="32" y="50"/>
                  </a:lnTo>
                  <a:lnTo>
                    <a:pt x="38" y="49"/>
                  </a:lnTo>
                  <a:lnTo>
                    <a:pt x="42" y="45"/>
                  </a:lnTo>
                  <a:lnTo>
                    <a:pt x="46" y="40"/>
                  </a:lnTo>
                  <a:lnTo>
                    <a:pt x="46" y="32"/>
                  </a:lnTo>
                  <a:lnTo>
                    <a:pt x="46" y="0"/>
                  </a:lnTo>
                  <a:lnTo>
                    <a:pt x="69" y="0"/>
                  </a:lnTo>
                  <a:lnTo>
                    <a:pt x="69" y="39"/>
                  </a:lnTo>
                  <a:lnTo>
                    <a:pt x="68" y="52"/>
                  </a:lnTo>
                  <a:lnTo>
                    <a:pt x="63" y="59"/>
                  </a:lnTo>
                  <a:lnTo>
                    <a:pt x="60" y="64"/>
                  </a:lnTo>
                  <a:lnTo>
                    <a:pt x="46" y="72"/>
                  </a:lnTo>
                  <a:lnTo>
                    <a:pt x="46" y="110"/>
                  </a:lnTo>
                  <a:lnTo>
                    <a:pt x="22" y="110"/>
                  </a:lnTo>
                  <a:lnTo>
                    <a:pt x="22" y="72"/>
                  </a:lnTo>
                  <a:lnTo>
                    <a:pt x="13" y="69"/>
                  </a:lnTo>
                  <a:lnTo>
                    <a:pt x="6" y="60"/>
                  </a:lnTo>
                  <a:lnTo>
                    <a:pt x="0" y="50"/>
                  </a:lnTo>
                  <a:lnTo>
                    <a:pt x="0" y="40"/>
                  </a:lnTo>
                  <a:lnTo>
                    <a:pt x="0" y="0"/>
                  </a:lnTo>
                  <a:lnTo>
                    <a:pt x="22" y="0"/>
                  </a:lnTo>
                  <a:close/>
                </a:path>
              </a:pathLst>
            </a:custGeom>
            <a:solidFill>
              <a:srgbClr val="FF1C10"/>
            </a:solidFill>
            <a:ln w="9525">
              <a:noFill/>
              <a:round/>
              <a:headEnd/>
              <a:tailEnd/>
            </a:ln>
          </p:spPr>
          <p:txBody>
            <a:bodyPr/>
            <a:lstStyle/>
            <a:p>
              <a:endParaRPr lang="id-ID"/>
            </a:p>
          </p:txBody>
        </p:sp>
        <p:sp>
          <p:nvSpPr>
            <p:cNvPr id="25644" name="Freeform 42"/>
            <p:cNvSpPr>
              <a:spLocks/>
            </p:cNvSpPr>
            <p:nvPr/>
          </p:nvSpPr>
          <p:spPr bwMode="auto">
            <a:xfrm>
              <a:off x="1245" y="1041"/>
              <a:ext cx="57" cy="110"/>
            </a:xfrm>
            <a:custGeom>
              <a:avLst/>
              <a:gdLst>
                <a:gd name="T0" fmla="*/ 57 w 57"/>
                <a:gd name="T1" fmla="*/ 0 h 110"/>
                <a:gd name="T2" fmla="*/ 57 w 57"/>
                <a:gd name="T3" fmla="*/ 23 h 110"/>
                <a:gd name="T4" fmla="*/ 33 w 57"/>
                <a:gd name="T5" fmla="*/ 23 h 110"/>
                <a:gd name="T6" fmla="*/ 28 w 57"/>
                <a:gd name="T7" fmla="*/ 25 h 110"/>
                <a:gd name="T8" fmla="*/ 27 w 57"/>
                <a:gd name="T9" fmla="*/ 26 h 110"/>
                <a:gd name="T10" fmla="*/ 25 w 57"/>
                <a:gd name="T11" fmla="*/ 33 h 110"/>
                <a:gd name="T12" fmla="*/ 24 w 57"/>
                <a:gd name="T13" fmla="*/ 48 h 110"/>
                <a:gd name="T14" fmla="*/ 57 w 57"/>
                <a:gd name="T15" fmla="*/ 48 h 110"/>
                <a:gd name="T16" fmla="*/ 57 w 57"/>
                <a:gd name="T17" fmla="*/ 71 h 110"/>
                <a:gd name="T18" fmla="*/ 24 w 57"/>
                <a:gd name="T19" fmla="*/ 71 h 110"/>
                <a:gd name="T20" fmla="*/ 24 w 57"/>
                <a:gd name="T21" fmla="*/ 110 h 110"/>
                <a:gd name="T22" fmla="*/ 0 w 57"/>
                <a:gd name="T23" fmla="*/ 110 h 110"/>
                <a:gd name="T24" fmla="*/ 0 w 57"/>
                <a:gd name="T25" fmla="*/ 36 h 110"/>
                <a:gd name="T26" fmla="*/ 2 w 57"/>
                <a:gd name="T27" fmla="*/ 28 h 110"/>
                <a:gd name="T28" fmla="*/ 3 w 57"/>
                <a:gd name="T29" fmla="*/ 20 h 110"/>
                <a:gd name="T30" fmla="*/ 8 w 57"/>
                <a:gd name="T31" fmla="*/ 11 h 110"/>
                <a:gd name="T32" fmla="*/ 14 w 57"/>
                <a:gd name="T33" fmla="*/ 5 h 110"/>
                <a:gd name="T34" fmla="*/ 25 w 57"/>
                <a:gd name="T35" fmla="*/ 1 h 110"/>
                <a:gd name="T36" fmla="*/ 36 w 57"/>
                <a:gd name="T37" fmla="*/ 0 h 110"/>
                <a:gd name="T38" fmla="*/ 57 w 57"/>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10"/>
                <a:gd name="T62" fmla="*/ 57 w 57"/>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10">
                  <a:moveTo>
                    <a:pt x="57" y="0"/>
                  </a:moveTo>
                  <a:lnTo>
                    <a:pt x="57" y="23"/>
                  </a:lnTo>
                  <a:lnTo>
                    <a:pt x="33" y="23"/>
                  </a:lnTo>
                  <a:lnTo>
                    <a:pt x="28" y="25"/>
                  </a:lnTo>
                  <a:lnTo>
                    <a:pt x="27" y="26"/>
                  </a:lnTo>
                  <a:lnTo>
                    <a:pt x="25" y="33"/>
                  </a:lnTo>
                  <a:lnTo>
                    <a:pt x="24" y="48"/>
                  </a:lnTo>
                  <a:lnTo>
                    <a:pt x="57" y="48"/>
                  </a:lnTo>
                  <a:lnTo>
                    <a:pt x="57" y="71"/>
                  </a:lnTo>
                  <a:lnTo>
                    <a:pt x="24" y="71"/>
                  </a:lnTo>
                  <a:lnTo>
                    <a:pt x="24" y="110"/>
                  </a:lnTo>
                  <a:lnTo>
                    <a:pt x="0" y="110"/>
                  </a:lnTo>
                  <a:lnTo>
                    <a:pt x="0" y="36"/>
                  </a:lnTo>
                  <a:lnTo>
                    <a:pt x="2" y="28"/>
                  </a:lnTo>
                  <a:lnTo>
                    <a:pt x="3" y="20"/>
                  </a:lnTo>
                  <a:lnTo>
                    <a:pt x="8" y="11"/>
                  </a:lnTo>
                  <a:lnTo>
                    <a:pt x="14" y="5"/>
                  </a:lnTo>
                  <a:lnTo>
                    <a:pt x="25" y="1"/>
                  </a:lnTo>
                  <a:lnTo>
                    <a:pt x="36" y="0"/>
                  </a:lnTo>
                  <a:lnTo>
                    <a:pt x="57" y="0"/>
                  </a:lnTo>
                  <a:close/>
                </a:path>
              </a:pathLst>
            </a:custGeom>
            <a:solidFill>
              <a:srgbClr val="FF1C10"/>
            </a:solidFill>
            <a:ln w="9525">
              <a:noFill/>
              <a:round/>
              <a:headEnd/>
              <a:tailEnd/>
            </a:ln>
          </p:spPr>
          <p:txBody>
            <a:bodyPr/>
            <a:lstStyle/>
            <a:p>
              <a:endParaRPr lang="id-ID"/>
            </a:p>
          </p:txBody>
        </p:sp>
        <p:sp>
          <p:nvSpPr>
            <p:cNvPr id="25645" name="Rectangle 43"/>
            <p:cNvSpPr>
              <a:spLocks noChangeArrowheads="1"/>
            </p:cNvSpPr>
            <p:nvPr/>
          </p:nvSpPr>
          <p:spPr bwMode="auto">
            <a:xfrm>
              <a:off x="1317" y="1057"/>
              <a:ext cx="24" cy="112"/>
            </a:xfrm>
            <a:prstGeom prst="rect">
              <a:avLst/>
            </a:prstGeom>
            <a:solidFill>
              <a:srgbClr val="FF1C10"/>
            </a:solidFill>
            <a:ln w="9525">
              <a:noFill/>
              <a:miter lim="800000"/>
              <a:headEnd/>
              <a:tailEnd/>
            </a:ln>
          </p:spPr>
          <p:txBody>
            <a:bodyPr/>
            <a:lstStyle/>
            <a:p>
              <a:endParaRPr lang="id-ID"/>
            </a:p>
          </p:txBody>
        </p:sp>
        <p:sp>
          <p:nvSpPr>
            <p:cNvPr id="25646" name="Freeform 44"/>
            <p:cNvSpPr>
              <a:spLocks/>
            </p:cNvSpPr>
            <p:nvPr/>
          </p:nvSpPr>
          <p:spPr bwMode="auto">
            <a:xfrm>
              <a:off x="1355" y="1067"/>
              <a:ext cx="72" cy="112"/>
            </a:xfrm>
            <a:custGeom>
              <a:avLst/>
              <a:gdLst>
                <a:gd name="T0" fmla="*/ 56 w 72"/>
                <a:gd name="T1" fmla="*/ 57 h 112"/>
                <a:gd name="T2" fmla="*/ 64 w 72"/>
                <a:gd name="T3" fmla="*/ 49 h 112"/>
                <a:gd name="T4" fmla="*/ 69 w 72"/>
                <a:gd name="T5" fmla="*/ 40 h 112"/>
                <a:gd name="T6" fmla="*/ 72 w 72"/>
                <a:gd name="T7" fmla="*/ 32 h 112"/>
                <a:gd name="T8" fmla="*/ 70 w 72"/>
                <a:gd name="T9" fmla="*/ 24 h 112"/>
                <a:gd name="T10" fmla="*/ 67 w 72"/>
                <a:gd name="T11" fmla="*/ 17 h 112"/>
                <a:gd name="T12" fmla="*/ 62 w 72"/>
                <a:gd name="T13" fmla="*/ 10 h 112"/>
                <a:gd name="T14" fmla="*/ 55 w 72"/>
                <a:gd name="T15" fmla="*/ 4 h 112"/>
                <a:gd name="T16" fmla="*/ 42 w 72"/>
                <a:gd name="T17" fmla="*/ 0 h 112"/>
                <a:gd name="T18" fmla="*/ 33 w 72"/>
                <a:gd name="T19" fmla="*/ 0 h 112"/>
                <a:gd name="T20" fmla="*/ 20 w 72"/>
                <a:gd name="T21" fmla="*/ 2 h 112"/>
                <a:gd name="T22" fmla="*/ 15 w 72"/>
                <a:gd name="T23" fmla="*/ 5 h 112"/>
                <a:gd name="T24" fmla="*/ 9 w 72"/>
                <a:gd name="T25" fmla="*/ 10 h 112"/>
                <a:gd name="T26" fmla="*/ 5 w 72"/>
                <a:gd name="T27" fmla="*/ 20 h 112"/>
                <a:gd name="T28" fmla="*/ 1 w 72"/>
                <a:gd name="T29" fmla="*/ 30 h 112"/>
                <a:gd name="T30" fmla="*/ 0 w 72"/>
                <a:gd name="T31" fmla="*/ 44 h 112"/>
                <a:gd name="T32" fmla="*/ 0 w 72"/>
                <a:gd name="T33" fmla="*/ 112 h 112"/>
                <a:gd name="T34" fmla="*/ 23 w 72"/>
                <a:gd name="T35" fmla="*/ 112 h 112"/>
                <a:gd name="T36" fmla="*/ 23 w 72"/>
                <a:gd name="T37" fmla="*/ 44 h 112"/>
                <a:gd name="T38" fmla="*/ 23 w 72"/>
                <a:gd name="T39" fmla="*/ 37 h 112"/>
                <a:gd name="T40" fmla="*/ 25 w 72"/>
                <a:gd name="T41" fmla="*/ 30 h 112"/>
                <a:gd name="T42" fmla="*/ 28 w 72"/>
                <a:gd name="T43" fmla="*/ 27 h 112"/>
                <a:gd name="T44" fmla="*/ 33 w 72"/>
                <a:gd name="T45" fmla="*/ 24 h 112"/>
                <a:gd name="T46" fmla="*/ 39 w 72"/>
                <a:gd name="T47" fmla="*/ 24 h 112"/>
                <a:gd name="T48" fmla="*/ 42 w 72"/>
                <a:gd name="T49" fmla="*/ 25 h 112"/>
                <a:gd name="T50" fmla="*/ 47 w 72"/>
                <a:gd name="T51" fmla="*/ 29 h 112"/>
                <a:gd name="T52" fmla="*/ 47 w 72"/>
                <a:gd name="T53" fmla="*/ 34 h 112"/>
                <a:gd name="T54" fmla="*/ 47 w 72"/>
                <a:gd name="T55" fmla="*/ 40 h 112"/>
                <a:gd name="T56" fmla="*/ 42 w 72"/>
                <a:gd name="T57" fmla="*/ 44 h 112"/>
                <a:gd name="T58" fmla="*/ 39 w 72"/>
                <a:gd name="T59" fmla="*/ 49 h 112"/>
                <a:gd name="T60" fmla="*/ 31 w 72"/>
                <a:gd name="T61" fmla="*/ 49 h 112"/>
                <a:gd name="T62" fmla="*/ 28 w 72"/>
                <a:gd name="T63" fmla="*/ 49 h 112"/>
                <a:gd name="T64" fmla="*/ 28 w 72"/>
                <a:gd name="T65" fmla="*/ 69 h 112"/>
                <a:gd name="T66" fmla="*/ 45 w 72"/>
                <a:gd name="T67" fmla="*/ 70 h 112"/>
                <a:gd name="T68" fmla="*/ 47 w 72"/>
                <a:gd name="T69" fmla="*/ 74 h 112"/>
                <a:gd name="T70" fmla="*/ 48 w 72"/>
                <a:gd name="T71" fmla="*/ 75 h 112"/>
                <a:gd name="T72" fmla="*/ 50 w 72"/>
                <a:gd name="T73" fmla="*/ 84 h 112"/>
                <a:gd name="T74" fmla="*/ 50 w 72"/>
                <a:gd name="T75" fmla="*/ 112 h 112"/>
                <a:gd name="T76" fmla="*/ 72 w 72"/>
                <a:gd name="T77" fmla="*/ 112 h 112"/>
                <a:gd name="T78" fmla="*/ 72 w 72"/>
                <a:gd name="T79" fmla="*/ 72 h 112"/>
                <a:gd name="T80" fmla="*/ 70 w 72"/>
                <a:gd name="T81" fmla="*/ 65 h 112"/>
                <a:gd name="T82" fmla="*/ 66 w 72"/>
                <a:gd name="T83" fmla="*/ 62 h 112"/>
                <a:gd name="T84" fmla="*/ 56 w 72"/>
                <a:gd name="T85" fmla="*/ 5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12"/>
                <a:gd name="T131" fmla="*/ 72 w 72"/>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12">
                  <a:moveTo>
                    <a:pt x="56" y="57"/>
                  </a:moveTo>
                  <a:lnTo>
                    <a:pt x="64" y="49"/>
                  </a:lnTo>
                  <a:lnTo>
                    <a:pt x="69" y="40"/>
                  </a:lnTo>
                  <a:lnTo>
                    <a:pt x="72" y="32"/>
                  </a:lnTo>
                  <a:lnTo>
                    <a:pt x="70" y="24"/>
                  </a:lnTo>
                  <a:lnTo>
                    <a:pt x="67" y="17"/>
                  </a:lnTo>
                  <a:lnTo>
                    <a:pt x="62" y="10"/>
                  </a:lnTo>
                  <a:lnTo>
                    <a:pt x="55" y="4"/>
                  </a:lnTo>
                  <a:lnTo>
                    <a:pt x="42" y="0"/>
                  </a:lnTo>
                  <a:lnTo>
                    <a:pt x="33" y="0"/>
                  </a:lnTo>
                  <a:lnTo>
                    <a:pt x="20" y="2"/>
                  </a:lnTo>
                  <a:lnTo>
                    <a:pt x="15" y="5"/>
                  </a:lnTo>
                  <a:lnTo>
                    <a:pt x="9" y="10"/>
                  </a:lnTo>
                  <a:lnTo>
                    <a:pt x="5" y="20"/>
                  </a:lnTo>
                  <a:lnTo>
                    <a:pt x="1" y="30"/>
                  </a:lnTo>
                  <a:lnTo>
                    <a:pt x="0" y="44"/>
                  </a:lnTo>
                  <a:lnTo>
                    <a:pt x="0" y="112"/>
                  </a:lnTo>
                  <a:lnTo>
                    <a:pt x="23" y="112"/>
                  </a:lnTo>
                  <a:lnTo>
                    <a:pt x="23" y="44"/>
                  </a:lnTo>
                  <a:lnTo>
                    <a:pt x="23" y="37"/>
                  </a:lnTo>
                  <a:lnTo>
                    <a:pt x="25" y="30"/>
                  </a:lnTo>
                  <a:lnTo>
                    <a:pt x="28" y="27"/>
                  </a:lnTo>
                  <a:lnTo>
                    <a:pt x="33" y="24"/>
                  </a:lnTo>
                  <a:lnTo>
                    <a:pt x="39" y="24"/>
                  </a:lnTo>
                  <a:lnTo>
                    <a:pt x="42" y="25"/>
                  </a:lnTo>
                  <a:lnTo>
                    <a:pt x="47" y="29"/>
                  </a:lnTo>
                  <a:lnTo>
                    <a:pt x="47" y="34"/>
                  </a:lnTo>
                  <a:lnTo>
                    <a:pt x="47" y="40"/>
                  </a:lnTo>
                  <a:lnTo>
                    <a:pt x="42" y="44"/>
                  </a:lnTo>
                  <a:lnTo>
                    <a:pt x="39" y="49"/>
                  </a:lnTo>
                  <a:lnTo>
                    <a:pt x="31" y="49"/>
                  </a:lnTo>
                  <a:lnTo>
                    <a:pt x="28" y="49"/>
                  </a:lnTo>
                  <a:lnTo>
                    <a:pt x="28" y="69"/>
                  </a:lnTo>
                  <a:lnTo>
                    <a:pt x="45" y="70"/>
                  </a:lnTo>
                  <a:lnTo>
                    <a:pt x="47" y="74"/>
                  </a:lnTo>
                  <a:lnTo>
                    <a:pt x="48" y="75"/>
                  </a:lnTo>
                  <a:lnTo>
                    <a:pt x="50" y="84"/>
                  </a:lnTo>
                  <a:lnTo>
                    <a:pt x="50" y="112"/>
                  </a:lnTo>
                  <a:lnTo>
                    <a:pt x="72" y="112"/>
                  </a:lnTo>
                  <a:lnTo>
                    <a:pt x="72" y="72"/>
                  </a:lnTo>
                  <a:lnTo>
                    <a:pt x="70" y="65"/>
                  </a:lnTo>
                  <a:lnTo>
                    <a:pt x="66" y="62"/>
                  </a:lnTo>
                  <a:lnTo>
                    <a:pt x="56" y="57"/>
                  </a:lnTo>
                  <a:close/>
                </a:path>
              </a:pathLst>
            </a:custGeom>
            <a:solidFill>
              <a:srgbClr val="FF1C10"/>
            </a:solidFill>
            <a:ln w="9525">
              <a:noFill/>
              <a:round/>
              <a:headEnd/>
              <a:tailEnd/>
            </a:ln>
          </p:spPr>
          <p:txBody>
            <a:bodyPr/>
            <a:lstStyle/>
            <a:p>
              <a:endParaRPr lang="id-ID"/>
            </a:p>
          </p:txBody>
        </p:sp>
        <p:sp>
          <p:nvSpPr>
            <p:cNvPr id="25647" name="Freeform 45"/>
            <p:cNvSpPr>
              <a:spLocks/>
            </p:cNvSpPr>
            <p:nvPr/>
          </p:nvSpPr>
          <p:spPr bwMode="auto">
            <a:xfrm>
              <a:off x="1438" y="1062"/>
              <a:ext cx="67" cy="112"/>
            </a:xfrm>
            <a:custGeom>
              <a:avLst/>
              <a:gdLst>
                <a:gd name="T0" fmla="*/ 64 w 67"/>
                <a:gd name="T1" fmla="*/ 0 h 112"/>
                <a:gd name="T2" fmla="*/ 64 w 67"/>
                <a:gd name="T3" fmla="*/ 20 h 112"/>
                <a:gd name="T4" fmla="*/ 33 w 67"/>
                <a:gd name="T5" fmla="*/ 20 h 112"/>
                <a:gd name="T6" fmla="*/ 28 w 67"/>
                <a:gd name="T7" fmla="*/ 24 h 112"/>
                <a:gd name="T8" fmla="*/ 23 w 67"/>
                <a:gd name="T9" fmla="*/ 24 h 112"/>
                <a:gd name="T10" fmla="*/ 23 w 67"/>
                <a:gd name="T11" fmla="*/ 29 h 112"/>
                <a:gd name="T12" fmla="*/ 23 w 67"/>
                <a:gd name="T13" fmla="*/ 32 h 112"/>
                <a:gd name="T14" fmla="*/ 45 w 67"/>
                <a:gd name="T15" fmla="*/ 49 h 112"/>
                <a:gd name="T16" fmla="*/ 56 w 67"/>
                <a:gd name="T17" fmla="*/ 59 h 112"/>
                <a:gd name="T18" fmla="*/ 66 w 67"/>
                <a:gd name="T19" fmla="*/ 70 h 112"/>
                <a:gd name="T20" fmla="*/ 67 w 67"/>
                <a:gd name="T21" fmla="*/ 77 h 112"/>
                <a:gd name="T22" fmla="*/ 67 w 67"/>
                <a:gd name="T23" fmla="*/ 84 h 112"/>
                <a:gd name="T24" fmla="*/ 67 w 67"/>
                <a:gd name="T25" fmla="*/ 92 h 112"/>
                <a:gd name="T26" fmla="*/ 66 w 67"/>
                <a:gd name="T27" fmla="*/ 99 h 112"/>
                <a:gd name="T28" fmla="*/ 58 w 67"/>
                <a:gd name="T29" fmla="*/ 105 h 112"/>
                <a:gd name="T30" fmla="*/ 50 w 67"/>
                <a:gd name="T31" fmla="*/ 109 h 112"/>
                <a:gd name="T32" fmla="*/ 42 w 67"/>
                <a:gd name="T33" fmla="*/ 110 h 112"/>
                <a:gd name="T34" fmla="*/ 33 w 67"/>
                <a:gd name="T35" fmla="*/ 112 h 112"/>
                <a:gd name="T36" fmla="*/ 0 w 67"/>
                <a:gd name="T37" fmla="*/ 112 h 112"/>
                <a:gd name="T38" fmla="*/ 0 w 67"/>
                <a:gd name="T39" fmla="*/ 89 h 112"/>
                <a:gd name="T40" fmla="*/ 36 w 67"/>
                <a:gd name="T41" fmla="*/ 89 h 112"/>
                <a:gd name="T42" fmla="*/ 42 w 67"/>
                <a:gd name="T43" fmla="*/ 89 h 112"/>
                <a:gd name="T44" fmla="*/ 45 w 67"/>
                <a:gd name="T45" fmla="*/ 84 h 112"/>
                <a:gd name="T46" fmla="*/ 44 w 67"/>
                <a:gd name="T47" fmla="*/ 80 h 112"/>
                <a:gd name="T48" fmla="*/ 41 w 67"/>
                <a:gd name="T49" fmla="*/ 75 h 112"/>
                <a:gd name="T50" fmla="*/ 31 w 67"/>
                <a:gd name="T51" fmla="*/ 69 h 112"/>
                <a:gd name="T52" fmla="*/ 17 w 67"/>
                <a:gd name="T53" fmla="*/ 55 h 112"/>
                <a:gd name="T54" fmla="*/ 9 w 67"/>
                <a:gd name="T55" fmla="*/ 49 h 112"/>
                <a:gd name="T56" fmla="*/ 3 w 67"/>
                <a:gd name="T57" fmla="*/ 40 h 112"/>
                <a:gd name="T58" fmla="*/ 0 w 67"/>
                <a:gd name="T59" fmla="*/ 29 h 112"/>
                <a:gd name="T60" fmla="*/ 0 w 67"/>
                <a:gd name="T61" fmla="*/ 22 h 112"/>
                <a:gd name="T62" fmla="*/ 1 w 67"/>
                <a:gd name="T63" fmla="*/ 15 h 112"/>
                <a:gd name="T64" fmla="*/ 6 w 67"/>
                <a:gd name="T65" fmla="*/ 9 h 112"/>
                <a:gd name="T66" fmla="*/ 12 w 67"/>
                <a:gd name="T67" fmla="*/ 4 h 112"/>
                <a:gd name="T68" fmla="*/ 20 w 67"/>
                <a:gd name="T69" fmla="*/ 2 h 112"/>
                <a:gd name="T70" fmla="*/ 30 w 67"/>
                <a:gd name="T71" fmla="*/ 0 h 112"/>
                <a:gd name="T72" fmla="*/ 64 w 67"/>
                <a:gd name="T73" fmla="*/ 0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12"/>
                <a:gd name="T113" fmla="*/ 67 w 67"/>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12">
                  <a:moveTo>
                    <a:pt x="64" y="0"/>
                  </a:moveTo>
                  <a:lnTo>
                    <a:pt x="64" y="20"/>
                  </a:lnTo>
                  <a:lnTo>
                    <a:pt x="33" y="20"/>
                  </a:lnTo>
                  <a:lnTo>
                    <a:pt x="28" y="24"/>
                  </a:lnTo>
                  <a:lnTo>
                    <a:pt x="23" y="24"/>
                  </a:lnTo>
                  <a:lnTo>
                    <a:pt x="23" y="29"/>
                  </a:lnTo>
                  <a:lnTo>
                    <a:pt x="23" y="32"/>
                  </a:lnTo>
                  <a:lnTo>
                    <a:pt x="45" y="49"/>
                  </a:lnTo>
                  <a:lnTo>
                    <a:pt x="56" y="59"/>
                  </a:lnTo>
                  <a:lnTo>
                    <a:pt x="66" y="70"/>
                  </a:lnTo>
                  <a:lnTo>
                    <a:pt x="67" y="77"/>
                  </a:lnTo>
                  <a:lnTo>
                    <a:pt x="67" y="84"/>
                  </a:lnTo>
                  <a:lnTo>
                    <a:pt x="67" y="92"/>
                  </a:lnTo>
                  <a:lnTo>
                    <a:pt x="66" y="99"/>
                  </a:lnTo>
                  <a:lnTo>
                    <a:pt x="58" y="105"/>
                  </a:lnTo>
                  <a:lnTo>
                    <a:pt x="50" y="109"/>
                  </a:lnTo>
                  <a:lnTo>
                    <a:pt x="42" y="110"/>
                  </a:lnTo>
                  <a:lnTo>
                    <a:pt x="33" y="112"/>
                  </a:lnTo>
                  <a:lnTo>
                    <a:pt x="0" y="112"/>
                  </a:lnTo>
                  <a:lnTo>
                    <a:pt x="0" y="89"/>
                  </a:lnTo>
                  <a:lnTo>
                    <a:pt x="36" y="89"/>
                  </a:lnTo>
                  <a:lnTo>
                    <a:pt x="42" y="89"/>
                  </a:lnTo>
                  <a:lnTo>
                    <a:pt x="45" y="84"/>
                  </a:lnTo>
                  <a:lnTo>
                    <a:pt x="44" y="80"/>
                  </a:lnTo>
                  <a:lnTo>
                    <a:pt x="41" y="75"/>
                  </a:lnTo>
                  <a:lnTo>
                    <a:pt x="31" y="69"/>
                  </a:lnTo>
                  <a:lnTo>
                    <a:pt x="17" y="55"/>
                  </a:lnTo>
                  <a:lnTo>
                    <a:pt x="9" y="49"/>
                  </a:lnTo>
                  <a:lnTo>
                    <a:pt x="3" y="40"/>
                  </a:lnTo>
                  <a:lnTo>
                    <a:pt x="0" y="29"/>
                  </a:lnTo>
                  <a:lnTo>
                    <a:pt x="0" y="22"/>
                  </a:lnTo>
                  <a:lnTo>
                    <a:pt x="1" y="15"/>
                  </a:lnTo>
                  <a:lnTo>
                    <a:pt x="6" y="9"/>
                  </a:lnTo>
                  <a:lnTo>
                    <a:pt x="12" y="4"/>
                  </a:lnTo>
                  <a:lnTo>
                    <a:pt x="20" y="2"/>
                  </a:lnTo>
                  <a:lnTo>
                    <a:pt x="30" y="0"/>
                  </a:lnTo>
                  <a:lnTo>
                    <a:pt x="64" y="0"/>
                  </a:lnTo>
                  <a:close/>
                </a:path>
              </a:pathLst>
            </a:custGeom>
            <a:solidFill>
              <a:srgbClr val="FF1C10"/>
            </a:solidFill>
            <a:ln w="9525">
              <a:noFill/>
              <a:round/>
              <a:headEnd/>
              <a:tailEnd/>
            </a:ln>
          </p:spPr>
          <p:txBody>
            <a:bodyPr/>
            <a:lstStyle/>
            <a:p>
              <a:endParaRPr lang="id-ID"/>
            </a:p>
          </p:txBody>
        </p:sp>
        <p:sp>
          <p:nvSpPr>
            <p:cNvPr id="25648" name="Freeform 46"/>
            <p:cNvSpPr>
              <a:spLocks/>
            </p:cNvSpPr>
            <p:nvPr/>
          </p:nvSpPr>
          <p:spPr bwMode="auto">
            <a:xfrm>
              <a:off x="1513" y="1042"/>
              <a:ext cx="69" cy="110"/>
            </a:xfrm>
            <a:custGeom>
              <a:avLst/>
              <a:gdLst>
                <a:gd name="T0" fmla="*/ 69 w 69"/>
                <a:gd name="T1" fmla="*/ 0 h 110"/>
                <a:gd name="T2" fmla="*/ 0 w 69"/>
                <a:gd name="T3" fmla="*/ 0 h 110"/>
                <a:gd name="T4" fmla="*/ 0 w 69"/>
                <a:gd name="T5" fmla="*/ 22 h 110"/>
                <a:gd name="T6" fmla="*/ 24 w 69"/>
                <a:gd name="T7" fmla="*/ 22 h 110"/>
                <a:gd name="T8" fmla="*/ 24 w 69"/>
                <a:gd name="T9" fmla="*/ 110 h 110"/>
                <a:gd name="T10" fmla="*/ 47 w 69"/>
                <a:gd name="T11" fmla="*/ 110 h 110"/>
                <a:gd name="T12" fmla="*/ 47 w 69"/>
                <a:gd name="T13" fmla="*/ 22 h 110"/>
                <a:gd name="T14" fmla="*/ 69 w 69"/>
                <a:gd name="T15" fmla="*/ 22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0" y="0"/>
                  </a:lnTo>
                  <a:lnTo>
                    <a:pt x="0" y="22"/>
                  </a:lnTo>
                  <a:lnTo>
                    <a:pt x="24" y="22"/>
                  </a:lnTo>
                  <a:lnTo>
                    <a:pt x="24" y="110"/>
                  </a:lnTo>
                  <a:lnTo>
                    <a:pt x="47" y="110"/>
                  </a:lnTo>
                  <a:lnTo>
                    <a:pt x="47" y="22"/>
                  </a:lnTo>
                  <a:lnTo>
                    <a:pt x="69" y="22"/>
                  </a:lnTo>
                  <a:lnTo>
                    <a:pt x="69" y="0"/>
                  </a:lnTo>
                  <a:close/>
                </a:path>
              </a:pathLst>
            </a:custGeom>
            <a:solidFill>
              <a:srgbClr val="FF1C10"/>
            </a:solidFill>
            <a:ln w="9525">
              <a:noFill/>
              <a:round/>
              <a:headEnd/>
              <a:tailEnd/>
            </a:ln>
          </p:spPr>
          <p:txBody>
            <a:bodyPr/>
            <a:lstStyle/>
            <a:p>
              <a:endParaRPr lang="id-ID"/>
            </a:p>
          </p:txBody>
        </p:sp>
        <p:sp>
          <p:nvSpPr>
            <p:cNvPr id="25649" name="Freeform 47"/>
            <p:cNvSpPr>
              <a:spLocks/>
            </p:cNvSpPr>
            <p:nvPr/>
          </p:nvSpPr>
          <p:spPr bwMode="auto">
            <a:xfrm>
              <a:off x="1162" y="856"/>
              <a:ext cx="125" cy="161"/>
            </a:xfrm>
            <a:custGeom>
              <a:avLst/>
              <a:gdLst>
                <a:gd name="T0" fmla="*/ 0 w 125"/>
                <a:gd name="T1" fmla="*/ 21 h 161"/>
                <a:gd name="T2" fmla="*/ 3 w 125"/>
                <a:gd name="T3" fmla="*/ 31 h 161"/>
                <a:gd name="T4" fmla="*/ 14 w 125"/>
                <a:gd name="T5" fmla="*/ 41 h 161"/>
                <a:gd name="T6" fmla="*/ 6 w 125"/>
                <a:gd name="T7" fmla="*/ 53 h 161"/>
                <a:gd name="T8" fmla="*/ 19 w 125"/>
                <a:gd name="T9" fmla="*/ 65 h 161"/>
                <a:gd name="T10" fmla="*/ 14 w 125"/>
                <a:gd name="T11" fmla="*/ 85 h 161"/>
                <a:gd name="T12" fmla="*/ 27 w 125"/>
                <a:gd name="T13" fmla="*/ 90 h 161"/>
                <a:gd name="T14" fmla="*/ 25 w 125"/>
                <a:gd name="T15" fmla="*/ 108 h 161"/>
                <a:gd name="T16" fmla="*/ 30 w 125"/>
                <a:gd name="T17" fmla="*/ 113 h 161"/>
                <a:gd name="T18" fmla="*/ 44 w 125"/>
                <a:gd name="T19" fmla="*/ 110 h 161"/>
                <a:gd name="T20" fmla="*/ 55 w 125"/>
                <a:gd name="T21" fmla="*/ 113 h 161"/>
                <a:gd name="T22" fmla="*/ 61 w 125"/>
                <a:gd name="T23" fmla="*/ 121 h 161"/>
                <a:gd name="T24" fmla="*/ 57 w 125"/>
                <a:gd name="T25" fmla="*/ 140 h 161"/>
                <a:gd name="T26" fmla="*/ 53 w 125"/>
                <a:gd name="T27" fmla="*/ 156 h 161"/>
                <a:gd name="T28" fmla="*/ 66 w 125"/>
                <a:gd name="T29" fmla="*/ 161 h 161"/>
                <a:gd name="T30" fmla="*/ 82 w 125"/>
                <a:gd name="T31" fmla="*/ 155 h 161"/>
                <a:gd name="T32" fmla="*/ 89 w 125"/>
                <a:gd name="T33" fmla="*/ 138 h 161"/>
                <a:gd name="T34" fmla="*/ 82 w 125"/>
                <a:gd name="T35" fmla="*/ 115 h 161"/>
                <a:gd name="T36" fmla="*/ 91 w 125"/>
                <a:gd name="T37" fmla="*/ 91 h 161"/>
                <a:gd name="T38" fmla="*/ 108 w 125"/>
                <a:gd name="T39" fmla="*/ 85 h 161"/>
                <a:gd name="T40" fmla="*/ 118 w 125"/>
                <a:gd name="T41" fmla="*/ 73 h 161"/>
                <a:gd name="T42" fmla="*/ 114 w 125"/>
                <a:gd name="T43" fmla="*/ 65 h 161"/>
                <a:gd name="T44" fmla="*/ 105 w 125"/>
                <a:gd name="T45" fmla="*/ 61 h 161"/>
                <a:gd name="T46" fmla="*/ 100 w 125"/>
                <a:gd name="T47" fmla="*/ 60 h 161"/>
                <a:gd name="T48" fmla="*/ 119 w 125"/>
                <a:gd name="T49" fmla="*/ 46 h 161"/>
                <a:gd name="T50" fmla="*/ 125 w 125"/>
                <a:gd name="T51" fmla="*/ 35 h 161"/>
                <a:gd name="T52" fmla="*/ 124 w 125"/>
                <a:gd name="T53" fmla="*/ 28 h 161"/>
                <a:gd name="T54" fmla="*/ 118 w 125"/>
                <a:gd name="T55" fmla="*/ 25 h 161"/>
                <a:gd name="T56" fmla="*/ 105 w 125"/>
                <a:gd name="T57" fmla="*/ 26 h 161"/>
                <a:gd name="T58" fmla="*/ 82 w 125"/>
                <a:gd name="T59" fmla="*/ 36 h 161"/>
                <a:gd name="T60" fmla="*/ 64 w 125"/>
                <a:gd name="T61" fmla="*/ 38 h 161"/>
                <a:gd name="T62" fmla="*/ 85 w 125"/>
                <a:gd name="T63" fmla="*/ 31 h 161"/>
                <a:gd name="T64" fmla="*/ 110 w 125"/>
                <a:gd name="T65" fmla="*/ 20 h 161"/>
                <a:gd name="T66" fmla="*/ 116 w 125"/>
                <a:gd name="T67" fmla="*/ 10 h 161"/>
                <a:gd name="T68" fmla="*/ 113 w 125"/>
                <a:gd name="T69" fmla="*/ 5 h 161"/>
                <a:gd name="T70" fmla="*/ 89 w 125"/>
                <a:gd name="T71" fmla="*/ 1 h 161"/>
                <a:gd name="T72" fmla="*/ 78 w 125"/>
                <a:gd name="T73" fmla="*/ 3 h 161"/>
                <a:gd name="T74" fmla="*/ 61 w 125"/>
                <a:gd name="T75" fmla="*/ 6 h 161"/>
                <a:gd name="T76" fmla="*/ 25 w 125"/>
                <a:gd name="T77" fmla="*/ 1 h 161"/>
                <a:gd name="T78" fmla="*/ 17 w 125"/>
                <a:gd name="T79" fmla="*/ 3 h 161"/>
                <a:gd name="T80" fmla="*/ 3 w 125"/>
                <a:gd name="T81" fmla="*/ 16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61"/>
                <a:gd name="T125" fmla="*/ 125 w 125"/>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61">
                  <a:moveTo>
                    <a:pt x="3" y="16"/>
                  </a:moveTo>
                  <a:lnTo>
                    <a:pt x="0" y="21"/>
                  </a:lnTo>
                  <a:lnTo>
                    <a:pt x="0" y="25"/>
                  </a:lnTo>
                  <a:lnTo>
                    <a:pt x="3" y="31"/>
                  </a:lnTo>
                  <a:lnTo>
                    <a:pt x="6" y="36"/>
                  </a:lnTo>
                  <a:lnTo>
                    <a:pt x="14" y="41"/>
                  </a:lnTo>
                  <a:lnTo>
                    <a:pt x="6" y="50"/>
                  </a:lnTo>
                  <a:lnTo>
                    <a:pt x="6" y="53"/>
                  </a:lnTo>
                  <a:lnTo>
                    <a:pt x="8" y="58"/>
                  </a:lnTo>
                  <a:lnTo>
                    <a:pt x="19" y="65"/>
                  </a:lnTo>
                  <a:lnTo>
                    <a:pt x="13" y="80"/>
                  </a:lnTo>
                  <a:lnTo>
                    <a:pt x="14" y="85"/>
                  </a:lnTo>
                  <a:lnTo>
                    <a:pt x="17" y="90"/>
                  </a:lnTo>
                  <a:lnTo>
                    <a:pt x="27" y="90"/>
                  </a:lnTo>
                  <a:lnTo>
                    <a:pt x="24" y="103"/>
                  </a:lnTo>
                  <a:lnTo>
                    <a:pt x="25" y="108"/>
                  </a:lnTo>
                  <a:lnTo>
                    <a:pt x="27" y="110"/>
                  </a:lnTo>
                  <a:lnTo>
                    <a:pt x="30" y="113"/>
                  </a:lnTo>
                  <a:lnTo>
                    <a:pt x="36" y="111"/>
                  </a:lnTo>
                  <a:lnTo>
                    <a:pt x="44" y="110"/>
                  </a:lnTo>
                  <a:lnTo>
                    <a:pt x="50" y="110"/>
                  </a:lnTo>
                  <a:lnTo>
                    <a:pt x="55" y="113"/>
                  </a:lnTo>
                  <a:lnTo>
                    <a:pt x="58" y="118"/>
                  </a:lnTo>
                  <a:lnTo>
                    <a:pt x="61" y="121"/>
                  </a:lnTo>
                  <a:lnTo>
                    <a:pt x="60" y="131"/>
                  </a:lnTo>
                  <a:lnTo>
                    <a:pt x="57" y="140"/>
                  </a:lnTo>
                  <a:lnTo>
                    <a:pt x="55" y="148"/>
                  </a:lnTo>
                  <a:lnTo>
                    <a:pt x="53" y="156"/>
                  </a:lnTo>
                  <a:lnTo>
                    <a:pt x="60" y="160"/>
                  </a:lnTo>
                  <a:lnTo>
                    <a:pt x="66" y="161"/>
                  </a:lnTo>
                  <a:lnTo>
                    <a:pt x="74" y="160"/>
                  </a:lnTo>
                  <a:lnTo>
                    <a:pt x="82" y="155"/>
                  </a:lnTo>
                  <a:lnTo>
                    <a:pt x="85" y="148"/>
                  </a:lnTo>
                  <a:lnTo>
                    <a:pt x="89" y="138"/>
                  </a:lnTo>
                  <a:lnTo>
                    <a:pt x="86" y="126"/>
                  </a:lnTo>
                  <a:lnTo>
                    <a:pt x="82" y="115"/>
                  </a:lnTo>
                  <a:lnTo>
                    <a:pt x="71" y="93"/>
                  </a:lnTo>
                  <a:lnTo>
                    <a:pt x="91" y="91"/>
                  </a:lnTo>
                  <a:lnTo>
                    <a:pt x="100" y="90"/>
                  </a:lnTo>
                  <a:lnTo>
                    <a:pt x="108" y="85"/>
                  </a:lnTo>
                  <a:lnTo>
                    <a:pt x="113" y="81"/>
                  </a:lnTo>
                  <a:lnTo>
                    <a:pt x="118" y="73"/>
                  </a:lnTo>
                  <a:lnTo>
                    <a:pt x="118" y="68"/>
                  </a:lnTo>
                  <a:lnTo>
                    <a:pt x="114" y="65"/>
                  </a:lnTo>
                  <a:lnTo>
                    <a:pt x="110" y="61"/>
                  </a:lnTo>
                  <a:lnTo>
                    <a:pt x="105" y="61"/>
                  </a:lnTo>
                  <a:lnTo>
                    <a:pt x="97" y="61"/>
                  </a:lnTo>
                  <a:lnTo>
                    <a:pt x="100" y="60"/>
                  </a:lnTo>
                  <a:lnTo>
                    <a:pt x="107" y="56"/>
                  </a:lnTo>
                  <a:lnTo>
                    <a:pt x="119" y="46"/>
                  </a:lnTo>
                  <a:lnTo>
                    <a:pt x="124" y="40"/>
                  </a:lnTo>
                  <a:lnTo>
                    <a:pt x="125" y="35"/>
                  </a:lnTo>
                  <a:lnTo>
                    <a:pt x="125" y="30"/>
                  </a:lnTo>
                  <a:lnTo>
                    <a:pt x="124" y="28"/>
                  </a:lnTo>
                  <a:lnTo>
                    <a:pt x="121" y="26"/>
                  </a:lnTo>
                  <a:lnTo>
                    <a:pt x="118" y="25"/>
                  </a:lnTo>
                  <a:lnTo>
                    <a:pt x="113" y="23"/>
                  </a:lnTo>
                  <a:lnTo>
                    <a:pt x="105" y="26"/>
                  </a:lnTo>
                  <a:lnTo>
                    <a:pt x="89" y="38"/>
                  </a:lnTo>
                  <a:lnTo>
                    <a:pt x="82" y="36"/>
                  </a:lnTo>
                  <a:lnTo>
                    <a:pt x="74" y="36"/>
                  </a:lnTo>
                  <a:lnTo>
                    <a:pt x="64" y="38"/>
                  </a:lnTo>
                  <a:lnTo>
                    <a:pt x="57" y="36"/>
                  </a:lnTo>
                  <a:lnTo>
                    <a:pt x="85" y="31"/>
                  </a:lnTo>
                  <a:lnTo>
                    <a:pt x="102" y="25"/>
                  </a:lnTo>
                  <a:lnTo>
                    <a:pt x="110" y="20"/>
                  </a:lnTo>
                  <a:lnTo>
                    <a:pt x="116" y="13"/>
                  </a:lnTo>
                  <a:lnTo>
                    <a:pt x="116" y="10"/>
                  </a:lnTo>
                  <a:lnTo>
                    <a:pt x="116" y="8"/>
                  </a:lnTo>
                  <a:lnTo>
                    <a:pt x="113" y="5"/>
                  </a:lnTo>
                  <a:lnTo>
                    <a:pt x="102" y="1"/>
                  </a:lnTo>
                  <a:lnTo>
                    <a:pt x="89" y="1"/>
                  </a:lnTo>
                  <a:lnTo>
                    <a:pt x="85" y="1"/>
                  </a:lnTo>
                  <a:lnTo>
                    <a:pt x="78" y="3"/>
                  </a:lnTo>
                  <a:lnTo>
                    <a:pt x="74" y="5"/>
                  </a:lnTo>
                  <a:lnTo>
                    <a:pt x="61" y="6"/>
                  </a:lnTo>
                  <a:lnTo>
                    <a:pt x="25" y="3"/>
                  </a:lnTo>
                  <a:lnTo>
                    <a:pt x="25" y="1"/>
                  </a:lnTo>
                  <a:lnTo>
                    <a:pt x="25" y="0"/>
                  </a:lnTo>
                  <a:lnTo>
                    <a:pt x="17" y="3"/>
                  </a:lnTo>
                  <a:lnTo>
                    <a:pt x="13" y="6"/>
                  </a:lnTo>
                  <a:lnTo>
                    <a:pt x="3" y="16"/>
                  </a:lnTo>
                  <a:close/>
                </a:path>
              </a:pathLst>
            </a:custGeom>
            <a:solidFill>
              <a:srgbClr val="EFB870"/>
            </a:solidFill>
            <a:ln w="3175">
              <a:solidFill>
                <a:srgbClr val="000000"/>
              </a:solidFill>
              <a:round/>
              <a:headEnd/>
              <a:tailEnd/>
            </a:ln>
          </p:spPr>
          <p:txBody>
            <a:bodyPr/>
            <a:lstStyle/>
            <a:p>
              <a:endParaRPr lang="id-ID"/>
            </a:p>
          </p:txBody>
        </p:sp>
        <p:sp>
          <p:nvSpPr>
            <p:cNvPr id="25650" name="Line 48"/>
            <p:cNvSpPr>
              <a:spLocks noChangeShapeType="1"/>
            </p:cNvSpPr>
            <p:nvPr/>
          </p:nvSpPr>
          <p:spPr bwMode="auto">
            <a:xfrm flipH="1">
              <a:off x="1181" y="894"/>
              <a:ext cx="38" cy="3"/>
            </a:xfrm>
            <a:prstGeom prst="line">
              <a:avLst/>
            </a:prstGeom>
            <a:noFill/>
            <a:ln w="3175">
              <a:solidFill>
                <a:srgbClr val="000000"/>
              </a:solidFill>
              <a:round/>
              <a:headEnd/>
              <a:tailEnd/>
            </a:ln>
          </p:spPr>
          <p:txBody>
            <a:bodyPr/>
            <a:lstStyle/>
            <a:p>
              <a:endParaRPr lang="id-ID"/>
            </a:p>
          </p:txBody>
        </p:sp>
        <p:sp>
          <p:nvSpPr>
            <p:cNvPr id="25651" name="Freeform 49"/>
            <p:cNvSpPr>
              <a:spLocks/>
            </p:cNvSpPr>
            <p:nvPr/>
          </p:nvSpPr>
          <p:spPr bwMode="auto">
            <a:xfrm>
              <a:off x="1189" y="919"/>
              <a:ext cx="69" cy="5"/>
            </a:xfrm>
            <a:custGeom>
              <a:avLst/>
              <a:gdLst>
                <a:gd name="T0" fmla="*/ 69 w 69"/>
                <a:gd name="T1" fmla="*/ 0 h 5"/>
                <a:gd name="T2" fmla="*/ 62 w 69"/>
                <a:gd name="T3" fmla="*/ 3 h 5"/>
                <a:gd name="T4" fmla="*/ 53 w 69"/>
                <a:gd name="T5" fmla="*/ 5 h 5"/>
                <a:gd name="T6" fmla="*/ 47 w 69"/>
                <a:gd name="T7" fmla="*/ 5 h 5"/>
                <a:gd name="T8" fmla="*/ 0 w 69"/>
                <a:gd name="T9" fmla="*/ 3 h 5"/>
                <a:gd name="T10" fmla="*/ 0 60000 65536"/>
                <a:gd name="T11" fmla="*/ 0 60000 65536"/>
                <a:gd name="T12" fmla="*/ 0 60000 65536"/>
                <a:gd name="T13" fmla="*/ 0 60000 65536"/>
                <a:gd name="T14" fmla="*/ 0 60000 65536"/>
                <a:gd name="T15" fmla="*/ 0 w 69"/>
                <a:gd name="T16" fmla="*/ 0 h 5"/>
                <a:gd name="T17" fmla="*/ 69 w 69"/>
                <a:gd name="T18" fmla="*/ 5 h 5"/>
              </a:gdLst>
              <a:ahLst/>
              <a:cxnLst>
                <a:cxn ang="T10">
                  <a:pos x="T0" y="T1"/>
                </a:cxn>
                <a:cxn ang="T11">
                  <a:pos x="T2" y="T3"/>
                </a:cxn>
                <a:cxn ang="T12">
                  <a:pos x="T4" y="T5"/>
                </a:cxn>
                <a:cxn ang="T13">
                  <a:pos x="T6" y="T7"/>
                </a:cxn>
                <a:cxn ang="T14">
                  <a:pos x="T8" y="T9"/>
                </a:cxn>
              </a:cxnLst>
              <a:rect l="T15" t="T16" r="T17" b="T18"/>
              <a:pathLst>
                <a:path w="69" h="5">
                  <a:moveTo>
                    <a:pt x="69" y="0"/>
                  </a:moveTo>
                  <a:lnTo>
                    <a:pt x="62" y="3"/>
                  </a:lnTo>
                  <a:lnTo>
                    <a:pt x="53" y="5"/>
                  </a:lnTo>
                  <a:lnTo>
                    <a:pt x="47" y="5"/>
                  </a:lnTo>
                  <a:lnTo>
                    <a:pt x="0" y="3"/>
                  </a:lnTo>
                </a:path>
              </a:pathLst>
            </a:custGeom>
            <a:noFill/>
            <a:ln w="3175">
              <a:solidFill>
                <a:srgbClr val="000000"/>
              </a:solidFill>
              <a:round/>
              <a:headEnd/>
              <a:tailEnd/>
            </a:ln>
          </p:spPr>
          <p:txBody>
            <a:bodyPr/>
            <a:lstStyle/>
            <a:p>
              <a:endParaRPr lang="id-ID"/>
            </a:p>
          </p:txBody>
        </p:sp>
        <p:sp>
          <p:nvSpPr>
            <p:cNvPr id="25652" name="Freeform 50"/>
            <p:cNvSpPr>
              <a:spLocks/>
            </p:cNvSpPr>
            <p:nvPr/>
          </p:nvSpPr>
          <p:spPr bwMode="auto">
            <a:xfrm>
              <a:off x="1197" y="947"/>
              <a:ext cx="34" cy="2"/>
            </a:xfrm>
            <a:custGeom>
              <a:avLst/>
              <a:gdLst>
                <a:gd name="T0" fmla="*/ 34 w 34"/>
                <a:gd name="T1" fmla="*/ 2 h 2"/>
                <a:gd name="T2" fmla="*/ 17 w 34"/>
                <a:gd name="T3" fmla="*/ 2 h 2"/>
                <a:gd name="T4" fmla="*/ 0 w 34"/>
                <a:gd name="T5" fmla="*/ 0 h 2"/>
                <a:gd name="T6" fmla="*/ 0 60000 65536"/>
                <a:gd name="T7" fmla="*/ 0 60000 65536"/>
                <a:gd name="T8" fmla="*/ 0 60000 65536"/>
                <a:gd name="T9" fmla="*/ 0 w 34"/>
                <a:gd name="T10" fmla="*/ 0 h 2"/>
                <a:gd name="T11" fmla="*/ 34 w 34"/>
                <a:gd name="T12" fmla="*/ 2 h 2"/>
              </a:gdLst>
              <a:ahLst/>
              <a:cxnLst>
                <a:cxn ang="T6">
                  <a:pos x="T0" y="T1"/>
                </a:cxn>
                <a:cxn ang="T7">
                  <a:pos x="T2" y="T3"/>
                </a:cxn>
                <a:cxn ang="T8">
                  <a:pos x="T4" y="T5"/>
                </a:cxn>
              </a:cxnLst>
              <a:rect l="T9" t="T10" r="T11" b="T12"/>
              <a:pathLst>
                <a:path w="34" h="2">
                  <a:moveTo>
                    <a:pt x="34" y="2"/>
                  </a:moveTo>
                  <a:lnTo>
                    <a:pt x="17" y="2"/>
                  </a:lnTo>
                  <a:lnTo>
                    <a:pt x="0" y="0"/>
                  </a:lnTo>
                </a:path>
              </a:pathLst>
            </a:custGeom>
            <a:noFill/>
            <a:ln w="3175">
              <a:solidFill>
                <a:srgbClr val="000000"/>
              </a:solidFill>
              <a:round/>
              <a:headEnd/>
              <a:tailEnd/>
            </a:ln>
          </p:spPr>
          <p:txBody>
            <a:bodyPr/>
            <a:lstStyle/>
            <a:p>
              <a:endParaRPr lang="id-ID"/>
            </a:p>
          </p:txBody>
        </p:sp>
        <p:sp>
          <p:nvSpPr>
            <p:cNvPr id="25653" name="Freeform 51"/>
            <p:cNvSpPr>
              <a:spLocks/>
            </p:cNvSpPr>
            <p:nvPr/>
          </p:nvSpPr>
          <p:spPr bwMode="auto">
            <a:xfrm>
              <a:off x="1261" y="861"/>
              <a:ext cx="17" cy="20"/>
            </a:xfrm>
            <a:custGeom>
              <a:avLst/>
              <a:gdLst>
                <a:gd name="T0" fmla="*/ 3 w 17"/>
                <a:gd name="T1" fmla="*/ 20 h 20"/>
                <a:gd name="T2" fmla="*/ 3 w 17"/>
                <a:gd name="T3" fmla="*/ 15 h 20"/>
                <a:gd name="T4" fmla="*/ 5 w 17"/>
                <a:gd name="T5" fmla="*/ 10 h 20"/>
                <a:gd name="T6" fmla="*/ 3 w 17"/>
                <a:gd name="T7" fmla="*/ 5 h 20"/>
                <a:gd name="T8" fmla="*/ 0 w 17"/>
                <a:gd name="T9" fmla="*/ 1 h 20"/>
                <a:gd name="T10" fmla="*/ 8 w 17"/>
                <a:gd name="T11" fmla="*/ 0 h 20"/>
                <a:gd name="T12" fmla="*/ 15 w 17"/>
                <a:gd name="T13" fmla="*/ 3 h 20"/>
                <a:gd name="T14" fmla="*/ 17 w 17"/>
                <a:gd name="T15" fmla="*/ 6 h 20"/>
                <a:gd name="T16" fmla="*/ 15 w 17"/>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3" y="20"/>
                  </a:moveTo>
                  <a:lnTo>
                    <a:pt x="3" y="15"/>
                  </a:lnTo>
                  <a:lnTo>
                    <a:pt x="5" y="10"/>
                  </a:lnTo>
                  <a:lnTo>
                    <a:pt x="3" y="5"/>
                  </a:lnTo>
                  <a:lnTo>
                    <a:pt x="0" y="1"/>
                  </a:lnTo>
                  <a:lnTo>
                    <a:pt x="8" y="0"/>
                  </a:lnTo>
                  <a:lnTo>
                    <a:pt x="15" y="3"/>
                  </a:lnTo>
                  <a:lnTo>
                    <a:pt x="17" y="6"/>
                  </a:lnTo>
                  <a:lnTo>
                    <a:pt x="15" y="11"/>
                  </a:lnTo>
                </a:path>
              </a:pathLst>
            </a:custGeom>
            <a:noFill/>
            <a:ln w="3175">
              <a:solidFill>
                <a:srgbClr val="000000"/>
              </a:solidFill>
              <a:round/>
              <a:headEnd/>
              <a:tailEnd/>
            </a:ln>
          </p:spPr>
          <p:txBody>
            <a:bodyPr/>
            <a:lstStyle/>
            <a:p>
              <a:endParaRPr lang="id-ID"/>
            </a:p>
          </p:txBody>
        </p:sp>
        <p:sp>
          <p:nvSpPr>
            <p:cNvPr id="25654" name="Freeform 52"/>
            <p:cNvSpPr>
              <a:spLocks/>
            </p:cNvSpPr>
            <p:nvPr/>
          </p:nvSpPr>
          <p:spPr bwMode="auto">
            <a:xfrm>
              <a:off x="1272" y="884"/>
              <a:ext cx="14" cy="20"/>
            </a:xfrm>
            <a:custGeom>
              <a:avLst/>
              <a:gdLst>
                <a:gd name="T0" fmla="*/ 6 w 14"/>
                <a:gd name="T1" fmla="*/ 20 h 20"/>
                <a:gd name="T2" fmla="*/ 6 w 14"/>
                <a:gd name="T3" fmla="*/ 15 h 20"/>
                <a:gd name="T4" fmla="*/ 4 w 14"/>
                <a:gd name="T5" fmla="*/ 12 h 20"/>
                <a:gd name="T6" fmla="*/ 3 w 14"/>
                <a:gd name="T7" fmla="*/ 8 h 20"/>
                <a:gd name="T8" fmla="*/ 0 w 14"/>
                <a:gd name="T9" fmla="*/ 7 h 20"/>
                <a:gd name="T10" fmla="*/ 3 w 14"/>
                <a:gd name="T11" fmla="*/ 2 h 20"/>
                <a:gd name="T12" fmla="*/ 6 w 14"/>
                <a:gd name="T13" fmla="*/ 0 h 20"/>
                <a:gd name="T14" fmla="*/ 11 w 14"/>
                <a:gd name="T15" fmla="*/ 0 h 20"/>
                <a:gd name="T16" fmla="*/ 14 w 14"/>
                <a:gd name="T17" fmla="*/ 2 h 20"/>
                <a:gd name="T18" fmla="*/ 14 w 14"/>
                <a:gd name="T19" fmla="*/ 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6" y="20"/>
                  </a:moveTo>
                  <a:lnTo>
                    <a:pt x="6" y="15"/>
                  </a:lnTo>
                  <a:lnTo>
                    <a:pt x="4" y="12"/>
                  </a:lnTo>
                  <a:lnTo>
                    <a:pt x="3" y="8"/>
                  </a:lnTo>
                  <a:lnTo>
                    <a:pt x="0" y="7"/>
                  </a:lnTo>
                  <a:lnTo>
                    <a:pt x="3" y="2"/>
                  </a:lnTo>
                  <a:lnTo>
                    <a:pt x="6" y="0"/>
                  </a:lnTo>
                  <a:lnTo>
                    <a:pt x="11" y="0"/>
                  </a:lnTo>
                  <a:lnTo>
                    <a:pt x="14" y="2"/>
                  </a:lnTo>
                  <a:lnTo>
                    <a:pt x="14" y="8"/>
                  </a:lnTo>
                </a:path>
              </a:pathLst>
            </a:custGeom>
            <a:noFill/>
            <a:ln w="3175">
              <a:solidFill>
                <a:srgbClr val="000000"/>
              </a:solidFill>
              <a:round/>
              <a:headEnd/>
              <a:tailEnd/>
            </a:ln>
          </p:spPr>
          <p:txBody>
            <a:bodyPr/>
            <a:lstStyle/>
            <a:p>
              <a:endParaRPr lang="id-ID"/>
            </a:p>
          </p:txBody>
        </p:sp>
        <p:sp>
          <p:nvSpPr>
            <p:cNvPr id="25655" name="Freeform 53"/>
            <p:cNvSpPr>
              <a:spLocks/>
            </p:cNvSpPr>
            <p:nvPr/>
          </p:nvSpPr>
          <p:spPr bwMode="auto">
            <a:xfrm>
              <a:off x="1261" y="919"/>
              <a:ext cx="17" cy="22"/>
            </a:xfrm>
            <a:custGeom>
              <a:avLst/>
              <a:gdLst>
                <a:gd name="T0" fmla="*/ 8 w 17"/>
                <a:gd name="T1" fmla="*/ 22 h 22"/>
                <a:gd name="T2" fmla="*/ 8 w 17"/>
                <a:gd name="T3" fmla="*/ 15 h 22"/>
                <a:gd name="T4" fmla="*/ 6 w 17"/>
                <a:gd name="T5" fmla="*/ 12 h 22"/>
                <a:gd name="T6" fmla="*/ 0 w 17"/>
                <a:gd name="T7" fmla="*/ 2 h 22"/>
                <a:gd name="T8" fmla="*/ 5 w 17"/>
                <a:gd name="T9" fmla="*/ 0 h 22"/>
                <a:gd name="T10" fmla="*/ 8 w 17"/>
                <a:gd name="T11" fmla="*/ 0 h 22"/>
                <a:gd name="T12" fmla="*/ 9 w 17"/>
                <a:gd name="T13" fmla="*/ 0 h 22"/>
                <a:gd name="T14" fmla="*/ 15 w 17"/>
                <a:gd name="T15" fmla="*/ 3 h 22"/>
                <a:gd name="T16" fmla="*/ 17 w 17"/>
                <a:gd name="T17" fmla="*/ 7 h 22"/>
                <a:gd name="T18" fmla="*/ 17 w 17"/>
                <a:gd name="T19" fmla="*/ 1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2"/>
                  </a:moveTo>
                  <a:lnTo>
                    <a:pt x="8" y="15"/>
                  </a:lnTo>
                  <a:lnTo>
                    <a:pt x="6" y="12"/>
                  </a:lnTo>
                  <a:lnTo>
                    <a:pt x="0" y="2"/>
                  </a:lnTo>
                  <a:lnTo>
                    <a:pt x="5" y="0"/>
                  </a:lnTo>
                  <a:lnTo>
                    <a:pt x="8" y="0"/>
                  </a:lnTo>
                  <a:lnTo>
                    <a:pt x="9" y="0"/>
                  </a:lnTo>
                  <a:lnTo>
                    <a:pt x="15" y="3"/>
                  </a:lnTo>
                  <a:lnTo>
                    <a:pt x="17" y="7"/>
                  </a:lnTo>
                  <a:lnTo>
                    <a:pt x="17" y="12"/>
                  </a:lnTo>
                </a:path>
              </a:pathLst>
            </a:custGeom>
            <a:noFill/>
            <a:ln w="3175">
              <a:solidFill>
                <a:srgbClr val="000000"/>
              </a:solidFill>
              <a:round/>
              <a:headEnd/>
              <a:tailEnd/>
            </a:ln>
          </p:spPr>
          <p:txBody>
            <a:bodyPr/>
            <a:lstStyle/>
            <a:p>
              <a:endParaRPr lang="id-ID"/>
            </a:p>
          </p:txBody>
        </p:sp>
        <p:sp>
          <p:nvSpPr>
            <p:cNvPr id="25656" name="Freeform 54"/>
            <p:cNvSpPr>
              <a:spLocks/>
            </p:cNvSpPr>
            <p:nvPr/>
          </p:nvSpPr>
          <p:spPr bwMode="auto">
            <a:xfrm>
              <a:off x="1215" y="981"/>
              <a:ext cx="14" cy="31"/>
            </a:xfrm>
            <a:custGeom>
              <a:avLst/>
              <a:gdLst>
                <a:gd name="T0" fmla="*/ 7 w 14"/>
                <a:gd name="T1" fmla="*/ 6 h 31"/>
                <a:gd name="T2" fmla="*/ 10 w 14"/>
                <a:gd name="T3" fmla="*/ 3 h 31"/>
                <a:gd name="T4" fmla="*/ 14 w 14"/>
                <a:gd name="T5" fmla="*/ 0 h 31"/>
                <a:gd name="T6" fmla="*/ 11 w 14"/>
                <a:gd name="T7" fmla="*/ 8 h 31"/>
                <a:gd name="T8" fmla="*/ 8 w 14"/>
                <a:gd name="T9" fmla="*/ 18 h 31"/>
                <a:gd name="T10" fmla="*/ 0 w 14"/>
                <a:gd name="T11" fmla="*/ 31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7" y="6"/>
                  </a:moveTo>
                  <a:lnTo>
                    <a:pt x="10" y="3"/>
                  </a:lnTo>
                  <a:lnTo>
                    <a:pt x="14" y="0"/>
                  </a:lnTo>
                  <a:lnTo>
                    <a:pt x="11" y="8"/>
                  </a:lnTo>
                  <a:lnTo>
                    <a:pt x="8" y="18"/>
                  </a:lnTo>
                  <a:lnTo>
                    <a:pt x="0" y="31"/>
                  </a:lnTo>
                </a:path>
              </a:pathLst>
            </a:custGeom>
            <a:noFill/>
            <a:ln w="3175">
              <a:solidFill>
                <a:srgbClr val="000000"/>
              </a:solidFill>
              <a:round/>
              <a:headEnd/>
              <a:tailEnd/>
            </a:ln>
          </p:spPr>
          <p:txBody>
            <a:bodyPr/>
            <a:lstStyle/>
            <a:p>
              <a:endParaRPr lang="id-ID"/>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Top 10 Hazards</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Content Placeholder 5"/>
          <p:cNvSpPr>
            <a:spLocks noGrp="1"/>
          </p:cNvSpPr>
          <p:nvPr>
            <p:ph sz="half" idx="1"/>
          </p:nvPr>
        </p:nvSpPr>
        <p:spPr/>
        <p:txBody>
          <a:bodyPr/>
          <a:lstStyle/>
          <a:p>
            <a:r>
              <a:rPr lang="id-ID" dirty="0"/>
              <a:t>Menyebabkan lantai licin</a:t>
            </a:r>
          </a:p>
          <a:p>
            <a:r>
              <a:rPr lang="id-ID" dirty="0"/>
              <a:t>Tempat : </a:t>
            </a:r>
            <a:r>
              <a:rPr lang="id-ID" i="1" dirty="0"/>
              <a:t>food service </a:t>
            </a:r>
            <a:r>
              <a:rPr lang="id-ID" dirty="0"/>
              <a:t>area (dapur,kafetaria, area pelayanan, lemaripendingin, etc.), area dekontaminasi, dispenser sabun, tempat minum, teras</a:t>
            </a:r>
          </a:p>
          <a:p>
            <a:endParaRPr lang="id-ID" dirty="0"/>
          </a:p>
        </p:txBody>
      </p:sp>
      <p:pic>
        <p:nvPicPr>
          <p:cNvPr id="3075" name="Picture 3"/>
          <p:cNvPicPr>
            <a:picLocks noGrp="1" noChangeAspect="1" noChangeArrowheads="1"/>
          </p:cNvPicPr>
          <p:nvPr>
            <p:ph sz="half" idx="2"/>
          </p:nvPr>
        </p:nvPicPr>
        <p:blipFill>
          <a:blip r:embed="rId2"/>
          <a:srcRect l="63562" t="12081" r="13885" b="7730"/>
          <a:stretch>
            <a:fillRect/>
          </a:stretch>
        </p:blipFill>
        <p:spPr bwMode="auto">
          <a:xfrm>
            <a:off x="4214810" y="1500174"/>
            <a:ext cx="4286280" cy="500066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15938" t="37500" b="46250"/>
          <a:stretch>
            <a:fillRect/>
          </a:stretch>
        </p:blipFill>
        <p:spPr bwMode="auto">
          <a:xfrm>
            <a:off x="714348" y="285728"/>
            <a:ext cx="8001056" cy="107157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6908"/>
          </a:xfrm>
        </p:spPr>
        <p:txBody>
          <a:bodyPr/>
          <a:lstStyle/>
          <a:p>
            <a:r>
              <a:rPr lang="id-ID" dirty="0"/>
              <a:t>Strategi pencegahan</a:t>
            </a:r>
          </a:p>
        </p:txBody>
      </p:sp>
      <p:sp>
        <p:nvSpPr>
          <p:cNvPr id="5" name="Content Placeholder 4"/>
          <p:cNvSpPr>
            <a:spLocks noGrp="1"/>
          </p:cNvSpPr>
          <p:nvPr>
            <p:ph sz="half" idx="1"/>
          </p:nvPr>
        </p:nvSpPr>
        <p:spPr/>
        <p:txBody>
          <a:bodyPr/>
          <a:lstStyle/>
          <a:p>
            <a:r>
              <a:rPr lang="id-ID" dirty="0"/>
              <a:t>Program </a:t>
            </a:r>
            <a:r>
              <a:rPr lang="id-ID" i="1" dirty="0"/>
              <a:t>housekeeping </a:t>
            </a:r>
            <a:r>
              <a:rPr lang="id-ID" dirty="0"/>
              <a:t>tertulis jelas</a:t>
            </a:r>
          </a:p>
          <a:p>
            <a:r>
              <a:rPr lang="id-ID" dirty="0"/>
              <a:t>Menjaga lantai bersih dan kering</a:t>
            </a:r>
          </a:p>
          <a:p>
            <a:r>
              <a:rPr lang="id-ID" dirty="0"/>
              <a:t>SOP yang jelas untuk membersihkan lantai</a:t>
            </a:r>
          </a:p>
          <a:p>
            <a:r>
              <a:rPr lang="id-ID" dirty="0"/>
              <a:t>Alas kaki anti slip</a:t>
            </a:r>
          </a:p>
          <a:p>
            <a:r>
              <a:rPr lang="id-ID" dirty="0"/>
              <a:t>Mencegah lalu lalang di area yang basah</a:t>
            </a:r>
          </a:p>
        </p:txBody>
      </p:sp>
      <p:pic>
        <p:nvPicPr>
          <p:cNvPr id="4098" name="Picture 2"/>
          <p:cNvPicPr>
            <a:picLocks noGrp="1" noChangeAspect="1" noChangeArrowheads="1"/>
          </p:cNvPicPr>
          <p:nvPr>
            <p:ph sz="half" idx="2"/>
          </p:nvPr>
        </p:nvPicPr>
        <p:blipFill>
          <a:blip r:embed="rId2"/>
          <a:srcRect l="58918" t="13088" r="26836" b="5372"/>
          <a:stretch>
            <a:fillRect/>
          </a:stretch>
        </p:blipFill>
        <p:spPr bwMode="auto">
          <a:xfrm>
            <a:off x="4572000" y="1071546"/>
            <a:ext cx="4071966" cy="578645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p:cNvPicPr>
            <a:picLocks noGrp="1" noChangeAspect="1" noChangeArrowheads="1"/>
          </p:cNvPicPr>
          <p:nvPr>
            <p:ph sz="half" idx="1"/>
          </p:nvPr>
        </p:nvPicPr>
        <p:blipFill>
          <a:blip r:embed="rId2"/>
          <a:srcRect l="61311" t="18156" r="19448" b="11375"/>
          <a:stretch>
            <a:fillRect/>
          </a:stretch>
        </p:blipFill>
        <p:spPr bwMode="auto">
          <a:xfrm>
            <a:off x="428596" y="1357298"/>
            <a:ext cx="3357586" cy="5214974"/>
          </a:xfrm>
          <a:prstGeom prst="rect">
            <a:avLst/>
          </a:prstGeom>
          <a:noFill/>
          <a:ln w="9525">
            <a:noFill/>
            <a:miter lim="800000"/>
            <a:headEnd/>
            <a:tailEnd/>
          </a:ln>
          <a:effectLst/>
        </p:spPr>
      </p:pic>
      <p:pic>
        <p:nvPicPr>
          <p:cNvPr id="5124" name="Picture 4"/>
          <p:cNvPicPr>
            <a:picLocks noGrp="1" noChangeAspect="1" noChangeArrowheads="1"/>
          </p:cNvPicPr>
          <p:nvPr>
            <p:ph sz="half" idx="2"/>
          </p:nvPr>
        </p:nvPicPr>
        <p:blipFill>
          <a:blip r:embed="rId3"/>
          <a:srcRect l="35377" t="19610" r="31295" b="10089"/>
          <a:stretch>
            <a:fillRect/>
          </a:stretch>
        </p:blipFill>
        <p:spPr bwMode="auto">
          <a:xfrm>
            <a:off x="3929058" y="1357298"/>
            <a:ext cx="4929222" cy="550070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a:p>
        </p:txBody>
      </p:sp>
      <p:pic>
        <p:nvPicPr>
          <p:cNvPr id="6147" name="Picture 3"/>
          <p:cNvPicPr>
            <a:picLocks noGrp="1" noChangeAspect="1" noChangeArrowheads="1"/>
          </p:cNvPicPr>
          <p:nvPr>
            <p:ph idx="1"/>
          </p:nvPr>
        </p:nvPicPr>
        <p:blipFill>
          <a:blip r:embed="rId2"/>
          <a:srcRect l="24610" t="18750" r="17968" b="14062"/>
          <a:stretch>
            <a:fillRect/>
          </a:stretch>
        </p:blipFill>
        <p:spPr bwMode="auto">
          <a:xfrm>
            <a:off x="785786" y="1714488"/>
            <a:ext cx="7715304" cy="4786346"/>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l="13401" t="47500" r="17187" b="38750"/>
          <a:stretch>
            <a:fillRect/>
          </a:stretch>
        </p:blipFill>
        <p:spPr bwMode="auto">
          <a:xfrm>
            <a:off x="785786" y="285728"/>
            <a:ext cx="7786742" cy="92869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half" idx="1"/>
          </p:nvPr>
        </p:nvSpPr>
        <p:spPr>
          <a:xfrm>
            <a:off x="457200" y="1600200"/>
            <a:ext cx="4038600" cy="4829196"/>
          </a:xfrm>
        </p:spPr>
        <p:txBody>
          <a:bodyPr>
            <a:normAutofit fontScale="92500" lnSpcReduction="20000"/>
          </a:bodyPr>
          <a:lstStyle/>
          <a:p>
            <a:r>
              <a:rPr lang="id-ID" dirty="0"/>
              <a:t>Where ?</a:t>
            </a:r>
          </a:p>
          <a:p>
            <a:pPr lvl="1"/>
            <a:r>
              <a:rPr lang="id-ID" dirty="0"/>
              <a:t>Tempat masuk</a:t>
            </a:r>
          </a:p>
          <a:p>
            <a:pPr lvl="1"/>
            <a:r>
              <a:rPr lang="id-ID" dirty="0"/>
              <a:t>Ruang pasien</a:t>
            </a:r>
          </a:p>
          <a:p>
            <a:pPr lvl="1"/>
            <a:r>
              <a:rPr lang="id-ID" dirty="0"/>
              <a:t>Ruang operasi</a:t>
            </a:r>
          </a:p>
          <a:p>
            <a:pPr lvl="1"/>
            <a:r>
              <a:rPr lang="id-ID" dirty="0"/>
              <a:t>Selasar</a:t>
            </a:r>
          </a:p>
          <a:p>
            <a:pPr lvl="1"/>
            <a:r>
              <a:rPr lang="id-ID" dirty="0"/>
              <a:t>Keset atau karpet</a:t>
            </a:r>
          </a:p>
          <a:p>
            <a:r>
              <a:rPr lang="id-ID" dirty="0"/>
              <a:t>Strategi pencegahan</a:t>
            </a:r>
          </a:p>
          <a:p>
            <a:pPr lvl="1"/>
            <a:r>
              <a:rPr lang="id-ID" dirty="0"/>
              <a:t>Mengatur ulang letak karpet atau keset</a:t>
            </a:r>
          </a:p>
          <a:p>
            <a:pPr lvl="1"/>
            <a:r>
              <a:rPr lang="id-ID" dirty="0"/>
              <a:t>Memperbaiki ubin/lantai yang rusak/tidak rata</a:t>
            </a:r>
          </a:p>
          <a:p>
            <a:pPr lvl="1"/>
            <a:r>
              <a:rPr lang="id-ID" dirty="0"/>
              <a:t>Memperbaiki/mengurangi lantai dengan beda ketinggian, etc.</a:t>
            </a:r>
          </a:p>
        </p:txBody>
      </p:sp>
      <p:pic>
        <p:nvPicPr>
          <p:cNvPr id="7171" name="Picture 3"/>
          <p:cNvPicPr>
            <a:picLocks noGrp="1" noChangeAspect="1" noChangeArrowheads="1"/>
          </p:cNvPicPr>
          <p:nvPr>
            <p:ph sz="half" idx="2"/>
          </p:nvPr>
        </p:nvPicPr>
        <p:blipFill>
          <a:blip r:embed="rId2"/>
          <a:srcRect l="63003" t="24345" r="14157" b="10965"/>
          <a:stretch>
            <a:fillRect/>
          </a:stretch>
        </p:blipFill>
        <p:spPr bwMode="auto">
          <a:xfrm>
            <a:off x="4500562" y="1500174"/>
            <a:ext cx="4071966" cy="5000660"/>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l="7812" t="26250" r="3125" b="55000"/>
          <a:stretch>
            <a:fillRect/>
          </a:stretch>
        </p:blipFill>
        <p:spPr bwMode="auto">
          <a:xfrm>
            <a:off x="714348" y="357166"/>
            <a:ext cx="7643866" cy="92869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half" idx="1"/>
          </p:nvPr>
        </p:nvSpPr>
        <p:spPr/>
        <p:txBody>
          <a:bodyPr>
            <a:normAutofit/>
          </a:bodyPr>
          <a:lstStyle/>
          <a:p>
            <a:r>
              <a:rPr lang="id-ID" dirty="0"/>
              <a:t>Where ?</a:t>
            </a:r>
          </a:p>
          <a:p>
            <a:pPr lvl="1"/>
            <a:r>
              <a:rPr lang="id-ID" dirty="0"/>
              <a:t>Halaman</a:t>
            </a:r>
          </a:p>
          <a:p>
            <a:pPr lvl="1"/>
            <a:r>
              <a:rPr lang="id-ID" dirty="0"/>
              <a:t>Tempat masuk (entrance)</a:t>
            </a:r>
          </a:p>
          <a:p>
            <a:pPr lvl="1"/>
            <a:r>
              <a:rPr lang="id-ID" dirty="0"/>
              <a:t>Garasi tempat parkir kendaraan</a:t>
            </a:r>
          </a:p>
          <a:p>
            <a:pPr lvl="1"/>
            <a:r>
              <a:rPr lang="id-ID" dirty="0"/>
              <a:t>Tempat jalan kaki,etc.</a:t>
            </a:r>
          </a:p>
          <a:p>
            <a:r>
              <a:rPr lang="id-ID" dirty="0"/>
              <a:t>Strategi pencegahan :</a:t>
            </a:r>
          </a:p>
          <a:p>
            <a:pPr lvl="1"/>
            <a:r>
              <a:rPr lang="id-ID" dirty="0"/>
              <a:t>Perbaiki area-area yang mengalami kerusakan</a:t>
            </a:r>
          </a:p>
        </p:txBody>
      </p:sp>
      <p:pic>
        <p:nvPicPr>
          <p:cNvPr id="8195" name="Picture 3"/>
          <p:cNvPicPr>
            <a:picLocks noGrp="1" noChangeAspect="1" noChangeArrowheads="1"/>
          </p:cNvPicPr>
          <p:nvPr>
            <p:ph sz="half" idx="2"/>
          </p:nvPr>
        </p:nvPicPr>
        <p:blipFill>
          <a:blip r:embed="rId2"/>
          <a:srcRect l="58941" t="21672" r="26021" b="6263"/>
          <a:stretch>
            <a:fillRect/>
          </a:stretch>
        </p:blipFill>
        <p:spPr bwMode="auto">
          <a:xfrm>
            <a:off x="4786314" y="1928802"/>
            <a:ext cx="4071934" cy="392909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l="15000" t="40000" r="2187" b="47500"/>
          <a:stretch>
            <a:fillRect/>
          </a:stretch>
        </p:blipFill>
        <p:spPr bwMode="auto">
          <a:xfrm>
            <a:off x="571472" y="357166"/>
            <a:ext cx="8143932" cy="100013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Manajemen Risiko</a:t>
            </a:r>
          </a:p>
        </p:txBody>
      </p:sp>
      <p:sp>
        <p:nvSpPr>
          <p:cNvPr id="3" name="Content Placeholder 2"/>
          <p:cNvSpPr>
            <a:spLocks noGrp="1"/>
          </p:cNvSpPr>
          <p:nvPr>
            <p:ph idx="1"/>
          </p:nvPr>
        </p:nvSpPr>
        <p:spPr/>
        <p:txBody>
          <a:bodyPr/>
          <a:lstStyle/>
          <a:p>
            <a:pPr algn="just"/>
            <a:r>
              <a:rPr lang="en-US" dirty="0" err="1">
                <a:effectLst/>
              </a:rPr>
              <a:t>Penerapan</a:t>
            </a:r>
            <a:r>
              <a:rPr lang="en-US" dirty="0">
                <a:effectLst/>
              </a:rPr>
              <a:t>  </a:t>
            </a:r>
            <a:r>
              <a:rPr lang="en-US" dirty="0" err="1">
                <a:effectLst/>
              </a:rPr>
              <a:t>secara</a:t>
            </a:r>
            <a:r>
              <a:rPr lang="en-US" dirty="0">
                <a:effectLst/>
              </a:rPr>
              <a:t> </a:t>
            </a:r>
            <a:r>
              <a:rPr lang="en-US" dirty="0" err="1">
                <a:effectLst/>
              </a:rPr>
              <a:t>sistematis</a:t>
            </a:r>
            <a:r>
              <a:rPr lang="en-US" dirty="0">
                <a:effectLst/>
              </a:rPr>
              <a:t> </a:t>
            </a:r>
            <a:r>
              <a:rPr lang="en-US" dirty="0" err="1">
                <a:effectLst/>
              </a:rPr>
              <a:t>dari</a:t>
            </a:r>
            <a:r>
              <a:rPr lang="en-US" dirty="0">
                <a:effectLst/>
              </a:rPr>
              <a:t> </a:t>
            </a:r>
            <a:r>
              <a:rPr lang="en-US" dirty="0" err="1">
                <a:effectLst/>
              </a:rPr>
              <a:t>kebijakan</a:t>
            </a:r>
            <a:r>
              <a:rPr lang="en-US" dirty="0">
                <a:effectLst/>
              </a:rPr>
              <a:t> </a:t>
            </a:r>
            <a:r>
              <a:rPr lang="en-US" dirty="0" err="1">
                <a:effectLst/>
              </a:rPr>
              <a:t>manajemen</a:t>
            </a:r>
            <a:r>
              <a:rPr lang="en-US" dirty="0">
                <a:effectLst/>
              </a:rPr>
              <a:t>, </a:t>
            </a:r>
            <a:r>
              <a:rPr lang="en-US" dirty="0" err="1">
                <a:effectLst/>
              </a:rPr>
              <a:t>prosedur</a:t>
            </a:r>
            <a:r>
              <a:rPr lang="en-US" dirty="0">
                <a:effectLst/>
              </a:rPr>
              <a:t> </a:t>
            </a:r>
            <a:r>
              <a:rPr lang="en-US" dirty="0" err="1">
                <a:effectLst/>
              </a:rPr>
              <a:t>dan</a:t>
            </a:r>
            <a:r>
              <a:rPr lang="en-US" dirty="0">
                <a:effectLst/>
              </a:rPr>
              <a:t> </a:t>
            </a:r>
            <a:r>
              <a:rPr lang="en-US" dirty="0" err="1">
                <a:effectLst/>
              </a:rPr>
              <a:t>aktivitas</a:t>
            </a:r>
            <a:r>
              <a:rPr lang="en-US" dirty="0">
                <a:effectLst/>
              </a:rPr>
              <a:t>  </a:t>
            </a:r>
            <a:r>
              <a:rPr lang="en-US" dirty="0" err="1">
                <a:effectLst/>
              </a:rPr>
              <a:t>kegiatan</a:t>
            </a:r>
            <a:r>
              <a:rPr lang="en-US" dirty="0">
                <a:effectLst/>
              </a:rPr>
              <a:t> </a:t>
            </a:r>
            <a:r>
              <a:rPr lang="en-US" dirty="0" err="1">
                <a:effectLst/>
              </a:rPr>
              <a:t>identifikasi</a:t>
            </a:r>
            <a:r>
              <a:rPr lang="en-US" dirty="0">
                <a:effectLst/>
              </a:rPr>
              <a:t> </a:t>
            </a:r>
            <a:r>
              <a:rPr lang="en-US" dirty="0" err="1">
                <a:effectLst/>
              </a:rPr>
              <a:t>bahaya</a:t>
            </a:r>
            <a:r>
              <a:rPr lang="en-US" dirty="0">
                <a:effectLst/>
              </a:rPr>
              <a:t>, </a:t>
            </a:r>
            <a:r>
              <a:rPr lang="en-US" dirty="0" err="1">
                <a:effectLst/>
              </a:rPr>
              <a:t>analisanya</a:t>
            </a:r>
            <a:r>
              <a:rPr lang="en-US" dirty="0">
                <a:effectLst/>
              </a:rPr>
              <a:t>, </a:t>
            </a:r>
            <a:r>
              <a:rPr lang="en-US" dirty="0" err="1">
                <a:effectLst/>
              </a:rPr>
              <a:t>penilaiannya</a:t>
            </a:r>
            <a:r>
              <a:rPr lang="en-US" dirty="0">
                <a:effectLst/>
              </a:rPr>
              <a:t>, </a:t>
            </a:r>
            <a:r>
              <a:rPr lang="en-US" dirty="0" err="1">
                <a:effectLst/>
              </a:rPr>
              <a:t>penanganannya</a:t>
            </a:r>
            <a:r>
              <a:rPr lang="en-US" dirty="0">
                <a:effectLst/>
              </a:rPr>
              <a:t>, </a:t>
            </a:r>
            <a:r>
              <a:rPr lang="en-US" dirty="0" err="1">
                <a:effectLst/>
              </a:rPr>
              <a:t>dan</a:t>
            </a:r>
            <a:r>
              <a:rPr lang="en-US" dirty="0">
                <a:effectLst/>
              </a:rPr>
              <a:t> </a:t>
            </a:r>
            <a:r>
              <a:rPr lang="en-US" dirty="0" err="1">
                <a:effectLst/>
              </a:rPr>
              <a:t>pemantauannya</a:t>
            </a:r>
            <a:r>
              <a:rPr lang="en-US" dirty="0">
                <a:effectLst/>
              </a:rPr>
              <a:t>, </a:t>
            </a:r>
            <a:r>
              <a:rPr lang="en-US" dirty="0" err="1">
                <a:effectLst/>
              </a:rPr>
              <a:t>serta</a:t>
            </a:r>
            <a:r>
              <a:rPr lang="en-US" dirty="0">
                <a:effectLst/>
              </a:rPr>
              <a:t> review </a:t>
            </a:r>
            <a:r>
              <a:rPr lang="en-US" dirty="0" err="1">
                <a:effectLst/>
              </a:rPr>
              <a:t>risikonya</a:t>
            </a:r>
            <a:r>
              <a:rPr lang="en-US" dirty="0">
                <a:effectLst/>
              </a:rPr>
              <a:t>.</a:t>
            </a:r>
            <a:endParaRPr lang="id-ID"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9219" name="Picture 3"/>
          <p:cNvPicPr>
            <a:picLocks noGrp="1" noChangeAspect="1" noChangeArrowheads="1"/>
          </p:cNvPicPr>
          <p:nvPr>
            <p:ph sz="half" idx="1"/>
          </p:nvPr>
        </p:nvPicPr>
        <p:blipFill>
          <a:blip r:embed="rId2"/>
          <a:srcRect l="27397" t="13548" r="21305" b="8621"/>
          <a:stretch>
            <a:fillRect/>
          </a:stretch>
        </p:blipFill>
        <p:spPr bwMode="auto">
          <a:xfrm>
            <a:off x="642910" y="1428736"/>
            <a:ext cx="7572428" cy="500066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l="16875" t="30000" r="8750" b="56250"/>
          <a:stretch>
            <a:fillRect/>
          </a:stretch>
        </p:blipFill>
        <p:spPr bwMode="auto">
          <a:xfrm>
            <a:off x="928662" y="428604"/>
            <a:ext cx="7072362" cy="78581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6. Inadequat Lighting</a:t>
            </a:r>
          </a:p>
        </p:txBody>
      </p:sp>
      <p:pic>
        <p:nvPicPr>
          <p:cNvPr id="1026" name="Picture 2"/>
          <p:cNvPicPr>
            <a:picLocks noGrp="1" noChangeAspect="1" noChangeArrowheads="1"/>
          </p:cNvPicPr>
          <p:nvPr>
            <p:ph sz="half" idx="2"/>
          </p:nvPr>
        </p:nvPicPr>
        <p:blipFill>
          <a:blip r:embed="rId2"/>
          <a:srcRect l="56290" t="37133" r="11870" b="10980"/>
          <a:stretch>
            <a:fillRect/>
          </a:stretch>
        </p:blipFill>
        <p:spPr bwMode="auto">
          <a:xfrm>
            <a:off x="4786314" y="1643050"/>
            <a:ext cx="3714776" cy="4643470"/>
          </a:xfrm>
          <a:prstGeom prst="rect">
            <a:avLst/>
          </a:prstGeom>
          <a:noFill/>
          <a:ln w="9525">
            <a:noFill/>
            <a:miter lim="800000"/>
            <a:headEnd/>
            <a:tailEnd/>
          </a:ln>
          <a:effectLst/>
        </p:spPr>
      </p:pic>
      <p:pic>
        <p:nvPicPr>
          <p:cNvPr id="6" name="Picture 2"/>
          <p:cNvPicPr>
            <a:picLocks noGrp="1" noChangeAspect="1" noChangeArrowheads="1"/>
          </p:cNvPicPr>
          <p:nvPr>
            <p:ph sz="half" idx="1"/>
          </p:nvPr>
        </p:nvPicPr>
        <p:blipFill>
          <a:blip r:embed="rId3"/>
          <a:srcRect l="25974" t="32679" r="40734" b="12861"/>
          <a:stretch>
            <a:fillRect/>
          </a:stretch>
        </p:blipFill>
        <p:spPr bwMode="auto">
          <a:xfrm>
            <a:off x="571472" y="1571612"/>
            <a:ext cx="4000527" cy="492922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dirty="0"/>
          </a:p>
        </p:txBody>
      </p:sp>
      <p:sp>
        <p:nvSpPr>
          <p:cNvPr id="6" name="Content Placeholder 5"/>
          <p:cNvSpPr>
            <a:spLocks noGrp="1"/>
          </p:cNvSpPr>
          <p:nvPr>
            <p:ph sz="half" idx="1"/>
          </p:nvPr>
        </p:nvSpPr>
        <p:spPr/>
        <p:txBody>
          <a:bodyPr/>
          <a:lstStyle/>
          <a:p>
            <a:r>
              <a:rPr lang="id-ID" dirty="0"/>
              <a:t>Indoor and outdoor stairs </a:t>
            </a:r>
          </a:p>
          <a:p>
            <a:r>
              <a:rPr lang="en-US" dirty="0"/>
              <a:t>Steps inside classrooms or conference rooms </a:t>
            </a:r>
          </a:p>
          <a:p>
            <a:r>
              <a:rPr lang="id-ID" dirty="0"/>
              <a:t>Elevated and/or sloping walkways </a:t>
            </a:r>
          </a:p>
          <a:p>
            <a:r>
              <a:rPr lang="id-ID" dirty="0"/>
              <a:t>Parking structures </a:t>
            </a:r>
          </a:p>
          <a:p>
            <a:r>
              <a:rPr lang="id-ID" dirty="0"/>
              <a:t>Ramps</a:t>
            </a:r>
          </a:p>
        </p:txBody>
      </p:sp>
      <p:pic>
        <p:nvPicPr>
          <p:cNvPr id="11266" name="Picture 2"/>
          <p:cNvPicPr>
            <a:picLocks noChangeAspect="1" noChangeArrowheads="1"/>
          </p:cNvPicPr>
          <p:nvPr/>
        </p:nvPicPr>
        <p:blipFill rotWithShape="1">
          <a:blip r:embed="rId2"/>
          <a:srcRect l="22035" t="41250" r="8750" b="46250"/>
          <a:stretch/>
        </p:blipFill>
        <p:spPr bwMode="auto">
          <a:xfrm>
            <a:off x="323528" y="426332"/>
            <a:ext cx="8640960" cy="1000132"/>
          </a:xfrm>
          <a:prstGeom prst="rect">
            <a:avLst/>
          </a:prstGeom>
          <a:noFill/>
          <a:ln w="9525">
            <a:noFill/>
            <a:miter lim="800000"/>
            <a:headEnd/>
            <a:tailEnd/>
          </a:ln>
          <a:effectLst/>
        </p:spPr>
      </p:pic>
      <p:pic>
        <p:nvPicPr>
          <p:cNvPr id="2050" name="Picture 2"/>
          <p:cNvPicPr>
            <a:picLocks noGrp="1" noChangeAspect="1" noChangeArrowheads="1"/>
          </p:cNvPicPr>
          <p:nvPr>
            <p:ph sz="half" idx="2"/>
          </p:nvPr>
        </p:nvPicPr>
        <p:blipFill>
          <a:blip r:embed="rId3"/>
          <a:srcRect l="62481" t="15907" r="14081" b="8621"/>
          <a:stretch>
            <a:fillRect/>
          </a:stretch>
        </p:blipFill>
        <p:spPr bwMode="auto">
          <a:xfrm>
            <a:off x="4429124" y="1643050"/>
            <a:ext cx="3786214" cy="471490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p:spPr>
        <p:txBody>
          <a:bodyPr/>
          <a:lstStyle/>
          <a:p>
            <a:endParaRPr lang="id-ID" dirty="0"/>
          </a:p>
        </p:txBody>
      </p:sp>
      <p:pic>
        <p:nvPicPr>
          <p:cNvPr id="12291" name="Picture 3"/>
          <p:cNvPicPr>
            <a:picLocks noGrp="1" noChangeAspect="1" noChangeArrowheads="1"/>
          </p:cNvPicPr>
          <p:nvPr>
            <p:ph sz="half" idx="1"/>
          </p:nvPr>
        </p:nvPicPr>
        <p:blipFill>
          <a:blip r:embed="rId2"/>
          <a:srcRect l="15573" t="13406" r="40566" b="5556"/>
          <a:stretch>
            <a:fillRect/>
          </a:stretch>
        </p:blipFill>
        <p:spPr bwMode="auto">
          <a:xfrm>
            <a:off x="1" y="1700808"/>
            <a:ext cx="4788024" cy="4824536"/>
          </a:xfrm>
          <a:prstGeom prst="rect">
            <a:avLst/>
          </a:prstGeom>
          <a:noFill/>
          <a:ln w="9525">
            <a:noFill/>
            <a:miter lim="800000"/>
            <a:headEnd/>
            <a:tailEnd/>
          </a:ln>
          <a:effectLst/>
        </p:spPr>
      </p:pic>
      <p:pic>
        <p:nvPicPr>
          <p:cNvPr id="12290" name="Picture 2"/>
          <p:cNvPicPr>
            <a:picLocks noChangeAspect="1" noChangeArrowheads="1"/>
          </p:cNvPicPr>
          <p:nvPr/>
        </p:nvPicPr>
        <p:blipFill rotWithShape="1">
          <a:blip r:embed="rId3"/>
          <a:srcRect l="15312" t="13750" r="3125" b="73262"/>
          <a:stretch/>
        </p:blipFill>
        <p:spPr bwMode="auto">
          <a:xfrm>
            <a:off x="500034" y="285727"/>
            <a:ext cx="8320438" cy="767009"/>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5436096" y="1556792"/>
            <a:ext cx="1885950" cy="1657350"/>
          </a:xfrm>
          <a:prstGeom prst="rect">
            <a:avLst/>
          </a:prstGeom>
        </p:spPr>
      </p:pic>
      <p:pic>
        <p:nvPicPr>
          <p:cNvPr id="4" name="Picture 3"/>
          <p:cNvPicPr>
            <a:picLocks noChangeAspect="1"/>
          </p:cNvPicPr>
          <p:nvPr/>
        </p:nvPicPr>
        <p:blipFill>
          <a:blip r:embed="rId5"/>
          <a:stretch>
            <a:fillRect/>
          </a:stretch>
        </p:blipFill>
        <p:spPr>
          <a:xfrm>
            <a:off x="5652120" y="3861048"/>
            <a:ext cx="1876425" cy="1905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half" idx="1"/>
          </p:nvPr>
        </p:nvSpPr>
        <p:spPr/>
        <p:txBody>
          <a:bodyPr>
            <a:normAutofit lnSpcReduction="10000"/>
          </a:bodyPr>
          <a:lstStyle/>
          <a:p>
            <a:pPr marL="68580" indent="0">
              <a:buNone/>
            </a:pPr>
            <a:r>
              <a:rPr lang="id-ID" dirty="0"/>
              <a:t>Tempat : </a:t>
            </a:r>
          </a:p>
          <a:p>
            <a:r>
              <a:rPr lang="id-ID" dirty="0"/>
              <a:t>Nursing stations</a:t>
            </a:r>
          </a:p>
          <a:p>
            <a:r>
              <a:rPr lang="id-ID" dirty="0"/>
              <a:t>Operating rooms</a:t>
            </a:r>
          </a:p>
          <a:p>
            <a:r>
              <a:rPr lang="id-ID" dirty="0"/>
              <a:t>Patient rooms</a:t>
            </a:r>
          </a:p>
          <a:p>
            <a:r>
              <a:rPr lang="id-ID" dirty="0"/>
              <a:t>Computer workstations</a:t>
            </a:r>
          </a:p>
          <a:p>
            <a:r>
              <a:rPr lang="id-ID" dirty="0"/>
              <a:t>Storage areas</a:t>
            </a:r>
          </a:p>
          <a:p>
            <a:r>
              <a:rPr lang="id-ID" dirty="0"/>
              <a:t>Hallways and walkways</a:t>
            </a:r>
          </a:p>
          <a:p>
            <a:r>
              <a:rPr lang="id-ID" dirty="0"/>
              <a:t>Work stations</a:t>
            </a:r>
          </a:p>
        </p:txBody>
      </p:sp>
      <p:pic>
        <p:nvPicPr>
          <p:cNvPr id="13315" name="Picture 3"/>
          <p:cNvPicPr>
            <a:picLocks noGrp="1" noChangeAspect="1" noChangeArrowheads="1"/>
          </p:cNvPicPr>
          <p:nvPr>
            <p:ph sz="half" idx="2"/>
          </p:nvPr>
        </p:nvPicPr>
        <p:blipFill>
          <a:blip r:embed="rId2"/>
          <a:srcRect l="57026" t="15473" r="25825" b="14418"/>
          <a:stretch>
            <a:fillRect/>
          </a:stretch>
        </p:blipFill>
        <p:spPr bwMode="auto">
          <a:xfrm>
            <a:off x="4572000" y="1571612"/>
            <a:ext cx="4214842" cy="5286388"/>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l="15312" t="22500" r="13437" b="62500"/>
          <a:stretch>
            <a:fillRect/>
          </a:stretch>
        </p:blipFill>
        <p:spPr bwMode="auto">
          <a:xfrm>
            <a:off x="251520" y="357166"/>
            <a:ext cx="8463884" cy="1214446"/>
          </a:xfrm>
          <a:prstGeom prst="rect">
            <a:avLst/>
          </a:prstGeom>
          <a:noFill/>
          <a:ln w="9525">
            <a:noFill/>
            <a:miter lim="800000"/>
            <a:headEnd/>
            <a:tailEnd/>
          </a:ln>
          <a:effectLst/>
        </p:spPr>
      </p:pic>
      <p:pic>
        <p:nvPicPr>
          <p:cNvPr id="5122" name="Picture 2" descr="TRIPPING HAZARD">
            <a:extLst>
              <a:ext uri="{FF2B5EF4-FFF2-40B4-BE49-F238E27FC236}">
                <a16:creationId xmlns:a16="http://schemas.microsoft.com/office/drawing/2014/main" id="{CDBC6ECF-849F-ED94-AE13-48CDBD00DB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4556" y="5937334"/>
            <a:ext cx="817204" cy="817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1253" y="404664"/>
            <a:ext cx="7772400" cy="1024072"/>
          </a:xfrm>
        </p:spPr>
        <p:txBody>
          <a:bodyPr/>
          <a:lstStyle/>
          <a:p>
            <a:endParaRPr lang="id-ID"/>
          </a:p>
        </p:txBody>
      </p:sp>
      <p:pic>
        <p:nvPicPr>
          <p:cNvPr id="14339" name="Picture 3"/>
          <p:cNvPicPr>
            <a:picLocks noGrp="1" noChangeAspect="1" noChangeArrowheads="1"/>
          </p:cNvPicPr>
          <p:nvPr>
            <p:ph idx="1"/>
          </p:nvPr>
        </p:nvPicPr>
        <p:blipFill>
          <a:blip r:embed="rId2"/>
          <a:srcRect l="21094" t="12535" r="19766" b="7777"/>
          <a:stretch>
            <a:fillRect/>
          </a:stretch>
        </p:blipFill>
        <p:spPr bwMode="auto">
          <a:xfrm>
            <a:off x="857224" y="1428736"/>
            <a:ext cx="7643866" cy="5429264"/>
          </a:xfrm>
          <a:prstGeom prst="rect">
            <a:avLst/>
          </a:prstGeom>
          <a:noFill/>
          <a:ln w="9525">
            <a:noFill/>
            <a:miter lim="800000"/>
            <a:headEnd/>
            <a:tailEnd/>
          </a:ln>
          <a:effectLst/>
        </p:spPr>
      </p:pic>
      <p:pic>
        <p:nvPicPr>
          <p:cNvPr id="14338" name="Picture 2"/>
          <p:cNvPicPr>
            <a:picLocks noChangeAspect="1" noChangeArrowheads="1"/>
          </p:cNvPicPr>
          <p:nvPr/>
        </p:nvPicPr>
        <p:blipFill rotWithShape="1">
          <a:blip r:embed="rId3"/>
          <a:srcRect l="20937" t="19511" r="10127" b="71250"/>
          <a:stretch/>
        </p:blipFill>
        <p:spPr bwMode="auto">
          <a:xfrm>
            <a:off x="857224" y="404664"/>
            <a:ext cx="7829576" cy="102407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Manajemen risiko di RS</a:t>
            </a:r>
            <a:endParaRPr lang="en-US" dirty="0"/>
          </a:p>
        </p:txBody>
      </p:sp>
      <p:sp>
        <p:nvSpPr>
          <p:cNvPr id="3" name="Content Placeholder 2"/>
          <p:cNvSpPr>
            <a:spLocks noGrp="1"/>
          </p:cNvSpPr>
          <p:nvPr>
            <p:ph idx="1"/>
          </p:nvPr>
        </p:nvSpPr>
        <p:spPr/>
        <p:txBody>
          <a:bodyPr/>
          <a:lstStyle/>
          <a:p>
            <a:pPr algn="just"/>
            <a:r>
              <a:rPr lang="en-US" dirty="0" err="1"/>
              <a:t>kegiatan</a:t>
            </a:r>
            <a:r>
              <a:rPr lang="en-US" dirty="0"/>
              <a:t> </a:t>
            </a:r>
            <a:r>
              <a:rPr lang="en-US" dirty="0" err="1"/>
              <a:t>berupa</a:t>
            </a:r>
            <a:r>
              <a:rPr lang="en-US" dirty="0"/>
              <a:t> </a:t>
            </a:r>
            <a:r>
              <a:rPr lang="en-US" dirty="0" err="1"/>
              <a:t>identifikasi</a:t>
            </a:r>
            <a:r>
              <a:rPr lang="en-US" dirty="0"/>
              <a:t> </a:t>
            </a:r>
            <a:r>
              <a:rPr lang="en-US" dirty="0" err="1"/>
              <a:t>dan</a:t>
            </a:r>
            <a:r>
              <a:rPr lang="en-US" dirty="0"/>
              <a:t> </a:t>
            </a:r>
            <a:r>
              <a:rPr lang="en-US" dirty="0" err="1"/>
              <a:t>evaluasi</a:t>
            </a:r>
            <a:r>
              <a:rPr lang="en-US" dirty="0"/>
              <a:t> </a:t>
            </a:r>
            <a:r>
              <a:rPr lang="en-US" dirty="0" err="1"/>
              <a:t>untuk</a:t>
            </a:r>
            <a:r>
              <a:rPr lang="en-US" dirty="0"/>
              <a:t> </a:t>
            </a:r>
            <a:r>
              <a:rPr lang="en-US" dirty="0" err="1"/>
              <a:t>mengurangi</a:t>
            </a:r>
            <a:r>
              <a:rPr lang="en-US" dirty="0"/>
              <a:t> </a:t>
            </a:r>
            <a:r>
              <a:rPr lang="en-US" dirty="0" err="1"/>
              <a:t>risiko</a:t>
            </a:r>
            <a:r>
              <a:rPr lang="en-US" dirty="0"/>
              <a:t> </a:t>
            </a:r>
            <a:r>
              <a:rPr lang="en-US" dirty="0" err="1"/>
              <a:t>cedera</a:t>
            </a:r>
            <a:r>
              <a:rPr lang="en-US" dirty="0"/>
              <a:t> </a:t>
            </a:r>
            <a:r>
              <a:rPr lang="en-US" dirty="0" err="1"/>
              <a:t>dan</a:t>
            </a:r>
            <a:r>
              <a:rPr lang="en-US" dirty="0"/>
              <a:t> </a:t>
            </a:r>
            <a:r>
              <a:rPr lang="en-US" dirty="0" err="1"/>
              <a:t>kerugian</a:t>
            </a:r>
            <a:r>
              <a:rPr lang="en-US" dirty="0"/>
              <a:t> </a:t>
            </a:r>
            <a:r>
              <a:rPr lang="en-US" dirty="0" err="1"/>
              <a:t>pada</a:t>
            </a:r>
            <a:r>
              <a:rPr lang="en-US" dirty="0"/>
              <a:t> </a:t>
            </a:r>
            <a:r>
              <a:rPr lang="en-US" dirty="0" err="1"/>
              <a:t>pasien</a:t>
            </a:r>
            <a:r>
              <a:rPr lang="en-US" dirty="0"/>
              <a:t>, </a:t>
            </a:r>
            <a:r>
              <a:rPr lang="en-US" dirty="0" err="1"/>
              <a:t>karyawan</a:t>
            </a:r>
            <a:r>
              <a:rPr lang="en-US" dirty="0"/>
              <a:t> </a:t>
            </a:r>
            <a:r>
              <a:rPr lang="en-US" dirty="0" err="1"/>
              <a:t>rumah</a:t>
            </a:r>
            <a:r>
              <a:rPr lang="en-US" dirty="0"/>
              <a:t> </a:t>
            </a:r>
            <a:r>
              <a:rPr lang="en-US" dirty="0" err="1"/>
              <a:t>sakit</a:t>
            </a:r>
            <a:r>
              <a:rPr lang="en-US" dirty="0"/>
              <a:t>, </a:t>
            </a:r>
            <a:r>
              <a:rPr lang="en-US" dirty="0" err="1"/>
              <a:t>pengunjung</a:t>
            </a:r>
            <a:r>
              <a:rPr lang="en-US" dirty="0"/>
              <a:t> </a:t>
            </a:r>
            <a:r>
              <a:rPr lang="en-US" dirty="0" err="1"/>
              <a:t>dan</a:t>
            </a:r>
            <a:r>
              <a:rPr lang="en-US" dirty="0"/>
              <a:t> </a:t>
            </a:r>
            <a:r>
              <a:rPr lang="en-US" dirty="0" err="1"/>
              <a:t>organisasinya</a:t>
            </a:r>
            <a:r>
              <a:rPr lang="en-US" dirty="0"/>
              <a:t> </a:t>
            </a:r>
            <a:r>
              <a:rPr lang="en-US" dirty="0" err="1"/>
              <a:t>sendiri</a:t>
            </a:r>
            <a:r>
              <a:rPr lang="en-US" dirty="0"/>
              <a:t> (</a:t>
            </a:r>
            <a:r>
              <a:rPr lang="en-US" i="1" dirty="0"/>
              <a:t>The Joint Commission on Accreditation of Healthcare Organizations</a:t>
            </a:r>
            <a:r>
              <a:rPr lang="en-US" dirty="0"/>
              <a:t>/JCAHO). </a:t>
            </a:r>
          </a:p>
        </p:txBody>
      </p:sp>
    </p:spTree>
    <p:extLst>
      <p:ext uri="{BB962C8B-B14F-4D97-AF65-F5344CB8AC3E}">
        <p14:creationId xmlns:p14="http://schemas.microsoft.com/office/powerpoint/2010/main" val="2804724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Risiko</a:t>
            </a:r>
            <a:r>
              <a:rPr lang="en-US" dirty="0"/>
              <a:t> di </a:t>
            </a:r>
            <a:r>
              <a:rPr lang="en-US" dirty="0" err="1"/>
              <a:t>Rumah</a:t>
            </a:r>
            <a:r>
              <a:rPr lang="en-US" dirty="0"/>
              <a:t> </a:t>
            </a:r>
            <a:r>
              <a:rPr lang="en-US" dirty="0" err="1"/>
              <a:t>Sakit</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356617"/>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93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b="1">
                <a:solidFill>
                  <a:srgbClr val="CCFF66"/>
                </a:solidFill>
                <a:latin typeface="Bookman Old Style" pitchFamily="18" charset="0"/>
              </a:rPr>
              <a:t>ENVIRONMENTAL </a:t>
            </a:r>
            <a:br>
              <a:rPr lang="en-US" sz="3200" b="1">
                <a:solidFill>
                  <a:srgbClr val="CCFF66"/>
                </a:solidFill>
                <a:latin typeface="Bookman Old Style" pitchFamily="18" charset="0"/>
              </a:rPr>
            </a:br>
            <a:r>
              <a:rPr lang="en-US" sz="3200" b="1">
                <a:solidFill>
                  <a:srgbClr val="CCFF66"/>
                </a:solidFill>
                <a:latin typeface="Bookman Old Style" pitchFamily="18" charset="0"/>
              </a:rPr>
              <a:t>FACTORS – STRESSES </a:t>
            </a:r>
            <a:endParaRPr lang="en-GB" sz="3200" b="1">
              <a:solidFill>
                <a:srgbClr val="CCFF66"/>
              </a:solidFill>
              <a:latin typeface="Bookman Old Style" pitchFamily="18" charset="0"/>
            </a:endParaRPr>
          </a:p>
        </p:txBody>
      </p:sp>
      <p:sp>
        <p:nvSpPr>
          <p:cNvPr id="48131" name="Rectangle 3"/>
          <p:cNvSpPr>
            <a:spLocks noGrp="1" noChangeArrowheads="1"/>
          </p:cNvSpPr>
          <p:nvPr>
            <p:ph idx="1"/>
          </p:nvPr>
        </p:nvSpPr>
        <p:spPr>
          <a:xfrm>
            <a:off x="1219200" y="1981200"/>
            <a:ext cx="6400800" cy="4114800"/>
          </a:xfrm>
        </p:spPr>
        <p:txBody>
          <a:bodyPr/>
          <a:lstStyle/>
          <a:p>
            <a:pPr marL="609600" indent="-609600" eaLnBrk="1" hangingPunct="1">
              <a:lnSpc>
                <a:spcPct val="150000"/>
              </a:lnSpc>
              <a:buFontTx/>
              <a:buAutoNum type="arabicPeriod"/>
            </a:pPr>
            <a:r>
              <a:rPr lang="en-US" sz="2800"/>
              <a:t>CHEMICAL HAZARD</a:t>
            </a:r>
          </a:p>
          <a:p>
            <a:pPr marL="609600" indent="-609600" eaLnBrk="1" hangingPunct="1">
              <a:lnSpc>
                <a:spcPct val="150000"/>
              </a:lnSpc>
              <a:buFontTx/>
              <a:buAutoNum type="arabicPeriod"/>
            </a:pPr>
            <a:r>
              <a:rPr lang="en-US" sz="2800"/>
              <a:t>PHYSICAL HAZARD</a:t>
            </a:r>
          </a:p>
          <a:p>
            <a:pPr marL="609600" indent="-609600" eaLnBrk="1" hangingPunct="1">
              <a:lnSpc>
                <a:spcPct val="150000"/>
              </a:lnSpc>
              <a:buFontTx/>
              <a:buAutoNum type="arabicPeriod"/>
            </a:pPr>
            <a:r>
              <a:rPr lang="en-US" sz="2800"/>
              <a:t>BIOLOGICAL HAZARD</a:t>
            </a:r>
          </a:p>
          <a:p>
            <a:pPr marL="609600" indent="-609600" eaLnBrk="1" hangingPunct="1">
              <a:lnSpc>
                <a:spcPct val="150000"/>
              </a:lnSpc>
              <a:buFontTx/>
              <a:buAutoNum type="arabicPeriod"/>
            </a:pPr>
            <a:r>
              <a:rPr lang="en-US" sz="2800"/>
              <a:t>ERGONOMIC HAZARD</a:t>
            </a:r>
          </a:p>
          <a:p>
            <a:pPr marL="609600" indent="-609600" eaLnBrk="1" hangingPunct="1">
              <a:lnSpc>
                <a:spcPct val="150000"/>
              </a:lnSpc>
              <a:buFontTx/>
              <a:buAutoNum type="arabicPeriod"/>
            </a:pPr>
            <a:r>
              <a:rPr lang="en-US" sz="2800"/>
              <a:t>PSYCHOSOCIAL</a:t>
            </a:r>
            <a:endParaRPr lang="en-GB" sz="28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8229600" cy="1143000"/>
          </a:xfrm>
        </p:spPr>
        <p:txBody>
          <a:bodyPr/>
          <a:lstStyle/>
          <a:p>
            <a:pPr algn="l" eaLnBrk="1" hangingPunct="1"/>
            <a:r>
              <a:rPr lang="en-US" sz="2800" b="1">
                <a:solidFill>
                  <a:schemeClr val="folHlink"/>
                </a:solidFill>
                <a:latin typeface="Bookman Old Style" pitchFamily="18" charset="0"/>
              </a:rPr>
              <a:t>B. BEBAN TAMBAHAN DARI LINGKUNGAN</a:t>
            </a:r>
            <a:br>
              <a:rPr lang="en-US" sz="2800" b="1">
                <a:solidFill>
                  <a:schemeClr val="folHlink"/>
                </a:solidFill>
                <a:latin typeface="Bookman Old Style" pitchFamily="18" charset="0"/>
              </a:rPr>
            </a:br>
            <a:r>
              <a:rPr lang="en-US" sz="2800" b="1">
                <a:solidFill>
                  <a:schemeClr val="folHlink"/>
                </a:solidFill>
                <a:latin typeface="Bookman Old Style" pitchFamily="18" charset="0"/>
              </a:rPr>
              <a:t>    KERJA	</a:t>
            </a:r>
            <a:endParaRPr lang="en-GB" sz="2800" b="1">
              <a:solidFill>
                <a:schemeClr val="folHlink"/>
              </a:solidFill>
              <a:latin typeface="Bookman Old Style" pitchFamily="18" charset="0"/>
            </a:endParaRPr>
          </a:p>
        </p:txBody>
      </p:sp>
      <p:sp>
        <p:nvSpPr>
          <p:cNvPr id="50179" name="Rectangle 3"/>
          <p:cNvSpPr>
            <a:spLocks noGrp="1" noChangeArrowheads="1"/>
          </p:cNvSpPr>
          <p:nvPr>
            <p:ph idx="1"/>
          </p:nvPr>
        </p:nvSpPr>
        <p:spPr>
          <a:xfrm>
            <a:off x="457200" y="1676400"/>
            <a:ext cx="8229600" cy="1143000"/>
          </a:xfrm>
        </p:spPr>
        <p:txBody>
          <a:bodyPr>
            <a:normAutofit fontScale="92500"/>
          </a:bodyPr>
          <a:lstStyle/>
          <a:p>
            <a:pPr eaLnBrk="1" hangingPunct="1">
              <a:lnSpc>
                <a:spcPct val="90000"/>
              </a:lnSpc>
              <a:buFont typeface="Wingdings" pitchFamily="2" charset="2"/>
              <a:buNone/>
            </a:pPr>
            <a:r>
              <a:rPr lang="en-US" sz="2400" dirty="0"/>
              <a:t>SECARA GARIS BESAR FAKTOR  LINGKUNGAN KERJA YANG DAPAT MENGGANGGU KESEHATAN TENAGA KERJA ADALAH</a:t>
            </a:r>
            <a:r>
              <a:rPr lang="en-US" sz="2200" dirty="0"/>
              <a:t> :</a:t>
            </a:r>
          </a:p>
          <a:p>
            <a:pPr>
              <a:lnSpc>
                <a:spcPct val="90000"/>
              </a:lnSpc>
              <a:buNone/>
            </a:pPr>
            <a:r>
              <a:rPr lang="en-US" sz="2400" b="1" dirty="0">
                <a:solidFill>
                  <a:srgbClr val="CCFF66"/>
                </a:solidFill>
              </a:rPr>
              <a:t>FAKTOR FISIK</a:t>
            </a:r>
            <a:r>
              <a:rPr lang="en-US" sz="2400" dirty="0"/>
              <a:t> BERUPA :</a:t>
            </a:r>
          </a:p>
          <a:p>
            <a:pPr eaLnBrk="1" hangingPunct="1">
              <a:lnSpc>
                <a:spcPct val="90000"/>
              </a:lnSpc>
              <a:buFont typeface="Wingdings" pitchFamily="2" charset="2"/>
              <a:buNone/>
            </a:pPr>
            <a:endParaRPr lang="en-US" sz="2200" dirty="0"/>
          </a:p>
        </p:txBody>
      </p:sp>
      <p:pic>
        <p:nvPicPr>
          <p:cNvPr id="1026" name="Picture 2" descr="Suara Bising Tingkatkan Risiko Serangan Jantung | OTC Digest">
            <a:extLst>
              <a:ext uri="{FF2B5EF4-FFF2-40B4-BE49-F238E27FC236}">
                <a16:creationId xmlns:a16="http://schemas.microsoft.com/office/drawing/2014/main" id="{91C4404B-E8DC-433F-4E1B-F0C1EC17CE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824716"/>
            <a:ext cx="2120998" cy="1534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akter Kartun Orang Dan Konsep Cuaca Panas Atau Dingin Vektor Ilustrasi  Stok - Unduh Gambar Sekarang - iStock">
            <a:extLst>
              <a:ext uri="{FF2B5EF4-FFF2-40B4-BE49-F238E27FC236}">
                <a16:creationId xmlns:a16="http://schemas.microsoft.com/office/drawing/2014/main" id="{5DF3A81E-10FF-DF64-90E0-3686FAB32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950" y="2819400"/>
            <a:ext cx="2031535" cy="1534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ritaHUKUM.com - BAPETEN Temukan Paparan Radiasi Nuklir di Tangerang  Selatan">
            <a:extLst>
              <a:ext uri="{FF2B5EF4-FFF2-40B4-BE49-F238E27FC236}">
                <a16:creationId xmlns:a16="http://schemas.microsoft.com/office/drawing/2014/main" id="{5E935C18-B1AF-CB64-0FEC-3A3BE8879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325" y="2819400"/>
            <a:ext cx="2235425" cy="1534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kanan Udara, Penyebab dan Cara Mengukurnya - Edumaster Les Privat Terbaik  Sekolah Internasional">
            <a:extLst>
              <a:ext uri="{FF2B5EF4-FFF2-40B4-BE49-F238E27FC236}">
                <a16:creationId xmlns:a16="http://schemas.microsoft.com/office/drawing/2014/main" id="{23C3490E-FE03-945B-4BB2-8AB1DFA9C1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793399"/>
            <a:ext cx="2120998" cy="15802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tikel detail - LSPK3PASS">
            <a:extLst>
              <a:ext uri="{FF2B5EF4-FFF2-40B4-BE49-F238E27FC236}">
                <a16:creationId xmlns:a16="http://schemas.microsoft.com/office/drawing/2014/main" id="{9246AC9A-0B0E-F477-BE66-6BF3A30E420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477"/>
          <a:stretch/>
        </p:blipFill>
        <p:spPr bwMode="auto">
          <a:xfrm>
            <a:off x="3174950" y="4793399"/>
            <a:ext cx="2120998" cy="15802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ahaya Getaran Seluruh Tubuh dan Cara Pengukurannya – Easindo – HSE  Consultancy &amp; Training">
            <a:extLst>
              <a:ext uri="{FF2B5EF4-FFF2-40B4-BE49-F238E27FC236}">
                <a16:creationId xmlns:a16="http://schemas.microsoft.com/office/drawing/2014/main" id="{6B390B43-F7C0-5EBB-18AC-59B48A7539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79" t="959" r="-1" b="6813"/>
          <a:stretch/>
        </p:blipFill>
        <p:spPr bwMode="auto">
          <a:xfrm>
            <a:off x="5594324" y="4793399"/>
            <a:ext cx="2166545" cy="1580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2DB415-56C6-37C5-C9FA-E067614CE3F8}"/>
              </a:ext>
            </a:extLst>
          </p:cNvPr>
          <p:cNvSpPr txBox="1"/>
          <p:nvPr/>
        </p:nvSpPr>
        <p:spPr>
          <a:xfrm>
            <a:off x="755576" y="4421242"/>
            <a:ext cx="1236557" cy="369332"/>
          </a:xfrm>
          <a:prstGeom prst="rect">
            <a:avLst/>
          </a:prstGeom>
          <a:noFill/>
        </p:spPr>
        <p:txBody>
          <a:bodyPr wrap="none" rtlCol="0">
            <a:spAutoFit/>
          </a:bodyPr>
          <a:lstStyle/>
          <a:p>
            <a:r>
              <a:rPr lang="en-US" dirty="0" err="1"/>
              <a:t>Kebisingan</a:t>
            </a:r>
            <a:endParaRPr lang="en-ID" dirty="0"/>
          </a:p>
        </p:txBody>
      </p:sp>
      <p:sp>
        <p:nvSpPr>
          <p:cNvPr id="3" name="TextBox 2">
            <a:extLst>
              <a:ext uri="{FF2B5EF4-FFF2-40B4-BE49-F238E27FC236}">
                <a16:creationId xmlns:a16="http://schemas.microsoft.com/office/drawing/2014/main" id="{E6BC183A-0503-2AFA-A982-CA5F20A0FB3B}"/>
              </a:ext>
            </a:extLst>
          </p:cNvPr>
          <p:cNvSpPr txBox="1"/>
          <p:nvPr/>
        </p:nvSpPr>
        <p:spPr>
          <a:xfrm>
            <a:off x="755939" y="6380858"/>
            <a:ext cx="1620380" cy="369332"/>
          </a:xfrm>
          <a:prstGeom prst="rect">
            <a:avLst/>
          </a:prstGeom>
          <a:noFill/>
        </p:spPr>
        <p:txBody>
          <a:bodyPr wrap="none" rtlCol="0">
            <a:spAutoFit/>
          </a:bodyPr>
          <a:lstStyle/>
          <a:p>
            <a:r>
              <a:rPr lang="en-US" dirty="0" err="1"/>
              <a:t>Tekanan</a:t>
            </a:r>
            <a:r>
              <a:rPr lang="en-US" dirty="0"/>
              <a:t> Udara</a:t>
            </a:r>
            <a:endParaRPr lang="en-ID" dirty="0"/>
          </a:p>
        </p:txBody>
      </p:sp>
      <p:sp>
        <p:nvSpPr>
          <p:cNvPr id="4" name="TextBox 3">
            <a:extLst>
              <a:ext uri="{FF2B5EF4-FFF2-40B4-BE49-F238E27FC236}">
                <a16:creationId xmlns:a16="http://schemas.microsoft.com/office/drawing/2014/main" id="{8BAEAA7F-C90A-DA63-3302-A056A95B0ABD}"/>
              </a:ext>
            </a:extLst>
          </p:cNvPr>
          <p:cNvSpPr txBox="1"/>
          <p:nvPr/>
        </p:nvSpPr>
        <p:spPr>
          <a:xfrm>
            <a:off x="5594324" y="4388872"/>
            <a:ext cx="870751" cy="369332"/>
          </a:xfrm>
          <a:prstGeom prst="rect">
            <a:avLst/>
          </a:prstGeom>
          <a:noFill/>
        </p:spPr>
        <p:txBody>
          <a:bodyPr wrap="none" rtlCol="0">
            <a:spAutoFit/>
          </a:bodyPr>
          <a:lstStyle/>
          <a:p>
            <a:r>
              <a:rPr lang="en-US" dirty="0" err="1"/>
              <a:t>Radiasi</a:t>
            </a:r>
            <a:endParaRPr lang="en-ID" dirty="0"/>
          </a:p>
        </p:txBody>
      </p:sp>
      <p:sp>
        <p:nvSpPr>
          <p:cNvPr id="5" name="TextBox 4">
            <a:extLst>
              <a:ext uri="{FF2B5EF4-FFF2-40B4-BE49-F238E27FC236}">
                <a16:creationId xmlns:a16="http://schemas.microsoft.com/office/drawing/2014/main" id="{F146827F-8CBF-C49B-A0E7-B4BB885CFBA8}"/>
              </a:ext>
            </a:extLst>
          </p:cNvPr>
          <p:cNvSpPr txBox="1"/>
          <p:nvPr/>
        </p:nvSpPr>
        <p:spPr>
          <a:xfrm>
            <a:off x="3174950" y="4388872"/>
            <a:ext cx="1204176" cy="369332"/>
          </a:xfrm>
          <a:prstGeom prst="rect">
            <a:avLst/>
          </a:prstGeom>
          <a:noFill/>
        </p:spPr>
        <p:txBody>
          <a:bodyPr wrap="none" rtlCol="0">
            <a:spAutoFit/>
          </a:bodyPr>
          <a:lstStyle/>
          <a:p>
            <a:r>
              <a:rPr lang="en-US" dirty="0" err="1"/>
              <a:t>Suhu</a:t>
            </a:r>
            <a:r>
              <a:rPr lang="en-US" dirty="0"/>
              <a:t>/Iklim</a:t>
            </a:r>
            <a:endParaRPr lang="en-ID" dirty="0"/>
          </a:p>
        </p:txBody>
      </p:sp>
      <p:sp>
        <p:nvSpPr>
          <p:cNvPr id="6" name="TextBox 5">
            <a:extLst>
              <a:ext uri="{FF2B5EF4-FFF2-40B4-BE49-F238E27FC236}">
                <a16:creationId xmlns:a16="http://schemas.microsoft.com/office/drawing/2014/main" id="{894F5D53-50DE-6AD6-26A5-92FD322ED405}"/>
              </a:ext>
            </a:extLst>
          </p:cNvPr>
          <p:cNvSpPr txBox="1"/>
          <p:nvPr/>
        </p:nvSpPr>
        <p:spPr>
          <a:xfrm>
            <a:off x="3142569" y="6380858"/>
            <a:ext cx="1455335" cy="369332"/>
          </a:xfrm>
          <a:prstGeom prst="rect">
            <a:avLst/>
          </a:prstGeom>
          <a:noFill/>
        </p:spPr>
        <p:txBody>
          <a:bodyPr wrap="none" rtlCol="0">
            <a:spAutoFit/>
          </a:bodyPr>
          <a:lstStyle/>
          <a:p>
            <a:r>
              <a:rPr lang="en-US" dirty="0" err="1"/>
              <a:t>Pencahayaan</a:t>
            </a:r>
            <a:endParaRPr lang="en-ID" dirty="0"/>
          </a:p>
        </p:txBody>
      </p:sp>
      <p:sp>
        <p:nvSpPr>
          <p:cNvPr id="7" name="TextBox 6">
            <a:extLst>
              <a:ext uri="{FF2B5EF4-FFF2-40B4-BE49-F238E27FC236}">
                <a16:creationId xmlns:a16="http://schemas.microsoft.com/office/drawing/2014/main" id="{2DE31FCC-EB97-AB1F-FA30-F7EBE06B13BA}"/>
              </a:ext>
            </a:extLst>
          </p:cNvPr>
          <p:cNvSpPr txBox="1"/>
          <p:nvPr/>
        </p:nvSpPr>
        <p:spPr>
          <a:xfrm>
            <a:off x="5594324" y="6403279"/>
            <a:ext cx="960519" cy="369332"/>
          </a:xfrm>
          <a:prstGeom prst="rect">
            <a:avLst/>
          </a:prstGeom>
          <a:noFill/>
        </p:spPr>
        <p:txBody>
          <a:bodyPr wrap="none" rtlCol="0">
            <a:spAutoFit/>
          </a:bodyPr>
          <a:lstStyle/>
          <a:p>
            <a:r>
              <a:rPr lang="en-US" dirty="0" err="1"/>
              <a:t>Getaran</a:t>
            </a:r>
            <a:endParaRPr lang="en-ID"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Lanjutan...</a:t>
            </a:r>
          </a:p>
        </p:txBody>
      </p:sp>
      <p:sp>
        <p:nvSpPr>
          <p:cNvPr id="3" name="Content Placeholder 2"/>
          <p:cNvSpPr>
            <a:spLocks noGrp="1"/>
          </p:cNvSpPr>
          <p:nvPr>
            <p:ph idx="1"/>
          </p:nvPr>
        </p:nvSpPr>
        <p:spPr/>
        <p:txBody>
          <a:bodyPr>
            <a:normAutofit fontScale="92500"/>
          </a:bodyPr>
          <a:lstStyle/>
          <a:p>
            <a:pPr marL="0" indent="0" algn="just">
              <a:lnSpc>
                <a:spcPct val="120000"/>
              </a:lnSpc>
              <a:spcBef>
                <a:spcPct val="40000"/>
              </a:spcBef>
              <a:buClr>
                <a:srgbClr val="00FF00"/>
              </a:buClr>
              <a:buNone/>
              <a:tabLst>
                <a:tab pos="406400" algn="l"/>
              </a:tabLst>
              <a:defRPr/>
            </a:pPr>
            <a:r>
              <a:rPr lang="en-US" dirty="0" err="1"/>
              <a:t>Kegiatan</a:t>
            </a:r>
            <a:r>
              <a:rPr lang="en-US" dirty="0"/>
              <a:t> </a:t>
            </a:r>
            <a:r>
              <a:rPr lang="en-US" dirty="0" err="1"/>
              <a:t>manajemen</a:t>
            </a:r>
            <a:r>
              <a:rPr lang="en-US" dirty="0"/>
              <a:t> </a:t>
            </a:r>
            <a:r>
              <a:rPr lang="en-US" dirty="0" err="1"/>
              <a:t>risiko</a:t>
            </a:r>
            <a:r>
              <a:rPr lang="en-US" dirty="0"/>
              <a:t> </a:t>
            </a:r>
            <a:r>
              <a:rPr lang="en-US" dirty="0" err="1"/>
              <a:t>sebaiknya</a:t>
            </a:r>
            <a:r>
              <a:rPr lang="en-US" dirty="0"/>
              <a:t>  </a:t>
            </a:r>
            <a:r>
              <a:rPr lang="en-US" dirty="0" err="1"/>
              <a:t>dilakukan</a:t>
            </a:r>
            <a:r>
              <a:rPr lang="en-US" dirty="0"/>
              <a:t> </a:t>
            </a:r>
            <a:r>
              <a:rPr lang="en-US" dirty="0" err="1"/>
              <a:t>oleh</a:t>
            </a:r>
            <a:r>
              <a:rPr lang="en-US" dirty="0"/>
              <a:t> </a:t>
            </a:r>
            <a:r>
              <a:rPr lang="en-US" dirty="0" err="1"/>
              <a:t>suatu</a:t>
            </a:r>
            <a:r>
              <a:rPr lang="en-US" dirty="0"/>
              <a:t> </a:t>
            </a:r>
            <a:r>
              <a:rPr lang="en-US" dirty="0" err="1"/>
              <a:t>tim</a:t>
            </a:r>
            <a:r>
              <a:rPr lang="en-US" dirty="0"/>
              <a:t>, </a:t>
            </a:r>
            <a:r>
              <a:rPr lang="en-US" dirty="0" err="1"/>
              <a:t>karena</a:t>
            </a:r>
            <a:r>
              <a:rPr lang="en-US" dirty="0"/>
              <a:t>:</a:t>
            </a:r>
          </a:p>
          <a:p>
            <a:pPr marL="0" indent="0" algn="just">
              <a:lnSpc>
                <a:spcPct val="120000"/>
              </a:lnSpc>
              <a:spcBef>
                <a:spcPct val="40000"/>
              </a:spcBef>
              <a:buClr>
                <a:srgbClr val="00FF00"/>
              </a:buClr>
              <a:tabLst>
                <a:tab pos="406400" algn="l"/>
              </a:tabLst>
              <a:defRPr/>
            </a:pPr>
            <a:r>
              <a:rPr lang="en-US" dirty="0"/>
              <a:t>  </a:t>
            </a:r>
            <a:r>
              <a:rPr lang="en-US" dirty="0" err="1"/>
              <a:t>Lebih</a:t>
            </a:r>
            <a:r>
              <a:rPr lang="en-US" dirty="0"/>
              <a:t> </a:t>
            </a:r>
            <a:r>
              <a:rPr lang="en-US" dirty="0" err="1"/>
              <a:t>banyak</a:t>
            </a:r>
            <a:r>
              <a:rPr lang="en-US" dirty="0"/>
              <a:t> </a:t>
            </a:r>
            <a:r>
              <a:rPr lang="en-US" dirty="0" err="1"/>
              <a:t>informasi</a:t>
            </a:r>
            <a:r>
              <a:rPr lang="en-US" dirty="0"/>
              <a:t> / data yang </a:t>
            </a:r>
            <a:r>
              <a:rPr lang="en-US" dirty="0" err="1"/>
              <a:t>dapat</a:t>
            </a:r>
            <a:endParaRPr lang="id-ID" dirty="0"/>
          </a:p>
          <a:p>
            <a:pPr marL="0" indent="0" algn="just">
              <a:lnSpc>
                <a:spcPct val="120000"/>
              </a:lnSpc>
              <a:spcBef>
                <a:spcPct val="40000"/>
              </a:spcBef>
              <a:buClr>
                <a:srgbClr val="00FF00"/>
              </a:buClr>
              <a:buNone/>
              <a:tabLst>
                <a:tab pos="406400" algn="l"/>
              </a:tabLst>
              <a:defRPr/>
            </a:pPr>
            <a:r>
              <a:rPr lang="id-ID" dirty="0"/>
              <a:t>   </a:t>
            </a:r>
            <a:r>
              <a:rPr lang="en-US" dirty="0"/>
              <a:t> </a:t>
            </a:r>
            <a:r>
              <a:rPr lang="en-US" dirty="0" err="1"/>
              <a:t>terkumpul</a:t>
            </a:r>
            <a:r>
              <a:rPr lang="en-US" dirty="0"/>
              <a:t>;</a:t>
            </a:r>
          </a:p>
          <a:p>
            <a:pPr marL="0" indent="0" algn="just">
              <a:lnSpc>
                <a:spcPct val="120000"/>
              </a:lnSpc>
              <a:spcBef>
                <a:spcPct val="40000"/>
              </a:spcBef>
              <a:buClr>
                <a:srgbClr val="00FF00"/>
              </a:buClr>
              <a:tabLst>
                <a:tab pos="406400" algn="l"/>
              </a:tabLst>
              <a:defRPr/>
            </a:pPr>
            <a:r>
              <a:rPr lang="en-US" dirty="0"/>
              <a:t>  </a:t>
            </a:r>
            <a:r>
              <a:rPr lang="en-US" dirty="0" err="1"/>
              <a:t>Terdapat</a:t>
            </a:r>
            <a:r>
              <a:rPr lang="en-US" dirty="0"/>
              <a:t> </a:t>
            </a:r>
            <a:r>
              <a:rPr lang="en-US" dirty="0" err="1"/>
              <a:t>sudut</a:t>
            </a:r>
            <a:r>
              <a:rPr lang="en-US" dirty="0"/>
              <a:t> </a:t>
            </a:r>
            <a:r>
              <a:rPr lang="en-US" dirty="0" err="1"/>
              <a:t>pandang</a:t>
            </a:r>
            <a:r>
              <a:rPr lang="en-US" dirty="0"/>
              <a:t> yang </a:t>
            </a:r>
            <a:r>
              <a:rPr lang="en-US" dirty="0" err="1"/>
              <a:t>lebih</a:t>
            </a:r>
            <a:r>
              <a:rPr lang="en-US" dirty="0"/>
              <a:t> </a:t>
            </a:r>
            <a:r>
              <a:rPr lang="en-US" dirty="0" err="1"/>
              <a:t>beragam</a:t>
            </a:r>
            <a:r>
              <a:rPr lang="en-US" dirty="0"/>
              <a:t>;</a:t>
            </a:r>
          </a:p>
          <a:p>
            <a:pPr marL="0" indent="0" algn="just">
              <a:lnSpc>
                <a:spcPct val="120000"/>
              </a:lnSpc>
              <a:spcBef>
                <a:spcPct val="40000"/>
              </a:spcBef>
              <a:buClr>
                <a:srgbClr val="00FF00"/>
              </a:buClr>
              <a:tabLst>
                <a:tab pos="406400" algn="l"/>
              </a:tabLst>
              <a:defRPr/>
            </a:pPr>
            <a:r>
              <a:rPr lang="en-US" dirty="0"/>
              <a:t>  </a:t>
            </a:r>
            <a:r>
              <a:rPr lang="en-US" dirty="0" err="1"/>
              <a:t>Solusi</a:t>
            </a:r>
            <a:r>
              <a:rPr lang="en-US" dirty="0"/>
              <a:t> </a:t>
            </a:r>
            <a:r>
              <a:rPr lang="en-US" dirty="0" err="1"/>
              <a:t>akan</a:t>
            </a:r>
            <a:r>
              <a:rPr lang="en-US" dirty="0"/>
              <a:t> </a:t>
            </a:r>
            <a:r>
              <a:rPr lang="en-US" dirty="0" err="1"/>
              <a:t>lebih</a:t>
            </a:r>
            <a:r>
              <a:rPr lang="en-US" dirty="0"/>
              <a:t> </a:t>
            </a:r>
            <a:r>
              <a:rPr lang="en-US" dirty="0" err="1"/>
              <a:t>mudah</a:t>
            </a:r>
            <a:r>
              <a:rPr lang="en-US" dirty="0"/>
              <a:t> </a:t>
            </a:r>
            <a:r>
              <a:rPr lang="en-US" dirty="0" err="1"/>
              <a:t>dapat</a:t>
            </a:r>
            <a:r>
              <a:rPr lang="en-US" dirty="0"/>
              <a:t> </a:t>
            </a:r>
            <a:r>
              <a:rPr lang="en-US" dirty="0" err="1"/>
              <a:t>diterima</a:t>
            </a:r>
            <a:r>
              <a:rPr lang="en-US" dirty="0"/>
              <a:t> </a:t>
            </a:r>
            <a:r>
              <a:rPr lang="en-US" dirty="0" err="1"/>
              <a:t>semua</a:t>
            </a:r>
            <a:endParaRPr lang="id-ID" dirty="0"/>
          </a:p>
          <a:p>
            <a:pPr marL="0" indent="0" algn="just">
              <a:lnSpc>
                <a:spcPct val="120000"/>
              </a:lnSpc>
              <a:spcBef>
                <a:spcPct val="40000"/>
              </a:spcBef>
              <a:buClr>
                <a:srgbClr val="00FF00"/>
              </a:buClr>
              <a:buNone/>
              <a:tabLst>
                <a:tab pos="406400" algn="l"/>
              </a:tabLst>
              <a:defRPr/>
            </a:pPr>
            <a:r>
              <a:rPr lang="id-ID" dirty="0"/>
              <a:t>   </a:t>
            </a:r>
            <a:r>
              <a:rPr lang="en-US" dirty="0"/>
              <a:t> </a:t>
            </a:r>
            <a:r>
              <a:rPr lang="en-US" dirty="0" err="1"/>
              <a:t>pihak</a:t>
            </a:r>
            <a:r>
              <a:rPr lang="en-US" dirty="0"/>
              <a:t>.</a:t>
            </a:r>
          </a:p>
          <a:p>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836712"/>
            <a:ext cx="5050904" cy="5259288"/>
          </a:xfrm>
        </p:spPr>
        <p:txBody>
          <a:bodyPr>
            <a:normAutofit/>
          </a:bodyPr>
          <a:lstStyle/>
          <a:p>
            <a:pPr eaLnBrk="1" hangingPunct="1"/>
            <a:r>
              <a:rPr lang="en-US" sz="2800" b="1" dirty="0">
                <a:solidFill>
                  <a:srgbClr val="F3BCFC"/>
                </a:solidFill>
                <a:latin typeface="Comic Sans MS" pitchFamily="66" charset="0"/>
              </a:rPr>
              <a:t>FAKTOR KIMIA</a:t>
            </a:r>
            <a:r>
              <a:rPr lang="en-US" sz="2800" b="1" dirty="0">
                <a:solidFill>
                  <a:srgbClr val="FF6600"/>
                </a:solidFill>
                <a:latin typeface="Comic Sans MS" pitchFamily="66" charset="0"/>
              </a:rPr>
              <a:t> </a:t>
            </a:r>
          </a:p>
          <a:p>
            <a:pPr marL="854964" lvl="1" indent="-457200">
              <a:buFont typeface="+mj-lt"/>
              <a:buAutoNum type="arabicPeriod"/>
            </a:pPr>
            <a:r>
              <a:rPr lang="en-US" sz="1800" dirty="0"/>
              <a:t>GAS DAN UAP</a:t>
            </a:r>
          </a:p>
          <a:p>
            <a:pPr marL="854964" lvl="1" indent="-457200">
              <a:buFont typeface="+mj-lt"/>
              <a:buAutoNum type="arabicPeriod"/>
            </a:pPr>
            <a:r>
              <a:rPr lang="en-US" sz="2200" dirty="0"/>
              <a:t>PARTICULATE / AEROSOL : DEBU, KABUT, FUME, AWAN, ASAP</a:t>
            </a:r>
          </a:p>
          <a:p>
            <a:pPr marL="854964" lvl="1" indent="-457200">
              <a:buFont typeface="+mj-lt"/>
              <a:buAutoNum type="arabicPeriod"/>
            </a:pPr>
            <a:r>
              <a:rPr lang="en-US" sz="2200" dirty="0"/>
              <a:t>CAIRAN / PELARUT</a:t>
            </a:r>
          </a:p>
          <a:p>
            <a:pPr eaLnBrk="1" hangingPunct="1">
              <a:buFont typeface="Wingdings" pitchFamily="2" charset="2"/>
              <a:buNone/>
            </a:pPr>
            <a:endParaRPr lang="en-US" sz="2200" dirty="0"/>
          </a:p>
          <a:p>
            <a:pPr eaLnBrk="1" hangingPunct="1">
              <a:buFont typeface="Wingdings" pitchFamily="2" charset="2"/>
              <a:buNone/>
            </a:pPr>
            <a:endParaRPr lang="en-US" sz="2200" dirty="0"/>
          </a:p>
          <a:p>
            <a:pPr eaLnBrk="1" hangingPunct="1">
              <a:buFont typeface="Wingdings" pitchFamily="2" charset="2"/>
              <a:buNone/>
            </a:pPr>
            <a:endParaRPr lang="en-US" sz="2200" dirty="0"/>
          </a:p>
          <a:p>
            <a:pPr eaLnBrk="1" hangingPunct="1"/>
            <a:r>
              <a:rPr lang="en-US" sz="2800" b="1" dirty="0">
                <a:solidFill>
                  <a:srgbClr val="F3BCFC"/>
                </a:solidFill>
                <a:latin typeface="Comic Sans MS" pitchFamily="66" charset="0"/>
              </a:rPr>
              <a:t>FAKTOR BIOLOGIK</a:t>
            </a:r>
          </a:p>
          <a:p>
            <a:pPr eaLnBrk="1" hangingPunct="1">
              <a:buFont typeface="Wingdings" pitchFamily="2" charset="2"/>
              <a:buNone/>
            </a:pPr>
            <a:r>
              <a:rPr lang="en-US" sz="2200" dirty="0"/>
              <a:t>		BERUPA VIRUS, BAKTERI, JAMUR, SERANGGA, CACING, 	PARASIT, BINATANG BUAS, TUMBUHAN BERACUN, DLL.</a:t>
            </a:r>
            <a:endParaRPr lang="en-GB" sz="2200" dirty="0"/>
          </a:p>
        </p:txBody>
      </p:sp>
      <p:pic>
        <p:nvPicPr>
          <p:cNvPr id="6" name="Picture 5">
            <a:extLst>
              <a:ext uri="{FF2B5EF4-FFF2-40B4-BE49-F238E27FC236}">
                <a16:creationId xmlns:a16="http://schemas.microsoft.com/office/drawing/2014/main" id="{8F5B810A-31E0-F6B2-D716-2F167D4318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098" y="2043968"/>
            <a:ext cx="2441848" cy="1627899"/>
          </a:xfrm>
          <a:prstGeom prst="rect">
            <a:avLst/>
          </a:prstGeom>
        </p:spPr>
      </p:pic>
      <p:pic>
        <p:nvPicPr>
          <p:cNvPr id="2056" name="Picture 8" descr="Mengenal Bahaya H₂S, Gas Beracun dan Mematikan Bagi Pekerja Tambang -  Safety Sign Indonesia">
            <a:extLst>
              <a:ext uri="{FF2B5EF4-FFF2-40B4-BE49-F238E27FC236}">
                <a16:creationId xmlns:a16="http://schemas.microsoft.com/office/drawing/2014/main" id="{87C5FE1F-FDB6-C545-C853-59F19EEBEB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098" y="332656"/>
            <a:ext cx="2441848" cy="16268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gar Bahan-bahan Kimia di Rumah Tidak Membahayakan Anak-anak -  TribunNews.com">
            <a:extLst>
              <a:ext uri="{FF2B5EF4-FFF2-40B4-BE49-F238E27FC236}">
                <a16:creationId xmlns:a16="http://schemas.microsoft.com/office/drawing/2014/main" id="{48025829-81BB-BB98-35CF-F4363109BD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5767" y="3765427"/>
            <a:ext cx="2440179" cy="1510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3400" y="304800"/>
            <a:ext cx="7772400" cy="639763"/>
          </a:xfrm>
        </p:spPr>
        <p:txBody>
          <a:bodyPr/>
          <a:lstStyle/>
          <a:p>
            <a:pPr algn="l" eaLnBrk="1" hangingPunct="1"/>
            <a:r>
              <a:rPr lang="en-US" sz="3200" b="1" dirty="0" err="1">
                <a:latin typeface="Bookman Old Style" pitchFamily="18" charset="0"/>
              </a:rPr>
              <a:t>Lanjutan</a:t>
            </a:r>
            <a:r>
              <a:rPr lang="en-US" sz="3200" b="1" dirty="0">
                <a:latin typeface="Bookman Old Style" pitchFamily="18" charset="0"/>
              </a:rPr>
              <a:t> …</a:t>
            </a:r>
            <a:endParaRPr lang="en-GB" sz="3200" b="1" dirty="0">
              <a:latin typeface="Bookman Old Style" pitchFamily="18" charset="0"/>
            </a:endParaRPr>
          </a:p>
        </p:txBody>
      </p:sp>
      <p:sp>
        <p:nvSpPr>
          <p:cNvPr id="92163" name="Rectangle 3"/>
          <p:cNvSpPr>
            <a:spLocks noGrp="1" noChangeArrowheads="1"/>
          </p:cNvSpPr>
          <p:nvPr>
            <p:ph idx="1"/>
          </p:nvPr>
        </p:nvSpPr>
        <p:spPr>
          <a:xfrm>
            <a:off x="457200" y="1219200"/>
            <a:ext cx="4762872" cy="5105400"/>
          </a:xfrm>
        </p:spPr>
        <p:txBody>
          <a:bodyPr/>
          <a:lstStyle/>
          <a:p>
            <a:pPr eaLnBrk="1" hangingPunct="1">
              <a:lnSpc>
                <a:spcPct val="80000"/>
              </a:lnSpc>
            </a:pPr>
            <a:r>
              <a:rPr lang="en-US" sz="2800" b="1" dirty="0">
                <a:solidFill>
                  <a:srgbClr val="F3BCFC"/>
                </a:solidFill>
                <a:latin typeface="Comic Sans MS" pitchFamily="66" charset="0"/>
              </a:rPr>
              <a:t>FAKTOR FISIOLOGIK (ERGONOMIK)</a:t>
            </a:r>
          </a:p>
          <a:p>
            <a:pPr eaLnBrk="1" hangingPunct="1">
              <a:lnSpc>
                <a:spcPct val="80000"/>
              </a:lnSpc>
              <a:buFont typeface="Wingdings" pitchFamily="2" charset="2"/>
              <a:buNone/>
            </a:pPr>
            <a:r>
              <a:rPr lang="en-US" sz="2000" dirty="0"/>
              <a:t>	</a:t>
            </a:r>
            <a:r>
              <a:rPr lang="en-US" sz="2400" dirty="0"/>
              <a:t>YAITU FAKTOR YANG MEMPENGARUHI KESERASIAN ANTARA TENAGA DAN PEKERJAANNYA (CARA 	KERJA, POSISI KERJA, ALAT KERJA, BEBAN KERJA) KETIDAKSERASIAN DARI FAKTOR DI ATAS DAPAT MENIMBULKAN KECELAKAAN KERJA SAKIT OTOT, 	SAKIT PINGGANG, CEDERA PUNGGUNG, DLL.</a:t>
            </a:r>
          </a:p>
          <a:p>
            <a:pPr eaLnBrk="1" hangingPunct="1">
              <a:lnSpc>
                <a:spcPct val="80000"/>
              </a:lnSpc>
              <a:buFont typeface="Wingdings" pitchFamily="2" charset="2"/>
              <a:buNone/>
            </a:pPr>
            <a:endParaRPr lang="en-US" sz="900" dirty="0"/>
          </a:p>
          <a:p>
            <a:pPr eaLnBrk="1" hangingPunct="1">
              <a:lnSpc>
                <a:spcPct val="80000"/>
              </a:lnSpc>
              <a:buFont typeface="Wingdings" pitchFamily="2" charset="2"/>
              <a:buNone/>
            </a:pPr>
            <a:r>
              <a:rPr lang="en-US" sz="2000" dirty="0"/>
              <a:t>	</a:t>
            </a:r>
            <a:endParaRPr lang="en-GB" sz="2000" dirty="0"/>
          </a:p>
        </p:txBody>
      </p:sp>
      <p:pic>
        <p:nvPicPr>
          <p:cNvPr id="3074" name="Picture 2" descr="Risiko Ergonomi pada Pekerja | Laboratorium Lingkungan Terakreditasi">
            <a:extLst>
              <a:ext uri="{FF2B5EF4-FFF2-40B4-BE49-F238E27FC236}">
                <a16:creationId xmlns:a16="http://schemas.microsoft.com/office/drawing/2014/main" id="{5CA06586-C753-44D4-52C1-AF2173876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781" y="198884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ppt_x</p:attrName>
                                        </p:attrNameLst>
                                      </p:cBhvr>
                                      <p:tavLst>
                                        <p:tav tm="0">
                                          <p:val>
                                            <p:strVal val="#ppt_x-.2"/>
                                          </p:val>
                                        </p:tav>
                                        <p:tav tm="100000">
                                          <p:val>
                                            <p:strVal val="#ppt_x"/>
                                          </p:val>
                                        </p:tav>
                                      </p:tavLst>
                                    </p:anim>
                                    <p:anim calcmode="lin" valueType="num">
                                      <p:cBhvr>
                                        <p:cTn id="8" dur="1000" fill="hold"/>
                                        <p:tgtEl>
                                          <p:spTgt spid="92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fade">
                                      <p:cBhvr>
                                        <p:cTn id="14" dur="500"/>
                                        <p:tgtEl>
                                          <p:spTgt spid="92163">
                                            <p:txEl>
                                              <p:pRg st="0" end="0"/>
                                            </p:txEl>
                                          </p:spTgt>
                                        </p:tgtEl>
                                      </p:cBhvr>
                                    </p:animEffect>
                                    <p:anim calcmode="lin" valueType="num">
                                      <p:cBhvr>
                                        <p:cTn id="15"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63">
                                            <p:txEl>
                                              <p:pRg st="1" end="1"/>
                                            </p:txEl>
                                          </p:spTgt>
                                        </p:tgtEl>
                                        <p:attrNameLst>
                                          <p:attrName>style.visibility</p:attrName>
                                        </p:attrNameLst>
                                      </p:cBhvr>
                                      <p:to>
                                        <p:strVal val="visible"/>
                                      </p:to>
                                    </p:set>
                                    <p:animEffect transition="in" filter="fade">
                                      <p:cBhvr>
                                        <p:cTn id="21" dur="500"/>
                                        <p:tgtEl>
                                          <p:spTgt spid="92163">
                                            <p:txEl>
                                              <p:pRg st="1" end="1"/>
                                            </p:txEl>
                                          </p:spTgt>
                                        </p:tgtEl>
                                      </p:cBhvr>
                                    </p:animEffect>
                                    <p:anim calcmode="lin" valueType="num">
                                      <p:cBhvr>
                                        <p:cTn id="22"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63">
                                            <p:txEl>
                                              <p:pRg st="3" end="3"/>
                                            </p:txEl>
                                          </p:spTgt>
                                        </p:tgtEl>
                                        <p:attrNameLst>
                                          <p:attrName>style.visibility</p:attrName>
                                        </p:attrNameLst>
                                      </p:cBhvr>
                                      <p:to>
                                        <p:strVal val="visible"/>
                                      </p:to>
                                    </p:set>
                                    <p:animEffect transition="in" filter="fade">
                                      <p:cBhvr>
                                        <p:cTn id="28" dur="500"/>
                                        <p:tgtEl>
                                          <p:spTgt spid="92163">
                                            <p:txEl>
                                              <p:pRg st="3" end="3"/>
                                            </p:txEl>
                                          </p:spTgt>
                                        </p:tgtEl>
                                      </p:cBhvr>
                                    </p:animEffect>
                                    <p:anim calcmode="lin" valueType="num">
                                      <p:cBhvr>
                                        <p:cTn id="29"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921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2D3CE77-D52F-7DDB-9E36-701F83D1917D}"/>
            </a:ext>
          </a:extLst>
        </p:cNvPr>
        <p:cNvGrpSpPr/>
        <p:nvPr/>
      </p:nvGrpSpPr>
      <p:grpSpPr>
        <a:xfrm>
          <a:off x="0" y="0"/>
          <a:ext cx="0" cy="0"/>
          <a:chOff x="0" y="0"/>
          <a:chExt cx="0" cy="0"/>
        </a:xfrm>
      </p:grpSpPr>
      <p:sp>
        <p:nvSpPr>
          <p:cNvPr id="92162" name="Rectangle 2">
            <a:extLst>
              <a:ext uri="{FF2B5EF4-FFF2-40B4-BE49-F238E27FC236}">
                <a16:creationId xmlns:a16="http://schemas.microsoft.com/office/drawing/2014/main" id="{A88508B3-8264-E7D7-8A73-2D4A330AEAD9}"/>
              </a:ext>
            </a:extLst>
          </p:cNvPr>
          <p:cNvSpPr>
            <a:spLocks noGrp="1" noChangeArrowheads="1"/>
          </p:cNvSpPr>
          <p:nvPr>
            <p:ph type="title"/>
          </p:nvPr>
        </p:nvSpPr>
        <p:spPr>
          <a:xfrm>
            <a:off x="533400" y="304800"/>
            <a:ext cx="7772400" cy="639763"/>
          </a:xfrm>
        </p:spPr>
        <p:txBody>
          <a:bodyPr/>
          <a:lstStyle/>
          <a:p>
            <a:pPr algn="l" eaLnBrk="1" hangingPunct="1"/>
            <a:r>
              <a:rPr lang="en-US" sz="3200" b="1" dirty="0" err="1">
                <a:latin typeface="Bookman Old Style" pitchFamily="18" charset="0"/>
              </a:rPr>
              <a:t>Lanjutan</a:t>
            </a:r>
            <a:r>
              <a:rPr lang="en-US" sz="3200" b="1" dirty="0">
                <a:latin typeface="Bookman Old Style" pitchFamily="18" charset="0"/>
              </a:rPr>
              <a:t> …</a:t>
            </a:r>
            <a:endParaRPr lang="en-GB" sz="3200" b="1" dirty="0">
              <a:latin typeface="Bookman Old Style" pitchFamily="18" charset="0"/>
            </a:endParaRPr>
          </a:p>
        </p:txBody>
      </p:sp>
      <p:sp>
        <p:nvSpPr>
          <p:cNvPr id="92163" name="Rectangle 3">
            <a:extLst>
              <a:ext uri="{FF2B5EF4-FFF2-40B4-BE49-F238E27FC236}">
                <a16:creationId xmlns:a16="http://schemas.microsoft.com/office/drawing/2014/main" id="{52628637-B34B-97A5-E641-1B85CBDC95E7}"/>
              </a:ext>
            </a:extLst>
          </p:cNvPr>
          <p:cNvSpPr>
            <a:spLocks noGrp="1" noChangeArrowheads="1"/>
          </p:cNvSpPr>
          <p:nvPr>
            <p:ph idx="1"/>
          </p:nvPr>
        </p:nvSpPr>
        <p:spPr>
          <a:xfrm>
            <a:off x="457200" y="1219200"/>
            <a:ext cx="4114800" cy="5334000"/>
          </a:xfrm>
        </p:spPr>
        <p:txBody>
          <a:bodyPr>
            <a:normAutofit/>
          </a:bodyPr>
          <a:lstStyle/>
          <a:p>
            <a:pPr eaLnBrk="1" hangingPunct="1">
              <a:lnSpc>
                <a:spcPct val="80000"/>
              </a:lnSpc>
            </a:pPr>
            <a:r>
              <a:rPr lang="en-US" sz="2800" b="1" dirty="0">
                <a:solidFill>
                  <a:srgbClr val="F3BCFC"/>
                </a:solidFill>
                <a:latin typeface="Comic Sans MS" pitchFamily="66" charset="0"/>
              </a:rPr>
              <a:t>FAKTOR MENTAL PSIKOLOGI</a:t>
            </a:r>
          </a:p>
          <a:p>
            <a:pPr eaLnBrk="1" hangingPunct="1">
              <a:lnSpc>
                <a:spcPct val="80000"/>
              </a:lnSpc>
              <a:buFont typeface="Wingdings" pitchFamily="2" charset="2"/>
              <a:buNone/>
            </a:pPr>
            <a:r>
              <a:rPr lang="en-US" sz="2000" b="1" dirty="0"/>
              <a:t>	</a:t>
            </a:r>
            <a:r>
              <a:rPr lang="en-US" sz="2400" dirty="0"/>
              <a:t>DAPAT BERUPA HUBUNGAN KERJA YANG KURANG 	BAIK. SIFAT PEKERJAAN YANG MONOTON, TIDAK SESUAI BAKAT, KESEJAHTERAAN YANG KURANG, 	DLL. FAKTOR INI SELAIN MENURUNKAN PRODUKTIVITAS, JUGA DAPAT MENIMBULKAN PENYAKIT-PENYAKIT PSIKOSOMATIK.</a:t>
            </a:r>
          </a:p>
          <a:p>
            <a:pPr eaLnBrk="1" hangingPunct="1">
              <a:lnSpc>
                <a:spcPct val="80000"/>
              </a:lnSpc>
              <a:buFont typeface="Wingdings" pitchFamily="2" charset="2"/>
              <a:buNone/>
            </a:pPr>
            <a:r>
              <a:rPr lang="en-US" sz="2000" dirty="0"/>
              <a:t>	</a:t>
            </a:r>
            <a:endParaRPr lang="en-GB" sz="2000" dirty="0"/>
          </a:p>
        </p:txBody>
      </p:sp>
      <p:pic>
        <p:nvPicPr>
          <p:cNvPr id="4098" name="Picture 2" descr="Cara Mengelola Stress Akibat Pekerjaan - Media K3 Indonesia">
            <a:extLst>
              <a:ext uri="{FF2B5EF4-FFF2-40B4-BE49-F238E27FC236}">
                <a16:creationId xmlns:a16="http://schemas.microsoft.com/office/drawing/2014/main" id="{B3FAE460-9D2D-73D8-4682-DA2AB063C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219200"/>
            <a:ext cx="40386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15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ppt_x</p:attrName>
                                        </p:attrNameLst>
                                      </p:cBhvr>
                                      <p:tavLst>
                                        <p:tav tm="0">
                                          <p:val>
                                            <p:strVal val="#ppt_x-.2"/>
                                          </p:val>
                                        </p:tav>
                                        <p:tav tm="100000">
                                          <p:val>
                                            <p:strVal val="#ppt_x"/>
                                          </p:val>
                                        </p:tav>
                                      </p:tavLst>
                                    </p:anim>
                                    <p:anim calcmode="lin" valueType="num">
                                      <p:cBhvr>
                                        <p:cTn id="8" dur="1000" fill="hold"/>
                                        <p:tgtEl>
                                          <p:spTgt spid="92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fade">
                                      <p:cBhvr>
                                        <p:cTn id="14" dur="500"/>
                                        <p:tgtEl>
                                          <p:spTgt spid="92163">
                                            <p:txEl>
                                              <p:pRg st="0" end="0"/>
                                            </p:txEl>
                                          </p:spTgt>
                                        </p:tgtEl>
                                      </p:cBhvr>
                                    </p:animEffect>
                                    <p:anim calcmode="lin" valueType="num">
                                      <p:cBhvr>
                                        <p:cTn id="15"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63">
                                            <p:txEl>
                                              <p:pRg st="1" end="1"/>
                                            </p:txEl>
                                          </p:spTgt>
                                        </p:tgtEl>
                                        <p:attrNameLst>
                                          <p:attrName>style.visibility</p:attrName>
                                        </p:attrNameLst>
                                      </p:cBhvr>
                                      <p:to>
                                        <p:strVal val="visible"/>
                                      </p:to>
                                    </p:set>
                                    <p:animEffect transition="in" filter="fade">
                                      <p:cBhvr>
                                        <p:cTn id="21" dur="500"/>
                                        <p:tgtEl>
                                          <p:spTgt spid="92163">
                                            <p:txEl>
                                              <p:pRg st="1" end="1"/>
                                            </p:txEl>
                                          </p:spTgt>
                                        </p:tgtEl>
                                      </p:cBhvr>
                                    </p:animEffect>
                                    <p:anim calcmode="lin" valueType="num">
                                      <p:cBhvr>
                                        <p:cTn id="22"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63">
                                            <p:txEl>
                                              <p:pRg st="2" end="2"/>
                                            </p:txEl>
                                          </p:spTgt>
                                        </p:tgtEl>
                                        <p:attrNameLst>
                                          <p:attrName>style.visibility</p:attrName>
                                        </p:attrNameLst>
                                      </p:cBhvr>
                                      <p:to>
                                        <p:strVal val="visible"/>
                                      </p:to>
                                    </p:set>
                                    <p:animEffect transition="in" filter="fade">
                                      <p:cBhvr>
                                        <p:cTn id="28" dur="500"/>
                                        <p:tgtEl>
                                          <p:spTgt spid="92163">
                                            <p:txEl>
                                              <p:pRg st="2" end="2"/>
                                            </p:txEl>
                                          </p:spTgt>
                                        </p:tgtEl>
                                      </p:cBhvr>
                                    </p:animEffect>
                                    <p:anim calcmode="lin" valueType="num">
                                      <p:cBhvr>
                                        <p:cTn id="2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6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latin typeface="Comic Sans MS" pitchFamily="66" charset="0"/>
              </a:rPr>
              <a:t>KAPAN MANAJEMEN RISIKO DAPAT DILAKUKAN?</a:t>
            </a:r>
            <a:endParaRPr lang="id-ID" dirty="0"/>
          </a:p>
        </p:txBody>
      </p:sp>
      <p:sp>
        <p:nvSpPr>
          <p:cNvPr id="3" name="Content Placeholder 2"/>
          <p:cNvSpPr>
            <a:spLocks noGrp="1"/>
          </p:cNvSpPr>
          <p:nvPr>
            <p:ph idx="1"/>
          </p:nvPr>
        </p:nvSpPr>
        <p:spPr/>
        <p:txBody>
          <a:bodyPr/>
          <a:lstStyle/>
          <a:p>
            <a:pPr marL="0" indent="0" algn="just">
              <a:spcBef>
                <a:spcPct val="30000"/>
              </a:spcBef>
              <a:buClr>
                <a:srgbClr val="FFFF00"/>
              </a:buClr>
              <a:tabLst>
                <a:tab pos="406400" algn="l"/>
              </a:tabLst>
            </a:pPr>
            <a:r>
              <a:rPr lang="id-ID" dirty="0">
                <a:effectLst/>
                <a:latin typeface="Calibri" pitchFamily="34" charset="0"/>
                <a:cs typeface="Calibri" pitchFamily="34" charset="0"/>
              </a:rPr>
              <a:t>   </a:t>
            </a:r>
            <a:r>
              <a:rPr lang="en-US" dirty="0" err="1">
                <a:effectLst/>
                <a:latin typeface="Calibri" pitchFamily="34" charset="0"/>
                <a:cs typeface="Calibri" pitchFamily="34" charset="0"/>
              </a:rPr>
              <a:t>Tahap</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awal</a:t>
            </a:r>
            <a:r>
              <a:rPr lang="en-US" dirty="0">
                <a:effectLst/>
                <a:latin typeface="Calibri" pitchFamily="34" charset="0"/>
                <a:cs typeface="Calibri" pitchFamily="34" charset="0"/>
              </a:rPr>
              <a:t> / </a:t>
            </a:r>
            <a:r>
              <a:rPr lang="en-US" dirty="0" err="1">
                <a:effectLst/>
                <a:latin typeface="Calibri" pitchFamily="34" charset="0"/>
                <a:cs typeface="Calibri" pitchFamily="34" charset="0"/>
              </a:rPr>
              <a:t>perencanaan</a:t>
            </a:r>
            <a:r>
              <a:rPr lang="en-US" dirty="0">
                <a:effectLst/>
                <a:latin typeface="Calibri" pitchFamily="34" charset="0"/>
                <a:cs typeface="Calibri" pitchFamily="34" charset="0"/>
              </a:rPr>
              <a:t>;</a:t>
            </a:r>
          </a:p>
          <a:p>
            <a:pPr marL="0" indent="0" algn="just">
              <a:spcBef>
                <a:spcPct val="30000"/>
              </a:spcBef>
              <a:buClr>
                <a:srgbClr val="FFFF00"/>
              </a:buClr>
              <a:tabLst>
                <a:tab pos="406400" algn="l"/>
              </a:tabLst>
            </a:pPr>
            <a:r>
              <a:rPr lang="en-US" dirty="0">
                <a:effectLst/>
                <a:latin typeface="Calibri" pitchFamily="34" charset="0"/>
                <a:cs typeface="Calibri" pitchFamily="34" charset="0"/>
              </a:rPr>
              <a:t> 	</a:t>
            </a:r>
            <a:r>
              <a:rPr lang="en-US" dirty="0" err="1">
                <a:effectLst/>
                <a:latin typeface="Calibri" pitchFamily="34" charset="0"/>
                <a:cs typeface="Calibri" pitchFamily="34" charset="0"/>
              </a:rPr>
              <a:t>Pengembangan</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suatu</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prosedur</a:t>
            </a:r>
            <a:r>
              <a:rPr lang="en-US" dirty="0">
                <a:effectLst/>
                <a:latin typeface="Calibri" pitchFamily="34" charset="0"/>
                <a:cs typeface="Calibri" pitchFamily="34" charset="0"/>
              </a:rPr>
              <a:t> / </a:t>
            </a:r>
            <a:r>
              <a:rPr lang="en-US" dirty="0" err="1">
                <a:effectLst/>
                <a:latin typeface="Calibri" pitchFamily="34" charset="0"/>
                <a:cs typeface="Calibri" pitchFamily="34" charset="0"/>
              </a:rPr>
              <a:t>instruksi</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kerja</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baru</a:t>
            </a:r>
            <a:r>
              <a:rPr lang="en-US" dirty="0">
                <a:effectLst/>
                <a:latin typeface="Calibri" pitchFamily="34" charset="0"/>
                <a:cs typeface="Calibri" pitchFamily="34" charset="0"/>
              </a:rPr>
              <a:t>;</a:t>
            </a:r>
          </a:p>
          <a:p>
            <a:pPr marL="0" indent="0" algn="just">
              <a:spcBef>
                <a:spcPct val="30000"/>
              </a:spcBef>
              <a:buClr>
                <a:srgbClr val="FFFF00"/>
              </a:buClr>
              <a:tabLst>
                <a:tab pos="406400" algn="l"/>
              </a:tabLst>
            </a:pPr>
            <a:r>
              <a:rPr lang="en-US" dirty="0">
                <a:effectLst/>
                <a:latin typeface="Calibri" pitchFamily="34" charset="0"/>
                <a:cs typeface="Calibri" pitchFamily="34" charset="0"/>
              </a:rPr>
              <a:t> 	</a:t>
            </a:r>
            <a:r>
              <a:rPr lang="en-US" dirty="0" err="1">
                <a:effectLst/>
                <a:latin typeface="Calibri" pitchFamily="34" charset="0"/>
                <a:cs typeface="Calibri" pitchFamily="34" charset="0"/>
              </a:rPr>
              <a:t>Perubahan</a:t>
            </a:r>
            <a:r>
              <a:rPr lang="en-US" dirty="0">
                <a:effectLst/>
                <a:latin typeface="Calibri" pitchFamily="34" charset="0"/>
                <a:cs typeface="Calibri" pitchFamily="34" charset="0"/>
              </a:rPr>
              <a:t> / </a:t>
            </a:r>
            <a:r>
              <a:rPr lang="en-US" dirty="0" err="1">
                <a:effectLst/>
                <a:latin typeface="Calibri" pitchFamily="34" charset="0"/>
                <a:cs typeface="Calibri" pitchFamily="34" charset="0"/>
              </a:rPr>
              <a:t>modifikasi</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suatu</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proses</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atau</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kegiatan</a:t>
            </a:r>
            <a:r>
              <a:rPr lang="en-US" dirty="0">
                <a:effectLst/>
                <a:latin typeface="Calibri" pitchFamily="34" charset="0"/>
                <a:cs typeface="Calibri" pitchFamily="34" charset="0"/>
              </a:rPr>
              <a:t>;</a:t>
            </a:r>
          </a:p>
          <a:p>
            <a:pPr marL="0" indent="0" algn="just">
              <a:spcBef>
                <a:spcPct val="30000"/>
              </a:spcBef>
              <a:buClr>
                <a:srgbClr val="FFFF00"/>
              </a:buClr>
              <a:tabLst>
                <a:tab pos="406400" algn="l"/>
              </a:tabLst>
            </a:pPr>
            <a:r>
              <a:rPr lang="en-US" dirty="0">
                <a:effectLst/>
                <a:latin typeface="Calibri" pitchFamily="34" charset="0"/>
                <a:cs typeface="Calibri" pitchFamily="34" charset="0"/>
              </a:rPr>
              <a:t> 	</a:t>
            </a:r>
            <a:r>
              <a:rPr lang="en-US" dirty="0" err="1">
                <a:effectLst/>
                <a:latin typeface="Calibri" pitchFamily="34" charset="0"/>
                <a:cs typeface="Calibri" pitchFamily="34" charset="0"/>
              </a:rPr>
              <a:t>Ditemukannya</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bahaya</a:t>
            </a:r>
            <a:r>
              <a:rPr lang="en-US" dirty="0">
                <a:effectLst/>
                <a:latin typeface="Calibri" pitchFamily="34" charset="0"/>
                <a:cs typeface="Calibri" pitchFamily="34" charset="0"/>
              </a:rPr>
              <a:t> yang </a:t>
            </a:r>
            <a:r>
              <a:rPr lang="en-US" dirty="0" err="1">
                <a:effectLst/>
                <a:latin typeface="Calibri" pitchFamily="34" charset="0"/>
                <a:cs typeface="Calibri" pitchFamily="34" charset="0"/>
              </a:rPr>
              <a:t>baru</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dari</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suatu</a:t>
            </a:r>
            <a:r>
              <a:rPr lang="en-US" dirty="0">
                <a:effectLst/>
                <a:latin typeface="Calibri" pitchFamily="34" charset="0"/>
                <a:cs typeface="Calibri" pitchFamily="34" charset="0"/>
              </a:rPr>
              <a:t> 	</a:t>
            </a:r>
            <a:r>
              <a:rPr lang="en-US" dirty="0" err="1">
                <a:effectLst/>
                <a:latin typeface="Calibri" pitchFamily="34" charset="0"/>
                <a:cs typeface="Calibri" pitchFamily="34" charset="0"/>
              </a:rPr>
              <a:t>kegiatan</a:t>
            </a:r>
            <a:r>
              <a:rPr lang="en-US" dirty="0">
                <a:effectLst/>
                <a:latin typeface="Calibri" pitchFamily="34" charset="0"/>
                <a:cs typeface="Calibri" pitchFamily="34" charset="0"/>
              </a:rPr>
              <a:t>.</a:t>
            </a:r>
          </a:p>
          <a:p>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539750" y="304801"/>
            <a:ext cx="8070850" cy="963960"/>
          </a:xfrm>
        </p:spPr>
        <p:txBody>
          <a:bodyPr/>
          <a:lstStyle/>
          <a:p>
            <a:pPr marL="623888" indent="-623888" eaLnBrk="1" hangingPunct="1"/>
            <a:r>
              <a:rPr lang="en-US" sz="3200" dirty="0">
                <a:effectLst/>
                <a:latin typeface="Comic Sans MS" pitchFamily="66" charset="0"/>
              </a:rPr>
              <a:t>MENGAPA PERLU MANAJEMEN RISIKO?</a:t>
            </a:r>
          </a:p>
        </p:txBody>
      </p:sp>
      <p:sp>
        <p:nvSpPr>
          <p:cNvPr id="294915" name="Rectangle 3"/>
          <p:cNvSpPr>
            <a:spLocks noGrp="1" noChangeArrowheads="1"/>
          </p:cNvSpPr>
          <p:nvPr>
            <p:ph idx="1"/>
          </p:nvPr>
        </p:nvSpPr>
        <p:spPr>
          <a:xfrm>
            <a:off x="785786" y="1500174"/>
            <a:ext cx="7753350" cy="4876800"/>
          </a:xfrm>
        </p:spPr>
        <p:txBody>
          <a:bodyPr/>
          <a:lstStyle/>
          <a:p>
            <a:pPr marL="0" indent="0" algn="just" eaLnBrk="1" hangingPunct="1">
              <a:lnSpc>
                <a:spcPct val="110000"/>
              </a:lnSpc>
              <a:spcBef>
                <a:spcPct val="40000"/>
              </a:spcBef>
              <a:buClr>
                <a:srgbClr val="FFFF00"/>
              </a:buClr>
              <a:tabLst>
                <a:tab pos="465138" algn="l"/>
              </a:tabLst>
              <a:defRPr/>
            </a:pPr>
            <a:r>
              <a:rPr lang="en-US" sz="2800" dirty="0">
                <a:effectLst/>
                <a:latin typeface="Comic Sans MS" pitchFamily="66" charset="0"/>
              </a:rPr>
              <a:t> 	</a:t>
            </a:r>
            <a:r>
              <a:rPr lang="en-US" sz="2800" dirty="0" err="1">
                <a:effectLst/>
                <a:latin typeface="Calibri" pitchFamily="34" charset="0"/>
                <a:cs typeface="Calibri" pitchFamily="34" charset="0"/>
              </a:rPr>
              <a:t>Tiap</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tempat</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kerja</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memiliki</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sumber</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bahaya</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dari</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bahan</a:t>
            </a:r>
            <a:r>
              <a:rPr lang="en-US" sz="2800" dirty="0">
                <a:effectLst/>
                <a:latin typeface="Calibri" pitchFamily="34" charset="0"/>
                <a:cs typeface="Calibri" pitchFamily="34" charset="0"/>
              </a:rPr>
              <a:t>, proses, </a:t>
            </a:r>
            <a:r>
              <a:rPr lang="en-US" sz="2800" dirty="0" err="1">
                <a:effectLst/>
                <a:latin typeface="Calibri" pitchFamily="34" charset="0"/>
                <a:cs typeface="Calibri" pitchFamily="34" charset="0"/>
              </a:rPr>
              <a:t>alat</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atau</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lingkungan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kerj</a:t>
            </a:r>
            <a:r>
              <a:rPr lang="id-ID" sz="2800" dirty="0">
                <a:effectLst/>
                <a:latin typeface="Calibri" pitchFamily="34" charset="0"/>
                <a:cs typeface="Calibri" pitchFamily="34" charset="0"/>
              </a:rPr>
              <a:t>a</a:t>
            </a:r>
          </a:p>
          <a:p>
            <a:pPr marL="0" indent="0" algn="just" eaLnBrk="1" hangingPunct="1">
              <a:lnSpc>
                <a:spcPct val="110000"/>
              </a:lnSpc>
              <a:spcBef>
                <a:spcPct val="40000"/>
              </a:spcBef>
              <a:buClr>
                <a:srgbClr val="FFFF00"/>
              </a:buClr>
              <a:buNone/>
              <a:tabLst>
                <a:tab pos="465138" algn="l"/>
              </a:tabLst>
              <a:defRPr/>
            </a:pPr>
            <a:r>
              <a:rPr lang="id-ID" sz="2800" dirty="0">
                <a:latin typeface="Calibri" pitchFamily="34" charset="0"/>
                <a:cs typeface="Calibri" pitchFamily="34" charset="0"/>
              </a:rPr>
              <a:t>      </a:t>
            </a:r>
            <a:r>
              <a:rPr lang="en-US" sz="2800" dirty="0">
                <a:effectLst/>
                <a:latin typeface="Calibri" pitchFamily="34" charset="0"/>
                <a:cs typeface="Calibri" pitchFamily="34" charset="0"/>
              </a:rPr>
              <a:t>yang </a:t>
            </a:r>
            <a:r>
              <a:rPr lang="en-US" sz="2800" dirty="0" err="1">
                <a:effectLst/>
                <a:latin typeface="Calibri" pitchFamily="34" charset="0"/>
                <a:cs typeface="Calibri" pitchFamily="34" charset="0"/>
              </a:rPr>
              <a:t>sulit</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dihilangkan</a:t>
            </a:r>
            <a:r>
              <a:rPr lang="en-US" sz="2800" dirty="0">
                <a:effectLst/>
                <a:latin typeface="Calibri" pitchFamily="34" charset="0"/>
                <a:cs typeface="Calibri" pitchFamily="34" charset="0"/>
              </a:rPr>
              <a:t>;</a:t>
            </a:r>
          </a:p>
          <a:p>
            <a:pPr marL="0" indent="0" algn="just" eaLnBrk="1" hangingPunct="1">
              <a:lnSpc>
                <a:spcPct val="110000"/>
              </a:lnSpc>
              <a:spcBef>
                <a:spcPct val="40000"/>
              </a:spcBef>
              <a:buClr>
                <a:srgbClr val="FFFF00"/>
              </a:buClr>
              <a:tabLst>
                <a:tab pos="465138" algn="l"/>
              </a:tabLst>
              <a:defRPr/>
            </a:pP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Sebagai</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alat</a:t>
            </a:r>
            <a:r>
              <a:rPr lang="en-US" sz="2800" dirty="0">
                <a:effectLst/>
                <a:latin typeface="Calibri" pitchFamily="34" charset="0"/>
                <a:cs typeface="Calibri" pitchFamily="34" charset="0"/>
              </a:rPr>
              <a:t> bantu </a:t>
            </a:r>
            <a:r>
              <a:rPr lang="en-US" sz="2800" dirty="0" err="1">
                <a:effectLst/>
                <a:latin typeface="Calibri" pitchFamily="34" charset="0"/>
                <a:cs typeface="Calibri" pitchFamily="34" charset="0"/>
              </a:rPr>
              <a:t>dalam</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menentukan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tindakan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pengendalian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risiko</a:t>
            </a:r>
            <a:r>
              <a:rPr lang="en-US" sz="2800" dirty="0">
                <a:effectLst/>
                <a:latin typeface="Calibri" pitchFamily="34" charset="0"/>
                <a:cs typeface="Calibri" pitchFamily="34" charset="0"/>
              </a:rPr>
              <a:t> yang </a:t>
            </a:r>
            <a:r>
              <a:rPr lang="en-US" sz="2800" dirty="0" err="1">
                <a:effectLst/>
                <a:latin typeface="Calibri" pitchFamily="34" charset="0"/>
                <a:cs typeface="Calibri" pitchFamily="34" charset="0"/>
              </a:rPr>
              <a:t>sesuai</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dengan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sumber</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daya</a:t>
            </a:r>
            <a:r>
              <a:rPr lang="en-US" sz="2800" dirty="0">
                <a:effectLst/>
                <a:latin typeface="Calibri" pitchFamily="34" charset="0"/>
                <a:cs typeface="Calibri" pitchFamily="34" charset="0"/>
              </a:rPr>
              <a:t> yang </a:t>
            </a:r>
            <a:r>
              <a:rPr lang="en-US" sz="2800" dirty="0" err="1">
                <a:effectLst/>
                <a:latin typeface="Calibri" pitchFamily="34" charset="0"/>
                <a:cs typeface="Calibri" pitchFamily="34" charset="0"/>
              </a:rPr>
              <a:t>ada</a:t>
            </a:r>
            <a:r>
              <a:rPr lang="en-US" sz="2800" dirty="0">
                <a:effectLst/>
                <a:latin typeface="Calibri" pitchFamily="34" charset="0"/>
                <a:cs typeface="Calibri" pitchFamily="34" charset="0"/>
              </a:rPr>
              <a:t>;</a:t>
            </a:r>
          </a:p>
          <a:p>
            <a:pPr marL="0" indent="0" algn="just" eaLnBrk="1" hangingPunct="1">
              <a:lnSpc>
                <a:spcPct val="110000"/>
              </a:lnSpc>
              <a:spcBef>
                <a:spcPct val="40000"/>
              </a:spcBef>
              <a:buClr>
                <a:srgbClr val="FFFF00"/>
              </a:buClr>
              <a:tabLst>
                <a:tab pos="465138" algn="l"/>
              </a:tabLst>
              <a:defRPr/>
            </a:pP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Menilai</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apakah</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tindakan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pengendalian</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risikoyang</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telah</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ada</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sudah</a:t>
            </a:r>
            <a:r>
              <a:rPr lang="en-US" sz="2800" dirty="0">
                <a:effectLst/>
                <a:latin typeface="Calibri" pitchFamily="34" charset="0"/>
                <a:cs typeface="Calibri" pitchFamily="34" charset="0"/>
              </a:rPr>
              <a:t> </a:t>
            </a:r>
            <a:r>
              <a:rPr lang="en-US" sz="2800" dirty="0" err="1">
                <a:effectLst/>
                <a:latin typeface="Calibri" pitchFamily="34" charset="0"/>
                <a:cs typeface="Calibri" pitchFamily="34" charset="0"/>
              </a:rPr>
              <a:t>efektif</a:t>
            </a:r>
            <a:r>
              <a:rPr lang="en-US" sz="2800" dirty="0">
                <a:effectLst/>
                <a:latin typeface="Calibri" pitchFamily="34" charset="0"/>
                <a:cs typeface="Calibri" pitchFamily="34" charset="0"/>
              </a:rPr>
              <a:t>.</a:t>
            </a:r>
          </a:p>
          <a:p>
            <a:pPr marL="0" indent="0" algn="just" eaLnBrk="1" hangingPunct="1">
              <a:lnSpc>
                <a:spcPct val="110000"/>
              </a:lnSpc>
              <a:spcBef>
                <a:spcPct val="40000"/>
              </a:spcBef>
              <a:buClr>
                <a:srgbClr val="FFFF00"/>
              </a:buClr>
              <a:tabLst>
                <a:tab pos="465138" algn="l"/>
              </a:tabLst>
              <a:defRPr/>
            </a:pPr>
            <a:endParaRPr lang="en-US" sz="2800" dirty="0">
              <a:latin typeface="Comic Sans MS" pitchFamily="66" charset="0"/>
            </a:endParaRPr>
          </a:p>
        </p:txBody>
      </p:sp>
      <p:sp>
        <p:nvSpPr>
          <p:cNvPr id="4" name="Date Placeholder 3"/>
          <p:cNvSpPr>
            <a:spLocks noGrp="1"/>
          </p:cNvSpPr>
          <p:nvPr>
            <p:ph type="dt" sz="half" idx="10"/>
          </p:nvPr>
        </p:nvSpPr>
        <p:spPr/>
        <p:txBody>
          <a:bodyPr/>
          <a:lstStyle/>
          <a:p>
            <a:pPr>
              <a:defRPr/>
            </a:pPr>
            <a:fld id="{D27EE202-0459-4294-9BB6-2976B2BEA6B1}" type="datetime1">
              <a:rPr lang="en-US"/>
              <a:pPr>
                <a:defRPr/>
              </a:pPr>
              <a:t>5/7/2025</a:t>
            </a:fld>
            <a:endParaRPr lang="en-US"/>
          </a:p>
        </p:txBody>
      </p:sp>
      <p:sp>
        <p:nvSpPr>
          <p:cNvPr id="5" name="Slide Number Placeholder 5"/>
          <p:cNvSpPr>
            <a:spLocks noGrp="1"/>
          </p:cNvSpPr>
          <p:nvPr>
            <p:ph type="sldNum" sz="quarter" idx="12"/>
          </p:nvPr>
        </p:nvSpPr>
        <p:spPr/>
        <p:txBody>
          <a:bodyPr>
            <a:normAutofit/>
          </a:bodyPr>
          <a:lstStyle/>
          <a:p>
            <a:pPr>
              <a:defRPr/>
            </a:pPr>
            <a:fld id="{547DF70D-6A45-4DBB-B5B2-709A314A9BDC}"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Istilah-istilah yang perlu dipahami</a:t>
            </a:r>
          </a:p>
        </p:txBody>
      </p:sp>
      <p:sp>
        <p:nvSpPr>
          <p:cNvPr id="3" name="Content Placeholder 2"/>
          <p:cNvSpPr>
            <a:spLocks noGrp="1"/>
          </p:cNvSpPr>
          <p:nvPr>
            <p:ph idx="1"/>
          </p:nvPr>
        </p:nvSpPr>
        <p:spPr/>
        <p:txBody>
          <a:bodyPr>
            <a:normAutofit/>
          </a:bodyPr>
          <a:lstStyle/>
          <a:p>
            <a:r>
              <a:rPr lang="id-ID" b="1" i="1" dirty="0"/>
              <a:t>Hazard</a:t>
            </a:r>
            <a:r>
              <a:rPr lang="id-ID" dirty="0"/>
              <a:t>:</a:t>
            </a:r>
          </a:p>
          <a:p>
            <a:pPr lvl="1" algn="just"/>
            <a:r>
              <a:rPr lang="id-ID" dirty="0"/>
              <a:t>Sumber bahaya potensial yang dapat menyebabkan kerusakan (</a:t>
            </a:r>
            <a:r>
              <a:rPr lang="id-ID" i="1" dirty="0"/>
              <a:t>harm</a:t>
            </a:r>
            <a:r>
              <a:rPr lang="id-ID" dirty="0"/>
              <a:t>).</a:t>
            </a:r>
          </a:p>
          <a:p>
            <a:pPr lvl="1" algn="just"/>
            <a:r>
              <a:rPr lang="id-ID" dirty="0"/>
              <a:t>Dapat berupa bahan kimia, bagian mesin, bentuk energi, metode kerja, serta keadaan kerja</a:t>
            </a:r>
          </a:p>
          <a:p>
            <a:pPr algn="just"/>
            <a:r>
              <a:rPr lang="id-ID" b="1" i="1" dirty="0"/>
              <a:t>Harm</a:t>
            </a:r>
            <a:r>
              <a:rPr lang="id-ID" dirty="0"/>
              <a:t> :</a:t>
            </a:r>
          </a:p>
          <a:p>
            <a:pPr lvl="1" algn="just"/>
            <a:r>
              <a:rPr lang="id-ID" dirty="0"/>
              <a:t>Kerusakan atau bentuk kerugian berupa kematian, cidera, sakit fisik atau mental, kerusakan properti, kerugian produksi, kerusakan lingkungan, atau kombinasi dari kerugian tsb</a:t>
            </a:r>
          </a:p>
          <a:p>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Lanjutan ...</a:t>
            </a:r>
          </a:p>
        </p:txBody>
      </p:sp>
      <p:sp>
        <p:nvSpPr>
          <p:cNvPr id="3" name="Content Placeholder 2"/>
          <p:cNvSpPr>
            <a:spLocks noGrp="1"/>
          </p:cNvSpPr>
          <p:nvPr>
            <p:ph idx="1"/>
          </p:nvPr>
        </p:nvSpPr>
        <p:spPr/>
        <p:txBody>
          <a:bodyPr>
            <a:normAutofit/>
          </a:bodyPr>
          <a:lstStyle/>
          <a:p>
            <a:r>
              <a:rPr lang="en-US" b="1" i="1" dirty="0">
                <a:cs typeface="Calibri" pitchFamily="34" charset="0"/>
              </a:rPr>
              <a:t>Danger </a:t>
            </a:r>
            <a:r>
              <a:rPr lang="en-US" b="1" dirty="0">
                <a:cs typeface="Calibri" pitchFamily="34" charset="0"/>
              </a:rPr>
              <a:t>(</a:t>
            </a:r>
            <a:r>
              <a:rPr lang="en-US" b="1" dirty="0" err="1">
                <a:cs typeface="Calibri" pitchFamily="34" charset="0"/>
              </a:rPr>
              <a:t>bahaya</a:t>
            </a:r>
            <a:r>
              <a:rPr lang="en-US" b="1" dirty="0">
                <a:latin typeface="Calibri" pitchFamily="34" charset="0"/>
                <a:cs typeface="Calibri" pitchFamily="34" charset="0"/>
              </a:rPr>
              <a:t>): </a:t>
            </a:r>
            <a:endParaRPr lang="id-ID" b="1" dirty="0">
              <a:latin typeface="Calibri" pitchFamily="34" charset="0"/>
              <a:cs typeface="Calibri" pitchFamily="34" charset="0"/>
            </a:endParaRPr>
          </a:p>
          <a:p>
            <a:pPr lvl="1" algn="just"/>
            <a:r>
              <a:rPr lang="en-US" dirty="0" err="1">
                <a:latin typeface="Calibri" pitchFamily="34" charset="0"/>
                <a:cs typeface="Calibri" pitchFamily="34" charset="0"/>
              </a:rPr>
              <a:t>tingkat</a:t>
            </a:r>
            <a:r>
              <a:rPr lang="en-US" dirty="0">
                <a:latin typeface="Calibri" pitchFamily="34" charset="0"/>
                <a:cs typeface="Calibri" pitchFamily="34" charset="0"/>
              </a:rPr>
              <a:t> </a:t>
            </a:r>
            <a:r>
              <a:rPr lang="en-US" dirty="0" err="1">
                <a:latin typeface="Calibri" pitchFamily="34" charset="0"/>
                <a:cs typeface="Calibri" pitchFamily="34" charset="0"/>
              </a:rPr>
              <a:t>bahaya</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suatu</a:t>
            </a:r>
            <a:r>
              <a:rPr lang="en-US" dirty="0">
                <a:latin typeface="Calibri" pitchFamily="34" charset="0"/>
                <a:cs typeface="Calibri" pitchFamily="34" charset="0"/>
              </a:rPr>
              <a:t> </a:t>
            </a:r>
            <a:r>
              <a:rPr lang="en-US" dirty="0" err="1">
                <a:latin typeface="Calibri" pitchFamily="34" charset="0"/>
                <a:cs typeface="Calibri" pitchFamily="34" charset="0"/>
              </a:rPr>
              <a:t>kondisi</a:t>
            </a:r>
            <a:r>
              <a:rPr lang="en-US" dirty="0">
                <a:latin typeface="Calibri" pitchFamily="34" charset="0"/>
                <a:cs typeface="Calibri" pitchFamily="34" charset="0"/>
              </a:rPr>
              <a:t> </a:t>
            </a:r>
            <a:r>
              <a:rPr lang="en-US" dirty="0" err="1">
                <a:latin typeface="Calibri" pitchFamily="34" charset="0"/>
                <a:cs typeface="Calibri" pitchFamily="34" charset="0"/>
              </a:rPr>
              <a:t>dimana</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kapan</a:t>
            </a:r>
            <a:r>
              <a:rPr lang="en-US" dirty="0">
                <a:latin typeface="Calibri" pitchFamily="34" charset="0"/>
                <a:cs typeface="Calibri" pitchFamily="34" charset="0"/>
              </a:rPr>
              <a:t> </a:t>
            </a:r>
            <a:r>
              <a:rPr lang="en-US" dirty="0" err="1">
                <a:latin typeface="Calibri" pitchFamily="34" charset="0"/>
                <a:cs typeface="Calibri" pitchFamily="34" charset="0"/>
              </a:rPr>
              <a:t>muncul</a:t>
            </a:r>
            <a:r>
              <a:rPr lang="en-US" dirty="0">
                <a:latin typeface="Calibri" pitchFamily="34" charset="0"/>
                <a:cs typeface="Calibri" pitchFamily="34" charset="0"/>
              </a:rPr>
              <a:t> </a:t>
            </a:r>
            <a:r>
              <a:rPr lang="en-US" dirty="0" err="1">
                <a:latin typeface="Calibri" pitchFamily="34" charset="0"/>
                <a:cs typeface="Calibri" pitchFamily="34" charset="0"/>
              </a:rPr>
              <a:t>sumber</a:t>
            </a:r>
            <a:r>
              <a:rPr lang="en-US" dirty="0">
                <a:latin typeface="Calibri" pitchFamily="34" charset="0"/>
                <a:cs typeface="Calibri" pitchFamily="34" charset="0"/>
              </a:rPr>
              <a:t> </a:t>
            </a:r>
            <a:r>
              <a:rPr lang="en-US" dirty="0" err="1">
                <a:latin typeface="Calibri" pitchFamily="34" charset="0"/>
                <a:cs typeface="Calibri" pitchFamily="34" charset="0"/>
              </a:rPr>
              <a:t>bahaya</a:t>
            </a:r>
            <a:r>
              <a:rPr lang="en-US" dirty="0">
                <a:latin typeface="Calibri" pitchFamily="34" charset="0"/>
                <a:cs typeface="Calibri" pitchFamily="34" charset="0"/>
              </a:rPr>
              <a:t>. </a:t>
            </a:r>
            <a:r>
              <a:rPr lang="id-ID" dirty="0">
                <a:latin typeface="Calibri" pitchFamily="34" charset="0"/>
                <a:cs typeface="Calibri" pitchFamily="34" charset="0"/>
              </a:rPr>
              <a:t>Merupakan </a:t>
            </a:r>
            <a:r>
              <a:rPr lang="en-US" dirty="0" err="1">
                <a:latin typeface="Calibri" pitchFamily="34" charset="0"/>
                <a:cs typeface="Calibri" pitchFamily="34" charset="0"/>
              </a:rPr>
              <a:t>lawan</a:t>
            </a:r>
            <a:r>
              <a:rPr lang="en-US" dirty="0">
                <a:latin typeface="Calibri" pitchFamily="34" charset="0"/>
                <a:cs typeface="Calibri" pitchFamily="34" charset="0"/>
              </a:rPr>
              <a:t> </a:t>
            </a:r>
            <a:r>
              <a:rPr lang="en-US" dirty="0" err="1">
                <a:latin typeface="Calibri" pitchFamily="34" charset="0"/>
                <a:cs typeface="Calibri" pitchFamily="34" charset="0"/>
              </a:rPr>
              <a:t>kata</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i="1" dirty="0">
                <a:latin typeface="Calibri" pitchFamily="34" charset="0"/>
                <a:cs typeface="Calibri" pitchFamily="34" charset="0"/>
              </a:rPr>
              <a:t>safe</a:t>
            </a:r>
            <a:r>
              <a:rPr lang="en-US" dirty="0">
                <a:latin typeface="Calibri" pitchFamily="34" charset="0"/>
                <a:cs typeface="Calibri" pitchFamily="34" charset="0"/>
              </a:rPr>
              <a:t> (</a:t>
            </a:r>
            <a:r>
              <a:rPr lang="en-US" dirty="0" err="1">
                <a:latin typeface="Calibri" pitchFamily="34" charset="0"/>
                <a:cs typeface="Calibri" pitchFamily="34" charset="0"/>
              </a:rPr>
              <a:t>aman</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selamat</a:t>
            </a:r>
            <a:r>
              <a:rPr lang="en-US" dirty="0">
                <a:latin typeface="Calibri" pitchFamily="34" charset="0"/>
                <a:cs typeface="Calibri" pitchFamily="34" charset="0"/>
              </a:rPr>
              <a:t>).</a:t>
            </a:r>
          </a:p>
          <a:p>
            <a:r>
              <a:rPr lang="en-US" b="1" i="1" dirty="0">
                <a:latin typeface="Calibri" pitchFamily="34" charset="0"/>
                <a:cs typeface="Calibri" pitchFamily="34" charset="0"/>
              </a:rPr>
              <a:t>Safe </a:t>
            </a:r>
            <a:r>
              <a:rPr lang="en-US" b="1" dirty="0">
                <a:latin typeface="Calibri" pitchFamily="34" charset="0"/>
                <a:cs typeface="Calibri" pitchFamily="34" charset="0"/>
              </a:rPr>
              <a:t> (</a:t>
            </a:r>
            <a:r>
              <a:rPr lang="en-US" b="1" dirty="0" err="1">
                <a:latin typeface="Calibri" pitchFamily="34" charset="0"/>
                <a:cs typeface="Calibri" pitchFamily="34" charset="0"/>
              </a:rPr>
              <a:t>selamat</a:t>
            </a:r>
            <a:r>
              <a:rPr lang="en-US" b="1" dirty="0">
                <a:latin typeface="Calibri" pitchFamily="34" charset="0"/>
                <a:cs typeface="Calibri" pitchFamily="34" charset="0"/>
              </a:rPr>
              <a:t> / </a:t>
            </a:r>
            <a:r>
              <a:rPr lang="en-US" b="1" dirty="0" err="1">
                <a:latin typeface="Calibri" pitchFamily="34" charset="0"/>
                <a:cs typeface="Calibri" pitchFamily="34" charset="0"/>
              </a:rPr>
              <a:t>aman</a:t>
            </a:r>
            <a:r>
              <a:rPr lang="en-US" b="1" dirty="0">
                <a:latin typeface="Calibri" pitchFamily="34" charset="0"/>
                <a:cs typeface="Calibri" pitchFamily="34" charset="0"/>
              </a:rPr>
              <a:t>): </a:t>
            </a:r>
            <a:endParaRPr lang="id-ID" b="1" dirty="0">
              <a:latin typeface="Calibri" pitchFamily="34" charset="0"/>
              <a:cs typeface="Calibri" pitchFamily="34" charset="0"/>
            </a:endParaRPr>
          </a:p>
          <a:p>
            <a:pPr lvl="1" algn="just"/>
            <a:r>
              <a:rPr lang="en-US" dirty="0">
                <a:latin typeface="Calibri" pitchFamily="34" charset="0"/>
                <a:cs typeface="Calibri" pitchFamily="34" charset="0"/>
              </a:rPr>
              <a:t> </a:t>
            </a:r>
            <a:r>
              <a:rPr lang="en-US" dirty="0" err="1">
                <a:latin typeface="Calibri" pitchFamily="34" charset="0"/>
                <a:cs typeface="Calibri" pitchFamily="34" charset="0"/>
              </a:rPr>
              <a:t>suatu</a:t>
            </a:r>
            <a:r>
              <a:rPr lang="en-US" dirty="0">
                <a:latin typeface="Calibri" pitchFamily="34" charset="0"/>
                <a:cs typeface="Calibri" pitchFamily="34" charset="0"/>
              </a:rPr>
              <a:t> </a:t>
            </a:r>
            <a:r>
              <a:rPr lang="en-US" dirty="0" err="1">
                <a:latin typeface="Calibri" pitchFamily="34" charset="0"/>
                <a:cs typeface="Calibri" pitchFamily="34" charset="0"/>
              </a:rPr>
              <a:t>kondisi</a:t>
            </a:r>
            <a:r>
              <a:rPr lang="en-US" dirty="0">
                <a:latin typeface="Calibri" pitchFamily="34" charset="0"/>
                <a:cs typeface="Calibri" pitchFamily="34" charset="0"/>
              </a:rPr>
              <a:t>  </a:t>
            </a:r>
            <a:r>
              <a:rPr lang="en-US" dirty="0" err="1">
                <a:latin typeface="Calibri" pitchFamily="34" charset="0"/>
                <a:cs typeface="Calibri" pitchFamily="34" charset="0"/>
              </a:rPr>
              <a:t>dimana</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kapan</a:t>
            </a:r>
            <a:r>
              <a:rPr lang="en-US" dirty="0">
                <a:latin typeface="Calibri" pitchFamily="34" charset="0"/>
                <a:cs typeface="Calibri" pitchFamily="34" charset="0"/>
              </a:rPr>
              <a:t> </a:t>
            </a:r>
            <a:r>
              <a:rPr lang="en-US" dirty="0" err="1">
                <a:latin typeface="Calibri" pitchFamily="34" charset="0"/>
                <a:cs typeface="Calibri" pitchFamily="34" charset="0"/>
              </a:rPr>
              <a:t>munculnya</a:t>
            </a:r>
            <a:r>
              <a:rPr lang="en-US" dirty="0">
                <a:latin typeface="Calibri" pitchFamily="34" charset="0"/>
                <a:cs typeface="Calibri" pitchFamily="34" charset="0"/>
              </a:rPr>
              <a:t> </a:t>
            </a:r>
            <a:r>
              <a:rPr lang="en-US" dirty="0" err="1">
                <a:latin typeface="Calibri" pitchFamily="34" charset="0"/>
                <a:cs typeface="Calibri" pitchFamily="34" charset="0"/>
              </a:rPr>
              <a:t>sumber</a:t>
            </a:r>
            <a:r>
              <a:rPr lang="en-US" dirty="0">
                <a:latin typeface="Calibri" pitchFamily="34" charset="0"/>
                <a:cs typeface="Calibri" pitchFamily="34" charset="0"/>
              </a:rPr>
              <a:t> </a:t>
            </a:r>
            <a:r>
              <a:rPr lang="en-US" dirty="0" err="1">
                <a:latin typeface="Calibri" pitchFamily="34" charset="0"/>
                <a:cs typeface="Calibri" pitchFamily="34" charset="0"/>
              </a:rPr>
              <a:t>bahaya</a:t>
            </a:r>
            <a:r>
              <a:rPr lang="en-US" dirty="0">
                <a:latin typeface="Calibri" pitchFamily="34" charset="0"/>
                <a:cs typeface="Calibri" pitchFamily="34" charset="0"/>
              </a:rPr>
              <a:t> </a:t>
            </a:r>
            <a:r>
              <a:rPr lang="en-US" dirty="0" err="1">
                <a:latin typeface="Calibri" pitchFamily="34" charset="0"/>
                <a:cs typeface="Calibri" pitchFamily="34" charset="0"/>
              </a:rPr>
              <a:t>telah</a:t>
            </a:r>
            <a:r>
              <a:rPr lang="en-US" dirty="0">
                <a:latin typeface="Calibri" pitchFamily="34" charset="0"/>
                <a:cs typeface="Calibri" pitchFamily="34" charset="0"/>
              </a:rPr>
              <a:t> </a:t>
            </a:r>
            <a:r>
              <a:rPr lang="en-US" dirty="0" err="1">
                <a:latin typeface="Calibri" pitchFamily="34" charset="0"/>
                <a:cs typeface="Calibri" pitchFamily="34" charset="0"/>
              </a:rPr>
              <a:t>dapat</a:t>
            </a:r>
            <a:r>
              <a:rPr lang="en-US" dirty="0">
                <a:latin typeface="Calibri" pitchFamily="34" charset="0"/>
                <a:cs typeface="Calibri" pitchFamily="34" charset="0"/>
              </a:rPr>
              <a:t> </a:t>
            </a:r>
            <a:r>
              <a:rPr lang="en-US" dirty="0" err="1">
                <a:latin typeface="Calibri" pitchFamily="34" charset="0"/>
                <a:cs typeface="Calibri" pitchFamily="34" charset="0"/>
              </a:rPr>
              <a:t>dikendalikan</a:t>
            </a:r>
            <a:r>
              <a:rPr lang="en-US" dirty="0">
                <a:latin typeface="Calibri" pitchFamily="34" charset="0"/>
                <a:cs typeface="Calibri" pitchFamily="34" charset="0"/>
              </a:rPr>
              <a:t> </a:t>
            </a:r>
            <a:r>
              <a:rPr lang="en-US" dirty="0" err="1">
                <a:latin typeface="Calibri" pitchFamily="34" charset="0"/>
                <a:cs typeface="Calibri" pitchFamily="34" charset="0"/>
              </a:rPr>
              <a:t>ketingkat</a:t>
            </a:r>
            <a:r>
              <a:rPr lang="en-US" dirty="0">
                <a:latin typeface="Calibri" pitchFamily="34" charset="0"/>
                <a:cs typeface="Calibri" pitchFamily="34" charset="0"/>
              </a:rPr>
              <a:t> yang </a:t>
            </a:r>
            <a:r>
              <a:rPr lang="en-US" dirty="0" err="1">
                <a:latin typeface="Calibri" pitchFamily="34" charset="0"/>
                <a:cs typeface="Calibri" pitchFamily="34" charset="0"/>
              </a:rPr>
              <a:t>memadai</a:t>
            </a:r>
            <a:r>
              <a:rPr lang="en-US" dirty="0">
                <a:latin typeface="Calibri" pitchFamily="34" charset="0"/>
                <a:cs typeface="Calibri" pitchFamily="34" charset="0"/>
              </a:rPr>
              <a:t> (</a:t>
            </a:r>
            <a:r>
              <a:rPr lang="en-US" dirty="0" err="1">
                <a:latin typeface="Calibri" pitchFamily="34" charset="0"/>
                <a:cs typeface="Calibri" pitchFamily="34" charset="0"/>
              </a:rPr>
              <a:t>dpt</a:t>
            </a:r>
            <a:r>
              <a:rPr lang="en-US" dirty="0">
                <a:latin typeface="Calibri" pitchFamily="34" charset="0"/>
                <a:cs typeface="Calibri" pitchFamily="34" charset="0"/>
              </a:rPr>
              <a:t> </a:t>
            </a:r>
            <a:r>
              <a:rPr lang="en-US" dirty="0" err="1">
                <a:latin typeface="Calibri" pitchFamily="34" charset="0"/>
                <a:cs typeface="Calibri" pitchFamily="34" charset="0"/>
              </a:rPr>
              <a:t>diterima</a:t>
            </a:r>
            <a:r>
              <a:rPr lang="en-US" dirty="0">
                <a:latin typeface="Calibri" pitchFamily="34" charset="0"/>
                <a:cs typeface="Calibri" pitchFamily="34" charset="0"/>
              </a:rPr>
              <a:t>), </a:t>
            </a:r>
            <a:r>
              <a:rPr lang="en-US" dirty="0" err="1">
                <a:latin typeface="Calibri" pitchFamily="34" charset="0"/>
                <a:cs typeface="Calibri" pitchFamily="34" charset="0"/>
              </a:rPr>
              <a:t>lawan</a:t>
            </a:r>
            <a:r>
              <a:rPr lang="en-US" dirty="0">
                <a:latin typeface="Calibri" pitchFamily="34" charset="0"/>
                <a:cs typeface="Calibri" pitchFamily="34" charset="0"/>
              </a:rPr>
              <a:t> </a:t>
            </a:r>
            <a:r>
              <a:rPr lang="en-US" dirty="0" err="1">
                <a:latin typeface="Calibri" pitchFamily="34" charset="0"/>
                <a:cs typeface="Calibri" pitchFamily="34" charset="0"/>
              </a:rPr>
              <a:t>kata</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bahaya</a:t>
            </a:r>
            <a:r>
              <a:rPr lang="en-US" dirty="0">
                <a:latin typeface="Calibri" pitchFamily="34" charset="0"/>
                <a:cs typeface="Calibri" pitchFamily="34" charset="0"/>
              </a:rPr>
              <a:t> (</a:t>
            </a:r>
            <a:r>
              <a:rPr lang="en-US" i="1" dirty="0">
                <a:latin typeface="Calibri" pitchFamily="34" charset="0"/>
                <a:cs typeface="Calibri" pitchFamily="34" charset="0"/>
              </a:rPr>
              <a:t>danger</a:t>
            </a:r>
            <a:r>
              <a:rPr lang="en-US" dirty="0">
                <a:latin typeface="Calibri" pitchFamily="34" charset="0"/>
                <a:cs typeface="Calibri" pitchFamily="34" charset="0"/>
              </a:rPr>
              <a:t>).</a:t>
            </a:r>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err="1">
                <a:latin typeface="Calibri" pitchFamily="34" charset="0"/>
                <a:cs typeface="Calibri" pitchFamily="34" charset="0"/>
              </a:rPr>
              <a:t>Risiko</a:t>
            </a:r>
            <a:r>
              <a:rPr lang="en-US" b="1" dirty="0">
                <a:latin typeface="Calibri" pitchFamily="34" charset="0"/>
                <a:cs typeface="Calibri" pitchFamily="34" charset="0"/>
              </a:rPr>
              <a:t> (risk): </a:t>
            </a:r>
            <a:endParaRPr lang="id-ID" b="1" dirty="0">
              <a:latin typeface="Calibri" pitchFamily="34" charset="0"/>
              <a:cs typeface="Calibri" pitchFamily="34" charset="0"/>
            </a:endParaRPr>
          </a:p>
          <a:p>
            <a:pPr lvl="1" algn="just"/>
            <a:r>
              <a:rPr lang="en-US" dirty="0" err="1">
                <a:latin typeface="Calibri" pitchFamily="34" charset="0"/>
                <a:cs typeface="Calibri" pitchFamily="34" charset="0"/>
              </a:rPr>
              <a:t>kesempatan</a:t>
            </a:r>
            <a:r>
              <a:rPr lang="en-US" dirty="0">
                <a:latin typeface="Calibri" pitchFamily="34" charset="0"/>
                <a:cs typeface="Calibri" pitchFamily="34" charset="0"/>
              </a:rPr>
              <a:t> </a:t>
            </a:r>
            <a:r>
              <a:rPr lang="en-US" dirty="0" err="1">
                <a:latin typeface="Calibri" pitchFamily="34" charset="0"/>
                <a:cs typeface="Calibri" pitchFamily="34" charset="0"/>
              </a:rPr>
              <a:t>untuk</a:t>
            </a:r>
            <a:r>
              <a:rPr lang="en-US" dirty="0">
                <a:latin typeface="Calibri" pitchFamily="34" charset="0"/>
                <a:cs typeface="Calibri" pitchFamily="34" charset="0"/>
              </a:rPr>
              <a:t> </a:t>
            </a:r>
            <a:r>
              <a:rPr lang="en-US" dirty="0" err="1">
                <a:latin typeface="Calibri" pitchFamily="34" charset="0"/>
                <a:cs typeface="Calibri" pitchFamily="34" charset="0"/>
              </a:rPr>
              <a:t>terjadinya</a:t>
            </a:r>
            <a:r>
              <a:rPr lang="en-US" dirty="0">
                <a:latin typeface="Calibri" pitchFamily="34" charset="0"/>
                <a:cs typeface="Calibri" pitchFamily="34" charset="0"/>
              </a:rPr>
              <a:t>  </a:t>
            </a:r>
            <a:r>
              <a:rPr lang="en-US" dirty="0" err="1">
                <a:latin typeface="Calibri" pitchFamily="34" charset="0"/>
                <a:cs typeface="Calibri" pitchFamily="34" charset="0"/>
              </a:rPr>
              <a:t>cedera</a:t>
            </a:r>
            <a:r>
              <a:rPr lang="en-US" dirty="0">
                <a:latin typeface="Calibri" pitchFamily="34" charset="0"/>
                <a:cs typeface="Calibri" pitchFamily="34" charset="0"/>
              </a:rPr>
              <a:t> / </a:t>
            </a:r>
            <a:r>
              <a:rPr lang="en-US" dirty="0" err="1">
                <a:latin typeface="Calibri" pitchFamily="34" charset="0"/>
                <a:cs typeface="Calibri" pitchFamily="34" charset="0"/>
              </a:rPr>
              <a:t>kerugian</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suatu</a:t>
            </a:r>
            <a:r>
              <a:rPr lang="en-US" dirty="0">
                <a:latin typeface="Calibri" pitchFamily="34" charset="0"/>
                <a:cs typeface="Calibri" pitchFamily="34" charset="0"/>
              </a:rPr>
              <a:t> </a:t>
            </a:r>
            <a:r>
              <a:rPr lang="en-US" dirty="0" err="1">
                <a:latin typeface="Calibri" pitchFamily="34" charset="0"/>
                <a:cs typeface="Calibri" pitchFamily="34" charset="0"/>
              </a:rPr>
              <a:t>bahaya</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kombinasi</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kemungkinan</a:t>
            </a:r>
            <a:r>
              <a:rPr lang="en-US" dirty="0">
                <a:latin typeface="Calibri" pitchFamily="34" charset="0"/>
                <a:cs typeface="Calibri" pitchFamily="34" charset="0"/>
              </a:rPr>
              <a:t> / </a:t>
            </a:r>
            <a:r>
              <a:rPr lang="en-US" dirty="0" err="1">
                <a:latin typeface="Calibri" pitchFamily="34" charset="0"/>
                <a:cs typeface="Calibri" pitchFamily="34" charset="0"/>
              </a:rPr>
              <a:t>peluang</a:t>
            </a:r>
            <a:r>
              <a:rPr lang="en-US" dirty="0">
                <a:latin typeface="Calibri" pitchFamily="34" charset="0"/>
                <a:cs typeface="Calibri" pitchFamily="34" charset="0"/>
              </a:rPr>
              <a:t> (</a:t>
            </a:r>
            <a:r>
              <a:rPr lang="en-US" i="1" dirty="0">
                <a:latin typeface="Calibri" pitchFamily="34" charset="0"/>
                <a:cs typeface="Calibri" pitchFamily="34" charset="0"/>
              </a:rPr>
              <a:t>probability</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tingkat</a:t>
            </a:r>
            <a:r>
              <a:rPr lang="en-US" dirty="0">
                <a:latin typeface="Calibri" pitchFamily="34" charset="0"/>
                <a:cs typeface="Calibri" pitchFamily="34" charset="0"/>
              </a:rPr>
              <a:t> </a:t>
            </a:r>
            <a:r>
              <a:rPr lang="en-US" dirty="0" err="1">
                <a:latin typeface="Calibri" pitchFamily="34" charset="0"/>
                <a:cs typeface="Calibri" pitchFamily="34" charset="0"/>
              </a:rPr>
              <a:t>keparahan</a:t>
            </a:r>
            <a:r>
              <a:rPr lang="en-US" dirty="0">
                <a:latin typeface="Calibri" pitchFamily="34" charset="0"/>
                <a:cs typeface="Calibri" pitchFamily="34" charset="0"/>
              </a:rPr>
              <a:t> (</a:t>
            </a:r>
            <a:r>
              <a:rPr lang="en-US" i="1" dirty="0">
                <a:latin typeface="Calibri" pitchFamily="34" charset="0"/>
                <a:cs typeface="Calibri" pitchFamily="34" charset="0"/>
              </a:rPr>
              <a:t>severity</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akibat</a:t>
            </a:r>
            <a:r>
              <a:rPr lang="en-US" dirty="0">
                <a:latin typeface="Calibri" pitchFamily="34" charset="0"/>
                <a:cs typeface="Calibri" pitchFamily="34" charset="0"/>
              </a:rPr>
              <a:t> (</a:t>
            </a:r>
            <a:r>
              <a:rPr lang="en-US" i="1" dirty="0">
                <a:latin typeface="Calibri" pitchFamily="34" charset="0"/>
                <a:cs typeface="Calibri" pitchFamily="34" charset="0"/>
              </a:rPr>
              <a:t>co</a:t>
            </a:r>
            <a:r>
              <a:rPr lang="id-ID" i="1" dirty="0">
                <a:latin typeface="Calibri" pitchFamily="34" charset="0"/>
                <a:cs typeface="Calibri" pitchFamily="34" charset="0"/>
              </a:rPr>
              <a:t>n</a:t>
            </a:r>
            <a:r>
              <a:rPr lang="en-US" i="1" dirty="0">
                <a:latin typeface="Calibri" pitchFamily="34" charset="0"/>
                <a:cs typeface="Calibri" pitchFamily="34" charset="0"/>
              </a:rPr>
              <a:t>sequences</a:t>
            </a:r>
            <a:r>
              <a:rPr lang="en-US" dirty="0">
                <a:latin typeface="Calibri" pitchFamily="34" charset="0"/>
                <a:cs typeface="Calibri" pitchFamily="34" charset="0"/>
              </a:rPr>
              <a:t>) </a:t>
            </a:r>
            <a:r>
              <a:rPr lang="en-US" dirty="0" err="1">
                <a:latin typeface="Calibri" pitchFamily="34" charset="0"/>
                <a:cs typeface="Calibri" pitchFamily="34" charset="0"/>
              </a:rPr>
              <a:t>suatu</a:t>
            </a:r>
            <a:r>
              <a:rPr lang="en-US" dirty="0">
                <a:latin typeface="Calibri" pitchFamily="34" charset="0"/>
                <a:cs typeface="Calibri" pitchFamily="34" charset="0"/>
              </a:rPr>
              <a:t> </a:t>
            </a:r>
            <a:r>
              <a:rPr lang="en-US" dirty="0" err="1">
                <a:latin typeface="Calibri" pitchFamily="34" charset="0"/>
                <a:cs typeface="Calibri" pitchFamily="34" charset="0"/>
              </a:rPr>
              <a:t>risiko</a:t>
            </a:r>
            <a:r>
              <a:rPr lang="en-US" dirty="0">
                <a:latin typeface="Calibri" pitchFamily="34" charset="0"/>
                <a:cs typeface="Calibri" pitchFamily="34" charset="0"/>
              </a:rPr>
              <a:t>.</a:t>
            </a:r>
            <a:endParaRPr lang="id-ID" dirty="0">
              <a:latin typeface="Calibri" pitchFamily="34" charset="0"/>
              <a:cs typeface="Calibri" pitchFamily="34" charset="0"/>
            </a:endParaRPr>
          </a:p>
          <a:p>
            <a:r>
              <a:rPr lang="en-US" b="1" dirty="0">
                <a:latin typeface="Calibri" pitchFamily="34" charset="0"/>
                <a:cs typeface="Calibri" pitchFamily="34" charset="0"/>
              </a:rPr>
              <a:t>Risk assessment (</a:t>
            </a:r>
            <a:r>
              <a:rPr lang="en-US" b="1" dirty="0" err="1">
                <a:latin typeface="Calibri" pitchFamily="34" charset="0"/>
                <a:cs typeface="Calibri" pitchFamily="34" charset="0"/>
              </a:rPr>
              <a:t>penilaian</a:t>
            </a:r>
            <a:r>
              <a:rPr lang="en-US" b="1" dirty="0">
                <a:latin typeface="Calibri" pitchFamily="34" charset="0"/>
                <a:cs typeface="Calibri" pitchFamily="34" charset="0"/>
              </a:rPr>
              <a:t> </a:t>
            </a:r>
            <a:r>
              <a:rPr lang="en-US" b="1" dirty="0" err="1">
                <a:latin typeface="Calibri" pitchFamily="34" charset="0"/>
                <a:cs typeface="Calibri" pitchFamily="34" charset="0"/>
              </a:rPr>
              <a:t>risiko</a:t>
            </a:r>
            <a:r>
              <a:rPr lang="en-US" b="1" dirty="0">
                <a:latin typeface="Calibri" pitchFamily="34" charset="0"/>
                <a:cs typeface="Calibri" pitchFamily="34" charset="0"/>
              </a:rPr>
              <a:t>): </a:t>
            </a:r>
            <a:endParaRPr lang="id-ID" b="1" dirty="0">
              <a:latin typeface="Calibri" pitchFamily="34" charset="0"/>
              <a:cs typeface="Calibri" pitchFamily="34" charset="0"/>
            </a:endParaRPr>
          </a:p>
          <a:p>
            <a:pPr lvl="1" algn="just"/>
            <a:r>
              <a:rPr lang="en-US" dirty="0" err="1">
                <a:latin typeface="Calibri" pitchFamily="34" charset="0"/>
                <a:cs typeface="Calibri" pitchFamily="34" charset="0"/>
              </a:rPr>
              <a:t>penilaian</a:t>
            </a:r>
            <a:r>
              <a:rPr lang="en-US" dirty="0">
                <a:latin typeface="Calibri" pitchFamily="34" charset="0"/>
                <a:cs typeface="Calibri" pitchFamily="34" charset="0"/>
              </a:rPr>
              <a:t> </a:t>
            </a:r>
            <a:r>
              <a:rPr lang="en-US" dirty="0" err="1">
                <a:latin typeface="Calibri" pitchFamily="34" charset="0"/>
                <a:cs typeface="Calibri" pitchFamily="34" charset="0"/>
              </a:rPr>
              <a:t>suatu</a:t>
            </a:r>
            <a:r>
              <a:rPr lang="en-US" dirty="0">
                <a:latin typeface="Calibri" pitchFamily="34" charset="0"/>
                <a:cs typeface="Calibri" pitchFamily="34" charset="0"/>
              </a:rPr>
              <a:t> </a:t>
            </a:r>
            <a:r>
              <a:rPr lang="en-US" dirty="0" err="1">
                <a:latin typeface="Calibri" pitchFamily="34" charset="0"/>
                <a:cs typeface="Calibri" pitchFamily="34" charset="0"/>
              </a:rPr>
              <a:t>risiko</a:t>
            </a:r>
            <a:r>
              <a:rPr lang="en-US" dirty="0">
                <a:latin typeface="Calibri" pitchFamily="34" charset="0"/>
                <a:cs typeface="Calibri" pitchFamily="34" charset="0"/>
              </a:rPr>
              <a:t> </a:t>
            </a:r>
            <a:r>
              <a:rPr lang="en-US" dirty="0" err="1">
                <a:latin typeface="Calibri" pitchFamily="34" charset="0"/>
                <a:cs typeface="Calibri" pitchFamily="34" charset="0"/>
              </a:rPr>
              <a:t>dgn</a:t>
            </a:r>
            <a:r>
              <a:rPr lang="en-US" dirty="0">
                <a:latin typeface="Calibri" pitchFamily="34" charset="0"/>
                <a:cs typeface="Calibri" pitchFamily="34" charset="0"/>
              </a:rPr>
              <a:t> </a:t>
            </a:r>
            <a:r>
              <a:rPr lang="en-US" dirty="0" err="1">
                <a:latin typeface="Calibri" pitchFamily="34" charset="0"/>
                <a:cs typeface="Calibri" pitchFamily="34" charset="0"/>
              </a:rPr>
              <a:t>cara</a:t>
            </a:r>
            <a:r>
              <a:rPr lang="en-US" dirty="0">
                <a:latin typeface="Calibri" pitchFamily="34" charset="0"/>
                <a:cs typeface="Calibri" pitchFamily="34" charset="0"/>
              </a:rPr>
              <a:t> </a:t>
            </a:r>
            <a:r>
              <a:rPr lang="en-US" dirty="0" err="1">
                <a:latin typeface="Calibri" pitchFamily="34" charset="0"/>
                <a:cs typeface="Calibri" pitchFamily="34" charset="0"/>
              </a:rPr>
              <a:t>memban-dingkannya</a:t>
            </a:r>
            <a:r>
              <a:rPr lang="en-US" dirty="0">
                <a:latin typeface="Calibri" pitchFamily="34" charset="0"/>
                <a:cs typeface="Calibri" pitchFamily="34" charset="0"/>
              </a:rPr>
              <a:t> </a:t>
            </a:r>
            <a:r>
              <a:rPr lang="en-US" dirty="0" err="1">
                <a:latin typeface="Calibri" pitchFamily="34" charset="0"/>
                <a:cs typeface="Calibri" pitchFamily="34" charset="0"/>
              </a:rPr>
              <a:t>terhadap</a:t>
            </a:r>
            <a:r>
              <a:rPr lang="en-US" dirty="0">
                <a:latin typeface="Calibri" pitchFamily="34" charset="0"/>
                <a:cs typeface="Calibri" pitchFamily="34" charset="0"/>
              </a:rPr>
              <a:t> </a:t>
            </a:r>
            <a:r>
              <a:rPr lang="en-US" dirty="0" err="1">
                <a:latin typeface="Calibri" pitchFamily="34" charset="0"/>
                <a:cs typeface="Calibri" pitchFamily="34" charset="0"/>
              </a:rPr>
              <a:t>tingkat</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kriteria</a:t>
            </a:r>
            <a:r>
              <a:rPr lang="en-US" dirty="0">
                <a:latin typeface="Calibri" pitchFamily="34" charset="0"/>
                <a:cs typeface="Calibri" pitchFamily="34" charset="0"/>
              </a:rPr>
              <a:t> </a:t>
            </a:r>
            <a:r>
              <a:rPr lang="en-US" dirty="0" err="1">
                <a:latin typeface="Calibri" pitchFamily="34" charset="0"/>
                <a:cs typeface="Calibri" pitchFamily="34" charset="0"/>
              </a:rPr>
              <a:t>risiko</a:t>
            </a:r>
            <a:r>
              <a:rPr lang="en-US" dirty="0">
                <a:latin typeface="Calibri" pitchFamily="34" charset="0"/>
                <a:cs typeface="Calibri" pitchFamily="34" charset="0"/>
              </a:rPr>
              <a:t> yang </a:t>
            </a:r>
            <a:r>
              <a:rPr lang="en-US" dirty="0" err="1">
                <a:latin typeface="Calibri" pitchFamily="34" charset="0"/>
                <a:cs typeface="Calibri" pitchFamily="34" charset="0"/>
              </a:rPr>
              <a:t>telah</a:t>
            </a:r>
            <a:r>
              <a:rPr lang="en-US" dirty="0">
                <a:latin typeface="Calibri" pitchFamily="34" charset="0"/>
                <a:cs typeface="Calibri" pitchFamily="34" charset="0"/>
              </a:rPr>
              <a:t>  </a:t>
            </a:r>
            <a:r>
              <a:rPr lang="en-US" dirty="0" err="1">
                <a:latin typeface="Calibri" pitchFamily="34" charset="0"/>
                <a:cs typeface="Calibri" pitchFamily="34" charset="0"/>
              </a:rPr>
              <a:t>ditetapkan</a:t>
            </a:r>
            <a:r>
              <a:rPr lang="en-US" dirty="0">
                <a:latin typeface="Calibri" pitchFamily="34" charset="0"/>
                <a:cs typeface="Calibri" pitchFamily="34" charset="0"/>
              </a:rPr>
              <a:t>.    </a:t>
            </a:r>
          </a:p>
          <a:p>
            <a:endParaRPr lang="id-ID"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1292</TotalTime>
  <Words>1807</Words>
  <Application>Microsoft Office PowerPoint</Application>
  <PresentationFormat>On-screen Show (4:3)</PresentationFormat>
  <Paragraphs>262</Paragraphs>
  <Slides>42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 Narrow</vt:lpstr>
      <vt:lpstr>Bookman Old Style</vt:lpstr>
      <vt:lpstr>Calibri</vt:lpstr>
      <vt:lpstr>Comic Sans MS</vt:lpstr>
      <vt:lpstr>Consolas</vt:lpstr>
      <vt:lpstr>Corbel</vt:lpstr>
      <vt:lpstr>Wingdings</vt:lpstr>
      <vt:lpstr>Wingdings 2</vt:lpstr>
      <vt:lpstr>Wingdings 3</vt:lpstr>
      <vt:lpstr>Metro</vt:lpstr>
      <vt:lpstr>Manajemen Risiko  Di Dalam dan Di Luar Gedung</vt:lpstr>
      <vt:lpstr>Topik pembahasan</vt:lpstr>
      <vt:lpstr>Manajemen Risiko</vt:lpstr>
      <vt:lpstr>Lanjutan...</vt:lpstr>
      <vt:lpstr>KAPAN MANAJEMEN RISIKO DAPAT DILAKUKAN?</vt:lpstr>
      <vt:lpstr>MENGAPA PERLU MANAJEMEN RISIKO?</vt:lpstr>
      <vt:lpstr>Istilah-istilah yang perlu dipahami</vt:lpstr>
      <vt:lpstr>Lanjutan ...</vt:lpstr>
      <vt:lpstr>PowerPoint Presentation</vt:lpstr>
      <vt:lpstr>PowerPoint Presentation</vt:lpstr>
      <vt:lpstr>ANALISA DAN PENILAIAN RISIKO       (ANALYSIS AND RISK ASSESSMENT) </vt:lpstr>
      <vt:lpstr>1. KOMITMEN </vt:lpstr>
      <vt:lpstr>PowerPoint Presentation</vt:lpstr>
      <vt:lpstr>3. IDENTIFIKASI BAHAYA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5.4. ACUAN DALAM PENILAIAN RISIKO</vt:lpstr>
      <vt:lpstr>Top 10 Hazards</vt:lpstr>
      <vt:lpstr>PowerPoint Presentation</vt:lpstr>
      <vt:lpstr>Strategi pencegahan</vt:lpstr>
      <vt:lpstr>PowerPoint Presentation</vt:lpstr>
      <vt:lpstr>PowerPoint Presentation</vt:lpstr>
      <vt:lpstr>PowerPoint Presentation</vt:lpstr>
      <vt:lpstr>PowerPoint Presentation</vt:lpstr>
      <vt:lpstr>PowerPoint Presentation</vt:lpstr>
      <vt:lpstr>6. Inadequat Lighting</vt:lpstr>
      <vt:lpstr>PowerPoint Presentation</vt:lpstr>
      <vt:lpstr>PowerPoint Presentation</vt:lpstr>
      <vt:lpstr>PowerPoint Presentation</vt:lpstr>
      <vt:lpstr>PowerPoint Presentation</vt:lpstr>
      <vt:lpstr>Manajemen risiko di RS</vt:lpstr>
      <vt:lpstr>Risiko di Rumah Sakit: </vt:lpstr>
      <vt:lpstr>ENVIRONMENTAL  FACTORS – STRESSES </vt:lpstr>
      <vt:lpstr>B. BEBAN TAMBAHAN DARI LINGKUNGAN     KERJA </vt:lpstr>
      <vt:lpstr>PowerPoint Presentation</vt:lpstr>
      <vt:lpstr>Lanjutan …</vt:lpstr>
      <vt:lpstr>Lanjutan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Risiko  Di Dalam dan Di Luar Gedung</dc:title>
  <dc:creator>dwi</dc:creator>
  <cp:lastModifiedBy>septia dwi cahyani</cp:lastModifiedBy>
  <cp:revision>61</cp:revision>
  <dcterms:created xsi:type="dcterms:W3CDTF">2017-12-09T23:25:48Z</dcterms:created>
  <dcterms:modified xsi:type="dcterms:W3CDTF">2025-05-06T17:35:45Z</dcterms:modified>
</cp:coreProperties>
</file>