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62" r:id="rId10"/>
    <p:sldId id="265" r:id="rId11"/>
    <p:sldId id="263" r:id="rId12"/>
    <p:sldId id="264" r:id="rId13"/>
    <p:sldId id="266" r:id="rId14"/>
    <p:sldId id="269" r:id="rId15"/>
    <p:sldId id="270" r:id="rId16"/>
    <p:sldId id="271" r:id="rId17"/>
    <p:sldId id="277" r:id="rId18"/>
    <p:sldId id="278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7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2" r:id="rId39"/>
    <p:sldId id="303" r:id="rId40"/>
    <p:sldId id="304" r:id="rId41"/>
    <p:sldId id="305" r:id="rId42"/>
    <p:sldId id="308" r:id="rId43"/>
    <p:sldId id="309" r:id="rId44"/>
    <p:sldId id="310" r:id="rId45"/>
    <p:sldId id="311" r:id="rId46"/>
    <p:sldId id="317" r:id="rId47"/>
    <p:sldId id="315" r:id="rId48"/>
    <p:sldId id="316" r:id="rId49"/>
    <p:sldId id="312" r:id="rId50"/>
    <p:sldId id="313" r:id="rId51"/>
    <p:sldId id="314" r:id="rId52"/>
    <p:sldId id="318" r:id="rId53"/>
    <p:sldId id="319" r:id="rId54"/>
    <p:sldId id="321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2" r:id="rId64"/>
    <p:sldId id="331" r:id="rId65"/>
    <p:sldId id="334" r:id="rId66"/>
    <p:sldId id="333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5" r:id="rId77"/>
    <p:sldId id="347" r:id="rId78"/>
    <p:sldId id="348" r:id="rId79"/>
    <p:sldId id="349" r:id="rId80"/>
    <p:sldId id="350" r:id="rId81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C5AF-6A9F-4553-9A37-3C3D48FAABD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FEF8-0717-4B73-BA48-4A6B578C5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FC398-2FC9-4B30-9A32-C95EB1378AAC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C20C-5B53-41B9-B5A9-83D82D845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C20C-5B53-41B9-B5A9-83D82D8459F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5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15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1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65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0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8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8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52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8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0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75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7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NEMATODA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S.1  KESEHATAN LINGKUNGAN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/>
              <a:t>Mengandung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yang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mengalami</a:t>
            </a:r>
            <a:r>
              <a:rPr lang="en-US" sz="3200" dirty="0"/>
              <a:t> </a:t>
            </a:r>
            <a:r>
              <a:rPr lang="en-US" sz="3200" dirty="0" err="1"/>
              <a:t>perkembangan</a:t>
            </a:r>
            <a:r>
              <a:rPr lang="en-US" sz="3200" dirty="0"/>
              <a:t> (</a:t>
            </a:r>
            <a:r>
              <a:rPr lang="en-US" sz="3200" dirty="0" err="1"/>
              <a:t>unsegmented</a:t>
            </a:r>
            <a:r>
              <a:rPr lang="en-US" sz="3200" dirty="0"/>
              <a:t> ovum) </a:t>
            </a:r>
          </a:p>
          <a:p>
            <a:r>
              <a:rPr lang="en-US" sz="3200" dirty="0" err="1"/>
              <a:t>Berkembang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hari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endParaRPr lang="en-US" sz="3200" dirty="0"/>
          </a:p>
          <a:p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rongga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yang </a:t>
            </a:r>
            <a:r>
              <a:rPr lang="en-US" sz="3200" dirty="0" err="1"/>
              <a:t>terang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Telur</a:t>
            </a:r>
            <a:r>
              <a:rPr lang="en-US" sz="4800" b="1" dirty="0"/>
              <a:t> </a:t>
            </a:r>
            <a:r>
              <a:rPr lang="en-US" sz="4800" b="1" dirty="0" err="1"/>
              <a:t>fertil</a:t>
            </a:r>
            <a:endParaRPr lang="en-US" sz="4800" b="1" dirty="0"/>
          </a:p>
        </p:txBody>
      </p:sp>
      <p:pic>
        <p:nvPicPr>
          <p:cNvPr id="4" name="Content Placeholder 3" descr="Ascaris_egg_fert_2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141" y="2579687"/>
            <a:ext cx="3362976" cy="33629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Telur</a:t>
            </a:r>
            <a:r>
              <a:rPr lang="en-US" sz="4800" b="1" dirty="0"/>
              <a:t> yang </a:t>
            </a:r>
            <a:r>
              <a:rPr lang="en-US" sz="4800" b="1" i="1" dirty="0"/>
              <a:t>decorticated</a:t>
            </a:r>
          </a:p>
        </p:txBody>
      </p:sp>
      <p:pic>
        <p:nvPicPr>
          <p:cNvPr id="4" name="Content Placeholder 3" descr="Ascaris_egg_fert_decort_2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2461177"/>
            <a:ext cx="5600700" cy="39570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7CEBC-B02E-7045-E6D7-C6F3A225D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82599"/>
            <a:ext cx="2184401" cy="2184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667000"/>
            <a:ext cx="6798736" cy="326813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infertil</a:t>
            </a:r>
            <a:r>
              <a:rPr lang="en-US" sz="3200" dirty="0"/>
              <a:t> </a:t>
            </a:r>
            <a:r>
              <a:rPr lang="en-US" sz="3200" dirty="0" err="1"/>
              <a:t>berukuran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, 80 x 55 mikron,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lonjong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2 lapis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glikogen</a:t>
            </a:r>
            <a:r>
              <a:rPr lang="en-US" sz="3200" dirty="0"/>
              <a:t> (</a:t>
            </a:r>
            <a:r>
              <a:rPr lang="en-US" sz="3200" dirty="0" err="1"/>
              <a:t>tengah</a:t>
            </a:r>
            <a:r>
              <a:rPr lang="en-US" sz="3200" dirty="0"/>
              <a:t>)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albuminoid</a:t>
            </a:r>
            <a:r>
              <a:rPr lang="en-US" sz="3200" dirty="0"/>
              <a:t> (</a:t>
            </a:r>
            <a:r>
              <a:rPr lang="en-US" sz="3200" dirty="0" err="1"/>
              <a:t>luar</a:t>
            </a:r>
            <a:r>
              <a:rPr lang="en-US" sz="3200" dirty="0"/>
              <a:t>) yang </a:t>
            </a:r>
            <a:r>
              <a:rPr lang="en-US" sz="3200" dirty="0" err="1"/>
              <a:t>berwarna</a:t>
            </a:r>
            <a:r>
              <a:rPr lang="en-US" sz="3200" dirty="0"/>
              <a:t> </a:t>
            </a:r>
            <a:r>
              <a:rPr lang="en-US" sz="3200" dirty="0" err="1"/>
              <a:t>coklat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permukaan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beraturan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Mengandung</a:t>
            </a:r>
            <a:r>
              <a:rPr lang="en-US" sz="3200" dirty="0"/>
              <a:t> ovum yang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tak</a:t>
            </a:r>
            <a:r>
              <a:rPr lang="en-US" sz="3200" dirty="0"/>
              <a:t> </a:t>
            </a:r>
            <a:r>
              <a:rPr lang="en-US" sz="3200" dirty="0" err="1"/>
              <a:t>berkembang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Siklus</a:t>
            </a:r>
            <a:r>
              <a:rPr lang="en-US" sz="4800" b="1" dirty="0"/>
              <a:t> </a:t>
            </a:r>
            <a:r>
              <a:rPr lang="en-US" sz="4800" b="1" dirty="0" err="1"/>
              <a:t>hidup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/>
              <a:t>Hospes</a:t>
            </a:r>
            <a:r>
              <a:rPr lang="en-US" sz="3200" dirty="0"/>
              <a:t> </a:t>
            </a:r>
            <a:r>
              <a:rPr lang="en-US" sz="3200" dirty="0" err="1"/>
              <a:t>definitif</a:t>
            </a:r>
            <a:r>
              <a:rPr lang="en-US" sz="3200" dirty="0"/>
              <a:t> : </a:t>
            </a:r>
            <a:r>
              <a:rPr lang="en-US" sz="3200" dirty="0" err="1"/>
              <a:t>manusia</a:t>
            </a:r>
            <a:endParaRPr lang="en-US" sz="3200" dirty="0"/>
          </a:p>
          <a:p>
            <a:r>
              <a:rPr lang="en-US" sz="3200" dirty="0" err="1"/>
              <a:t>Tahap</a:t>
            </a:r>
            <a:r>
              <a:rPr lang="en-US" sz="3200" dirty="0"/>
              <a:t> –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siklus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Ascaris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Telur</a:t>
            </a:r>
            <a:r>
              <a:rPr lang="en-US" sz="3200" dirty="0"/>
              <a:t> yang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r>
              <a:rPr lang="en-US" sz="3200" dirty="0"/>
              <a:t>,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fertil</a:t>
            </a:r>
            <a:r>
              <a:rPr lang="en-US" sz="3200" dirty="0"/>
              <a:t> yang </a:t>
            </a:r>
            <a:r>
              <a:rPr lang="en-US" sz="3200" dirty="0" err="1"/>
              <a:t>unsegmented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infektif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berubah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infektif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 (± 3 </a:t>
            </a:r>
            <a:r>
              <a:rPr lang="en-US" sz="3200" dirty="0" err="1"/>
              <a:t>minggu</a:t>
            </a:r>
            <a:r>
              <a:rPr lang="en-US" sz="3200" dirty="0"/>
              <a:t>), </a:t>
            </a:r>
            <a:r>
              <a:rPr lang="en-US" sz="3200" dirty="0" err="1"/>
              <a:t>lbh</a:t>
            </a:r>
            <a:r>
              <a:rPr lang="en-US" sz="3200" dirty="0"/>
              <a:t> optimum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 </a:t>
            </a:r>
            <a:r>
              <a:rPr lang="en-US" sz="3200" dirty="0" err="1"/>
              <a:t>teduh</a:t>
            </a:r>
            <a:r>
              <a:rPr lang="en-US" sz="3200" dirty="0"/>
              <a:t>, </a:t>
            </a:r>
            <a:r>
              <a:rPr lang="en-US" sz="3200" dirty="0" err="1"/>
              <a:t>berlumpur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bersuhu</a:t>
            </a:r>
            <a:r>
              <a:rPr lang="en-US" sz="3200" dirty="0"/>
              <a:t> ≤ 25 </a:t>
            </a:r>
            <a:r>
              <a:rPr lang="en-US" sz="3200" dirty="0">
                <a:latin typeface="Calibri"/>
                <a:cs typeface="Calibri"/>
              </a:rPr>
              <a:t>⁰C. </a:t>
            </a:r>
            <a:r>
              <a:rPr lang="en-US" sz="3200" dirty="0" err="1">
                <a:cs typeface="Calibri"/>
              </a:rPr>
              <a:t>telur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berisi</a:t>
            </a:r>
            <a:r>
              <a:rPr lang="en-US" sz="3200" dirty="0">
                <a:cs typeface="Calibri"/>
              </a:rPr>
              <a:t> larva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tertelan</a:t>
            </a:r>
            <a:r>
              <a:rPr lang="en-US" sz="3200" dirty="0"/>
              <a:t>, </a:t>
            </a:r>
            <a:r>
              <a:rPr lang="en-US" sz="3200" dirty="0" err="1"/>
              <a:t>menetas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lumen </a:t>
            </a:r>
            <a:r>
              <a:rPr lang="en-US" sz="3200" dirty="0" err="1"/>
              <a:t>usus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larva </a:t>
            </a:r>
            <a:r>
              <a:rPr lang="en-US" sz="3200" dirty="0" err="1"/>
              <a:t>keluar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,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err="1"/>
              <a:t>Migrasi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paru</a:t>
            </a:r>
            <a:r>
              <a:rPr lang="en-US" sz="3200" dirty="0"/>
              <a:t> – </a:t>
            </a:r>
            <a:r>
              <a:rPr lang="en-US" sz="3200" dirty="0" err="1"/>
              <a:t>paru</a:t>
            </a:r>
            <a:r>
              <a:rPr lang="en-US" sz="3200" dirty="0"/>
              <a:t> (10 – 15 </a:t>
            </a:r>
            <a:r>
              <a:rPr lang="en-US" sz="3200" dirty="0" err="1"/>
              <a:t>hari</a:t>
            </a:r>
            <a:r>
              <a:rPr lang="en-US" sz="3200" dirty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Dari alveoli </a:t>
            </a:r>
            <a:r>
              <a:rPr lang="en-US" sz="3200" dirty="0" err="1"/>
              <a:t>bermigrasi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bronchus, pharynx, larynx,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ikut</a:t>
            </a:r>
            <a:r>
              <a:rPr lang="en-US" sz="3200" dirty="0"/>
              <a:t> </a:t>
            </a:r>
            <a:r>
              <a:rPr lang="en-US" sz="3200" dirty="0" err="1"/>
              <a:t>tertelan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lambung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Di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, </a:t>
            </a:r>
            <a:r>
              <a:rPr lang="en-US" sz="3200" dirty="0" err="1"/>
              <a:t>moulting</a:t>
            </a:r>
            <a:r>
              <a:rPr lang="en-US" sz="3200" dirty="0"/>
              <a:t> 1 x,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tumbuh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, </a:t>
            </a:r>
            <a:r>
              <a:rPr lang="en-US" sz="3200" dirty="0" err="1"/>
              <a:t>kawin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. </a:t>
            </a:r>
            <a:r>
              <a:rPr lang="en-US" sz="3200" dirty="0" err="1"/>
              <a:t>Periode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periode</a:t>
            </a:r>
            <a:r>
              <a:rPr lang="en-US" sz="3200" dirty="0"/>
              <a:t> pre-patent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Larva </a:t>
            </a:r>
            <a:r>
              <a:rPr lang="en-US" sz="4800" b="1" dirty="0" err="1"/>
              <a:t>keluar</a:t>
            </a:r>
            <a:r>
              <a:rPr lang="en-US" sz="4800" b="1" dirty="0"/>
              <a:t> </a:t>
            </a:r>
            <a:r>
              <a:rPr lang="en-US" sz="4800" b="1" dirty="0" err="1"/>
              <a:t>dari</a:t>
            </a:r>
            <a:r>
              <a:rPr lang="en-US" sz="4800" b="1" dirty="0"/>
              <a:t> </a:t>
            </a:r>
            <a:r>
              <a:rPr lang="en-US" sz="4800" b="1" dirty="0" err="1"/>
              <a:t>telur</a:t>
            </a:r>
            <a:endParaRPr lang="en-US" sz="4800" b="1" dirty="0"/>
          </a:p>
        </p:txBody>
      </p:sp>
      <p:pic>
        <p:nvPicPr>
          <p:cNvPr id="4" name="Content Placeholder 3" descr="Ascaris_egg_larv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665545"/>
            <a:ext cx="3124200" cy="3124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Pencegahan</a:t>
            </a:r>
            <a:r>
              <a:rPr lang="en-US" sz="4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Memperbaiki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prasarana</a:t>
            </a:r>
            <a:r>
              <a:rPr lang="en-US" sz="3200" dirty="0"/>
              <a:t> </a:t>
            </a:r>
            <a:r>
              <a:rPr lang="en-US" sz="3200" dirty="0" err="1"/>
              <a:t>pembuangan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kontaminasi</a:t>
            </a:r>
            <a:r>
              <a:rPr lang="en-US" sz="3200" dirty="0"/>
              <a:t> </a:t>
            </a:r>
            <a:r>
              <a:rPr lang="en-US" sz="3200" dirty="0" err="1"/>
              <a:t>tangan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,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cuci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makan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Memasak</a:t>
            </a:r>
            <a:r>
              <a:rPr lang="en-US" sz="3200" dirty="0"/>
              <a:t> </a:t>
            </a:r>
            <a:r>
              <a:rPr lang="en-US" sz="3200" dirty="0" err="1"/>
              <a:t>sayuran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mencucinya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masak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err="1"/>
              <a:t>Menghindari</a:t>
            </a:r>
            <a:r>
              <a:rPr lang="en-US" sz="3200" dirty="0"/>
              <a:t> </a:t>
            </a:r>
            <a:r>
              <a:rPr lang="en-US" sz="3200" dirty="0" err="1"/>
              <a:t>pemakaian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pupuk</a:t>
            </a:r>
            <a:endParaRPr lang="en-US" sz="3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err="1"/>
              <a:t>Mengobati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NEMATODA USUS HALUS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CACING NEMATODA YANG MENGINFEKSI USUS HALUS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Cacing</a:t>
            </a:r>
            <a:r>
              <a:rPr lang="en-US" sz="4800" b="1" dirty="0"/>
              <a:t> </a:t>
            </a:r>
            <a:r>
              <a:rPr lang="en-US" sz="4800" b="1" dirty="0" err="1"/>
              <a:t>tambang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3928535" cy="344499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err="1"/>
              <a:t>Penyakitnya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Necatoriasis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Ancylostomiasis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Uncinariasis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Hookworm infection</a:t>
            </a:r>
          </a:p>
          <a:p>
            <a:pPr marL="514350" indent="-514350"/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: </a:t>
            </a:r>
            <a:r>
              <a:rPr lang="en-US" sz="3200" dirty="0" err="1"/>
              <a:t>kosmopolitan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Species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Necator</a:t>
            </a:r>
            <a:r>
              <a:rPr lang="en-US" sz="3200" dirty="0"/>
              <a:t> </a:t>
            </a:r>
            <a:r>
              <a:rPr lang="en-US" sz="3200" dirty="0" err="1"/>
              <a:t>americanus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Ancylostoma</a:t>
            </a:r>
            <a:r>
              <a:rPr lang="en-US" sz="3200" dirty="0"/>
              <a:t> </a:t>
            </a:r>
            <a:r>
              <a:rPr lang="en-US" sz="3200" dirty="0" err="1"/>
              <a:t>duodenale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Ancylostoma</a:t>
            </a:r>
            <a:r>
              <a:rPr lang="en-US" sz="3200" dirty="0"/>
              <a:t> </a:t>
            </a:r>
            <a:r>
              <a:rPr lang="en-US" sz="3200" dirty="0" err="1"/>
              <a:t>braziliensis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Ancylostoma</a:t>
            </a:r>
            <a:r>
              <a:rPr lang="en-US" sz="3200" dirty="0"/>
              <a:t> </a:t>
            </a:r>
            <a:r>
              <a:rPr lang="en-US" sz="3200" dirty="0" err="1"/>
              <a:t>caninum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Ancylostoma</a:t>
            </a:r>
            <a:r>
              <a:rPr lang="en-US" sz="3200" dirty="0"/>
              <a:t> </a:t>
            </a:r>
            <a:r>
              <a:rPr lang="en-US" sz="3200" dirty="0" err="1"/>
              <a:t>malayanum</a:t>
            </a:r>
            <a:endParaRPr lang="en-US" sz="3200" dirty="0"/>
          </a:p>
          <a:p>
            <a:pPr marL="514350" indent="-514350"/>
            <a:r>
              <a:rPr lang="en-US" sz="3200" dirty="0"/>
              <a:t>Habitat :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 (duodenum, jejunum)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F58A3A-C4D0-2A90-5CCE-BE58C091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90" y="383477"/>
            <a:ext cx="730031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Morfologi</a:t>
            </a:r>
            <a:r>
              <a:rPr lang="en-US" sz="4000" dirty="0"/>
              <a:t> A. </a:t>
            </a:r>
            <a:r>
              <a:rPr lang="en-US" sz="4000" dirty="0" err="1"/>
              <a:t>duodenale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/>
              <a:t>Jantan</a:t>
            </a:r>
            <a:r>
              <a:rPr lang="en-US" sz="3200" dirty="0"/>
              <a:t> : 8 -11 mm, </a:t>
            </a:r>
            <a:r>
              <a:rPr lang="en-US" sz="3200" dirty="0">
                <a:sym typeface="Symbol"/>
              </a:rPr>
              <a:t> </a:t>
            </a:r>
            <a:r>
              <a:rPr lang="en-US" sz="3200" dirty="0"/>
              <a:t>0,4 – 0,5 mm</a:t>
            </a:r>
          </a:p>
          <a:p>
            <a:r>
              <a:rPr lang="en-US" sz="3200" dirty="0" err="1"/>
              <a:t>Betina</a:t>
            </a:r>
            <a:r>
              <a:rPr lang="en-US" sz="3200" dirty="0"/>
              <a:t> : 10 – 13 mm, </a:t>
            </a:r>
            <a:r>
              <a:rPr lang="en-US" sz="3200" dirty="0">
                <a:sym typeface="Symbol"/>
              </a:rPr>
              <a:t> 0,6 mm</a:t>
            </a:r>
          </a:p>
          <a:p>
            <a:r>
              <a:rPr lang="en-US" sz="3200" dirty="0" err="1">
                <a:sym typeface="Symbol"/>
              </a:rPr>
              <a:t>Curvatura</a:t>
            </a:r>
            <a:r>
              <a:rPr lang="en-US" sz="3200" dirty="0">
                <a:sym typeface="Symbol"/>
              </a:rPr>
              <a:t> anterior </a:t>
            </a:r>
            <a:r>
              <a:rPr lang="en-US" sz="3200" dirty="0" err="1">
                <a:sym typeface="Symbol"/>
              </a:rPr>
              <a:t>searah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dengan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lengkungan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tubuh</a:t>
            </a:r>
            <a:r>
              <a:rPr lang="en-US" sz="3200" dirty="0">
                <a:sym typeface="Symbol"/>
              </a:rPr>
              <a:t> (</a:t>
            </a:r>
            <a:r>
              <a:rPr lang="en-US" sz="3200" dirty="0" err="1">
                <a:sym typeface="Symbol"/>
              </a:rPr>
              <a:t>huruf</a:t>
            </a:r>
            <a:r>
              <a:rPr lang="en-US" sz="3200" dirty="0">
                <a:sym typeface="Symbol"/>
              </a:rPr>
              <a:t> C)</a:t>
            </a:r>
          </a:p>
          <a:p>
            <a:r>
              <a:rPr lang="en-US" sz="3200" dirty="0" err="1">
                <a:sym typeface="Symbol"/>
              </a:rPr>
              <a:t>Buccal</a:t>
            </a:r>
            <a:r>
              <a:rPr lang="en-US" sz="3200" dirty="0">
                <a:sym typeface="Symbol"/>
              </a:rPr>
              <a:t> cavity </a:t>
            </a: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2 </a:t>
            </a:r>
            <a:r>
              <a:rPr lang="en-US" sz="3200" dirty="0" err="1">
                <a:sym typeface="Symbol"/>
              </a:rPr>
              <a:t>pasang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gigi</a:t>
            </a:r>
            <a:endParaRPr lang="en-US" sz="3200" dirty="0">
              <a:sym typeface="Symbol"/>
            </a:endParaRPr>
          </a:p>
          <a:p>
            <a:r>
              <a:rPr lang="en-US" sz="3200" dirty="0" err="1">
                <a:sym typeface="Symbol"/>
              </a:rPr>
              <a:t>Tonjolan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kecil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di</a:t>
            </a:r>
            <a:r>
              <a:rPr lang="en-US" sz="3200" dirty="0">
                <a:sym typeface="Symbol"/>
              </a:rPr>
              <a:t> posterior</a:t>
            </a:r>
          </a:p>
          <a:p>
            <a:r>
              <a:rPr lang="en-US" sz="3200" dirty="0" err="1">
                <a:sym typeface="Symbol"/>
              </a:rPr>
              <a:t>Betina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caudal spine</a:t>
            </a:r>
          </a:p>
          <a:p>
            <a:r>
              <a:rPr lang="en-US" sz="3200" dirty="0">
                <a:sym typeface="Symbol"/>
              </a:rPr>
              <a:t>Posterior </a:t>
            </a:r>
            <a:r>
              <a:rPr lang="en-US" sz="3200" dirty="0" err="1">
                <a:sym typeface="Symbol"/>
              </a:rPr>
              <a:t>jantan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bursa </a:t>
            </a:r>
            <a:r>
              <a:rPr lang="en-US" sz="3200" dirty="0" err="1">
                <a:sym typeface="Symbol"/>
              </a:rPr>
              <a:t>copulatrix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Ancylostoma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Aduodenale_head_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459434"/>
            <a:ext cx="3733800" cy="3733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Ancylostoma</a:t>
            </a:r>
            <a:r>
              <a:rPr lang="en-US" dirty="0"/>
              <a:t> anterior</a:t>
            </a:r>
          </a:p>
        </p:txBody>
      </p:sp>
      <p:pic>
        <p:nvPicPr>
          <p:cNvPr id="4" name="Content Placeholder 3" descr="Ancylostoma_sp_anterior_H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609850"/>
            <a:ext cx="3733800" cy="2800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Ancylostoma</a:t>
            </a:r>
            <a:r>
              <a:rPr lang="en-US" dirty="0"/>
              <a:t> posterior</a:t>
            </a:r>
          </a:p>
        </p:txBody>
      </p:sp>
      <p:pic>
        <p:nvPicPr>
          <p:cNvPr id="4" name="Content Placeholder 3" descr="Ancylostoma_sp_posterior_H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482240"/>
            <a:ext cx="4267200" cy="315655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  <a:r>
              <a:rPr lang="en-US" sz="4000" dirty="0" err="1"/>
              <a:t>telur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mirip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Strongyloides</a:t>
            </a:r>
            <a:r>
              <a:rPr lang="en-US" sz="3200" dirty="0"/>
              <a:t> </a:t>
            </a:r>
            <a:r>
              <a:rPr lang="en-US" sz="3200" dirty="0" err="1"/>
              <a:t>stercoralis</a:t>
            </a:r>
            <a:endParaRPr lang="en-US" sz="3200" dirty="0"/>
          </a:p>
          <a:p>
            <a:r>
              <a:rPr lang="en-US" sz="3200" dirty="0" err="1"/>
              <a:t>Bentuk</a:t>
            </a:r>
            <a:r>
              <a:rPr lang="en-US" sz="3200" dirty="0"/>
              <a:t> oval</a:t>
            </a:r>
          </a:p>
          <a:p>
            <a:r>
              <a:rPr lang="en-US" sz="3200" dirty="0" err="1"/>
              <a:t>Ukuran</a:t>
            </a:r>
            <a:r>
              <a:rPr lang="en-US" sz="3200" dirty="0"/>
              <a:t> 40 x 65 </a:t>
            </a:r>
            <a:r>
              <a:rPr lang="en-US" sz="3200" dirty="0" err="1"/>
              <a:t>mikron</a:t>
            </a:r>
            <a:endParaRPr lang="en-US" sz="3200" dirty="0"/>
          </a:p>
          <a:p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berwarna</a:t>
            </a:r>
            <a:r>
              <a:rPr lang="en-US" sz="3200" dirty="0"/>
              <a:t>,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transparan</a:t>
            </a:r>
            <a:endParaRPr lang="en-US" sz="3200" dirty="0"/>
          </a:p>
          <a:p>
            <a:r>
              <a:rPr lang="en-US" sz="3200" dirty="0" err="1"/>
              <a:t>Keluar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 </a:t>
            </a:r>
            <a:r>
              <a:rPr lang="en-US" sz="3200" dirty="0" err="1"/>
              <a:t>feses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unsegmen</a:t>
            </a:r>
            <a:r>
              <a:rPr lang="en-US" sz="3200" dirty="0"/>
              <a:t> ovum </a:t>
            </a:r>
            <a:r>
              <a:rPr lang="en-US" sz="3200" dirty="0" err="1"/>
              <a:t>atau</a:t>
            </a:r>
            <a:r>
              <a:rPr lang="en-US" sz="3200" dirty="0"/>
              <a:t> 2-8 </a:t>
            </a:r>
            <a:r>
              <a:rPr lang="en-US" sz="3200" dirty="0" err="1"/>
              <a:t>blastomer</a:t>
            </a:r>
            <a:endParaRPr lang="en-US" sz="3200" dirty="0"/>
          </a:p>
          <a:p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konstipasi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morula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larva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Telur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3" descr="Hookworm_egg_B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749" y="2590800"/>
            <a:ext cx="3447738" cy="3048000"/>
          </a:xfrm>
        </p:spPr>
      </p:pic>
      <p:pic>
        <p:nvPicPr>
          <p:cNvPr id="3" name="Content Placeholder 3" descr="Hookworm_2x2_B.jpg">
            <a:extLst>
              <a:ext uri="{FF2B5EF4-FFF2-40B4-BE49-F238E27FC236}">
                <a16:creationId xmlns:a16="http://schemas.microsoft.com/office/drawing/2014/main" id="{76A80307-A01B-0E6D-5B51-6F7F4233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59" y="2726134"/>
            <a:ext cx="2777331" cy="2777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29E5E-477B-BDC4-C2FA-A7943626E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49" y="2362200"/>
            <a:ext cx="7197251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Telur</a:t>
            </a:r>
            <a:r>
              <a:rPr lang="en-US" sz="3200" dirty="0"/>
              <a:t> yang </a:t>
            </a:r>
            <a:r>
              <a:rPr lang="en-US" sz="3200" dirty="0" err="1"/>
              <a:t>keluar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 </a:t>
            </a:r>
            <a:r>
              <a:rPr lang="en-US" sz="3200" dirty="0" err="1"/>
              <a:t>feses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infektif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:</a:t>
            </a:r>
          </a:p>
          <a:p>
            <a:pPr marL="514350" indent="-514350"/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menetas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keluar</a:t>
            </a:r>
            <a:r>
              <a:rPr lang="en-US" sz="3200" dirty="0"/>
              <a:t> larva stadium 1 (</a:t>
            </a:r>
            <a:r>
              <a:rPr lang="en-US" sz="3200" dirty="0" err="1"/>
              <a:t>rhabditoid</a:t>
            </a:r>
            <a:r>
              <a:rPr lang="en-US" sz="3200" dirty="0"/>
              <a:t> larva)</a:t>
            </a:r>
          </a:p>
          <a:p>
            <a:pPr marL="514350" indent="-514350"/>
            <a:r>
              <a:rPr lang="en-US" sz="3200" dirty="0"/>
              <a:t>Larva stadium 3 (</a:t>
            </a:r>
            <a:r>
              <a:rPr lang="en-US" sz="3200" dirty="0" err="1"/>
              <a:t>filariform</a:t>
            </a:r>
            <a:r>
              <a:rPr lang="en-US" sz="3200" dirty="0"/>
              <a:t> larva) </a:t>
            </a:r>
            <a:r>
              <a:rPr lang="en-US" sz="3200" dirty="0" err="1"/>
              <a:t>dalam</a:t>
            </a:r>
            <a:r>
              <a:rPr lang="en-US" sz="3200" dirty="0"/>
              <a:t> 6 – 8 </a:t>
            </a:r>
            <a:r>
              <a:rPr lang="en-US" sz="3200" dirty="0" err="1"/>
              <a:t>hari</a:t>
            </a:r>
            <a:endParaRPr lang="en-US" sz="3200" dirty="0"/>
          </a:p>
          <a:p>
            <a:pPr marL="514350" indent="-514350"/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err="1"/>
              <a:t>Inokulasi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penetrasi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, larva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aktif</a:t>
            </a: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err="1"/>
              <a:t>Migrasi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filariform</a:t>
            </a:r>
            <a:r>
              <a:rPr lang="en-US" sz="3200" dirty="0"/>
              <a:t> larva,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pembuluh</a:t>
            </a:r>
            <a:r>
              <a:rPr lang="en-US" sz="3200" dirty="0"/>
              <a:t> </a:t>
            </a:r>
            <a:r>
              <a:rPr lang="en-US" sz="3200" dirty="0" err="1"/>
              <a:t>darah</a:t>
            </a:r>
            <a:r>
              <a:rPr lang="en-US" sz="3200" dirty="0"/>
              <a:t>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jantung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paru</a:t>
            </a:r>
            <a:r>
              <a:rPr lang="en-US" sz="3200" dirty="0"/>
              <a:t> –</a:t>
            </a:r>
            <a:r>
              <a:rPr lang="en-US" sz="3200" dirty="0" err="1"/>
              <a:t>paru</a:t>
            </a:r>
            <a:r>
              <a:rPr lang="en-US" sz="3200" dirty="0"/>
              <a:t>, </a:t>
            </a:r>
            <a:r>
              <a:rPr lang="en-US" sz="3200" dirty="0" err="1"/>
              <a:t>tertelan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Di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, larva </a:t>
            </a:r>
            <a:r>
              <a:rPr lang="en-US" sz="3200" dirty="0" err="1"/>
              <a:t>melepaskan</a:t>
            </a:r>
            <a:r>
              <a:rPr lang="en-US" sz="3200" dirty="0"/>
              <a:t> </a:t>
            </a: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melekat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mukosa</a:t>
            </a:r>
            <a:r>
              <a:rPr lang="en-US" sz="3200" dirty="0"/>
              <a:t> </a:t>
            </a:r>
            <a:r>
              <a:rPr lang="en-US" sz="3200" dirty="0" err="1"/>
              <a:t>usu</a:t>
            </a:r>
            <a:r>
              <a:rPr lang="id-ID" sz="3200" dirty="0"/>
              <a:t>s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Ascaris</a:t>
            </a:r>
            <a:r>
              <a:rPr lang="en-US" sz="4800" b="1" dirty="0"/>
              <a:t> </a:t>
            </a:r>
            <a:r>
              <a:rPr lang="en-US" sz="4800" b="1" dirty="0" err="1"/>
              <a:t>lumbricoides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 :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gelang</a:t>
            </a:r>
            <a:endParaRPr lang="en-US" sz="3200" dirty="0"/>
          </a:p>
          <a:p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: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dunia</a:t>
            </a:r>
            <a:r>
              <a:rPr lang="en-US" sz="3200" dirty="0"/>
              <a:t>,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tropis</a:t>
            </a:r>
            <a:endParaRPr lang="en-US" sz="3200" dirty="0"/>
          </a:p>
          <a:p>
            <a:r>
              <a:rPr lang="en-US" sz="3200" dirty="0"/>
              <a:t>Habitat :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en-US" sz="3200" dirty="0"/>
          </a:p>
          <a:p>
            <a:r>
              <a:rPr lang="en-US" sz="3200" dirty="0" err="1"/>
              <a:t>Morfologi</a:t>
            </a:r>
            <a:r>
              <a:rPr lang="en-US" sz="3200" dirty="0"/>
              <a:t> : </a:t>
            </a:r>
            <a:r>
              <a:rPr lang="en-US" sz="3200" dirty="0" err="1"/>
              <a:t>mirip</a:t>
            </a:r>
            <a:r>
              <a:rPr lang="en-US" sz="3200" dirty="0"/>
              <a:t>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, </a:t>
            </a:r>
            <a:r>
              <a:rPr lang="en-US" sz="3200" dirty="0" err="1"/>
              <a:t>ukuran</a:t>
            </a:r>
            <a:r>
              <a:rPr lang="en-US" sz="3200" dirty="0"/>
              <a:t> </a:t>
            </a:r>
            <a:r>
              <a:rPr lang="en-US" sz="3200" dirty="0" err="1"/>
              <a:t>jantan</a:t>
            </a:r>
            <a:r>
              <a:rPr lang="en-US" sz="3200" dirty="0"/>
              <a:t> 10 -30 cm, </a:t>
            </a:r>
            <a:r>
              <a:rPr lang="en-US" sz="3200" dirty="0" err="1"/>
              <a:t>betina</a:t>
            </a:r>
            <a:r>
              <a:rPr lang="en-US" sz="3200" dirty="0"/>
              <a:t> 22 -35 cm, </a:t>
            </a:r>
            <a:r>
              <a:rPr lang="en-US" sz="3200" dirty="0" err="1"/>
              <a:t>coklat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merah</a:t>
            </a:r>
            <a:r>
              <a:rPr lang="en-US" sz="3200" dirty="0"/>
              <a:t> </a:t>
            </a:r>
            <a:r>
              <a:rPr lang="en-US" sz="3200" dirty="0" err="1"/>
              <a:t>muda</a:t>
            </a:r>
            <a:r>
              <a:rPr lang="en-US" sz="3200" dirty="0"/>
              <a:t>/</a:t>
            </a:r>
            <a:r>
              <a:rPr lang="en-US" sz="3200" dirty="0" err="1"/>
              <a:t>pucat</a:t>
            </a:r>
            <a:r>
              <a:rPr lang="en-US" sz="3200" dirty="0"/>
              <a:t>, </a:t>
            </a:r>
            <a:r>
              <a:rPr lang="en-US" sz="3200" dirty="0" err="1"/>
              <a:t>ujung</a:t>
            </a:r>
            <a:r>
              <a:rPr lang="en-US" sz="3200" dirty="0"/>
              <a:t> anterior </a:t>
            </a:r>
            <a:r>
              <a:rPr lang="en-US" sz="3200" dirty="0" err="1"/>
              <a:t>lbh</a:t>
            </a:r>
            <a:r>
              <a:rPr lang="en-US" sz="3200" dirty="0"/>
              <a:t> </a:t>
            </a:r>
            <a:r>
              <a:rPr lang="en-US" sz="3200" dirty="0" err="1"/>
              <a:t>runcing</a:t>
            </a:r>
            <a:r>
              <a:rPr lang="en-US" sz="3200" dirty="0"/>
              <a:t> </a:t>
            </a:r>
            <a:r>
              <a:rPr lang="en-US" sz="3200" dirty="0" err="1"/>
              <a:t>drpd</a:t>
            </a:r>
            <a:r>
              <a:rPr lang="en-US" sz="3200" dirty="0"/>
              <a:t> posterior. Posterior </a:t>
            </a:r>
            <a:r>
              <a:rPr lang="en-US" sz="3200" dirty="0" err="1"/>
              <a:t>jantan</a:t>
            </a:r>
            <a:r>
              <a:rPr lang="en-US" sz="3200" dirty="0"/>
              <a:t> </a:t>
            </a:r>
            <a:r>
              <a:rPr lang="en-US" sz="3200" dirty="0" err="1"/>
              <a:t>melengkung</a:t>
            </a:r>
            <a:r>
              <a:rPr lang="en-US" sz="3200" dirty="0"/>
              <a:t> dan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spikulum</a:t>
            </a:r>
            <a:endParaRPr lang="en-US" sz="3200" dirty="0"/>
          </a:p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kawin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200.000 </a:t>
            </a:r>
            <a:r>
              <a:rPr lang="en-US" sz="3200" dirty="0" err="1"/>
              <a:t>telur</a:t>
            </a:r>
            <a:r>
              <a:rPr lang="en-US" sz="3200" dirty="0"/>
              <a:t>/</a:t>
            </a:r>
            <a:r>
              <a:rPr lang="en-US" sz="3200" dirty="0" err="1"/>
              <a:t>hari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C718CB-9AF4-3C03-5887-FC77027A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CF154-9BE7-5836-532B-BEEE871D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7270"/>
            <a:ext cx="7827690" cy="399661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5BE1E01-8D45-F87C-3DD3-4147D067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Skema</a:t>
            </a:r>
            <a:r>
              <a:rPr lang="en-US" sz="4000" dirty="0"/>
              <a:t> </a:t>
            </a:r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pic>
        <p:nvPicPr>
          <p:cNvPr id="4" name="Content Placeholder 3" descr="Hookworm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345" y="2490788"/>
            <a:ext cx="4585247" cy="34448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Gejala</a:t>
            </a:r>
            <a:r>
              <a:rPr lang="en-US" sz="4000" dirty="0"/>
              <a:t> </a:t>
            </a:r>
            <a:r>
              <a:rPr lang="en-US" sz="4000" dirty="0" err="1"/>
              <a:t>klinis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Akibat</a:t>
            </a:r>
            <a:r>
              <a:rPr lang="en-US" sz="3200" dirty="0"/>
              <a:t> larva:</a:t>
            </a:r>
          </a:p>
          <a:p>
            <a:pPr marL="514350" indent="-514350"/>
            <a:r>
              <a:rPr lang="en-US" sz="3200" dirty="0"/>
              <a:t>Dermatitis</a:t>
            </a:r>
          </a:p>
          <a:p>
            <a:pPr marL="514350" indent="-514350"/>
            <a:r>
              <a:rPr lang="en-US" sz="3200" dirty="0" err="1"/>
              <a:t>Cutaneus</a:t>
            </a:r>
            <a:r>
              <a:rPr lang="en-US" sz="3200" dirty="0"/>
              <a:t> larva </a:t>
            </a:r>
            <a:r>
              <a:rPr lang="en-US" sz="3200" dirty="0" err="1"/>
              <a:t>migrans</a:t>
            </a:r>
            <a:endParaRPr lang="en-US" sz="3200" dirty="0"/>
          </a:p>
          <a:p>
            <a:pPr marL="514350" indent="-514350"/>
            <a:r>
              <a:rPr lang="en-US" sz="3200" dirty="0" err="1"/>
              <a:t>Selama</a:t>
            </a:r>
            <a:r>
              <a:rPr lang="en-US" sz="3200" dirty="0"/>
              <a:t> </a:t>
            </a:r>
            <a:r>
              <a:rPr lang="en-US" sz="3200" dirty="0" err="1"/>
              <a:t>periode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paru</a:t>
            </a:r>
            <a:r>
              <a:rPr lang="en-US" sz="3200" dirty="0"/>
              <a:t>, larva </a:t>
            </a:r>
            <a:r>
              <a:rPr lang="en-US" sz="3200" dirty="0" err="1"/>
              <a:t>menimbulkan</a:t>
            </a:r>
            <a:r>
              <a:rPr lang="en-US" sz="3200" dirty="0"/>
              <a:t> </a:t>
            </a:r>
            <a:r>
              <a:rPr lang="en-US" sz="3200" dirty="0" err="1"/>
              <a:t>gejala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Bronchitis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Bronchopneumonia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/>
              <a:t>Eosinophillia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err="1"/>
              <a:t>Akibat</a:t>
            </a:r>
            <a:r>
              <a:rPr lang="en-US" sz="3200" dirty="0"/>
              <a:t>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endParaRPr lang="en-US" sz="3200" dirty="0"/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Anemia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/>
              <a:t>Malnutrisi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lphaLcParenR"/>
            </a:pP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Pencegahan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/>
              <a:t>Pencegahan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pemutusan</a:t>
            </a:r>
            <a:r>
              <a:rPr lang="en-US" sz="3200" dirty="0"/>
              <a:t> </a:t>
            </a:r>
            <a:r>
              <a:rPr lang="en-US" sz="3200" dirty="0" err="1"/>
              <a:t>rantai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, </a:t>
            </a:r>
            <a:r>
              <a:rPr lang="en-US" sz="3200" dirty="0" err="1"/>
              <a:t>melalui</a:t>
            </a:r>
            <a:r>
              <a:rPr lang="en-US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infeksi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mengobati</a:t>
            </a:r>
            <a:r>
              <a:rPr lang="en-US" sz="3200" dirty="0"/>
              <a:t> </a:t>
            </a:r>
            <a:r>
              <a:rPr lang="en-US" sz="3200" dirty="0" err="1"/>
              <a:t>pasien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Memperbaiki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prasarana</a:t>
            </a:r>
            <a:r>
              <a:rPr lang="en-US" sz="3200" dirty="0"/>
              <a:t> </a:t>
            </a:r>
            <a:r>
              <a:rPr lang="en-US" sz="3200" dirty="0" err="1"/>
              <a:t>pembuangan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Memakai</a:t>
            </a:r>
            <a:r>
              <a:rPr lang="en-US" sz="3200" dirty="0"/>
              <a:t> alas kaki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Strongyloides</a:t>
            </a:r>
            <a:r>
              <a:rPr lang="en-US" sz="4000" dirty="0"/>
              <a:t> </a:t>
            </a:r>
            <a:r>
              <a:rPr lang="en-US" sz="4000" dirty="0" err="1"/>
              <a:t>stercoralis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Penyakit</a:t>
            </a:r>
            <a:r>
              <a:rPr lang="en-US" sz="3200" dirty="0"/>
              <a:t> : </a:t>
            </a:r>
            <a:r>
              <a:rPr lang="en-US" sz="3200" dirty="0" err="1"/>
              <a:t>strongyloidiasis</a:t>
            </a:r>
            <a:endParaRPr lang="en-US" sz="3200" dirty="0"/>
          </a:p>
          <a:p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: </a:t>
            </a:r>
            <a:r>
              <a:rPr lang="en-US" sz="3200" dirty="0" err="1"/>
              <a:t>awalnya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beriklim</a:t>
            </a:r>
            <a:r>
              <a:rPr lang="en-US" sz="3200" dirty="0"/>
              <a:t> </a:t>
            </a:r>
            <a:r>
              <a:rPr lang="en-US" sz="3200" dirty="0" err="1"/>
              <a:t>panas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berkembang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  <a:r>
              <a:rPr lang="en-US" sz="3200" dirty="0" err="1"/>
              <a:t>sedang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dingin</a:t>
            </a:r>
            <a:endParaRPr lang="en-US" sz="3200" dirty="0"/>
          </a:p>
          <a:p>
            <a:r>
              <a:rPr lang="en-US" sz="3200" dirty="0" err="1"/>
              <a:t>Ada</a:t>
            </a:r>
            <a:r>
              <a:rPr lang="en-US" sz="3200" dirty="0"/>
              <a:t> 2 </a:t>
            </a:r>
            <a:r>
              <a:rPr lang="en-US" sz="3200" dirty="0" err="1"/>
              <a:t>generasi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parasitik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non </a:t>
            </a:r>
            <a:r>
              <a:rPr lang="en-US" sz="3200" dirty="0" err="1"/>
              <a:t>parasitik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parasitik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: </a:t>
            </a:r>
            <a:r>
              <a:rPr lang="en-US" sz="3200" dirty="0" err="1"/>
              <a:t>langsing</a:t>
            </a:r>
            <a:r>
              <a:rPr lang="en-US" sz="3200" dirty="0"/>
              <a:t> </a:t>
            </a:r>
            <a:r>
              <a:rPr lang="en-US" sz="3200" dirty="0" err="1"/>
              <a:t>silindris</a:t>
            </a:r>
            <a:r>
              <a:rPr lang="en-US" sz="3200" dirty="0"/>
              <a:t>,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>
                <a:sym typeface="Symbol"/>
              </a:rPr>
              <a:t> 2,5 mm, semi </a:t>
            </a:r>
            <a:r>
              <a:rPr lang="en-US" sz="3200" dirty="0" err="1">
                <a:sym typeface="Symbol"/>
              </a:rPr>
              <a:t>transparan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tidak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berwarna</a:t>
            </a:r>
            <a:r>
              <a:rPr lang="en-US" sz="3200" dirty="0">
                <a:sym typeface="Symbol"/>
              </a:rPr>
              <a:t>, posterior </a:t>
            </a:r>
            <a:r>
              <a:rPr lang="en-US" sz="3200" dirty="0" err="1">
                <a:sym typeface="Symbol"/>
              </a:rPr>
              <a:t>runcing</a:t>
            </a:r>
            <a:r>
              <a:rPr lang="en-US" sz="3200" dirty="0">
                <a:sym typeface="Symbol"/>
              </a:rPr>
              <a:t>, </a:t>
            </a:r>
            <a:r>
              <a:rPr lang="en-US" sz="3200" dirty="0" err="1">
                <a:sym typeface="Symbol"/>
              </a:rPr>
              <a:t>posisi</a:t>
            </a:r>
            <a:r>
              <a:rPr lang="en-US" sz="3200" dirty="0">
                <a:sym typeface="Symbol"/>
              </a:rPr>
              <a:t> anus </a:t>
            </a:r>
            <a:r>
              <a:rPr lang="en-US" sz="3200" dirty="0" err="1">
                <a:sym typeface="Symbol"/>
              </a:rPr>
              <a:t>agak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ke</a:t>
            </a:r>
            <a:r>
              <a:rPr lang="en-US" sz="3200" dirty="0">
                <a:sym typeface="Symbol"/>
              </a:rPr>
              <a:t> ventral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Jantan</a:t>
            </a:r>
            <a:r>
              <a:rPr lang="en-US" sz="3200" dirty="0">
                <a:sym typeface="Symbol"/>
              </a:rPr>
              <a:t> : </a:t>
            </a:r>
            <a:r>
              <a:rPr lang="en-US" sz="3200" dirty="0" err="1">
                <a:sym typeface="Symbol"/>
              </a:rPr>
              <a:t>filariform</a:t>
            </a:r>
            <a:r>
              <a:rPr lang="en-US" sz="3200" dirty="0">
                <a:sym typeface="Symbol"/>
              </a:rPr>
              <a:t>, 0,7 mm, </a:t>
            </a:r>
            <a:r>
              <a:rPr lang="en-US" sz="3200" dirty="0" err="1">
                <a:sym typeface="Symbol"/>
              </a:rPr>
              <a:t>tidak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caudal, </a:t>
            </a: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2 </a:t>
            </a:r>
            <a:r>
              <a:rPr lang="en-US" sz="3200" dirty="0" err="1">
                <a:sym typeface="Symbol"/>
              </a:rPr>
              <a:t>spiculae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di</a:t>
            </a:r>
            <a:r>
              <a:rPr lang="en-US" sz="3200" dirty="0">
                <a:sym typeface="Symbol"/>
              </a:rPr>
              <a:t> posterior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Cacing</a:t>
            </a:r>
            <a:r>
              <a:rPr lang="en-US" sz="3200" dirty="0">
                <a:sym typeface="Symbol"/>
              </a:rPr>
              <a:t> gravid : </a:t>
            </a:r>
            <a:r>
              <a:rPr lang="en-US" sz="3200" dirty="0" err="1">
                <a:sym typeface="Symbol"/>
              </a:rPr>
              <a:t>telur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dalam</a:t>
            </a:r>
            <a:r>
              <a:rPr lang="en-US" sz="3200" dirty="0">
                <a:sym typeface="Symbol"/>
              </a:rPr>
              <a:t> uterus, vulva </a:t>
            </a:r>
            <a:r>
              <a:rPr lang="en-US" sz="3200" dirty="0" err="1">
                <a:sym typeface="Symbol"/>
              </a:rPr>
              <a:t>terbuka</a:t>
            </a:r>
            <a:endParaRPr lang="en-US" sz="3200" dirty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ym typeface="Symbol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S. </a:t>
            </a:r>
            <a:r>
              <a:rPr lang="en-US" sz="4000" dirty="0" err="1"/>
              <a:t>Stercoralis</a:t>
            </a:r>
            <a:r>
              <a:rPr lang="en-US" sz="4000" dirty="0"/>
              <a:t> </a:t>
            </a:r>
            <a:r>
              <a:rPr lang="en-US" sz="4000" dirty="0" err="1"/>
              <a:t>betina</a:t>
            </a:r>
            <a:r>
              <a:rPr lang="en-US" sz="4000" dirty="0"/>
              <a:t> &amp; </a:t>
            </a:r>
            <a:r>
              <a:rPr lang="en-US" sz="4000" dirty="0" err="1"/>
              <a:t>Jantan</a:t>
            </a:r>
            <a:endParaRPr lang="en-US" sz="4000" dirty="0"/>
          </a:p>
        </p:txBody>
      </p:sp>
      <p:pic>
        <p:nvPicPr>
          <p:cNvPr id="4" name="Content Placeholder 3" descr="S_stercoralis_female_B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6" y="2590703"/>
            <a:ext cx="2502482" cy="2079625"/>
          </a:xfrm>
        </p:spPr>
      </p:pic>
      <p:pic>
        <p:nvPicPr>
          <p:cNvPr id="3" name="Content Placeholder 3" descr="S. Stercoralis Jantan&#10;">
            <a:extLst>
              <a:ext uri="{FF2B5EF4-FFF2-40B4-BE49-F238E27FC236}">
                <a16:creationId xmlns:a16="http://schemas.microsoft.com/office/drawing/2014/main" id="{E3B9C3B4-4C59-8289-CDBF-CE2E1700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590703"/>
            <a:ext cx="4038600" cy="22230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Telur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tambang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Ukuran</a:t>
            </a:r>
            <a:r>
              <a:rPr lang="en-US" sz="3200" dirty="0"/>
              <a:t> 50 x 30 </a:t>
            </a:r>
            <a:r>
              <a:rPr lang="en-US" sz="3200" dirty="0" err="1"/>
              <a:t>mikron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menetas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lumen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rhabditoid</a:t>
            </a:r>
            <a:r>
              <a:rPr lang="en-US" sz="3200" dirty="0"/>
              <a:t> larva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Larva </a:t>
            </a:r>
            <a:r>
              <a:rPr lang="en-US" sz="3200" dirty="0" err="1"/>
              <a:t>rhabditoid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200 – 250 </a:t>
            </a:r>
            <a:r>
              <a:rPr lang="en-US" sz="3200" dirty="0" err="1"/>
              <a:t>mikron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Rongga</a:t>
            </a:r>
            <a:r>
              <a:rPr lang="en-US" sz="3200" dirty="0"/>
              <a:t> </a:t>
            </a:r>
            <a:r>
              <a:rPr lang="en-US" sz="3200" dirty="0" err="1"/>
              <a:t>mulut</a:t>
            </a:r>
            <a:r>
              <a:rPr lang="en-US" sz="3200" dirty="0"/>
              <a:t> </a:t>
            </a:r>
            <a:r>
              <a:rPr lang="en-US" sz="3200" dirty="0" err="1"/>
              <a:t>pendek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Esofagus</a:t>
            </a:r>
            <a:r>
              <a:rPr lang="en-US" sz="3200" dirty="0"/>
              <a:t> </a:t>
            </a:r>
            <a:r>
              <a:rPr lang="en-US" sz="3200" dirty="0" err="1"/>
              <a:t>tipe</a:t>
            </a:r>
            <a:r>
              <a:rPr lang="en-US" sz="3200" dirty="0"/>
              <a:t> </a:t>
            </a:r>
            <a:r>
              <a:rPr lang="en-US" sz="3200" dirty="0" err="1"/>
              <a:t>rhabditoid</a:t>
            </a:r>
            <a:r>
              <a:rPr lang="en-US" sz="3200" dirty="0"/>
              <a:t>, muscular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anterior,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sabuk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tengah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bulbus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posterior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Genital </a:t>
            </a:r>
            <a:r>
              <a:rPr lang="en-US" sz="3200" dirty="0" err="1"/>
              <a:t>premodial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car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62484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Larva </a:t>
            </a:r>
            <a:r>
              <a:rPr lang="en-US" sz="4000" dirty="0" err="1"/>
              <a:t>rhabditoid</a:t>
            </a:r>
            <a:r>
              <a:rPr lang="en-US" sz="4000" dirty="0"/>
              <a:t> &amp; Filariform</a:t>
            </a:r>
          </a:p>
        </p:txBody>
      </p:sp>
      <p:pic>
        <p:nvPicPr>
          <p:cNvPr id="4" name="Content Placeholder 3" descr="S_stercoralis_rhabditoid_B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6" y="2743200"/>
            <a:ext cx="3395134" cy="2524173"/>
          </a:xfrm>
        </p:spPr>
      </p:pic>
      <p:pic>
        <p:nvPicPr>
          <p:cNvPr id="3" name="Content Placeholder 3" descr="S_stercoralis_filariform_BAM1.jpg">
            <a:extLst>
              <a:ext uri="{FF2B5EF4-FFF2-40B4-BE49-F238E27FC236}">
                <a16:creationId xmlns:a16="http://schemas.microsoft.com/office/drawing/2014/main" id="{9D98BD9C-377C-D1A3-124F-70401737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71941"/>
            <a:ext cx="3581400" cy="278347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Filarifor</a:t>
            </a:r>
            <a:r>
              <a:rPr lang="en-US" sz="3200" dirty="0"/>
              <a:t> larva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langsing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Esofagus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muscular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Mulut</a:t>
            </a:r>
            <a:r>
              <a:rPr lang="en-US" sz="3200" dirty="0"/>
              <a:t> </a:t>
            </a:r>
            <a:r>
              <a:rPr lang="en-US" sz="3200" dirty="0" err="1"/>
              <a:t>pendek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lekuk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posterior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parasitik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endParaRPr lang="en-US" sz="3200" dirty="0"/>
          </a:p>
          <a:p>
            <a:r>
              <a:rPr lang="en-US" sz="3200" dirty="0" err="1"/>
              <a:t>Betina</a:t>
            </a:r>
            <a:r>
              <a:rPr lang="en-US" sz="3200" dirty="0"/>
              <a:t> : </a:t>
            </a:r>
            <a:r>
              <a:rPr lang="en-US" sz="3200" dirty="0" err="1"/>
              <a:t>mukosa</a:t>
            </a:r>
            <a:endParaRPr lang="en-US" sz="3200" dirty="0"/>
          </a:p>
          <a:p>
            <a:r>
              <a:rPr lang="en-US" sz="3200" dirty="0" err="1"/>
              <a:t>Jantan</a:t>
            </a:r>
            <a:r>
              <a:rPr lang="en-US" sz="3200" dirty="0"/>
              <a:t> :lumen </a:t>
            </a:r>
            <a:r>
              <a:rPr lang="en-US" sz="3200" dirty="0" err="1"/>
              <a:t>usus</a:t>
            </a:r>
            <a:endParaRPr lang="en-US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Indirect development</a:t>
            </a:r>
          </a:p>
          <a:p>
            <a:pPr marL="514350" indent="-514350"/>
            <a:r>
              <a:rPr lang="en-US" sz="3200" dirty="0" err="1"/>
              <a:t>Pertumbuhan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, </a:t>
            </a:r>
            <a:r>
              <a:rPr lang="en-US" sz="3200" dirty="0" err="1"/>
              <a:t>berubah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parasitik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menguntungkan</a:t>
            </a:r>
            <a:endParaRPr lang="en-US" sz="3200" dirty="0"/>
          </a:p>
          <a:p>
            <a:pPr marL="514350" indent="-514350"/>
            <a:r>
              <a:rPr lang="en-US" sz="3200" dirty="0" err="1"/>
              <a:t>Rhabditoid</a:t>
            </a:r>
            <a:r>
              <a:rPr lang="en-US" sz="3200" dirty="0"/>
              <a:t> larva – </a:t>
            </a:r>
            <a:r>
              <a:rPr lang="en-US" sz="3200" dirty="0" err="1"/>
              <a:t>dewasa</a:t>
            </a:r>
            <a:r>
              <a:rPr lang="en-US" sz="3200" dirty="0"/>
              <a:t> – </a:t>
            </a:r>
            <a:r>
              <a:rPr lang="en-US" sz="3200" dirty="0" err="1"/>
              <a:t>telur</a:t>
            </a:r>
            <a:r>
              <a:rPr lang="en-US" sz="3200" dirty="0"/>
              <a:t> – </a:t>
            </a:r>
            <a:r>
              <a:rPr lang="en-US" sz="3200" dirty="0" err="1"/>
              <a:t>rhabditoid</a:t>
            </a:r>
            <a:r>
              <a:rPr lang="en-US" sz="3200" dirty="0"/>
              <a:t> larva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err="1"/>
              <a:t>Dirrect</a:t>
            </a:r>
            <a:r>
              <a:rPr lang="en-US" sz="3200" dirty="0"/>
              <a:t> development</a:t>
            </a:r>
          </a:p>
          <a:p>
            <a:pPr marL="514350" indent="-514350"/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en-US" sz="3200" dirty="0"/>
          </a:p>
          <a:p>
            <a:pPr marL="514350" indent="-514350"/>
            <a:r>
              <a:rPr lang="en-US" sz="3200" dirty="0" err="1"/>
              <a:t>Filariform</a:t>
            </a:r>
            <a:r>
              <a:rPr lang="en-US" sz="3200" dirty="0"/>
              <a:t> larva (</a:t>
            </a:r>
            <a:r>
              <a:rPr lang="en-US" sz="3200" dirty="0" err="1"/>
              <a:t>siklus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tambang</a:t>
            </a:r>
            <a:r>
              <a:rPr lang="en-US" sz="3200" dirty="0"/>
              <a:t>)</a:t>
            </a:r>
          </a:p>
          <a:p>
            <a:pPr marL="514350" indent="-514350"/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, </a:t>
            </a:r>
            <a:r>
              <a:rPr lang="en-US" sz="3200" dirty="0" err="1"/>
              <a:t>kawin,menghasilkan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– </a:t>
            </a:r>
            <a:r>
              <a:rPr lang="en-US" sz="3200" dirty="0" err="1"/>
              <a:t>rhabditoid</a:t>
            </a:r>
            <a:r>
              <a:rPr lang="en-US" sz="3200" dirty="0"/>
              <a:t> larva</a:t>
            </a:r>
          </a:p>
          <a:p>
            <a:pPr marL="514350" indent="-514350"/>
            <a:r>
              <a:rPr lang="en-US" sz="3200" dirty="0"/>
              <a:t>Larva </a:t>
            </a:r>
            <a:r>
              <a:rPr lang="en-US" sz="3200" dirty="0" err="1"/>
              <a:t>dikeluarkan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 </a:t>
            </a:r>
            <a:r>
              <a:rPr lang="en-US" sz="3200" dirty="0" err="1"/>
              <a:t>feses</a:t>
            </a:r>
            <a:endParaRPr lang="en-US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Auto infection</a:t>
            </a:r>
          </a:p>
          <a:p>
            <a:pPr marL="514350" indent="-514350"/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keadaan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,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pembentukan</a:t>
            </a:r>
            <a:r>
              <a:rPr lang="en-US" sz="3200" dirty="0"/>
              <a:t> </a:t>
            </a:r>
            <a:r>
              <a:rPr lang="en-US" sz="3200" dirty="0" err="1"/>
              <a:t>filariform</a:t>
            </a:r>
            <a:r>
              <a:rPr lang="en-US" sz="3200" dirty="0"/>
              <a:t> larva </a:t>
            </a:r>
            <a:r>
              <a:rPr lang="en-US" sz="3200" dirty="0" err="1"/>
              <a:t>dalam</a:t>
            </a:r>
            <a:r>
              <a:rPr lang="en-US" sz="3200" dirty="0"/>
              <a:t> lumen </a:t>
            </a:r>
            <a:r>
              <a:rPr lang="en-US" sz="3200" dirty="0" err="1"/>
              <a:t>usus</a:t>
            </a:r>
            <a:endParaRPr lang="en-US" sz="3200" dirty="0"/>
          </a:p>
          <a:p>
            <a:pPr marL="514350" indent="-514350"/>
            <a:r>
              <a:rPr lang="en-US" sz="3200" dirty="0" err="1"/>
              <a:t>Terjadi</a:t>
            </a:r>
            <a:r>
              <a:rPr lang="en-US" sz="3200" dirty="0"/>
              <a:t> auto infection internal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rongyloides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458199" cy="632459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biopsi</a:t>
            </a:r>
            <a:endParaRPr lang="en-US" sz="4000" dirty="0"/>
          </a:p>
        </p:txBody>
      </p:sp>
      <p:pic>
        <p:nvPicPr>
          <p:cNvPr id="4" name="Content Placeholder 3" descr="S_stercoralis_intbiopsy_400x_B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505" y="1295400"/>
            <a:ext cx="7344295" cy="43434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biopsi</a:t>
            </a:r>
            <a:endParaRPr lang="en-US" sz="4000" dirty="0"/>
          </a:p>
        </p:txBody>
      </p:sp>
      <p:pic>
        <p:nvPicPr>
          <p:cNvPr id="4" name="Content Placeholder 3" descr="Strongyloides_duodenal_biopsy_HE2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543800" cy="46482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Cara </a:t>
            </a:r>
            <a:r>
              <a:rPr lang="en-US" sz="4000" dirty="0" err="1"/>
              <a:t>infeksi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Percutaneus</a:t>
            </a:r>
            <a:r>
              <a:rPr lang="en-US" sz="3200" dirty="0"/>
              <a:t>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Peroral</a:t>
            </a:r>
            <a:r>
              <a:rPr lang="en-US" sz="3200" dirty="0"/>
              <a:t>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Perianal</a:t>
            </a:r>
            <a:r>
              <a:rPr lang="en-US" sz="3200" dirty="0"/>
              <a:t>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Internal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Auto infection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caris_posterior_B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8229600" cy="6248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Pencegahan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kontak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Kulit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Menghindari</a:t>
            </a:r>
            <a:r>
              <a:rPr lang="en-US" sz="3200" dirty="0"/>
              <a:t> </a:t>
            </a:r>
            <a:r>
              <a:rPr lang="en-US" sz="3200" dirty="0" err="1"/>
              <a:t>konstipasi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pasien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Pengobatan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pasien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Health education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Trichinella</a:t>
            </a:r>
            <a:r>
              <a:rPr lang="en-US" sz="4000" dirty="0"/>
              <a:t> </a:t>
            </a:r>
            <a:r>
              <a:rPr lang="en-US" sz="4000" dirty="0" err="1"/>
              <a:t>spiralis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Penyakit</a:t>
            </a:r>
            <a:r>
              <a:rPr lang="en-US" sz="3200" dirty="0"/>
              <a:t> : trichinosis</a:t>
            </a:r>
          </a:p>
          <a:p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: </a:t>
            </a:r>
            <a:r>
              <a:rPr lang="en-US" sz="3200" dirty="0" err="1"/>
              <a:t>kosmopolitan</a:t>
            </a:r>
            <a:endParaRPr lang="en-US" sz="3200" dirty="0"/>
          </a:p>
          <a:p>
            <a:r>
              <a:rPr lang="en-US" sz="3200" dirty="0"/>
              <a:t>Habitat :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en-US" sz="3200" dirty="0" err="1"/>
              <a:t>parasitik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mukosa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, (</a:t>
            </a:r>
            <a:r>
              <a:rPr lang="en-US" sz="3200" dirty="0" err="1"/>
              <a:t>definitif</a:t>
            </a:r>
            <a:r>
              <a:rPr lang="en-US" sz="3200" dirty="0"/>
              <a:t> host : </a:t>
            </a:r>
            <a:r>
              <a:rPr lang="en-US" sz="3200" dirty="0" err="1"/>
              <a:t>babi</a:t>
            </a:r>
            <a:r>
              <a:rPr lang="en-US" sz="3200" dirty="0"/>
              <a:t>, </a:t>
            </a:r>
            <a:r>
              <a:rPr lang="en-US" sz="3200" dirty="0" err="1"/>
              <a:t>tikus</a:t>
            </a:r>
            <a:r>
              <a:rPr lang="en-US" sz="3200" dirty="0"/>
              <a:t>, </a:t>
            </a:r>
            <a:r>
              <a:rPr lang="en-US" sz="3200" dirty="0" err="1"/>
              <a:t>manusia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en-US" sz="3200" dirty="0" err="1"/>
              <a:t>jantan</a:t>
            </a:r>
            <a:r>
              <a:rPr lang="en-US" sz="3200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1,4 – 1,6 mm, </a:t>
            </a:r>
            <a:r>
              <a:rPr lang="en-US" sz="3200" dirty="0">
                <a:sym typeface="Symbol"/>
              </a:rPr>
              <a:t> 0,04 mm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Symbol"/>
              </a:rPr>
              <a:t>Anterior ramping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Symbol"/>
              </a:rPr>
              <a:t>posterior </a:t>
            </a:r>
            <a:r>
              <a:rPr lang="en-US" sz="3200" dirty="0" err="1">
                <a:sym typeface="Symbol"/>
              </a:rPr>
              <a:t>tumpul</a:t>
            </a:r>
            <a:r>
              <a:rPr lang="en-US" sz="3200" dirty="0">
                <a:sym typeface="Symbol"/>
              </a:rPr>
              <a:t>, </a:t>
            </a: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2 conical papillae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Mati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setelah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copulasi</a:t>
            </a:r>
            <a:endParaRPr lang="en-US" sz="3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3 – 4 mm, </a:t>
            </a:r>
            <a:r>
              <a:rPr lang="en-US" sz="3200" dirty="0">
                <a:sym typeface="Symbol"/>
              </a:rPr>
              <a:t> 0,06 mm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Symbol"/>
              </a:rPr>
              <a:t>Anterior </a:t>
            </a:r>
            <a:r>
              <a:rPr lang="en-US" sz="3200" dirty="0" err="1">
                <a:sym typeface="Symbol"/>
              </a:rPr>
              <a:t>lebih</a:t>
            </a:r>
            <a:r>
              <a:rPr lang="en-US" sz="3200" dirty="0">
                <a:sym typeface="Symbol"/>
              </a:rPr>
              <a:t> ramping </a:t>
            </a:r>
            <a:r>
              <a:rPr lang="en-US" sz="3200" dirty="0" err="1">
                <a:sym typeface="Symbol"/>
              </a:rPr>
              <a:t>dari</a:t>
            </a:r>
            <a:r>
              <a:rPr lang="en-US" sz="3200" dirty="0">
                <a:sym typeface="Symbol"/>
              </a:rPr>
              <a:t> posterior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Symbol"/>
              </a:rPr>
              <a:t>Vulva </a:t>
            </a:r>
            <a:r>
              <a:rPr lang="en-US" sz="3200" dirty="0" err="1">
                <a:sym typeface="Symbol"/>
              </a:rPr>
              <a:t>terletak</a:t>
            </a:r>
            <a:r>
              <a:rPr lang="en-US" sz="3200" dirty="0">
                <a:sym typeface="Symbol"/>
              </a:rPr>
              <a:t> 1/5 </a:t>
            </a:r>
            <a:r>
              <a:rPr lang="en-US" sz="3200" dirty="0" err="1">
                <a:sym typeface="Symbol"/>
              </a:rPr>
              <a:t>bagian</a:t>
            </a:r>
            <a:r>
              <a:rPr lang="en-US" sz="3200" dirty="0">
                <a:sym typeface="Symbol"/>
              </a:rPr>
              <a:t> anterior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Betina</a:t>
            </a:r>
            <a:r>
              <a:rPr lang="en-US" sz="3200" dirty="0">
                <a:sym typeface="Symbol"/>
              </a:rPr>
              <a:t> gravid </a:t>
            </a:r>
            <a:r>
              <a:rPr lang="en-US" sz="3200" dirty="0" err="1">
                <a:sym typeface="Symbol"/>
              </a:rPr>
              <a:t>mengandung</a:t>
            </a:r>
            <a:r>
              <a:rPr lang="en-US" sz="3200" dirty="0">
                <a:sym typeface="Symbol"/>
              </a:rPr>
              <a:t> larva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Berumur</a:t>
            </a:r>
            <a:r>
              <a:rPr lang="en-US" sz="3200" dirty="0">
                <a:sym typeface="Symbol"/>
              </a:rPr>
              <a:t> 5 -7 </a:t>
            </a:r>
            <a:r>
              <a:rPr lang="en-US" sz="3200" dirty="0" err="1">
                <a:sym typeface="Symbol"/>
              </a:rPr>
              <a:t>minggu</a:t>
            </a:r>
            <a:endParaRPr lang="en-US" sz="3200" dirty="0"/>
          </a:p>
        </p:txBody>
      </p:sp>
      <p:pic>
        <p:nvPicPr>
          <p:cNvPr id="4" name="Content Placeholder 3" descr="Trichinella_BAM4.jpg">
            <a:extLst>
              <a:ext uri="{FF2B5EF4-FFF2-40B4-BE49-F238E27FC236}">
                <a16:creationId xmlns:a16="http://schemas.microsoft.com/office/drawing/2014/main" id="{7201AB2C-5943-CABB-13E7-7CBD6D02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55503"/>
            <a:ext cx="2023534" cy="202353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Larva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100 </a:t>
            </a:r>
            <a:r>
              <a:rPr lang="en-US" sz="3200" dirty="0" err="1"/>
              <a:t>mikron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Kista</a:t>
            </a:r>
            <a:r>
              <a:rPr lang="en-US" sz="3200" dirty="0"/>
              <a:t> </a:t>
            </a:r>
            <a:r>
              <a:rPr lang="en-US" sz="3200" dirty="0" err="1"/>
              <a:t>terbentuk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respon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kista</a:t>
            </a:r>
            <a:r>
              <a:rPr lang="en-US" sz="3200" dirty="0"/>
              <a:t> = 1 larva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Kista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deferensiasi</a:t>
            </a:r>
            <a:r>
              <a:rPr lang="en-US" sz="3200" dirty="0"/>
              <a:t> </a:t>
            </a:r>
            <a:r>
              <a:rPr lang="en-US" sz="3200" dirty="0" err="1"/>
              <a:t>seksual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Otot</a:t>
            </a:r>
            <a:r>
              <a:rPr lang="en-US" sz="3200" dirty="0"/>
              <a:t> yang </a:t>
            </a:r>
            <a:r>
              <a:rPr lang="en-US" sz="3200" dirty="0" err="1"/>
              <a:t>mengandung</a:t>
            </a:r>
            <a:r>
              <a:rPr lang="en-US" sz="3200" dirty="0"/>
              <a:t> </a:t>
            </a:r>
            <a:r>
              <a:rPr lang="en-US" sz="3200" dirty="0" err="1"/>
              <a:t>kista</a:t>
            </a:r>
            <a:r>
              <a:rPr lang="en-US" sz="3200" dirty="0"/>
              <a:t> </a:t>
            </a:r>
            <a:r>
              <a:rPr lang="en-US" sz="3200" dirty="0" err="1"/>
              <a:t>infektif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host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memakannya</a:t>
            </a:r>
            <a:endParaRPr lang="en-US" sz="3200" dirty="0"/>
          </a:p>
        </p:txBody>
      </p:sp>
      <p:pic>
        <p:nvPicPr>
          <p:cNvPr id="4" name="Content Placeholder 3" descr="Trichinella_larvaeG.jpg">
            <a:extLst>
              <a:ext uri="{FF2B5EF4-FFF2-40B4-BE49-F238E27FC236}">
                <a16:creationId xmlns:a16="http://schemas.microsoft.com/office/drawing/2014/main" id="{980F2A90-2ECF-AFAD-063E-F9FD95302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33400"/>
            <a:ext cx="2427983" cy="242798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Pencegahan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Daging</a:t>
            </a:r>
            <a:r>
              <a:rPr lang="en-US" sz="3200" dirty="0"/>
              <a:t> yang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dikonsumsi</a:t>
            </a:r>
            <a:r>
              <a:rPr lang="en-US" sz="3200" dirty="0"/>
              <a:t> </a:t>
            </a:r>
            <a:r>
              <a:rPr lang="en-US" sz="3200" dirty="0" err="1"/>
              <a:t>diperiksa</a:t>
            </a:r>
            <a:r>
              <a:rPr lang="en-US" sz="3200" dirty="0"/>
              <a:t> dl,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babi</a:t>
            </a:r>
            <a:endParaRPr lang="en-US" sz="3200" dirty="0"/>
          </a:p>
          <a:p>
            <a:r>
              <a:rPr lang="en-US" sz="3200" dirty="0" err="1"/>
              <a:t>Memasak</a:t>
            </a:r>
            <a:r>
              <a:rPr lang="en-US" sz="3200" dirty="0"/>
              <a:t> </a:t>
            </a:r>
            <a:r>
              <a:rPr lang="en-US" sz="3200" dirty="0" err="1"/>
              <a:t>daging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endParaRPr lang="en-US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Capillaria</a:t>
            </a:r>
            <a:r>
              <a:rPr lang="en-US" sz="4000" dirty="0"/>
              <a:t> </a:t>
            </a:r>
            <a:r>
              <a:rPr lang="en-US" sz="4000" dirty="0" err="1"/>
              <a:t>philippines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Penyakit</a:t>
            </a:r>
            <a:r>
              <a:rPr lang="en-US" sz="3200" dirty="0"/>
              <a:t> : intestinal </a:t>
            </a:r>
            <a:r>
              <a:rPr lang="en-US" sz="3200" dirty="0" err="1"/>
              <a:t>capillariasis</a:t>
            </a:r>
            <a:endParaRPr lang="en-US" sz="3200" dirty="0"/>
          </a:p>
          <a:p>
            <a:r>
              <a:rPr lang="en-US" sz="3200" dirty="0"/>
              <a:t>Habitat : jejunum, </a:t>
            </a:r>
            <a:r>
              <a:rPr lang="en-US" sz="3200" dirty="0" err="1"/>
              <a:t>infeksi</a:t>
            </a:r>
            <a:r>
              <a:rPr lang="en-US" sz="3200" dirty="0"/>
              <a:t> </a:t>
            </a:r>
            <a:r>
              <a:rPr lang="en-US" sz="3200" dirty="0" err="1"/>
              <a:t>berat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endParaRPr lang="en-US" sz="3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anterior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posterior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stichosome</a:t>
            </a:r>
            <a:r>
              <a:rPr lang="en-US" sz="3200" dirty="0"/>
              <a:t> </a:t>
            </a:r>
            <a:r>
              <a:rPr lang="en-US" sz="3200" dirty="0" err="1"/>
              <a:t>esofagus</a:t>
            </a:r>
            <a:endParaRPr lang="en-US" sz="3200" dirty="0"/>
          </a:p>
          <a:p>
            <a:pPr marL="514350" indent="-514350"/>
            <a:r>
              <a:rPr lang="en-US" sz="3200" dirty="0" err="1"/>
              <a:t>Jantan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1,5 – 3,9 mm, </a:t>
            </a:r>
            <a:r>
              <a:rPr lang="en-US" sz="3200" dirty="0">
                <a:sym typeface="Symbol"/>
              </a:rPr>
              <a:t> 23 -24 m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Tonjolan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kulit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ke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arah</a:t>
            </a:r>
            <a:r>
              <a:rPr lang="en-US" sz="3200" dirty="0">
                <a:sym typeface="Symbol"/>
              </a:rPr>
              <a:t> lateral </a:t>
            </a:r>
            <a:r>
              <a:rPr lang="en-US" sz="3200" dirty="0" err="1">
                <a:sym typeface="Symbol"/>
              </a:rPr>
              <a:t>di</a:t>
            </a:r>
            <a:r>
              <a:rPr lang="en-US" sz="3200" dirty="0">
                <a:sym typeface="Symbol"/>
              </a:rPr>
              <a:t> posterior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Ada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spicula</a:t>
            </a:r>
            <a:endParaRPr lang="en-US" sz="3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err="1"/>
              <a:t>Betina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Panjang</a:t>
            </a:r>
            <a:r>
              <a:rPr lang="en-US" sz="3200" dirty="0"/>
              <a:t> 2,3 – 5,3 mm, </a:t>
            </a:r>
            <a:r>
              <a:rPr lang="en-US" sz="3200" dirty="0">
                <a:sym typeface="Symbol"/>
              </a:rPr>
              <a:t> 29 – 47 m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Symbol"/>
              </a:rPr>
              <a:t>Genital pore </a:t>
            </a:r>
            <a:r>
              <a:rPr lang="en-US" sz="3200" dirty="0" err="1">
                <a:sym typeface="Symbol"/>
              </a:rPr>
              <a:t>terletak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pada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pertemuan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esofagus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dan</a:t>
            </a:r>
            <a:r>
              <a:rPr lang="en-US" sz="3200" dirty="0">
                <a:sym typeface="Symbol"/>
              </a:rPr>
              <a:t> intestine</a:t>
            </a:r>
          </a:p>
          <a:p>
            <a:pPr marL="514350" indent="-514350"/>
            <a:r>
              <a:rPr lang="en-US" sz="3200" dirty="0" err="1">
                <a:sym typeface="Symbol"/>
              </a:rPr>
              <a:t>Telur</a:t>
            </a:r>
            <a:r>
              <a:rPr lang="en-US" sz="3200" dirty="0">
                <a:sym typeface="Symbol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ym typeface="Symbol"/>
              </a:rPr>
              <a:t>Peanut shape, 38 – 42 x 20 – 25 m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Dinding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berwarna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kuning</a:t>
            </a:r>
            <a:r>
              <a:rPr lang="en-US" sz="3200" dirty="0">
                <a:sym typeface="Symbol"/>
              </a:rPr>
              <a:t> / </a:t>
            </a:r>
            <a:r>
              <a:rPr lang="en-US" sz="3200" dirty="0" err="1">
                <a:sym typeface="Symbol"/>
              </a:rPr>
              <a:t>kehijauan</a:t>
            </a:r>
            <a:endParaRPr lang="en-US" sz="3200" dirty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Memiliki</a:t>
            </a:r>
            <a:r>
              <a:rPr lang="en-US" sz="3200" dirty="0">
                <a:sym typeface="Symbol"/>
              </a:rPr>
              <a:t> bipolar plug </a:t>
            </a:r>
            <a:r>
              <a:rPr lang="en-US" sz="3200" dirty="0" err="1">
                <a:sym typeface="Symbol"/>
              </a:rPr>
              <a:t>permukaan</a:t>
            </a:r>
            <a:r>
              <a:rPr lang="en-US" sz="3200" dirty="0">
                <a:sym typeface="Symbol"/>
              </a:rPr>
              <a:t> </a:t>
            </a:r>
            <a:r>
              <a:rPr lang="en-US" sz="3200" dirty="0" err="1">
                <a:sym typeface="Symbol"/>
              </a:rPr>
              <a:t>datar</a:t>
            </a:r>
            <a:endParaRPr lang="en-US" sz="3200" dirty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sym typeface="Symbol"/>
              </a:rPr>
              <a:t>Isi</a:t>
            </a:r>
            <a:r>
              <a:rPr lang="en-US" sz="3200" dirty="0">
                <a:sym typeface="Symbol"/>
              </a:rPr>
              <a:t> : </a:t>
            </a:r>
            <a:r>
              <a:rPr lang="en-US" sz="3200" dirty="0" err="1">
                <a:sym typeface="Symbol"/>
              </a:rPr>
              <a:t>york</a:t>
            </a:r>
            <a:r>
              <a:rPr lang="en-US" sz="3200" dirty="0">
                <a:sym typeface="Symbol"/>
              </a:rPr>
              <a:t> granule </a:t>
            </a:r>
            <a:r>
              <a:rPr lang="en-US" sz="3200" dirty="0" err="1">
                <a:sym typeface="Symbol"/>
              </a:rPr>
              <a:t>sampai</a:t>
            </a:r>
            <a:r>
              <a:rPr lang="en-US" sz="3200" dirty="0">
                <a:sym typeface="Symbol"/>
              </a:rPr>
              <a:t> larva</a:t>
            </a:r>
            <a:endParaRPr lang="en-US" sz="3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Telur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3" descr="C_philippinensis_eg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362200"/>
            <a:ext cx="6057900" cy="37932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caris_fem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3246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Cacing</a:t>
            </a:r>
            <a:r>
              <a:rPr lang="en-US" sz="4000" dirty="0"/>
              <a:t> </a:t>
            </a:r>
            <a:r>
              <a:rPr lang="en-US" sz="4000" dirty="0" err="1"/>
              <a:t>dewasa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jaringan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3" descr="C_philippinensis_tissu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369" y="2841625"/>
            <a:ext cx="2743200" cy="27432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Intermediate host : </a:t>
            </a:r>
            <a:r>
              <a:rPr lang="en-US" sz="3200" dirty="0" err="1"/>
              <a:t>ikan</a:t>
            </a:r>
            <a:r>
              <a:rPr lang="en-US" sz="3200" dirty="0"/>
              <a:t> air </a:t>
            </a:r>
            <a:r>
              <a:rPr lang="en-US" sz="3200" dirty="0" err="1"/>
              <a:t>tawar</a:t>
            </a:r>
            <a:endParaRPr lang="en-US" sz="3200" dirty="0"/>
          </a:p>
          <a:p>
            <a:r>
              <a:rPr lang="en-US" sz="3200" dirty="0"/>
              <a:t>Natural </a:t>
            </a:r>
            <a:r>
              <a:rPr lang="en-US" sz="3200" dirty="0" err="1"/>
              <a:t>definitif</a:t>
            </a:r>
            <a:r>
              <a:rPr lang="en-US" sz="3200" dirty="0"/>
              <a:t> host : </a:t>
            </a:r>
            <a:r>
              <a:rPr lang="en-US" sz="3200" dirty="0" err="1"/>
              <a:t>manusia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keluar</a:t>
            </a:r>
            <a:r>
              <a:rPr lang="en-US" sz="3200" dirty="0"/>
              <a:t> </a:t>
            </a:r>
            <a:r>
              <a:rPr lang="en-US" sz="3200" dirty="0" err="1"/>
              <a:t>bersama</a:t>
            </a:r>
            <a:r>
              <a:rPr lang="en-US" sz="3200" dirty="0"/>
              <a:t> </a:t>
            </a:r>
            <a:r>
              <a:rPr lang="en-US" sz="3200" dirty="0" err="1"/>
              <a:t>feses</a:t>
            </a:r>
            <a:r>
              <a:rPr lang="en-US" sz="3200" dirty="0"/>
              <a:t>, </a:t>
            </a:r>
            <a:r>
              <a:rPr lang="en-US" sz="3200" dirty="0" err="1"/>
              <a:t>blm</a:t>
            </a:r>
            <a:r>
              <a:rPr lang="en-US" sz="3200" dirty="0"/>
              <a:t> </a:t>
            </a:r>
            <a:r>
              <a:rPr lang="en-US" sz="3200" dirty="0" err="1"/>
              <a:t>terisi</a:t>
            </a:r>
            <a:r>
              <a:rPr lang="en-US" sz="3200" dirty="0"/>
              <a:t> </a:t>
            </a:r>
            <a:r>
              <a:rPr lang="en-US" sz="3200" dirty="0" err="1"/>
              <a:t>embrio</a:t>
            </a:r>
            <a:r>
              <a:rPr lang="en-US" sz="3200" dirty="0"/>
              <a:t>,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dimakan</a:t>
            </a:r>
            <a:r>
              <a:rPr lang="en-US" sz="3200" dirty="0"/>
              <a:t> </a:t>
            </a:r>
            <a:r>
              <a:rPr lang="en-US" sz="3200" dirty="0" err="1"/>
              <a:t>ikan</a:t>
            </a:r>
            <a:r>
              <a:rPr lang="en-US" sz="3200" dirty="0"/>
              <a:t>, </a:t>
            </a:r>
            <a:r>
              <a:rPr lang="en-US" sz="3200" dirty="0" err="1"/>
              <a:t>menetas</a:t>
            </a:r>
            <a:r>
              <a:rPr lang="en-US" sz="3200" dirty="0"/>
              <a:t> </a:t>
            </a:r>
            <a:r>
              <a:rPr lang="en-US" sz="3200" dirty="0" err="1"/>
              <a:t>keluar</a:t>
            </a:r>
            <a:r>
              <a:rPr lang="en-US" sz="3200" dirty="0"/>
              <a:t> larva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Definitif</a:t>
            </a:r>
            <a:r>
              <a:rPr lang="en-US" sz="3200" dirty="0"/>
              <a:t> host </a:t>
            </a:r>
            <a:r>
              <a:rPr lang="en-US" sz="3200" dirty="0" err="1"/>
              <a:t>makan</a:t>
            </a:r>
            <a:r>
              <a:rPr lang="en-US" sz="3200" dirty="0"/>
              <a:t> </a:t>
            </a:r>
            <a:r>
              <a:rPr lang="en-US" sz="3200" dirty="0" err="1"/>
              <a:t>ikan</a:t>
            </a:r>
            <a:r>
              <a:rPr lang="en-US" sz="3200" dirty="0"/>
              <a:t> </a:t>
            </a:r>
            <a:r>
              <a:rPr lang="en-US" sz="3200" dirty="0" err="1"/>
              <a:t>mengandung</a:t>
            </a:r>
            <a:r>
              <a:rPr lang="en-US" sz="3200" dirty="0"/>
              <a:t> larva, </a:t>
            </a:r>
            <a:r>
              <a:rPr lang="en-US" sz="3200" dirty="0" err="1"/>
              <a:t>menuju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(</a:t>
            </a:r>
            <a:r>
              <a:rPr lang="en-US" sz="3200" dirty="0" err="1"/>
              <a:t>generasi</a:t>
            </a:r>
            <a:r>
              <a:rPr lang="en-US" sz="3200" dirty="0"/>
              <a:t> I)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kopulasi</a:t>
            </a:r>
            <a:r>
              <a:rPr lang="en-US" sz="3200" dirty="0"/>
              <a:t>, </a:t>
            </a:r>
            <a:r>
              <a:rPr lang="en-US" sz="3200" dirty="0" err="1"/>
              <a:t>melahirkan</a:t>
            </a:r>
            <a:r>
              <a:rPr lang="en-US" sz="3200" dirty="0"/>
              <a:t> larva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err="1"/>
              <a:t>Hari</a:t>
            </a:r>
            <a:r>
              <a:rPr lang="en-US" sz="3200" dirty="0"/>
              <a:t> ke-22, larva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(</a:t>
            </a:r>
            <a:r>
              <a:rPr lang="en-US" sz="3200" dirty="0" err="1"/>
              <a:t>generasi</a:t>
            </a:r>
            <a:r>
              <a:rPr lang="en-US" sz="3200" dirty="0"/>
              <a:t> II)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kopulasi</a:t>
            </a:r>
            <a:r>
              <a:rPr lang="en-US" sz="3200" dirty="0"/>
              <a:t>, </a:t>
            </a:r>
            <a:r>
              <a:rPr lang="en-US" sz="3200" dirty="0" err="1"/>
              <a:t>menghasilkan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endParaRPr lang="en-US" sz="3200" dirty="0"/>
          </a:p>
          <a:p>
            <a:pPr marL="514350" indent="-514350">
              <a:buFont typeface="+mj-lt"/>
              <a:buAutoNum type="arabicPeriod" startAt="4"/>
            </a:pPr>
            <a:endParaRPr lang="en-US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illaria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6076"/>
            <a:ext cx="8686800" cy="6040249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Pencegahan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Terapi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endParaRPr lang="en-US" sz="3200" dirty="0"/>
          </a:p>
          <a:p>
            <a:r>
              <a:rPr lang="en-US" sz="3200" dirty="0" err="1"/>
              <a:t>Memasak</a:t>
            </a:r>
            <a:r>
              <a:rPr lang="en-US" sz="3200" dirty="0"/>
              <a:t> </a:t>
            </a:r>
            <a:r>
              <a:rPr lang="en-US" sz="3200" dirty="0" err="1"/>
              <a:t>ikan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sempurna</a:t>
            </a:r>
            <a:r>
              <a:rPr lang="en-US" sz="3200" dirty="0"/>
              <a:t>,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endemis</a:t>
            </a:r>
            <a:endParaRPr lang="en-US" sz="3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NEMATODA USUS BESAR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CACING NEMATODA YANG MENGINFEKSI USUS BESAR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Trichuris</a:t>
            </a:r>
            <a:r>
              <a:rPr lang="en-US" sz="4000" dirty="0"/>
              <a:t> </a:t>
            </a:r>
            <a:r>
              <a:rPr lang="en-US" sz="4000" dirty="0" err="1"/>
              <a:t>trichuria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Penyakit</a:t>
            </a:r>
            <a:r>
              <a:rPr lang="en-US" sz="3200" dirty="0"/>
              <a:t> : </a:t>
            </a:r>
            <a:r>
              <a:rPr lang="en-US" sz="3200" dirty="0" err="1"/>
              <a:t>trichuriasis</a:t>
            </a:r>
            <a:r>
              <a:rPr lang="en-US" sz="3200" dirty="0"/>
              <a:t> / </a:t>
            </a:r>
            <a:r>
              <a:rPr lang="en-US" sz="3200" dirty="0" err="1"/>
              <a:t>trichocephaliasis</a:t>
            </a:r>
            <a:endParaRPr lang="en-US" sz="3200" dirty="0"/>
          </a:p>
          <a:p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: cosmopolitan,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tropis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Berbentuk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cambuk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Posterior </a:t>
            </a:r>
            <a:r>
              <a:rPr lang="en-US" sz="3200" dirty="0" err="1"/>
              <a:t>melengkung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spikula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r>
              <a:rPr lang="en-US" sz="3200" dirty="0"/>
              <a:t>, posterior </a:t>
            </a:r>
            <a:r>
              <a:rPr lang="en-US" sz="3200" dirty="0" err="1"/>
              <a:t>tumpul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membulat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Telur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Berbentuk</a:t>
            </a:r>
            <a:r>
              <a:rPr lang="en-US" sz="3200" dirty="0"/>
              <a:t> </a:t>
            </a:r>
            <a:r>
              <a:rPr lang="en-US" sz="3200" dirty="0" err="1"/>
              <a:t>khas</a:t>
            </a:r>
            <a:endParaRPr lang="en-US" sz="3200" dirty="0"/>
          </a:p>
          <a:p>
            <a:r>
              <a:rPr lang="en-US" sz="3200" dirty="0" err="1"/>
              <a:t>Berbentuk</a:t>
            </a:r>
            <a:r>
              <a:rPr lang="en-US" sz="3200" dirty="0"/>
              <a:t> </a:t>
            </a:r>
            <a:r>
              <a:rPr lang="en-US" sz="3200" dirty="0" err="1"/>
              <a:t>lonjong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2 </a:t>
            </a:r>
            <a:r>
              <a:rPr lang="en-US" sz="3200" dirty="0" err="1"/>
              <a:t>mucoid</a:t>
            </a:r>
            <a:r>
              <a:rPr lang="en-US" sz="3200" dirty="0"/>
              <a:t> plug (</a:t>
            </a:r>
            <a:r>
              <a:rPr lang="en-US" sz="3200" dirty="0" err="1"/>
              <a:t>putih</a:t>
            </a:r>
            <a:r>
              <a:rPr lang="en-US" sz="3200" dirty="0"/>
              <a:t> </a:t>
            </a:r>
            <a:r>
              <a:rPr lang="en-US" sz="3200" dirty="0" err="1"/>
              <a:t>transparant</a:t>
            </a:r>
            <a:r>
              <a:rPr lang="en-US" sz="3200" dirty="0"/>
              <a:t>)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dirty="0" err="1"/>
              <a:t>ujung</a:t>
            </a:r>
            <a:endParaRPr lang="en-US" sz="3200" dirty="0"/>
          </a:p>
          <a:p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3 </a:t>
            </a:r>
            <a:r>
              <a:rPr lang="en-US" sz="3200" dirty="0" err="1"/>
              <a:t>lapisan</a:t>
            </a:r>
            <a:endParaRPr lang="en-US" sz="32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Habitat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Lumen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en-US" sz="3200" dirty="0"/>
          </a:p>
          <a:p>
            <a:r>
              <a:rPr lang="en-US" sz="3200" dirty="0" err="1"/>
              <a:t>Menancapkan</a:t>
            </a:r>
            <a:r>
              <a:rPr lang="en-US" sz="3200" dirty="0"/>
              <a:t> </a:t>
            </a:r>
            <a:r>
              <a:rPr lang="en-US" sz="3200" dirty="0" err="1"/>
              <a:t>mulutnya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/>
              <a:t>Ascaris</a:t>
            </a:r>
            <a:r>
              <a:rPr lang="en-US" sz="4000" b="1" dirty="0"/>
              <a:t> </a:t>
            </a:r>
            <a:r>
              <a:rPr lang="en-US" sz="4000" b="1" dirty="0" err="1"/>
              <a:t>dari</a:t>
            </a:r>
            <a:r>
              <a:rPr lang="en-US" sz="4000" b="1" dirty="0"/>
              <a:t> </a:t>
            </a:r>
            <a:r>
              <a:rPr lang="en-US" sz="4000" b="1" dirty="0" err="1"/>
              <a:t>pasien</a:t>
            </a:r>
            <a:r>
              <a:rPr lang="en-US" sz="4000" b="1" dirty="0"/>
              <a:t> (Indonesia)</a:t>
            </a:r>
          </a:p>
        </p:txBody>
      </p:sp>
      <p:pic>
        <p:nvPicPr>
          <p:cNvPr id="4" name="Content Placeholder 3" descr="A_lumbricoides_adult_OrangeCoun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629" y="3451225"/>
            <a:ext cx="1884680" cy="15240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Gejala</a:t>
            </a:r>
            <a:r>
              <a:rPr lang="en-US" sz="4000" dirty="0"/>
              <a:t> </a:t>
            </a:r>
            <a:r>
              <a:rPr lang="en-US" sz="4000" dirty="0" err="1"/>
              <a:t>klinis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Iritasi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peradangan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endParaRPr lang="en-US" sz="3200" dirty="0"/>
          </a:p>
          <a:p>
            <a:r>
              <a:rPr lang="en-US" sz="3200" dirty="0" err="1"/>
              <a:t>Penyumbatan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blok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appendix</a:t>
            </a:r>
          </a:p>
          <a:p>
            <a:r>
              <a:rPr lang="en-US" sz="3200" dirty="0" err="1"/>
              <a:t>Anaemia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pendarahan</a:t>
            </a:r>
            <a:r>
              <a:rPr lang="en-US" sz="3200" dirty="0"/>
              <a:t> </a:t>
            </a:r>
            <a:r>
              <a:rPr lang="en-US" sz="3200" dirty="0" err="1"/>
              <a:t>kronis</a:t>
            </a:r>
            <a:endParaRPr lang="en-US" sz="32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hospes</a:t>
            </a:r>
            <a:endParaRPr lang="en-US" sz="3200" dirty="0"/>
          </a:p>
          <a:p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terkena</a:t>
            </a:r>
            <a:r>
              <a:rPr lang="en-US" sz="3200" dirty="0"/>
              <a:t> </a:t>
            </a:r>
            <a:r>
              <a:rPr lang="en-US" sz="3200" dirty="0" err="1"/>
              <a:t>infeksi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termakan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yang </a:t>
            </a:r>
            <a:r>
              <a:rPr lang="en-US" sz="3200" dirty="0" err="1"/>
              <a:t>infektif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pecah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larva </a:t>
            </a:r>
            <a:r>
              <a:rPr lang="en-US" sz="3200" dirty="0" err="1"/>
              <a:t>keluar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kripte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ceacum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endParaRPr lang="en-US" sz="32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Pencegahan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Memperbaiki</a:t>
            </a:r>
            <a:r>
              <a:rPr lang="en-US" sz="3200" dirty="0"/>
              <a:t> </a:t>
            </a:r>
            <a:r>
              <a:rPr lang="en-US" sz="3200" dirty="0" err="1"/>
              <a:t>sarana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prasarana</a:t>
            </a:r>
            <a:r>
              <a:rPr lang="en-US" sz="3200" dirty="0"/>
              <a:t> </a:t>
            </a:r>
            <a:r>
              <a:rPr lang="en-US" sz="3200" dirty="0" err="1"/>
              <a:t>pembuangan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/>
              <a:t>kontaminasi</a:t>
            </a:r>
            <a:r>
              <a:rPr lang="en-US" sz="3200" dirty="0"/>
              <a:t> </a:t>
            </a:r>
            <a:r>
              <a:rPr lang="en-US" sz="3200" dirty="0" err="1"/>
              <a:t>tangan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Memasak</a:t>
            </a:r>
            <a:r>
              <a:rPr lang="en-US" sz="3200" dirty="0"/>
              <a:t> </a:t>
            </a:r>
            <a:r>
              <a:rPr lang="en-US" sz="3200" dirty="0" err="1"/>
              <a:t>sayuran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mencuci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Menghindari</a:t>
            </a:r>
            <a:r>
              <a:rPr lang="en-US" sz="3200" dirty="0"/>
              <a:t> </a:t>
            </a:r>
            <a:r>
              <a:rPr lang="en-US" sz="3200" dirty="0" err="1"/>
              <a:t>pemakaian</a:t>
            </a:r>
            <a:r>
              <a:rPr lang="en-US" sz="3200" dirty="0"/>
              <a:t> </a:t>
            </a:r>
            <a:r>
              <a:rPr lang="en-US" sz="3200" dirty="0" err="1"/>
              <a:t>tinja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pupuk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Mengobati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endParaRPr lang="en-US" sz="32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/>
              <a:t>Enterobius</a:t>
            </a:r>
            <a:r>
              <a:rPr lang="en-US" sz="4000" i="1" dirty="0"/>
              <a:t> </a:t>
            </a:r>
            <a:r>
              <a:rPr lang="en-US" sz="4000" i="1" dirty="0" err="1"/>
              <a:t>vermicularis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Penyakit</a:t>
            </a:r>
            <a:r>
              <a:rPr lang="en-US" sz="3200" dirty="0"/>
              <a:t> : </a:t>
            </a:r>
            <a:r>
              <a:rPr lang="en-US" sz="3200" dirty="0" err="1"/>
              <a:t>enterobiasis</a:t>
            </a:r>
            <a:endParaRPr lang="en-US" sz="3200" dirty="0"/>
          </a:p>
          <a:p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: </a:t>
            </a:r>
            <a:r>
              <a:rPr lang="en-US" sz="3200" dirty="0" err="1"/>
              <a:t>kosmopolitan</a:t>
            </a:r>
            <a:endParaRPr lang="en-US" sz="3200" dirty="0"/>
          </a:p>
          <a:p>
            <a:r>
              <a:rPr lang="en-US" sz="3200" dirty="0"/>
              <a:t>Habitat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ceacum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menempel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mukosa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endParaRPr lang="en-US" sz="32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Morfologi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Ukuran</a:t>
            </a:r>
            <a:r>
              <a:rPr lang="en-US" sz="3200" dirty="0"/>
              <a:t>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berwarna</a:t>
            </a:r>
            <a:r>
              <a:rPr lang="en-US" sz="3200" dirty="0"/>
              <a:t> </a:t>
            </a:r>
            <a:r>
              <a:rPr lang="en-US" sz="3200" dirty="0" err="1"/>
              <a:t>putih</a:t>
            </a:r>
            <a:endParaRPr lang="en-US" sz="3200" dirty="0"/>
          </a:p>
          <a:p>
            <a:r>
              <a:rPr lang="en-US" sz="3200" dirty="0" err="1"/>
              <a:t>Berbentuk</a:t>
            </a:r>
            <a:r>
              <a:rPr lang="en-US" sz="3200" dirty="0"/>
              <a:t> spindle shaped</a:t>
            </a:r>
          </a:p>
          <a:p>
            <a:r>
              <a:rPr lang="en-US" sz="3200" dirty="0" err="1"/>
              <a:t>Terdapat</a:t>
            </a:r>
            <a:r>
              <a:rPr lang="en-US" sz="3200" dirty="0"/>
              <a:t> cervical </a:t>
            </a:r>
            <a:r>
              <a:rPr lang="en-US" sz="3200" dirty="0" err="1"/>
              <a:t>alae</a:t>
            </a:r>
            <a:r>
              <a:rPr lang="en-US" sz="3200" dirty="0"/>
              <a:t>,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pelebaran</a:t>
            </a:r>
            <a:r>
              <a:rPr lang="en-US" sz="3200" dirty="0"/>
              <a:t> </a:t>
            </a:r>
            <a:r>
              <a:rPr lang="en-US" sz="3200" dirty="0" err="1"/>
              <a:t>cuticula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cervical</a:t>
            </a:r>
          </a:p>
          <a:p>
            <a:r>
              <a:rPr lang="en-US" sz="3200" dirty="0"/>
              <a:t>Ujung posterior </a:t>
            </a:r>
            <a:r>
              <a:rPr lang="en-US" sz="3200" dirty="0" err="1"/>
              <a:t>menggelembung</a:t>
            </a:r>
            <a:endParaRPr lang="en-US" sz="3200" dirty="0"/>
          </a:p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mati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bertelur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kurang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2 – 3 </a:t>
            </a:r>
            <a:r>
              <a:rPr lang="en-US" sz="3200" dirty="0" err="1"/>
              <a:t>minggu</a:t>
            </a: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Cacing</a:t>
            </a:r>
            <a:r>
              <a:rPr lang="en-US" sz="4000" dirty="0"/>
              <a:t> </a:t>
            </a:r>
            <a:r>
              <a:rPr lang="en-US" sz="4000" dirty="0" err="1"/>
              <a:t>dewasa</a:t>
            </a:r>
            <a:r>
              <a:rPr lang="en-US" sz="4000" dirty="0"/>
              <a:t> </a:t>
            </a:r>
            <a:r>
              <a:rPr lang="en-US" sz="4000" dirty="0" err="1"/>
              <a:t>bagian</a:t>
            </a:r>
            <a:r>
              <a:rPr lang="en-US" sz="4000" dirty="0"/>
              <a:t> anterior &amp; posterior</a:t>
            </a:r>
          </a:p>
        </p:txBody>
      </p:sp>
      <p:pic>
        <p:nvPicPr>
          <p:cNvPr id="4" name="Content Placeholder 3" descr="Evermicularis_adult_anterior_Norw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6" y="2438400"/>
            <a:ext cx="3395134" cy="2666336"/>
          </a:xfrm>
        </p:spPr>
      </p:pic>
      <p:pic>
        <p:nvPicPr>
          <p:cNvPr id="3" name="Content Placeholder 3" descr="Evermicularis_adult_posterior_Norway.jpg">
            <a:extLst>
              <a:ext uri="{FF2B5EF4-FFF2-40B4-BE49-F238E27FC236}">
                <a16:creationId xmlns:a16="http://schemas.microsoft.com/office/drawing/2014/main" id="{86C1DB76-7B56-4511-B3AF-EFDFB962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27903"/>
            <a:ext cx="3417363" cy="2435176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Telur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berwarna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dirty="0" err="1"/>
              <a:t>asimetris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sisi</a:t>
            </a:r>
            <a:r>
              <a:rPr lang="en-US" sz="3200" dirty="0"/>
              <a:t> </a:t>
            </a:r>
            <a:r>
              <a:rPr lang="en-US" sz="3200" dirty="0" err="1"/>
              <a:t>datar</a:t>
            </a:r>
            <a:r>
              <a:rPr lang="en-US" sz="3200" dirty="0"/>
              <a:t> (</a:t>
            </a:r>
            <a:r>
              <a:rPr lang="en-US" sz="3200" dirty="0" err="1"/>
              <a:t>plano</a:t>
            </a:r>
            <a:r>
              <a:rPr lang="en-US" sz="3200" dirty="0"/>
              <a:t> convex)</a:t>
            </a:r>
          </a:p>
          <a:p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transparan</a:t>
            </a:r>
            <a:endParaRPr lang="en-US" sz="3200" dirty="0"/>
          </a:p>
          <a:p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berisi</a:t>
            </a:r>
            <a:r>
              <a:rPr lang="en-US" sz="3200" dirty="0"/>
              <a:t> larva</a:t>
            </a:r>
          </a:p>
          <a:p>
            <a:r>
              <a:rPr lang="en-US" sz="3200" dirty="0" err="1"/>
              <a:t>Terapung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larutan</a:t>
            </a:r>
            <a:r>
              <a:rPr lang="en-US" sz="3200" dirty="0"/>
              <a:t> </a:t>
            </a:r>
            <a:r>
              <a:rPr lang="en-US" sz="3200" dirty="0" err="1"/>
              <a:t>garam</a:t>
            </a:r>
            <a:r>
              <a:rPr lang="en-US" sz="3200" dirty="0"/>
              <a:t> </a:t>
            </a:r>
            <a:r>
              <a:rPr lang="en-US" sz="3200" dirty="0" err="1"/>
              <a:t>jenuh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3" descr="Evermicularis_egg_HBa.jpg">
            <a:extLst>
              <a:ext uri="{FF2B5EF4-FFF2-40B4-BE49-F238E27FC236}">
                <a16:creationId xmlns:a16="http://schemas.microsoft.com/office/drawing/2014/main" id="{E5F6E99C-01AE-0F36-F9DB-00B0BBEC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67289"/>
            <a:ext cx="2735317" cy="159839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/>
              <a:t>Definitif</a:t>
            </a:r>
            <a:r>
              <a:rPr lang="en-US" sz="3200" dirty="0"/>
              <a:t> host : </a:t>
            </a:r>
            <a:r>
              <a:rPr lang="en-US" sz="3200" dirty="0" err="1"/>
              <a:t>manusia</a:t>
            </a:r>
            <a:endParaRPr lang="en-US" sz="3200" dirty="0"/>
          </a:p>
          <a:p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yang gravid </a:t>
            </a:r>
            <a:r>
              <a:rPr lang="en-US" sz="3200" dirty="0" err="1"/>
              <a:t>bermigrasi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perianal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mengeluarkan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endParaRPr lang="en-US" sz="3200" dirty="0"/>
          </a:p>
          <a:p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4 – 6 jam </a:t>
            </a:r>
            <a:r>
              <a:rPr lang="en-US" sz="3200" dirty="0" err="1"/>
              <a:t>mjd</a:t>
            </a:r>
            <a:r>
              <a:rPr lang="en-US" sz="3200" dirty="0"/>
              <a:t> </a:t>
            </a:r>
            <a:r>
              <a:rPr lang="en-US" sz="3200" dirty="0" err="1"/>
              <a:t>infektif</a:t>
            </a:r>
            <a:endParaRPr lang="en-US" sz="3200" dirty="0"/>
          </a:p>
          <a:p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tertelan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dicerna</a:t>
            </a:r>
            <a:r>
              <a:rPr lang="en-US" sz="3200" dirty="0"/>
              <a:t> </a:t>
            </a:r>
            <a:r>
              <a:rPr lang="en-US" sz="3200" dirty="0" err="1"/>
              <a:t>enzim</a:t>
            </a:r>
            <a:r>
              <a:rPr lang="en-US" sz="3200" dirty="0"/>
              <a:t> </a:t>
            </a:r>
            <a:r>
              <a:rPr lang="en-US" sz="3200" dirty="0" err="1"/>
              <a:t>pencernaan</a:t>
            </a:r>
            <a:endParaRPr lang="en-US" sz="3200" dirty="0"/>
          </a:p>
          <a:p>
            <a:r>
              <a:rPr lang="en-US" sz="3200" dirty="0"/>
              <a:t>Larva </a:t>
            </a:r>
            <a:r>
              <a:rPr lang="en-US" sz="3200" dirty="0" err="1"/>
              <a:t>menetas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halus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menetap</a:t>
            </a:r>
            <a:r>
              <a:rPr lang="en-US" sz="3200" dirty="0"/>
              <a:t>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dewasa</a:t>
            </a:r>
            <a:endParaRPr lang="en-US" sz="32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kopulasi</a:t>
            </a:r>
            <a:r>
              <a:rPr lang="en-US" sz="3200" dirty="0"/>
              <a:t>,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jantan</a:t>
            </a:r>
            <a:r>
              <a:rPr lang="en-US" sz="3200" dirty="0"/>
              <a:t> </a:t>
            </a:r>
            <a:r>
              <a:rPr lang="en-US" sz="3200" dirty="0" err="1"/>
              <a:t>mati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cacing</a:t>
            </a:r>
            <a:r>
              <a:rPr lang="en-US" sz="3200" dirty="0"/>
              <a:t> </a:t>
            </a:r>
            <a:r>
              <a:rPr lang="en-US" sz="3200" dirty="0" err="1"/>
              <a:t>betina</a:t>
            </a:r>
            <a:r>
              <a:rPr lang="en-US" sz="3200" dirty="0"/>
              <a:t> </a:t>
            </a:r>
            <a:r>
              <a:rPr lang="en-US" sz="3200" dirty="0" err="1"/>
              <a:t>bermigrasi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usus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Siklus</a:t>
            </a:r>
            <a:r>
              <a:rPr lang="en-US" sz="4000" dirty="0"/>
              <a:t> </a:t>
            </a:r>
            <a:r>
              <a:rPr lang="en-US" sz="4000" dirty="0" err="1"/>
              <a:t>hidup</a:t>
            </a:r>
            <a:endParaRPr lang="en-US" sz="4000" dirty="0"/>
          </a:p>
        </p:txBody>
      </p:sp>
      <p:pic>
        <p:nvPicPr>
          <p:cNvPr id="4" name="Content Placeholder 3" descr="Enterobius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119067"/>
            <a:ext cx="3733800" cy="42659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Bagian</a:t>
            </a:r>
            <a:r>
              <a:rPr lang="en-US" sz="4800" b="1" dirty="0"/>
              <a:t> </a:t>
            </a:r>
            <a:r>
              <a:rPr lang="en-US" sz="4800" b="1" dirty="0" err="1"/>
              <a:t>mulut</a:t>
            </a:r>
            <a:r>
              <a:rPr lang="en-US" sz="4800" b="1" dirty="0"/>
              <a:t> </a:t>
            </a:r>
            <a:r>
              <a:rPr lang="en-US" sz="4800" b="1" dirty="0" err="1"/>
              <a:t>Ascaris</a:t>
            </a:r>
            <a:endParaRPr lang="en-US" sz="4800" b="1" dirty="0"/>
          </a:p>
        </p:txBody>
      </p:sp>
      <p:pic>
        <p:nvPicPr>
          <p:cNvPr id="4" name="Content Placeholder 3" descr="Ascaris_mouthparts_OrangeCoun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077200" cy="5029200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Pencegahan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err="1"/>
              <a:t>Pengobatan</a:t>
            </a:r>
            <a:r>
              <a:rPr lang="en-US" sz="3200" dirty="0"/>
              <a:t> </a:t>
            </a:r>
            <a:r>
              <a:rPr lang="en-US" sz="3200" dirty="0" err="1"/>
              <a:t>penderita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keluarga</a:t>
            </a:r>
            <a:endParaRPr lang="en-US" sz="3200" dirty="0"/>
          </a:p>
          <a:p>
            <a:r>
              <a:rPr lang="en-US" sz="3200" dirty="0"/>
              <a:t>Hygiene </a:t>
            </a:r>
            <a:r>
              <a:rPr lang="en-US" sz="3200" dirty="0" err="1"/>
              <a:t>perorangan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endParaRPr lang="en-US" sz="3200" dirty="0"/>
          </a:p>
          <a:p>
            <a:r>
              <a:rPr lang="en-US" sz="3200" dirty="0" err="1"/>
              <a:t>Sebaiknya</a:t>
            </a:r>
            <a:r>
              <a:rPr lang="en-US" sz="3200" dirty="0"/>
              <a:t> kuku </a:t>
            </a:r>
            <a:r>
              <a:rPr lang="en-US" sz="3200" dirty="0" err="1"/>
              <a:t>dipotong</a:t>
            </a:r>
            <a:r>
              <a:rPr lang="en-US" sz="3200" dirty="0"/>
              <a:t> </a:t>
            </a:r>
            <a:r>
              <a:rPr lang="en-US" sz="3200" dirty="0" err="1"/>
              <a:t>pendek</a:t>
            </a:r>
            <a:r>
              <a:rPr lang="en-US" sz="3200" dirty="0"/>
              <a:t>, </a:t>
            </a:r>
            <a:r>
              <a:rPr lang="en-US" sz="3200" dirty="0" err="1"/>
              <a:t>tangan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cuci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makan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sesudah</a:t>
            </a:r>
            <a:r>
              <a:rPr lang="en-US" sz="3200" dirty="0"/>
              <a:t> </a:t>
            </a:r>
            <a:r>
              <a:rPr lang="en-US" sz="3200" dirty="0" err="1"/>
              <a:t>buang</a:t>
            </a:r>
            <a:r>
              <a:rPr lang="en-US" sz="3200" dirty="0"/>
              <a:t> air </a:t>
            </a:r>
            <a:r>
              <a:rPr lang="en-US" sz="3200" dirty="0" err="1"/>
              <a:t>besar</a:t>
            </a:r>
            <a:endParaRPr lang="en-US" sz="3200" dirty="0"/>
          </a:p>
          <a:p>
            <a:r>
              <a:rPr lang="en-US" sz="3200" dirty="0" err="1"/>
              <a:t>Pasien</a:t>
            </a:r>
            <a:r>
              <a:rPr lang="en-US" sz="3200" dirty="0"/>
              <a:t> yang </a:t>
            </a:r>
            <a:r>
              <a:rPr lang="en-US" sz="3200" dirty="0" err="1"/>
              <a:t>terinfeksi</a:t>
            </a:r>
            <a:r>
              <a:rPr lang="en-US" sz="3200" dirty="0"/>
              <a:t> </a:t>
            </a:r>
            <a:r>
              <a:rPr lang="en-US" sz="3200" dirty="0" err="1"/>
              <a:t>sebaiknya</a:t>
            </a:r>
            <a:r>
              <a:rPr lang="en-US" sz="3200" dirty="0"/>
              <a:t> </a:t>
            </a:r>
            <a:r>
              <a:rPr lang="en-US" sz="3200" dirty="0" err="1"/>
              <a:t>tidur</a:t>
            </a:r>
            <a:r>
              <a:rPr lang="en-US" sz="3200" dirty="0"/>
              <a:t> </a:t>
            </a:r>
            <a:r>
              <a:rPr lang="en-US" sz="3200" dirty="0" err="1"/>
              <a:t>terpisah</a:t>
            </a:r>
            <a:r>
              <a:rPr lang="en-US" sz="3200" dirty="0"/>
              <a:t>, </a:t>
            </a:r>
            <a:r>
              <a:rPr lang="en-US" sz="3200" dirty="0" err="1"/>
              <a:t>pakaian</a:t>
            </a:r>
            <a:r>
              <a:rPr lang="en-US" sz="3200" dirty="0"/>
              <a:t>, alas </a:t>
            </a:r>
            <a:r>
              <a:rPr lang="en-US" sz="3200" dirty="0" err="1"/>
              <a:t>kasur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dicuci</a:t>
            </a:r>
            <a:r>
              <a:rPr lang="en-US" sz="3200" dirty="0"/>
              <a:t> </a:t>
            </a:r>
            <a:r>
              <a:rPr lang="en-US" sz="3200" dirty="0" err="1"/>
              <a:t>bersih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Telur</a:t>
            </a:r>
            <a:r>
              <a:rPr lang="en-US" sz="54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fertil</a:t>
            </a:r>
            <a:r>
              <a:rPr lang="en-US" sz="3200" dirty="0"/>
              <a:t> </a:t>
            </a:r>
            <a:r>
              <a:rPr lang="en-US" sz="3200" dirty="0" err="1"/>
              <a:t>berukuran</a:t>
            </a:r>
            <a:r>
              <a:rPr lang="en-US" sz="3200" dirty="0"/>
              <a:t> 60 – 70 x 40 – 50 </a:t>
            </a:r>
            <a:r>
              <a:rPr lang="en-US" sz="3200" dirty="0" err="1"/>
              <a:t>mikron</a:t>
            </a:r>
            <a:r>
              <a:rPr lang="en-US" sz="3200" dirty="0"/>
              <a:t>, </a:t>
            </a:r>
            <a:r>
              <a:rPr lang="en-US" sz="3200" dirty="0" err="1"/>
              <a:t>berwarna</a:t>
            </a:r>
            <a:r>
              <a:rPr lang="en-US" sz="3200" dirty="0"/>
              <a:t> </a:t>
            </a:r>
            <a:r>
              <a:rPr lang="en-US" sz="3200" dirty="0" err="1"/>
              <a:t>coklat</a:t>
            </a:r>
            <a:r>
              <a:rPr lang="en-US" sz="3200" dirty="0"/>
              <a:t>, </a:t>
            </a:r>
            <a:r>
              <a:rPr lang="en-US" sz="3200" dirty="0" err="1"/>
              <a:t>memiliki</a:t>
            </a:r>
            <a:r>
              <a:rPr lang="en-US" sz="3200" dirty="0"/>
              <a:t> 3 lapis </a:t>
            </a:r>
            <a:r>
              <a:rPr lang="en-US" sz="3200" dirty="0" err="1"/>
              <a:t>dinding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vitelline</a:t>
            </a:r>
            <a:r>
              <a:rPr lang="en-US" sz="3200" dirty="0"/>
              <a:t> </a:t>
            </a:r>
            <a:r>
              <a:rPr lang="en-US" sz="3200" dirty="0" err="1"/>
              <a:t>lipoidal</a:t>
            </a:r>
            <a:r>
              <a:rPr lang="en-US" sz="3200" dirty="0"/>
              <a:t> (</a:t>
            </a:r>
            <a:r>
              <a:rPr lang="en-US" sz="3200" dirty="0" err="1"/>
              <a:t>dalam</a:t>
            </a:r>
            <a:r>
              <a:rPr lang="en-US" sz="3200" dirty="0"/>
              <a:t>), </a:t>
            </a:r>
            <a:r>
              <a:rPr lang="en-US" sz="3200" dirty="0" err="1"/>
              <a:t>glikogen</a:t>
            </a:r>
            <a:r>
              <a:rPr lang="en-US" sz="3200" dirty="0"/>
              <a:t> </a:t>
            </a:r>
            <a:r>
              <a:rPr lang="en-US" sz="3200" dirty="0" err="1"/>
              <a:t>tebal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transparan</a:t>
            </a:r>
            <a:r>
              <a:rPr lang="en-US" sz="3200" dirty="0"/>
              <a:t> (</a:t>
            </a:r>
            <a:r>
              <a:rPr lang="en-US" sz="3200" dirty="0" err="1"/>
              <a:t>tengah</a:t>
            </a:r>
            <a:r>
              <a:rPr lang="en-US" sz="3200" dirty="0"/>
              <a:t>), </a:t>
            </a:r>
            <a:r>
              <a:rPr lang="en-US" sz="3200" dirty="0" err="1"/>
              <a:t>albuminoid</a:t>
            </a:r>
            <a:r>
              <a:rPr lang="en-US" sz="3200" dirty="0"/>
              <a:t> yang </a:t>
            </a:r>
            <a:r>
              <a:rPr lang="en-US" sz="3200" dirty="0" err="1"/>
              <a:t>tebal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kasar</a:t>
            </a:r>
            <a:r>
              <a:rPr lang="en-US" sz="3200" dirty="0"/>
              <a:t> (</a:t>
            </a:r>
            <a:r>
              <a:rPr lang="en-US" sz="3200" dirty="0" err="1"/>
              <a:t>luar</a:t>
            </a:r>
            <a:r>
              <a:rPr lang="en-US" sz="3200" dirty="0"/>
              <a:t>)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sbg</a:t>
            </a:r>
            <a:r>
              <a:rPr lang="en-US" sz="3200" dirty="0"/>
              <a:t> shock beaker.</a:t>
            </a:r>
          </a:p>
          <a:p>
            <a:r>
              <a:rPr lang="en-US" sz="3200" dirty="0" err="1"/>
              <a:t>Lapisan</a:t>
            </a:r>
            <a:r>
              <a:rPr lang="en-US" sz="3200" dirty="0"/>
              <a:t> </a:t>
            </a:r>
            <a:r>
              <a:rPr lang="en-US" sz="3200" dirty="0" err="1"/>
              <a:t>terluar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terkikis</a:t>
            </a:r>
            <a:r>
              <a:rPr lang="en-US" sz="3200" dirty="0"/>
              <a:t> </a:t>
            </a:r>
            <a:r>
              <a:rPr lang="en-US" sz="3200" dirty="0" err="1"/>
              <a:t>shg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2 lapis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telur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i="1" dirty="0"/>
              <a:t>decorticated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2842</TotalTime>
  <Words>1622</Words>
  <Application>Microsoft Office PowerPoint</Application>
  <PresentationFormat>On-screen Show (4:3)</PresentationFormat>
  <Paragraphs>279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Garamond</vt:lpstr>
      <vt:lpstr>Organic</vt:lpstr>
      <vt:lpstr>NEMATODA</vt:lpstr>
      <vt:lpstr>NEMATODA USUS HALUS </vt:lpstr>
      <vt:lpstr>Ascaris lumbricoides</vt:lpstr>
      <vt:lpstr>PowerPoint Presentation</vt:lpstr>
      <vt:lpstr>PowerPoint Presentation</vt:lpstr>
      <vt:lpstr>PowerPoint Presentation</vt:lpstr>
      <vt:lpstr>Ascaris dari pasien (Indonesia)</vt:lpstr>
      <vt:lpstr>Bagian mulut Ascaris</vt:lpstr>
      <vt:lpstr>Telur </vt:lpstr>
      <vt:lpstr>PowerPoint Presentation</vt:lpstr>
      <vt:lpstr>Telur fertil</vt:lpstr>
      <vt:lpstr>Telur yang decorticated</vt:lpstr>
      <vt:lpstr>PowerPoint Presentation</vt:lpstr>
      <vt:lpstr>Siklus hidup</vt:lpstr>
      <vt:lpstr>PowerPoint Presentation</vt:lpstr>
      <vt:lpstr>PowerPoint Presentation</vt:lpstr>
      <vt:lpstr>Larva keluar dari telur</vt:lpstr>
      <vt:lpstr>Pencegahan </vt:lpstr>
      <vt:lpstr>PowerPoint Presentation</vt:lpstr>
      <vt:lpstr>Cacing tambang</vt:lpstr>
      <vt:lpstr>PowerPoint Presentation</vt:lpstr>
      <vt:lpstr>Morfologi A. duodenale</vt:lpstr>
      <vt:lpstr>Kepala Ancylostoma </vt:lpstr>
      <vt:lpstr>Ancylostoma anterior</vt:lpstr>
      <vt:lpstr>Ancylostoma posterior</vt:lpstr>
      <vt:lpstr>Morfologi telur</vt:lpstr>
      <vt:lpstr>Telur </vt:lpstr>
      <vt:lpstr>Siklus hidup</vt:lpstr>
      <vt:lpstr>PowerPoint Presentation</vt:lpstr>
      <vt:lpstr>PowerPoint Presentation</vt:lpstr>
      <vt:lpstr>Skema siklus hidup</vt:lpstr>
      <vt:lpstr>Gejala klinis</vt:lpstr>
      <vt:lpstr>PowerPoint Presentation</vt:lpstr>
      <vt:lpstr>Pencegahan </vt:lpstr>
      <vt:lpstr>Strongyloides stercoralis </vt:lpstr>
      <vt:lpstr>Morfologi </vt:lpstr>
      <vt:lpstr>S. Stercoralis betina &amp; Jantan</vt:lpstr>
      <vt:lpstr>Morfologi </vt:lpstr>
      <vt:lpstr>Morfologi </vt:lpstr>
      <vt:lpstr>Larva rhabditoid &amp; Filariform</vt:lpstr>
      <vt:lpstr>Morfologi </vt:lpstr>
      <vt:lpstr>Habitat </vt:lpstr>
      <vt:lpstr>Siklus hidup </vt:lpstr>
      <vt:lpstr>Cont…..</vt:lpstr>
      <vt:lpstr>Cont…</vt:lpstr>
      <vt:lpstr>PowerPoint Presentation</vt:lpstr>
      <vt:lpstr>Hasil biopsi</vt:lpstr>
      <vt:lpstr>Hasil biopsi</vt:lpstr>
      <vt:lpstr>Cara infeksi</vt:lpstr>
      <vt:lpstr>Pencegahan </vt:lpstr>
      <vt:lpstr>Trichinella spiralis </vt:lpstr>
      <vt:lpstr>Morfologi dan siklus hidup</vt:lpstr>
      <vt:lpstr>PowerPoint Presentation</vt:lpstr>
      <vt:lpstr>PowerPoint Presentation</vt:lpstr>
      <vt:lpstr>Pencegahan </vt:lpstr>
      <vt:lpstr>Capillaria philippines </vt:lpstr>
      <vt:lpstr>Morfologi </vt:lpstr>
      <vt:lpstr>PowerPoint Presentation</vt:lpstr>
      <vt:lpstr>Telur </vt:lpstr>
      <vt:lpstr>Cacing dewasa dalam jaringan </vt:lpstr>
      <vt:lpstr>Siklus hidup</vt:lpstr>
      <vt:lpstr>PowerPoint Presentation</vt:lpstr>
      <vt:lpstr>PowerPoint Presentation</vt:lpstr>
      <vt:lpstr>Pencegahan </vt:lpstr>
      <vt:lpstr>NEMATODA USUS BESAR </vt:lpstr>
      <vt:lpstr>Trichuris trichuria</vt:lpstr>
      <vt:lpstr>Morfologi </vt:lpstr>
      <vt:lpstr>Telur </vt:lpstr>
      <vt:lpstr>Habitat </vt:lpstr>
      <vt:lpstr>Gejala klinis</vt:lpstr>
      <vt:lpstr>Siklus hidup</vt:lpstr>
      <vt:lpstr>Pencegahan </vt:lpstr>
      <vt:lpstr>Enterobius vermicularis</vt:lpstr>
      <vt:lpstr>Morfologi </vt:lpstr>
      <vt:lpstr>Cacing dewasa bagian anterior &amp; posterior</vt:lpstr>
      <vt:lpstr>Telur </vt:lpstr>
      <vt:lpstr>Siklus hidup</vt:lpstr>
      <vt:lpstr>PowerPoint Presentation</vt:lpstr>
      <vt:lpstr>Siklus hidup</vt:lpstr>
      <vt:lpstr>Pencegahan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NEMATODA</dc:title>
  <dc:creator>Tiwi Yuniastuti</dc:creator>
  <cp:lastModifiedBy>septia dwi cahyani</cp:lastModifiedBy>
  <cp:revision>93</cp:revision>
  <dcterms:created xsi:type="dcterms:W3CDTF">2006-08-16T00:00:00Z</dcterms:created>
  <dcterms:modified xsi:type="dcterms:W3CDTF">2023-03-21T04:26:09Z</dcterms:modified>
</cp:coreProperties>
</file>