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7" r:id="rId2"/>
    <p:sldId id="395" r:id="rId3"/>
    <p:sldId id="576" r:id="rId4"/>
    <p:sldId id="577" r:id="rId5"/>
    <p:sldId id="585" r:id="rId6"/>
    <p:sldId id="586" r:id="rId7"/>
    <p:sldId id="588" r:id="rId8"/>
    <p:sldId id="587" r:id="rId9"/>
    <p:sldId id="579" r:id="rId10"/>
    <p:sldId id="584" r:id="rId11"/>
    <p:sldId id="341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200"/>
    <a:srgbClr val="F4A414"/>
    <a:srgbClr val="1EA5B0"/>
    <a:srgbClr val="7F4F49"/>
    <a:srgbClr val="3D73B9"/>
    <a:srgbClr val="F1F4FB"/>
    <a:srgbClr val="B2364A"/>
    <a:srgbClr val="333A92"/>
    <a:srgbClr val="F8B3B5"/>
    <a:srgbClr val="78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07" d="100"/>
          <a:sy n="107" d="100"/>
        </p:scale>
        <p:origin x="922" y="72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2023/2/16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751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3112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p:transition spd="slow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00140"/>
      </p:ext>
    </p:extLst>
  </p:cSld>
  <p:clrMapOvr>
    <a:masterClrMapping/>
  </p:clrMapOvr>
  <p:transition spd="slow" advTm="300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4967">
          <p15:clr>
            <a:srgbClr val="FBAE40"/>
          </p15:clr>
        </p15:guide>
        <p15:guide id="3" orient="horz" pos="2160">
          <p15:clr>
            <a:srgbClr val="FBAE40"/>
          </p15:clr>
        </p15:guide>
        <p15:guide id="4" pos="66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p:transition spd="slow" advTm="300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CB04489-873B-4BD7-96DF-685EFDE074B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1F4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7" r:id="rId3"/>
    <p:sldLayoutId id="2147483658" r:id="rId4"/>
  </p:sldLayoutIdLst>
  <p:transition spd="slow" advTm="3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audio" Target="../media/media1.mp3"/><Relationship Id="rId7" Type="http://schemas.openxmlformats.org/officeDocument/2006/relationships/image" Target="../media/image4.emf"/><Relationship Id="rId12" Type="http://schemas.openxmlformats.org/officeDocument/2006/relationships/image" Target="../media/image9.emf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11" Type="http://schemas.openxmlformats.org/officeDocument/2006/relationships/image" Target="../media/image8.em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7.emf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emf"/><Relationship Id="rId2" Type="http://schemas.openxmlformats.org/officeDocument/2006/relationships/tags" Target="../tags/tag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emf"/><Relationship Id="rId5" Type="http://schemas.openxmlformats.org/officeDocument/2006/relationships/image" Target="../media/image4.emf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F7C1534-051F-4F18-AC70-F8EB4D4ED50D}"/>
              </a:ext>
            </a:extLst>
          </p:cNvPr>
          <p:cNvSpPr/>
          <p:nvPr/>
        </p:nvSpPr>
        <p:spPr>
          <a:xfrm>
            <a:off x="2565350" y="914793"/>
            <a:ext cx="4238898" cy="3191743"/>
          </a:xfrm>
          <a:custGeom>
            <a:avLst/>
            <a:gdLst>
              <a:gd name="connsiteX0" fmla="*/ 220104 w 4238898"/>
              <a:gd name="connsiteY0" fmla="*/ 2176475 h 3191743"/>
              <a:gd name="connsiteX1" fmla="*/ 442526 w 4238898"/>
              <a:gd name="connsiteY1" fmla="*/ 14042 h 3191743"/>
              <a:gd name="connsiteX2" fmla="*/ 4198980 w 4238898"/>
              <a:gd name="connsiteY2" fmla="*/ 1336215 h 3191743"/>
              <a:gd name="connsiteX3" fmla="*/ 2296040 w 4238898"/>
              <a:gd name="connsiteY3" fmla="*/ 3140302 h 3191743"/>
              <a:gd name="connsiteX4" fmla="*/ 318959 w 4238898"/>
              <a:gd name="connsiteY4" fmla="*/ 2522464 h 3191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38898" h="3191743">
                <a:moveTo>
                  <a:pt x="220104" y="2176475"/>
                </a:moveTo>
                <a:cubicBezTo>
                  <a:pt x="-258" y="1165280"/>
                  <a:pt x="-220620" y="154085"/>
                  <a:pt x="442526" y="14042"/>
                </a:cubicBezTo>
                <a:cubicBezTo>
                  <a:pt x="1105672" y="-126001"/>
                  <a:pt x="3890061" y="815172"/>
                  <a:pt x="4198980" y="1336215"/>
                </a:cubicBezTo>
                <a:cubicBezTo>
                  <a:pt x="4507899" y="1857258"/>
                  <a:pt x="2942710" y="2942594"/>
                  <a:pt x="2296040" y="3140302"/>
                </a:cubicBezTo>
                <a:cubicBezTo>
                  <a:pt x="1649370" y="3338010"/>
                  <a:pt x="984164" y="2930237"/>
                  <a:pt x="318959" y="2522464"/>
                </a:cubicBez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Paula DeAnda - Why Would I Ever">
            <a:hlinkClick r:id="" action="ppaction://media"/>
            <a:extLst>
              <a:ext uri="{FF2B5EF4-FFF2-40B4-BE49-F238E27FC236}">
                <a16:creationId xmlns:a16="http://schemas.microsoft.com/office/drawing/2014/main" id="{D014DFF2-7859-4D96-B800-A56F2BE8C8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56637" y="-1369241"/>
            <a:ext cx="487363" cy="487363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C315491E-5F83-4714-94CF-D00F778F0BBB}"/>
              </a:ext>
            </a:extLst>
          </p:cNvPr>
          <p:cNvGrpSpPr/>
          <p:nvPr/>
        </p:nvGrpSpPr>
        <p:grpSpPr>
          <a:xfrm>
            <a:off x="-262320" y="-881878"/>
            <a:ext cx="9730864" cy="7282641"/>
            <a:chOff x="-262320" y="-881878"/>
            <a:chExt cx="9730864" cy="728264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E83F0D9-6503-4F10-89B6-771782126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62320" y="0"/>
              <a:ext cx="1637988" cy="51435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F94C5DA-89A6-4153-B560-44EE681CD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0980" y="-375835"/>
              <a:ext cx="1767564" cy="606788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9FCD2A2-0794-432F-A912-9057E945B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99792" y="-587494"/>
              <a:ext cx="4734272" cy="1643024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790F0650-D0F0-4D28-B96E-F7B7DA355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39397" y="4283233"/>
              <a:ext cx="4389689" cy="150507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8B1E9D9E-338F-4213-9885-935CAFEA7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95530" y="4403279"/>
              <a:ext cx="1431076" cy="1997484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95D7846-2BAA-4051-AB7A-D8EDAC0F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79604" y="-881878"/>
              <a:ext cx="1578027" cy="1840159"/>
            </a:xfrm>
            <a:prstGeom prst="rect">
              <a:avLst/>
            </a:prstGeom>
          </p:spPr>
        </p:pic>
      </p:grpSp>
      <p:sp>
        <p:nvSpPr>
          <p:cNvPr id="27" name="Freeform 6">
            <a:extLst>
              <a:ext uri="{FF2B5EF4-FFF2-40B4-BE49-F238E27FC236}">
                <a16:creationId xmlns:a16="http://schemas.microsoft.com/office/drawing/2014/main" id="{3F94F78B-7F8C-417C-AC5F-1E7EE628D802}"/>
              </a:ext>
            </a:extLst>
          </p:cNvPr>
          <p:cNvSpPr>
            <a:spLocks/>
          </p:cNvSpPr>
          <p:nvPr/>
        </p:nvSpPr>
        <p:spPr bwMode="auto">
          <a:xfrm>
            <a:off x="2632332" y="2427734"/>
            <a:ext cx="3811876" cy="302498"/>
          </a:xfrm>
          <a:custGeom>
            <a:avLst/>
            <a:gdLst>
              <a:gd name="T0" fmla="*/ 1816 w 1816"/>
              <a:gd name="T1" fmla="*/ 0 h 301"/>
              <a:gd name="T2" fmla="*/ 970 w 1816"/>
              <a:gd name="T3" fmla="*/ 0 h 301"/>
              <a:gd name="T4" fmla="*/ 846 w 1816"/>
              <a:gd name="T5" fmla="*/ 0 h 301"/>
              <a:gd name="T6" fmla="*/ 0 w 1816"/>
              <a:gd name="T7" fmla="*/ 0 h 301"/>
              <a:gd name="T8" fmla="*/ 61 w 1816"/>
              <a:gd name="T9" fmla="*/ 151 h 301"/>
              <a:gd name="T10" fmla="*/ 0 w 1816"/>
              <a:gd name="T11" fmla="*/ 301 h 301"/>
              <a:gd name="T12" fmla="*/ 846 w 1816"/>
              <a:gd name="T13" fmla="*/ 301 h 301"/>
              <a:gd name="T14" fmla="*/ 970 w 1816"/>
              <a:gd name="T15" fmla="*/ 301 h 301"/>
              <a:gd name="T16" fmla="*/ 1816 w 1816"/>
              <a:gd name="T17" fmla="*/ 301 h 301"/>
              <a:gd name="T18" fmla="*/ 1755 w 1816"/>
              <a:gd name="T19" fmla="*/ 151 h 301"/>
              <a:gd name="T20" fmla="*/ 1816 w 1816"/>
              <a:gd name="T21" fmla="*/ 0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816" h="301">
                <a:moveTo>
                  <a:pt x="1816" y="0"/>
                </a:moveTo>
                <a:lnTo>
                  <a:pt x="970" y="0"/>
                </a:lnTo>
                <a:lnTo>
                  <a:pt x="846" y="0"/>
                </a:lnTo>
                <a:lnTo>
                  <a:pt x="0" y="0"/>
                </a:lnTo>
                <a:lnTo>
                  <a:pt x="61" y="151"/>
                </a:lnTo>
                <a:lnTo>
                  <a:pt x="0" y="301"/>
                </a:lnTo>
                <a:lnTo>
                  <a:pt x="846" y="301"/>
                </a:lnTo>
                <a:lnTo>
                  <a:pt x="970" y="301"/>
                </a:lnTo>
                <a:lnTo>
                  <a:pt x="1816" y="301"/>
                </a:lnTo>
                <a:lnTo>
                  <a:pt x="1755" y="151"/>
                </a:lnTo>
                <a:lnTo>
                  <a:pt x="1816" y="0"/>
                </a:lnTo>
                <a:close/>
              </a:path>
            </a:pathLst>
          </a:custGeom>
          <a:solidFill>
            <a:srgbClr val="FF4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7354B32-2261-48CE-86C3-657DBD21FFA1}"/>
              </a:ext>
            </a:extLst>
          </p:cNvPr>
          <p:cNvSpPr/>
          <p:nvPr/>
        </p:nvSpPr>
        <p:spPr>
          <a:xfrm>
            <a:off x="1375669" y="1206500"/>
            <a:ext cx="65087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spc="300" dirty="0">
                <a:solidFill>
                  <a:srgbClr val="FF4200"/>
                </a:solidFill>
                <a:latin typeface="Maiandra GD" panose="020E0502030308020204" pitchFamily="34" charset="0"/>
                <a:ea typeface="微软雅黑" panose="020B0503020204020204" pitchFamily="34" charset="-122"/>
                <a:sym typeface="微软雅黑" pitchFamily="34" charset="-122"/>
              </a:rPr>
              <a:t>5</a:t>
            </a:r>
            <a:r>
              <a:rPr lang="en-US" altLang="zh-CN" sz="3200" b="1" spc="300" baseline="30000" dirty="0">
                <a:solidFill>
                  <a:srgbClr val="FF4200"/>
                </a:solidFill>
                <a:latin typeface="Maiandra GD" panose="020E0502030308020204" pitchFamily="34" charset="0"/>
                <a:ea typeface="微软雅黑" panose="020B0503020204020204" pitchFamily="34" charset="-122"/>
                <a:sym typeface="微软雅黑" pitchFamily="34" charset="-122"/>
              </a:rPr>
              <a:t>th</a:t>
            </a:r>
            <a:r>
              <a:rPr lang="en-US" altLang="zh-CN" sz="3200" b="1" spc="300" dirty="0">
                <a:solidFill>
                  <a:srgbClr val="FF4200"/>
                </a:solidFill>
                <a:latin typeface="Maiandra GD" panose="020E0502030308020204" pitchFamily="34" charset="0"/>
                <a:ea typeface="微软雅黑" panose="020B0503020204020204" pitchFamily="34" charset="-122"/>
                <a:sym typeface="微软雅黑" pitchFamily="34" charset="-122"/>
              </a:rPr>
              <a:t> Meeting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spc="300" dirty="0">
                <a:solidFill>
                  <a:srgbClr val="FF4200"/>
                </a:solidFill>
                <a:latin typeface="Maiandra GD" panose="020E0502030308020204" pitchFamily="34" charset="0"/>
                <a:ea typeface="微软雅黑" panose="020B0503020204020204" pitchFamily="34" charset="-122"/>
                <a:sym typeface="微软雅黑" pitchFamily="34" charset="-122"/>
              </a:rPr>
              <a:t>BAHASA INGGRIS 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3200" b="1" spc="300" dirty="0">
              <a:solidFill>
                <a:srgbClr val="FF4200"/>
              </a:solidFill>
              <a:latin typeface="Maiandra GD" panose="020E0502030308020204" pitchFamily="34" charset="0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18" name="文本框 2"/>
          <p:cNvSpPr txBox="1"/>
          <p:nvPr/>
        </p:nvSpPr>
        <p:spPr>
          <a:xfrm>
            <a:off x="2843808" y="2906352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  <a:cs typeface="Estrangelo Edessa" panose="03080600000000000000" pitchFamily="66" charset="0"/>
              </a:rPr>
              <a:t>February 17</a:t>
            </a:r>
            <a:r>
              <a:rPr lang="en-US" altLang="zh-CN" sz="2000" b="1" baseline="30000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  <a:cs typeface="Estrangelo Edessa" panose="03080600000000000000" pitchFamily="66" charset="0"/>
              </a:rPr>
              <a:t>th</a:t>
            </a:r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Maiandra GD" panose="020E0502030308020204" pitchFamily="34" charset="0"/>
                <a:cs typeface="Estrangelo Edessa" panose="03080600000000000000" pitchFamily="66" charset="0"/>
              </a:rPr>
              <a:t>, 2023</a:t>
            </a:r>
            <a:endParaRPr lang="zh-CN" altLang="en-US" sz="2000" b="1" dirty="0">
              <a:solidFill>
                <a:schemeClr val="accent3">
                  <a:lumMod val="75000"/>
                </a:schemeClr>
              </a:solidFill>
              <a:latin typeface="Maiandra GD" panose="020E0502030308020204" pitchFamily="34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814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27" grpId="0" animBg="1"/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ṩľíḍè-Rectangle 11">
            <a:extLst>
              <a:ext uri="{FF2B5EF4-FFF2-40B4-BE49-F238E27FC236}">
                <a16:creationId xmlns:a16="http://schemas.microsoft.com/office/drawing/2014/main" id="{98FE7E81-EEAF-47B9-B1A9-7CC725872D0C}"/>
              </a:ext>
            </a:extLst>
          </p:cNvPr>
          <p:cNvSpPr/>
          <p:nvPr/>
        </p:nvSpPr>
        <p:spPr>
          <a:xfrm>
            <a:off x="1835696" y="1923678"/>
            <a:ext cx="5453354" cy="6746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+mn-ea"/>
                <a:sym typeface="+mn-lt"/>
              </a:rPr>
              <a:t>What have you learned today?</a:t>
            </a:r>
          </a:p>
        </p:txBody>
      </p:sp>
    </p:spTree>
    <p:extLst>
      <p:ext uri="{BB962C8B-B14F-4D97-AF65-F5344CB8AC3E}">
        <p14:creationId xmlns:p14="http://schemas.microsoft.com/office/powerpoint/2010/main" val="235641138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4323EFD-144F-4C4D-B28C-1B5AFD5B35F7}"/>
              </a:ext>
            </a:extLst>
          </p:cNvPr>
          <p:cNvSpPr/>
          <p:nvPr/>
        </p:nvSpPr>
        <p:spPr>
          <a:xfrm>
            <a:off x="2893151" y="1508726"/>
            <a:ext cx="35500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spc="300" dirty="0">
                <a:solidFill>
                  <a:srgbClr val="FF4200"/>
                </a:solidFill>
                <a:latin typeface="DFTongTong-B5" panose="02010609010101010101" pitchFamily="49" charset="-120"/>
                <a:ea typeface="DFTongTong-B5" panose="02010609010101010101" pitchFamily="49" charset="-120"/>
                <a:cs typeface="Adobe Arabic" panose="02040503050201020203" pitchFamily="18" charset="-78"/>
                <a:sym typeface="微软雅黑" pitchFamily="34" charset="-122"/>
              </a:rPr>
              <a:t>Thank you</a:t>
            </a:r>
            <a:endParaRPr lang="zh-CN" altLang="en-US" sz="4400" b="1" spc="300" dirty="0">
              <a:solidFill>
                <a:srgbClr val="FF4200"/>
              </a:solidFill>
              <a:latin typeface="DFTongTong-B5" panose="02010609010101010101" pitchFamily="49" charset="-120"/>
              <a:ea typeface="DFTongTong-B5" panose="02010609010101010101" pitchFamily="49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F266A2B-14F8-4ADE-BA9F-026619B3F057}"/>
              </a:ext>
            </a:extLst>
          </p:cNvPr>
          <p:cNvGrpSpPr/>
          <p:nvPr/>
        </p:nvGrpSpPr>
        <p:grpSpPr>
          <a:xfrm>
            <a:off x="-262320" y="-881878"/>
            <a:ext cx="9730864" cy="7282641"/>
            <a:chOff x="-262320" y="-881878"/>
            <a:chExt cx="9730864" cy="7282641"/>
          </a:xfrm>
        </p:grpSpPr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AF82F7C-C5D8-473C-9688-4C1938D61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62320" y="0"/>
              <a:ext cx="1637988" cy="514350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DAA3513-43DC-4A80-BB5C-76B3FCA8A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00980" y="-375835"/>
              <a:ext cx="1767564" cy="6067883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D71452B4-024E-42F6-93C8-284D583B7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99792" y="-587494"/>
              <a:ext cx="4734272" cy="1643024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97BB56A-F87D-48F0-B601-096B5D84B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39397" y="4283233"/>
              <a:ext cx="4389689" cy="1505073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947A71-D6F8-46C7-9EDB-225CCEC69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95530" y="4403279"/>
              <a:ext cx="1431076" cy="199748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ED67E94-1239-4895-9B0E-6E9013175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9604" y="-881878"/>
              <a:ext cx="1578027" cy="1840159"/>
            </a:xfrm>
            <a:prstGeom prst="rect">
              <a:avLst/>
            </a:prstGeom>
          </p:spPr>
        </p:pic>
      </p:grpSp>
      <p:sp>
        <p:nvSpPr>
          <p:cNvPr id="30" name="矩形 29">
            <a:extLst>
              <a:ext uri="{FF2B5EF4-FFF2-40B4-BE49-F238E27FC236}">
                <a16:creationId xmlns:a16="http://schemas.microsoft.com/office/drawing/2014/main" id="{8DB18687-4E42-4EE7-88E1-5E5B9668A005}"/>
              </a:ext>
            </a:extLst>
          </p:cNvPr>
          <p:cNvSpPr/>
          <p:nvPr/>
        </p:nvSpPr>
        <p:spPr>
          <a:xfrm>
            <a:off x="2411760" y="2213451"/>
            <a:ext cx="4031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spc="300" dirty="0">
                <a:solidFill>
                  <a:srgbClr val="FF42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itchFamily="34" charset="-122"/>
              </a:rPr>
              <a:t>See you next week</a:t>
            </a:r>
            <a:endParaRPr lang="zh-CN" altLang="en-US" sz="2400" b="1" spc="300" dirty="0">
              <a:solidFill>
                <a:srgbClr val="FF42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itchFamily="34" charset="-122"/>
            </a:endParaRPr>
          </a:p>
        </p:txBody>
      </p:sp>
      <p:sp>
        <p:nvSpPr>
          <p:cNvPr id="31" name="Freeform 10">
            <a:extLst>
              <a:ext uri="{FF2B5EF4-FFF2-40B4-BE49-F238E27FC236}">
                <a16:creationId xmlns:a16="http://schemas.microsoft.com/office/drawing/2014/main" id="{C52352C3-CC31-47ED-A552-743CA38FDDEA}"/>
              </a:ext>
            </a:extLst>
          </p:cNvPr>
          <p:cNvSpPr>
            <a:spLocks/>
          </p:cNvSpPr>
          <p:nvPr/>
        </p:nvSpPr>
        <p:spPr bwMode="auto">
          <a:xfrm>
            <a:off x="1904386" y="2295676"/>
            <a:ext cx="414337" cy="407987"/>
          </a:xfrm>
          <a:custGeom>
            <a:avLst/>
            <a:gdLst>
              <a:gd name="T0" fmla="*/ 131 w 261"/>
              <a:gd name="T1" fmla="*/ 0 h 257"/>
              <a:gd name="T2" fmla="*/ 172 w 261"/>
              <a:gd name="T3" fmla="*/ 85 h 257"/>
              <a:gd name="T4" fmla="*/ 261 w 261"/>
              <a:gd name="T5" fmla="*/ 99 h 257"/>
              <a:gd name="T6" fmla="*/ 197 w 261"/>
              <a:gd name="T7" fmla="*/ 165 h 257"/>
              <a:gd name="T8" fmla="*/ 213 w 261"/>
              <a:gd name="T9" fmla="*/ 257 h 257"/>
              <a:gd name="T10" fmla="*/ 131 w 261"/>
              <a:gd name="T11" fmla="*/ 212 h 257"/>
              <a:gd name="T12" fmla="*/ 50 w 261"/>
              <a:gd name="T13" fmla="*/ 257 h 257"/>
              <a:gd name="T14" fmla="*/ 66 w 261"/>
              <a:gd name="T15" fmla="*/ 165 h 257"/>
              <a:gd name="T16" fmla="*/ 0 w 261"/>
              <a:gd name="T17" fmla="*/ 99 h 257"/>
              <a:gd name="T18" fmla="*/ 91 w 261"/>
              <a:gd name="T19" fmla="*/ 85 h 257"/>
              <a:gd name="T20" fmla="*/ 131 w 261"/>
              <a:gd name="T2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1" h="257">
                <a:moveTo>
                  <a:pt x="131" y="0"/>
                </a:moveTo>
                <a:lnTo>
                  <a:pt x="172" y="85"/>
                </a:lnTo>
                <a:lnTo>
                  <a:pt x="261" y="99"/>
                </a:lnTo>
                <a:lnTo>
                  <a:pt x="197" y="165"/>
                </a:lnTo>
                <a:lnTo>
                  <a:pt x="213" y="257"/>
                </a:lnTo>
                <a:lnTo>
                  <a:pt x="131" y="212"/>
                </a:lnTo>
                <a:lnTo>
                  <a:pt x="50" y="257"/>
                </a:lnTo>
                <a:lnTo>
                  <a:pt x="66" y="165"/>
                </a:lnTo>
                <a:lnTo>
                  <a:pt x="0" y="99"/>
                </a:lnTo>
                <a:lnTo>
                  <a:pt x="91" y="85"/>
                </a:lnTo>
                <a:lnTo>
                  <a:pt x="131" y="0"/>
                </a:lnTo>
                <a:close/>
              </a:path>
            </a:pathLst>
          </a:custGeom>
          <a:solidFill>
            <a:srgbClr val="FF4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0E08935A-44A2-4450-BDEA-3C030BE4BE27}"/>
              </a:ext>
            </a:extLst>
          </p:cNvPr>
          <p:cNvSpPr>
            <a:spLocks/>
          </p:cNvSpPr>
          <p:nvPr/>
        </p:nvSpPr>
        <p:spPr bwMode="auto">
          <a:xfrm>
            <a:off x="6027240" y="2284942"/>
            <a:ext cx="415925" cy="407987"/>
          </a:xfrm>
          <a:custGeom>
            <a:avLst/>
            <a:gdLst>
              <a:gd name="T0" fmla="*/ 131 w 262"/>
              <a:gd name="T1" fmla="*/ 0 h 257"/>
              <a:gd name="T2" fmla="*/ 172 w 262"/>
              <a:gd name="T3" fmla="*/ 85 h 257"/>
              <a:gd name="T4" fmla="*/ 262 w 262"/>
              <a:gd name="T5" fmla="*/ 99 h 257"/>
              <a:gd name="T6" fmla="*/ 197 w 262"/>
              <a:gd name="T7" fmla="*/ 165 h 257"/>
              <a:gd name="T8" fmla="*/ 214 w 262"/>
              <a:gd name="T9" fmla="*/ 257 h 257"/>
              <a:gd name="T10" fmla="*/ 131 w 262"/>
              <a:gd name="T11" fmla="*/ 212 h 257"/>
              <a:gd name="T12" fmla="*/ 50 w 262"/>
              <a:gd name="T13" fmla="*/ 257 h 257"/>
              <a:gd name="T14" fmla="*/ 67 w 262"/>
              <a:gd name="T15" fmla="*/ 165 h 257"/>
              <a:gd name="T16" fmla="*/ 0 w 262"/>
              <a:gd name="T17" fmla="*/ 99 h 257"/>
              <a:gd name="T18" fmla="*/ 92 w 262"/>
              <a:gd name="T19" fmla="*/ 85 h 257"/>
              <a:gd name="T20" fmla="*/ 131 w 262"/>
              <a:gd name="T21" fmla="*/ 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62" h="257">
                <a:moveTo>
                  <a:pt x="131" y="0"/>
                </a:moveTo>
                <a:lnTo>
                  <a:pt x="172" y="85"/>
                </a:lnTo>
                <a:lnTo>
                  <a:pt x="262" y="99"/>
                </a:lnTo>
                <a:lnTo>
                  <a:pt x="197" y="165"/>
                </a:lnTo>
                <a:lnTo>
                  <a:pt x="214" y="257"/>
                </a:lnTo>
                <a:lnTo>
                  <a:pt x="131" y="212"/>
                </a:lnTo>
                <a:lnTo>
                  <a:pt x="50" y="257"/>
                </a:lnTo>
                <a:lnTo>
                  <a:pt x="67" y="165"/>
                </a:lnTo>
                <a:lnTo>
                  <a:pt x="0" y="99"/>
                </a:lnTo>
                <a:lnTo>
                  <a:pt x="92" y="85"/>
                </a:lnTo>
                <a:lnTo>
                  <a:pt x="131" y="0"/>
                </a:lnTo>
                <a:close/>
              </a:path>
            </a:pathLst>
          </a:custGeom>
          <a:solidFill>
            <a:srgbClr val="FF42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  <p:bldP spid="31" grpId="0" animBg="1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E68DACE-37B6-485C-80D9-C5B81766E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65246">
            <a:off x="180959" y="32652"/>
            <a:ext cx="1775867" cy="1590511"/>
          </a:xfrm>
          <a:prstGeom prst="rect">
            <a:avLst/>
          </a:prstGeom>
        </p:spPr>
      </p:pic>
      <p:sp>
        <p:nvSpPr>
          <p:cNvPr id="34" name="íṩľíḍè-Rectangle 11">
            <a:extLst>
              <a:ext uri="{FF2B5EF4-FFF2-40B4-BE49-F238E27FC236}">
                <a16:creationId xmlns:a16="http://schemas.microsoft.com/office/drawing/2014/main" id="{98FE7E81-EEAF-47B9-B1A9-7CC725872D0C}"/>
              </a:ext>
            </a:extLst>
          </p:cNvPr>
          <p:cNvSpPr/>
          <p:nvPr/>
        </p:nvSpPr>
        <p:spPr>
          <a:xfrm>
            <a:off x="3067330" y="673008"/>
            <a:ext cx="4312982" cy="458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Let’s review the previous meeting</a:t>
            </a:r>
            <a:endParaRPr 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129257D7-2441-4973-8218-466C89D3EE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927588" y="2031220"/>
            <a:ext cx="1868790" cy="586824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DF2EA23-4BD4-4C24-AB7E-449E18B4FF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468815" y="3966602"/>
            <a:ext cx="1431076" cy="1997484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35D9106-2FBF-4083-B418-CDDE7DE3C7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8317" y="4062369"/>
            <a:ext cx="1578027" cy="1840159"/>
          </a:xfrm>
          <a:prstGeom prst="rect">
            <a:avLst/>
          </a:prstGeom>
        </p:spPr>
      </p:pic>
      <p:sp>
        <p:nvSpPr>
          <p:cNvPr id="11" name="íṩľíḍè-Rectangle 11">
            <a:extLst>
              <a:ext uri="{FF2B5EF4-FFF2-40B4-BE49-F238E27FC236}">
                <a16:creationId xmlns:a16="http://schemas.microsoft.com/office/drawing/2014/main" id="{98FE7E81-EEAF-47B9-B1A9-7CC725872D0C}"/>
              </a:ext>
            </a:extLst>
          </p:cNvPr>
          <p:cNvSpPr/>
          <p:nvPr/>
        </p:nvSpPr>
        <p:spPr>
          <a:xfrm>
            <a:off x="2183094" y="2067694"/>
            <a:ext cx="5485249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What have you learned so far?</a:t>
            </a:r>
            <a:endParaRPr 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7987283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129257D7-2441-4973-8218-466C89D3E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27588" y="2031220"/>
            <a:ext cx="1868790" cy="586824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ADF2EA23-4BD4-4C24-AB7E-449E18B4F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68815" y="3966602"/>
            <a:ext cx="1431076" cy="1997484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D35D9106-2FBF-4083-B418-CDDE7DE3C7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317" y="4062369"/>
            <a:ext cx="1578027" cy="1840159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5707"/>
            <a:ext cx="223224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55526"/>
            <a:ext cx="1819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7" y="2827844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56281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702213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ṩľíḍè-Rectangle 11">
            <a:extLst>
              <a:ext uri="{FF2B5EF4-FFF2-40B4-BE49-F238E27FC236}">
                <a16:creationId xmlns:a16="http://schemas.microsoft.com/office/drawing/2014/main" id="{98FE7E81-EEAF-47B9-B1A9-7CC725872D0C}"/>
              </a:ext>
            </a:extLst>
          </p:cNvPr>
          <p:cNvSpPr/>
          <p:nvPr/>
        </p:nvSpPr>
        <p:spPr>
          <a:xfrm>
            <a:off x="2339752" y="419301"/>
            <a:ext cx="4312982" cy="458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r>
              <a:rPr lang="en-US" altLang="zh-CN" sz="2000" b="1" dirty="0">
                <a:solidFill>
                  <a:schemeClr val="tx1"/>
                </a:solidFill>
                <a:cs typeface="+mn-ea"/>
                <a:sym typeface="+mn-lt"/>
              </a:rPr>
              <a:t>Today’s Topic: Narrative</a:t>
            </a:r>
            <a:endParaRPr lang="en-US" sz="20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1159484" y="1776747"/>
            <a:ext cx="634826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Objectives </a:t>
            </a: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By the end of the meeting, the students will be able to: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Define narrative genre.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Mention kinds of narrative text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Identify the plot of narrative text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Mention language features used in narrative text</a:t>
            </a:r>
          </a:p>
        </p:txBody>
      </p:sp>
    </p:spTree>
    <p:extLst>
      <p:ext uri="{BB962C8B-B14F-4D97-AF65-F5344CB8AC3E}">
        <p14:creationId xmlns:p14="http://schemas.microsoft.com/office/powerpoint/2010/main" val="61807232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ṩľíḍè-Rectangle 11">
            <a:extLst>
              <a:ext uri="{FF2B5EF4-FFF2-40B4-BE49-F238E27FC236}">
                <a16:creationId xmlns:a16="http://schemas.microsoft.com/office/drawing/2014/main" id="{98FE7E81-EEAF-47B9-B1A9-7CC725872D0C}"/>
              </a:ext>
            </a:extLst>
          </p:cNvPr>
          <p:cNvSpPr/>
          <p:nvPr/>
        </p:nvSpPr>
        <p:spPr>
          <a:xfrm>
            <a:off x="1835696" y="1923678"/>
            <a:ext cx="5453354" cy="6746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+mn-ea"/>
                <a:sym typeface="+mn-lt"/>
              </a:rPr>
              <a:t>What is narrative text?</a:t>
            </a:r>
          </a:p>
        </p:txBody>
      </p:sp>
    </p:spTree>
    <p:extLst>
      <p:ext uri="{BB962C8B-B14F-4D97-AF65-F5344CB8AC3E}">
        <p14:creationId xmlns:p14="http://schemas.microsoft.com/office/powerpoint/2010/main" val="161004267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ṩľíḍè-Rectangle 11">
            <a:extLst>
              <a:ext uri="{FF2B5EF4-FFF2-40B4-BE49-F238E27FC236}">
                <a16:creationId xmlns:a16="http://schemas.microsoft.com/office/drawing/2014/main" id="{98FE7E81-EEAF-47B9-B1A9-7CC725872D0C}"/>
              </a:ext>
            </a:extLst>
          </p:cNvPr>
          <p:cNvSpPr/>
          <p:nvPr/>
        </p:nvSpPr>
        <p:spPr>
          <a:xfrm>
            <a:off x="1845323" y="1923678"/>
            <a:ext cx="5453354" cy="11066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+mn-ea"/>
                <a:sym typeface="+mn-lt"/>
              </a:rPr>
              <a:t>Narrative is writing that connects ideas, concepts or events.</a:t>
            </a:r>
          </a:p>
        </p:txBody>
      </p:sp>
    </p:spTree>
    <p:extLst>
      <p:ext uri="{BB962C8B-B14F-4D97-AF65-F5344CB8AC3E}">
        <p14:creationId xmlns:p14="http://schemas.microsoft.com/office/powerpoint/2010/main" val="66301059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íṩľíḍè-Rectangle 11">
            <a:extLst>
              <a:ext uri="{FF2B5EF4-FFF2-40B4-BE49-F238E27FC236}">
                <a16:creationId xmlns:a16="http://schemas.microsoft.com/office/drawing/2014/main" id="{98FE7E81-EEAF-47B9-B1A9-7CC725872D0C}"/>
              </a:ext>
            </a:extLst>
          </p:cNvPr>
          <p:cNvSpPr/>
          <p:nvPr/>
        </p:nvSpPr>
        <p:spPr>
          <a:xfrm>
            <a:off x="1845323" y="1298343"/>
            <a:ext cx="5453354" cy="25468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r>
              <a:rPr lang="en-US" sz="2400" b="1" dirty="0">
                <a:solidFill>
                  <a:schemeClr val="tx1"/>
                </a:solidFill>
                <a:cs typeface="+mn-ea"/>
                <a:sym typeface="+mn-lt"/>
              </a:rPr>
              <a:t>The use of the narrative text itself has several purposes, such as entertaining, educating, telling, conveying the author's experience or as a medium to develop the imagination of the reader. </a:t>
            </a:r>
          </a:p>
        </p:txBody>
      </p:sp>
    </p:spTree>
    <p:extLst>
      <p:ext uri="{BB962C8B-B14F-4D97-AF65-F5344CB8AC3E}">
        <p14:creationId xmlns:p14="http://schemas.microsoft.com/office/powerpoint/2010/main" val="911689734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íṩľíḍè-Rectangle 11">
            <a:extLst>
              <a:ext uri="{FF2B5EF4-FFF2-40B4-BE49-F238E27FC236}">
                <a16:creationId xmlns:a16="http://schemas.microsoft.com/office/drawing/2014/main" id="{98FE7E81-EEAF-47B9-B1A9-7CC725872D0C}"/>
              </a:ext>
            </a:extLst>
          </p:cNvPr>
          <p:cNvSpPr/>
          <p:nvPr/>
        </p:nvSpPr>
        <p:spPr>
          <a:xfrm>
            <a:off x="1043608" y="483518"/>
            <a:ext cx="3456384" cy="4585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r>
              <a:rPr lang="en-US" altLang="zh-CN" sz="2400" b="1" dirty="0">
                <a:solidFill>
                  <a:schemeClr val="tx1"/>
                </a:solidFill>
                <a:cs typeface="+mn-ea"/>
                <a:sym typeface="+mn-lt"/>
              </a:rPr>
              <a:t>Kinds of Narrative Text</a:t>
            </a:r>
            <a:endParaRPr lang="en-US" sz="2400" b="1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文本框 2"/>
          <p:cNvSpPr txBox="1"/>
          <p:nvPr/>
        </p:nvSpPr>
        <p:spPr>
          <a:xfrm>
            <a:off x="971600" y="1168117"/>
            <a:ext cx="6348267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Folklore/ folktale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Personal Experience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Fairy Tale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Fable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Legends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Myth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Romance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Mysteries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Science Fiction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rbel" panose="020B0503020204020204" pitchFamily="34" charset="0"/>
                <a:ea typeface="迷你简准圆" panose="03000509000000000000" pitchFamily="65" charset="-122"/>
              </a:rPr>
              <a:t>Hostorical,etc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迷你简准圆" panose="03000509000000000000" pitchFamily="65" charset="-122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Corbel" panose="020B0503020204020204" pitchFamily="34" charset="0"/>
              <a:ea typeface="迷你简准圆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1455791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123478"/>
            <a:ext cx="8229600" cy="605568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lang="en-US" altLang="en-US" dirty="0"/>
              <a:t>Plot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880206"/>
            <a:ext cx="8229600" cy="41044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altLang="en-US" sz="2000" b="1" i="1" u="sng" dirty="0"/>
              <a:t>Exposition</a:t>
            </a:r>
            <a:r>
              <a:rPr lang="en-US" altLang="en-US" sz="2000" b="1" dirty="0"/>
              <a:t>-</a:t>
            </a:r>
            <a:r>
              <a:rPr lang="en-US" altLang="en-US" sz="2000" dirty="0"/>
              <a:t> the first part of the story.  The author establishes the setting, introduces </a:t>
            </a:r>
            <a:r>
              <a:rPr lang="en-US" altLang="en-US" sz="2000" i="1" u="sng" dirty="0"/>
              <a:t>characters</a:t>
            </a:r>
            <a:r>
              <a:rPr lang="en-US" altLang="en-US" sz="2000" dirty="0"/>
              <a:t>, gives additional </a:t>
            </a:r>
            <a:r>
              <a:rPr lang="en-US" altLang="en-US" sz="2000" i="1" u="sng" dirty="0"/>
              <a:t>background information</a:t>
            </a:r>
            <a:r>
              <a:rPr lang="en-US" altLang="en-US" sz="2000" dirty="0"/>
              <a:t>.</a:t>
            </a:r>
            <a:endParaRPr lang="en-US" altLang="en-US" sz="2000" b="1" dirty="0"/>
          </a:p>
          <a:p>
            <a:pPr lvl="2"/>
            <a:r>
              <a:rPr lang="en-US" altLang="en-US" sz="2000" b="1" i="1" u="sng" dirty="0"/>
              <a:t>Rising Action/Complications-</a:t>
            </a:r>
            <a:r>
              <a:rPr lang="en-US" altLang="en-US" sz="2000" b="1" dirty="0"/>
              <a:t> </a:t>
            </a:r>
            <a:r>
              <a:rPr lang="en-US" altLang="en-US" sz="2000" dirty="0"/>
              <a:t>the series of </a:t>
            </a:r>
            <a:r>
              <a:rPr lang="en-US" altLang="en-US" sz="2000" i="1" u="sng" dirty="0"/>
              <a:t>conflicts</a:t>
            </a:r>
            <a:r>
              <a:rPr lang="en-US" altLang="en-US" sz="2000" dirty="0"/>
              <a:t> or </a:t>
            </a:r>
            <a:r>
              <a:rPr lang="en-US" altLang="en-US" sz="2000" i="1" u="sng" dirty="0"/>
              <a:t>struggles</a:t>
            </a:r>
            <a:r>
              <a:rPr lang="en-US" altLang="en-US" sz="2000" dirty="0"/>
              <a:t> that build a story toward its climax.  Tension rises.</a:t>
            </a:r>
            <a:endParaRPr lang="en-US" altLang="en-US" sz="2000" b="1" dirty="0"/>
          </a:p>
          <a:p>
            <a:pPr lvl="2"/>
            <a:r>
              <a:rPr lang="en-US" altLang="en-US" sz="2000" b="1" i="1" u="sng" dirty="0"/>
              <a:t>Climax</a:t>
            </a:r>
            <a:r>
              <a:rPr lang="en-US" altLang="en-US" sz="2000" b="1" dirty="0"/>
              <a:t>-</a:t>
            </a:r>
            <a:r>
              <a:rPr lang="en-US" altLang="en-US" sz="2000" dirty="0"/>
              <a:t> the high point, or turning point, of a story.  It is the most intense point.  A </a:t>
            </a:r>
            <a:r>
              <a:rPr lang="en-US" altLang="en-US" sz="2000" i="1" u="sng" dirty="0"/>
              <a:t>decision</a:t>
            </a:r>
            <a:r>
              <a:rPr lang="en-US" altLang="en-US" sz="2000" dirty="0"/>
              <a:t> is made that will decide the outcome of the conflict.</a:t>
            </a:r>
            <a:endParaRPr lang="en-US" altLang="en-US" sz="2000" b="1" dirty="0"/>
          </a:p>
          <a:p>
            <a:pPr lvl="2"/>
            <a:r>
              <a:rPr lang="en-US" altLang="en-US" sz="2000" b="1" i="1" u="sng" dirty="0"/>
              <a:t>Falling Action-</a:t>
            </a:r>
            <a:r>
              <a:rPr lang="en-US" altLang="en-US" sz="2000" dirty="0"/>
              <a:t> the action that works out the decision arrived at during the climax.  The conflict is –or begins to be –settled.</a:t>
            </a:r>
            <a:endParaRPr lang="en-US" altLang="en-US" sz="2000" b="1" dirty="0"/>
          </a:p>
          <a:p>
            <a:pPr lvl="2"/>
            <a:r>
              <a:rPr lang="en-US" altLang="en-US" sz="2000" b="1" dirty="0"/>
              <a:t>Resolution-</a:t>
            </a:r>
            <a:r>
              <a:rPr lang="en-US" altLang="en-US" sz="2000" dirty="0"/>
              <a:t> the </a:t>
            </a:r>
            <a:r>
              <a:rPr lang="en-US" altLang="en-US" sz="2000" i="1" u="sng" dirty="0"/>
              <a:t>ending</a:t>
            </a:r>
            <a:r>
              <a:rPr lang="en-US" altLang="en-US" sz="2000" dirty="0"/>
              <a:t>.  It ties up loose ends and brings the story to a close.</a:t>
            </a:r>
          </a:p>
        </p:txBody>
      </p:sp>
    </p:spTree>
    <p:extLst>
      <p:ext uri="{BB962C8B-B14F-4D97-AF65-F5344CB8AC3E}">
        <p14:creationId xmlns:p14="http://schemas.microsoft.com/office/powerpoint/2010/main" val="2618609530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学术汇报动态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FF4200"/>
      </a:accent1>
      <a:accent2>
        <a:srgbClr val="F4A414"/>
      </a:accent2>
      <a:accent3>
        <a:srgbClr val="1EA5B0"/>
      </a:accent3>
      <a:accent4>
        <a:srgbClr val="7F4F49"/>
      </a:accent4>
      <a:accent5>
        <a:srgbClr val="FF4200"/>
      </a:accent5>
      <a:accent6>
        <a:srgbClr val="F4A414"/>
      </a:accent6>
      <a:hlink>
        <a:srgbClr val="262626"/>
      </a:hlink>
      <a:folHlink>
        <a:srgbClr val="7877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F4200"/>
    </a:accent1>
    <a:accent2>
      <a:srgbClr val="F4A414"/>
    </a:accent2>
    <a:accent3>
      <a:srgbClr val="1EA5B0"/>
    </a:accent3>
    <a:accent4>
      <a:srgbClr val="7F4F49"/>
    </a:accent4>
    <a:accent5>
      <a:srgbClr val="FF4200"/>
    </a:accent5>
    <a:accent6>
      <a:srgbClr val="F4A414"/>
    </a:accent6>
    <a:hlink>
      <a:srgbClr val="262626"/>
    </a:hlink>
    <a:folHlink>
      <a:srgbClr val="787777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F4200"/>
    </a:accent1>
    <a:accent2>
      <a:srgbClr val="F4A414"/>
    </a:accent2>
    <a:accent3>
      <a:srgbClr val="1EA5B0"/>
    </a:accent3>
    <a:accent4>
      <a:srgbClr val="7F4F49"/>
    </a:accent4>
    <a:accent5>
      <a:srgbClr val="FF4200"/>
    </a:accent5>
    <a:accent6>
      <a:srgbClr val="F4A414"/>
    </a:accent6>
    <a:hlink>
      <a:srgbClr val="262626"/>
    </a:hlink>
    <a:folHlink>
      <a:srgbClr val="787777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FF4200"/>
    </a:accent1>
    <a:accent2>
      <a:srgbClr val="F4A414"/>
    </a:accent2>
    <a:accent3>
      <a:srgbClr val="1EA5B0"/>
    </a:accent3>
    <a:accent4>
      <a:srgbClr val="7F4F49"/>
    </a:accent4>
    <a:accent5>
      <a:srgbClr val="FF4200"/>
    </a:accent5>
    <a:accent6>
      <a:srgbClr val="F4A414"/>
    </a:accent6>
    <a:hlink>
      <a:srgbClr val="262626"/>
    </a:hlink>
    <a:folHlink>
      <a:srgbClr val="78777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9153</TotalTime>
  <Words>273</Words>
  <Application>Microsoft Office PowerPoint</Application>
  <PresentationFormat>On-screen Show (16:9)</PresentationFormat>
  <Paragraphs>40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Corbel</vt:lpstr>
      <vt:lpstr>DFTongTong-B5</vt:lpstr>
      <vt:lpstr>Maiandra GD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学术汇报动态ppt模板</dc:title>
  <dc:creator>kingpub</dc:creator>
  <cp:lastModifiedBy>ohs_asus1209@outlook.com</cp:lastModifiedBy>
  <cp:revision>1001</cp:revision>
  <dcterms:created xsi:type="dcterms:W3CDTF">2015-04-24T01:01:13Z</dcterms:created>
  <dcterms:modified xsi:type="dcterms:W3CDTF">2023-02-16T12:48:12Z</dcterms:modified>
</cp:coreProperties>
</file>