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3" r:id="rId4"/>
    <p:sldId id="274" r:id="rId5"/>
    <p:sldId id="272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6" r:id="rId14"/>
    <p:sldId id="287" r:id="rId15"/>
    <p:sldId id="288" r:id="rId16"/>
    <p:sldId id="279" r:id="rId17"/>
    <p:sldId id="289" r:id="rId18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2B4A9-A7BE-4DD1-8856-176B382B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8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623869-FFE9-4A97-80A8-95F55DEB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60AC8C-F3E1-48DE-B473-75831DBE4722}"/>
              </a:ext>
            </a:extLst>
          </p:cNvPr>
          <p:cNvSpPr txBox="1"/>
          <p:nvPr/>
        </p:nvSpPr>
        <p:spPr>
          <a:xfrm>
            <a:off x="197607" y="49863"/>
            <a:ext cx="8862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>
              <a:buFont typeface="+mj-lt"/>
              <a:buAutoNum type="arabicPeriod" startAt="3"/>
            </a:pP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kriteria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saja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tangung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diukur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buruknya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3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4324F-B929-461B-B77B-0381AD249192}"/>
              </a:ext>
            </a:extLst>
          </p:cNvPr>
          <p:cNvSpPr txBox="1"/>
          <p:nvPr/>
        </p:nvSpPr>
        <p:spPr>
          <a:xfrm>
            <a:off x="197607" y="1256453"/>
            <a:ext cx="872941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Himpunan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sanitarian, HAKLI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Asosiasi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Tenaga Kesehatan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Rumah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Sakit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Indonesia (ATKRSI)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Rumah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sakit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telah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menyusun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krirteria-kriteria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tertentu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cara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membandingkan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apa-apa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dikerjakan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tercantum</a:t>
            </a:r>
            <a:r>
              <a:rPr lang="en-ID" sz="30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itu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input, proses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outputnya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Misalnya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apakah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mencuci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sesuai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melalui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5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tahap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yaitu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Mencuci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kuku,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telapak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punggung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tangan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pakai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sabun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di air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mengalir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selama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3 kali dan </a:t>
            </a:r>
            <a:r>
              <a:rPr lang="en-ID" sz="3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sebagiannya</a:t>
            </a:r>
            <a:r>
              <a:rPr lang="en-ID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76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02FC3C-9C16-4D3F-9CAC-5438756D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A1E81-B4EB-4D6B-91D5-F0328238B4FC}"/>
              </a:ext>
            </a:extLst>
          </p:cNvPr>
          <p:cNvSpPr txBox="1"/>
          <p:nvPr/>
        </p:nvSpPr>
        <p:spPr>
          <a:xfrm>
            <a:off x="321589" y="128586"/>
            <a:ext cx="8500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Jenis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macam-macam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AF096-C052-4EFF-A155-3F8F3AA91103}"/>
              </a:ext>
            </a:extLst>
          </p:cNvPr>
          <p:cNvSpPr txBox="1"/>
          <p:nvPr/>
        </p:nvSpPr>
        <p:spPr>
          <a:xfrm>
            <a:off x="321589" y="765510"/>
            <a:ext cx="838845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Istilah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merupakan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istilah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baru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berkembang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untuk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meminta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pertanggung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jawaban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seseorang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kelalaiannya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menimbulkan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kerugian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lain.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bidang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pelayanan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persoalan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terjadi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akibat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hubungan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antara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pengguna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jasa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pasien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klien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yang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diatur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perjanjian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diartikan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bentuk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partisipasi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 Sanitarian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membuat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suatu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keputusan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belajar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keputusan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itu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konsekuensi-konsekunsinya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Sanitarian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hendaknya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artinya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menggugat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menyatakan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siap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berani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menghadapinya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Terutama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</a:t>
            </a:r>
            <a:b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berkaitan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kegiatan-kegiatan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Sanitarian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mampu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untuk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menjelaskan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kegiatan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dilakukannya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yang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tentunya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mengajukan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permohonan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profesinya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bila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19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diperlukan</a:t>
            </a:r>
            <a:r>
              <a:rPr lang="en-ID" sz="19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19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900" dirty="0" err="1"/>
              <a:t>Macam-Macam</a:t>
            </a:r>
            <a:r>
              <a:rPr lang="en-ID" sz="1900" dirty="0"/>
              <a:t> </a:t>
            </a:r>
            <a:r>
              <a:rPr lang="en-ID" sz="1900" dirty="0" err="1"/>
              <a:t>Jenis</a:t>
            </a:r>
            <a:r>
              <a:rPr lang="en-ID" sz="1900" dirty="0"/>
              <a:t> </a:t>
            </a:r>
            <a:r>
              <a:rPr lang="en-ID" sz="1900" dirty="0" err="1"/>
              <a:t>Tanggung</a:t>
            </a:r>
            <a:r>
              <a:rPr lang="en-ID" sz="1900" dirty="0"/>
              <a:t> </a:t>
            </a:r>
            <a:r>
              <a:rPr lang="en-ID" sz="1900" dirty="0" err="1"/>
              <a:t>Gugat</a:t>
            </a:r>
            <a:endParaRPr lang="en-ID" sz="1900" dirty="0"/>
          </a:p>
          <a:p>
            <a:pPr lvl="1"/>
            <a:r>
              <a:rPr lang="en-ID" sz="1900" dirty="0"/>
              <a:t>1. Contractual Liability</a:t>
            </a:r>
          </a:p>
          <a:p>
            <a:pPr lvl="1"/>
            <a:r>
              <a:rPr lang="en-ID" sz="1900" dirty="0"/>
              <a:t>2. Liability in Tort</a:t>
            </a:r>
          </a:p>
          <a:p>
            <a:pPr lvl="1"/>
            <a:r>
              <a:rPr lang="en-ID" sz="1900" dirty="0"/>
              <a:t>3. Strict Liability</a:t>
            </a:r>
          </a:p>
          <a:p>
            <a:pPr lvl="1"/>
            <a:r>
              <a:rPr lang="en-ID" sz="1900" dirty="0"/>
              <a:t>4. Vicarious Liability</a:t>
            </a:r>
          </a:p>
        </p:txBody>
      </p:sp>
    </p:spTree>
    <p:extLst>
      <p:ext uri="{BB962C8B-B14F-4D97-AF65-F5344CB8AC3E}">
        <p14:creationId xmlns:p14="http://schemas.microsoft.com/office/powerpoint/2010/main" val="415895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E736E-F091-4264-BB47-347F9918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64A07-0107-46A2-ABB5-0FA38E2700D9}"/>
              </a:ext>
            </a:extLst>
          </p:cNvPr>
          <p:cNvSpPr txBox="1"/>
          <p:nvPr/>
        </p:nvSpPr>
        <p:spPr>
          <a:xfrm>
            <a:off x="395206" y="18130"/>
            <a:ext cx="86248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Contractual 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A7BE8-59FF-48C6-A68A-731D46BFA054}"/>
              </a:ext>
            </a:extLst>
          </p:cNvPr>
          <p:cNvSpPr txBox="1"/>
          <p:nvPr/>
        </p:nvSpPr>
        <p:spPr>
          <a:xfrm>
            <a:off x="468823" y="1144256"/>
            <a:ext cx="8380709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jenis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muncul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ingkar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janji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yaitu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dilaksanakannya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sesuatu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prestasi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dipenuhinya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sesuatu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lain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akibat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hubungan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kontraktual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kaitannya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hubungan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terapetik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prestasi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dilaksanakan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health care provider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adalah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berupa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upaya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effort)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hasil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(result). 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itu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upaya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memenuhi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kata lain,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upaya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penyehatan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dikatagorikan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civil malpractice</a:t>
            </a:r>
            <a:r>
              <a:rPr lang="en-ID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78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2D156-FA67-4436-8B63-37293F09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64A07-0107-46A2-ABB5-0FA38E2700D9}"/>
              </a:ext>
            </a:extLst>
          </p:cNvPr>
          <p:cNvSpPr txBox="1"/>
          <p:nvPr/>
        </p:nvSpPr>
        <p:spPr>
          <a:xfrm>
            <a:off x="395206" y="64627"/>
            <a:ext cx="86248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Liability in Tort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A7BE8-59FF-48C6-A68A-731D46BFA054}"/>
              </a:ext>
            </a:extLst>
          </p:cNvPr>
          <p:cNvSpPr txBox="1"/>
          <p:nvPr/>
        </p:nvSpPr>
        <p:spPr>
          <a:xfrm>
            <a:off x="526942" y="1389595"/>
            <a:ext cx="82218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jenis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merupakan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didasarkan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adanya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contractual obligation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tetapi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perbuatan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melawan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Pengertian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melawan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hanya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terbatas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pada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perbuatan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berlawanan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diri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sendiri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orang lain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saja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tetapi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juga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berlawanan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kesusilaan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&amp;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berlawanan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ketelitian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patut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dilakukan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pergaulan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hidup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orang lain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benda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orang lain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92570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2EF9ED-4A3D-4D3B-B8C4-A60A98914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64A07-0107-46A2-ABB5-0FA38E2700D9}"/>
              </a:ext>
            </a:extLst>
          </p:cNvPr>
          <p:cNvSpPr txBox="1"/>
          <p:nvPr/>
        </p:nvSpPr>
        <p:spPr>
          <a:xfrm>
            <a:off x="395206" y="2632"/>
            <a:ext cx="86248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Strict 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A7BE8-59FF-48C6-A68A-731D46BFA054}"/>
              </a:ext>
            </a:extLst>
          </p:cNvPr>
          <p:cNvSpPr txBox="1"/>
          <p:nvPr/>
        </p:nvSpPr>
        <p:spPr>
          <a:xfrm>
            <a:off x="511444" y="1436089"/>
            <a:ext cx="82373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jenis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sering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disebut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tanpa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 </a:t>
            </a:r>
            <a:r>
              <a:rPr lang="en-ID" sz="27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whitout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fault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mengingat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seseorang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jawab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meskipun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apa-apa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;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bersifat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intensional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recklessness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ataupun</a:t>
            </a:r>
            <a:r>
              <a:rPr lang="en-ID" sz="27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negligence. </a:t>
            </a:r>
            <a:endParaRPr lang="en-ID" sz="27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seperti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biasanya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berlaku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product sold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article of commerce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dimana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produsen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membayar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ganti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rugi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terjadinya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malapetaka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akibat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produk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dihasilkannya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kecuali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produsen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telah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memberikan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peringatan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kemungkinan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terjadinya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risiko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59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93063-3812-49A9-BE44-A80A938A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64A07-0107-46A2-ABB5-0FA38E2700D9}"/>
              </a:ext>
            </a:extLst>
          </p:cNvPr>
          <p:cNvSpPr txBox="1"/>
          <p:nvPr/>
        </p:nvSpPr>
        <p:spPr>
          <a:xfrm>
            <a:off x="379708" y="2632"/>
            <a:ext cx="86248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Vicarious 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A7BE8-59FF-48C6-A68A-731D46BFA054}"/>
              </a:ext>
            </a:extLst>
          </p:cNvPr>
          <p:cNvSpPr txBox="1"/>
          <p:nvPr/>
        </p:nvSpPr>
        <p:spPr>
          <a:xfrm>
            <a:off x="511444" y="1451587"/>
            <a:ext cx="82373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jenis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timbul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akibat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dibuat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bawahannya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(subordinate).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kaitannya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pelayanan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maka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RS (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employer)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bertanggung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dibuat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bekerja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kedudukan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3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sub-ordinate (</a:t>
            </a:r>
            <a:r>
              <a:rPr lang="en-ID" sz="3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employee). </a:t>
            </a:r>
            <a:endParaRPr lang="en-ID" sz="34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0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556E6-9D1D-4756-B37E-78AB7596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046C9-2E8C-4649-B966-097F5DD0C5E5}"/>
              </a:ext>
            </a:extLst>
          </p:cNvPr>
          <p:cNvSpPr txBox="1"/>
          <p:nvPr/>
        </p:nvSpPr>
        <p:spPr>
          <a:xfrm>
            <a:off x="1077131" y="2151727"/>
            <a:ext cx="74934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bertanggung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gugat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sanitarian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kode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Tanggung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gugat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membutuhkan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sanitarian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endParaRPr lang="en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lingkungan</a:t>
            </a:r>
            <a:endParaRPr lang="en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86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8C86D-2792-4E4D-866F-02E1D8E1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pic>
        <p:nvPicPr>
          <p:cNvPr id="2050" name="Picture 2" descr="Terimakasih Thank You Sticker">
            <a:extLst>
              <a:ext uri="{FF2B5EF4-FFF2-40B4-BE49-F238E27FC236}">
                <a16:creationId xmlns:a16="http://schemas.microsoft.com/office/drawing/2014/main" id="{D4EBB2F1-B55F-4D5A-99BE-5C63CAE43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" y="864480"/>
            <a:ext cx="8083175" cy="548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6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Biru Putih Images - Free Download on Freepik">
            <a:extLst>
              <a:ext uri="{FF2B5EF4-FFF2-40B4-BE49-F238E27FC236}">
                <a16:creationId xmlns:a16="http://schemas.microsoft.com/office/drawing/2014/main" id="{EF39967A-DA3E-4003-8E99-DB68CDEA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B885B-DC42-4E7F-9567-595D7244B92A}"/>
              </a:ext>
            </a:extLst>
          </p:cNvPr>
          <p:cNvSpPr txBox="1"/>
          <p:nvPr/>
        </p:nvSpPr>
        <p:spPr>
          <a:xfrm>
            <a:off x="608308" y="1060430"/>
            <a:ext cx="80552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Setelah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mempelajari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tentang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konsep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jenis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tanggung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jawab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hubungan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dan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pertanggung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jawaban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akuntabilitas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Selanjutnya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pada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tahap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implementasi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pelayanan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jasa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professional,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pelaksanaan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proses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tanggung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jawab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pada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masyarakat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klien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dapat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memberikan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feedback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pelayanan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baik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positif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kepuasan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ataupun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negatif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ketidakpuasan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Feedback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negatif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ketidakpuasan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bisa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berdampak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pada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terjadinya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gugatan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masyarakat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klien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dilayani</a:t>
            </a:r>
            <a:r>
              <a:rPr lang="en-ID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34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C9B9B2-84AC-4DB7-949A-175E792B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390A89-152E-4C1B-A436-380E54EE8829}"/>
              </a:ext>
            </a:extLst>
          </p:cNvPr>
          <p:cNvSpPr txBox="1"/>
          <p:nvPr/>
        </p:nvSpPr>
        <p:spPr>
          <a:xfrm>
            <a:off x="395205" y="1042248"/>
            <a:ext cx="842333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merupakan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untuk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menanggung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ganti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kerugian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akibat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pelanggaran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norma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Perbuatan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melanggar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norma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terjadi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disebabkan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(1)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perbuatan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melawan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; dan (2)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ID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adalah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dilaksanakannya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kewajiban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sebagaimana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mestinya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dibebankan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kontrak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pihak-pihak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tertentu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seperti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disebut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kontrak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bersangkutan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membawa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konsekwensi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timbulnya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dirugikan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untuk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menuntut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untuk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memberikan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ganti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rugi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sehingga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diharapkan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agar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satu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pihakpun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dirugikan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wanprestasi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terjadi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kesengajaan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kelalaian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tanpa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kelalaian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2200" dirty="0"/>
              <a:t> </a:t>
            </a: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62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1AE95-D8FD-46B6-9DEB-C2A12C9DC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17484-0E88-4DE6-9D73-7A164569B7B0}"/>
              </a:ext>
            </a:extLst>
          </p:cNvPr>
          <p:cNvSpPr txBox="1"/>
          <p:nvPr/>
        </p:nvSpPr>
        <p:spPr>
          <a:xfrm>
            <a:off x="356462" y="1004176"/>
            <a:ext cx="85085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jawab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arti 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diartikan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terjemahan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liability/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aansprakelijkheid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merupakan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spesifik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jawab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merujuk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posisi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seseorang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badan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dipandang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membayar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suatu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kompensasi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ganti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rugi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setelah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peristiwa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Misalnya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membayar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ganti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kerugian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orang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badan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lain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perbuatan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melanggar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onrechtmatige</a:t>
            </a:r>
            <a:r>
              <a:rPr lang="en-ID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daad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sehingga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menimbulkan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kerugian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orang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badan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lain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Istilah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privat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00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11A25-FC48-47AA-8C23-CEF431A1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B22A2-6A72-4B02-A383-0ED397557172}"/>
              </a:ext>
            </a:extLst>
          </p:cNvPr>
          <p:cNvSpPr txBox="1"/>
          <p:nvPr/>
        </p:nvSpPr>
        <p:spPr>
          <a:xfrm>
            <a:off x="317714" y="1034906"/>
            <a:ext cx="85628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Berdasarkan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hal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di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makna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tanggunggugat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 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</a:t>
            </a:r>
            <a:b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mempunyai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makna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lebih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sempit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dibandingkan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b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jawab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responsibility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karena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hanya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digunakan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ranah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privat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perdata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 JAWAB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secara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umum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dapat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berarti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tiga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macam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masing-masing 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accountability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responsibility 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dan </a:t>
            </a:r>
            <a:r>
              <a:rPr lang="en-ID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liability.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88148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88C81-2E2C-49FC-8D94-E97939F0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5D8D-3D9D-4ED2-868D-CC926ECC347B}"/>
              </a:ext>
            </a:extLst>
          </p:cNvPr>
          <p:cNvSpPr txBox="1"/>
          <p:nvPr/>
        </p:nvSpPr>
        <p:spPr>
          <a:xfrm>
            <a:off x="247974" y="183374"/>
            <a:ext cx="8865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AKUNTABILITAS DAN PROFESIONALITAS PELAYANAN</a:t>
            </a:r>
            <a:r>
              <a:rPr lang="en-ID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9668D-65DC-43AF-8628-0FEF76583DF3}"/>
              </a:ext>
            </a:extLst>
          </p:cNvPr>
          <p:cNvSpPr txBox="1"/>
          <p:nvPr/>
        </p:nvSpPr>
        <p:spPr>
          <a:xfrm>
            <a:off x="247974" y="1034188"/>
            <a:ext cx="871004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Akuntabilitas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merupakan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proses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menuju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kualifilasi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pertanggungjawaban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atas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/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perilaku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profesionalitas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telah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dilakukan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oleh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seorang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professional dan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melalui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badan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hukumnya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Merujuk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pada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standar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pelayanan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seorang</a:t>
            </a:r>
            <a:b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professional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pelayanan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nya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berdasarkan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kompetensi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yang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telah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dirumuskan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disahkan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melalui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Peraturan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Menteri Kesehatan.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Namun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apabila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kesalahan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ataupun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pelanggaran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tertentu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pelayanan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sehingga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lain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tidak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dilayani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secara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professional,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maka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b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bisa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melakukan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gugatan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individu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ataupun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kelompok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/</a:t>
            </a:r>
            <a:r>
              <a:rPr lang="en-ID" sz="2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</a:t>
            </a:r>
            <a:r>
              <a:rPr lang="en-ID" sz="2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6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319158-6472-434F-877F-D94EDB65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360BD-4C83-4850-B3FA-ACCEF362266C}"/>
              </a:ext>
            </a:extLst>
          </p:cNvPr>
          <p:cNvSpPr txBox="1"/>
          <p:nvPr/>
        </p:nvSpPr>
        <p:spPr>
          <a:xfrm>
            <a:off x="457199" y="394294"/>
            <a:ext cx="84078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Sanitarian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hendaknya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artinya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bila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menggugat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mengatakan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siap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berani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menghadapinya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Sanitarian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mampu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menjelaskan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segala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tindakannya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hal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bisa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dijelaskan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menjelaskan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tiga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pertanyaan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berikut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siapa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itu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ditujukan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saja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yang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dikenakan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Dengan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kriteria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saja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tangung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diukur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baik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buruknya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40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AB15F-0CE1-4F90-B721-BBD5C6A41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C2DCF-FF14-4DF1-9F5E-01C7CF1A1F34}"/>
              </a:ext>
            </a:extLst>
          </p:cNvPr>
          <p:cNvSpPr txBox="1"/>
          <p:nvPr/>
        </p:nvSpPr>
        <p:spPr>
          <a:xfrm>
            <a:off x="162735" y="211529"/>
            <a:ext cx="8835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>
              <a:buFont typeface="+mj-lt"/>
              <a:buAutoNum type="arabicPeriod"/>
            </a:pP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Kepada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siapa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itu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ditujukan</a:t>
            </a:r>
            <a:r>
              <a:rPr lang="en-ID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3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8CE24-2174-44C7-979C-717B774FB391}"/>
              </a:ext>
            </a:extLst>
          </p:cNvPr>
          <p:cNvSpPr txBox="1"/>
          <p:nvPr/>
        </p:nvSpPr>
        <p:spPr>
          <a:xfrm>
            <a:off x="162735" y="1044168"/>
            <a:ext cx="8974924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tenaga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klien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sedangkan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pekerja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karyawan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Direktur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RS/Perusahaan/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Kepala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Dinas Kesehatan/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Puskesmas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profesional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ikatan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sebagai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anggota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team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kesehatan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lingkungan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ketua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tim.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CONTOH: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membuat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daftar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pembiayaan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program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penyemprotan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fogging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mandiri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yang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harus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dibayarkan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pihak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Dinas/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Puskesmas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Dalam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contoh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tersebut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memiliki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terhadap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masyarakat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dan </a:t>
            </a:r>
            <a:r>
              <a:rPr lang="en-ID" sz="27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profesinya</a:t>
            </a:r>
            <a:r>
              <a:rPr lang="en-ID" sz="2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7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914F9C-C5EC-4328-BA92-DCCF1C54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FA29F-9AA8-4E42-9C9B-0B8CFF268DEF}"/>
              </a:ext>
            </a:extLst>
          </p:cNvPr>
          <p:cNvSpPr txBox="1"/>
          <p:nvPr/>
        </p:nvSpPr>
        <p:spPr>
          <a:xfrm>
            <a:off x="306091" y="103040"/>
            <a:ext cx="85318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Apa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saja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Sanitarian yang </a:t>
            </a: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dikenakan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ID" sz="4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1B2AF-1136-47DF-A7AF-24699010E6A0}"/>
              </a:ext>
            </a:extLst>
          </p:cNvPr>
          <p:cNvSpPr txBox="1"/>
          <p:nvPr/>
        </p:nvSpPr>
        <p:spPr>
          <a:xfrm>
            <a:off x="829160" y="1488471"/>
            <a:ext cx="8008748" cy="4988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Sanitarian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memilki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tanggung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gugat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seluruh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kegiatan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professional yang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dilakukannya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mulai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dari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identifikasi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sampai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intervensi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b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Hal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bisa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diobservasi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atau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diukur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ID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kinerjanya</a:t>
            </a:r>
            <a:r>
              <a:rPr lang="en-ID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ID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38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1152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28</cp:revision>
  <dcterms:created xsi:type="dcterms:W3CDTF">2024-03-25T06:12:09Z</dcterms:created>
  <dcterms:modified xsi:type="dcterms:W3CDTF">2024-03-26T01:17:22Z</dcterms:modified>
</cp:coreProperties>
</file>