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23"/>
  </p:notesMasterIdLst>
  <p:sldIdLst>
    <p:sldId id="256" r:id="rId2"/>
    <p:sldId id="588" r:id="rId3"/>
    <p:sldId id="589" r:id="rId4"/>
    <p:sldId id="590" r:id="rId5"/>
    <p:sldId id="593" r:id="rId6"/>
    <p:sldId id="289" r:id="rId7"/>
    <p:sldId id="305" r:id="rId8"/>
    <p:sldId id="307" r:id="rId9"/>
    <p:sldId id="308" r:id="rId10"/>
    <p:sldId id="315" r:id="rId11"/>
    <p:sldId id="316" r:id="rId12"/>
    <p:sldId id="322" r:id="rId13"/>
    <p:sldId id="323" r:id="rId14"/>
    <p:sldId id="324" r:id="rId15"/>
    <p:sldId id="325" r:id="rId16"/>
    <p:sldId id="326" r:id="rId17"/>
    <p:sldId id="329" r:id="rId18"/>
    <p:sldId id="594" r:id="rId19"/>
    <p:sldId id="595" r:id="rId20"/>
    <p:sldId id="596" r:id="rId21"/>
    <p:sldId id="597" r:id="rId22"/>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58D8F6-A0D0-41FD-8A2B-9D4C28051A8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d-ID"/>
        </a:p>
      </dgm:t>
    </dgm:pt>
    <dgm:pt modelId="{31188B6A-CC28-43D2-B4A2-E553897E4C75}">
      <dgm:prSet phldrT="[Text]" custT="1"/>
      <dgm:spPr/>
      <dgm:t>
        <a:bodyPr/>
        <a:lstStyle/>
        <a:p>
          <a:r>
            <a:rPr lang="en-US" sz="3200" dirty="0"/>
            <a:t>O</a:t>
          </a:r>
          <a:r>
            <a:rPr lang="id-ID" sz="3200" dirty="0"/>
            <a:t>steomyelitis, dan osteoarthritis.</a:t>
          </a:r>
          <a:endParaRPr lang="id-ID" sz="3200" dirty="0">
            <a:solidFill>
              <a:schemeClr val="tx1"/>
            </a:solidFill>
          </a:endParaRPr>
        </a:p>
      </dgm:t>
    </dgm:pt>
    <dgm:pt modelId="{4CC34AF2-5F99-4B2B-BD89-4ABB37939137}" type="parTrans" cxnId="{46EAA3B9-8BDC-4B11-BE06-D55E0952A62F}">
      <dgm:prSet/>
      <dgm:spPr/>
      <dgm:t>
        <a:bodyPr/>
        <a:lstStyle/>
        <a:p>
          <a:endParaRPr lang="id-ID">
            <a:solidFill>
              <a:schemeClr val="tx1"/>
            </a:solidFill>
          </a:endParaRPr>
        </a:p>
      </dgm:t>
    </dgm:pt>
    <dgm:pt modelId="{C47AE9F2-A8F1-4834-ACEC-1625EBB06DA7}" type="sibTrans" cxnId="{46EAA3B9-8BDC-4B11-BE06-D55E0952A62F}">
      <dgm:prSet/>
      <dgm:spPr/>
      <dgm:t>
        <a:bodyPr/>
        <a:lstStyle/>
        <a:p>
          <a:endParaRPr lang="id-ID">
            <a:solidFill>
              <a:schemeClr val="tx1"/>
            </a:solidFill>
          </a:endParaRPr>
        </a:p>
      </dgm:t>
    </dgm:pt>
    <dgm:pt modelId="{E4F41C08-7F65-4EF5-8007-743159F50242}">
      <dgm:prSet phldrT="[Text]"/>
      <dgm:spPr/>
      <dgm:t>
        <a:bodyPr/>
        <a:lstStyle/>
        <a:p>
          <a:r>
            <a:rPr lang="en-US" dirty="0"/>
            <a:t>N</a:t>
          </a:r>
          <a:r>
            <a:rPr lang="id-ID" dirty="0"/>
            <a:t>eurovascular, OA, gout , osteoporosis</a:t>
          </a:r>
          <a:endParaRPr lang="id-ID" dirty="0">
            <a:solidFill>
              <a:schemeClr val="tx1"/>
            </a:solidFill>
          </a:endParaRPr>
        </a:p>
      </dgm:t>
    </dgm:pt>
    <dgm:pt modelId="{ACF3BDFD-E1CA-4B25-A95C-718418F74A37}" type="parTrans" cxnId="{C34CAA0B-280D-4A77-9D39-65F290212DCA}">
      <dgm:prSet/>
      <dgm:spPr/>
      <dgm:t>
        <a:bodyPr/>
        <a:lstStyle/>
        <a:p>
          <a:endParaRPr lang="id-ID">
            <a:solidFill>
              <a:schemeClr val="tx1"/>
            </a:solidFill>
          </a:endParaRPr>
        </a:p>
      </dgm:t>
    </dgm:pt>
    <dgm:pt modelId="{39641F34-4A59-41D2-8422-CB09E2404CC2}" type="sibTrans" cxnId="{C34CAA0B-280D-4A77-9D39-65F290212DCA}">
      <dgm:prSet/>
      <dgm:spPr/>
      <dgm:t>
        <a:bodyPr/>
        <a:lstStyle/>
        <a:p>
          <a:endParaRPr lang="id-ID">
            <a:solidFill>
              <a:schemeClr val="tx1"/>
            </a:solidFill>
          </a:endParaRPr>
        </a:p>
      </dgm:t>
    </dgm:pt>
    <dgm:pt modelId="{9DA300BA-0B51-4E85-96E5-E83D3348D7B2}">
      <dgm:prSet/>
      <dgm:spPr/>
      <dgm:t>
        <a:bodyPr/>
        <a:lstStyle/>
        <a:p>
          <a:r>
            <a:rPr lang="en-US" dirty="0"/>
            <a:t>F</a:t>
          </a:r>
          <a:r>
            <a:rPr lang="id-ID" dirty="0"/>
            <a:t>raktur </a:t>
          </a:r>
          <a:endParaRPr lang="id-ID" dirty="0">
            <a:solidFill>
              <a:schemeClr val="tx1"/>
            </a:solidFill>
          </a:endParaRPr>
        </a:p>
      </dgm:t>
    </dgm:pt>
    <dgm:pt modelId="{531CE60A-CFA2-43B6-A972-2BDC6E7F4BB6}" type="parTrans" cxnId="{D489C808-BB7F-4BA5-A523-FD238F4A5D80}">
      <dgm:prSet/>
      <dgm:spPr/>
      <dgm:t>
        <a:bodyPr/>
        <a:lstStyle/>
        <a:p>
          <a:endParaRPr lang="id-ID"/>
        </a:p>
      </dgm:t>
    </dgm:pt>
    <dgm:pt modelId="{CC550792-7A42-42D4-8ECB-D6E9D5593508}" type="sibTrans" cxnId="{D489C808-BB7F-4BA5-A523-FD238F4A5D80}">
      <dgm:prSet/>
      <dgm:spPr/>
      <dgm:t>
        <a:bodyPr/>
        <a:lstStyle/>
        <a:p>
          <a:endParaRPr lang="id-ID"/>
        </a:p>
      </dgm:t>
    </dgm:pt>
    <dgm:pt modelId="{FF260091-07AE-48C9-A895-6EF59853429D}" type="pres">
      <dgm:prSet presAssocID="{0E58D8F6-A0D0-41FD-8A2B-9D4C28051A81}" presName="linear" presStyleCnt="0">
        <dgm:presLayoutVars>
          <dgm:dir/>
          <dgm:animLvl val="lvl"/>
          <dgm:resizeHandles val="exact"/>
        </dgm:presLayoutVars>
      </dgm:prSet>
      <dgm:spPr/>
    </dgm:pt>
    <dgm:pt modelId="{A834AE65-8E02-4637-90E4-35CD39EF82B9}" type="pres">
      <dgm:prSet presAssocID="{9DA300BA-0B51-4E85-96E5-E83D3348D7B2}" presName="parentLin" presStyleCnt="0"/>
      <dgm:spPr/>
    </dgm:pt>
    <dgm:pt modelId="{25FC84D0-181B-4730-8D66-15E18FE688B5}" type="pres">
      <dgm:prSet presAssocID="{9DA300BA-0B51-4E85-96E5-E83D3348D7B2}" presName="parentLeftMargin" presStyleLbl="node1" presStyleIdx="0" presStyleCnt="3"/>
      <dgm:spPr/>
    </dgm:pt>
    <dgm:pt modelId="{BC3B9533-114B-4EF7-B79D-9BADCE78ADE9}" type="pres">
      <dgm:prSet presAssocID="{9DA300BA-0B51-4E85-96E5-E83D3348D7B2}" presName="parentText" presStyleLbl="node1" presStyleIdx="0" presStyleCnt="3">
        <dgm:presLayoutVars>
          <dgm:chMax val="0"/>
          <dgm:bulletEnabled val="1"/>
        </dgm:presLayoutVars>
      </dgm:prSet>
      <dgm:spPr/>
    </dgm:pt>
    <dgm:pt modelId="{BC680569-41B7-4BE8-833F-B07C3179B930}" type="pres">
      <dgm:prSet presAssocID="{9DA300BA-0B51-4E85-96E5-E83D3348D7B2}" presName="negativeSpace" presStyleCnt="0"/>
      <dgm:spPr/>
    </dgm:pt>
    <dgm:pt modelId="{4026F18B-5BD1-4CCB-8477-0106BD966584}" type="pres">
      <dgm:prSet presAssocID="{9DA300BA-0B51-4E85-96E5-E83D3348D7B2}" presName="childText" presStyleLbl="conFgAcc1" presStyleIdx="0" presStyleCnt="3">
        <dgm:presLayoutVars>
          <dgm:bulletEnabled val="1"/>
        </dgm:presLayoutVars>
      </dgm:prSet>
      <dgm:spPr/>
    </dgm:pt>
    <dgm:pt modelId="{8646A26E-4D5D-4178-ABD5-2119F9EB617A}" type="pres">
      <dgm:prSet presAssocID="{CC550792-7A42-42D4-8ECB-D6E9D5593508}" presName="spaceBetweenRectangles" presStyleCnt="0"/>
      <dgm:spPr/>
    </dgm:pt>
    <dgm:pt modelId="{8A4DEE78-D0FD-42A6-AE8B-ED611253397B}" type="pres">
      <dgm:prSet presAssocID="{31188B6A-CC28-43D2-B4A2-E553897E4C75}" presName="parentLin" presStyleCnt="0"/>
      <dgm:spPr/>
    </dgm:pt>
    <dgm:pt modelId="{A1520C08-0A6C-410D-ACCA-27C151C0D553}" type="pres">
      <dgm:prSet presAssocID="{31188B6A-CC28-43D2-B4A2-E553897E4C75}" presName="parentLeftMargin" presStyleLbl="node1" presStyleIdx="0" presStyleCnt="3"/>
      <dgm:spPr/>
    </dgm:pt>
    <dgm:pt modelId="{324D6FFB-2E48-4383-A826-8F0BA6258198}" type="pres">
      <dgm:prSet presAssocID="{31188B6A-CC28-43D2-B4A2-E553897E4C75}" presName="parentText" presStyleLbl="node1" presStyleIdx="1" presStyleCnt="3" custScaleX="113354">
        <dgm:presLayoutVars>
          <dgm:chMax val="0"/>
          <dgm:bulletEnabled val="1"/>
        </dgm:presLayoutVars>
      </dgm:prSet>
      <dgm:spPr/>
    </dgm:pt>
    <dgm:pt modelId="{41B15B09-623C-46F4-90CA-09E42F609FDB}" type="pres">
      <dgm:prSet presAssocID="{31188B6A-CC28-43D2-B4A2-E553897E4C75}" presName="negativeSpace" presStyleCnt="0"/>
      <dgm:spPr/>
    </dgm:pt>
    <dgm:pt modelId="{EF66B110-AC7C-4FCF-AE82-0482BB60A7DD}" type="pres">
      <dgm:prSet presAssocID="{31188B6A-CC28-43D2-B4A2-E553897E4C75}" presName="childText" presStyleLbl="conFgAcc1" presStyleIdx="1" presStyleCnt="3">
        <dgm:presLayoutVars>
          <dgm:bulletEnabled val="1"/>
        </dgm:presLayoutVars>
      </dgm:prSet>
      <dgm:spPr/>
    </dgm:pt>
    <dgm:pt modelId="{C571CDCC-CEFA-4DE7-9FE2-978BDE064B65}" type="pres">
      <dgm:prSet presAssocID="{C47AE9F2-A8F1-4834-ACEC-1625EBB06DA7}" presName="spaceBetweenRectangles" presStyleCnt="0"/>
      <dgm:spPr/>
    </dgm:pt>
    <dgm:pt modelId="{9CF53C5D-FF02-4050-8E88-A5C81E5C03E9}" type="pres">
      <dgm:prSet presAssocID="{E4F41C08-7F65-4EF5-8007-743159F50242}" presName="parentLin" presStyleCnt="0"/>
      <dgm:spPr/>
    </dgm:pt>
    <dgm:pt modelId="{BAB2252B-64A4-40EC-88F8-C55EF0E656A6}" type="pres">
      <dgm:prSet presAssocID="{E4F41C08-7F65-4EF5-8007-743159F50242}" presName="parentLeftMargin" presStyleLbl="node1" presStyleIdx="1" presStyleCnt="3"/>
      <dgm:spPr/>
    </dgm:pt>
    <dgm:pt modelId="{5C8739C4-6132-487E-A61F-9B56079A01E2}" type="pres">
      <dgm:prSet presAssocID="{E4F41C08-7F65-4EF5-8007-743159F50242}" presName="parentText" presStyleLbl="node1" presStyleIdx="2" presStyleCnt="3" custScaleX="140955">
        <dgm:presLayoutVars>
          <dgm:chMax val="0"/>
          <dgm:bulletEnabled val="1"/>
        </dgm:presLayoutVars>
      </dgm:prSet>
      <dgm:spPr/>
    </dgm:pt>
    <dgm:pt modelId="{21DD8A14-788D-46C2-AC8F-749855A32011}" type="pres">
      <dgm:prSet presAssocID="{E4F41C08-7F65-4EF5-8007-743159F50242}" presName="negativeSpace" presStyleCnt="0"/>
      <dgm:spPr/>
    </dgm:pt>
    <dgm:pt modelId="{580A6462-BFC5-43D8-A4D8-0DF83ADE3D7B}" type="pres">
      <dgm:prSet presAssocID="{E4F41C08-7F65-4EF5-8007-743159F50242}" presName="childText" presStyleLbl="conFgAcc1" presStyleIdx="2" presStyleCnt="3">
        <dgm:presLayoutVars>
          <dgm:bulletEnabled val="1"/>
        </dgm:presLayoutVars>
      </dgm:prSet>
      <dgm:spPr/>
    </dgm:pt>
  </dgm:ptLst>
  <dgm:cxnLst>
    <dgm:cxn modelId="{D489C808-BB7F-4BA5-A523-FD238F4A5D80}" srcId="{0E58D8F6-A0D0-41FD-8A2B-9D4C28051A81}" destId="{9DA300BA-0B51-4E85-96E5-E83D3348D7B2}" srcOrd="0" destOrd="0" parTransId="{531CE60A-CFA2-43B6-A972-2BDC6E7F4BB6}" sibTransId="{CC550792-7A42-42D4-8ECB-D6E9D5593508}"/>
    <dgm:cxn modelId="{C34CAA0B-280D-4A77-9D39-65F290212DCA}" srcId="{0E58D8F6-A0D0-41FD-8A2B-9D4C28051A81}" destId="{E4F41C08-7F65-4EF5-8007-743159F50242}" srcOrd="2" destOrd="0" parTransId="{ACF3BDFD-E1CA-4B25-A95C-718418F74A37}" sibTransId="{39641F34-4A59-41D2-8422-CB09E2404CC2}"/>
    <dgm:cxn modelId="{FFE9270C-A4E9-42AB-BE3A-7A55C8C1D5E1}" type="presOf" srcId="{31188B6A-CC28-43D2-B4A2-E553897E4C75}" destId="{A1520C08-0A6C-410D-ACCA-27C151C0D553}" srcOrd="0" destOrd="0" presId="urn:microsoft.com/office/officeart/2005/8/layout/list1"/>
    <dgm:cxn modelId="{E161AA4C-E5B1-4945-9547-276D7CC9FE30}" type="presOf" srcId="{9DA300BA-0B51-4E85-96E5-E83D3348D7B2}" destId="{BC3B9533-114B-4EF7-B79D-9BADCE78ADE9}" srcOrd="1" destOrd="0" presId="urn:microsoft.com/office/officeart/2005/8/layout/list1"/>
    <dgm:cxn modelId="{46EAA3B9-8BDC-4B11-BE06-D55E0952A62F}" srcId="{0E58D8F6-A0D0-41FD-8A2B-9D4C28051A81}" destId="{31188B6A-CC28-43D2-B4A2-E553897E4C75}" srcOrd="1" destOrd="0" parTransId="{4CC34AF2-5F99-4B2B-BD89-4ABB37939137}" sibTransId="{C47AE9F2-A8F1-4834-ACEC-1625EBB06DA7}"/>
    <dgm:cxn modelId="{BEAFEAD5-5C11-463A-A420-03348BF66F9E}" type="presOf" srcId="{E4F41C08-7F65-4EF5-8007-743159F50242}" destId="{BAB2252B-64A4-40EC-88F8-C55EF0E656A6}" srcOrd="0" destOrd="0" presId="urn:microsoft.com/office/officeart/2005/8/layout/list1"/>
    <dgm:cxn modelId="{A469ABD9-5100-4D9F-A231-07E8AC304DB5}" type="presOf" srcId="{31188B6A-CC28-43D2-B4A2-E553897E4C75}" destId="{324D6FFB-2E48-4383-A826-8F0BA6258198}" srcOrd="1" destOrd="0" presId="urn:microsoft.com/office/officeart/2005/8/layout/list1"/>
    <dgm:cxn modelId="{DE2FFFE2-60AC-4C13-9D2A-B8687E206AD0}" type="presOf" srcId="{9DA300BA-0B51-4E85-96E5-E83D3348D7B2}" destId="{25FC84D0-181B-4730-8D66-15E18FE688B5}" srcOrd="0" destOrd="0" presId="urn:microsoft.com/office/officeart/2005/8/layout/list1"/>
    <dgm:cxn modelId="{2F4D7AEB-7CEB-42DF-BB44-1B8CA596165E}" type="presOf" srcId="{E4F41C08-7F65-4EF5-8007-743159F50242}" destId="{5C8739C4-6132-487E-A61F-9B56079A01E2}" srcOrd="1" destOrd="0" presId="urn:microsoft.com/office/officeart/2005/8/layout/list1"/>
    <dgm:cxn modelId="{AE8299F3-31C3-4B1F-BB11-31100F2BDC6D}" type="presOf" srcId="{0E58D8F6-A0D0-41FD-8A2B-9D4C28051A81}" destId="{FF260091-07AE-48C9-A895-6EF59853429D}" srcOrd="0" destOrd="0" presId="urn:microsoft.com/office/officeart/2005/8/layout/list1"/>
    <dgm:cxn modelId="{F5A9DA24-3F40-4D3B-A6FF-8B31A5C46BEE}" type="presParOf" srcId="{FF260091-07AE-48C9-A895-6EF59853429D}" destId="{A834AE65-8E02-4637-90E4-35CD39EF82B9}" srcOrd="0" destOrd="0" presId="urn:microsoft.com/office/officeart/2005/8/layout/list1"/>
    <dgm:cxn modelId="{30A33C53-921F-4C71-828F-493BF5DE1CDF}" type="presParOf" srcId="{A834AE65-8E02-4637-90E4-35CD39EF82B9}" destId="{25FC84D0-181B-4730-8D66-15E18FE688B5}" srcOrd="0" destOrd="0" presId="urn:microsoft.com/office/officeart/2005/8/layout/list1"/>
    <dgm:cxn modelId="{7D6D2DC2-CF6F-4436-9798-4C03CA98948C}" type="presParOf" srcId="{A834AE65-8E02-4637-90E4-35CD39EF82B9}" destId="{BC3B9533-114B-4EF7-B79D-9BADCE78ADE9}" srcOrd="1" destOrd="0" presId="urn:microsoft.com/office/officeart/2005/8/layout/list1"/>
    <dgm:cxn modelId="{D9C70C01-BFD2-4557-A2BC-549F8000C786}" type="presParOf" srcId="{FF260091-07AE-48C9-A895-6EF59853429D}" destId="{BC680569-41B7-4BE8-833F-B07C3179B930}" srcOrd="1" destOrd="0" presId="urn:microsoft.com/office/officeart/2005/8/layout/list1"/>
    <dgm:cxn modelId="{A066E774-BDB9-4C8B-8045-0EE985B7B5F6}" type="presParOf" srcId="{FF260091-07AE-48C9-A895-6EF59853429D}" destId="{4026F18B-5BD1-4CCB-8477-0106BD966584}" srcOrd="2" destOrd="0" presId="urn:microsoft.com/office/officeart/2005/8/layout/list1"/>
    <dgm:cxn modelId="{68045DCA-ED58-4ECD-AA88-63465EA50AF5}" type="presParOf" srcId="{FF260091-07AE-48C9-A895-6EF59853429D}" destId="{8646A26E-4D5D-4178-ABD5-2119F9EB617A}" srcOrd="3" destOrd="0" presId="urn:microsoft.com/office/officeart/2005/8/layout/list1"/>
    <dgm:cxn modelId="{5AA6B08A-7213-42C9-B5C7-913D68385B3C}" type="presParOf" srcId="{FF260091-07AE-48C9-A895-6EF59853429D}" destId="{8A4DEE78-D0FD-42A6-AE8B-ED611253397B}" srcOrd="4" destOrd="0" presId="urn:microsoft.com/office/officeart/2005/8/layout/list1"/>
    <dgm:cxn modelId="{A8D1E41C-1854-4B12-B6DF-3880A5AE1836}" type="presParOf" srcId="{8A4DEE78-D0FD-42A6-AE8B-ED611253397B}" destId="{A1520C08-0A6C-410D-ACCA-27C151C0D553}" srcOrd="0" destOrd="0" presId="urn:microsoft.com/office/officeart/2005/8/layout/list1"/>
    <dgm:cxn modelId="{FC62FFE6-79CB-4D11-8E03-55FEC6F20D54}" type="presParOf" srcId="{8A4DEE78-D0FD-42A6-AE8B-ED611253397B}" destId="{324D6FFB-2E48-4383-A826-8F0BA6258198}" srcOrd="1" destOrd="0" presId="urn:microsoft.com/office/officeart/2005/8/layout/list1"/>
    <dgm:cxn modelId="{19CBACD4-DCAF-47B1-B9D1-4744EE1F5A64}" type="presParOf" srcId="{FF260091-07AE-48C9-A895-6EF59853429D}" destId="{41B15B09-623C-46F4-90CA-09E42F609FDB}" srcOrd="5" destOrd="0" presId="urn:microsoft.com/office/officeart/2005/8/layout/list1"/>
    <dgm:cxn modelId="{0F9F5DED-CB44-4639-A6E3-D412F163AD58}" type="presParOf" srcId="{FF260091-07AE-48C9-A895-6EF59853429D}" destId="{EF66B110-AC7C-4FCF-AE82-0482BB60A7DD}" srcOrd="6" destOrd="0" presId="urn:microsoft.com/office/officeart/2005/8/layout/list1"/>
    <dgm:cxn modelId="{C2765E7F-86AC-46A0-87B4-5B264C983CF5}" type="presParOf" srcId="{FF260091-07AE-48C9-A895-6EF59853429D}" destId="{C571CDCC-CEFA-4DE7-9FE2-978BDE064B65}" srcOrd="7" destOrd="0" presId="urn:microsoft.com/office/officeart/2005/8/layout/list1"/>
    <dgm:cxn modelId="{470ADC7A-D2FA-4D01-87A2-530329C6CD99}" type="presParOf" srcId="{FF260091-07AE-48C9-A895-6EF59853429D}" destId="{9CF53C5D-FF02-4050-8E88-A5C81E5C03E9}" srcOrd="8" destOrd="0" presId="urn:microsoft.com/office/officeart/2005/8/layout/list1"/>
    <dgm:cxn modelId="{747EBD76-F38D-4FA4-B76C-1B467188D158}" type="presParOf" srcId="{9CF53C5D-FF02-4050-8E88-A5C81E5C03E9}" destId="{BAB2252B-64A4-40EC-88F8-C55EF0E656A6}" srcOrd="0" destOrd="0" presId="urn:microsoft.com/office/officeart/2005/8/layout/list1"/>
    <dgm:cxn modelId="{6610ED83-8B60-46B7-BD07-477146C3BE43}" type="presParOf" srcId="{9CF53C5D-FF02-4050-8E88-A5C81E5C03E9}" destId="{5C8739C4-6132-487E-A61F-9B56079A01E2}" srcOrd="1" destOrd="0" presId="urn:microsoft.com/office/officeart/2005/8/layout/list1"/>
    <dgm:cxn modelId="{C24EEBC6-B0B9-4093-B542-1BCA0EE82A29}" type="presParOf" srcId="{FF260091-07AE-48C9-A895-6EF59853429D}" destId="{21DD8A14-788D-46C2-AC8F-749855A32011}" srcOrd="9" destOrd="0" presId="urn:microsoft.com/office/officeart/2005/8/layout/list1"/>
    <dgm:cxn modelId="{9A887E80-42B0-4014-8DB9-0AB935324371}" type="presParOf" srcId="{FF260091-07AE-48C9-A895-6EF59853429D}" destId="{580A6462-BFC5-43D8-A4D8-0DF83ADE3D7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6F18B-5BD1-4CCB-8477-0106BD966584}">
      <dsp:nvSpPr>
        <dsp:cNvPr id="0" name=""/>
        <dsp:cNvSpPr/>
      </dsp:nvSpPr>
      <dsp:spPr>
        <a:xfrm>
          <a:off x="0" y="526355"/>
          <a:ext cx="8128000" cy="8820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3B9533-114B-4EF7-B79D-9BADCE78ADE9}">
      <dsp:nvSpPr>
        <dsp:cNvPr id="0" name=""/>
        <dsp:cNvSpPr/>
      </dsp:nvSpPr>
      <dsp:spPr>
        <a:xfrm>
          <a:off x="406400" y="9755"/>
          <a:ext cx="5689600" cy="10332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555750">
            <a:lnSpc>
              <a:spcPct val="90000"/>
            </a:lnSpc>
            <a:spcBef>
              <a:spcPct val="0"/>
            </a:spcBef>
            <a:spcAft>
              <a:spcPct val="35000"/>
            </a:spcAft>
            <a:buNone/>
          </a:pPr>
          <a:r>
            <a:rPr lang="en-US" sz="3500" kern="1200" dirty="0"/>
            <a:t>F</a:t>
          </a:r>
          <a:r>
            <a:rPr lang="id-ID" sz="3500" kern="1200" dirty="0"/>
            <a:t>raktur </a:t>
          </a:r>
          <a:endParaRPr lang="id-ID" sz="3500" kern="1200" dirty="0">
            <a:solidFill>
              <a:schemeClr val="tx1"/>
            </a:solidFill>
          </a:endParaRPr>
        </a:p>
      </dsp:txBody>
      <dsp:txXfrm>
        <a:off x="456837" y="60192"/>
        <a:ext cx="5588726" cy="932326"/>
      </dsp:txXfrm>
    </dsp:sp>
    <dsp:sp modelId="{EF66B110-AC7C-4FCF-AE82-0482BB60A7DD}">
      <dsp:nvSpPr>
        <dsp:cNvPr id="0" name=""/>
        <dsp:cNvSpPr/>
      </dsp:nvSpPr>
      <dsp:spPr>
        <a:xfrm>
          <a:off x="0" y="2113956"/>
          <a:ext cx="8128000" cy="8820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4D6FFB-2E48-4383-A826-8F0BA6258198}">
      <dsp:nvSpPr>
        <dsp:cNvPr id="0" name=""/>
        <dsp:cNvSpPr/>
      </dsp:nvSpPr>
      <dsp:spPr>
        <a:xfrm>
          <a:off x="406400" y="1597356"/>
          <a:ext cx="6449389" cy="10332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422400">
            <a:lnSpc>
              <a:spcPct val="90000"/>
            </a:lnSpc>
            <a:spcBef>
              <a:spcPct val="0"/>
            </a:spcBef>
            <a:spcAft>
              <a:spcPct val="35000"/>
            </a:spcAft>
            <a:buNone/>
          </a:pPr>
          <a:r>
            <a:rPr lang="en-US" sz="3200" kern="1200" dirty="0"/>
            <a:t>O</a:t>
          </a:r>
          <a:r>
            <a:rPr lang="id-ID" sz="3200" kern="1200" dirty="0"/>
            <a:t>steomyelitis, dan osteoarthritis.</a:t>
          </a:r>
          <a:endParaRPr lang="id-ID" sz="3200" kern="1200" dirty="0">
            <a:solidFill>
              <a:schemeClr val="tx1"/>
            </a:solidFill>
          </a:endParaRPr>
        </a:p>
      </dsp:txBody>
      <dsp:txXfrm>
        <a:off x="456837" y="1647793"/>
        <a:ext cx="6348515" cy="932326"/>
      </dsp:txXfrm>
    </dsp:sp>
    <dsp:sp modelId="{580A6462-BFC5-43D8-A4D8-0DF83ADE3D7B}">
      <dsp:nvSpPr>
        <dsp:cNvPr id="0" name=""/>
        <dsp:cNvSpPr/>
      </dsp:nvSpPr>
      <dsp:spPr>
        <a:xfrm>
          <a:off x="0" y="3701556"/>
          <a:ext cx="8128000" cy="8820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8739C4-6132-487E-A61F-9B56079A01E2}">
      <dsp:nvSpPr>
        <dsp:cNvPr id="0" name=""/>
        <dsp:cNvSpPr/>
      </dsp:nvSpPr>
      <dsp:spPr>
        <a:xfrm>
          <a:off x="391715" y="3184956"/>
          <a:ext cx="7729998" cy="10332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555750">
            <a:lnSpc>
              <a:spcPct val="90000"/>
            </a:lnSpc>
            <a:spcBef>
              <a:spcPct val="0"/>
            </a:spcBef>
            <a:spcAft>
              <a:spcPct val="35000"/>
            </a:spcAft>
            <a:buNone/>
          </a:pPr>
          <a:r>
            <a:rPr lang="en-US" sz="3500" kern="1200" dirty="0"/>
            <a:t>N</a:t>
          </a:r>
          <a:r>
            <a:rPr lang="id-ID" sz="3500" kern="1200" dirty="0"/>
            <a:t>eurovascular, OA, gout , osteoporosis</a:t>
          </a:r>
          <a:endParaRPr lang="id-ID" sz="3500" kern="1200" dirty="0">
            <a:solidFill>
              <a:schemeClr val="tx1"/>
            </a:solidFill>
          </a:endParaRPr>
        </a:p>
      </dsp:txBody>
      <dsp:txXfrm>
        <a:off x="442152" y="3235393"/>
        <a:ext cx="7629124" cy="93232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6D2570-C103-4EAC-8130-E63F5C9E90DF}" type="datetimeFigureOut">
              <a:rPr lang="id-ID" smtClean="0"/>
              <a:t>21/06/2022</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8D75BF-8D05-4253-9C12-9E158CD97469}" type="slidenum">
              <a:rPr lang="id-ID" smtClean="0"/>
              <a:t>‹#›</a:t>
            </a:fld>
            <a:endParaRPr lang="id-ID"/>
          </a:p>
        </p:txBody>
      </p:sp>
    </p:spTree>
    <p:extLst>
      <p:ext uri="{BB962C8B-B14F-4D97-AF65-F5344CB8AC3E}">
        <p14:creationId xmlns:p14="http://schemas.microsoft.com/office/powerpoint/2010/main" val="1876808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73D87B2C-5980-4247-AB1A-4C2C82E0197F}" type="slidenum">
              <a:rPr lang="ko-KR" altLang="en-US" smtClean="0"/>
              <a:t>4</a:t>
            </a:fld>
            <a:endParaRPr lang="ko-KR" altLang="en-US"/>
          </a:p>
        </p:txBody>
      </p:sp>
    </p:spTree>
    <p:extLst>
      <p:ext uri="{BB962C8B-B14F-4D97-AF65-F5344CB8AC3E}">
        <p14:creationId xmlns:p14="http://schemas.microsoft.com/office/powerpoint/2010/main" val="3823109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6/21/2022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77206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16750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6/21/2022</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45867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ontents slide layout">
    <p:spTree>
      <p:nvGrpSpPr>
        <p:cNvPr id="1" name=""/>
        <p:cNvGrpSpPr/>
        <p:nvPr/>
      </p:nvGrpSpPr>
      <p:grpSpPr>
        <a:xfrm>
          <a:off x="0" y="0"/>
          <a:ext cx="0" cy="0"/>
          <a:chOff x="0" y="0"/>
          <a:chExt cx="0" cy="0"/>
        </a:xfrm>
      </p:grpSpPr>
      <p:sp>
        <p:nvSpPr>
          <p:cNvPr id="6" name="Rectangle 5"/>
          <p:cNvSpPr/>
          <p:nvPr userDrawn="1"/>
        </p:nvSpPr>
        <p:spPr>
          <a:xfrm>
            <a:off x="1" y="0"/>
            <a:ext cx="4090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9"/>
          <p:cNvSpPr>
            <a:spLocks noGrp="1"/>
          </p:cNvSpPr>
          <p:nvPr>
            <p:ph type="body" sz="quarter" idx="10" hasCustomPrompt="1"/>
          </p:nvPr>
        </p:nvSpPr>
        <p:spPr>
          <a:xfrm>
            <a:off x="1826653" y="640842"/>
            <a:ext cx="9988358"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6910" y="185107"/>
            <a:ext cx="811397" cy="911469"/>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65576" y="339762"/>
            <a:ext cx="165462" cy="102540"/>
          </a:xfrm>
          <a:prstGeom prst="rect">
            <a:avLst/>
          </a:prstGeom>
        </p:spPr>
      </p:pic>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938088">
            <a:off x="1084633" y="1062473"/>
            <a:ext cx="522132" cy="586528"/>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938088">
            <a:off x="554740" y="1584386"/>
            <a:ext cx="363072" cy="407851"/>
          </a:xfrm>
          <a:prstGeom prst="rect">
            <a:avLst/>
          </a:prstGeom>
        </p:spPr>
      </p:pic>
      <p:pic>
        <p:nvPicPr>
          <p:cNvPr id="17" name="Picture 1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20374587">
            <a:off x="2036550" y="173185"/>
            <a:ext cx="207259" cy="128442"/>
          </a:xfrm>
          <a:prstGeom prst="rect">
            <a:avLst/>
          </a:prstGeom>
        </p:spPr>
      </p:pic>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9434" y="1192874"/>
            <a:ext cx="165462" cy="102540"/>
          </a:xfrm>
          <a:prstGeom prst="rect">
            <a:avLst/>
          </a:prstGeom>
        </p:spPr>
      </p:pic>
    </p:spTree>
    <p:extLst>
      <p:ext uri="{BB962C8B-B14F-4D97-AF65-F5344CB8AC3E}">
        <p14:creationId xmlns:p14="http://schemas.microsoft.com/office/powerpoint/2010/main" val="4203297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ontents slide layout">
    <p:spTree>
      <p:nvGrpSpPr>
        <p:cNvPr id="1" name=""/>
        <p:cNvGrpSpPr/>
        <p:nvPr/>
      </p:nvGrpSpPr>
      <p:grpSpPr>
        <a:xfrm>
          <a:off x="0" y="0"/>
          <a:ext cx="0" cy="0"/>
          <a:chOff x="0" y="0"/>
          <a:chExt cx="0" cy="0"/>
        </a:xfrm>
      </p:grpSpPr>
      <p:sp>
        <p:nvSpPr>
          <p:cNvPr id="14" name="Freeform 13"/>
          <p:cNvSpPr/>
          <p:nvPr userDrawn="1"/>
        </p:nvSpPr>
        <p:spPr>
          <a:xfrm rot="5400000">
            <a:off x="3096043" y="-2213812"/>
            <a:ext cx="6513262" cy="11285624"/>
          </a:xfrm>
          <a:custGeom>
            <a:avLst/>
            <a:gdLst>
              <a:gd name="connsiteX0" fmla="*/ 0 w 6513262"/>
              <a:gd name="connsiteY0" fmla="*/ 11285624 h 11285624"/>
              <a:gd name="connsiteX1" fmla="*/ 0 w 6513262"/>
              <a:gd name="connsiteY1" fmla="*/ 11118724 h 11285624"/>
              <a:gd name="connsiteX2" fmla="*/ 1 w 6513262"/>
              <a:gd name="connsiteY2" fmla="*/ 11118724 h 11285624"/>
              <a:gd name="connsiteX3" fmla="*/ 1 w 6513262"/>
              <a:gd name="connsiteY3" fmla="*/ 10587 h 11285624"/>
              <a:gd name="connsiteX4" fmla="*/ 11432 w 6513262"/>
              <a:gd name="connsiteY4" fmla="*/ 10587 h 11285624"/>
              <a:gd name="connsiteX5" fmla="*/ 11432 w 6513262"/>
              <a:gd name="connsiteY5" fmla="*/ 0 h 11285624"/>
              <a:gd name="connsiteX6" fmla="*/ 6513262 w 6513262"/>
              <a:gd name="connsiteY6" fmla="*/ 0 h 11285624"/>
              <a:gd name="connsiteX7" fmla="*/ 6513262 w 6513262"/>
              <a:gd name="connsiteY7" fmla="*/ 10588 h 11285624"/>
              <a:gd name="connsiteX8" fmla="*/ 6513262 w 6513262"/>
              <a:gd name="connsiteY8" fmla="*/ 166900 h 11285624"/>
              <a:gd name="connsiteX9" fmla="*/ 6513262 w 6513262"/>
              <a:gd name="connsiteY9" fmla="*/ 10988117 h 11285624"/>
              <a:gd name="connsiteX10" fmla="*/ 6372810 w 6513262"/>
              <a:gd name="connsiteY10" fmla="*/ 11117181 h 11285624"/>
              <a:gd name="connsiteX11" fmla="*/ 6341860 w 6513262"/>
              <a:gd name="connsiteY11" fmla="*/ 11070756 h 11285624"/>
              <a:gd name="connsiteX12" fmla="*/ 6341860 w 6513262"/>
              <a:gd name="connsiteY12" fmla="*/ 166900 h 11285624"/>
              <a:gd name="connsiteX13" fmla="*/ 171403 w 6513262"/>
              <a:gd name="connsiteY13" fmla="*/ 166900 h 11285624"/>
              <a:gd name="connsiteX14" fmla="*/ 171403 w 6513262"/>
              <a:gd name="connsiteY14" fmla="*/ 11118724 h 11285624"/>
              <a:gd name="connsiteX15" fmla="*/ 4310552 w 6513262"/>
              <a:gd name="connsiteY15" fmla="*/ 11118724 h 11285624"/>
              <a:gd name="connsiteX16" fmla="*/ 4342911 w 6513262"/>
              <a:gd name="connsiteY16" fmla="*/ 11161869 h 11285624"/>
              <a:gd name="connsiteX17" fmla="*/ 4219156 w 6513262"/>
              <a:gd name="connsiteY17" fmla="*/ 11285624 h 11285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513262" h="11285624">
                <a:moveTo>
                  <a:pt x="0" y="11285624"/>
                </a:moveTo>
                <a:lnTo>
                  <a:pt x="0" y="11118724"/>
                </a:lnTo>
                <a:lnTo>
                  <a:pt x="1" y="11118724"/>
                </a:lnTo>
                <a:lnTo>
                  <a:pt x="1" y="10587"/>
                </a:lnTo>
                <a:lnTo>
                  <a:pt x="11432" y="10587"/>
                </a:lnTo>
                <a:lnTo>
                  <a:pt x="11432" y="0"/>
                </a:lnTo>
                <a:lnTo>
                  <a:pt x="6513262" y="0"/>
                </a:lnTo>
                <a:lnTo>
                  <a:pt x="6513262" y="10588"/>
                </a:lnTo>
                <a:lnTo>
                  <a:pt x="6513262" y="166900"/>
                </a:lnTo>
                <a:lnTo>
                  <a:pt x="6513262" y="10988117"/>
                </a:lnTo>
                <a:lnTo>
                  <a:pt x="6372810" y="11117181"/>
                </a:lnTo>
                <a:lnTo>
                  <a:pt x="6341860" y="11070756"/>
                </a:lnTo>
                <a:lnTo>
                  <a:pt x="6341860" y="166900"/>
                </a:lnTo>
                <a:lnTo>
                  <a:pt x="171403" y="166900"/>
                </a:lnTo>
                <a:lnTo>
                  <a:pt x="171403" y="11118724"/>
                </a:lnTo>
                <a:lnTo>
                  <a:pt x="4310552" y="11118724"/>
                </a:lnTo>
                <a:lnTo>
                  <a:pt x="4342911" y="11161869"/>
                </a:lnTo>
                <a:lnTo>
                  <a:pt x="4219156" y="1128562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userDrawn="1"/>
        </p:nvGrpSpPr>
        <p:grpSpPr>
          <a:xfrm>
            <a:off x="300646" y="3963527"/>
            <a:ext cx="1251428" cy="2758199"/>
            <a:chOff x="2460386" y="3756070"/>
            <a:chExt cx="1264172" cy="2786287"/>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27812" y="3756070"/>
              <a:ext cx="1096746" cy="1232011"/>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21358751">
              <a:off x="2460386" y="4617303"/>
              <a:ext cx="885082" cy="1925054"/>
            </a:xfrm>
            <a:prstGeom prst="rect">
              <a:avLst/>
            </a:prstGeom>
          </p:spPr>
        </p:pic>
      </p:grpSp>
      <p:sp>
        <p:nvSpPr>
          <p:cNvPr id="9" name="Text Placeholder 9">
            <a:extLst>
              <a:ext uri="{FF2B5EF4-FFF2-40B4-BE49-F238E27FC236}">
                <a16:creationId xmlns:a16="http://schemas.microsoft.com/office/drawing/2014/main" id="{8AED82F3-E353-4900-99D3-2CD090E0FEB5}"/>
              </a:ext>
            </a:extLst>
          </p:cNvPr>
          <p:cNvSpPr>
            <a:spLocks noGrp="1"/>
          </p:cNvSpPr>
          <p:nvPr>
            <p:ph type="body" sz="quarter" idx="10" hasCustomPrompt="1"/>
          </p:nvPr>
        </p:nvSpPr>
        <p:spPr>
          <a:xfrm>
            <a:off x="1594111" y="640842"/>
            <a:ext cx="10220900"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092258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Break Slide layout">
    <p:spTree>
      <p:nvGrpSpPr>
        <p:cNvPr id="1" name=""/>
        <p:cNvGrpSpPr/>
        <p:nvPr/>
      </p:nvGrpSpPr>
      <p:grpSpPr>
        <a:xfrm>
          <a:off x="0" y="0"/>
          <a:ext cx="0" cy="0"/>
          <a:chOff x="0" y="0"/>
          <a:chExt cx="0" cy="0"/>
        </a:xfrm>
      </p:grpSpPr>
      <p:grpSp>
        <p:nvGrpSpPr>
          <p:cNvPr id="4" name="Group 3"/>
          <p:cNvGrpSpPr/>
          <p:nvPr userDrawn="1"/>
        </p:nvGrpSpPr>
        <p:grpSpPr>
          <a:xfrm>
            <a:off x="1964694" y="1596858"/>
            <a:ext cx="8489344" cy="3664284"/>
            <a:chOff x="2494092" y="1596858"/>
            <a:chExt cx="8489344" cy="3664284"/>
          </a:xfrm>
        </p:grpSpPr>
        <p:sp>
          <p:nvSpPr>
            <p:cNvPr id="5" name="Freeform 4"/>
            <p:cNvSpPr/>
            <p:nvPr/>
          </p:nvSpPr>
          <p:spPr>
            <a:xfrm>
              <a:off x="3453793" y="2328673"/>
              <a:ext cx="7529643" cy="2200654"/>
            </a:xfrm>
            <a:custGeom>
              <a:avLst/>
              <a:gdLst>
                <a:gd name="connsiteX0" fmla="*/ 7402052 w 7529643"/>
                <a:gd name="connsiteY0" fmla="*/ 0 h 2200654"/>
                <a:gd name="connsiteX1" fmla="*/ 7529643 w 7529643"/>
                <a:gd name="connsiteY1" fmla="*/ 0 h 2200654"/>
                <a:gd name="connsiteX2" fmla="*/ 7529643 w 7529643"/>
                <a:gd name="connsiteY2" fmla="*/ 2198803 h 2200654"/>
                <a:gd name="connsiteX3" fmla="*/ 7525088 w 7529643"/>
                <a:gd name="connsiteY3" fmla="*/ 2198803 h 2200654"/>
                <a:gd name="connsiteX4" fmla="*/ 7525088 w 7529643"/>
                <a:gd name="connsiteY4" fmla="*/ 2200654 h 2200654"/>
                <a:gd name="connsiteX5" fmla="*/ 0 w 7529643"/>
                <a:gd name="connsiteY5" fmla="*/ 2200654 h 2200654"/>
                <a:gd name="connsiteX6" fmla="*/ 48950 w 7529643"/>
                <a:gd name="connsiteY6" fmla="*/ 2140088 h 2200654"/>
                <a:gd name="connsiteX7" fmla="*/ 29477 w 7529643"/>
                <a:gd name="connsiteY7" fmla="*/ 2087395 h 2200654"/>
                <a:gd name="connsiteX8" fmla="*/ 7402052 w 7529643"/>
                <a:gd name="connsiteY8" fmla="*/ 2087395 h 2200654"/>
                <a:gd name="connsiteX9" fmla="*/ 7402052 w 7529643"/>
                <a:gd name="connsiteY9" fmla="*/ 115110 h 2200654"/>
                <a:gd name="connsiteX10" fmla="*/ 269359 w 7529643"/>
                <a:gd name="connsiteY10" fmla="*/ 115110 h 2200654"/>
                <a:gd name="connsiteX11" fmla="*/ 351292 w 7529643"/>
                <a:gd name="connsiteY11" fmla="*/ 75314 h 2200654"/>
                <a:gd name="connsiteX12" fmla="*/ 406389 w 7529643"/>
                <a:gd name="connsiteY12" fmla="*/ 1851 h 2200654"/>
                <a:gd name="connsiteX13" fmla="*/ 7402052 w 7529643"/>
                <a:gd name="connsiteY13" fmla="*/ 1851 h 2200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529643" h="2200654">
                  <a:moveTo>
                    <a:pt x="7402052" y="0"/>
                  </a:moveTo>
                  <a:lnTo>
                    <a:pt x="7529643" y="0"/>
                  </a:lnTo>
                  <a:lnTo>
                    <a:pt x="7529643" y="2198803"/>
                  </a:lnTo>
                  <a:lnTo>
                    <a:pt x="7525088" y="2198803"/>
                  </a:lnTo>
                  <a:lnTo>
                    <a:pt x="7525088" y="2200654"/>
                  </a:lnTo>
                  <a:lnTo>
                    <a:pt x="0" y="2200654"/>
                  </a:lnTo>
                  <a:lnTo>
                    <a:pt x="48950" y="2140088"/>
                  </a:lnTo>
                  <a:lnTo>
                    <a:pt x="29477" y="2087395"/>
                  </a:lnTo>
                  <a:lnTo>
                    <a:pt x="7402052" y="2087395"/>
                  </a:lnTo>
                  <a:lnTo>
                    <a:pt x="7402052" y="115110"/>
                  </a:lnTo>
                  <a:lnTo>
                    <a:pt x="269359" y="115110"/>
                  </a:lnTo>
                  <a:lnTo>
                    <a:pt x="351292" y="75314"/>
                  </a:lnTo>
                  <a:lnTo>
                    <a:pt x="406389" y="1851"/>
                  </a:lnTo>
                  <a:lnTo>
                    <a:pt x="7402052" y="185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4092" y="1596858"/>
              <a:ext cx="3876628" cy="3664284"/>
            </a:xfrm>
            <a:prstGeom prst="rect">
              <a:avLst/>
            </a:prstGeom>
          </p:spPr>
        </p:pic>
      </p:grpSp>
      <p:sp>
        <p:nvSpPr>
          <p:cNvPr id="2" name="Text Placeholder 9"/>
          <p:cNvSpPr>
            <a:spLocks noGrp="1"/>
          </p:cNvSpPr>
          <p:nvPr>
            <p:ph type="body" sz="quarter" idx="10" hasCustomPrompt="1"/>
          </p:nvPr>
        </p:nvSpPr>
        <p:spPr>
          <a:xfrm>
            <a:off x="4126831" y="3030458"/>
            <a:ext cx="6188241" cy="677416"/>
          </a:xfrm>
          <a:prstGeom prst="rect">
            <a:avLst/>
          </a:prstGeom>
        </p:spPr>
        <p:txBody>
          <a:bodyPr anchor="ctr"/>
          <a:lstStyle>
            <a:lvl1pPr marL="0" indent="0" algn="l">
              <a:buNone/>
              <a:defRPr sz="5400" b="0" baseline="0">
                <a:solidFill>
                  <a:schemeClr val="tx1">
                    <a:lumMod val="75000"/>
                    <a:lumOff val="25000"/>
                  </a:schemeClr>
                </a:solidFill>
                <a:latin typeface="+mj-lt"/>
                <a:cs typeface="Arial" pitchFamily="34" charset="0"/>
              </a:defRPr>
            </a:lvl1pPr>
          </a:lstStyle>
          <a:p>
            <a:pPr lvl="0"/>
            <a:r>
              <a:rPr lang="en-US" altLang="ko-KR" dirty="0"/>
              <a:t>SECTION BREAK</a:t>
            </a:r>
          </a:p>
        </p:txBody>
      </p:sp>
      <p:sp>
        <p:nvSpPr>
          <p:cNvPr id="3" name="Text Placeholder 9"/>
          <p:cNvSpPr>
            <a:spLocks noGrp="1"/>
          </p:cNvSpPr>
          <p:nvPr>
            <p:ph type="body" sz="quarter" idx="11" hasCustomPrompt="1"/>
          </p:nvPr>
        </p:nvSpPr>
        <p:spPr>
          <a:xfrm>
            <a:off x="4126831" y="3707874"/>
            <a:ext cx="6188241" cy="288032"/>
          </a:xfrm>
          <a:prstGeom prst="rect">
            <a:avLst/>
          </a:prstGeom>
        </p:spPr>
        <p:txBody>
          <a:bodyPr anchor="ctr"/>
          <a:lstStyle>
            <a:lvl1pPr marL="0" indent="0" algn="l">
              <a:buNone/>
              <a:defRPr sz="1800" b="0" baseline="0">
                <a:solidFill>
                  <a:schemeClr val="tx1">
                    <a:lumMod val="75000"/>
                    <a:lumOff val="25000"/>
                  </a:schemeClr>
                </a:solidFill>
                <a:latin typeface="+mn-lt"/>
                <a:cs typeface="Arial" pitchFamily="34" charset="0"/>
              </a:defRPr>
            </a:lvl1pPr>
          </a:lstStyle>
          <a:p>
            <a:pPr lvl="0"/>
            <a:r>
              <a:rPr lang="en-US" altLang="ko-KR" dirty="0"/>
              <a:t>Insert your subtitle here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394720">
            <a:off x="9912218" y="1945484"/>
            <a:ext cx="916603" cy="1029651"/>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394720">
            <a:off x="9802250" y="3865196"/>
            <a:ext cx="430217" cy="507315"/>
          </a:xfrm>
          <a:prstGeom prst="rect">
            <a:avLst/>
          </a:prstGeom>
        </p:spPr>
      </p:pic>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674388" y="3037981"/>
            <a:ext cx="739351" cy="871848"/>
          </a:xfrm>
          <a:prstGeom prst="rect">
            <a:avLst/>
          </a:prstGeom>
        </p:spPr>
      </p:pic>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811547">
            <a:off x="1327889" y="2982823"/>
            <a:ext cx="566537" cy="668064"/>
          </a:xfrm>
          <a:prstGeom prst="rect">
            <a:avLst/>
          </a:prstGeom>
        </p:spPr>
      </p:pic>
    </p:spTree>
    <p:extLst>
      <p:ext uri="{BB962C8B-B14F-4D97-AF65-F5344CB8AC3E}">
        <p14:creationId xmlns:p14="http://schemas.microsoft.com/office/powerpoint/2010/main" val="20153627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6/21/2022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932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6/21/2022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5674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67356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6/21/2022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57429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22472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95314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6/21/2022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800892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6/21/2022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70772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6/21/2022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927734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 id="2147483726" r:id="rId12"/>
    <p:sldLayoutId id="2147483727" r:id="rId13"/>
    <p:sldLayoutId id="2147483728" r:id="rId14"/>
  </p:sldLayoutIdLst>
  <p:hf sldNum="0" hdr="0" ft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9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8"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8" y="601201"/>
            <a:ext cx="3702134" cy="5791132"/>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0682D8C-34DF-49FE-A371-A66194D1DA3E}"/>
              </a:ext>
            </a:extLst>
          </p:cNvPr>
          <p:cNvSpPr>
            <a:spLocks noGrp="1"/>
          </p:cNvSpPr>
          <p:nvPr>
            <p:ph type="ctrTitle"/>
          </p:nvPr>
        </p:nvSpPr>
        <p:spPr>
          <a:xfrm>
            <a:off x="685801" y="1563757"/>
            <a:ext cx="3208866" cy="1904999"/>
          </a:xfrm>
        </p:spPr>
        <p:txBody>
          <a:bodyPr>
            <a:normAutofit/>
          </a:bodyPr>
          <a:lstStyle/>
          <a:p>
            <a:r>
              <a:rPr lang="en-US" dirty="0" err="1">
                <a:solidFill>
                  <a:srgbClr val="FFFFFF"/>
                </a:solidFill>
              </a:rPr>
              <a:t>Departemen</a:t>
            </a:r>
            <a:r>
              <a:rPr lang="en-US" dirty="0">
                <a:solidFill>
                  <a:srgbClr val="FFFFFF"/>
                </a:solidFill>
              </a:rPr>
              <a:t> </a:t>
            </a:r>
            <a:r>
              <a:rPr lang="en-US" dirty="0" err="1">
                <a:solidFill>
                  <a:srgbClr val="FFFFFF"/>
                </a:solidFill>
              </a:rPr>
              <a:t>keperawatan</a:t>
            </a:r>
            <a:r>
              <a:rPr lang="en-US" dirty="0">
                <a:solidFill>
                  <a:srgbClr val="FFFFFF"/>
                </a:solidFill>
              </a:rPr>
              <a:t> </a:t>
            </a:r>
            <a:r>
              <a:rPr lang="en-US" dirty="0" err="1">
                <a:solidFill>
                  <a:srgbClr val="FFFFFF"/>
                </a:solidFill>
              </a:rPr>
              <a:t>medikal</a:t>
            </a:r>
            <a:r>
              <a:rPr lang="en-US" dirty="0">
                <a:solidFill>
                  <a:srgbClr val="FFFFFF"/>
                </a:solidFill>
              </a:rPr>
              <a:t> </a:t>
            </a:r>
            <a:r>
              <a:rPr lang="en-US" dirty="0" err="1">
                <a:solidFill>
                  <a:srgbClr val="FFFFFF"/>
                </a:solidFill>
              </a:rPr>
              <a:t>bedah</a:t>
            </a:r>
            <a:endParaRPr lang="id-ID" dirty="0">
              <a:solidFill>
                <a:srgbClr val="FFFFFF"/>
              </a:solidFill>
            </a:endParaRPr>
          </a:p>
        </p:txBody>
      </p:sp>
      <p:pic>
        <p:nvPicPr>
          <p:cNvPr id="5" name="Picture 4">
            <a:extLst>
              <a:ext uri="{FF2B5EF4-FFF2-40B4-BE49-F238E27FC236}">
                <a16:creationId xmlns:a16="http://schemas.microsoft.com/office/drawing/2014/main" id="{563961EB-F3E1-41A4-9D31-778CCAC60133}"/>
              </a:ext>
            </a:extLst>
          </p:cNvPr>
          <p:cNvPicPr>
            <a:picLocks noChangeAspect="1"/>
          </p:cNvPicPr>
          <p:nvPr/>
        </p:nvPicPr>
        <p:blipFill>
          <a:blip r:embed="rId2"/>
          <a:stretch>
            <a:fillRect/>
          </a:stretch>
        </p:blipFill>
        <p:spPr>
          <a:xfrm>
            <a:off x="4140202" y="601201"/>
            <a:ext cx="8023299" cy="5791132"/>
          </a:xfrm>
          <a:prstGeom prst="rect">
            <a:avLst/>
          </a:prstGeom>
        </p:spPr>
      </p:pic>
      <p:sp>
        <p:nvSpPr>
          <p:cNvPr id="3" name="Subtitle 2">
            <a:extLst>
              <a:ext uri="{FF2B5EF4-FFF2-40B4-BE49-F238E27FC236}">
                <a16:creationId xmlns:a16="http://schemas.microsoft.com/office/drawing/2014/main" id="{0E37E93A-4AD8-40BB-9507-D6863E787F99}"/>
              </a:ext>
            </a:extLst>
          </p:cNvPr>
          <p:cNvSpPr>
            <a:spLocks noGrp="1"/>
          </p:cNvSpPr>
          <p:nvPr>
            <p:ph type="subTitle" idx="1"/>
          </p:nvPr>
        </p:nvSpPr>
        <p:spPr>
          <a:xfrm>
            <a:off x="685801" y="5145513"/>
            <a:ext cx="3208866" cy="738820"/>
          </a:xfrm>
        </p:spPr>
        <p:txBody>
          <a:bodyPr>
            <a:normAutofit/>
          </a:bodyPr>
          <a:lstStyle/>
          <a:p>
            <a:r>
              <a:rPr lang="en-US" sz="2400" dirty="0">
                <a:solidFill>
                  <a:srgbClr val="FFFFFF">
                    <a:alpha val="75000"/>
                  </a:srgbClr>
                </a:solidFill>
              </a:rPr>
              <a:t>ABDUL QODIR</a:t>
            </a:r>
            <a:endParaRPr lang="id-ID" sz="2400" dirty="0">
              <a:solidFill>
                <a:srgbClr val="FFFFFF">
                  <a:alpha val="75000"/>
                </a:srgbClr>
              </a:solidFill>
            </a:endParaRPr>
          </a:p>
        </p:txBody>
      </p:sp>
      <p:sp>
        <p:nvSpPr>
          <p:cNvPr id="6" name="TextBox 5">
            <a:extLst>
              <a:ext uri="{FF2B5EF4-FFF2-40B4-BE49-F238E27FC236}">
                <a16:creationId xmlns:a16="http://schemas.microsoft.com/office/drawing/2014/main" id="{3A3B152D-798F-417F-89A6-462C1C74D37F}"/>
              </a:ext>
            </a:extLst>
          </p:cNvPr>
          <p:cNvSpPr txBox="1"/>
          <p:nvPr/>
        </p:nvSpPr>
        <p:spPr>
          <a:xfrm flipH="1">
            <a:off x="4140202" y="1152939"/>
            <a:ext cx="3801163" cy="400110"/>
          </a:xfrm>
          <a:prstGeom prst="rect">
            <a:avLst/>
          </a:prstGeom>
          <a:noFill/>
        </p:spPr>
        <p:txBody>
          <a:bodyPr wrap="square" rtlCol="0">
            <a:spAutoFit/>
          </a:bodyPr>
          <a:lstStyle/>
          <a:p>
            <a:pPr marL="285750" indent="-285750">
              <a:buFont typeface="Wingdings" panose="05000000000000000000" pitchFamily="2" charset="2"/>
              <a:buChar char="q"/>
            </a:pPr>
            <a:r>
              <a:rPr lang="en-US" sz="2000" b="1" dirty="0">
                <a:solidFill>
                  <a:srgbClr val="C00000"/>
                </a:solidFill>
              </a:rPr>
              <a:t>SISTEM MUSKULOSKELETAL</a:t>
            </a:r>
            <a:endParaRPr lang="id-ID" sz="2000" b="1" dirty="0">
              <a:solidFill>
                <a:srgbClr val="C00000"/>
              </a:solidFill>
            </a:endParaRPr>
          </a:p>
        </p:txBody>
      </p:sp>
    </p:spTree>
    <p:extLst>
      <p:ext uri="{BB962C8B-B14F-4D97-AF65-F5344CB8AC3E}">
        <p14:creationId xmlns:p14="http://schemas.microsoft.com/office/powerpoint/2010/main" val="3305378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073ADDD-C828-47D3-9450-AC055FAC6AB7}"/>
              </a:ext>
            </a:extLst>
          </p:cNvPr>
          <p:cNvSpPr>
            <a:spLocks noGrp="1" noChangeArrowheads="1"/>
          </p:cNvSpPr>
          <p:nvPr>
            <p:ph type="title"/>
          </p:nvPr>
        </p:nvSpPr>
        <p:spPr>
          <a:xfrm>
            <a:off x="749300" y="914400"/>
            <a:ext cx="9232900" cy="1143000"/>
          </a:xfrm>
        </p:spPr>
        <p:txBody>
          <a:bodyPr>
            <a:normAutofit/>
          </a:bodyPr>
          <a:lstStyle/>
          <a:p>
            <a:r>
              <a:rPr lang="en-US" altLang="id-ID" dirty="0">
                <a:solidFill>
                  <a:srgbClr val="993300"/>
                </a:solidFill>
              </a:rPr>
              <a:t>Nursing Assessment</a:t>
            </a:r>
          </a:p>
        </p:txBody>
      </p:sp>
      <p:sp>
        <p:nvSpPr>
          <p:cNvPr id="20483" name="Rectangle 3">
            <a:extLst>
              <a:ext uri="{FF2B5EF4-FFF2-40B4-BE49-F238E27FC236}">
                <a16:creationId xmlns:a16="http://schemas.microsoft.com/office/drawing/2014/main" id="{63DDB15F-0BC7-4611-9776-3648977B0956}"/>
              </a:ext>
            </a:extLst>
          </p:cNvPr>
          <p:cNvSpPr>
            <a:spLocks noGrp="1" noChangeArrowheads="1"/>
          </p:cNvSpPr>
          <p:nvPr>
            <p:ph type="body" idx="1"/>
          </p:nvPr>
        </p:nvSpPr>
        <p:spPr>
          <a:xfrm>
            <a:off x="1181100" y="2222500"/>
            <a:ext cx="9144000" cy="4114800"/>
          </a:xfrm>
          <a:effectLst>
            <a:outerShdw dist="35921" dir="2700000" algn="ctr" rotWithShape="0">
              <a:schemeClr val="bg1"/>
            </a:outerShdw>
          </a:effectLst>
        </p:spPr>
        <p:txBody>
          <a:bodyPr/>
          <a:lstStyle/>
          <a:p>
            <a:r>
              <a:rPr lang="en-US" altLang="id-ID" sz="3200" dirty="0">
                <a:solidFill>
                  <a:srgbClr val="000066"/>
                </a:solidFill>
              </a:rPr>
              <a:t>Neurovascular assessment</a:t>
            </a:r>
          </a:p>
          <a:p>
            <a:pPr lvl="1"/>
            <a:r>
              <a:rPr lang="id-ID" altLang="id-ID" sz="3200" dirty="0">
                <a:solidFill>
                  <a:srgbClr val="993366"/>
                </a:solidFill>
              </a:rPr>
              <a:t>warna</a:t>
            </a:r>
            <a:r>
              <a:rPr lang="en-US" altLang="id-ID" sz="3200" dirty="0">
                <a:solidFill>
                  <a:srgbClr val="993366"/>
                </a:solidFill>
              </a:rPr>
              <a:t> and temperature</a:t>
            </a:r>
          </a:p>
          <a:p>
            <a:pPr lvl="2"/>
            <a:r>
              <a:rPr lang="en-US" altLang="id-ID" sz="2800" dirty="0">
                <a:solidFill>
                  <a:srgbClr val="993366"/>
                </a:solidFill>
              </a:rPr>
              <a:t>cyanotic and cool/cold:  arterial </a:t>
            </a:r>
            <a:r>
              <a:rPr lang="en-US" altLang="id-ID" sz="2800" dirty="0">
                <a:solidFill>
                  <a:srgbClr val="993366"/>
                </a:solidFill>
                <a:cs typeface="Times New Roman" panose="02020603050405020304" pitchFamily="18" charset="0"/>
              </a:rPr>
              <a:t>insufficiency</a:t>
            </a:r>
          </a:p>
          <a:p>
            <a:pPr lvl="2"/>
            <a:r>
              <a:rPr lang="id-ID" altLang="id-ID" sz="2800" dirty="0">
                <a:solidFill>
                  <a:srgbClr val="993366"/>
                </a:solidFill>
                <a:cs typeface="Times New Roman" panose="02020603050405020304" pitchFamily="18" charset="0"/>
              </a:rPr>
              <a:t>Biru dan hangat</a:t>
            </a:r>
            <a:r>
              <a:rPr lang="en-US" altLang="id-ID" sz="2800" dirty="0">
                <a:solidFill>
                  <a:srgbClr val="993366"/>
                </a:solidFill>
                <a:cs typeface="Times New Roman" panose="02020603050405020304" pitchFamily="18" charset="0"/>
              </a:rPr>
              <a:t>: venous insufficiency</a:t>
            </a:r>
            <a:endParaRPr lang="en-US" altLang="id-ID" sz="2800" dirty="0">
              <a:solidFill>
                <a:srgbClr val="993366"/>
              </a:solidFill>
            </a:endParaRPr>
          </a:p>
          <a:p>
            <a:pPr lvl="1"/>
            <a:r>
              <a:rPr lang="en-US" altLang="id-ID" sz="3200" dirty="0">
                <a:solidFill>
                  <a:srgbClr val="993366"/>
                </a:solidFill>
              </a:rPr>
              <a:t>Capillary refill </a:t>
            </a:r>
            <a:r>
              <a:rPr lang="en-US" altLang="id-ID" dirty="0">
                <a:solidFill>
                  <a:srgbClr val="993366"/>
                </a:solidFill>
              </a:rPr>
              <a:t>(want </a:t>
            </a:r>
            <a:r>
              <a:rPr lang="en-US" altLang="id-ID" u="sng" dirty="0">
                <a:solidFill>
                  <a:srgbClr val="993366"/>
                </a:solidFill>
              </a:rPr>
              <a:t>&lt;</a:t>
            </a:r>
            <a:r>
              <a:rPr lang="en-US" altLang="id-ID" dirty="0">
                <a:solidFill>
                  <a:srgbClr val="993366"/>
                </a:solidFill>
              </a:rPr>
              <a:t> 3 sec)</a:t>
            </a:r>
          </a:p>
          <a:p>
            <a:pPr lvl="1"/>
            <a:r>
              <a:rPr lang="en-US" altLang="id-ID" sz="3200" dirty="0">
                <a:solidFill>
                  <a:srgbClr val="993366"/>
                </a:solidFill>
              </a:rPr>
              <a:t>Peripheral pulses </a:t>
            </a:r>
            <a:r>
              <a:rPr lang="en-US" altLang="id-ID" dirty="0">
                <a:solidFill>
                  <a:srgbClr val="993366"/>
                </a:solidFill>
              </a:rPr>
              <a:t>(</a:t>
            </a:r>
            <a:r>
              <a:rPr lang="en-US" altLang="id-ID" dirty="0">
                <a:solidFill>
                  <a:srgbClr val="993366"/>
                </a:solidFill>
                <a:cs typeface="Times New Roman" panose="02020603050405020304" pitchFamily="18" charset="0"/>
              </a:rPr>
              <a:t>↓ indicates vascular insufficiency)</a:t>
            </a:r>
          </a:p>
          <a:p>
            <a:pPr lvl="1">
              <a:buFontTx/>
              <a:buNone/>
            </a:pPr>
            <a:endParaRPr lang="en-US" altLang="id-ID" dirty="0">
              <a:solidFill>
                <a:srgbClr val="99336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A53EE64-012D-4EC1-BAE6-59C83E7D9924}"/>
              </a:ext>
            </a:extLst>
          </p:cNvPr>
          <p:cNvSpPr>
            <a:spLocks noGrp="1" noChangeArrowheads="1"/>
          </p:cNvSpPr>
          <p:nvPr>
            <p:ph type="title"/>
          </p:nvPr>
        </p:nvSpPr>
        <p:spPr>
          <a:xfrm>
            <a:off x="622300" y="914400"/>
            <a:ext cx="9359900" cy="1143000"/>
          </a:xfrm>
        </p:spPr>
        <p:txBody>
          <a:bodyPr>
            <a:normAutofit/>
          </a:bodyPr>
          <a:lstStyle/>
          <a:p>
            <a:br>
              <a:rPr lang="en-US" altLang="id-ID" dirty="0"/>
            </a:br>
            <a:r>
              <a:rPr lang="en-US" altLang="id-ID" dirty="0">
                <a:solidFill>
                  <a:srgbClr val="993300"/>
                </a:solidFill>
              </a:rPr>
              <a:t>Nursing Assessment</a:t>
            </a:r>
          </a:p>
        </p:txBody>
      </p:sp>
      <p:sp>
        <p:nvSpPr>
          <p:cNvPr id="21507" name="Rectangle 3">
            <a:extLst>
              <a:ext uri="{FF2B5EF4-FFF2-40B4-BE49-F238E27FC236}">
                <a16:creationId xmlns:a16="http://schemas.microsoft.com/office/drawing/2014/main" id="{96802002-53B5-4F3B-9522-6E6F0477F1F7}"/>
              </a:ext>
            </a:extLst>
          </p:cNvPr>
          <p:cNvSpPr>
            <a:spLocks noGrp="1" noChangeArrowheads="1"/>
          </p:cNvSpPr>
          <p:nvPr>
            <p:ph type="body" idx="1"/>
          </p:nvPr>
        </p:nvSpPr>
        <p:spPr>
          <a:xfrm>
            <a:off x="939800" y="2298700"/>
            <a:ext cx="8534400" cy="4114800"/>
          </a:xfrm>
          <a:effectLst>
            <a:outerShdw dist="35921" dir="2700000" algn="ctr" rotWithShape="0">
              <a:schemeClr val="bg1"/>
            </a:outerShdw>
          </a:effectLst>
        </p:spPr>
        <p:txBody>
          <a:bodyPr/>
          <a:lstStyle/>
          <a:p>
            <a:r>
              <a:rPr lang="en-US" altLang="id-ID" sz="3200" dirty="0">
                <a:solidFill>
                  <a:srgbClr val="000066"/>
                </a:solidFill>
              </a:rPr>
              <a:t>Neurovascular assessment</a:t>
            </a:r>
          </a:p>
          <a:p>
            <a:pPr lvl="1"/>
            <a:r>
              <a:rPr lang="en-US" altLang="id-ID" sz="3200" dirty="0">
                <a:solidFill>
                  <a:srgbClr val="993366"/>
                </a:solidFill>
              </a:rPr>
              <a:t>Edema</a:t>
            </a:r>
          </a:p>
          <a:p>
            <a:pPr lvl="1"/>
            <a:r>
              <a:rPr lang="en-US" altLang="id-ID" sz="3200" dirty="0">
                <a:solidFill>
                  <a:srgbClr val="993366"/>
                </a:solidFill>
              </a:rPr>
              <a:t>Sensation</a:t>
            </a:r>
            <a:r>
              <a:rPr lang="id-ID" altLang="id-ID" sz="3200" dirty="0">
                <a:solidFill>
                  <a:srgbClr val="993366"/>
                </a:solidFill>
              </a:rPr>
              <a:t> (sensorik)</a:t>
            </a:r>
            <a:endParaRPr lang="en-US" altLang="id-ID" sz="3200" dirty="0">
              <a:solidFill>
                <a:srgbClr val="993366"/>
              </a:solidFill>
            </a:endParaRPr>
          </a:p>
          <a:p>
            <a:pPr lvl="1"/>
            <a:r>
              <a:rPr lang="en-US" altLang="id-ID" sz="3200" dirty="0">
                <a:solidFill>
                  <a:srgbClr val="993366"/>
                </a:solidFill>
              </a:rPr>
              <a:t>Motor function</a:t>
            </a:r>
            <a:r>
              <a:rPr lang="id-ID" altLang="id-ID" sz="3200" dirty="0">
                <a:solidFill>
                  <a:srgbClr val="993366"/>
                </a:solidFill>
              </a:rPr>
              <a:t> (motrik)</a:t>
            </a:r>
            <a:endParaRPr lang="en-US" altLang="id-ID" sz="3200" dirty="0">
              <a:solidFill>
                <a:srgbClr val="993366"/>
              </a:solidFill>
            </a:endParaRPr>
          </a:p>
          <a:p>
            <a:pPr lvl="1"/>
            <a:r>
              <a:rPr lang="en-US" altLang="id-ID" sz="3200" dirty="0">
                <a:solidFill>
                  <a:srgbClr val="993366"/>
                </a:solidFill>
              </a:rPr>
              <a:t>Pain</a:t>
            </a:r>
          </a:p>
          <a:p>
            <a:pPr lvl="1"/>
            <a:endParaRPr lang="en-US" altLang="id-ID" sz="3200" dirty="0">
              <a:solidFill>
                <a:srgbClr val="99336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78D1688-48DA-4917-A0BA-9B6FEC98E25C}"/>
              </a:ext>
            </a:extLst>
          </p:cNvPr>
          <p:cNvSpPr>
            <a:spLocks noGrp="1" noChangeArrowheads="1"/>
          </p:cNvSpPr>
          <p:nvPr>
            <p:ph type="title"/>
          </p:nvPr>
        </p:nvSpPr>
        <p:spPr>
          <a:xfrm>
            <a:off x="1104900" y="990600"/>
            <a:ext cx="8877300" cy="1143000"/>
          </a:xfrm>
        </p:spPr>
        <p:txBody>
          <a:bodyPr>
            <a:normAutofit/>
          </a:bodyPr>
          <a:lstStyle/>
          <a:p>
            <a:r>
              <a:rPr lang="en-US" altLang="id-ID" dirty="0"/>
              <a:t>Complications of Fractures</a:t>
            </a:r>
            <a:br>
              <a:rPr lang="en-US" altLang="id-ID" dirty="0"/>
            </a:br>
            <a:r>
              <a:rPr lang="en-US" altLang="id-ID" dirty="0">
                <a:solidFill>
                  <a:srgbClr val="003399"/>
                </a:solidFill>
              </a:rPr>
              <a:t>Infection</a:t>
            </a:r>
            <a:endParaRPr lang="en-US" altLang="id-ID" dirty="0">
              <a:solidFill>
                <a:srgbClr val="993300"/>
              </a:solidFill>
            </a:endParaRPr>
          </a:p>
        </p:txBody>
      </p:sp>
      <p:sp>
        <p:nvSpPr>
          <p:cNvPr id="26627" name="Rectangle 3">
            <a:extLst>
              <a:ext uri="{FF2B5EF4-FFF2-40B4-BE49-F238E27FC236}">
                <a16:creationId xmlns:a16="http://schemas.microsoft.com/office/drawing/2014/main" id="{A29DD4F7-C635-4FAF-99A1-00D372CB65D4}"/>
              </a:ext>
            </a:extLst>
          </p:cNvPr>
          <p:cNvSpPr>
            <a:spLocks noGrp="1" noChangeArrowheads="1"/>
          </p:cNvSpPr>
          <p:nvPr>
            <p:ph type="body" idx="1"/>
          </p:nvPr>
        </p:nvSpPr>
        <p:spPr>
          <a:xfrm>
            <a:off x="1104900" y="2362200"/>
            <a:ext cx="9258300" cy="1315278"/>
          </a:xfrm>
          <a:effectLst>
            <a:outerShdw dist="35921" dir="2700000" algn="ctr" rotWithShape="0">
              <a:schemeClr val="bg1"/>
            </a:outerShdw>
          </a:effectLst>
        </p:spPr>
        <p:txBody>
          <a:bodyPr>
            <a:normAutofit/>
          </a:bodyPr>
          <a:lstStyle/>
          <a:p>
            <a:r>
              <a:rPr lang="en-US" altLang="id-ID" sz="2800" dirty="0">
                <a:solidFill>
                  <a:srgbClr val="000066"/>
                </a:solidFill>
              </a:rPr>
              <a:t>Open fractures and soft tissue injuries have </a:t>
            </a:r>
            <a:r>
              <a:rPr lang="en-US" altLang="id-ID" sz="2800" dirty="0">
                <a:solidFill>
                  <a:srgbClr val="000066"/>
                </a:solidFill>
                <a:sym typeface="Symbol" panose="05050102010706020507" pitchFamily="18" charset="2"/>
              </a:rPr>
              <a:t></a:t>
            </a:r>
            <a:r>
              <a:rPr lang="en-US" altLang="id-ID" sz="2800" dirty="0">
                <a:solidFill>
                  <a:srgbClr val="000066"/>
                </a:solidFill>
              </a:rPr>
              <a:t> incidence</a:t>
            </a:r>
          </a:p>
          <a:p>
            <a:r>
              <a:rPr lang="en-US" altLang="id-ID" sz="2800" dirty="0">
                <a:solidFill>
                  <a:srgbClr val="000066"/>
                </a:solidFill>
              </a:rPr>
              <a:t>Osteomyelitis can become chronic</a:t>
            </a:r>
            <a:endParaRPr lang="en-US" altLang="id-ID" sz="4400" dirty="0">
              <a:solidFill>
                <a:srgbClr val="99336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64865FA-17B4-4AEC-8CEC-8F6FAA29C036}"/>
              </a:ext>
            </a:extLst>
          </p:cNvPr>
          <p:cNvSpPr>
            <a:spLocks noGrp="1" noChangeArrowheads="1"/>
          </p:cNvSpPr>
          <p:nvPr>
            <p:ph type="title"/>
          </p:nvPr>
        </p:nvSpPr>
        <p:spPr>
          <a:xfrm>
            <a:off x="762000" y="990600"/>
            <a:ext cx="9220200" cy="1143000"/>
          </a:xfrm>
        </p:spPr>
        <p:txBody>
          <a:bodyPr>
            <a:normAutofit/>
          </a:bodyPr>
          <a:lstStyle/>
          <a:p>
            <a:r>
              <a:rPr lang="en-US" altLang="id-ID" dirty="0"/>
              <a:t>Complications of Fractures</a:t>
            </a:r>
            <a:br>
              <a:rPr lang="en-US" altLang="id-ID" dirty="0"/>
            </a:br>
            <a:r>
              <a:rPr lang="en-US" altLang="id-ID" dirty="0">
                <a:solidFill>
                  <a:srgbClr val="003399"/>
                </a:solidFill>
              </a:rPr>
              <a:t>Infection</a:t>
            </a:r>
            <a:endParaRPr lang="en-US" altLang="id-ID" dirty="0">
              <a:solidFill>
                <a:srgbClr val="993300"/>
              </a:solidFill>
            </a:endParaRPr>
          </a:p>
        </p:txBody>
      </p:sp>
      <p:sp>
        <p:nvSpPr>
          <p:cNvPr id="27651" name="Rectangle 3">
            <a:extLst>
              <a:ext uri="{FF2B5EF4-FFF2-40B4-BE49-F238E27FC236}">
                <a16:creationId xmlns:a16="http://schemas.microsoft.com/office/drawing/2014/main" id="{394C4AB4-2E0D-4D22-A9E9-87B1033FCA30}"/>
              </a:ext>
            </a:extLst>
          </p:cNvPr>
          <p:cNvSpPr>
            <a:spLocks noGrp="1" noChangeArrowheads="1"/>
          </p:cNvSpPr>
          <p:nvPr>
            <p:ph type="body" idx="1"/>
          </p:nvPr>
        </p:nvSpPr>
        <p:spPr>
          <a:xfrm>
            <a:off x="977900" y="2362200"/>
            <a:ext cx="9385300" cy="2498035"/>
          </a:xfrm>
          <a:effectLst>
            <a:outerShdw dist="35921" dir="2700000" algn="ctr" rotWithShape="0">
              <a:schemeClr val="bg1"/>
            </a:outerShdw>
          </a:effectLst>
        </p:spPr>
        <p:txBody>
          <a:bodyPr/>
          <a:lstStyle/>
          <a:p>
            <a:r>
              <a:rPr lang="en-US" altLang="id-ID" sz="2800" dirty="0">
                <a:solidFill>
                  <a:srgbClr val="000066"/>
                </a:solidFill>
              </a:rPr>
              <a:t>Collaborative Care</a:t>
            </a:r>
          </a:p>
          <a:p>
            <a:pPr lvl="1"/>
            <a:r>
              <a:rPr lang="en-US" altLang="id-ID" sz="3200" dirty="0">
                <a:solidFill>
                  <a:srgbClr val="993366"/>
                </a:solidFill>
              </a:rPr>
              <a:t>Open fractures require aggressive surgical debridement</a:t>
            </a:r>
          </a:p>
          <a:p>
            <a:pPr lvl="1"/>
            <a:r>
              <a:rPr lang="en-US" altLang="id-ID" sz="3200" dirty="0">
                <a:solidFill>
                  <a:srgbClr val="993366"/>
                </a:solidFill>
              </a:rPr>
              <a:t>Post-op IV antibiotics for 3 to 7 days (prophylactic)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FD2CC51-0C35-442F-80AA-5E546A212C1D}"/>
              </a:ext>
            </a:extLst>
          </p:cNvPr>
          <p:cNvSpPr>
            <a:spLocks noGrp="1" noChangeArrowheads="1"/>
          </p:cNvSpPr>
          <p:nvPr>
            <p:ph type="title"/>
          </p:nvPr>
        </p:nvSpPr>
        <p:spPr>
          <a:xfrm>
            <a:off x="787400" y="990600"/>
            <a:ext cx="9194800" cy="1143000"/>
          </a:xfrm>
        </p:spPr>
        <p:txBody>
          <a:bodyPr>
            <a:normAutofit/>
          </a:bodyPr>
          <a:lstStyle/>
          <a:p>
            <a:r>
              <a:rPr lang="en-US" altLang="id-ID" dirty="0"/>
              <a:t>Complications of Fractures</a:t>
            </a:r>
            <a:br>
              <a:rPr lang="en-US" altLang="id-ID" dirty="0"/>
            </a:br>
            <a:r>
              <a:rPr lang="en-US" altLang="id-ID" dirty="0">
                <a:solidFill>
                  <a:srgbClr val="003399"/>
                </a:solidFill>
              </a:rPr>
              <a:t>Compartment Syndrome</a:t>
            </a:r>
            <a:endParaRPr lang="en-US" altLang="id-ID" dirty="0">
              <a:solidFill>
                <a:srgbClr val="993300"/>
              </a:solidFill>
            </a:endParaRPr>
          </a:p>
        </p:txBody>
      </p:sp>
      <p:sp>
        <p:nvSpPr>
          <p:cNvPr id="28675" name="Rectangle 3">
            <a:extLst>
              <a:ext uri="{FF2B5EF4-FFF2-40B4-BE49-F238E27FC236}">
                <a16:creationId xmlns:a16="http://schemas.microsoft.com/office/drawing/2014/main" id="{E14B3D3B-BC80-4897-A443-23AD0750477C}"/>
              </a:ext>
            </a:extLst>
          </p:cNvPr>
          <p:cNvSpPr>
            <a:spLocks noGrp="1" noChangeArrowheads="1"/>
          </p:cNvSpPr>
          <p:nvPr>
            <p:ph type="body" idx="1"/>
          </p:nvPr>
        </p:nvSpPr>
        <p:spPr>
          <a:xfrm>
            <a:off x="787400" y="2362200"/>
            <a:ext cx="10833100" cy="2362201"/>
          </a:xfrm>
          <a:effectLst>
            <a:outerShdw dist="35921" dir="2700000" algn="ctr" rotWithShape="0">
              <a:schemeClr val="bg1"/>
            </a:outerShdw>
          </a:effectLst>
        </p:spPr>
        <p:txBody>
          <a:bodyPr>
            <a:normAutofit/>
          </a:bodyPr>
          <a:lstStyle/>
          <a:p>
            <a:r>
              <a:rPr lang="id-ID" altLang="id-ID" sz="2800" dirty="0"/>
              <a:t>Kondisi di mana peningkatan tekanan intrakomparmental dalam kompartemen myofascial yang terbatas membahayakan fungsi neurovaskular jaringan di dalam ruang tersebut.</a:t>
            </a:r>
          </a:p>
          <a:p>
            <a:r>
              <a:rPr lang="id-ID" altLang="id-ID" sz="2800" dirty="0">
                <a:solidFill>
                  <a:srgbClr val="000066"/>
                </a:solidFill>
              </a:rPr>
              <a:t>Penurunan perfusi</a:t>
            </a:r>
            <a:endParaRPr lang="en-US" altLang="id-ID" sz="2800" dirty="0">
              <a:solidFill>
                <a:srgbClr val="000066"/>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1ABE5801-CF8C-4753-8CBF-BA2E73A0DD57}"/>
              </a:ext>
            </a:extLst>
          </p:cNvPr>
          <p:cNvSpPr>
            <a:spLocks noGrp="1" noChangeArrowheads="1"/>
          </p:cNvSpPr>
          <p:nvPr>
            <p:ph type="title"/>
          </p:nvPr>
        </p:nvSpPr>
        <p:spPr>
          <a:xfrm>
            <a:off x="711200" y="990600"/>
            <a:ext cx="9271000" cy="1143000"/>
          </a:xfrm>
        </p:spPr>
        <p:txBody>
          <a:bodyPr>
            <a:normAutofit/>
          </a:bodyPr>
          <a:lstStyle/>
          <a:p>
            <a:r>
              <a:rPr lang="en-US" altLang="id-ID"/>
              <a:t>Complications of Fractures</a:t>
            </a:r>
            <a:br>
              <a:rPr lang="en-US" altLang="id-ID"/>
            </a:br>
            <a:r>
              <a:rPr lang="en-US" altLang="id-ID">
                <a:solidFill>
                  <a:srgbClr val="003399"/>
                </a:solidFill>
              </a:rPr>
              <a:t>Compartment Syndrome</a:t>
            </a:r>
            <a:endParaRPr lang="en-US" altLang="id-ID">
              <a:solidFill>
                <a:srgbClr val="993300"/>
              </a:solidFill>
            </a:endParaRPr>
          </a:p>
        </p:txBody>
      </p:sp>
      <p:sp>
        <p:nvSpPr>
          <p:cNvPr id="29699" name="Rectangle 3">
            <a:extLst>
              <a:ext uri="{FF2B5EF4-FFF2-40B4-BE49-F238E27FC236}">
                <a16:creationId xmlns:a16="http://schemas.microsoft.com/office/drawing/2014/main" id="{1E4E5EFB-117B-4E9B-8EA8-6534EEB63092}"/>
              </a:ext>
            </a:extLst>
          </p:cNvPr>
          <p:cNvSpPr>
            <a:spLocks noGrp="1" noChangeArrowheads="1"/>
          </p:cNvSpPr>
          <p:nvPr>
            <p:ph type="body" idx="1"/>
          </p:nvPr>
        </p:nvSpPr>
        <p:spPr>
          <a:xfrm>
            <a:off x="850900" y="2362200"/>
            <a:ext cx="10668000" cy="4114800"/>
          </a:xfrm>
          <a:effectLst>
            <a:outerShdw dist="35921" dir="2700000" algn="ctr" rotWithShape="0">
              <a:schemeClr val="bg1"/>
            </a:outerShdw>
          </a:effectLst>
        </p:spPr>
        <p:txBody>
          <a:bodyPr/>
          <a:lstStyle/>
          <a:p>
            <a:r>
              <a:rPr lang="en-US" altLang="id-ID" sz="2800" dirty="0">
                <a:solidFill>
                  <a:srgbClr val="000066"/>
                </a:solidFill>
              </a:rPr>
              <a:t>Two basic etiologies create compartment syndrome:</a:t>
            </a:r>
          </a:p>
          <a:p>
            <a:pPr lvl="1"/>
            <a:r>
              <a:rPr lang="id-ID" altLang="id-ID" sz="3200" dirty="0">
                <a:solidFill>
                  <a:srgbClr val="993366"/>
                </a:solidFill>
              </a:rPr>
              <a:t>Penurunan ukuran</a:t>
            </a:r>
            <a:r>
              <a:rPr lang="en-US" altLang="id-ID" sz="3200" dirty="0">
                <a:solidFill>
                  <a:srgbClr val="993366"/>
                </a:solidFill>
              </a:rPr>
              <a:t> compartment (dressings, splints, casts)</a:t>
            </a:r>
          </a:p>
          <a:p>
            <a:pPr lvl="1"/>
            <a:r>
              <a:rPr lang="id-ID" altLang="id-ID" sz="3200" dirty="0">
                <a:solidFill>
                  <a:srgbClr val="993366"/>
                </a:solidFill>
              </a:rPr>
              <a:t>Peningkatan isi</a:t>
            </a:r>
            <a:r>
              <a:rPr lang="en-US" altLang="id-ID" sz="3200" dirty="0">
                <a:solidFill>
                  <a:srgbClr val="993366"/>
                </a:solidFill>
              </a:rPr>
              <a:t> compartment</a:t>
            </a:r>
            <a:r>
              <a:rPr lang="id-ID" altLang="id-ID" sz="3200" dirty="0">
                <a:solidFill>
                  <a:srgbClr val="993366"/>
                </a:solidFill>
              </a:rPr>
              <a:t> </a:t>
            </a:r>
            <a:r>
              <a:rPr lang="en-US" altLang="id-ID" sz="3200" dirty="0">
                <a:solidFill>
                  <a:srgbClr val="993366"/>
                </a:solidFill>
              </a:rPr>
              <a:t>(bleeding, edema)</a:t>
            </a:r>
          </a:p>
          <a:p>
            <a:pPr lvl="1">
              <a:buFontTx/>
              <a:buNone/>
            </a:pPr>
            <a:endParaRPr lang="en-US" altLang="id-ID" sz="3200" dirty="0">
              <a:solidFill>
                <a:srgbClr val="993366"/>
              </a:solidFill>
            </a:endParaRPr>
          </a:p>
          <a:p>
            <a:pPr lvl="2"/>
            <a:endParaRPr lang="en-US" altLang="id-ID" sz="3200" dirty="0">
              <a:solidFill>
                <a:srgbClr val="00669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5EB5DBD-208F-47E2-A860-74E566CB1980}"/>
              </a:ext>
            </a:extLst>
          </p:cNvPr>
          <p:cNvSpPr>
            <a:spLocks noGrp="1" noChangeArrowheads="1"/>
          </p:cNvSpPr>
          <p:nvPr>
            <p:ph type="title"/>
          </p:nvPr>
        </p:nvSpPr>
        <p:spPr>
          <a:xfrm>
            <a:off x="787400" y="838200"/>
            <a:ext cx="9677400" cy="1143000"/>
          </a:xfrm>
        </p:spPr>
        <p:txBody>
          <a:bodyPr>
            <a:normAutofit/>
          </a:bodyPr>
          <a:lstStyle/>
          <a:p>
            <a:r>
              <a:rPr lang="en-US" altLang="id-ID" dirty="0"/>
              <a:t>Complications of Fractures</a:t>
            </a:r>
            <a:br>
              <a:rPr lang="en-US" altLang="id-ID" dirty="0"/>
            </a:br>
            <a:r>
              <a:rPr lang="en-US" altLang="id-ID" dirty="0">
                <a:solidFill>
                  <a:srgbClr val="003399"/>
                </a:solidFill>
              </a:rPr>
              <a:t>Compartment Syndrome</a:t>
            </a:r>
            <a:endParaRPr lang="en-US" altLang="id-ID" dirty="0">
              <a:solidFill>
                <a:srgbClr val="993300"/>
              </a:solidFill>
            </a:endParaRPr>
          </a:p>
        </p:txBody>
      </p:sp>
      <p:sp>
        <p:nvSpPr>
          <p:cNvPr id="33795" name="Rectangle 3">
            <a:extLst>
              <a:ext uri="{FF2B5EF4-FFF2-40B4-BE49-F238E27FC236}">
                <a16:creationId xmlns:a16="http://schemas.microsoft.com/office/drawing/2014/main" id="{B4A15CDB-6E95-4F43-BC8B-1BF642ECAB7F}"/>
              </a:ext>
            </a:extLst>
          </p:cNvPr>
          <p:cNvSpPr>
            <a:spLocks noGrp="1" noChangeArrowheads="1"/>
          </p:cNvSpPr>
          <p:nvPr>
            <p:ph type="body" idx="1"/>
          </p:nvPr>
        </p:nvSpPr>
        <p:spPr>
          <a:xfrm>
            <a:off x="977900" y="1955800"/>
            <a:ext cx="4648200" cy="4114800"/>
          </a:xfrm>
          <a:effectLst>
            <a:outerShdw dist="35921" dir="2700000" algn="ctr" rotWithShape="0">
              <a:schemeClr val="bg1"/>
            </a:outerShdw>
          </a:effectLst>
        </p:spPr>
        <p:txBody>
          <a:bodyPr>
            <a:normAutofit/>
          </a:bodyPr>
          <a:lstStyle/>
          <a:p>
            <a:pPr marL="0" indent="0">
              <a:buNone/>
              <a:defRPr/>
            </a:pPr>
            <a:r>
              <a:rPr lang="en-US" dirty="0">
                <a:solidFill>
                  <a:srgbClr val="000066"/>
                </a:solidFill>
              </a:rPr>
              <a:t>Clinical Manifestations</a:t>
            </a:r>
          </a:p>
          <a:p>
            <a:pPr marL="996950" lvl="1" indent="-533400">
              <a:defRPr/>
            </a:pPr>
            <a:r>
              <a:rPr lang="en-US" sz="3200" dirty="0">
                <a:solidFill>
                  <a:srgbClr val="993366"/>
                </a:solidFill>
              </a:rPr>
              <a:t>Six </a:t>
            </a:r>
            <a:r>
              <a:rPr lang="en-US" sz="3200" i="1" dirty="0">
                <a:solidFill>
                  <a:srgbClr val="993366"/>
                </a:solidFill>
              </a:rPr>
              <a:t>P</a:t>
            </a:r>
            <a:r>
              <a:rPr lang="en-US" sz="3200" dirty="0">
                <a:solidFill>
                  <a:srgbClr val="993366"/>
                </a:solidFill>
              </a:rPr>
              <a:t>s</a:t>
            </a:r>
          </a:p>
          <a:p>
            <a:pPr marL="1371600" lvl="2" indent="-457200">
              <a:buFontTx/>
              <a:buAutoNum type="arabicPeriod"/>
              <a:defRPr/>
            </a:pPr>
            <a:r>
              <a:rPr lang="en-US" sz="2800" i="1" dirty="0" err="1">
                <a:solidFill>
                  <a:srgbClr val="006699"/>
                </a:solidFill>
              </a:rPr>
              <a:t>Paresthesia</a:t>
            </a:r>
            <a:r>
              <a:rPr lang="en-US" sz="2800" i="1" dirty="0">
                <a:solidFill>
                  <a:srgbClr val="006699"/>
                </a:solidFill>
              </a:rPr>
              <a:t> </a:t>
            </a:r>
            <a:r>
              <a:rPr lang="en-US" sz="1800" dirty="0">
                <a:solidFill>
                  <a:schemeClr val="bg2">
                    <a:lumMod val="10000"/>
                  </a:schemeClr>
                </a:solidFill>
              </a:rPr>
              <a:t>(</a:t>
            </a:r>
            <a:r>
              <a:rPr lang="id-ID" sz="1800" dirty="0">
                <a:solidFill>
                  <a:schemeClr val="bg2">
                    <a:lumMod val="10000"/>
                  </a:schemeClr>
                </a:solidFill>
              </a:rPr>
              <a:t>sensasi seperti tertusuk jarum atau mati rasa pada bagian tubuh tertentu</a:t>
            </a:r>
            <a:r>
              <a:rPr lang="en-US" sz="1800" dirty="0">
                <a:solidFill>
                  <a:schemeClr val="bg2">
                    <a:lumMod val="10000"/>
                  </a:schemeClr>
                </a:solidFill>
              </a:rPr>
              <a:t>)</a:t>
            </a:r>
            <a:endParaRPr lang="en-US" sz="1800" i="1" dirty="0">
              <a:solidFill>
                <a:schemeClr val="bg2">
                  <a:lumMod val="10000"/>
                </a:schemeClr>
              </a:solidFill>
            </a:endParaRPr>
          </a:p>
          <a:p>
            <a:pPr marL="1371600" lvl="2" indent="-457200">
              <a:buFontTx/>
              <a:buAutoNum type="arabicPeriod"/>
              <a:defRPr/>
            </a:pPr>
            <a:r>
              <a:rPr lang="en-US" sz="2800" i="1" dirty="0">
                <a:solidFill>
                  <a:srgbClr val="006699"/>
                </a:solidFill>
              </a:rPr>
              <a:t>Pain</a:t>
            </a:r>
            <a:r>
              <a:rPr lang="en-US" sz="2800" dirty="0">
                <a:solidFill>
                  <a:srgbClr val="006699"/>
                </a:solidFill>
              </a:rPr>
              <a:t> </a:t>
            </a:r>
            <a:endParaRPr lang="id-ID" sz="2800" dirty="0">
              <a:solidFill>
                <a:srgbClr val="006699"/>
              </a:solidFill>
            </a:endParaRPr>
          </a:p>
          <a:p>
            <a:pPr marL="1371600" lvl="2" indent="-457200">
              <a:buFontTx/>
              <a:buAutoNum type="arabicPeriod"/>
              <a:defRPr/>
            </a:pPr>
            <a:r>
              <a:rPr lang="en-US" sz="2800" i="1" dirty="0">
                <a:solidFill>
                  <a:srgbClr val="006699"/>
                </a:solidFill>
              </a:rPr>
              <a:t>Pressure</a:t>
            </a:r>
          </a:p>
          <a:p>
            <a:pPr marL="1371600" lvl="2" indent="-457200">
              <a:buNone/>
              <a:defRPr/>
            </a:pPr>
            <a:endParaRPr lang="en-US" sz="3200" dirty="0">
              <a:solidFill>
                <a:srgbClr val="006699"/>
              </a:solidFill>
            </a:endParaRPr>
          </a:p>
        </p:txBody>
      </p:sp>
      <p:sp>
        <p:nvSpPr>
          <p:cNvPr id="5" name="TextBox 4">
            <a:extLst>
              <a:ext uri="{FF2B5EF4-FFF2-40B4-BE49-F238E27FC236}">
                <a16:creationId xmlns:a16="http://schemas.microsoft.com/office/drawing/2014/main" id="{AD0C4E09-1B10-421A-B85A-D7F889BDA716}"/>
              </a:ext>
            </a:extLst>
          </p:cNvPr>
          <p:cNvSpPr txBox="1"/>
          <p:nvPr/>
        </p:nvSpPr>
        <p:spPr>
          <a:xfrm>
            <a:off x="5842000" y="2819400"/>
            <a:ext cx="5588000" cy="3069302"/>
          </a:xfrm>
          <a:prstGeom prst="rect">
            <a:avLst/>
          </a:prstGeom>
          <a:noFill/>
        </p:spPr>
        <p:txBody>
          <a:bodyPr wrap="square">
            <a:spAutoFit/>
          </a:bodyPr>
          <a:lstStyle/>
          <a:p>
            <a:pPr marL="1371600" marR="0" lvl="2" indent="-457200" algn="l" defTabSz="914400" rtl="0" eaLnBrk="1" fontAlgn="auto" latinLnBrk="0" hangingPunct="1">
              <a:lnSpc>
                <a:spcPct val="120000"/>
              </a:lnSpc>
              <a:spcBef>
                <a:spcPts val="500"/>
              </a:spcBef>
              <a:spcAft>
                <a:spcPts val="0"/>
              </a:spcAft>
              <a:buClrTx/>
              <a:buSzTx/>
              <a:buFontTx/>
              <a:buAutoNum type="arabicPeriod" startAt="4"/>
              <a:tabLst/>
              <a:defRPr/>
            </a:pPr>
            <a:r>
              <a:rPr kumimoji="0" lang="en-US" sz="2400" b="0" i="1" u="none" strike="noStrike" kern="1200" cap="none" spc="0" normalizeH="0" baseline="0" noProof="0" dirty="0">
                <a:ln>
                  <a:noFill/>
                </a:ln>
                <a:solidFill>
                  <a:srgbClr val="006699"/>
                </a:solidFill>
                <a:effectLst/>
                <a:uLnTx/>
                <a:uFillTx/>
                <a:latin typeface="Calisto MT"/>
                <a:ea typeface="+mn-ea"/>
                <a:cs typeface="+mn-cs"/>
              </a:rPr>
              <a:t>Pallor </a:t>
            </a:r>
            <a:r>
              <a:rPr kumimoji="0" lang="en-US" sz="2400" b="0" i="0" u="none" strike="noStrike" kern="1200" cap="none" spc="0" normalizeH="0" baseline="0" noProof="0" dirty="0">
                <a:ln>
                  <a:noFill/>
                </a:ln>
                <a:solidFill>
                  <a:srgbClr val="006699"/>
                </a:solidFill>
                <a:effectLst/>
                <a:uLnTx/>
                <a:uFillTx/>
                <a:latin typeface="Calisto MT"/>
                <a:ea typeface="+mn-ea"/>
                <a:cs typeface="+mn-cs"/>
              </a:rPr>
              <a:t>(loss of normal color, coolness)</a:t>
            </a:r>
            <a:endParaRPr kumimoji="0" lang="en-US" sz="2400" b="0" i="1" u="none" strike="noStrike" kern="1200" cap="none" spc="0" normalizeH="0" baseline="0" noProof="0" dirty="0">
              <a:ln>
                <a:noFill/>
              </a:ln>
              <a:solidFill>
                <a:srgbClr val="006699"/>
              </a:solidFill>
              <a:effectLst/>
              <a:uLnTx/>
              <a:uFillTx/>
              <a:latin typeface="Calisto MT"/>
              <a:ea typeface="+mn-ea"/>
              <a:cs typeface="+mn-cs"/>
            </a:endParaRPr>
          </a:p>
          <a:p>
            <a:pPr marL="1371600" marR="0" lvl="2" indent="-457200" algn="l" defTabSz="914400" rtl="0" eaLnBrk="1" fontAlgn="auto" latinLnBrk="0" hangingPunct="1">
              <a:lnSpc>
                <a:spcPct val="120000"/>
              </a:lnSpc>
              <a:spcBef>
                <a:spcPts val="500"/>
              </a:spcBef>
              <a:spcAft>
                <a:spcPts val="0"/>
              </a:spcAft>
              <a:buClrTx/>
              <a:buSzTx/>
              <a:buFontTx/>
              <a:buAutoNum type="arabicPeriod" startAt="4"/>
              <a:tabLst/>
              <a:defRPr/>
            </a:pPr>
            <a:r>
              <a:rPr kumimoji="0" lang="en-US" sz="2400" b="0" i="1" u="none" strike="noStrike" kern="1200" cap="none" spc="0" normalizeH="0" baseline="0" noProof="0" dirty="0">
                <a:ln>
                  <a:noFill/>
                </a:ln>
                <a:solidFill>
                  <a:srgbClr val="006699"/>
                </a:solidFill>
                <a:effectLst/>
                <a:uLnTx/>
                <a:uFillTx/>
                <a:latin typeface="Calisto MT"/>
                <a:ea typeface="+mn-ea"/>
                <a:cs typeface="+mn-cs"/>
              </a:rPr>
              <a:t>Paralysis</a:t>
            </a:r>
            <a:r>
              <a:rPr kumimoji="0" lang="id-ID" sz="2400" b="0" i="1" u="none" strike="noStrike" kern="1200" cap="none" spc="0" normalizeH="0" baseline="0" noProof="0" dirty="0">
                <a:ln>
                  <a:noFill/>
                </a:ln>
                <a:solidFill>
                  <a:srgbClr val="006699"/>
                </a:solidFill>
                <a:effectLst/>
                <a:uLnTx/>
                <a:uFillTx/>
                <a:latin typeface="Calisto MT"/>
                <a:ea typeface="+mn-ea"/>
                <a:cs typeface="+mn-cs"/>
              </a:rPr>
              <a:t> </a:t>
            </a:r>
            <a:r>
              <a:rPr kumimoji="0" lang="id-ID" b="0" i="1" u="none" strike="noStrike" kern="1200" cap="none" spc="0" normalizeH="0" baseline="0" noProof="0" dirty="0">
                <a:ln>
                  <a:noFill/>
                </a:ln>
                <a:solidFill>
                  <a:srgbClr val="E2E8E8">
                    <a:lumMod val="10000"/>
                  </a:srgbClr>
                </a:solidFill>
                <a:effectLst/>
                <a:uLnTx/>
                <a:uFillTx/>
                <a:latin typeface="Calisto MT"/>
                <a:ea typeface="+mn-ea"/>
                <a:cs typeface="+mn-cs"/>
              </a:rPr>
              <a:t>(</a:t>
            </a:r>
            <a:r>
              <a:rPr kumimoji="0" lang="id-ID" b="0" i="0" u="none" strike="noStrike" kern="1200" cap="none" spc="0" normalizeH="0" baseline="0" noProof="0" dirty="0">
                <a:ln>
                  <a:noFill/>
                </a:ln>
                <a:solidFill>
                  <a:srgbClr val="E2E8E8">
                    <a:lumMod val="10000"/>
                  </a:srgbClr>
                </a:solidFill>
                <a:effectLst/>
                <a:uLnTx/>
                <a:uFillTx/>
                <a:latin typeface="Calisto MT"/>
                <a:ea typeface="+mn-ea"/>
                <a:cs typeface="+mn-cs"/>
              </a:rPr>
              <a:t>lumpuh karena gangguan pada saraf yang berperan dalam mengatur gerakan otot tubuh)</a:t>
            </a:r>
            <a:endParaRPr kumimoji="0" lang="en-US" b="0" i="1" u="none" strike="noStrike" kern="1200" cap="none" spc="0" normalizeH="0" baseline="0" noProof="0" dirty="0">
              <a:ln>
                <a:noFill/>
              </a:ln>
              <a:solidFill>
                <a:srgbClr val="E2E8E8">
                  <a:lumMod val="10000"/>
                </a:srgbClr>
              </a:solidFill>
              <a:effectLst/>
              <a:uLnTx/>
              <a:uFillTx/>
              <a:latin typeface="Calisto MT"/>
              <a:ea typeface="+mn-ea"/>
              <a:cs typeface="+mn-cs"/>
            </a:endParaRPr>
          </a:p>
          <a:p>
            <a:pPr marL="1371600" marR="0" lvl="2" indent="-457200" algn="l" defTabSz="914400" rtl="0" eaLnBrk="1" fontAlgn="auto" latinLnBrk="0" hangingPunct="1">
              <a:lnSpc>
                <a:spcPct val="120000"/>
              </a:lnSpc>
              <a:spcBef>
                <a:spcPts val="500"/>
              </a:spcBef>
              <a:spcAft>
                <a:spcPts val="0"/>
              </a:spcAft>
              <a:buClrTx/>
              <a:buSzTx/>
              <a:buFontTx/>
              <a:buAutoNum type="arabicPeriod" startAt="4"/>
              <a:tabLst/>
              <a:defRPr/>
            </a:pPr>
            <a:r>
              <a:rPr kumimoji="0" lang="en-US" sz="2400" b="0" i="1" u="none" strike="noStrike" kern="1200" cap="none" spc="0" normalizeH="0" baseline="0" noProof="0" dirty="0">
                <a:ln>
                  <a:noFill/>
                </a:ln>
                <a:solidFill>
                  <a:srgbClr val="006699"/>
                </a:solidFill>
                <a:effectLst/>
                <a:uLnTx/>
                <a:uFillTx/>
                <a:latin typeface="Calisto MT"/>
                <a:ea typeface="+mn-ea"/>
                <a:cs typeface="+mn-cs"/>
              </a:rPr>
              <a:t>Pulselessness </a:t>
            </a:r>
            <a:r>
              <a:rPr kumimoji="0" lang="en-US" sz="2400" b="0" i="0" u="none" strike="noStrike" kern="1200" cap="none" spc="0" normalizeH="0" baseline="0" noProof="0" dirty="0">
                <a:ln>
                  <a:noFill/>
                </a:ln>
                <a:solidFill>
                  <a:srgbClr val="006699"/>
                </a:solidFill>
                <a:effectLst/>
                <a:uLnTx/>
                <a:uFillTx/>
                <a:latin typeface="Calisto MT"/>
                <a:ea typeface="+mn-ea"/>
                <a:cs typeface="+mn-cs"/>
              </a:rPr>
              <a:t>(decreased/absent pulses)</a:t>
            </a:r>
            <a:endParaRPr kumimoji="0" lang="en-US" sz="2400" b="0" i="1" u="none" strike="noStrike" kern="1200" cap="none" spc="0" normalizeH="0" baseline="0" noProof="0" dirty="0">
              <a:ln>
                <a:noFill/>
              </a:ln>
              <a:solidFill>
                <a:srgbClr val="006699"/>
              </a:solidFill>
              <a:effectLst/>
              <a:uLnTx/>
              <a:uFillTx/>
              <a:latin typeface="Calisto MT"/>
              <a:ea typeface="+mn-ea"/>
              <a:cs typeface="+mn-cs"/>
            </a:endParaRPr>
          </a:p>
        </p:txBody>
      </p:sp>
      <p:sp>
        <p:nvSpPr>
          <p:cNvPr id="7" name="TextBox 6">
            <a:extLst>
              <a:ext uri="{FF2B5EF4-FFF2-40B4-BE49-F238E27FC236}">
                <a16:creationId xmlns:a16="http://schemas.microsoft.com/office/drawing/2014/main" id="{B75240C8-14E9-456A-AA5B-A94FF0F0DB4A}"/>
              </a:ext>
            </a:extLst>
          </p:cNvPr>
          <p:cNvSpPr txBox="1"/>
          <p:nvPr/>
        </p:nvSpPr>
        <p:spPr>
          <a:xfrm>
            <a:off x="889000" y="5747434"/>
            <a:ext cx="10833100" cy="369332"/>
          </a:xfrm>
          <a:prstGeom prst="rect">
            <a:avLst/>
          </a:prstGeom>
          <a:noFill/>
        </p:spPr>
        <p:txBody>
          <a:bodyPr wrap="square">
            <a:spAutoFit/>
          </a:bodyPr>
          <a:lstStyle/>
          <a:p>
            <a:pPr lvl="2"/>
            <a:r>
              <a:rPr lang="en-US" altLang="id-ID" sz="1800" dirty="0">
                <a:solidFill>
                  <a:srgbClr val="006699"/>
                </a:solidFill>
              </a:rPr>
              <a:t>Patient may present with one or all of the six</a:t>
            </a:r>
            <a:r>
              <a:rPr lang="en-US" altLang="id-ID" sz="1800" i="1" dirty="0">
                <a:solidFill>
                  <a:srgbClr val="006699"/>
                </a:solidFill>
              </a:rPr>
              <a:t> P</a:t>
            </a:r>
            <a:r>
              <a:rPr lang="en-US" altLang="id-ID" sz="1800" dirty="0">
                <a:solidFill>
                  <a:srgbClr val="006699"/>
                </a:solidFill>
              </a:rPr>
              <a:t>s and Compare </a:t>
            </a:r>
            <a:r>
              <a:rPr lang="en-US" altLang="id-ID" sz="1800" dirty="0" err="1">
                <a:solidFill>
                  <a:srgbClr val="006699"/>
                </a:solidFill>
              </a:rPr>
              <a:t>extemities</a:t>
            </a:r>
            <a:endParaRPr lang="en-US" altLang="id-ID" sz="1800" dirty="0">
              <a:solidFill>
                <a:srgbClr val="00669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1FB25F2-3C73-443C-9CA4-1EA5C18A2234}"/>
              </a:ext>
            </a:extLst>
          </p:cNvPr>
          <p:cNvSpPr>
            <a:spLocks noGrp="1" noChangeArrowheads="1"/>
          </p:cNvSpPr>
          <p:nvPr>
            <p:ph type="title"/>
          </p:nvPr>
        </p:nvSpPr>
        <p:spPr>
          <a:xfrm>
            <a:off x="647700" y="990600"/>
            <a:ext cx="9334500" cy="1143000"/>
          </a:xfrm>
        </p:spPr>
        <p:txBody>
          <a:bodyPr>
            <a:normAutofit/>
          </a:bodyPr>
          <a:lstStyle/>
          <a:p>
            <a:r>
              <a:rPr lang="en-US" altLang="id-ID" dirty="0"/>
              <a:t>Complications of Fractures</a:t>
            </a:r>
            <a:br>
              <a:rPr lang="en-US" altLang="id-ID" dirty="0"/>
            </a:br>
            <a:r>
              <a:rPr lang="en-US" altLang="id-ID" dirty="0">
                <a:solidFill>
                  <a:srgbClr val="003399"/>
                </a:solidFill>
              </a:rPr>
              <a:t>Compartment Syndrome</a:t>
            </a:r>
            <a:endParaRPr lang="en-US" altLang="id-ID" dirty="0">
              <a:solidFill>
                <a:srgbClr val="993300"/>
              </a:solidFill>
            </a:endParaRPr>
          </a:p>
        </p:txBody>
      </p:sp>
      <p:sp>
        <p:nvSpPr>
          <p:cNvPr id="33795" name="Rectangle 3">
            <a:extLst>
              <a:ext uri="{FF2B5EF4-FFF2-40B4-BE49-F238E27FC236}">
                <a16:creationId xmlns:a16="http://schemas.microsoft.com/office/drawing/2014/main" id="{30C39752-3C6F-4615-ADA8-DE0F98E613D0}"/>
              </a:ext>
            </a:extLst>
          </p:cNvPr>
          <p:cNvSpPr>
            <a:spLocks noGrp="1" noChangeArrowheads="1"/>
          </p:cNvSpPr>
          <p:nvPr>
            <p:ph type="body" idx="1"/>
          </p:nvPr>
        </p:nvSpPr>
        <p:spPr>
          <a:xfrm>
            <a:off x="1028700" y="2362200"/>
            <a:ext cx="9334500" cy="2928257"/>
          </a:xfrm>
          <a:effectLst>
            <a:outerShdw dist="35921" dir="2700000" algn="ctr" rotWithShape="0">
              <a:schemeClr val="bg1"/>
            </a:outerShdw>
          </a:effectLst>
        </p:spPr>
        <p:txBody>
          <a:bodyPr/>
          <a:lstStyle/>
          <a:p>
            <a:pPr marL="0" indent="0">
              <a:buNone/>
            </a:pPr>
            <a:r>
              <a:rPr lang="en-US" altLang="id-ID" sz="3600" dirty="0">
                <a:solidFill>
                  <a:srgbClr val="000066"/>
                </a:solidFill>
              </a:rPr>
              <a:t>Clinical Manifestations</a:t>
            </a:r>
          </a:p>
          <a:p>
            <a:pPr lvl="1"/>
            <a:r>
              <a:rPr lang="en-US" altLang="id-ID" sz="3200" dirty="0">
                <a:solidFill>
                  <a:srgbClr val="993366"/>
                </a:solidFill>
              </a:rPr>
              <a:t>Absence of peripheral pulse = ominous late sign</a:t>
            </a:r>
          </a:p>
          <a:p>
            <a:pPr lvl="1"/>
            <a:r>
              <a:rPr lang="en-US" altLang="id-ID" sz="3200" dirty="0">
                <a:solidFill>
                  <a:srgbClr val="993366"/>
                </a:solidFill>
              </a:rPr>
              <a:t>Myoglobinuria</a:t>
            </a:r>
          </a:p>
          <a:p>
            <a:pPr lvl="2"/>
            <a:r>
              <a:rPr lang="en-US" altLang="id-ID" sz="3200" dirty="0">
                <a:solidFill>
                  <a:srgbClr val="006699"/>
                </a:solidFill>
              </a:rPr>
              <a:t>Dark reddish-brown urine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a:extLst>
              <a:ext uri="{FF2B5EF4-FFF2-40B4-BE49-F238E27FC236}">
                <a16:creationId xmlns:a16="http://schemas.microsoft.com/office/drawing/2014/main" id="{FD030CF2-D5AC-4FC7-8483-B992AFD73266}"/>
              </a:ext>
            </a:extLst>
          </p:cNvPr>
          <p:cNvSpPr txBox="1">
            <a:spLocks/>
          </p:cNvSpPr>
          <p:nvPr/>
        </p:nvSpPr>
        <p:spPr>
          <a:xfrm>
            <a:off x="1497724" y="520262"/>
            <a:ext cx="10317287" cy="5581005"/>
          </a:xfrm>
          <a:prstGeom prst="rect">
            <a:avLst/>
          </a:prstGeom>
        </p:spPr>
        <p:txBody>
          <a:bodyPr anchor="ctr"/>
          <a:lstStyle>
            <a:lvl1pPr marL="0" indent="0" algn="l" defTabSz="914377" rtl="0" eaLnBrk="1" latinLnBrk="0" hangingPunct="1">
              <a:lnSpc>
                <a:spcPct val="90000"/>
              </a:lnSpc>
              <a:spcBef>
                <a:spcPts val="1000"/>
              </a:spcBef>
              <a:buFont typeface="Arial" panose="020B0604020202020204" pitchFamily="34" charset="0"/>
              <a:buNone/>
              <a:defRPr sz="5400" b="0" kern="1200" baseline="0">
                <a:solidFill>
                  <a:schemeClr val="tx1">
                    <a:lumMod val="85000"/>
                    <a:lumOff val="15000"/>
                  </a:schemeClr>
                </a:solidFill>
                <a:latin typeface="+mj-lt"/>
                <a:ea typeface="+mn-ea"/>
                <a:cs typeface="Arial"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buSzPts val="1100"/>
            </a:pPr>
            <a:r>
              <a:rPr lang="en-US" sz="1800" dirty="0" err="1">
                <a:effectLst/>
                <a:latin typeface="Times New Roman" panose="02020603050405020304" pitchFamily="18" charset="0"/>
                <a:ea typeface="Times New Roman" panose="02020603050405020304" pitchFamily="18" charset="0"/>
              </a:rPr>
              <a:t>Seorang</a:t>
            </a:r>
            <a:r>
              <a:rPr lang="en-US" sz="1800" dirty="0">
                <a:effectLst/>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p</a:t>
            </a:r>
            <a:r>
              <a:rPr lang="id-ID" sz="1800" dirty="0">
                <a:effectLst/>
                <a:latin typeface="Times New Roman" panose="02020603050405020304" pitchFamily="18" charset="0"/>
                <a:ea typeface="Times New Roman" panose="02020603050405020304" pitchFamily="18" charset="0"/>
              </a:rPr>
              <a:t>erempuan</a:t>
            </a:r>
            <a:r>
              <a:rPr lang="en-US" sz="1800" dirty="0">
                <a:effectLst/>
                <a:latin typeface="Times New Roman" panose="02020603050405020304" pitchFamily="18" charset="0"/>
                <a:ea typeface="Times New Roman" panose="02020603050405020304" pitchFamily="18" charset="0"/>
              </a:rPr>
              <a:t>, </a:t>
            </a:r>
            <a:r>
              <a:rPr lang="id-ID" sz="1800" dirty="0">
                <a:effectLst/>
                <a:latin typeface="Times New Roman" panose="02020603050405020304" pitchFamily="18" charset="0"/>
                <a:ea typeface="Times New Roman" panose="02020603050405020304" pitchFamily="18" charset="0"/>
              </a:rPr>
              <a:t>40 tahun</a:t>
            </a:r>
            <a:r>
              <a:rPr lang="en-US" sz="1800" dirty="0">
                <a:effectLst/>
                <a:latin typeface="Times New Roman" panose="02020603050405020304" pitchFamily="18" charset="0"/>
                <a:ea typeface="Times New Roman" panose="02020603050405020304" pitchFamily="18" charset="0"/>
              </a:rPr>
              <a:t>, </a:t>
            </a:r>
            <a:r>
              <a:rPr lang="id-ID" sz="1800" dirty="0">
                <a:effectLst/>
                <a:latin typeface="Times New Roman" panose="02020603050405020304" pitchFamily="18" charset="0"/>
                <a:ea typeface="Times New Roman" panose="02020603050405020304" pitchFamily="18" charset="0"/>
              </a:rPr>
              <a:t> di rawat di ruang bedah dengan fraktur Tibia dextra. Pasien akan direncanakan operasi besok. Hasil </a:t>
            </a:r>
            <a:r>
              <a:rPr lang="en-US" sz="1800" dirty="0" err="1">
                <a:latin typeface="Times New Roman" panose="02020603050405020304" pitchFamily="18" charset="0"/>
                <a:ea typeface="Times New Roman" panose="02020603050405020304" pitchFamily="18" charset="0"/>
              </a:rPr>
              <a:t>pengkajian</a:t>
            </a:r>
            <a:r>
              <a:rPr lang="id-ID" sz="1800" dirty="0">
                <a:effectLst/>
                <a:latin typeface="Times New Roman" panose="02020603050405020304" pitchFamily="18" charset="0"/>
                <a:ea typeface="Times New Roman" panose="02020603050405020304" pitchFamily="18" charset="0"/>
              </a:rPr>
              <a:t>: TD 120/80 mmHg, frekuensi pernapasan 18x/menit, frekuensi nadi 82x/menit. Perawat akan melakukan pengkajian motorik bagian distal eksterimitas yang mengalami fraktur. </a:t>
            </a:r>
            <a:endParaRPr lang="en-US" sz="1800" dirty="0">
              <a:effectLst/>
              <a:latin typeface="Times New Roman" panose="02020603050405020304" pitchFamily="18" charset="0"/>
              <a:ea typeface="Times New Roman" panose="02020603050405020304" pitchFamily="18" charset="0"/>
            </a:endParaRPr>
          </a:p>
          <a:p>
            <a:pPr lvl="0" algn="just">
              <a:buSzPts val="1100"/>
            </a:pPr>
            <a:endParaRPr lang="en-US" sz="1800" dirty="0">
              <a:latin typeface="Times New Roman" panose="02020603050405020304" pitchFamily="18" charset="0"/>
              <a:ea typeface="Times New Roman" panose="02020603050405020304" pitchFamily="18" charset="0"/>
            </a:endParaRPr>
          </a:p>
          <a:p>
            <a:pPr lvl="0" algn="just">
              <a:buSzPts val="1100"/>
            </a:pPr>
            <a:r>
              <a:rPr lang="id-ID" sz="1800" dirty="0">
                <a:effectLst/>
                <a:latin typeface="Times New Roman" panose="02020603050405020304" pitchFamily="18" charset="0"/>
                <a:ea typeface="Times New Roman" panose="02020603050405020304" pitchFamily="18" charset="0"/>
              </a:rPr>
              <a:t>Bagaimana cara pengkajian yang tepat</a:t>
            </a:r>
            <a:r>
              <a:rPr lang="en-US" sz="1800" dirty="0">
                <a:effectLst/>
                <a:latin typeface="Times New Roman" panose="02020603050405020304" pitchFamily="18" charset="0"/>
                <a:ea typeface="Times New Roman" panose="02020603050405020304" pitchFamily="18" charset="0"/>
              </a:rPr>
              <a:t> pada </a:t>
            </a:r>
            <a:r>
              <a:rPr lang="en-US" sz="1800" dirty="0" err="1">
                <a:effectLst/>
                <a:latin typeface="Times New Roman" panose="02020603050405020304" pitchFamily="18" charset="0"/>
                <a:ea typeface="Times New Roman" panose="02020603050405020304" pitchFamily="18" charset="0"/>
              </a:rPr>
              <a:t>kasus</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tersebut</a:t>
            </a:r>
            <a:r>
              <a:rPr lang="id-ID" sz="1800" dirty="0">
                <a:effectLst/>
                <a:latin typeface="Times New Roman" panose="02020603050405020304" pitchFamily="18" charset="0"/>
                <a:ea typeface="Times New Roman" panose="02020603050405020304" pitchFamily="18" charset="0"/>
              </a:rPr>
              <a:t>?</a:t>
            </a:r>
          </a:p>
          <a:p>
            <a:pPr marL="457200" indent="-457200" algn="just">
              <a:buFont typeface="+mj-lt"/>
              <a:buAutoNum type="alphaLcPeriod"/>
            </a:pPr>
            <a:r>
              <a:rPr lang="id-ID" sz="2000" dirty="0">
                <a:effectLst/>
                <a:latin typeface="Times New Roman" panose="02020603050405020304" pitchFamily="18" charset="0"/>
                <a:ea typeface="Times New Roman" panose="02020603050405020304" pitchFamily="18" charset="0"/>
              </a:rPr>
              <a:t>Perintahkan pasien </a:t>
            </a:r>
            <a:r>
              <a:rPr lang="en-US" sz="2000" dirty="0">
                <a:effectLst/>
                <a:latin typeface="Times New Roman" panose="02020603050405020304" pitchFamily="18" charset="0"/>
                <a:ea typeface="Times New Roman" panose="02020603050405020304" pitchFamily="18" charset="0"/>
              </a:rPr>
              <a:t>m</a:t>
            </a:r>
            <a:r>
              <a:rPr lang="id-ID" sz="2000" dirty="0">
                <a:latin typeface="Times New Roman" panose="02020603050405020304" pitchFamily="18" charset="0"/>
              </a:rPr>
              <a:t>engerakan</a:t>
            </a:r>
            <a:r>
              <a:rPr lang="id-ID" sz="2000" dirty="0">
                <a:effectLst/>
                <a:latin typeface="Times New Roman" panose="02020603050405020304" pitchFamily="18" charset="0"/>
                <a:ea typeface="Times New Roman" panose="02020603050405020304" pitchFamily="18" charset="0"/>
              </a:rPr>
              <a:t> jari kaki</a:t>
            </a:r>
          </a:p>
          <a:p>
            <a:pPr marL="457200" lvl="0" indent="-457200" algn="just">
              <a:buFont typeface="+mj-lt"/>
              <a:buAutoNum type="alphaLcPeriod"/>
            </a:pPr>
            <a:r>
              <a:rPr lang="id-ID" sz="2000" dirty="0">
                <a:effectLst/>
                <a:latin typeface="Times New Roman" panose="02020603050405020304" pitchFamily="18" charset="0"/>
                <a:ea typeface="Times New Roman" panose="02020603050405020304" pitchFamily="18" charset="0"/>
              </a:rPr>
              <a:t>Berikan stimulus agar pasien dapat merasakan.</a:t>
            </a:r>
          </a:p>
          <a:p>
            <a:pPr marL="457200" lvl="0" indent="-457200" algn="just">
              <a:buFont typeface="+mj-lt"/>
              <a:buAutoNum type="alphaLcPeriod"/>
            </a:pPr>
            <a:r>
              <a:rPr lang="id-ID" sz="2000" dirty="0">
                <a:effectLst/>
                <a:latin typeface="Times New Roman" panose="02020603050405020304" pitchFamily="18" charset="0"/>
                <a:ea typeface="Times New Roman" panose="02020603050405020304" pitchFamily="18" charset="0"/>
              </a:rPr>
              <a:t>Berikan stimulus agar pasien dapat mengerakan jari-jari kaki</a:t>
            </a:r>
          </a:p>
          <a:p>
            <a:pPr marL="457200" lvl="0" indent="-457200" algn="just">
              <a:buFont typeface="+mj-lt"/>
              <a:buAutoNum type="alphaLcPeriod"/>
            </a:pPr>
            <a:r>
              <a:rPr lang="id-ID" sz="2000" dirty="0">
                <a:effectLst/>
                <a:latin typeface="Times New Roman" panose="02020603050405020304" pitchFamily="18" charset="0"/>
                <a:ea typeface="Times New Roman" panose="02020603050405020304" pitchFamily="18" charset="0"/>
              </a:rPr>
              <a:t>Berikan stimulus agar pasien dapat merasakan nyeri</a:t>
            </a:r>
          </a:p>
          <a:p>
            <a:pPr marL="457200" lvl="0" indent="-457200" algn="just">
              <a:buFont typeface="+mj-lt"/>
              <a:buAutoNum type="alphaLcPeriod"/>
            </a:pPr>
            <a:r>
              <a:rPr lang="id-ID" sz="2000" dirty="0">
                <a:effectLst/>
                <a:latin typeface="Times New Roman" panose="02020603050405020304" pitchFamily="18" charset="0"/>
                <a:ea typeface="Times New Roman" panose="02020603050405020304" pitchFamily="18" charset="0"/>
              </a:rPr>
              <a:t>Palpasi nadi pada dorsalis pedis</a:t>
            </a:r>
          </a:p>
        </p:txBody>
      </p:sp>
      <p:sp>
        <p:nvSpPr>
          <p:cNvPr id="5" name="Rectangle 4">
            <a:extLst>
              <a:ext uri="{FF2B5EF4-FFF2-40B4-BE49-F238E27FC236}">
                <a16:creationId xmlns:a16="http://schemas.microsoft.com/office/drawing/2014/main" id="{D851F620-1806-4616-A55F-D70624A0C1C2}"/>
              </a:ext>
            </a:extLst>
          </p:cNvPr>
          <p:cNvSpPr/>
          <p:nvPr/>
        </p:nvSpPr>
        <p:spPr>
          <a:xfrm>
            <a:off x="11335407" y="55180"/>
            <a:ext cx="646387" cy="64639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chemeClr val="tx1"/>
                </a:solidFill>
              </a:rPr>
              <a:t>1</a:t>
            </a:r>
            <a:endParaRPr lang="id-ID" b="1" dirty="0">
              <a:solidFill>
                <a:schemeClr val="tx1"/>
              </a:solidFill>
            </a:endParaRPr>
          </a:p>
        </p:txBody>
      </p:sp>
      <p:sp>
        <p:nvSpPr>
          <p:cNvPr id="6" name="Rectangle 5">
            <a:extLst>
              <a:ext uri="{FF2B5EF4-FFF2-40B4-BE49-F238E27FC236}">
                <a16:creationId xmlns:a16="http://schemas.microsoft.com/office/drawing/2014/main" id="{F92056FB-211C-4F0C-89D8-CAF6A6B71CE6}"/>
              </a:ext>
            </a:extLst>
          </p:cNvPr>
          <p:cNvSpPr/>
          <p:nvPr/>
        </p:nvSpPr>
        <p:spPr>
          <a:xfrm>
            <a:off x="8418792" y="3988695"/>
            <a:ext cx="3105807" cy="1213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err="1">
                <a:solidFill>
                  <a:schemeClr val="tx1"/>
                </a:solidFill>
              </a:rPr>
              <a:t>Nadi</a:t>
            </a:r>
            <a:r>
              <a:rPr lang="en-US" sz="1600" dirty="0">
                <a:solidFill>
                  <a:schemeClr val="tx1"/>
                </a:solidFill>
              </a:rPr>
              <a:t> : </a:t>
            </a:r>
            <a:r>
              <a:rPr lang="en-US" sz="1600" dirty="0" err="1">
                <a:solidFill>
                  <a:schemeClr val="tx1"/>
                </a:solidFill>
              </a:rPr>
              <a:t>palpasi</a:t>
            </a:r>
            <a:r>
              <a:rPr lang="en-US" sz="1600" dirty="0">
                <a:solidFill>
                  <a:schemeClr val="tx1"/>
                </a:solidFill>
              </a:rPr>
              <a:t> </a:t>
            </a:r>
            <a:r>
              <a:rPr lang="en-US" sz="1600" dirty="0" err="1">
                <a:solidFill>
                  <a:schemeClr val="tx1"/>
                </a:solidFill>
              </a:rPr>
              <a:t>nadi</a:t>
            </a:r>
            <a:r>
              <a:rPr lang="en-US" sz="1600" dirty="0">
                <a:solidFill>
                  <a:schemeClr val="tx1"/>
                </a:solidFill>
              </a:rPr>
              <a:t> </a:t>
            </a:r>
            <a:r>
              <a:rPr lang="en-US" sz="1600" dirty="0" err="1">
                <a:solidFill>
                  <a:schemeClr val="tx1"/>
                </a:solidFill>
              </a:rPr>
              <a:t>dosrsalis</a:t>
            </a:r>
            <a:r>
              <a:rPr lang="en-US" sz="1600" dirty="0">
                <a:solidFill>
                  <a:schemeClr val="tx1"/>
                </a:solidFill>
              </a:rPr>
              <a:t> pedis</a:t>
            </a:r>
          </a:p>
          <a:p>
            <a:r>
              <a:rPr lang="en-US" sz="1600" dirty="0" err="1">
                <a:solidFill>
                  <a:schemeClr val="tx1"/>
                </a:solidFill>
              </a:rPr>
              <a:t>Sensorik</a:t>
            </a:r>
            <a:r>
              <a:rPr lang="en-US" sz="1600" dirty="0">
                <a:solidFill>
                  <a:schemeClr val="tx1"/>
                </a:solidFill>
              </a:rPr>
              <a:t> : </a:t>
            </a:r>
            <a:r>
              <a:rPr lang="en-US" sz="1600" dirty="0" err="1">
                <a:solidFill>
                  <a:schemeClr val="tx1"/>
                </a:solidFill>
              </a:rPr>
              <a:t>memberikan</a:t>
            </a:r>
            <a:r>
              <a:rPr lang="en-US" sz="1600" dirty="0">
                <a:solidFill>
                  <a:schemeClr val="tx1"/>
                </a:solidFill>
              </a:rPr>
              <a:t> stimulus</a:t>
            </a:r>
          </a:p>
          <a:p>
            <a:r>
              <a:rPr lang="en-US" sz="1600" dirty="0" err="1">
                <a:solidFill>
                  <a:schemeClr val="tx1"/>
                </a:solidFill>
              </a:rPr>
              <a:t>Motorik</a:t>
            </a:r>
            <a:r>
              <a:rPr lang="en-US" sz="1600" dirty="0">
                <a:solidFill>
                  <a:schemeClr val="tx1"/>
                </a:solidFill>
              </a:rPr>
              <a:t> : </a:t>
            </a:r>
            <a:r>
              <a:rPr lang="en-US" sz="1600" dirty="0" err="1">
                <a:solidFill>
                  <a:schemeClr val="tx1"/>
                </a:solidFill>
              </a:rPr>
              <a:t>mengerkan</a:t>
            </a:r>
            <a:r>
              <a:rPr lang="en-US" sz="1600" dirty="0">
                <a:solidFill>
                  <a:schemeClr val="tx1"/>
                </a:solidFill>
              </a:rPr>
              <a:t> </a:t>
            </a:r>
            <a:r>
              <a:rPr lang="en-US" sz="1600" dirty="0" err="1">
                <a:solidFill>
                  <a:schemeClr val="tx1"/>
                </a:solidFill>
              </a:rPr>
              <a:t>jari</a:t>
            </a:r>
            <a:r>
              <a:rPr lang="en-US" sz="1600" dirty="0">
                <a:solidFill>
                  <a:schemeClr val="tx1"/>
                </a:solidFill>
              </a:rPr>
              <a:t> kaki</a:t>
            </a:r>
            <a:endParaRPr lang="id-ID" sz="1600" dirty="0">
              <a:solidFill>
                <a:schemeClr val="tx1"/>
              </a:solidFill>
            </a:endParaRPr>
          </a:p>
        </p:txBody>
      </p:sp>
      <p:sp>
        <p:nvSpPr>
          <p:cNvPr id="7" name="Rectangle 6">
            <a:extLst>
              <a:ext uri="{FF2B5EF4-FFF2-40B4-BE49-F238E27FC236}">
                <a16:creationId xmlns:a16="http://schemas.microsoft.com/office/drawing/2014/main" id="{B86455B8-A43C-41D8-B083-1EFF48D9A108}"/>
              </a:ext>
            </a:extLst>
          </p:cNvPr>
          <p:cNvSpPr/>
          <p:nvPr/>
        </p:nvSpPr>
        <p:spPr>
          <a:xfrm>
            <a:off x="8418791" y="5349793"/>
            <a:ext cx="3105807" cy="5281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tx1"/>
                </a:solidFill>
              </a:rPr>
              <a:t>Jawaban: </a:t>
            </a:r>
            <a:r>
              <a:rPr lang="en-US" b="1" dirty="0">
                <a:solidFill>
                  <a:schemeClr val="tx1"/>
                </a:solidFill>
              </a:rPr>
              <a:t>A</a:t>
            </a:r>
            <a:endParaRPr lang="id-ID" b="1" dirty="0">
              <a:solidFill>
                <a:schemeClr val="tx1"/>
              </a:solidFill>
            </a:endParaRPr>
          </a:p>
        </p:txBody>
      </p:sp>
    </p:spTree>
    <p:extLst>
      <p:ext uri="{BB962C8B-B14F-4D97-AF65-F5344CB8AC3E}">
        <p14:creationId xmlns:p14="http://schemas.microsoft.com/office/powerpoint/2010/main" val="473501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a:extLst>
              <a:ext uri="{FF2B5EF4-FFF2-40B4-BE49-F238E27FC236}">
                <a16:creationId xmlns:a16="http://schemas.microsoft.com/office/drawing/2014/main" id="{EA2B1877-A83F-4B78-8019-6141E2F9F8FE}"/>
              </a:ext>
            </a:extLst>
          </p:cNvPr>
          <p:cNvSpPr txBox="1">
            <a:spLocks/>
          </p:cNvSpPr>
          <p:nvPr/>
        </p:nvSpPr>
        <p:spPr>
          <a:xfrm>
            <a:off x="393192" y="520262"/>
            <a:ext cx="11421819" cy="5581005"/>
          </a:xfrm>
          <a:prstGeom prst="rect">
            <a:avLst/>
          </a:prstGeom>
        </p:spPr>
        <p:txBody>
          <a:bodyPr anchor="ctr"/>
          <a:lstStyle>
            <a:lvl1pPr marL="0" indent="0" algn="l" defTabSz="914377" rtl="0" eaLnBrk="1" latinLnBrk="0" hangingPunct="1">
              <a:lnSpc>
                <a:spcPct val="90000"/>
              </a:lnSpc>
              <a:spcBef>
                <a:spcPts val="1000"/>
              </a:spcBef>
              <a:buFont typeface="Arial" panose="020B0604020202020204" pitchFamily="34" charset="0"/>
              <a:buNone/>
              <a:defRPr sz="5400" b="0" kern="1200" baseline="0">
                <a:solidFill>
                  <a:schemeClr val="tx1">
                    <a:lumMod val="85000"/>
                    <a:lumOff val="15000"/>
                  </a:schemeClr>
                </a:solidFill>
                <a:latin typeface="+mj-lt"/>
                <a:ea typeface="+mn-ea"/>
                <a:cs typeface="Arial"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buSzPts val="1100"/>
            </a:pPr>
            <a:r>
              <a:rPr lang="en-US" sz="1800" dirty="0" err="1">
                <a:effectLst/>
                <a:latin typeface="Times New Roman" panose="02020603050405020304" pitchFamily="18" charset="0"/>
                <a:ea typeface="Times New Roman" panose="02020603050405020304" pitchFamily="18" charset="0"/>
              </a:rPr>
              <a:t>Seorang</a:t>
            </a:r>
            <a:r>
              <a:rPr lang="en-US" sz="1800" dirty="0">
                <a:effectLst/>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l</a:t>
            </a:r>
            <a:r>
              <a:rPr lang="id-ID" sz="1800" dirty="0">
                <a:effectLst/>
                <a:latin typeface="Times New Roman" panose="02020603050405020304" pitchFamily="18" charset="0"/>
                <a:ea typeface="Times New Roman" panose="02020603050405020304" pitchFamily="18" charset="0"/>
              </a:rPr>
              <a:t>aki-laki</a:t>
            </a:r>
            <a:r>
              <a:rPr lang="en-US" sz="1800" dirty="0">
                <a:effectLst/>
                <a:latin typeface="Times New Roman" panose="02020603050405020304" pitchFamily="18" charset="0"/>
                <a:ea typeface="Times New Roman" panose="02020603050405020304" pitchFamily="18" charset="0"/>
              </a:rPr>
              <a:t>, </a:t>
            </a:r>
            <a:r>
              <a:rPr lang="id-ID" sz="1800" dirty="0">
                <a:effectLst/>
                <a:latin typeface="Times New Roman" panose="02020603050405020304" pitchFamily="18" charset="0"/>
                <a:ea typeface="Times New Roman" panose="02020603050405020304" pitchFamily="18" charset="0"/>
              </a:rPr>
              <a:t>40 tahun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dirawat</a:t>
            </a:r>
            <a:r>
              <a:rPr lang="en-US" sz="1800" dirty="0">
                <a:effectLst/>
                <a:latin typeface="Times New Roman" panose="02020603050405020304" pitchFamily="18" charset="0"/>
                <a:ea typeface="Times New Roman" panose="02020603050405020304" pitchFamily="18" charset="0"/>
              </a:rPr>
              <a:t> di </a:t>
            </a:r>
            <a:r>
              <a:rPr lang="en-US" sz="1800" dirty="0" err="1">
                <a:effectLst/>
                <a:latin typeface="Times New Roman" panose="02020603050405020304" pitchFamily="18" charset="0"/>
                <a:ea typeface="Times New Roman" panose="02020603050405020304" pitchFamily="18" charset="0"/>
              </a:rPr>
              <a:t>ruang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bedah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karena</a:t>
            </a:r>
            <a:r>
              <a:rPr lang="en-US" sz="1800" dirty="0">
                <a:effectLst/>
                <a:latin typeface="Times New Roman" panose="02020603050405020304" pitchFamily="18" charset="0"/>
                <a:ea typeface="Times New Roman" panose="02020603050405020304" pitchFamily="18" charset="0"/>
              </a:rPr>
              <a:t> fraktur Femur </a:t>
            </a:r>
            <a:r>
              <a:rPr lang="en-US" sz="1800" dirty="0" err="1">
                <a:effectLst/>
                <a:latin typeface="Times New Roman" panose="02020603050405020304" pitchFamily="18" charset="0"/>
                <a:ea typeface="Times New Roman" panose="02020603050405020304" pitchFamily="18" charset="0"/>
              </a:rPr>
              <a:t>dekstra</a:t>
            </a:r>
            <a:r>
              <a:rPr lang="id-ID" sz="1800" dirty="0">
                <a:effectLst/>
                <a:latin typeface="Times New Roman" panose="02020603050405020304" pitchFamily="18" charset="0"/>
                <a:ea typeface="Times New Roman" panose="02020603050405020304" pitchFamily="18" charset="0"/>
              </a:rPr>
              <a:t>. Hasil </a:t>
            </a:r>
            <a:r>
              <a:rPr lang="en-US" sz="1800" dirty="0" err="1">
                <a:effectLst/>
                <a:latin typeface="Times New Roman" panose="02020603050405020304" pitchFamily="18" charset="0"/>
                <a:ea typeface="Times New Roman" panose="02020603050405020304" pitchFamily="18" charset="0"/>
              </a:rPr>
              <a:t>pengkajian</a:t>
            </a:r>
            <a:r>
              <a:rPr lang="en-US" sz="1800" dirty="0">
                <a:effectLst/>
                <a:latin typeface="Times New Roman" panose="02020603050405020304" pitchFamily="18" charset="0"/>
                <a:ea typeface="Times New Roman" panose="02020603050405020304" pitchFamily="18" charset="0"/>
              </a:rPr>
              <a:t>:  </a:t>
            </a:r>
            <a:r>
              <a:rPr lang="id-ID" sz="1800" dirty="0">
                <a:effectLst/>
                <a:latin typeface="Times New Roman" panose="02020603050405020304" pitchFamily="18" charset="0"/>
                <a:ea typeface="Times New Roman" panose="02020603050405020304" pitchFamily="18" charset="0"/>
              </a:rPr>
              <a:t>kesadaran pasien </a:t>
            </a:r>
            <a:r>
              <a:rPr lang="en-US" sz="1800" dirty="0" err="1">
                <a:effectLst/>
                <a:latin typeface="Times New Roman" panose="02020603050405020304" pitchFamily="18" charset="0"/>
                <a:ea typeface="Times New Roman" panose="02020603050405020304" pitchFamily="18" charset="0"/>
              </a:rPr>
              <a:t>composmetis</a:t>
            </a:r>
            <a:r>
              <a:rPr lang="id-ID" sz="1800" dirty="0">
                <a:effectLst/>
                <a:latin typeface="Times New Roman" panose="02020603050405020304" pitchFamily="18" charset="0"/>
                <a:ea typeface="Times New Roman" panose="02020603050405020304" pitchFamily="18" charset="0"/>
              </a:rPr>
              <a:t>, frekuensi nadi 80 x/menit, frekuensi </a:t>
            </a:r>
            <a:r>
              <a:rPr lang="en-US" sz="1800" dirty="0" err="1">
                <a:effectLst/>
                <a:latin typeface="Times New Roman" panose="02020603050405020304" pitchFamily="18" charset="0"/>
                <a:ea typeface="Times New Roman" panose="02020603050405020304" pitchFamily="18" charset="0"/>
              </a:rPr>
              <a:t>napas</a:t>
            </a:r>
            <a:r>
              <a:rPr lang="en-US" sz="1800" dirty="0">
                <a:effectLst/>
                <a:latin typeface="Times New Roman" panose="02020603050405020304" pitchFamily="18" charset="0"/>
                <a:ea typeface="Times New Roman" panose="02020603050405020304" pitchFamily="18" charset="0"/>
              </a:rPr>
              <a:t> </a:t>
            </a:r>
            <a:r>
              <a:rPr lang="id-ID" sz="1800" dirty="0">
                <a:effectLst/>
                <a:latin typeface="Times New Roman" panose="02020603050405020304" pitchFamily="18" charset="0"/>
                <a:ea typeface="Times New Roman" panose="02020603050405020304" pitchFamily="18" charset="0"/>
              </a:rPr>
              <a:t>18 x/menit</a:t>
            </a:r>
            <a:r>
              <a:rPr lang="en-US" sz="1800" dirty="0">
                <a:effectLst/>
                <a:latin typeface="Times New Roman" panose="02020603050405020304" pitchFamily="18" charset="0"/>
                <a:ea typeface="Times New Roman" panose="02020603050405020304" pitchFamily="18" charset="0"/>
              </a:rPr>
              <a:t>, </a:t>
            </a:r>
            <a:r>
              <a:rPr lang="id-ID" sz="1800" dirty="0">
                <a:effectLst/>
                <a:latin typeface="Times New Roman" panose="02020603050405020304" pitchFamily="18" charset="0"/>
                <a:ea typeface="Times New Roman" panose="02020603050405020304" pitchFamily="18" charset="0"/>
              </a:rPr>
              <a:t>suhu 36 C</a:t>
            </a:r>
            <a:r>
              <a:rPr lang="en-US" sz="1800" dirty="0">
                <a:effectLst/>
                <a:latin typeface="Times New Roman" panose="02020603050405020304" pitchFamily="18" charset="0"/>
                <a:ea typeface="Times New Roman" panose="02020603050405020304" pitchFamily="18" charset="0"/>
              </a:rPr>
              <a:t>, </a:t>
            </a:r>
            <a:r>
              <a:rPr lang="id-ID" sz="1800" dirty="0">
                <a:effectLst/>
                <a:latin typeface="Times New Roman" panose="02020603050405020304" pitchFamily="18" charset="0"/>
                <a:ea typeface="Times New Roman" panose="02020603050405020304" pitchFamily="18" charset="0"/>
              </a:rPr>
              <a:t>pada area </a:t>
            </a:r>
            <a:r>
              <a:rPr lang="en-US" sz="1800" dirty="0">
                <a:effectLst/>
                <a:latin typeface="Times New Roman" panose="02020603050405020304" pitchFamily="18" charset="0"/>
                <a:ea typeface="Times New Roman" panose="02020603050405020304" pitchFamily="18" charset="0"/>
              </a:rPr>
              <a:t>fraktur </a:t>
            </a:r>
            <a:r>
              <a:rPr lang="en-US" sz="1800" dirty="0" err="1">
                <a:effectLst/>
                <a:latin typeface="Times New Roman" panose="02020603050405020304" pitchFamily="18" charset="0"/>
                <a:ea typeface="Times New Roman" panose="02020603050405020304" pitchFamily="18" charset="0"/>
              </a:rPr>
              <a:t>terdapat</a:t>
            </a:r>
            <a:r>
              <a:rPr lang="id-ID" sz="1800" dirty="0">
                <a:effectLst/>
                <a:latin typeface="Times New Roman" panose="02020603050405020304" pitchFamily="18" charset="0"/>
                <a:ea typeface="Times New Roman" panose="02020603050405020304" pitchFamily="18" charset="0"/>
              </a:rPr>
              <a:t> edema, kulit tampak pucat, penurunan nadi dorsalis pedis</a:t>
            </a:r>
            <a:r>
              <a:rPr lang="en-US" sz="1800" dirty="0">
                <a:effectLst/>
                <a:latin typeface="Times New Roman" panose="02020603050405020304" pitchFamily="18" charset="0"/>
                <a:ea typeface="Times New Roman" panose="02020603050405020304" pitchFamily="18" charset="0"/>
              </a:rPr>
              <a:t>, </a:t>
            </a:r>
            <a:r>
              <a:rPr lang="id-ID" sz="1800" dirty="0">
                <a:effectLst/>
                <a:latin typeface="Times New Roman" panose="02020603050405020304" pitchFamily="18" charset="0"/>
                <a:ea typeface="Times New Roman" panose="02020603050405020304" pitchFamily="18" charset="0"/>
              </a:rPr>
              <a:t>mengeluh nyeri </a:t>
            </a:r>
            <a:r>
              <a:rPr lang="en-US" sz="1800" dirty="0" err="1">
                <a:effectLst/>
                <a:latin typeface="Times New Roman" panose="02020603050405020304" pitchFamily="18" charset="0"/>
                <a:ea typeface="Times New Roman" panose="02020603050405020304" pitchFamily="18" charset="0"/>
              </a:rPr>
              <a:t>seperti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tertusuk-tusuk</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jarum</a:t>
            </a:r>
            <a:r>
              <a:rPr lang="en-US" sz="1800" dirty="0">
                <a:effectLst/>
                <a:latin typeface="Times New Roman" panose="02020603050405020304" pitchFamily="18" charset="0"/>
                <a:ea typeface="Times New Roman" panose="02020603050405020304" pitchFamily="18" charset="0"/>
              </a:rPr>
              <a:t>, </a:t>
            </a:r>
            <a:r>
              <a:rPr lang="id-ID" sz="1800" dirty="0">
                <a:effectLst/>
                <a:latin typeface="Times New Roman" panose="02020603050405020304" pitchFamily="18" charset="0"/>
                <a:ea typeface="Times New Roman" panose="02020603050405020304" pitchFamily="18" charset="0"/>
              </a:rPr>
              <a:t>. Apakah komplikasi yang dialami oleh pasien berdasarkan kasus tersebut ?</a:t>
            </a:r>
          </a:p>
          <a:p>
            <a:pPr marL="342900" lvl="0" indent="-342900" algn="just">
              <a:buFont typeface="+mj-lt"/>
              <a:buAutoNum type="alphaLcPeriod"/>
            </a:pPr>
            <a:r>
              <a:rPr lang="id-ID" sz="1800" dirty="0">
                <a:effectLst/>
                <a:latin typeface="Times New Roman" panose="02020603050405020304" pitchFamily="18" charset="0"/>
                <a:ea typeface="Times New Roman" panose="02020603050405020304" pitchFamily="18" charset="0"/>
              </a:rPr>
              <a:t>Nyeri</a:t>
            </a:r>
          </a:p>
          <a:p>
            <a:pPr marL="342900" lvl="0" indent="-342900" algn="just">
              <a:buFont typeface="+mj-lt"/>
              <a:buAutoNum type="alphaLcPeriod"/>
            </a:pPr>
            <a:r>
              <a:rPr lang="id-ID" sz="1800" dirty="0">
                <a:effectLst/>
                <a:latin typeface="Times New Roman" panose="02020603050405020304" pitchFamily="18" charset="0"/>
                <a:ea typeface="Times New Roman" panose="02020603050405020304" pitchFamily="18" charset="0"/>
              </a:rPr>
              <a:t>Infeksi</a:t>
            </a:r>
            <a:endParaRPr lang="en-US"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LcPeriod"/>
            </a:pPr>
            <a:r>
              <a:rPr lang="id-ID" sz="1800" dirty="0">
                <a:effectLst/>
                <a:latin typeface="Times New Roman" panose="02020603050405020304" pitchFamily="18" charset="0"/>
                <a:ea typeface="Times New Roman" panose="02020603050405020304" pitchFamily="18" charset="0"/>
              </a:rPr>
              <a:t>Sindrom kompartemen</a:t>
            </a:r>
          </a:p>
          <a:p>
            <a:pPr marL="342900" lvl="0" indent="-342900" algn="just">
              <a:buFont typeface="+mj-lt"/>
              <a:buAutoNum type="alphaLcPeriod"/>
            </a:pPr>
            <a:r>
              <a:rPr lang="id-ID" sz="1800" dirty="0">
                <a:effectLst/>
                <a:latin typeface="Times New Roman" panose="02020603050405020304" pitchFamily="18" charset="0"/>
                <a:ea typeface="Times New Roman" panose="02020603050405020304" pitchFamily="18" charset="0"/>
              </a:rPr>
              <a:t>Sindrom emboli lemak</a:t>
            </a:r>
          </a:p>
          <a:p>
            <a:pPr marL="342900" lvl="0" indent="-342900" algn="just">
              <a:buFont typeface="+mj-lt"/>
              <a:buAutoNum type="alphaLcPeriod"/>
            </a:pPr>
            <a:r>
              <a:rPr lang="id-ID" sz="1800" dirty="0">
                <a:effectLst/>
                <a:latin typeface="Times New Roman" panose="02020603050405020304" pitchFamily="18" charset="0"/>
                <a:ea typeface="Times New Roman" panose="02020603050405020304" pitchFamily="18" charset="0"/>
              </a:rPr>
              <a:t>Sindrom distres respirasi akut</a:t>
            </a:r>
          </a:p>
        </p:txBody>
      </p:sp>
      <p:sp>
        <p:nvSpPr>
          <p:cNvPr id="5" name="Rectangle 4">
            <a:extLst>
              <a:ext uri="{FF2B5EF4-FFF2-40B4-BE49-F238E27FC236}">
                <a16:creationId xmlns:a16="http://schemas.microsoft.com/office/drawing/2014/main" id="{A2FC3F9F-E18A-4E90-BB86-5F7E81ADC163}"/>
              </a:ext>
            </a:extLst>
          </p:cNvPr>
          <p:cNvSpPr/>
          <p:nvPr/>
        </p:nvSpPr>
        <p:spPr>
          <a:xfrm>
            <a:off x="11266207" y="55180"/>
            <a:ext cx="715587" cy="64639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chemeClr val="tx1"/>
                </a:solidFill>
              </a:rPr>
              <a:t>2</a:t>
            </a:r>
            <a:endParaRPr lang="id-ID" b="1" dirty="0">
              <a:solidFill>
                <a:schemeClr val="tx1"/>
              </a:solidFill>
            </a:endParaRPr>
          </a:p>
        </p:txBody>
      </p:sp>
      <p:sp>
        <p:nvSpPr>
          <p:cNvPr id="6" name="Rectangle 5">
            <a:extLst>
              <a:ext uri="{FF2B5EF4-FFF2-40B4-BE49-F238E27FC236}">
                <a16:creationId xmlns:a16="http://schemas.microsoft.com/office/drawing/2014/main" id="{0837A8EA-53E9-4C81-B431-F33CA0DCC451}"/>
              </a:ext>
            </a:extLst>
          </p:cNvPr>
          <p:cNvSpPr/>
          <p:nvPr/>
        </p:nvSpPr>
        <p:spPr>
          <a:xfrm>
            <a:off x="7370064" y="2862072"/>
            <a:ext cx="4154536" cy="2340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a:r>
              <a:rPr lang="en-US" sz="2000" dirty="0" err="1">
                <a:solidFill>
                  <a:schemeClr val="bg1"/>
                </a:solidFill>
              </a:rPr>
              <a:t>Ingat</a:t>
            </a:r>
            <a:r>
              <a:rPr lang="en-US" sz="2000" dirty="0">
                <a:solidFill>
                  <a:schemeClr val="bg1"/>
                </a:solidFill>
              </a:rPr>
              <a:t> six PS</a:t>
            </a:r>
          </a:p>
          <a:p>
            <a:pPr marL="173038" lvl="2">
              <a:buFontTx/>
              <a:buAutoNum type="arabicPeriod"/>
              <a:defRPr/>
            </a:pPr>
            <a:r>
              <a:rPr lang="en-US" sz="1600" i="1" dirty="0">
                <a:solidFill>
                  <a:schemeClr val="bg1"/>
                </a:solidFill>
              </a:rPr>
              <a:t>Paresthesia Pain</a:t>
            </a:r>
            <a:r>
              <a:rPr lang="en-US" sz="1600" dirty="0">
                <a:solidFill>
                  <a:schemeClr val="bg1"/>
                </a:solidFill>
              </a:rPr>
              <a:t> </a:t>
            </a:r>
            <a:endParaRPr lang="id-ID" sz="1600" dirty="0">
              <a:solidFill>
                <a:schemeClr val="bg1"/>
              </a:solidFill>
            </a:endParaRPr>
          </a:p>
          <a:p>
            <a:pPr marL="173038" lvl="2">
              <a:buFontTx/>
              <a:buAutoNum type="arabicPeriod"/>
              <a:defRPr/>
            </a:pPr>
            <a:r>
              <a:rPr lang="en-US" sz="1600" i="1" dirty="0">
                <a:solidFill>
                  <a:schemeClr val="bg1"/>
                </a:solidFill>
              </a:rPr>
              <a:t>Pressure</a:t>
            </a:r>
          </a:p>
          <a:p>
            <a:pPr marL="173038" lvl="2">
              <a:lnSpc>
                <a:spcPct val="120000"/>
              </a:lnSpc>
              <a:spcBef>
                <a:spcPts val="500"/>
              </a:spcBef>
              <a:buFontTx/>
              <a:buAutoNum type="arabicPeriod" startAt="4"/>
              <a:defRPr/>
            </a:pPr>
            <a:r>
              <a:rPr lang="en-US" sz="1600" i="1" dirty="0">
                <a:solidFill>
                  <a:schemeClr val="bg1"/>
                </a:solidFill>
                <a:latin typeface="Calisto MT"/>
              </a:rPr>
              <a:t>Pallor </a:t>
            </a:r>
            <a:r>
              <a:rPr lang="en-US" sz="1600" dirty="0">
                <a:solidFill>
                  <a:schemeClr val="bg1"/>
                </a:solidFill>
                <a:latin typeface="Calisto MT"/>
              </a:rPr>
              <a:t>(loss of normal color, coolness)</a:t>
            </a:r>
            <a:endParaRPr lang="en-US" sz="1600" i="1" dirty="0">
              <a:solidFill>
                <a:schemeClr val="bg1"/>
              </a:solidFill>
              <a:latin typeface="Calisto MT"/>
            </a:endParaRPr>
          </a:p>
          <a:p>
            <a:pPr marL="173038" lvl="2">
              <a:lnSpc>
                <a:spcPct val="120000"/>
              </a:lnSpc>
              <a:spcBef>
                <a:spcPts val="500"/>
              </a:spcBef>
              <a:buFontTx/>
              <a:buAutoNum type="arabicPeriod" startAt="4"/>
              <a:defRPr/>
            </a:pPr>
            <a:r>
              <a:rPr lang="en-US" sz="1600" i="1" dirty="0">
                <a:solidFill>
                  <a:schemeClr val="bg1"/>
                </a:solidFill>
                <a:latin typeface="Calisto MT"/>
              </a:rPr>
              <a:t>Paralysis</a:t>
            </a:r>
            <a:r>
              <a:rPr lang="id-ID" sz="1600" i="1" dirty="0">
                <a:solidFill>
                  <a:schemeClr val="bg1"/>
                </a:solidFill>
                <a:latin typeface="Calisto MT"/>
              </a:rPr>
              <a:t> </a:t>
            </a:r>
            <a:r>
              <a:rPr lang="en-US" sz="1600" i="1" dirty="0">
                <a:solidFill>
                  <a:schemeClr val="bg1"/>
                </a:solidFill>
                <a:latin typeface="Calisto MT"/>
              </a:rPr>
              <a:t>Pulselessness </a:t>
            </a:r>
            <a:r>
              <a:rPr lang="en-US" sz="1600" dirty="0">
                <a:solidFill>
                  <a:schemeClr val="bg1"/>
                </a:solidFill>
                <a:latin typeface="Calisto MT"/>
              </a:rPr>
              <a:t>(decreased/absent pulses)</a:t>
            </a:r>
            <a:endParaRPr lang="en-US" sz="900" dirty="0">
              <a:solidFill>
                <a:schemeClr val="bg1"/>
              </a:solidFill>
            </a:endParaRPr>
          </a:p>
          <a:p>
            <a:pPr marL="173038"/>
            <a:endParaRPr lang="id-ID" sz="900" dirty="0">
              <a:solidFill>
                <a:schemeClr val="tx1"/>
              </a:solidFill>
            </a:endParaRPr>
          </a:p>
        </p:txBody>
      </p:sp>
      <p:sp>
        <p:nvSpPr>
          <p:cNvPr id="7" name="Rectangle 6">
            <a:extLst>
              <a:ext uri="{FF2B5EF4-FFF2-40B4-BE49-F238E27FC236}">
                <a16:creationId xmlns:a16="http://schemas.microsoft.com/office/drawing/2014/main" id="{CD7540D1-FE76-44B7-924B-637BF5602AE4}"/>
              </a:ext>
            </a:extLst>
          </p:cNvPr>
          <p:cNvSpPr/>
          <p:nvPr/>
        </p:nvSpPr>
        <p:spPr>
          <a:xfrm>
            <a:off x="7370063" y="5349793"/>
            <a:ext cx="4154536" cy="5281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tx1"/>
                </a:solidFill>
              </a:rPr>
              <a:t>Jawaban: </a:t>
            </a:r>
            <a:r>
              <a:rPr lang="en-US" b="1" dirty="0">
                <a:solidFill>
                  <a:schemeClr val="tx1"/>
                </a:solidFill>
              </a:rPr>
              <a:t>C</a:t>
            </a:r>
            <a:endParaRPr lang="id-ID" b="1" dirty="0">
              <a:solidFill>
                <a:schemeClr val="tx1"/>
              </a:solidFill>
            </a:endParaRPr>
          </a:p>
        </p:txBody>
      </p:sp>
    </p:spTree>
    <p:extLst>
      <p:ext uri="{BB962C8B-B14F-4D97-AF65-F5344CB8AC3E}">
        <p14:creationId xmlns:p14="http://schemas.microsoft.com/office/powerpoint/2010/main" val="363286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r>
              <a:rPr lang="id-ID" sz="4400" dirty="0"/>
              <a:t>Sistem Muskuloskeletal </a:t>
            </a:r>
            <a:endParaRPr lang="en-US" sz="4400" dirty="0"/>
          </a:p>
        </p:txBody>
      </p:sp>
      <p:sp>
        <p:nvSpPr>
          <p:cNvPr id="3" name="Text Placeholder 2"/>
          <p:cNvSpPr>
            <a:spLocks noGrp="1"/>
          </p:cNvSpPr>
          <p:nvPr>
            <p:ph type="body" sz="quarter" idx="11"/>
          </p:nvPr>
        </p:nvSpPr>
        <p:spPr/>
        <p:txBody>
          <a:bodyPr>
            <a:normAutofit fontScale="85000" lnSpcReduction="20000"/>
          </a:bodyPr>
          <a:lstStyle/>
          <a:p>
            <a:endParaRPr lang="en-US" altLang="ko-KR" sz="1600" dirty="0"/>
          </a:p>
        </p:txBody>
      </p:sp>
    </p:spTree>
    <p:extLst>
      <p:ext uri="{BB962C8B-B14F-4D97-AF65-F5344CB8AC3E}">
        <p14:creationId xmlns:p14="http://schemas.microsoft.com/office/powerpoint/2010/main" val="940626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a:extLst>
              <a:ext uri="{FF2B5EF4-FFF2-40B4-BE49-F238E27FC236}">
                <a16:creationId xmlns:a16="http://schemas.microsoft.com/office/drawing/2014/main" id="{D9628FE2-D50B-4955-8D75-4F5FB5E9E51C}"/>
              </a:ext>
            </a:extLst>
          </p:cNvPr>
          <p:cNvSpPr txBox="1">
            <a:spLocks/>
          </p:cNvSpPr>
          <p:nvPr/>
        </p:nvSpPr>
        <p:spPr>
          <a:xfrm>
            <a:off x="393192" y="520262"/>
            <a:ext cx="11421819" cy="5581005"/>
          </a:xfrm>
          <a:prstGeom prst="rect">
            <a:avLst/>
          </a:prstGeom>
        </p:spPr>
        <p:txBody>
          <a:bodyPr anchor="ctr"/>
          <a:lstStyle>
            <a:lvl1pPr marL="0" indent="0" algn="l" defTabSz="914377" rtl="0" eaLnBrk="1" latinLnBrk="0" hangingPunct="1">
              <a:lnSpc>
                <a:spcPct val="90000"/>
              </a:lnSpc>
              <a:spcBef>
                <a:spcPts val="1000"/>
              </a:spcBef>
              <a:buFont typeface="Arial" panose="020B0604020202020204" pitchFamily="34" charset="0"/>
              <a:buNone/>
              <a:defRPr sz="5400" b="0" kern="1200" baseline="0">
                <a:solidFill>
                  <a:schemeClr val="tx1">
                    <a:lumMod val="85000"/>
                    <a:lumOff val="15000"/>
                  </a:schemeClr>
                </a:solidFill>
                <a:latin typeface="+mj-lt"/>
                <a:ea typeface="+mn-ea"/>
                <a:cs typeface="Arial"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buSzPts val="1100"/>
            </a:pPr>
            <a:r>
              <a:rPr lang="en-US" sz="1800" dirty="0" err="1">
                <a:effectLst/>
                <a:latin typeface="Times New Roman" panose="02020603050405020304" pitchFamily="18" charset="0"/>
                <a:ea typeface="Times New Roman" panose="02020603050405020304" pitchFamily="18" charset="0"/>
              </a:rPr>
              <a:t>Seorang</a:t>
            </a:r>
            <a:r>
              <a:rPr lang="en-US" sz="1800" dirty="0">
                <a:effectLst/>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l</a:t>
            </a:r>
            <a:r>
              <a:rPr lang="id-ID" sz="1800" dirty="0">
                <a:effectLst/>
                <a:latin typeface="Times New Roman" panose="02020603050405020304" pitchFamily="18" charset="0"/>
                <a:ea typeface="Times New Roman" panose="02020603050405020304" pitchFamily="18" charset="0"/>
              </a:rPr>
              <a:t>aki</a:t>
            </a:r>
            <a:r>
              <a:rPr lang="id-ID" sz="1800" dirty="0">
                <a:solidFill>
                  <a:srgbClr val="000000"/>
                </a:solidFill>
                <a:effectLst/>
                <a:latin typeface="Times New Roman" panose="02020603050405020304" pitchFamily="18" charset="0"/>
                <a:ea typeface="Times New Roman" panose="02020603050405020304" pitchFamily="18" charset="0"/>
              </a:rPr>
              <a:t>-laki</a:t>
            </a:r>
            <a:r>
              <a:rPr lang="en-US" sz="1800" dirty="0">
                <a:solidFill>
                  <a:srgbClr val="000000"/>
                </a:solidFill>
                <a:effectLst/>
                <a:latin typeface="Times New Roman" panose="02020603050405020304" pitchFamily="18" charset="0"/>
                <a:ea typeface="Times New Roman" panose="02020603050405020304" pitchFamily="18" charset="0"/>
              </a:rPr>
              <a:t>, </a:t>
            </a:r>
            <a:r>
              <a:rPr lang="id-ID" sz="1800" dirty="0">
                <a:solidFill>
                  <a:srgbClr val="000000"/>
                </a:solidFill>
                <a:effectLst/>
                <a:latin typeface="Times New Roman" panose="02020603050405020304" pitchFamily="18" charset="0"/>
                <a:ea typeface="Times New Roman" panose="02020603050405020304" pitchFamily="18" charset="0"/>
              </a:rPr>
              <a:t>25 tahun</a:t>
            </a:r>
            <a:r>
              <a:rPr lang="en-US" sz="1800" dirty="0">
                <a:solidFill>
                  <a:srgbClr val="000000"/>
                </a:solidFill>
                <a:effectLst/>
                <a:latin typeface="Times New Roman" panose="02020603050405020304" pitchFamily="18" charset="0"/>
                <a:ea typeface="Times New Roman" panose="02020603050405020304" pitchFamily="18" charset="0"/>
              </a:rPr>
              <a:t>, </a:t>
            </a:r>
            <a:r>
              <a:rPr lang="id-ID" sz="1800" dirty="0">
                <a:solidFill>
                  <a:srgbClr val="000000"/>
                </a:solidFill>
                <a:effectLst/>
                <a:latin typeface="Times New Roman" panose="02020603050405020304" pitchFamily="18" charset="0"/>
                <a:ea typeface="Times New Roman" panose="02020603050405020304" pitchFamily="18" charset="0"/>
              </a:rPr>
              <a:t> di rawat ruang bedah karena mengalami fraktur pada radius dan ulna. </a:t>
            </a:r>
            <a:r>
              <a:rPr lang="en-US" sz="1800" dirty="0">
                <a:solidFill>
                  <a:srgbClr val="000000"/>
                </a:solidFill>
                <a:effectLst/>
                <a:latin typeface="Times New Roman" panose="02020603050405020304" pitchFamily="18" charset="0"/>
                <a:ea typeface="Times New Roman" panose="02020603050405020304" pitchFamily="18" charset="0"/>
              </a:rPr>
              <a:t>Hasil </a:t>
            </a:r>
            <a:r>
              <a:rPr lang="en-US" sz="1800" dirty="0" err="1">
                <a:solidFill>
                  <a:srgbClr val="000000"/>
                </a:solidFill>
                <a:effectLst/>
                <a:latin typeface="Times New Roman" panose="02020603050405020304" pitchFamily="18" charset="0"/>
                <a:ea typeface="Times New Roman" panose="02020603050405020304" pitchFamily="18" charset="0"/>
              </a:rPr>
              <a:t>pengkajian</a:t>
            </a:r>
            <a:r>
              <a:rPr lang="en-US" sz="1800" dirty="0">
                <a:solidFill>
                  <a:srgbClr val="000000"/>
                </a:solidFill>
                <a:effectLst/>
                <a:latin typeface="Times New Roman" panose="02020603050405020304" pitchFamily="18" charset="0"/>
                <a:ea typeface="Times New Roman" panose="02020603050405020304" pitchFamily="18" charset="0"/>
              </a:rPr>
              <a:t>, p</a:t>
            </a:r>
            <a:r>
              <a:rPr lang="id-ID" sz="1800" dirty="0">
                <a:solidFill>
                  <a:srgbClr val="000000"/>
                </a:solidFill>
                <a:effectLst/>
                <a:latin typeface="Times New Roman" panose="02020603050405020304" pitchFamily="18" charset="0"/>
                <a:ea typeface="Times New Roman" panose="02020603050405020304" pitchFamily="18" charset="0"/>
              </a:rPr>
              <a:t>asien tersebut sudah mendapatkan intervensi berupa gips</a:t>
            </a:r>
            <a:r>
              <a:rPr lang="en-US" sz="1800" dirty="0">
                <a:solidFill>
                  <a:srgbClr val="000000"/>
                </a:solidFill>
                <a:effectLst/>
                <a:latin typeface="Times New Roman" panose="02020603050405020304" pitchFamily="18" charset="0"/>
                <a:ea typeface="Times New Roman" panose="02020603050405020304" pitchFamily="18" charset="0"/>
              </a:rPr>
              <a:t>, </a:t>
            </a:r>
            <a:r>
              <a:rPr lang="id-ID" sz="1800" dirty="0">
                <a:solidFill>
                  <a:srgbClr val="000000"/>
                </a:solidFill>
                <a:effectLst/>
                <a:latin typeface="Times New Roman" panose="02020603050405020304" pitchFamily="18" charset="0"/>
                <a:ea typeface="Times New Roman" panose="02020603050405020304" pitchFamily="18" charset="0"/>
              </a:rPr>
              <a:t>terjadi penurunan pergerakan pada jari-jari dan sensasi pada daerah distal</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nadi</a:t>
            </a:r>
            <a:r>
              <a:rPr lang="en-US" sz="1800" dirty="0">
                <a:solidFill>
                  <a:srgbClr val="000000"/>
                </a:solidFill>
                <a:effectLst/>
                <a:latin typeface="Times New Roman" panose="02020603050405020304" pitchFamily="18" charset="0"/>
                <a:ea typeface="Times New Roman" panose="02020603050405020304" pitchFamily="18" charset="0"/>
              </a:rPr>
              <a:t> radialis </a:t>
            </a:r>
            <a:r>
              <a:rPr lang="en-US" sz="1800" dirty="0" err="1">
                <a:solidFill>
                  <a:srgbClr val="000000"/>
                </a:solidFill>
                <a:effectLst/>
                <a:latin typeface="Times New Roman" panose="02020603050405020304" pitchFamily="18" charset="0"/>
                <a:ea typeface="Times New Roman" panose="02020603050405020304" pitchFamily="18" charset="0"/>
              </a:rPr>
              <a:t>tidak</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teraba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warna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bagian</a:t>
            </a:r>
            <a:r>
              <a:rPr lang="en-US" sz="1800" dirty="0">
                <a:solidFill>
                  <a:srgbClr val="000000"/>
                </a:solidFill>
                <a:effectLst/>
                <a:latin typeface="Times New Roman" panose="02020603050405020304" pitchFamily="18" charset="0"/>
                <a:ea typeface="Times New Roman" panose="02020603050405020304" pitchFamily="18" charset="0"/>
              </a:rPr>
              <a:t> distal </a:t>
            </a:r>
            <a:r>
              <a:rPr lang="en-US" sz="1800" dirty="0" err="1">
                <a:solidFill>
                  <a:srgbClr val="000000"/>
                </a:solidFill>
                <a:effectLst/>
                <a:latin typeface="Times New Roman" panose="02020603050405020304" pitchFamily="18" charset="0"/>
                <a:ea typeface="Times New Roman" panose="02020603050405020304" pitchFamily="18" charset="0"/>
              </a:rPr>
              <a:t>sianosis</a:t>
            </a:r>
            <a:r>
              <a:rPr lang="en-US" sz="1800" dirty="0">
                <a:solidFill>
                  <a:srgbClr val="000000"/>
                </a:solidFill>
                <a:effectLst/>
                <a:latin typeface="Times New Roman" panose="02020603050405020304" pitchFamily="18" charset="0"/>
                <a:ea typeface="Times New Roman" panose="02020603050405020304" pitchFamily="18" charset="0"/>
              </a:rPr>
              <a:t> dan </a:t>
            </a:r>
            <a:r>
              <a:rPr lang="en-US" sz="1800" dirty="0" err="1">
                <a:solidFill>
                  <a:srgbClr val="000000"/>
                </a:solidFill>
                <a:effectLst/>
                <a:latin typeface="Times New Roman" panose="02020603050405020304" pitchFamily="18" charset="0"/>
                <a:ea typeface="Times New Roman" panose="02020603050405020304" pitchFamily="18" charset="0"/>
              </a:rPr>
              <a:t>kebiruan</a:t>
            </a:r>
            <a:r>
              <a:rPr lang="id-ID" sz="1800" dirty="0">
                <a:solidFill>
                  <a:srgbClr val="000000"/>
                </a:solidFill>
                <a:effectLst/>
                <a:latin typeface="Times New Roman" panose="02020603050405020304" pitchFamily="18" charset="0"/>
                <a:ea typeface="Times New Roman" panose="02020603050405020304" pitchFamily="18" charset="0"/>
              </a:rPr>
              <a:t>. </a:t>
            </a:r>
            <a:endParaRPr lang="en-US" sz="1800" dirty="0">
              <a:solidFill>
                <a:srgbClr val="000000"/>
              </a:solidFill>
              <a:effectLst/>
              <a:latin typeface="Times New Roman" panose="02020603050405020304" pitchFamily="18" charset="0"/>
              <a:ea typeface="Times New Roman" panose="02020603050405020304" pitchFamily="18" charset="0"/>
            </a:endParaRPr>
          </a:p>
          <a:p>
            <a:pPr lvl="0" algn="just">
              <a:buSzPts val="1100"/>
            </a:pPr>
            <a:r>
              <a:rPr lang="id-ID" sz="1800" dirty="0">
                <a:solidFill>
                  <a:srgbClr val="000000"/>
                </a:solidFill>
                <a:effectLst/>
                <a:latin typeface="Times New Roman" panose="02020603050405020304" pitchFamily="18" charset="0"/>
                <a:ea typeface="Times New Roman" panose="02020603050405020304" pitchFamily="18" charset="0"/>
              </a:rPr>
              <a:t>Apakah masalah keperawatan yang menjadi prioritas ?</a:t>
            </a:r>
            <a:endParaRPr lang="id-ID"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LcPeriod"/>
            </a:pPr>
            <a:r>
              <a:rPr lang="id-ID" sz="1800" dirty="0">
                <a:solidFill>
                  <a:srgbClr val="000000"/>
                </a:solidFill>
                <a:effectLst/>
                <a:latin typeface="Times New Roman" panose="02020603050405020304" pitchFamily="18" charset="0"/>
                <a:ea typeface="Times New Roman" panose="02020603050405020304" pitchFamily="18" charset="0"/>
              </a:rPr>
              <a:t>Nyeri akut</a:t>
            </a:r>
            <a:endParaRPr lang="id-ID"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LcPeriod"/>
            </a:pPr>
            <a:r>
              <a:rPr lang="id-ID" sz="1800" dirty="0">
                <a:solidFill>
                  <a:srgbClr val="000000"/>
                </a:solidFill>
                <a:effectLst/>
                <a:latin typeface="Times New Roman" panose="02020603050405020304" pitchFamily="18" charset="0"/>
                <a:ea typeface="Times New Roman" panose="02020603050405020304" pitchFamily="18" charset="0"/>
              </a:rPr>
              <a:t>Risiko infeksi</a:t>
            </a:r>
            <a:endParaRPr lang="id-ID"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LcPeriod"/>
            </a:pPr>
            <a:r>
              <a:rPr lang="id-ID" sz="1800" dirty="0">
                <a:solidFill>
                  <a:srgbClr val="000000"/>
                </a:solidFill>
                <a:effectLst/>
                <a:latin typeface="Times New Roman" panose="02020603050405020304" pitchFamily="18" charset="0"/>
                <a:ea typeface="Times New Roman" panose="02020603050405020304" pitchFamily="18" charset="0"/>
              </a:rPr>
              <a:t>Kerusakan mobiltas fisik</a:t>
            </a:r>
            <a:endParaRPr lang="en-US" sz="1800" dirty="0">
              <a:latin typeface="Times New Roman" panose="02020603050405020304" pitchFamily="18" charset="0"/>
              <a:ea typeface="Times New Roman" panose="02020603050405020304" pitchFamily="18" charset="0"/>
            </a:endParaRPr>
          </a:p>
          <a:p>
            <a:pPr marL="342900" lvl="0" indent="-342900" algn="just">
              <a:buFont typeface="+mj-lt"/>
              <a:buAutoNum type="alphaLcPeriod"/>
            </a:pPr>
            <a:r>
              <a:rPr lang="id-ID" sz="1800" dirty="0">
                <a:solidFill>
                  <a:srgbClr val="000000"/>
                </a:solidFill>
                <a:effectLst/>
                <a:latin typeface="Times New Roman" panose="02020603050405020304" pitchFamily="18" charset="0"/>
                <a:ea typeface="Times New Roman" panose="02020603050405020304" pitchFamily="18" charset="0"/>
              </a:rPr>
              <a:t>Risiko disfungsi neurovaskuler perifer</a:t>
            </a:r>
            <a:endParaRPr lang="id-ID"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LcPeriod"/>
            </a:pPr>
            <a:r>
              <a:rPr lang="id-ID" sz="1800" dirty="0">
                <a:solidFill>
                  <a:srgbClr val="000000"/>
                </a:solidFill>
                <a:effectLst/>
                <a:latin typeface="Times New Roman" panose="02020603050405020304" pitchFamily="18" charset="0"/>
                <a:ea typeface="Times New Roman" panose="02020603050405020304" pitchFamily="18" charset="0"/>
              </a:rPr>
              <a:t>Risiko ketidakefektifan jarigan perifer </a:t>
            </a:r>
            <a:endParaRPr lang="id-ID" sz="1800" dirty="0">
              <a:effectLst/>
              <a:latin typeface="Times New Roman" panose="02020603050405020304" pitchFamily="18" charset="0"/>
              <a:ea typeface="Times New Roman" panose="02020603050405020304" pitchFamily="18" charset="0"/>
            </a:endParaRPr>
          </a:p>
        </p:txBody>
      </p:sp>
      <p:sp>
        <p:nvSpPr>
          <p:cNvPr id="5" name="Rectangle 4">
            <a:extLst>
              <a:ext uri="{FF2B5EF4-FFF2-40B4-BE49-F238E27FC236}">
                <a16:creationId xmlns:a16="http://schemas.microsoft.com/office/drawing/2014/main" id="{8AE2706B-FE47-4314-9B1D-678E0879BBB3}"/>
              </a:ext>
            </a:extLst>
          </p:cNvPr>
          <p:cNvSpPr/>
          <p:nvPr/>
        </p:nvSpPr>
        <p:spPr>
          <a:xfrm>
            <a:off x="11266207" y="55180"/>
            <a:ext cx="715587" cy="64639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chemeClr val="tx1"/>
                </a:solidFill>
              </a:rPr>
              <a:t>3</a:t>
            </a:r>
            <a:endParaRPr lang="id-ID" b="1" dirty="0">
              <a:solidFill>
                <a:schemeClr val="tx1"/>
              </a:solidFill>
            </a:endParaRPr>
          </a:p>
        </p:txBody>
      </p:sp>
      <p:sp>
        <p:nvSpPr>
          <p:cNvPr id="6" name="Rectangle 5">
            <a:extLst>
              <a:ext uri="{FF2B5EF4-FFF2-40B4-BE49-F238E27FC236}">
                <a16:creationId xmlns:a16="http://schemas.microsoft.com/office/drawing/2014/main" id="{77B0BF15-649A-4E55-B648-492535F99587}"/>
              </a:ext>
            </a:extLst>
          </p:cNvPr>
          <p:cNvSpPr/>
          <p:nvPr/>
        </p:nvSpPr>
        <p:spPr>
          <a:xfrm>
            <a:off x="7370064" y="2862072"/>
            <a:ext cx="4154536" cy="2340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a:endParaRPr lang="en-US" sz="2000" dirty="0">
              <a:solidFill>
                <a:schemeClr val="bg1"/>
              </a:solidFill>
            </a:endParaRPr>
          </a:p>
          <a:p>
            <a:pPr marL="173038"/>
            <a:r>
              <a:rPr lang="en-US" sz="2000" dirty="0" err="1">
                <a:solidFill>
                  <a:schemeClr val="bg1"/>
                </a:solidFill>
              </a:rPr>
              <a:t>Faktor</a:t>
            </a:r>
            <a:r>
              <a:rPr lang="en-US" sz="2000" dirty="0">
                <a:solidFill>
                  <a:schemeClr val="bg1"/>
                </a:solidFill>
              </a:rPr>
              <a:t> </a:t>
            </a:r>
            <a:r>
              <a:rPr lang="en-US" sz="2000" dirty="0" err="1">
                <a:solidFill>
                  <a:schemeClr val="bg1"/>
                </a:solidFill>
              </a:rPr>
              <a:t>Risiko</a:t>
            </a:r>
            <a:r>
              <a:rPr lang="en-US" sz="2000" dirty="0">
                <a:solidFill>
                  <a:schemeClr val="bg1"/>
                </a:solidFill>
              </a:rPr>
              <a:t>:</a:t>
            </a:r>
          </a:p>
          <a:p>
            <a:pPr marL="173038"/>
            <a:r>
              <a:rPr lang="en-US" sz="2000" dirty="0">
                <a:solidFill>
                  <a:schemeClr val="bg1"/>
                </a:solidFill>
              </a:rPr>
              <a:t>Fraktur</a:t>
            </a:r>
          </a:p>
          <a:p>
            <a:pPr marL="173038"/>
            <a:r>
              <a:rPr lang="en-US" sz="2000" dirty="0" err="1">
                <a:solidFill>
                  <a:schemeClr val="bg1"/>
                </a:solidFill>
              </a:rPr>
              <a:t>Penekanan</a:t>
            </a:r>
            <a:r>
              <a:rPr lang="en-US" sz="2000" dirty="0">
                <a:solidFill>
                  <a:schemeClr val="bg1"/>
                </a:solidFill>
              </a:rPr>
              <a:t> </a:t>
            </a:r>
            <a:r>
              <a:rPr lang="en-US" sz="2000" dirty="0" err="1">
                <a:solidFill>
                  <a:schemeClr val="bg1"/>
                </a:solidFill>
              </a:rPr>
              <a:t>mekanis</a:t>
            </a:r>
            <a:r>
              <a:rPr lang="en-US" sz="2000" dirty="0">
                <a:solidFill>
                  <a:schemeClr val="bg1"/>
                </a:solidFill>
              </a:rPr>
              <a:t> (</a:t>
            </a:r>
            <a:r>
              <a:rPr lang="en-US" sz="2000" dirty="0" err="1">
                <a:solidFill>
                  <a:schemeClr val="bg1"/>
                </a:solidFill>
              </a:rPr>
              <a:t>Gips</a:t>
            </a:r>
            <a:r>
              <a:rPr lang="en-US" sz="2000" dirty="0">
                <a:solidFill>
                  <a:schemeClr val="bg1"/>
                </a:solidFill>
              </a:rPr>
              <a:t>, </a:t>
            </a:r>
            <a:r>
              <a:rPr lang="en-US" sz="2000" dirty="0" err="1">
                <a:solidFill>
                  <a:schemeClr val="bg1"/>
                </a:solidFill>
              </a:rPr>
              <a:t>Balutan</a:t>
            </a:r>
            <a:r>
              <a:rPr lang="en-US" sz="2000" dirty="0">
                <a:solidFill>
                  <a:schemeClr val="bg1"/>
                </a:solidFill>
              </a:rPr>
              <a:t>, </a:t>
            </a:r>
            <a:r>
              <a:rPr lang="en-US" sz="2000" dirty="0" err="1">
                <a:solidFill>
                  <a:schemeClr val="bg1"/>
                </a:solidFill>
              </a:rPr>
              <a:t>dll</a:t>
            </a:r>
            <a:r>
              <a:rPr lang="en-US" sz="2000" dirty="0">
                <a:solidFill>
                  <a:schemeClr val="bg1"/>
                </a:solidFill>
              </a:rPr>
              <a:t>)</a:t>
            </a:r>
          </a:p>
          <a:p>
            <a:pPr marL="173038"/>
            <a:r>
              <a:rPr lang="en-US" sz="2000" dirty="0" err="1">
                <a:solidFill>
                  <a:schemeClr val="bg1"/>
                </a:solidFill>
              </a:rPr>
              <a:t>Kondisi</a:t>
            </a:r>
            <a:r>
              <a:rPr lang="en-US" sz="2000" dirty="0">
                <a:solidFill>
                  <a:schemeClr val="bg1"/>
                </a:solidFill>
              </a:rPr>
              <a:t> </a:t>
            </a:r>
            <a:r>
              <a:rPr lang="en-US" sz="2000" dirty="0" err="1">
                <a:solidFill>
                  <a:schemeClr val="bg1"/>
                </a:solidFill>
              </a:rPr>
              <a:t>terkait</a:t>
            </a:r>
            <a:endParaRPr lang="en-US" sz="2000" dirty="0">
              <a:solidFill>
                <a:schemeClr val="bg1"/>
              </a:solidFill>
            </a:endParaRPr>
          </a:p>
          <a:p>
            <a:pPr marL="173038"/>
            <a:r>
              <a:rPr lang="en-US" sz="2000" dirty="0">
                <a:solidFill>
                  <a:schemeClr val="bg1"/>
                </a:solidFill>
              </a:rPr>
              <a:t>Fraktur</a:t>
            </a:r>
          </a:p>
        </p:txBody>
      </p:sp>
      <p:sp>
        <p:nvSpPr>
          <p:cNvPr id="7" name="Rectangle 6">
            <a:extLst>
              <a:ext uri="{FF2B5EF4-FFF2-40B4-BE49-F238E27FC236}">
                <a16:creationId xmlns:a16="http://schemas.microsoft.com/office/drawing/2014/main" id="{533D29CE-BFFF-49E0-AA6D-F7C38398B92C}"/>
              </a:ext>
            </a:extLst>
          </p:cNvPr>
          <p:cNvSpPr/>
          <p:nvPr/>
        </p:nvSpPr>
        <p:spPr>
          <a:xfrm>
            <a:off x="7370063" y="5349793"/>
            <a:ext cx="4154536" cy="5281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tx1"/>
                </a:solidFill>
              </a:rPr>
              <a:t>Jawaban: </a:t>
            </a:r>
            <a:r>
              <a:rPr lang="en-US" b="1" dirty="0">
                <a:solidFill>
                  <a:schemeClr val="tx1"/>
                </a:solidFill>
              </a:rPr>
              <a:t>D</a:t>
            </a:r>
            <a:endParaRPr lang="id-ID" b="1" dirty="0">
              <a:solidFill>
                <a:schemeClr val="tx1"/>
              </a:solidFill>
            </a:endParaRPr>
          </a:p>
        </p:txBody>
      </p:sp>
    </p:spTree>
    <p:extLst>
      <p:ext uri="{BB962C8B-B14F-4D97-AF65-F5344CB8AC3E}">
        <p14:creationId xmlns:p14="http://schemas.microsoft.com/office/powerpoint/2010/main" val="4583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FD1A5-2F03-4564-8E0E-492B24BB170A}"/>
              </a:ext>
            </a:extLst>
          </p:cNvPr>
          <p:cNvSpPr>
            <a:spLocks noGrp="1"/>
          </p:cNvSpPr>
          <p:nvPr>
            <p:ph type="title"/>
          </p:nvPr>
        </p:nvSpPr>
        <p:spPr>
          <a:xfrm>
            <a:off x="1897928" y="2613252"/>
            <a:ext cx="11029616" cy="1188720"/>
          </a:xfrm>
        </p:spPr>
        <p:txBody>
          <a:bodyPr/>
          <a:lstStyle/>
          <a:p>
            <a:r>
              <a:rPr lang="en-US" dirty="0" err="1"/>
              <a:t>Semoga</a:t>
            </a:r>
            <a:r>
              <a:rPr lang="en-US" dirty="0"/>
              <a:t> </a:t>
            </a:r>
            <a:r>
              <a:rPr lang="en-US" dirty="0" err="1"/>
              <a:t>bermanfaat</a:t>
            </a:r>
            <a:r>
              <a:rPr lang="en-US" dirty="0"/>
              <a:t> dan lulus </a:t>
            </a:r>
            <a:r>
              <a:rPr lang="en-US" dirty="0" err="1"/>
              <a:t>ukni</a:t>
            </a:r>
            <a:br>
              <a:rPr lang="en-US" dirty="0"/>
            </a:br>
            <a:endParaRPr lang="id-ID" dirty="0"/>
          </a:p>
        </p:txBody>
      </p:sp>
    </p:spTree>
    <p:extLst>
      <p:ext uri="{BB962C8B-B14F-4D97-AF65-F5344CB8AC3E}">
        <p14:creationId xmlns:p14="http://schemas.microsoft.com/office/powerpoint/2010/main" val="2084426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id-ID" sz="4400" dirty="0"/>
              <a:t>Pokok Materi Sistem Muskuloskeletal </a:t>
            </a:r>
          </a:p>
        </p:txBody>
      </p:sp>
      <p:graphicFrame>
        <p:nvGraphicFramePr>
          <p:cNvPr id="3" name="Diagram 2"/>
          <p:cNvGraphicFramePr/>
          <p:nvPr>
            <p:extLst>
              <p:ext uri="{D42A27DB-BD31-4B8C-83A1-F6EECF244321}">
                <p14:modId xmlns:p14="http://schemas.microsoft.com/office/powerpoint/2010/main" val="4264030148"/>
              </p:ext>
            </p:extLst>
          </p:nvPr>
        </p:nvGraphicFramePr>
        <p:xfrm>
          <a:off x="2032000" y="1545021"/>
          <a:ext cx="8128000" cy="4593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311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r>
              <a:rPr lang="id-ID" dirty="0"/>
              <a:t>Sistem </a:t>
            </a:r>
            <a:r>
              <a:rPr lang="id-ID" sz="5400" dirty="0"/>
              <a:t>Muskuloskeletal</a:t>
            </a:r>
            <a:endParaRPr lang="en-US" dirty="0"/>
          </a:p>
        </p:txBody>
      </p:sp>
      <p:sp>
        <p:nvSpPr>
          <p:cNvPr id="14" name="자유형: 도형 13">
            <a:extLst>
              <a:ext uri="{FF2B5EF4-FFF2-40B4-BE49-F238E27FC236}">
                <a16:creationId xmlns:a16="http://schemas.microsoft.com/office/drawing/2014/main" id="{BE983D7C-A5A3-4162-9E3C-E3ED7A8F6F37}"/>
              </a:ext>
            </a:extLst>
          </p:cNvPr>
          <p:cNvSpPr/>
          <p:nvPr/>
        </p:nvSpPr>
        <p:spPr>
          <a:xfrm>
            <a:off x="9715500" y="3400425"/>
            <a:ext cx="2476500" cy="2743200"/>
          </a:xfrm>
          <a:custGeom>
            <a:avLst/>
            <a:gdLst>
              <a:gd name="connsiteX0" fmla="*/ 2619375 w 2619375"/>
              <a:gd name="connsiteY0" fmla="*/ 2495550 h 2505075"/>
              <a:gd name="connsiteX1" fmla="*/ 19050 w 2619375"/>
              <a:gd name="connsiteY1" fmla="*/ 2505075 h 2505075"/>
              <a:gd name="connsiteX2" fmla="*/ 0 w 2619375"/>
              <a:gd name="connsiteY2" fmla="*/ 571500 h 2505075"/>
              <a:gd name="connsiteX3" fmla="*/ 1457325 w 2619375"/>
              <a:gd name="connsiteY3" fmla="*/ 0 h 2505075"/>
              <a:gd name="connsiteX0" fmla="*/ 2619375 w 2619375"/>
              <a:gd name="connsiteY0" fmla="*/ 2495550 h 2505075"/>
              <a:gd name="connsiteX1" fmla="*/ 0 w 2619375"/>
              <a:gd name="connsiteY1" fmla="*/ 2505075 h 2505075"/>
              <a:gd name="connsiteX2" fmla="*/ 0 w 2619375"/>
              <a:gd name="connsiteY2" fmla="*/ 571500 h 2505075"/>
              <a:gd name="connsiteX3" fmla="*/ 1457325 w 2619375"/>
              <a:gd name="connsiteY3" fmla="*/ 0 h 2505075"/>
              <a:gd name="connsiteX0" fmla="*/ 2619375 w 2619375"/>
              <a:gd name="connsiteY0" fmla="*/ 2695575 h 2705100"/>
              <a:gd name="connsiteX1" fmla="*/ 0 w 2619375"/>
              <a:gd name="connsiteY1" fmla="*/ 2705100 h 2705100"/>
              <a:gd name="connsiteX2" fmla="*/ 0 w 2619375"/>
              <a:gd name="connsiteY2" fmla="*/ 771525 h 2705100"/>
              <a:gd name="connsiteX3" fmla="*/ 1352550 w 2619375"/>
              <a:gd name="connsiteY3" fmla="*/ 0 h 2705100"/>
              <a:gd name="connsiteX0" fmla="*/ 2619375 w 2619375"/>
              <a:gd name="connsiteY0" fmla="*/ 2562225 h 2571750"/>
              <a:gd name="connsiteX1" fmla="*/ 0 w 2619375"/>
              <a:gd name="connsiteY1" fmla="*/ 2571750 h 2571750"/>
              <a:gd name="connsiteX2" fmla="*/ 0 w 2619375"/>
              <a:gd name="connsiteY2" fmla="*/ 638175 h 2571750"/>
              <a:gd name="connsiteX3" fmla="*/ 1133475 w 2619375"/>
              <a:gd name="connsiteY3" fmla="*/ 0 h 2571750"/>
              <a:gd name="connsiteX0" fmla="*/ 2619375 w 2619375"/>
              <a:gd name="connsiteY0" fmla="*/ 2562225 h 2571750"/>
              <a:gd name="connsiteX1" fmla="*/ 571500 w 2619375"/>
              <a:gd name="connsiteY1" fmla="*/ 2571750 h 2571750"/>
              <a:gd name="connsiteX2" fmla="*/ 0 w 2619375"/>
              <a:gd name="connsiteY2" fmla="*/ 2571750 h 2571750"/>
              <a:gd name="connsiteX3" fmla="*/ 0 w 2619375"/>
              <a:gd name="connsiteY3" fmla="*/ 638175 h 2571750"/>
              <a:gd name="connsiteX4" fmla="*/ 1133475 w 2619375"/>
              <a:gd name="connsiteY4" fmla="*/ 0 h 2571750"/>
              <a:gd name="connsiteX0" fmla="*/ 2628900 w 2628900"/>
              <a:gd name="connsiteY0" fmla="*/ 2562225 h 2571750"/>
              <a:gd name="connsiteX1" fmla="*/ 581025 w 2628900"/>
              <a:gd name="connsiteY1" fmla="*/ 2571750 h 2571750"/>
              <a:gd name="connsiteX2" fmla="*/ 9525 w 2628900"/>
              <a:gd name="connsiteY2" fmla="*/ 2571750 h 2571750"/>
              <a:gd name="connsiteX3" fmla="*/ 0 w 2628900"/>
              <a:gd name="connsiteY3" fmla="*/ 2038350 h 2571750"/>
              <a:gd name="connsiteX4" fmla="*/ 9525 w 2628900"/>
              <a:gd name="connsiteY4" fmla="*/ 638175 h 2571750"/>
              <a:gd name="connsiteX5" fmla="*/ 1143000 w 2628900"/>
              <a:gd name="connsiteY5"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817 h 2571817"/>
              <a:gd name="connsiteX1" fmla="*/ 581025 w 2476500"/>
              <a:gd name="connsiteY1" fmla="*/ 2571817 h 2571817"/>
              <a:gd name="connsiteX2" fmla="*/ 0 w 2476500"/>
              <a:gd name="connsiteY2" fmla="*/ 2038417 h 2571817"/>
              <a:gd name="connsiteX3" fmla="*/ 9525 w 2476500"/>
              <a:gd name="connsiteY3" fmla="*/ 638242 h 2571817"/>
              <a:gd name="connsiteX4" fmla="*/ 1143000 w 2476500"/>
              <a:gd name="connsiteY4" fmla="*/ 67 h 2571817"/>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6500" h="2743200">
                <a:moveTo>
                  <a:pt x="2476500" y="2743200"/>
                </a:moveTo>
                <a:lnTo>
                  <a:pt x="581025" y="2743200"/>
                </a:lnTo>
                <a:cubicBezTo>
                  <a:pt x="101600" y="2736850"/>
                  <a:pt x="12700" y="2673350"/>
                  <a:pt x="0" y="2209800"/>
                </a:cubicBezTo>
                <a:lnTo>
                  <a:pt x="9525" y="809625"/>
                </a:lnTo>
                <a:cubicBezTo>
                  <a:pt x="15875" y="282575"/>
                  <a:pt x="727075" y="165100"/>
                  <a:pt x="1133475" y="0"/>
                </a:cubicBezTo>
              </a:path>
            </a:pathLst>
          </a:custGeom>
          <a:noFill/>
          <a:ln w="444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5" name="자유형: 도형 14">
            <a:extLst>
              <a:ext uri="{FF2B5EF4-FFF2-40B4-BE49-F238E27FC236}">
                <a16:creationId xmlns:a16="http://schemas.microsoft.com/office/drawing/2014/main" id="{13671FCF-69C2-4E0A-93EE-1C6259DB05CC}"/>
              </a:ext>
            </a:extLst>
          </p:cNvPr>
          <p:cNvSpPr/>
          <p:nvPr/>
        </p:nvSpPr>
        <p:spPr>
          <a:xfrm>
            <a:off x="9524999" y="1847850"/>
            <a:ext cx="2638425" cy="4476750"/>
          </a:xfrm>
          <a:custGeom>
            <a:avLst/>
            <a:gdLst>
              <a:gd name="connsiteX0" fmla="*/ 2743200 w 2743200"/>
              <a:gd name="connsiteY0" fmla="*/ 4476750 h 4476750"/>
              <a:gd name="connsiteX1" fmla="*/ 19050 w 2743200"/>
              <a:gd name="connsiteY1" fmla="*/ 4467225 h 4476750"/>
              <a:gd name="connsiteX2" fmla="*/ 0 w 2743200"/>
              <a:gd name="connsiteY2" fmla="*/ 1143000 h 4476750"/>
              <a:gd name="connsiteX3" fmla="*/ 1323975 w 2743200"/>
              <a:gd name="connsiteY3" fmla="*/ 0 h 4476750"/>
              <a:gd name="connsiteX0" fmla="*/ 2743200 w 2743200"/>
              <a:gd name="connsiteY0" fmla="*/ 4476750 h 4476750"/>
              <a:gd name="connsiteX1" fmla="*/ 9525 w 2743200"/>
              <a:gd name="connsiteY1" fmla="*/ 4467225 h 4476750"/>
              <a:gd name="connsiteX2" fmla="*/ 0 w 2743200"/>
              <a:gd name="connsiteY2" fmla="*/ 1143000 h 4476750"/>
              <a:gd name="connsiteX3" fmla="*/ 1323975 w 2743200"/>
              <a:gd name="connsiteY3" fmla="*/ 0 h 4476750"/>
              <a:gd name="connsiteX0" fmla="*/ 2743200 w 2743200"/>
              <a:gd name="connsiteY0" fmla="*/ 4476750 h 4476750"/>
              <a:gd name="connsiteX1" fmla="*/ 561975 w 2743200"/>
              <a:gd name="connsiteY1" fmla="*/ 4476750 h 4476750"/>
              <a:gd name="connsiteX2" fmla="*/ 9525 w 2743200"/>
              <a:gd name="connsiteY2" fmla="*/ 44672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9525 w 2743200"/>
              <a:gd name="connsiteY2" fmla="*/ 4467225 h 4476750"/>
              <a:gd name="connsiteX3" fmla="*/ 0 w 2743200"/>
              <a:gd name="connsiteY3" fmla="*/ 3933825 h 4476750"/>
              <a:gd name="connsiteX4" fmla="*/ 0 w 2743200"/>
              <a:gd name="connsiteY4" fmla="*/ 1143000 h 4476750"/>
              <a:gd name="connsiteX5" fmla="*/ 1323975 w 2743200"/>
              <a:gd name="connsiteY5"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8425" h="4476750">
                <a:moveTo>
                  <a:pt x="2638425" y="4467225"/>
                </a:moveTo>
                <a:lnTo>
                  <a:pt x="561975" y="4476750"/>
                </a:lnTo>
                <a:cubicBezTo>
                  <a:pt x="79375" y="4457700"/>
                  <a:pt x="25400" y="4362450"/>
                  <a:pt x="0" y="3933825"/>
                </a:cubicBezTo>
                <a:lnTo>
                  <a:pt x="0" y="1143000"/>
                </a:lnTo>
                <a:cubicBezTo>
                  <a:pt x="41275" y="619125"/>
                  <a:pt x="835025" y="323850"/>
                  <a:pt x="1323975" y="0"/>
                </a:cubicBezTo>
              </a:path>
            </a:pathLst>
          </a:custGeom>
          <a:noFill/>
          <a:ln w="444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자유형: 도형 15">
            <a:extLst>
              <a:ext uri="{FF2B5EF4-FFF2-40B4-BE49-F238E27FC236}">
                <a16:creationId xmlns:a16="http://schemas.microsoft.com/office/drawing/2014/main" id="{CB6B7A71-A895-4869-9C23-29D2CDEBACF9}"/>
              </a:ext>
            </a:extLst>
          </p:cNvPr>
          <p:cNvSpPr/>
          <p:nvPr/>
        </p:nvSpPr>
        <p:spPr>
          <a:xfrm>
            <a:off x="9324975" y="1539183"/>
            <a:ext cx="2876550" cy="4956867"/>
          </a:xfrm>
          <a:custGeom>
            <a:avLst/>
            <a:gdLst>
              <a:gd name="connsiteX0" fmla="*/ 2876550 w 2876550"/>
              <a:gd name="connsiteY0" fmla="*/ 4848225 h 4848225"/>
              <a:gd name="connsiteX1" fmla="*/ 0 w 2876550"/>
              <a:gd name="connsiteY1" fmla="*/ 4848225 h 4848225"/>
              <a:gd name="connsiteX2" fmla="*/ 9525 w 2876550"/>
              <a:gd name="connsiteY2" fmla="*/ 0 h 4848225"/>
              <a:gd name="connsiteX0" fmla="*/ 2867025 w 2867025"/>
              <a:gd name="connsiteY0" fmla="*/ 4848225 h 4848225"/>
              <a:gd name="connsiteX1" fmla="*/ 9525 w 2867025"/>
              <a:gd name="connsiteY1" fmla="*/ 4848225 h 4848225"/>
              <a:gd name="connsiteX2" fmla="*/ 0 w 2867025"/>
              <a:gd name="connsiteY2" fmla="*/ 0 h 4848225"/>
              <a:gd name="connsiteX0" fmla="*/ 2867025 w 2867025"/>
              <a:gd name="connsiteY0" fmla="*/ 4848225 h 4848225"/>
              <a:gd name="connsiteX1" fmla="*/ 0 w 2867025"/>
              <a:gd name="connsiteY1" fmla="*/ 4848225 h 4848225"/>
              <a:gd name="connsiteX2" fmla="*/ 0 w 2867025"/>
              <a:gd name="connsiteY2" fmla="*/ 0 h 4848225"/>
              <a:gd name="connsiteX0" fmla="*/ 2876550 w 2876550"/>
              <a:gd name="connsiteY0" fmla="*/ 4848225 h 4848225"/>
              <a:gd name="connsiteX1" fmla="*/ 9525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57750"/>
              <a:gd name="connsiteX1" fmla="*/ 666750 w 2876550"/>
              <a:gd name="connsiteY1" fmla="*/ 4857750 h 4857750"/>
              <a:gd name="connsiteX2" fmla="*/ 9525 w 2876550"/>
              <a:gd name="connsiteY2" fmla="*/ 4848225 h 4857750"/>
              <a:gd name="connsiteX3" fmla="*/ 0 w 2876550"/>
              <a:gd name="connsiteY3" fmla="*/ 4333875 h 4857750"/>
              <a:gd name="connsiteX4" fmla="*/ 9525 w 2876550"/>
              <a:gd name="connsiteY4" fmla="*/ 0 h 4857750"/>
              <a:gd name="connsiteX0" fmla="*/ 2876550 w 2876550"/>
              <a:gd name="connsiteY0" fmla="*/ 4848225 h 4848225"/>
              <a:gd name="connsiteX1" fmla="*/ 609600 w 2876550"/>
              <a:gd name="connsiteY1" fmla="*/ 4848225 h 4848225"/>
              <a:gd name="connsiteX2" fmla="*/ 9525 w 2876550"/>
              <a:gd name="connsiteY2" fmla="*/ 4848225 h 4848225"/>
              <a:gd name="connsiteX3" fmla="*/ 0 w 2876550"/>
              <a:gd name="connsiteY3" fmla="*/ 4333875 h 4848225"/>
              <a:gd name="connsiteX4" fmla="*/ 9525 w 2876550"/>
              <a:gd name="connsiteY4"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956867 h 4956867"/>
              <a:gd name="connsiteX1" fmla="*/ 609600 w 2876550"/>
              <a:gd name="connsiteY1" fmla="*/ 4956867 h 4956867"/>
              <a:gd name="connsiteX2" fmla="*/ 0 w 2876550"/>
              <a:gd name="connsiteY2" fmla="*/ 4442517 h 4956867"/>
              <a:gd name="connsiteX3" fmla="*/ 472 w 2876550"/>
              <a:gd name="connsiteY3" fmla="*/ 0 h 4956867"/>
            </a:gdLst>
            <a:ahLst/>
            <a:cxnLst>
              <a:cxn ang="0">
                <a:pos x="connsiteX0" y="connsiteY0"/>
              </a:cxn>
              <a:cxn ang="0">
                <a:pos x="connsiteX1" y="connsiteY1"/>
              </a:cxn>
              <a:cxn ang="0">
                <a:pos x="connsiteX2" y="connsiteY2"/>
              </a:cxn>
              <a:cxn ang="0">
                <a:pos x="connsiteX3" y="connsiteY3"/>
              </a:cxn>
            </a:cxnLst>
            <a:rect l="l" t="t" r="r" b="b"/>
            <a:pathLst>
              <a:path w="2876550" h="4956867">
                <a:moveTo>
                  <a:pt x="2876550" y="4956867"/>
                </a:moveTo>
                <a:lnTo>
                  <a:pt x="609600" y="4956867"/>
                </a:lnTo>
                <a:cubicBezTo>
                  <a:pt x="130175" y="4937817"/>
                  <a:pt x="12700" y="4813992"/>
                  <a:pt x="0" y="4442517"/>
                </a:cubicBezTo>
                <a:cubicBezTo>
                  <a:pt x="157" y="2961678"/>
                  <a:pt x="315" y="1480839"/>
                  <a:pt x="472" y="0"/>
                </a:cubicBez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1" name="자유형: 도형 90">
            <a:extLst>
              <a:ext uri="{FF2B5EF4-FFF2-40B4-BE49-F238E27FC236}">
                <a16:creationId xmlns:a16="http://schemas.microsoft.com/office/drawing/2014/main" id="{2312BB99-B9EB-4A83-91B9-B44464C49819}"/>
              </a:ext>
            </a:extLst>
          </p:cNvPr>
          <p:cNvSpPr/>
          <p:nvPr/>
        </p:nvSpPr>
        <p:spPr>
          <a:xfrm rot="20159212">
            <a:off x="8011875" y="3704542"/>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2" name="자유형: 도형 91">
            <a:extLst>
              <a:ext uri="{FF2B5EF4-FFF2-40B4-BE49-F238E27FC236}">
                <a16:creationId xmlns:a16="http://schemas.microsoft.com/office/drawing/2014/main" id="{C5C812A1-09C4-41B0-89D7-8CDE781B02BA}"/>
              </a:ext>
            </a:extLst>
          </p:cNvPr>
          <p:cNvSpPr/>
          <p:nvPr/>
        </p:nvSpPr>
        <p:spPr>
          <a:xfrm rot="16930172" flipH="1">
            <a:off x="8453062" y="2273343"/>
            <a:ext cx="245101" cy="681317"/>
          </a:xfrm>
          <a:custGeom>
            <a:avLst/>
            <a:gdLst>
              <a:gd name="connsiteX0" fmla="*/ 0 w 215153"/>
              <a:gd name="connsiteY0" fmla="*/ 618564 h 618564"/>
              <a:gd name="connsiteX1" fmla="*/ 215153 w 215153"/>
              <a:gd name="connsiteY1" fmla="*/ 0 h 618564"/>
              <a:gd name="connsiteX0" fmla="*/ 0 w 215153"/>
              <a:gd name="connsiteY0" fmla="*/ 618564 h 618564"/>
              <a:gd name="connsiteX1" fmla="*/ 215153 w 215153"/>
              <a:gd name="connsiteY1" fmla="*/ 0 h 618564"/>
              <a:gd name="connsiteX0" fmla="*/ 53394 w 268547"/>
              <a:gd name="connsiteY0" fmla="*/ 618564 h 618564"/>
              <a:gd name="connsiteX1" fmla="*/ 268547 w 268547"/>
              <a:gd name="connsiteY1" fmla="*/ 0 h 618564"/>
              <a:gd name="connsiteX0" fmla="*/ 12997 w 515021"/>
              <a:gd name="connsiteY0" fmla="*/ 708211 h 708211"/>
              <a:gd name="connsiteX1" fmla="*/ 515021 w 515021"/>
              <a:gd name="connsiteY1" fmla="*/ 0 h 708211"/>
              <a:gd name="connsiteX0" fmla="*/ 47226 w 549250"/>
              <a:gd name="connsiteY0" fmla="*/ 708211 h 708211"/>
              <a:gd name="connsiteX1" fmla="*/ 549250 w 549250"/>
              <a:gd name="connsiteY1" fmla="*/ 0 h 708211"/>
              <a:gd name="connsiteX0" fmla="*/ 95456 w 454045"/>
              <a:gd name="connsiteY0" fmla="*/ 681317 h 681317"/>
              <a:gd name="connsiteX1" fmla="*/ 454045 w 454045"/>
              <a:gd name="connsiteY1" fmla="*/ 0 h 681317"/>
              <a:gd name="connsiteX0" fmla="*/ 38912 w 397501"/>
              <a:gd name="connsiteY0" fmla="*/ 681317 h 681317"/>
              <a:gd name="connsiteX1" fmla="*/ 397501 w 397501"/>
              <a:gd name="connsiteY1" fmla="*/ 0 h 681317"/>
            </a:gdLst>
            <a:ahLst/>
            <a:cxnLst>
              <a:cxn ang="0">
                <a:pos x="connsiteX0" y="connsiteY0"/>
              </a:cxn>
              <a:cxn ang="0">
                <a:pos x="connsiteX1" y="connsiteY1"/>
              </a:cxn>
            </a:cxnLst>
            <a:rect l="l" t="t" r="r" b="b"/>
            <a:pathLst>
              <a:path w="397501" h="681317">
                <a:moveTo>
                  <a:pt x="38912" y="681317"/>
                </a:moveTo>
                <a:cubicBezTo>
                  <a:pt x="-32805" y="394447"/>
                  <a:pt x="-50735" y="98612"/>
                  <a:pt x="397501" y="0"/>
                </a:cubicBezTo>
              </a:path>
            </a:pathLst>
          </a:custGeom>
          <a:noFill/>
          <a:ln w="444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3" name="자유형: 도형 92">
            <a:extLst>
              <a:ext uri="{FF2B5EF4-FFF2-40B4-BE49-F238E27FC236}">
                <a16:creationId xmlns:a16="http://schemas.microsoft.com/office/drawing/2014/main" id="{C6D16E1E-2F07-4B16-8304-7D41553A25B0}"/>
              </a:ext>
            </a:extLst>
          </p:cNvPr>
          <p:cNvSpPr/>
          <p:nvPr/>
        </p:nvSpPr>
        <p:spPr>
          <a:xfrm flipH="1">
            <a:off x="392128" y="3400425"/>
            <a:ext cx="8542322" cy="2770361"/>
          </a:xfrm>
          <a:custGeom>
            <a:avLst/>
            <a:gdLst>
              <a:gd name="connsiteX0" fmla="*/ 2619375 w 2619375"/>
              <a:gd name="connsiteY0" fmla="*/ 2495550 h 2505075"/>
              <a:gd name="connsiteX1" fmla="*/ 19050 w 2619375"/>
              <a:gd name="connsiteY1" fmla="*/ 2505075 h 2505075"/>
              <a:gd name="connsiteX2" fmla="*/ 0 w 2619375"/>
              <a:gd name="connsiteY2" fmla="*/ 571500 h 2505075"/>
              <a:gd name="connsiteX3" fmla="*/ 1457325 w 2619375"/>
              <a:gd name="connsiteY3" fmla="*/ 0 h 2505075"/>
              <a:gd name="connsiteX0" fmla="*/ 2619375 w 2619375"/>
              <a:gd name="connsiteY0" fmla="*/ 2495550 h 2505075"/>
              <a:gd name="connsiteX1" fmla="*/ 0 w 2619375"/>
              <a:gd name="connsiteY1" fmla="*/ 2505075 h 2505075"/>
              <a:gd name="connsiteX2" fmla="*/ 0 w 2619375"/>
              <a:gd name="connsiteY2" fmla="*/ 571500 h 2505075"/>
              <a:gd name="connsiteX3" fmla="*/ 1457325 w 2619375"/>
              <a:gd name="connsiteY3" fmla="*/ 0 h 2505075"/>
              <a:gd name="connsiteX0" fmla="*/ 2619375 w 2619375"/>
              <a:gd name="connsiteY0" fmla="*/ 2695575 h 2705100"/>
              <a:gd name="connsiteX1" fmla="*/ 0 w 2619375"/>
              <a:gd name="connsiteY1" fmla="*/ 2705100 h 2705100"/>
              <a:gd name="connsiteX2" fmla="*/ 0 w 2619375"/>
              <a:gd name="connsiteY2" fmla="*/ 771525 h 2705100"/>
              <a:gd name="connsiteX3" fmla="*/ 1352550 w 2619375"/>
              <a:gd name="connsiteY3" fmla="*/ 0 h 2705100"/>
              <a:gd name="connsiteX0" fmla="*/ 2619375 w 2619375"/>
              <a:gd name="connsiteY0" fmla="*/ 2562225 h 2571750"/>
              <a:gd name="connsiteX1" fmla="*/ 0 w 2619375"/>
              <a:gd name="connsiteY1" fmla="*/ 2571750 h 2571750"/>
              <a:gd name="connsiteX2" fmla="*/ 0 w 2619375"/>
              <a:gd name="connsiteY2" fmla="*/ 638175 h 2571750"/>
              <a:gd name="connsiteX3" fmla="*/ 1133475 w 2619375"/>
              <a:gd name="connsiteY3" fmla="*/ 0 h 2571750"/>
              <a:gd name="connsiteX0" fmla="*/ 2619375 w 2619375"/>
              <a:gd name="connsiteY0" fmla="*/ 2562225 h 2571750"/>
              <a:gd name="connsiteX1" fmla="*/ 571500 w 2619375"/>
              <a:gd name="connsiteY1" fmla="*/ 2571750 h 2571750"/>
              <a:gd name="connsiteX2" fmla="*/ 0 w 2619375"/>
              <a:gd name="connsiteY2" fmla="*/ 2571750 h 2571750"/>
              <a:gd name="connsiteX3" fmla="*/ 0 w 2619375"/>
              <a:gd name="connsiteY3" fmla="*/ 638175 h 2571750"/>
              <a:gd name="connsiteX4" fmla="*/ 1133475 w 2619375"/>
              <a:gd name="connsiteY4" fmla="*/ 0 h 2571750"/>
              <a:gd name="connsiteX0" fmla="*/ 2628900 w 2628900"/>
              <a:gd name="connsiteY0" fmla="*/ 2562225 h 2571750"/>
              <a:gd name="connsiteX1" fmla="*/ 581025 w 2628900"/>
              <a:gd name="connsiteY1" fmla="*/ 2571750 h 2571750"/>
              <a:gd name="connsiteX2" fmla="*/ 9525 w 2628900"/>
              <a:gd name="connsiteY2" fmla="*/ 2571750 h 2571750"/>
              <a:gd name="connsiteX3" fmla="*/ 0 w 2628900"/>
              <a:gd name="connsiteY3" fmla="*/ 2038350 h 2571750"/>
              <a:gd name="connsiteX4" fmla="*/ 9525 w 2628900"/>
              <a:gd name="connsiteY4" fmla="*/ 638175 h 2571750"/>
              <a:gd name="connsiteX5" fmla="*/ 1143000 w 2628900"/>
              <a:gd name="connsiteY5"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817 h 2571817"/>
              <a:gd name="connsiteX1" fmla="*/ 581025 w 2476500"/>
              <a:gd name="connsiteY1" fmla="*/ 2571817 h 2571817"/>
              <a:gd name="connsiteX2" fmla="*/ 0 w 2476500"/>
              <a:gd name="connsiteY2" fmla="*/ 2038417 h 2571817"/>
              <a:gd name="connsiteX3" fmla="*/ 9525 w 2476500"/>
              <a:gd name="connsiteY3" fmla="*/ 638242 h 2571817"/>
              <a:gd name="connsiteX4" fmla="*/ 1143000 w 2476500"/>
              <a:gd name="connsiteY4" fmla="*/ 67 h 2571817"/>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8542322 w 8542322"/>
              <a:gd name="connsiteY0" fmla="*/ 2770361 h 2770361"/>
              <a:gd name="connsiteX1" fmla="*/ 581025 w 8542322"/>
              <a:gd name="connsiteY1" fmla="*/ 2743200 h 2770361"/>
              <a:gd name="connsiteX2" fmla="*/ 0 w 8542322"/>
              <a:gd name="connsiteY2" fmla="*/ 2209800 h 2770361"/>
              <a:gd name="connsiteX3" fmla="*/ 9525 w 8542322"/>
              <a:gd name="connsiteY3" fmla="*/ 809625 h 2770361"/>
              <a:gd name="connsiteX4" fmla="*/ 1133475 w 8542322"/>
              <a:gd name="connsiteY4" fmla="*/ 0 h 2770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42322" h="2770361">
                <a:moveTo>
                  <a:pt x="8542322" y="2770361"/>
                </a:moveTo>
                <a:lnTo>
                  <a:pt x="581025" y="2743200"/>
                </a:lnTo>
                <a:cubicBezTo>
                  <a:pt x="101600" y="2736850"/>
                  <a:pt x="12700" y="2673350"/>
                  <a:pt x="0" y="2209800"/>
                </a:cubicBezTo>
                <a:lnTo>
                  <a:pt x="9525" y="809625"/>
                </a:lnTo>
                <a:cubicBezTo>
                  <a:pt x="15875" y="282575"/>
                  <a:pt x="727075" y="165100"/>
                  <a:pt x="1133475" y="0"/>
                </a:cubicBezTo>
              </a:path>
            </a:pathLst>
          </a:custGeom>
          <a:no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4" name="자유형: 도형 93">
            <a:extLst>
              <a:ext uri="{FF2B5EF4-FFF2-40B4-BE49-F238E27FC236}">
                <a16:creationId xmlns:a16="http://schemas.microsoft.com/office/drawing/2014/main" id="{16839B9C-7A3E-43F1-B8A4-B17AAAD8A22F}"/>
              </a:ext>
            </a:extLst>
          </p:cNvPr>
          <p:cNvSpPr/>
          <p:nvPr/>
        </p:nvSpPr>
        <p:spPr>
          <a:xfrm flipH="1">
            <a:off x="375435" y="1847850"/>
            <a:ext cx="8749514" cy="4494385"/>
          </a:xfrm>
          <a:custGeom>
            <a:avLst/>
            <a:gdLst>
              <a:gd name="connsiteX0" fmla="*/ 2743200 w 2743200"/>
              <a:gd name="connsiteY0" fmla="*/ 4476750 h 4476750"/>
              <a:gd name="connsiteX1" fmla="*/ 19050 w 2743200"/>
              <a:gd name="connsiteY1" fmla="*/ 4467225 h 4476750"/>
              <a:gd name="connsiteX2" fmla="*/ 0 w 2743200"/>
              <a:gd name="connsiteY2" fmla="*/ 1143000 h 4476750"/>
              <a:gd name="connsiteX3" fmla="*/ 1323975 w 2743200"/>
              <a:gd name="connsiteY3" fmla="*/ 0 h 4476750"/>
              <a:gd name="connsiteX0" fmla="*/ 2743200 w 2743200"/>
              <a:gd name="connsiteY0" fmla="*/ 4476750 h 4476750"/>
              <a:gd name="connsiteX1" fmla="*/ 9525 w 2743200"/>
              <a:gd name="connsiteY1" fmla="*/ 4467225 h 4476750"/>
              <a:gd name="connsiteX2" fmla="*/ 0 w 2743200"/>
              <a:gd name="connsiteY2" fmla="*/ 1143000 h 4476750"/>
              <a:gd name="connsiteX3" fmla="*/ 1323975 w 2743200"/>
              <a:gd name="connsiteY3" fmla="*/ 0 h 4476750"/>
              <a:gd name="connsiteX0" fmla="*/ 2743200 w 2743200"/>
              <a:gd name="connsiteY0" fmla="*/ 4476750 h 4476750"/>
              <a:gd name="connsiteX1" fmla="*/ 561975 w 2743200"/>
              <a:gd name="connsiteY1" fmla="*/ 4476750 h 4476750"/>
              <a:gd name="connsiteX2" fmla="*/ 9525 w 2743200"/>
              <a:gd name="connsiteY2" fmla="*/ 44672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9525 w 2743200"/>
              <a:gd name="connsiteY2" fmla="*/ 4467225 h 4476750"/>
              <a:gd name="connsiteX3" fmla="*/ 0 w 2743200"/>
              <a:gd name="connsiteY3" fmla="*/ 3933825 h 4476750"/>
              <a:gd name="connsiteX4" fmla="*/ 0 w 2743200"/>
              <a:gd name="connsiteY4" fmla="*/ 1143000 h 4476750"/>
              <a:gd name="connsiteX5" fmla="*/ 1323975 w 2743200"/>
              <a:gd name="connsiteY5"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8749514 w 8749514"/>
              <a:gd name="connsiteY0" fmla="*/ 4494385 h 4494385"/>
              <a:gd name="connsiteX1" fmla="*/ 561975 w 8749514"/>
              <a:gd name="connsiteY1" fmla="*/ 4476750 h 4494385"/>
              <a:gd name="connsiteX2" fmla="*/ 0 w 8749514"/>
              <a:gd name="connsiteY2" fmla="*/ 3933825 h 4494385"/>
              <a:gd name="connsiteX3" fmla="*/ 0 w 8749514"/>
              <a:gd name="connsiteY3" fmla="*/ 1143000 h 4494385"/>
              <a:gd name="connsiteX4" fmla="*/ 1323975 w 8749514"/>
              <a:gd name="connsiteY4" fmla="*/ 0 h 44943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9514" h="4494385">
                <a:moveTo>
                  <a:pt x="8749514" y="4494385"/>
                </a:moveTo>
                <a:lnTo>
                  <a:pt x="561975" y="4476750"/>
                </a:lnTo>
                <a:cubicBezTo>
                  <a:pt x="79375" y="4457700"/>
                  <a:pt x="25400" y="4362450"/>
                  <a:pt x="0" y="3933825"/>
                </a:cubicBezTo>
                <a:lnTo>
                  <a:pt x="0" y="1143000"/>
                </a:lnTo>
                <a:cubicBezTo>
                  <a:pt x="41275" y="619125"/>
                  <a:pt x="835025" y="323850"/>
                  <a:pt x="1323975" y="0"/>
                </a:cubicBezTo>
              </a:path>
            </a:pathLst>
          </a:custGeom>
          <a:noFill/>
          <a:ln w="444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5" name="자유형: 도형 94">
            <a:extLst>
              <a:ext uri="{FF2B5EF4-FFF2-40B4-BE49-F238E27FC236}">
                <a16:creationId xmlns:a16="http://schemas.microsoft.com/office/drawing/2014/main" id="{F516B3A2-E468-4B3D-8BED-69D894DCEE29}"/>
              </a:ext>
            </a:extLst>
          </p:cNvPr>
          <p:cNvSpPr/>
          <p:nvPr/>
        </p:nvSpPr>
        <p:spPr>
          <a:xfrm flipH="1">
            <a:off x="364495" y="5981701"/>
            <a:ext cx="8960479" cy="532457"/>
          </a:xfrm>
          <a:custGeom>
            <a:avLst/>
            <a:gdLst>
              <a:gd name="connsiteX0" fmla="*/ 2876550 w 2876550"/>
              <a:gd name="connsiteY0" fmla="*/ 4848225 h 4848225"/>
              <a:gd name="connsiteX1" fmla="*/ 0 w 2876550"/>
              <a:gd name="connsiteY1" fmla="*/ 4848225 h 4848225"/>
              <a:gd name="connsiteX2" fmla="*/ 9525 w 2876550"/>
              <a:gd name="connsiteY2" fmla="*/ 0 h 4848225"/>
              <a:gd name="connsiteX0" fmla="*/ 2867025 w 2867025"/>
              <a:gd name="connsiteY0" fmla="*/ 4848225 h 4848225"/>
              <a:gd name="connsiteX1" fmla="*/ 9525 w 2867025"/>
              <a:gd name="connsiteY1" fmla="*/ 4848225 h 4848225"/>
              <a:gd name="connsiteX2" fmla="*/ 0 w 2867025"/>
              <a:gd name="connsiteY2" fmla="*/ 0 h 4848225"/>
              <a:gd name="connsiteX0" fmla="*/ 2867025 w 2867025"/>
              <a:gd name="connsiteY0" fmla="*/ 4848225 h 4848225"/>
              <a:gd name="connsiteX1" fmla="*/ 0 w 2867025"/>
              <a:gd name="connsiteY1" fmla="*/ 4848225 h 4848225"/>
              <a:gd name="connsiteX2" fmla="*/ 0 w 2867025"/>
              <a:gd name="connsiteY2" fmla="*/ 0 h 4848225"/>
              <a:gd name="connsiteX0" fmla="*/ 2876550 w 2876550"/>
              <a:gd name="connsiteY0" fmla="*/ 4848225 h 4848225"/>
              <a:gd name="connsiteX1" fmla="*/ 9525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57750"/>
              <a:gd name="connsiteX1" fmla="*/ 666750 w 2876550"/>
              <a:gd name="connsiteY1" fmla="*/ 4857750 h 4857750"/>
              <a:gd name="connsiteX2" fmla="*/ 9525 w 2876550"/>
              <a:gd name="connsiteY2" fmla="*/ 4848225 h 4857750"/>
              <a:gd name="connsiteX3" fmla="*/ 0 w 2876550"/>
              <a:gd name="connsiteY3" fmla="*/ 4333875 h 4857750"/>
              <a:gd name="connsiteX4" fmla="*/ 9525 w 2876550"/>
              <a:gd name="connsiteY4" fmla="*/ 0 h 4857750"/>
              <a:gd name="connsiteX0" fmla="*/ 2876550 w 2876550"/>
              <a:gd name="connsiteY0" fmla="*/ 4848225 h 4848225"/>
              <a:gd name="connsiteX1" fmla="*/ 609600 w 2876550"/>
              <a:gd name="connsiteY1" fmla="*/ 4848225 h 4848225"/>
              <a:gd name="connsiteX2" fmla="*/ 9525 w 2876550"/>
              <a:gd name="connsiteY2" fmla="*/ 4848225 h 4848225"/>
              <a:gd name="connsiteX3" fmla="*/ 0 w 2876550"/>
              <a:gd name="connsiteY3" fmla="*/ 4333875 h 4848225"/>
              <a:gd name="connsiteX4" fmla="*/ 9525 w 2876550"/>
              <a:gd name="connsiteY4"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514350 h 514350"/>
              <a:gd name="connsiteX1" fmla="*/ 609600 w 2876550"/>
              <a:gd name="connsiteY1" fmla="*/ 514350 h 514350"/>
              <a:gd name="connsiteX2" fmla="*/ 0 w 2876550"/>
              <a:gd name="connsiteY2" fmla="*/ 0 h 514350"/>
              <a:gd name="connsiteX0" fmla="*/ 8960479 w 8960479"/>
              <a:gd name="connsiteY0" fmla="*/ 532457 h 532457"/>
              <a:gd name="connsiteX1" fmla="*/ 609600 w 8960479"/>
              <a:gd name="connsiteY1" fmla="*/ 514350 h 532457"/>
              <a:gd name="connsiteX2" fmla="*/ 0 w 8960479"/>
              <a:gd name="connsiteY2" fmla="*/ 0 h 532457"/>
            </a:gdLst>
            <a:ahLst/>
            <a:cxnLst>
              <a:cxn ang="0">
                <a:pos x="connsiteX0" y="connsiteY0"/>
              </a:cxn>
              <a:cxn ang="0">
                <a:pos x="connsiteX1" y="connsiteY1"/>
              </a:cxn>
              <a:cxn ang="0">
                <a:pos x="connsiteX2" y="connsiteY2"/>
              </a:cxn>
            </a:cxnLst>
            <a:rect l="l" t="t" r="r" b="b"/>
            <a:pathLst>
              <a:path w="8960479" h="532457">
                <a:moveTo>
                  <a:pt x="8960479" y="532457"/>
                </a:moveTo>
                <a:lnTo>
                  <a:pt x="609600" y="514350"/>
                </a:lnTo>
                <a:cubicBezTo>
                  <a:pt x="130175" y="495300"/>
                  <a:pt x="12700" y="371475"/>
                  <a:pt x="0" y="0"/>
                </a:cubicBez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6" name="자유형: 도형 95">
            <a:extLst>
              <a:ext uri="{FF2B5EF4-FFF2-40B4-BE49-F238E27FC236}">
                <a16:creationId xmlns:a16="http://schemas.microsoft.com/office/drawing/2014/main" id="{90C427B8-1715-4D81-AF78-659927089AE9}"/>
              </a:ext>
            </a:extLst>
          </p:cNvPr>
          <p:cNvSpPr/>
          <p:nvPr/>
        </p:nvSpPr>
        <p:spPr>
          <a:xfrm rot="15539898" flipH="1">
            <a:off x="8188901" y="1983972"/>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7" name="자유형: 도형 96">
            <a:extLst>
              <a:ext uri="{FF2B5EF4-FFF2-40B4-BE49-F238E27FC236}">
                <a16:creationId xmlns:a16="http://schemas.microsoft.com/office/drawing/2014/main" id="{2DFA0960-BCD3-43EA-80A4-0DFE1F4A2D73}"/>
              </a:ext>
            </a:extLst>
          </p:cNvPr>
          <p:cNvSpPr/>
          <p:nvPr/>
        </p:nvSpPr>
        <p:spPr>
          <a:xfrm rot="18639377" flipH="1">
            <a:off x="9223627" y="2564407"/>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8" name="자유형: 도형 97">
            <a:extLst>
              <a:ext uri="{FF2B5EF4-FFF2-40B4-BE49-F238E27FC236}">
                <a16:creationId xmlns:a16="http://schemas.microsoft.com/office/drawing/2014/main" id="{1C57F978-F786-439C-AF70-D7B427166A76}"/>
              </a:ext>
            </a:extLst>
          </p:cNvPr>
          <p:cNvSpPr/>
          <p:nvPr/>
        </p:nvSpPr>
        <p:spPr>
          <a:xfrm rot="2862509" flipH="1">
            <a:off x="8962973" y="2136974"/>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9" name="자유형: 도형 98">
            <a:extLst>
              <a:ext uri="{FF2B5EF4-FFF2-40B4-BE49-F238E27FC236}">
                <a16:creationId xmlns:a16="http://schemas.microsoft.com/office/drawing/2014/main" id="{8292E31A-23BC-48DF-A020-F5C63E1E0645}"/>
              </a:ext>
            </a:extLst>
          </p:cNvPr>
          <p:cNvSpPr/>
          <p:nvPr/>
        </p:nvSpPr>
        <p:spPr>
          <a:xfrm flipH="1">
            <a:off x="9939441" y="2353979"/>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0" name="자유형: 도형 99">
            <a:extLst>
              <a:ext uri="{FF2B5EF4-FFF2-40B4-BE49-F238E27FC236}">
                <a16:creationId xmlns:a16="http://schemas.microsoft.com/office/drawing/2014/main" id="{6A09135D-7221-4C4A-B1F6-0DF74B415E20}"/>
              </a:ext>
            </a:extLst>
          </p:cNvPr>
          <p:cNvSpPr/>
          <p:nvPr/>
        </p:nvSpPr>
        <p:spPr>
          <a:xfrm rot="6484681" flipH="1">
            <a:off x="10224042" y="1895276"/>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1" name="자유형: 도형 100">
            <a:extLst>
              <a:ext uri="{FF2B5EF4-FFF2-40B4-BE49-F238E27FC236}">
                <a16:creationId xmlns:a16="http://schemas.microsoft.com/office/drawing/2014/main" id="{0A9C5432-042A-46CF-9381-20172E84CD7A}"/>
              </a:ext>
            </a:extLst>
          </p:cNvPr>
          <p:cNvSpPr/>
          <p:nvPr/>
        </p:nvSpPr>
        <p:spPr>
          <a:xfrm rot="207043" flipH="1">
            <a:off x="10388631" y="3531233"/>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2" name="자유형: 도형 101">
            <a:extLst>
              <a:ext uri="{FF2B5EF4-FFF2-40B4-BE49-F238E27FC236}">
                <a16:creationId xmlns:a16="http://schemas.microsoft.com/office/drawing/2014/main" id="{C533923E-96BB-4D07-B0C5-9A565D992AF8}"/>
              </a:ext>
            </a:extLst>
          </p:cNvPr>
          <p:cNvSpPr/>
          <p:nvPr/>
        </p:nvSpPr>
        <p:spPr>
          <a:xfrm rot="6268852" flipH="1">
            <a:off x="9863741" y="3494732"/>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3" name="자유형: 도형 102">
            <a:extLst>
              <a:ext uri="{FF2B5EF4-FFF2-40B4-BE49-F238E27FC236}">
                <a16:creationId xmlns:a16="http://schemas.microsoft.com/office/drawing/2014/main" id="{1EF16BC6-53C6-47FB-BBBC-2A0798BB71D5}"/>
              </a:ext>
            </a:extLst>
          </p:cNvPr>
          <p:cNvSpPr/>
          <p:nvPr/>
        </p:nvSpPr>
        <p:spPr>
          <a:xfrm rot="14695142" flipH="1">
            <a:off x="8319436" y="3531233"/>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104" name="그룹 103">
            <a:extLst>
              <a:ext uri="{FF2B5EF4-FFF2-40B4-BE49-F238E27FC236}">
                <a16:creationId xmlns:a16="http://schemas.microsoft.com/office/drawing/2014/main" id="{2D2B8464-9A2D-41F6-B825-6A1655D823A7}"/>
              </a:ext>
            </a:extLst>
          </p:cNvPr>
          <p:cNvGrpSpPr/>
          <p:nvPr/>
        </p:nvGrpSpPr>
        <p:grpSpPr>
          <a:xfrm rot="19544345">
            <a:off x="6841481" y="1353221"/>
            <a:ext cx="963229" cy="963229"/>
            <a:chOff x="4543248" y="2367182"/>
            <a:chExt cx="1635977" cy="1635977"/>
          </a:xfrm>
        </p:grpSpPr>
        <p:sp>
          <p:nvSpPr>
            <p:cNvPr id="105" name="Teardrop 3">
              <a:extLst>
                <a:ext uri="{FF2B5EF4-FFF2-40B4-BE49-F238E27FC236}">
                  <a16:creationId xmlns:a16="http://schemas.microsoft.com/office/drawing/2014/main" id="{A28320B6-3926-4AC4-9062-5E5220903BFC}"/>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4"/>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06" name="Teardrop 3">
              <a:extLst>
                <a:ext uri="{FF2B5EF4-FFF2-40B4-BE49-F238E27FC236}">
                  <a16:creationId xmlns:a16="http://schemas.microsoft.com/office/drawing/2014/main" id="{F471B52A-3656-424A-A9A7-EA7FFE1D83FF}"/>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10" name="그룹 109">
            <a:extLst>
              <a:ext uri="{FF2B5EF4-FFF2-40B4-BE49-F238E27FC236}">
                <a16:creationId xmlns:a16="http://schemas.microsoft.com/office/drawing/2014/main" id="{CF2EC8CB-4534-4B9F-8CD8-3ECD29024A20}"/>
              </a:ext>
            </a:extLst>
          </p:cNvPr>
          <p:cNvGrpSpPr/>
          <p:nvPr/>
        </p:nvGrpSpPr>
        <p:grpSpPr>
          <a:xfrm rot="18779436">
            <a:off x="6579566" y="2881277"/>
            <a:ext cx="1061809" cy="1061809"/>
            <a:chOff x="4543248" y="2367182"/>
            <a:chExt cx="1635977" cy="1635977"/>
          </a:xfrm>
        </p:grpSpPr>
        <p:sp>
          <p:nvSpPr>
            <p:cNvPr id="111" name="Teardrop 3">
              <a:extLst>
                <a:ext uri="{FF2B5EF4-FFF2-40B4-BE49-F238E27FC236}">
                  <a16:creationId xmlns:a16="http://schemas.microsoft.com/office/drawing/2014/main" id="{1BB7291F-86DB-4156-B66E-983CEC38FFF0}"/>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5"/>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12" name="Teardrop 3">
              <a:extLst>
                <a:ext uri="{FF2B5EF4-FFF2-40B4-BE49-F238E27FC236}">
                  <a16:creationId xmlns:a16="http://schemas.microsoft.com/office/drawing/2014/main" id="{43F6B531-9405-4814-8CC7-B5E050029EAF}"/>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13" name="그룹 112">
            <a:extLst>
              <a:ext uri="{FF2B5EF4-FFF2-40B4-BE49-F238E27FC236}">
                <a16:creationId xmlns:a16="http://schemas.microsoft.com/office/drawing/2014/main" id="{40E97FF3-7435-4187-BD00-498823463E1F}"/>
              </a:ext>
            </a:extLst>
          </p:cNvPr>
          <p:cNvGrpSpPr/>
          <p:nvPr/>
        </p:nvGrpSpPr>
        <p:grpSpPr>
          <a:xfrm rot="2700000">
            <a:off x="8885255" y="527280"/>
            <a:ext cx="905411" cy="905411"/>
            <a:chOff x="4543248" y="2367182"/>
            <a:chExt cx="1635977" cy="1635977"/>
          </a:xfrm>
        </p:grpSpPr>
        <p:sp>
          <p:nvSpPr>
            <p:cNvPr id="114" name="Teardrop 3">
              <a:extLst>
                <a:ext uri="{FF2B5EF4-FFF2-40B4-BE49-F238E27FC236}">
                  <a16:creationId xmlns:a16="http://schemas.microsoft.com/office/drawing/2014/main" id="{23866439-D961-44D8-8A83-47F7D70B825D}"/>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1"/>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15" name="Teardrop 3">
              <a:extLst>
                <a:ext uri="{FF2B5EF4-FFF2-40B4-BE49-F238E27FC236}">
                  <a16:creationId xmlns:a16="http://schemas.microsoft.com/office/drawing/2014/main" id="{C33C82FF-B265-41A8-9667-141C264E6EEF}"/>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16" name="그룹 115">
            <a:extLst>
              <a:ext uri="{FF2B5EF4-FFF2-40B4-BE49-F238E27FC236}">
                <a16:creationId xmlns:a16="http://schemas.microsoft.com/office/drawing/2014/main" id="{2BF3AAD3-40EE-4DF4-9F9C-537533E1065C}"/>
              </a:ext>
            </a:extLst>
          </p:cNvPr>
          <p:cNvGrpSpPr/>
          <p:nvPr/>
        </p:nvGrpSpPr>
        <p:grpSpPr>
          <a:xfrm rot="5112435">
            <a:off x="10710700" y="792088"/>
            <a:ext cx="1061809" cy="1061809"/>
            <a:chOff x="4543248" y="2367182"/>
            <a:chExt cx="1635977" cy="1635977"/>
          </a:xfrm>
        </p:grpSpPr>
        <p:sp>
          <p:nvSpPr>
            <p:cNvPr id="117" name="Teardrop 3">
              <a:extLst>
                <a:ext uri="{FF2B5EF4-FFF2-40B4-BE49-F238E27FC236}">
                  <a16:creationId xmlns:a16="http://schemas.microsoft.com/office/drawing/2014/main" id="{01D1D919-5C95-4B62-BF3D-5011D6D3BCDE}"/>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2"/>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18" name="Teardrop 3">
              <a:extLst>
                <a:ext uri="{FF2B5EF4-FFF2-40B4-BE49-F238E27FC236}">
                  <a16:creationId xmlns:a16="http://schemas.microsoft.com/office/drawing/2014/main" id="{24D887CF-8842-4DAD-ACD6-B98B97943C59}"/>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19" name="그룹 118">
            <a:extLst>
              <a:ext uri="{FF2B5EF4-FFF2-40B4-BE49-F238E27FC236}">
                <a16:creationId xmlns:a16="http://schemas.microsoft.com/office/drawing/2014/main" id="{DFF2A3B4-BFF2-47D4-BE93-6E06FA4E53E2}"/>
              </a:ext>
            </a:extLst>
          </p:cNvPr>
          <p:cNvGrpSpPr/>
          <p:nvPr/>
        </p:nvGrpSpPr>
        <p:grpSpPr>
          <a:xfrm rot="5112435">
            <a:off x="10836085" y="2585500"/>
            <a:ext cx="811037" cy="811037"/>
            <a:chOff x="4543248" y="2367182"/>
            <a:chExt cx="1635977" cy="1635977"/>
          </a:xfrm>
        </p:grpSpPr>
        <p:sp>
          <p:nvSpPr>
            <p:cNvPr id="120" name="Teardrop 3">
              <a:extLst>
                <a:ext uri="{FF2B5EF4-FFF2-40B4-BE49-F238E27FC236}">
                  <a16:creationId xmlns:a16="http://schemas.microsoft.com/office/drawing/2014/main" id="{35CF9B63-6D88-4B22-A64E-B986D3D14C1E}"/>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3"/>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21" name="Teardrop 3">
              <a:extLst>
                <a:ext uri="{FF2B5EF4-FFF2-40B4-BE49-F238E27FC236}">
                  <a16:creationId xmlns:a16="http://schemas.microsoft.com/office/drawing/2014/main" id="{C5A7CFFA-B6E0-423D-AB15-62D69DD31E95}"/>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22" name="그룹 121">
            <a:extLst>
              <a:ext uri="{FF2B5EF4-FFF2-40B4-BE49-F238E27FC236}">
                <a16:creationId xmlns:a16="http://schemas.microsoft.com/office/drawing/2014/main" id="{F9175C3D-35F1-4687-9D0E-64E96F92A7CB}"/>
              </a:ext>
            </a:extLst>
          </p:cNvPr>
          <p:cNvGrpSpPr/>
          <p:nvPr/>
        </p:nvGrpSpPr>
        <p:grpSpPr>
          <a:xfrm rot="1064011">
            <a:off x="9764170" y="2803559"/>
            <a:ext cx="474037" cy="474037"/>
            <a:chOff x="4543248" y="2367182"/>
            <a:chExt cx="1635977" cy="1635977"/>
          </a:xfrm>
        </p:grpSpPr>
        <p:sp>
          <p:nvSpPr>
            <p:cNvPr id="123" name="Teardrop 3">
              <a:extLst>
                <a:ext uri="{FF2B5EF4-FFF2-40B4-BE49-F238E27FC236}">
                  <a16:creationId xmlns:a16="http://schemas.microsoft.com/office/drawing/2014/main" id="{CDCE5694-38D5-493F-83EB-4FFFAA5733A5}"/>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3"/>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24" name="Teardrop 3">
              <a:extLst>
                <a:ext uri="{FF2B5EF4-FFF2-40B4-BE49-F238E27FC236}">
                  <a16:creationId xmlns:a16="http://schemas.microsoft.com/office/drawing/2014/main" id="{53ED2C4E-FA36-47E4-8D63-A199B4104E85}"/>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25" name="그룹 124">
            <a:extLst>
              <a:ext uri="{FF2B5EF4-FFF2-40B4-BE49-F238E27FC236}">
                <a16:creationId xmlns:a16="http://schemas.microsoft.com/office/drawing/2014/main" id="{36715F9C-679A-49AE-A584-ADCF60915B05}"/>
              </a:ext>
            </a:extLst>
          </p:cNvPr>
          <p:cNvGrpSpPr/>
          <p:nvPr/>
        </p:nvGrpSpPr>
        <p:grpSpPr>
          <a:xfrm rot="2122767">
            <a:off x="8189439" y="2832926"/>
            <a:ext cx="474037" cy="474037"/>
            <a:chOff x="4543248" y="2367182"/>
            <a:chExt cx="1635977" cy="1635977"/>
          </a:xfrm>
        </p:grpSpPr>
        <p:sp>
          <p:nvSpPr>
            <p:cNvPr id="126" name="Teardrop 3">
              <a:extLst>
                <a:ext uri="{FF2B5EF4-FFF2-40B4-BE49-F238E27FC236}">
                  <a16:creationId xmlns:a16="http://schemas.microsoft.com/office/drawing/2014/main" id="{3EF8292E-BADD-47AD-84C0-E1206F4257E8}"/>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5"/>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27" name="Teardrop 3">
              <a:extLst>
                <a:ext uri="{FF2B5EF4-FFF2-40B4-BE49-F238E27FC236}">
                  <a16:creationId xmlns:a16="http://schemas.microsoft.com/office/drawing/2014/main" id="{8BE8C0A9-2A77-4490-BEB9-7DD5348C3F93}"/>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28" name="그룹 127">
            <a:extLst>
              <a:ext uri="{FF2B5EF4-FFF2-40B4-BE49-F238E27FC236}">
                <a16:creationId xmlns:a16="http://schemas.microsoft.com/office/drawing/2014/main" id="{31995F29-22D3-4511-A5CE-B9BEF9ADC46B}"/>
              </a:ext>
            </a:extLst>
          </p:cNvPr>
          <p:cNvGrpSpPr/>
          <p:nvPr/>
        </p:nvGrpSpPr>
        <p:grpSpPr>
          <a:xfrm rot="17124230">
            <a:off x="7528985" y="3752741"/>
            <a:ext cx="474037" cy="474037"/>
            <a:chOff x="4543248" y="2367182"/>
            <a:chExt cx="1635977" cy="1635977"/>
          </a:xfrm>
        </p:grpSpPr>
        <p:sp>
          <p:nvSpPr>
            <p:cNvPr id="129" name="Teardrop 3">
              <a:extLst>
                <a:ext uri="{FF2B5EF4-FFF2-40B4-BE49-F238E27FC236}">
                  <a16:creationId xmlns:a16="http://schemas.microsoft.com/office/drawing/2014/main" id="{149760ED-5FA6-4E4B-835E-22494DA430E9}"/>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5"/>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30" name="Teardrop 3">
              <a:extLst>
                <a:ext uri="{FF2B5EF4-FFF2-40B4-BE49-F238E27FC236}">
                  <a16:creationId xmlns:a16="http://schemas.microsoft.com/office/drawing/2014/main" id="{80FBC7A4-CB33-438D-A08C-B7DDF587E90C}"/>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31" name="그룹 130">
            <a:extLst>
              <a:ext uri="{FF2B5EF4-FFF2-40B4-BE49-F238E27FC236}">
                <a16:creationId xmlns:a16="http://schemas.microsoft.com/office/drawing/2014/main" id="{3DB00CAF-EA80-4535-B764-38AD1D88DED5}"/>
              </a:ext>
            </a:extLst>
          </p:cNvPr>
          <p:cNvGrpSpPr/>
          <p:nvPr/>
        </p:nvGrpSpPr>
        <p:grpSpPr>
          <a:xfrm rot="3555004">
            <a:off x="8189438" y="1245645"/>
            <a:ext cx="474037" cy="474037"/>
            <a:chOff x="4543248" y="2367182"/>
            <a:chExt cx="1635977" cy="1635977"/>
          </a:xfrm>
        </p:grpSpPr>
        <p:sp>
          <p:nvSpPr>
            <p:cNvPr id="132" name="Teardrop 3">
              <a:extLst>
                <a:ext uri="{FF2B5EF4-FFF2-40B4-BE49-F238E27FC236}">
                  <a16:creationId xmlns:a16="http://schemas.microsoft.com/office/drawing/2014/main" id="{72398D30-C77F-45E7-B8C0-A1EABC2CFF9D}"/>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4"/>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33" name="Teardrop 3">
              <a:extLst>
                <a:ext uri="{FF2B5EF4-FFF2-40B4-BE49-F238E27FC236}">
                  <a16:creationId xmlns:a16="http://schemas.microsoft.com/office/drawing/2014/main" id="{59C6F86B-AAD0-4F02-BC28-305A47EE5F65}"/>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34" name="그룹 133">
            <a:extLst>
              <a:ext uri="{FF2B5EF4-FFF2-40B4-BE49-F238E27FC236}">
                <a16:creationId xmlns:a16="http://schemas.microsoft.com/office/drawing/2014/main" id="{87D8CCB0-9789-4E9F-928D-BDCC59204EC6}"/>
              </a:ext>
            </a:extLst>
          </p:cNvPr>
          <p:cNvGrpSpPr/>
          <p:nvPr/>
        </p:nvGrpSpPr>
        <p:grpSpPr>
          <a:xfrm rot="17211645">
            <a:off x="7748018" y="2544468"/>
            <a:ext cx="474037" cy="474037"/>
            <a:chOff x="4543248" y="2367182"/>
            <a:chExt cx="1635977" cy="1635977"/>
          </a:xfrm>
        </p:grpSpPr>
        <p:sp>
          <p:nvSpPr>
            <p:cNvPr id="135" name="Teardrop 3">
              <a:extLst>
                <a:ext uri="{FF2B5EF4-FFF2-40B4-BE49-F238E27FC236}">
                  <a16:creationId xmlns:a16="http://schemas.microsoft.com/office/drawing/2014/main" id="{F915C856-4733-4387-9149-DE969224A59E}"/>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4"/>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36" name="Teardrop 3">
              <a:extLst>
                <a:ext uri="{FF2B5EF4-FFF2-40B4-BE49-F238E27FC236}">
                  <a16:creationId xmlns:a16="http://schemas.microsoft.com/office/drawing/2014/main" id="{255C886F-98CC-4B3D-89E5-320D79064388}"/>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37" name="그룹 136">
            <a:extLst>
              <a:ext uri="{FF2B5EF4-FFF2-40B4-BE49-F238E27FC236}">
                <a16:creationId xmlns:a16="http://schemas.microsoft.com/office/drawing/2014/main" id="{43216C9E-5C12-40F1-AC4F-9BB3F4B06BEC}"/>
              </a:ext>
            </a:extLst>
          </p:cNvPr>
          <p:cNvGrpSpPr/>
          <p:nvPr/>
        </p:nvGrpSpPr>
        <p:grpSpPr>
          <a:xfrm rot="1354960">
            <a:off x="10157495" y="1172849"/>
            <a:ext cx="474037" cy="474037"/>
            <a:chOff x="4543248" y="2367182"/>
            <a:chExt cx="1635977" cy="1635977"/>
          </a:xfrm>
        </p:grpSpPr>
        <p:sp>
          <p:nvSpPr>
            <p:cNvPr id="138" name="Teardrop 3">
              <a:extLst>
                <a:ext uri="{FF2B5EF4-FFF2-40B4-BE49-F238E27FC236}">
                  <a16:creationId xmlns:a16="http://schemas.microsoft.com/office/drawing/2014/main" id="{B2ED398F-9A07-4F47-B4AA-3F7B4F23C8AA}"/>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2"/>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39" name="Teardrop 3">
              <a:extLst>
                <a:ext uri="{FF2B5EF4-FFF2-40B4-BE49-F238E27FC236}">
                  <a16:creationId xmlns:a16="http://schemas.microsoft.com/office/drawing/2014/main" id="{C5F464B3-51AC-4705-A200-CD60B7981AF4}"/>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43" name="그룹 142">
            <a:extLst>
              <a:ext uri="{FF2B5EF4-FFF2-40B4-BE49-F238E27FC236}">
                <a16:creationId xmlns:a16="http://schemas.microsoft.com/office/drawing/2014/main" id="{47BD61BF-57E5-4299-9A50-CD7668791FEA}"/>
              </a:ext>
            </a:extLst>
          </p:cNvPr>
          <p:cNvGrpSpPr/>
          <p:nvPr/>
        </p:nvGrpSpPr>
        <p:grpSpPr>
          <a:xfrm rot="10071635">
            <a:off x="10896734" y="3601874"/>
            <a:ext cx="474037" cy="474037"/>
            <a:chOff x="4543248" y="2367182"/>
            <a:chExt cx="1635977" cy="1635977"/>
          </a:xfrm>
        </p:grpSpPr>
        <p:sp>
          <p:nvSpPr>
            <p:cNvPr id="144" name="Teardrop 3">
              <a:extLst>
                <a:ext uri="{FF2B5EF4-FFF2-40B4-BE49-F238E27FC236}">
                  <a16:creationId xmlns:a16="http://schemas.microsoft.com/office/drawing/2014/main" id="{2D3EA863-D993-49F8-A8A0-37CA29E1D392}"/>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3"/>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45" name="Teardrop 3">
              <a:extLst>
                <a:ext uri="{FF2B5EF4-FFF2-40B4-BE49-F238E27FC236}">
                  <a16:creationId xmlns:a16="http://schemas.microsoft.com/office/drawing/2014/main" id="{1E9A0538-C263-4C09-94E1-760FD38A7980}"/>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46" name="그룹 145">
            <a:extLst>
              <a:ext uri="{FF2B5EF4-FFF2-40B4-BE49-F238E27FC236}">
                <a16:creationId xmlns:a16="http://schemas.microsoft.com/office/drawing/2014/main" id="{82AD44A4-8A4C-47BB-9C55-884F2FA618E0}"/>
              </a:ext>
            </a:extLst>
          </p:cNvPr>
          <p:cNvGrpSpPr/>
          <p:nvPr/>
        </p:nvGrpSpPr>
        <p:grpSpPr>
          <a:xfrm rot="8556538">
            <a:off x="10516916" y="2248891"/>
            <a:ext cx="474037" cy="474037"/>
            <a:chOff x="4543248" y="2367182"/>
            <a:chExt cx="1635977" cy="1635977"/>
          </a:xfrm>
        </p:grpSpPr>
        <p:sp>
          <p:nvSpPr>
            <p:cNvPr id="147" name="Teardrop 3">
              <a:extLst>
                <a:ext uri="{FF2B5EF4-FFF2-40B4-BE49-F238E27FC236}">
                  <a16:creationId xmlns:a16="http://schemas.microsoft.com/office/drawing/2014/main" id="{2012A5D5-AE8F-4569-98E6-69B34C6B00F4}"/>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2"/>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48" name="Teardrop 3">
              <a:extLst>
                <a:ext uri="{FF2B5EF4-FFF2-40B4-BE49-F238E27FC236}">
                  <a16:creationId xmlns:a16="http://schemas.microsoft.com/office/drawing/2014/main" id="{300E7671-A4C6-4833-ADA0-99C86492AB31}"/>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49" name="그룹 148">
            <a:extLst>
              <a:ext uri="{FF2B5EF4-FFF2-40B4-BE49-F238E27FC236}">
                <a16:creationId xmlns:a16="http://schemas.microsoft.com/office/drawing/2014/main" id="{561533D8-84A1-47B3-A440-D4024CF9693A}"/>
              </a:ext>
            </a:extLst>
          </p:cNvPr>
          <p:cNvGrpSpPr/>
          <p:nvPr/>
        </p:nvGrpSpPr>
        <p:grpSpPr>
          <a:xfrm rot="4494514">
            <a:off x="9494068" y="1900586"/>
            <a:ext cx="474037" cy="474037"/>
            <a:chOff x="4543248" y="2367182"/>
            <a:chExt cx="1635977" cy="1635977"/>
          </a:xfrm>
        </p:grpSpPr>
        <p:sp>
          <p:nvSpPr>
            <p:cNvPr id="150" name="Teardrop 3">
              <a:extLst>
                <a:ext uri="{FF2B5EF4-FFF2-40B4-BE49-F238E27FC236}">
                  <a16:creationId xmlns:a16="http://schemas.microsoft.com/office/drawing/2014/main" id="{13D50381-52E7-46E8-ADDF-92C62F9F4E08}"/>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1"/>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51" name="Teardrop 3">
              <a:extLst>
                <a:ext uri="{FF2B5EF4-FFF2-40B4-BE49-F238E27FC236}">
                  <a16:creationId xmlns:a16="http://schemas.microsoft.com/office/drawing/2014/main" id="{AB0359C9-C398-4CFB-99BC-BFB7A6E7A687}"/>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52" name="그룹 151">
            <a:extLst>
              <a:ext uri="{FF2B5EF4-FFF2-40B4-BE49-F238E27FC236}">
                <a16:creationId xmlns:a16="http://schemas.microsoft.com/office/drawing/2014/main" id="{BF4663A2-BC2D-4CBC-8B17-B03F80F50408}"/>
              </a:ext>
            </a:extLst>
          </p:cNvPr>
          <p:cNvGrpSpPr/>
          <p:nvPr/>
        </p:nvGrpSpPr>
        <p:grpSpPr>
          <a:xfrm rot="19971922">
            <a:off x="8598390" y="1717502"/>
            <a:ext cx="474037" cy="474037"/>
            <a:chOff x="4543248" y="2367182"/>
            <a:chExt cx="1635977" cy="1635977"/>
          </a:xfrm>
        </p:grpSpPr>
        <p:sp>
          <p:nvSpPr>
            <p:cNvPr id="153" name="Teardrop 3">
              <a:extLst>
                <a:ext uri="{FF2B5EF4-FFF2-40B4-BE49-F238E27FC236}">
                  <a16:creationId xmlns:a16="http://schemas.microsoft.com/office/drawing/2014/main" id="{8CA41464-E705-4BB1-9804-A75979177C61}"/>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1"/>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54" name="Teardrop 3">
              <a:extLst>
                <a:ext uri="{FF2B5EF4-FFF2-40B4-BE49-F238E27FC236}">
                  <a16:creationId xmlns:a16="http://schemas.microsoft.com/office/drawing/2014/main" id="{4E2C3BCD-7637-484C-B608-EB9D44BFFE58}"/>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sp>
        <p:nvSpPr>
          <p:cNvPr id="155" name="Rectangle 9">
            <a:extLst>
              <a:ext uri="{FF2B5EF4-FFF2-40B4-BE49-F238E27FC236}">
                <a16:creationId xmlns:a16="http://schemas.microsoft.com/office/drawing/2014/main" id="{BEFDB944-48F0-4136-8012-E423CA46FFB4}"/>
              </a:ext>
            </a:extLst>
          </p:cNvPr>
          <p:cNvSpPr/>
          <p:nvPr/>
        </p:nvSpPr>
        <p:spPr>
          <a:xfrm>
            <a:off x="10969717" y="1244256"/>
            <a:ext cx="371782" cy="371178"/>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56" name="Rectangle 16">
            <a:extLst>
              <a:ext uri="{FF2B5EF4-FFF2-40B4-BE49-F238E27FC236}">
                <a16:creationId xmlns:a16="http://schemas.microsoft.com/office/drawing/2014/main" id="{21BCE477-3173-424E-BE89-5BC821BD96AF}"/>
              </a:ext>
            </a:extLst>
          </p:cNvPr>
          <p:cNvSpPr/>
          <p:nvPr/>
        </p:nvSpPr>
        <p:spPr>
          <a:xfrm>
            <a:off x="7090624" y="3298311"/>
            <a:ext cx="394118" cy="259020"/>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57" name="Rectangle 16">
            <a:extLst>
              <a:ext uri="{FF2B5EF4-FFF2-40B4-BE49-F238E27FC236}">
                <a16:creationId xmlns:a16="http://schemas.microsoft.com/office/drawing/2014/main" id="{884BFADD-8C98-410C-9831-47C84D3EDA29}"/>
              </a:ext>
            </a:extLst>
          </p:cNvPr>
          <p:cNvSpPr/>
          <p:nvPr/>
        </p:nvSpPr>
        <p:spPr>
          <a:xfrm rot="2700000">
            <a:off x="11022649" y="2860731"/>
            <a:ext cx="265920" cy="476745"/>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58" name="Freeform 18">
            <a:extLst>
              <a:ext uri="{FF2B5EF4-FFF2-40B4-BE49-F238E27FC236}">
                <a16:creationId xmlns:a16="http://schemas.microsoft.com/office/drawing/2014/main" id="{97C9804A-D951-49FE-BD08-B9A46F63336C}"/>
              </a:ext>
            </a:extLst>
          </p:cNvPr>
          <p:cNvSpPr/>
          <p:nvPr/>
        </p:nvSpPr>
        <p:spPr>
          <a:xfrm>
            <a:off x="7225769" y="1671737"/>
            <a:ext cx="427438" cy="344974"/>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59" name="Rounded Rectangle 5">
            <a:extLst>
              <a:ext uri="{FF2B5EF4-FFF2-40B4-BE49-F238E27FC236}">
                <a16:creationId xmlns:a16="http://schemas.microsoft.com/office/drawing/2014/main" id="{08AF635F-4BEA-4B6E-9034-12610E3C62F4}"/>
              </a:ext>
            </a:extLst>
          </p:cNvPr>
          <p:cNvSpPr>
            <a:spLocks noChangeAspect="1"/>
          </p:cNvSpPr>
          <p:nvPr/>
        </p:nvSpPr>
        <p:spPr>
          <a:xfrm flipH="1">
            <a:off x="9148241" y="984911"/>
            <a:ext cx="356269" cy="29390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3" name="Rectangle 2"/>
          <p:cNvSpPr/>
          <p:nvPr/>
        </p:nvSpPr>
        <p:spPr>
          <a:xfrm>
            <a:off x="1080147" y="1387064"/>
            <a:ext cx="6977966" cy="429303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mj-lt"/>
              <a:buAutoNum type="arabicPeriod"/>
            </a:pPr>
            <a:r>
              <a:rPr lang="id-ID" dirty="0">
                <a:latin typeface="Calibri" panose="020F0502020204030204" pitchFamily="34" charset="0"/>
                <a:cs typeface="Times New Roman" panose="02020603050405020304" pitchFamily="18" charset="0"/>
              </a:rPr>
              <a:t>Tanda-tanda</a:t>
            </a:r>
            <a:r>
              <a:rPr lang="id-ID" sz="1800" dirty="0">
                <a:effectLst/>
                <a:latin typeface="Calibri" panose="020F0502020204030204" pitchFamily="34" charset="0"/>
                <a:ea typeface="Calibri" panose="020F0502020204030204" pitchFamily="34" charset="0"/>
                <a:cs typeface="Times New Roman" panose="02020603050405020304" pitchFamily="18" charset="0"/>
              </a:rPr>
              <a:t> dislokasi, pengukuran panjang ekstremitas bawah.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mj-lt"/>
              <a:buAutoNum type="arabicPeriod"/>
            </a:pPr>
            <a:r>
              <a:rPr lang="id-ID" sz="1800" dirty="0">
                <a:effectLst/>
                <a:latin typeface="Calibri" panose="020F0502020204030204" pitchFamily="34" charset="0"/>
                <a:ea typeface="Calibri" panose="020F0502020204030204" pitchFamily="34" charset="0"/>
                <a:cs typeface="Times New Roman" panose="02020603050405020304" pitchFamily="18" charset="0"/>
              </a:rPr>
              <a:t>Masalah nyeri, kerusakan mobilitas fisik, risiko gangguan neurovaskular dan koping tidak efektif.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mj-lt"/>
              <a:buAutoNum type="arabicPeriod"/>
            </a:pPr>
            <a:r>
              <a:rPr lang="id-ID" sz="1800" dirty="0">
                <a:effectLst/>
                <a:latin typeface="Calibri" panose="020F0502020204030204" pitchFamily="34" charset="0"/>
                <a:ea typeface="Calibri" panose="020F0502020204030204" pitchFamily="34" charset="0"/>
                <a:cs typeface="Times New Roman" panose="02020603050405020304" pitchFamily="18" charset="0"/>
              </a:rPr>
              <a:t>Ciri-ciri kompartemen sindrom, manajemen strain, sprain, manajemen nyeri, kolaborasi pemasangan traksi, gips, fitting kaki palsu, pasca amputasi dan kruk.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mj-lt"/>
              <a:buAutoNum type="arabicPeriod"/>
            </a:pPr>
            <a:r>
              <a:rPr lang="id-ID" sz="1800" dirty="0">
                <a:effectLst/>
                <a:latin typeface="Calibri" panose="020F0502020204030204" pitchFamily="34" charset="0"/>
                <a:ea typeface="Calibri" panose="020F0502020204030204" pitchFamily="34" charset="0"/>
                <a:cs typeface="Times New Roman" panose="02020603050405020304" pitchFamily="18" charset="0"/>
              </a:rPr>
              <a:t>Kasus etik pada sistem muskulo seperti amputasi, dll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mj-lt"/>
              <a:buAutoNum type="arabicPeriod"/>
            </a:pPr>
            <a:r>
              <a:rPr lang="id-ID" sz="1800" dirty="0">
                <a:effectLst/>
                <a:latin typeface="Calibri" panose="020F0502020204030204" pitchFamily="34" charset="0"/>
                <a:ea typeface="Calibri" panose="020F0502020204030204" pitchFamily="34" charset="0"/>
                <a:cs typeface="Times New Roman" panose="02020603050405020304" pitchFamily="18" charset="0"/>
              </a:rPr>
              <a:t>Perawatan luka post op, traksi, gips, dll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mj-lt"/>
              <a:buAutoNum type="arabicPeriod"/>
            </a:pPr>
            <a:r>
              <a:rPr lang="id-ID" sz="1800" dirty="0">
                <a:effectLst/>
                <a:latin typeface="Calibri" panose="020F0502020204030204" pitchFamily="34" charset="0"/>
                <a:ea typeface="Calibri" panose="020F0502020204030204" pitchFamily="34" charset="0"/>
                <a:cs typeface="Times New Roman" panose="02020603050405020304" pitchFamily="18" charset="0"/>
              </a:rPr>
              <a:t>Komplikasi fraktur.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mj-lt"/>
              <a:buAutoNum type="arabicPeriod"/>
            </a:pPr>
            <a:r>
              <a:rPr lang="id-ID" sz="1800" dirty="0">
                <a:effectLst/>
                <a:latin typeface="Calibri" panose="020F0502020204030204" pitchFamily="34" charset="0"/>
                <a:ea typeface="Calibri" panose="020F0502020204030204" pitchFamily="34" charset="0"/>
                <a:cs typeface="Times New Roman" panose="02020603050405020304" pitchFamily="18" charset="0"/>
              </a:rPr>
              <a:t>Kekuatan otot</a:t>
            </a:r>
            <a:endParaRPr lang="id-ID" sz="2000" dirty="0"/>
          </a:p>
        </p:txBody>
      </p:sp>
    </p:spTree>
    <p:extLst>
      <p:ext uri="{BB962C8B-B14F-4D97-AF65-F5344CB8AC3E}">
        <p14:creationId xmlns:p14="http://schemas.microsoft.com/office/powerpoint/2010/main" val="2038907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endParaRPr lang="id-ID"/>
          </a:p>
        </p:txBody>
      </p:sp>
      <p:graphicFrame>
        <p:nvGraphicFramePr>
          <p:cNvPr id="3" name="Content Placeholder 3"/>
          <p:cNvGraphicFramePr>
            <a:graphicFrameLocks/>
          </p:cNvGraphicFramePr>
          <p:nvPr>
            <p:extLst>
              <p:ext uri="{D42A27DB-BD31-4B8C-83A1-F6EECF244321}">
                <p14:modId xmlns:p14="http://schemas.microsoft.com/office/powerpoint/2010/main" val="1798237349"/>
              </p:ext>
            </p:extLst>
          </p:nvPr>
        </p:nvGraphicFramePr>
        <p:xfrm>
          <a:off x="0" y="16394"/>
          <a:ext cx="12191999" cy="6776801"/>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1175999">
                  <a:extLst>
                    <a:ext uri="{9D8B030D-6E8A-4147-A177-3AD203B41FA5}">
                      <a16:colId xmlns:a16="http://schemas.microsoft.com/office/drawing/2014/main" val="20001"/>
                    </a:ext>
                  </a:extLst>
                </a:gridCol>
              </a:tblGrid>
              <a:tr h="388234">
                <a:tc>
                  <a:txBody>
                    <a:bodyPr/>
                    <a:lstStyle/>
                    <a:p>
                      <a:pPr algn="ctr"/>
                      <a:r>
                        <a:rPr lang="en-ID" sz="1400" dirty="0" err="1">
                          <a:solidFill>
                            <a:schemeClr val="tx1"/>
                          </a:solidFill>
                        </a:rPr>
                        <a:t>Fokus</a:t>
                      </a:r>
                      <a:endParaRPr lang="en-US" sz="1400" dirty="0">
                        <a:solidFill>
                          <a:schemeClr val="tx1"/>
                        </a:solidFill>
                      </a:endParaRPr>
                    </a:p>
                  </a:txBody>
                  <a:tcPr/>
                </a:tc>
                <a:tc>
                  <a:txBody>
                    <a:bodyPr/>
                    <a:lstStyle/>
                    <a:p>
                      <a:pPr algn="ctr"/>
                      <a:r>
                        <a:rPr lang="en-ID" sz="1400" dirty="0" err="1">
                          <a:solidFill>
                            <a:schemeClr val="tx1"/>
                          </a:solidFill>
                        </a:rPr>
                        <a:t>Sistem</a:t>
                      </a:r>
                      <a:r>
                        <a:rPr lang="id-ID" sz="1400" baseline="0" dirty="0">
                          <a:solidFill>
                            <a:schemeClr val="tx1"/>
                          </a:solidFill>
                        </a:rPr>
                        <a:t> </a:t>
                      </a:r>
                      <a:r>
                        <a:rPr lang="id-ID" sz="1400" b="1" kern="1200" dirty="0">
                          <a:solidFill>
                            <a:schemeClr val="tx1"/>
                          </a:solidFill>
                          <a:latin typeface="+mn-lt"/>
                          <a:ea typeface="+mn-ea"/>
                          <a:cs typeface="+mn-cs"/>
                        </a:rPr>
                        <a:t>Muskuloskeletal </a:t>
                      </a:r>
                      <a:endParaRPr lang="en-US" sz="1400" b="1" kern="1200" dirty="0">
                        <a:solidFill>
                          <a:schemeClr val="tx1"/>
                        </a:solidFill>
                        <a:latin typeface="+mn-lt"/>
                        <a:ea typeface="+mn-ea"/>
                        <a:cs typeface="+mn-cs"/>
                      </a:endParaRPr>
                    </a:p>
                  </a:txBody>
                  <a:tcPr/>
                </a:tc>
                <a:extLst>
                  <a:ext uri="{0D108BD9-81ED-4DB2-BD59-A6C34878D82A}">
                    <a16:rowId xmlns:a16="http://schemas.microsoft.com/office/drawing/2014/main" val="10000"/>
                  </a:ext>
                </a:extLst>
              </a:tr>
              <a:tr h="1721239">
                <a:tc>
                  <a:txBody>
                    <a:bodyPr/>
                    <a:lstStyle/>
                    <a:p>
                      <a:r>
                        <a:rPr lang="en-ID" sz="1400" dirty="0" err="1">
                          <a:solidFill>
                            <a:schemeClr val="tx1"/>
                          </a:solidFill>
                        </a:rPr>
                        <a:t>Pengkajian</a:t>
                      </a:r>
                      <a:endParaRPr lang="en-US" sz="1400" dirty="0">
                        <a:solidFill>
                          <a:schemeClr val="tx1"/>
                        </a:solidFill>
                      </a:endParaRPr>
                    </a:p>
                  </a:txBody>
                  <a:tcPr/>
                </a:tc>
                <a:tc>
                  <a:txBody>
                    <a:bodyPr/>
                    <a:lstStyle/>
                    <a:p>
                      <a:pPr marL="342900" indent="-342900">
                        <a:buFont typeface="+mj-lt"/>
                        <a:buAutoNum type="arabicPeriod"/>
                      </a:pPr>
                      <a:r>
                        <a:rPr lang="id-ID" sz="1400" kern="1200" dirty="0">
                          <a:solidFill>
                            <a:schemeClr val="dk1"/>
                          </a:solidFill>
                          <a:effectLst/>
                          <a:latin typeface="+mn-lt"/>
                          <a:ea typeface="+mn-ea"/>
                          <a:cs typeface="+mn-cs"/>
                        </a:rPr>
                        <a:t>Mengkaji status neurovascular pada pasien fraktur status neurovascular: 5 P    (Pain/Nyeri, Paralisis, Parestesi, Pulse/denyut nadi, Pale/pucat) dilakukan pada bagian distal area yang sakit. </a:t>
                      </a:r>
                      <a:endParaRPr lang="en-US" sz="1400" kern="1200" dirty="0">
                        <a:solidFill>
                          <a:schemeClr val="dk1"/>
                        </a:solidFill>
                        <a:effectLst/>
                        <a:latin typeface="+mn-lt"/>
                        <a:ea typeface="+mn-ea"/>
                        <a:cs typeface="+mn-cs"/>
                      </a:endParaRPr>
                    </a:p>
                    <a:p>
                      <a:pPr marL="342900" indent="-342900">
                        <a:buFont typeface="+mj-lt"/>
                        <a:buAutoNum type="arabicPeriod"/>
                      </a:pPr>
                      <a:r>
                        <a:rPr lang="id-ID" sz="1400" kern="1200" dirty="0">
                          <a:solidFill>
                            <a:schemeClr val="dk1"/>
                          </a:solidFill>
                          <a:effectLst/>
                          <a:latin typeface="+mn-lt"/>
                          <a:ea typeface="+mn-ea"/>
                          <a:cs typeface="+mn-cs"/>
                        </a:rPr>
                        <a:t>Melakukan pengukuran panjang ekstremitas bawah.</a:t>
                      </a:r>
                      <a:endParaRPr lang="en-US" sz="1400" kern="1200" dirty="0">
                        <a:solidFill>
                          <a:schemeClr val="dk1"/>
                        </a:solidFill>
                        <a:effectLst/>
                        <a:latin typeface="+mn-lt"/>
                        <a:ea typeface="+mn-ea"/>
                        <a:cs typeface="+mn-cs"/>
                      </a:endParaRPr>
                    </a:p>
                    <a:p>
                      <a:pPr marL="342900" indent="-342900">
                        <a:buFont typeface="+mj-lt"/>
                        <a:buAutoNum type="arabicPeriod"/>
                      </a:pPr>
                      <a:r>
                        <a:rPr lang="id-ID" sz="1400" kern="1200" dirty="0">
                          <a:solidFill>
                            <a:schemeClr val="dk1"/>
                          </a:solidFill>
                          <a:effectLst/>
                          <a:latin typeface="+mn-lt"/>
                          <a:ea typeface="+mn-ea"/>
                          <a:cs typeface="+mn-cs"/>
                        </a:rPr>
                        <a:t>Menelaah komplikasi fraktur</a:t>
                      </a:r>
                      <a:endParaRPr lang="en-US" sz="1400" kern="1200" dirty="0">
                        <a:solidFill>
                          <a:schemeClr val="dk1"/>
                        </a:solidFill>
                        <a:effectLst/>
                        <a:latin typeface="+mn-lt"/>
                        <a:ea typeface="+mn-ea"/>
                        <a:cs typeface="+mn-cs"/>
                      </a:endParaRPr>
                    </a:p>
                    <a:p>
                      <a:pPr marL="342900" indent="-342900">
                        <a:buFont typeface="+mj-lt"/>
                        <a:buAutoNum type="arabicPeriod"/>
                      </a:pPr>
                      <a:r>
                        <a:rPr lang="id-ID" sz="1400" kern="1200" dirty="0">
                          <a:solidFill>
                            <a:schemeClr val="dk1"/>
                          </a:solidFill>
                          <a:effectLst/>
                          <a:latin typeface="+mn-lt"/>
                          <a:ea typeface="+mn-ea"/>
                          <a:cs typeface="+mn-cs"/>
                        </a:rPr>
                        <a:t>Pengukuran ekstremitas bawah yang mengalami trauma, pengukuran mulai dari krista iliaka sampai malleolus. Pendek area yang sakit menunjukkan ada fraktur displaced. Panjang area yang sakit menunjukan dislokasi </a:t>
                      </a:r>
                      <a:endParaRPr lang="en-US" sz="1400" kern="1200" dirty="0">
                        <a:solidFill>
                          <a:schemeClr val="dk1"/>
                        </a:solidFill>
                        <a:effectLst/>
                        <a:latin typeface="+mn-lt"/>
                        <a:ea typeface="+mn-ea"/>
                        <a:cs typeface="+mn-cs"/>
                      </a:endParaRPr>
                    </a:p>
                    <a:p>
                      <a:pPr marL="342900" indent="-342900">
                        <a:buFont typeface="+mj-lt"/>
                        <a:buAutoNum type="arabicPeriod"/>
                      </a:pPr>
                      <a:r>
                        <a:rPr lang="id-ID" sz="1400" kern="1200" dirty="0">
                          <a:solidFill>
                            <a:schemeClr val="dk1"/>
                          </a:solidFill>
                          <a:effectLst/>
                          <a:latin typeface="+mn-lt"/>
                          <a:ea typeface="+mn-ea"/>
                          <a:cs typeface="+mn-cs"/>
                        </a:rPr>
                        <a:t>Menjelaskan tanda – tanda OA, gout, osteoporosis. Menjelaskan tanda – tanda dislokasi.</a:t>
                      </a:r>
                      <a:endParaRPr lang="en-US" sz="1400" kern="1200" dirty="0">
                        <a:solidFill>
                          <a:schemeClr val="dk1"/>
                        </a:solidFill>
                        <a:effectLst/>
                        <a:latin typeface="+mn-lt"/>
                        <a:ea typeface="+mn-ea"/>
                        <a:cs typeface="+mn-cs"/>
                      </a:endParaRPr>
                    </a:p>
                    <a:p>
                      <a:pPr marL="342900" indent="-342900">
                        <a:buFont typeface="+mj-lt"/>
                        <a:buAutoNum type="arabicPeriod"/>
                      </a:pPr>
                      <a:r>
                        <a:rPr lang="id-ID" sz="1400" kern="1200" dirty="0">
                          <a:solidFill>
                            <a:schemeClr val="dk1"/>
                          </a:solidFill>
                          <a:effectLst/>
                          <a:latin typeface="+mn-lt"/>
                          <a:ea typeface="+mn-ea"/>
                          <a:cs typeface="+mn-cs"/>
                        </a:rPr>
                        <a:t>Mengkaji kekuatan otot</a:t>
                      </a:r>
                    </a:p>
                  </a:txBody>
                  <a:tcPr/>
                </a:tc>
                <a:extLst>
                  <a:ext uri="{0D108BD9-81ED-4DB2-BD59-A6C34878D82A}">
                    <a16:rowId xmlns:a16="http://schemas.microsoft.com/office/drawing/2014/main" val="10001"/>
                  </a:ext>
                </a:extLst>
              </a:tr>
              <a:tr h="734947">
                <a:tc>
                  <a:txBody>
                    <a:bodyPr/>
                    <a:lstStyle/>
                    <a:p>
                      <a:r>
                        <a:rPr lang="en-ID" sz="1400" dirty="0" err="1">
                          <a:solidFill>
                            <a:schemeClr val="tx1"/>
                          </a:solidFill>
                        </a:rPr>
                        <a:t>Diagnosa</a:t>
                      </a:r>
                      <a:endParaRPr lang="en-US" sz="1400" dirty="0">
                        <a:solidFill>
                          <a:schemeClr val="tx1"/>
                        </a:solidFill>
                      </a:endParaRPr>
                    </a:p>
                  </a:txBody>
                  <a:tcPr/>
                </a:tc>
                <a:tc>
                  <a:txBody>
                    <a:bodyPr/>
                    <a:lstStyle/>
                    <a:p>
                      <a:pPr marL="342900" indent="-342900">
                        <a:buAutoNum type="arabicPeriod"/>
                      </a:pPr>
                      <a:r>
                        <a:rPr lang="id-ID" sz="1400" kern="1200" dirty="0">
                          <a:solidFill>
                            <a:schemeClr val="dk1"/>
                          </a:solidFill>
                          <a:effectLst/>
                          <a:latin typeface="+mn-lt"/>
                          <a:ea typeface="+mn-ea"/>
                          <a:cs typeface="+mn-cs"/>
                        </a:rPr>
                        <a:t>Nyeri Akut </a:t>
                      </a:r>
                      <a:endParaRPr lang="en-US" sz="1400" kern="1200" dirty="0">
                        <a:solidFill>
                          <a:schemeClr val="dk1"/>
                        </a:solidFill>
                        <a:effectLst/>
                        <a:latin typeface="+mn-lt"/>
                        <a:ea typeface="+mn-ea"/>
                        <a:cs typeface="+mn-cs"/>
                      </a:endParaRPr>
                    </a:p>
                    <a:p>
                      <a:pPr marL="342900" indent="-342900">
                        <a:buAutoNum type="arabicPeriod"/>
                      </a:pPr>
                      <a:r>
                        <a:rPr lang="id-ID" sz="1400" kern="1200" dirty="0">
                          <a:solidFill>
                            <a:schemeClr val="dk1"/>
                          </a:solidFill>
                          <a:effectLst/>
                          <a:latin typeface="+mn-lt"/>
                          <a:ea typeface="+mn-ea"/>
                          <a:cs typeface="+mn-cs"/>
                        </a:rPr>
                        <a:t>Kerusakan mobilitas fisik </a:t>
                      </a:r>
                      <a:endParaRPr lang="en-US" sz="1400" kern="1200" dirty="0">
                        <a:solidFill>
                          <a:schemeClr val="dk1"/>
                        </a:solidFill>
                        <a:effectLst/>
                        <a:latin typeface="+mn-lt"/>
                        <a:ea typeface="+mn-ea"/>
                        <a:cs typeface="+mn-cs"/>
                      </a:endParaRPr>
                    </a:p>
                    <a:p>
                      <a:pPr marL="342900" indent="-342900">
                        <a:buAutoNum type="arabicPeriod"/>
                      </a:pPr>
                      <a:r>
                        <a:rPr lang="id-ID" sz="1400" kern="1200" dirty="0">
                          <a:solidFill>
                            <a:schemeClr val="dk1"/>
                          </a:solidFill>
                          <a:effectLst/>
                          <a:latin typeface="+mn-lt"/>
                          <a:ea typeface="+mn-ea"/>
                          <a:cs typeface="+mn-cs"/>
                        </a:rPr>
                        <a:t>Risiko neurovascular </a:t>
                      </a:r>
                      <a:r>
                        <a:rPr lang="en-US" sz="1400" kern="1200" dirty="0" err="1">
                          <a:solidFill>
                            <a:schemeClr val="dk1"/>
                          </a:solidFill>
                          <a:effectLst/>
                          <a:latin typeface="+mn-lt"/>
                          <a:ea typeface="+mn-ea"/>
                          <a:cs typeface="+mn-cs"/>
                        </a:rPr>
                        <a:t>tidak</a:t>
                      </a:r>
                      <a:r>
                        <a:rPr lang="en-US" sz="1400" kern="1200" dirty="0">
                          <a:solidFill>
                            <a:schemeClr val="dk1"/>
                          </a:solidFill>
                          <a:effectLst/>
                          <a:latin typeface="+mn-lt"/>
                          <a:ea typeface="+mn-ea"/>
                          <a:cs typeface="+mn-cs"/>
                        </a:rPr>
                        <a:t> </a:t>
                      </a:r>
                      <a:r>
                        <a:rPr lang="en-US" sz="1400" kern="1200" dirty="0" err="1">
                          <a:solidFill>
                            <a:schemeClr val="dk1"/>
                          </a:solidFill>
                          <a:effectLst/>
                          <a:latin typeface="+mn-lt"/>
                          <a:ea typeface="+mn-ea"/>
                          <a:cs typeface="+mn-cs"/>
                        </a:rPr>
                        <a:t>efektif</a:t>
                      </a:r>
                      <a:endParaRPr lang="id-ID" sz="1400" kern="1200" dirty="0">
                        <a:solidFill>
                          <a:schemeClr val="dk1"/>
                        </a:solidFill>
                        <a:effectLst/>
                        <a:latin typeface="+mn-lt"/>
                        <a:ea typeface="+mn-ea"/>
                        <a:cs typeface="+mn-cs"/>
                      </a:endParaRPr>
                    </a:p>
                  </a:txBody>
                  <a:tcPr/>
                </a:tc>
                <a:extLst>
                  <a:ext uri="{0D108BD9-81ED-4DB2-BD59-A6C34878D82A}">
                    <a16:rowId xmlns:a16="http://schemas.microsoft.com/office/drawing/2014/main" val="10002"/>
                  </a:ext>
                </a:extLst>
              </a:tr>
              <a:tr h="2742312">
                <a:tc>
                  <a:txBody>
                    <a:bodyPr/>
                    <a:lstStyle/>
                    <a:p>
                      <a:r>
                        <a:rPr lang="id-ID" sz="1400" dirty="0">
                          <a:solidFill>
                            <a:schemeClr val="tx1"/>
                          </a:solidFill>
                        </a:rPr>
                        <a:t>Intervensi</a:t>
                      </a:r>
                      <a:endParaRPr lang="en-US" sz="1400" dirty="0">
                        <a:solidFill>
                          <a:schemeClr val="tx1"/>
                        </a:solidFill>
                      </a:endParaRPr>
                    </a:p>
                  </a:txBody>
                  <a:tcPr/>
                </a:tc>
                <a:tc>
                  <a:txBody>
                    <a:bodyPr/>
                    <a:lstStyle/>
                    <a:p>
                      <a:pPr marL="342900" indent="-342900">
                        <a:buAutoNum type="arabicPeriod"/>
                      </a:pPr>
                      <a:r>
                        <a:rPr lang="id-ID" sz="1400" kern="1200" dirty="0">
                          <a:solidFill>
                            <a:schemeClr val="dk1"/>
                          </a:solidFill>
                          <a:effectLst/>
                          <a:latin typeface="+mn-lt"/>
                          <a:ea typeface="+mn-ea"/>
                          <a:cs typeface="+mn-cs"/>
                        </a:rPr>
                        <a:t>Manajemen pasien fraktur difokuskan kepada meningkatkan kenyamanan, mencegah komplikasi dan rehabilitasi. Untuk mengurangi rasa nyeri dapat diberikan analgetik dan perawat harus mengevaluasi efektifitas analgesik, jika nyeri tidak hilang indikasi dari kerusakan neurovascular. Untuk menurunkan bengkak dan nyeri dapat dilakukan elevasi dari daerah yang terkena.</a:t>
                      </a:r>
                      <a:endParaRPr lang="en-US" sz="1400" kern="1200" dirty="0">
                        <a:solidFill>
                          <a:schemeClr val="dk1"/>
                        </a:solidFill>
                        <a:effectLst/>
                        <a:latin typeface="+mn-lt"/>
                        <a:ea typeface="+mn-ea"/>
                        <a:cs typeface="+mn-cs"/>
                      </a:endParaRPr>
                    </a:p>
                    <a:p>
                      <a:pPr marL="342900" indent="-342900">
                        <a:buAutoNum type="arabicPeriod"/>
                      </a:pPr>
                      <a:r>
                        <a:rPr lang="id-ID" sz="1400" kern="1200" dirty="0">
                          <a:solidFill>
                            <a:schemeClr val="dk1"/>
                          </a:solidFill>
                          <a:effectLst/>
                          <a:latin typeface="+mn-lt"/>
                          <a:ea typeface="+mn-ea"/>
                          <a:cs typeface="+mn-cs"/>
                        </a:rPr>
                        <a:t>Tindakan untuk strain meliputi RICE (rest, ice, compression dan elevation) </a:t>
                      </a:r>
                      <a:endParaRPr lang="en-US" sz="1400" kern="1200" dirty="0">
                        <a:solidFill>
                          <a:schemeClr val="dk1"/>
                        </a:solidFill>
                        <a:effectLst/>
                        <a:latin typeface="+mn-lt"/>
                        <a:ea typeface="+mn-ea"/>
                        <a:cs typeface="+mn-cs"/>
                      </a:endParaRPr>
                    </a:p>
                    <a:p>
                      <a:pPr marL="342900" indent="-342900">
                        <a:buAutoNum type="arabicPeriod"/>
                      </a:pPr>
                      <a:r>
                        <a:rPr lang="id-ID" sz="1400" kern="1200" dirty="0">
                          <a:solidFill>
                            <a:schemeClr val="dk1"/>
                          </a:solidFill>
                          <a:effectLst/>
                          <a:latin typeface="+mn-lt"/>
                          <a:ea typeface="+mn-ea"/>
                          <a:cs typeface="+mn-cs"/>
                        </a:rPr>
                        <a:t>Perawatan gips; gips dipasang bertujuan untuk melindungi dan mengimobilisasi fraktur untuk mempercepat penyembuhan, setelah pemasangan gips harus dilakukan pemeriksaan status neurovaskuler, jika setelah pemasangan gips terjadi nyeri hebat, tidak ada nadi, parestesi, paralisis maka tindakannya gips harus dibuka. </a:t>
                      </a:r>
                      <a:endParaRPr lang="en-US" sz="1400" kern="1200" dirty="0">
                        <a:solidFill>
                          <a:schemeClr val="dk1"/>
                        </a:solidFill>
                        <a:effectLst/>
                        <a:latin typeface="+mn-lt"/>
                        <a:ea typeface="+mn-ea"/>
                        <a:cs typeface="+mn-cs"/>
                      </a:endParaRPr>
                    </a:p>
                    <a:p>
                      <a:pPr marL="342900" indent="-342900">
                        <a:buAutoNum type="arabicPeriod"/>
                      </a:pPr>
                      <a:r>
                        <a:rPr lang="id-ID" sz="1400" kern="1200" dirty="0">
                          <a:solidFill>
                            <a:schemeClr val="dk1"/>
                          </a:solidFill>
                          <a:effectLst/>
                          <a:latin typeface="+mn-lt"/>
                          <a:ea typeface="+mn-ea"/>
                          <a:cs typeface="+mn-cs"/>
                        </a:rPr>
                        <a:t>Perawatan traksi adalah teknik untuk stabilisasi, alignmen dan memberikan tarikan pada fraktur. Traksi pada umumnya terdiri dari skeletal traksi dan skin traksi. Yang harus diperhatikan posisi pasien, posisi kaki pasien anatomis, pins risiko infeksi (skeletal traksi), simpul tali jangan sampai tersangkut katrol, nyeri pada tumit (risiko decubitus) dan beban harus menggantung.</a:t>
                      </a:r>
                      <a:endParaRPr lang="en-US" sz="1400" kern="1200" dirty="0">
                        <a:solidFill>
                          <a:schemeClr val="dk1"/>
                        </a:solidFill>
                        <a:effectLst/>
                        <a:latin typeface="+mn-lt"/>
                        <a:ea typeface="+mn-ea"/>
                        <a:cs typeface="+mn-cs"/>
                      </a:endParaRPr>
                    </a:p>
                    <a:p>
                      <a:pPr marL="342900" indent="-342900">
                        <a:buAutoNum type="arabicPeriod"/>
                      </a:pPr>
                      <a:r>
                        <a:rPr lang="id-ID" sz="1400" kern="1200" dirty="0">
                          <a:solidFill>
                            <a:schemeClr val="dk1"/>
                          </a:solidFill>
                          <a:effectLst/>
                          <a:latin typeface="+mn-lt"/>
                          <a:ea typeface="+mn-ea"/>
                          <a:cs typeface="+mn-cs"/>
                        </a:rPr>
                        <a:t>Perawatan Kruk pengukuran pada posisi supine ujung kruk berada 15 cm di samping tumit klien. Tempatkan ujung pita pengukur dengan lebar tiga sampai empat jari (4 – 5 cm) dari aksila dan ukur sampai tumit klien.  Pada posisi berdiri: Posisi kruk dengan ujung kruk berada 14 – 15 cm di depan kaki klien. Dengan metode lain, siku harus di fleksikan 15 sampai 30 derajat. Lebar bantalan kruk harus 3 – 4 jari (4 – 5 cm) di bawah aksila. </a:t>
                      </a:r>
                    </a:p>
                  </a:txBody>
                  <a:tcPr/>
                </a:tc>
                <a:extLst>
                  <a:ext uri="{0D108BD9-81ED-4DB2-BD59-A6C34878D82A}">
                    <a16:rowId xmlns:a16="http://schemas.microsoft.com/office/drawing/2014/main" val="10003"/>
                  </a:ext>
                </a:extLst>
              </a:tr>
              <a:tr h="990180">
                <a:tc>
                  <a:txBody>
                    <a:bodyPr/>
                    <a:lstStyle/>
                    <a:p>
                      <a:r>
                        <a:rPr lang="id-ID" sz="1400" dirty="0">
                          <a:solidFill>
                            <a:schemeClr val="tx1"/>
                          </a:solidFill>
                        </a:rPr>
                        <a:t>Evaluasi</a:t>
                      </a:r>
                      <a:endParaRPr lang="en-US" sz="1400" dirty="0">
                        <a:solidFill>
                          <a:schemeClr val="tx1"/>
                        </a:solidFill>
                      </a:endParaRPr>
                    </a:p>
                  </a:txBody>
                  <a:tcPr/>
                </a:tc>
                <a:tc>
                  <a:txBody>
                    <a:bodyPr/>
                    <a:lstStyle/>
                    <a:p>
                      <a:pPr marL="342900" indent="-342900">
                        <a:buAutoNum type="arabicPeriod"/>
                      </a:pPr>
                      <a:r>
                        <a:rPr lang="id-ID" sz="1800" kern="1200" dirty="0">
                          <a:solidFill>
                            <a:schemeClr val="dk1"/>
                          </a:solidFill>
                          <a:effectLst/>
                          <a:latin typeface="+mn-lt"/>
                          <a:ea typeface="+mn-ea"/>
                          <a:cs typeface="+mn-cs"/>
                        </a:rPr>
                        <a:t>Mencegah terjadinya komplikasi seperti kompartemen syndrome dengan ciri-ciri nyeri hebat tidak berkurang dengan analgetik, pucat, parestesi, tidak ada denyut nadi di bagian distal dan teraba dingin. </a:t>
                      </a:r>
                      <a:endParaRPr lang="en-US" sz="1800" kern="1200" dirty="0">
                        <a:solidFill>
                          <a:schemeClr val="dk1"/>
                        </a:solidFill>
                        <a:effectLst/>
                        <a:latin typeface="+mn-lt"/>
                        <a:ea typeface="+mn-ea"/>
                        <a:cs typeface="+mn-cs"/>
                      </a:endParaRPr>
                    </a:p>
                    <a:p>
                      <a:pPr marL="342900" indent="-342900">
                        <a:buAutoNum type="arabicPeriod"/>
                      </a:pPr>
                      <a:r>
                        <a:rPr lang="id-ID" sz="1800" kern="1200" dirty="0">
                          <a:solidFill>
                            <a:schemeClr val="dk1"/>
                          </a:solidFill>
                          <a:effectLst/>
                          <a:latin typeface="+mn-lt"/>
                          <a:ea typeface="+mn-ea"/>
                          <a:cs typeface="+mn-cs"/>
                        </a:rPr>
                        <a:t>Tindakan dilakukan fasciotomy.</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45238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47D3742-99E2-439D-847B-097155E7B9E8}"/>
              </a:ext>
            </a:extLst>
          </p:cNvPr>
          <p:cNvSpPr txBox="1">
            <a:spLocks noChangeArrowheads="1"/>
          </p:cNvSpPr>
          <p:nvPr/>
        </p:nvSpPr>
        <p:spPr bwMode="auto">
          <a:xfrm>
            <a:off x="801936" y="699434"/>
            <a:ext cx="91440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bIns="0" anchor="b"/>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id-ID" altLang="id-ID" sz="4000" b="1" dirty="0">
                <a:solidFill>
                  <a:schemeClr val="accent2">
                    <a:lumMod val="50000"/>
                  </a:schemeClr>
                </a:solidFill>
                <a:latin typeface="Comic Sans MS" panose="030F0702030302020204" pitchFamily="66" charset="0"/>
                <a:ea typeface="ＭＳ Ｐゴシック" panose="020B0600070205080204" pitchFamily="34" charset="-128"/>
              </a:rPr>
              <a:t>Definisi </a:t>
            </a:r>
            <a:r>
              <a:rPr lang="en-US" altLang="id-ID" sz="4000" b="1" dirty="0">
                <a:solidFill>
                  <a:schemeClr val="accent2">
                    <a:lumMod val="50000"/>
                  </a:schemeClr>
                </a:solidFill>
                <a:latin typeface="Comic Sans MS" panose="030F0702030302020204" pitchFamily="66" charset="0"/>
                <a:ea typeface="ＭＳ Ｐゴシック" panose="020B0600070205080204" pitchFamily="34" charset="-128"/>
              </a:rPr>
              <a:t>Fra</a:t>
            </a:r>
            <a:r>
              <a:rPr lang="id-ID" altLang="id-ID" sz="4000" b="1" dirty="0">
                <a:solidFill>
                  <a:schemeClr val="accent2">
                    <a:lumMod val="50000"/>
                  </a:schemeClr>
                </a:solidFill>
                <a:latin typeface="Comic Sans MS" panose="030F0702030302020204" pitchFamily="66" charset="0"/>
                <a:ea typeface="ＭＳ Ｐゴシック" panose="020B0600070205080204" pitchFamily="34" charset="-128"/>
              </a:rPr>
              <a:t>k</a:t>
            </a:r>
            <a:r>
              <a:rPr lang="en-US" altLang="id-ID" sz="4000" b="1" dirty="0">
                <a:solidFill>
                  <a:schemeClr val="accent2">
                    <a:lumMod val="50000"/>
                  </a:schemeClr>
                </a:solidFill>
                <a:latin typeface="Comic Sans MS" panose="030F0702030302020204" pitchFamily="66" charset="0"/>
                <a:ea typeface="ＭＳ Ｐゴシック" panose="020B0600070205080204" pitchFamily="34" charset="-128"/>
              </a:rPr>
              <a:t>tur </a:t>
            </a:r>
            <a:r>
              <a:rPr lang="en-US" altLang="id-ID" sz="4000" b="1" dirty="0" err="1">
                <a:solidFill>
                  <a:schemeClr val="accent2">
                    <a:lumMod val="50000"/>
                  </a:schemeClr>
                </a:solidFill>
                <a:latin typeface="Comic Sans MS" panose="030F0702030302020204" pitchFamily="66" charset="0"/>
                <a:ea typeface="ＭＳ Ｐゴシック" panose="020B0600070205080204" pitchFamily="34" charset="-128"/>
              </a:rPr>
              <a:t>Tulang</a:t>
            </a:r>
            <a:endParaRPr lang="en-US" altLang="id-ID" sz="4000" b="1" dirty="0">
              <a:solidFill>
                <a:schemeClr val="accent2">
                  <a:lumMod val="50000"/>
                </a:schemeClr>
              </a:solidFill>
              <a:latin typeface="Comic Sans MS" panose="030F0702030302020204" pitchFamily="66" charset="0"/>
              <a:ea typeface="ＭＳ Ｐゴシック" panose="020B0600070205080204" pitchFamily="34" charset="-128"/>
            </a:endParaRPr>
          </a:p>
        </p:txBody>
      </p:sp>
      <p:sp>
        <p:nvSpPr>
          <p:cNvPr id="7" name="Rectangle 3">
            <a:extLst>
              <a:ext uri="{FF2B5EF4-FFF2-40B4-BE49-F238E27FC236}">
                <a16:creationId xmlns:a16="http://schemas.microsoft.com/office/drawing/2014/main" id="{E67B8252-5596-418E-9CB1-C831D1F91EED}"/>
              </a:ext>
            </a:extLst>
          </p:cNvPr>
          <p:cNvSpPr txBox="1">
            <a:spLocks noChangeArrowheads="1"/>
          </p:cNvSpPr>
          <p:nvPr/>
        </p:nvSpPr>
        <p:spPr bwMode="auto">
          <a:xfrm>
            <a:off x="801936" y="1748911"/>
            <a:ext cx="6906964"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8013" indent="-608013"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008063" indent="-608013"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indent="0">
              <a:spcBef>
                <a:spcPct val="20000"/>
              </a:spcBef>
              <a:buClr>
                <a:srgbClr val="FFFF00"/>
              </a:buClr>
              <a:buSzPct val="95000"/>
            </a:pPr>
            <a:r>
              <a:rPr lang="id-ID" altLang="id-ID" b="1" dirty="0">
                <a:latin typeface="Cambria" panose="02040503050406030204" pitchFamily="18" charset="0"/>
                <a:ea typeface="Cambria" panose="02040503050406030204" pitchFamily="18" charset="0"/>
                <a:sym typeface="Wingdings" panose="05000000000000000000" pitchFamily="2" charset="2"/>
              </a:rPr>
              <a:t>Terjadinya diskontinuitas (Ketidak Sinambungan) jaringan tulang / tulang rawan</a:t>
            </a:r>
            <a:r>
              <a:rPr lang="en-US" altLang="id-ID" b="1" dirty="0">
                <a:latin typeface="Cambria" panose="02040503050406030204" pitchFamily="18" charset="0"/>
                <a:ea typeface="Cambria" panose="02040503050406030204" pitchFamily="18" charset="0"/>
                <a:sym typeface="Wingdings" panose="05000000000000000000" pitchFamily="2" charset="2"/>
              </a:rPr>
              <a:t>.   </a:t>
            </a:r>
          </a:p>
          <a:p>
            <a:pPr lvl="2">
              <a:spcBef>
                <a:spcPct val="20000"/>
              </a:spcBef>
              <a:buClr>
                <a:srgbClr val="FFFF00"/>
              </a:buClr>
              <a:buSzPct val="70000"/>
              <a:buFont typeface="Wingdings" panose="05000000000000000000" pitchFamily="2" charset="2"/>
              <a:buChar char="u"/>
            </a:pPr>
            <a:r>
              <a:rPr lang="id-ID" altLang="id-ID" sz="2100" b="1" dirty="0">
                <a:latin typeface="Cambria" panose="02040503050406030204" pitchFamily="18" charset="0"/>
                <a:ea typeface="Cambria" panose="02040503050406030204" pitchFamily="18" charset="0"/>
              </a:rPr>
              <a:t>Penyebab:  </a:t>
            </a:r>
            <a:r>
              <a:rPr lang="id-ID" altLang="id-ID" sz="2100" b="1" dirty="0">
                <a:latin typeface="Cambria" panose="02040503050406030204" pitchFamily="18" charset="0"/>
                <a:ea typeface="Cambria" panose="02040503050406030204" pitchFamily="18" charset="0"/>
                <a:sym typeface="Wingdings" panose="05000000000000000000" pitchFamily="2" charset="2"/>
              </a:rPr>
              <a:t>Trauma  </a:t>
            </a:r>
          </a:p>
          <a:p>
            <a:pPr lvl="2">
              <a:spcBef>
                <a:spcPct val="20000"/>
              </a:spcBef>
              <a:buClr>
                <a:srgbClr val="FFFF00"/>
              </a:buClr>
              <a:buSzPct val="70000"/>
              <a:buFont typeface="Wingdings" panose="05000000000000000000" pitchFamily="2" charset="2"/>
              <a:buChar char="u"/>
            </a:pPr>
            <a:r>
              <a:rPr lang="id-ID" altLang="id-ID" sz="2100" b="1" dirty="0">
                <a:latin typeface="Cambria" panose="02040503050406030204" pitchFamily="18" charset="0"/>
                <a:ea typeface="Cambria" panose="02040503050406030204" pitchFamily="18" charset="0"/>
                <a:sym typeface="Wingdings" panose="05000000000000000000" pitchFamily="2" charset="2"/>
              </a:rPr>
              <a:t>Berat </a:t>
            </a:r>
          </a:p>
          <a:p>
            <a:pPr lvl="2">
              <a:spcBef>
                <a:spcPct val="20000"/>
              </a:spcBef>
              <a:buClr>
                <a:srgbClr val="FFFF00"/>
              </a:buClr>
              <a:buSzPct val="70000"/>
              <a:buFont typeface="Wingdings" panose="05000000000000000000" pitchFamily="2" charset="2"/>
              <a:buChar char="u"/>
            </a:pPr>
            <a:r>
              <a:rPr lang="id-ID" altLang="id-ID" sz="2100" b="1" dirty="0">
                <a:latin typeface="Cambria" panose="02040503050406030204" pitchFamily="18" charset="0"/>
                <a:ea typeface="Cambria" panose="02040503050406030204" pitchFamily="18" charset="0"/>
                <a:sym typeface="Wingdings" panose="05000000000000000000" pitchFamily="2" charset="2"/>
              </a:rPr>
              <a:t>Ringan</a:t>
            </a:r>
          </a:p>
        </p:txBody>
      </p:sp>
      <p:pic>
        <p:nvPicPr>
          <p:cNvPr id="6148" name="Picture 1">
            <a:extLst>
              <a:ext uri="{FF2B5EF4-FFF2-40B4-BE49-F238E27FC236}">
                <a16:creationId xmlns:a16="http://schemas.microsoft.com/office/drawing/2014/main" id="{8AECD95E-8B8E-4786-AC39-9310F324DFA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35639" y="1555096"/>
            <a:ext cx="15367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3">
            <a:extLst>
              <a:ext uri="{FF2B5EF4-FFF2-40B4-BE49-F238E27FC236}">
                <a16:creationId xmlns:a16="http://schemas.microsoft.com/office/drawing/2014/main" id="{57A582B3-BAA9-4BCE-B8B7-E0DBBA13969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48825" y="1705115"/>
            <a:ext cx="16129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linds(horizontal)">
                                      <p:cBhvr>
                                        <p:cTn id="7" dur="500"/>
                                        <p:tgtEl>
                                          <p:spTgt spid="7">
                                            <p:txEl>
                                              <p:pRg st="1" end="1"/>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blinds(horizontal)">
                                      <p:cBhvr>
                                        <p:cTn id="10" dur="500"/>
                                        <p:tgtEl>
                                          <p:spTgt spid="7">
                                            <p:txEl>
                                              <p:pRg st="2" end="2"/>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Effect transition="in" filter="blinds(horizontal)">
                                      <p:cBhvr>
                                        <p:cTn id="13"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F4F3CCF-D256-41AB-ABAF-20401A476BA9}"/>
              </a:ext>
            </a:extLst>
          </p:cNvPr>
          <p:cNvSpPr>
            <a:spLocks noGrp="1" noChangeArrowheads="1"/>
          </p:cNvSpPr>
          <p:nvPr>
            <p:ph type="title"/>
          </p:nvPr>
        </p:nvSpPr>
        <p:spPr>
          <a:xfrm>
            <a:off x="927100" y="685800"/>
            <a:ext cx="7772400" cy="1143000"/>
          </a:xfrm>
        </p:spPr>
        <p:txBody>
          <a:bodyPr/>
          <a:lstStyle/>
          <a:p>
            <a:r>
              <a:rPr lang="en-US" altLang="id-ID" dirty="0"/>
              <a:t>Collaborative Care</a:t>
            </a:r>
          </a:p>
        </p:txBody>
      </p:sp>
      <p:sp>
        <p:nvSpPr>
          <p:cNvPr id="13315" name="Rectangle 3">
            <a:extLst>
              <a:ext uri="{FF2B5EF4-FFF2-40B4-BE49-F238E27FC236}">
                <a16:creationId xmlns:a16="http://schemas.microsoft.com/office/drawing/2014/main" id="{B0363D0D-2B42-4B36-A9AE-FC8E6ADCC5D6}"/>
              </a:ext>
            </a:extLst>
          </p:cNvPr>
          <p:cNvSpPr>
            <a:spLocks noGrp="1" noChangeArrowheads="1"/>
          </p:cNvSpPr>
          <p:nvPr>
            <p:ph type="body" idx="1"/>
          </p:nvPr>
        </p:nvSpPr>
        <p:spPr>
          <a:xfrm>
            <a:off x="927100" y="1536700"/>
            <a:ext cx="5372100" cy="4114800"/>
          </a:xfrm>
          <a:effectLst>
            <a:outerShdw dist="35921" dir="2700000" algn="ctr" rotWithShape="0">
              <a:schemeClr val="bg1"/>
            </a:outerShdw>
          </a:effectLst>
        </p:spPr>
        <p:txBody>
          <a:bodyPr>
            <a:normAutofit/>
          </a:bodyPr>
          <a:lstStyle/>
          <a:p>
            <a:pPr marL="0" indent="0">
              <a:buNone/>
            </a:pPr>
            <a:r>
              <a:rPr lang="en-US" altLang="id-ID" sz="3600" dirty="0">
                <a:solidFill>
                  <a:srgbClr val="000066"/>
                </a:solidFill>
              </a:rPr>
              <a:t>Overall goals of treatment:</a:t>
            </a:r>
          </a:p>
          <a:p>
            <a:pPr lvl="1"/>
            <a:r>
              <a:rPr lang="id-ID" altLang="id-ID" sz="2400" dirty="0"/>
              <a:t>Penataan kembali anatomi fragmen tulang </a:t>
            </a:r>
            <a:r>
              <a:rPr lang="en-US" altLang="id-ID" sz="2400" dirty="0">
                <a:solidFill>
                  <a:srgbClr val="993366"/>
                </a:solidFill>
              </a:rPr>
              <a:t>(reduction)</a:t>
            </a:r>
          </a:p>
          <a:p>
            <a:pPr lvl="1"/>
            <a:r>
              <a:rPr lang="id-ID" altLang="id-ID" sz="2400" dirty="0"/>
              <a:t>Imobilisasi untuk mempertahankan kesejajaran </a:t>
            </a:r>
            <a:r>
              <a:rPr lang="en-US" altLang="id-ID" sz="2400" dirty="0">
                <a:solidFill>
                  <a:srgbClr val="993366"/>
                </a:solidFill>
              </a:rPr>
              <a:t>(fixation)</a:t>
            </a:r>
          </a:p>
          <a:p>
            <a:pPr lvl="1"/>
            <a:r>
              <a:rPr lang="id-ID" altLang="id-ID" sz="2400" dirty="0"/>
              <a:t>Pemulihan fungsi normal</a:t>
            </a:r>
            <a:endParaRPr lang="en-US" altLang="id-ID" sz="1400" dirty="0">
              <a:solidFill>
                <a:srgbClr val="000066"/>
              </a:solidFill>
            </a:endParaRPr>
          </a:p>
          <a:p>
            <a:endParaRPr lang="en-US" altLang="id-ID" dirty="0">
              <a:solidFill>
                <a:srgbClr val="000066"/>
              </a:solidFill>
            </a:endParaRPr>
          </a:p>
          <a:p>
            <a:pPr lvl="1">
              <a:buFontTx/>
              <a:buNone/>
            </a:pPr>
            <a:endParaRPr lang="en-US" altLang="id-ID" dirty="0">
              <a:solidFill>
                <a:srgbClr val="993366"/>
              </a:solidFill>
            </a:endParaRPr>
          </a:p>
        </p:txBody>
      </p:sp>
      <p:pic>
        <p:nvPicPr>
          <p:cNvPr id="22530" name="Picture 2" descr="Mallet Finger Mallet Finger">
            <a:extLst>
              <a:ext uri="{FF2B5EF4-FFF2-40B4-BE49-F238E27FC236}">
                <a16:creationId xmlns:a16="http://schemas.microsoft.com/office/drawing/2014/main" id="{C7AD1B68-1B1A-44A7-8928-64E976A4DC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74" y="1181100"/>
            <a:ext cx="3973419" cy="1460500"/>
          </a:xfrm>
          <a:prstGeom prst="rect">
            <a:avLst/>
          </a:prstGeom>
          <a:noFill/>
          <a:extLst>
            <a:ext uri="{909E8E84-426E-40DD-AFC4-6F175D3DCCD1}">
              <a14:hiddenFill xmlns:a14="http://schemas.microsoft.com/office/drawing/2010/main">
                <a:solidFill>
                  <a:srgbClr val="FFFFFF"/>
                </a:solidFill>
              </a14:hiddenFill>
            </a:ext>
          </a:extLst>
        </p:spPr>
      </p:pic>
      <p:pic>
        <p:nvPicPr>
          <p:cNvPr id="22532" name="Picture 4" descr="Mallet Finger Mallet Finger">
            <a:extLst>
              <a:ext uri="{FF2B5EF4-FFF2-40B4-BE49-F238E27FC236}">
                <a16:creationId xmlns:a16="http://schemas.microsoft.com/office/drawing/2014/main" id="{D04A50EE-4DE1-44F7-BEDE-B465915516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1224" y="2540000"/>
            <a:ext cx="24003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22534" name="Picture 6" descr="Internal Fixation for Fractures - OrthoInfo - AAOS">
            <a:extLst>
              <a:ext uri="{FF2B5EF4-FFF2-40B4-BE49-F238E27FC236}">
                <a16:creationId xmlns:a16="http://schemas.microsoft.com/office/drawing/2014/main" id="{BEDC8BD2-D6E4-41B8-82CD-8B84B20BF0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78083" y="2876550"/>
            <a:ext cx="1971675" cy="2324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C0ABB21-04DE-408F-B4C6-ABE49C3CEFF0}"/>
              </a:ext>
            </a:extLst>
          </p:cNvPr>
          <p:cNvSpPr>
            <a:spLocks noGrp="1" noChangeArrowheads="1"/>
          </p:cNvSpPr>
          <p:nvPr>
            <p:ph type="title"/>
          </p:nvPr>
        </p:nvSpPr>
        <p:spPr>
          <a:xfrm>
            <a:off x="1003300" y="990600"/>
            <a:ext cx="8978900" cy="1143000"/>
          </a:xfrm>
        </p:spPr>
        <p:txBody>
          <a:bodyPr>
            <a:normAutofit/>
          </a:bodyPr>
          <a:lstStyle/>
          <a:p>
            <a:r>
              <a:rPr lang="en-US" altLang="id-ID" dirty="0"/>
              <a:t>Collaborative Care</a:t>
            </a:r>
            <a:br>
              <a:rPr lang="en-US" altLang="id-ID" dirty="0"/>
            </a:br>
            <a:r>
              <a:rPr lang="en-US" altLang="id-ID" dirty="0"/>
              <a:t> </a:t>
            </a:r>
            <a:r>
              <a:rPr lang="en-US" altLang="id-ID" dirty="0">
                <a:solidFill>
                  <a:srgbClr val="666699"/>
                </a:solidFill>
              </a:rPr>
              <a:t>Fracture Reduction</a:t>
            </a:r>
          </a:p>
        </p:txBody>
      </p:sp>
      <p:sp>
        <p:nvSpPr>
          <p:cNvPr id="15363" name="Rectangle 3">
            <a:extLst>
              <a:ext uri="{FF2B5EF4-FFF2-40B4-BE49-F238E27FC236}">
                <a16:creationId xmlns:a16="http://schemas.microsoft.com/office/drawing/2014/main" id="{82FB0E3A-F8DD-4544-8FC3-3C4A1ABF8EB6}"/>
              </a:ext>
            </a:extLst>
          </p:cNvPr>
          <p:cNvSpPr>
            <a:spLocks noGrp="1" noChangeArrowheads="1"/>
          </p:cNvSpPr>
          <p:nvPr>
            <p:ph type="body" idx="1"/>
          </p:nvPr>
        </p:nvSpPr>
        <p:spPr>
          <a:xfrm>
            <a:off x="419924" y="1960562"/>
            <a:ext cx="6875464" cy="4114800"/>
          </a:xfrm>
          <a:effectLst>
            <a:outerShdw dist="35921" dir="2700000" algn="ctr" rotWithShape="0">
              <a:schemeClr val="bg1"/>
            </a:outerShdw>
          </a:effectLst>
        </p:spPr>
        <p:txBody>
          <a:bodyPr/>
          <a:lstStyle/>
          <a:p>
            <a:r>
              <a:rPr lang="en-US" altLang="id-ID" sz="2800" dirty="0">
                <a:solidFill>
                  <a:srgbClr val="000066"/>
                </a:solidFill>
              </a:rPr>
              <a:t>Traction (with simultaneous counter-traction)</a:t>
            </a:r>
          </a:p>
          <a:p>
            <a:pPr lvl="1"/>
            <a:r>
              <a:rPr lang="id-ID" altLang="id-ID" sz="3200" dirty="0"/>
              <a:t>Penerapan gaya tarik untuk mencapai penataan kembali</a:t>
            </a:r>
          </a:p>
          <a:p>
            <a:pPr lvl="2"/>
            <a:r>
              <a:rPr lang="en-US" altLang="id-ID" sz="2000" dirty="0">
                <a:solidFill>
                  <a:srgbClr val="993366"/>
                </a:solidFill>
              </a:rPr>
              <a:t>Skin traction (short-term: 48-72 </a:t>
            </a:r>
            <a:r>
              <a:rPr lang="en-US" altLang="id-ID" sz="2000" dirty="0" err="1">
                <a:solidFill>
                  <a:srgbClr val="993366"/>
                </a:solidFill>
              </a:rPr>
              <a:t>hrs</a:t>
            </a:r>
            <a:r>
              <a:rPr lang="en-US" altLang="id-ID" sz="2000" dirty="0">
                <a:solidFill>
                  <a:srgbClr val="993366"/>
                </a:solidFill>
              </a:rPr>
              <a:t>)</a:t>
            </a:r>
            <a:endParaRPr lang="id-ID" altLang="id-ID" sz="2000" dirty="0">
              <a:solidFill>
                <a:srgbClr val="993366"/>
              </a:solidFill>
            </a:endParaRPr>
          </a:p>
          <a:p>
            <a:pPr lvl="2"/>
            <a:r>
              <a:rPr lang="en-US" altLang="id-ID" sz="2400" dirty="0">
                <a:solidFill>
                  <a:srgbClr val="993366"/>
                </a:solidFill>
              </a:rPr>
              <a:t>Skeletal traction (longer periods)</a:t>
            </a:r>
            <a:endParaRPr lang="id-ID" altLang="id-ID" sz="2400" dirty="0">
              <a:solidFill>
                <a:srgbClr val="993366"/>
              </a:solidFill>
            </a:endParaRPr>
          </a:p>
          <a:p>
            <a:pPr lvl="2"/>
            <a:endParaRPr lang="en-US" altLang="id-ID" dirty="0">
              <a:solidFill>
                <a:srgbClr val="993366"/>
              </a:solidFill>
            </a:endParaRPr>
          </a:p>
          <a:p>
            <a:pPr lvl="1">
              <a:buFontTx/>
              <a:buNone/>
            </a:pPr>
            <a:endParaRPr lang="en-US" altLang="id-ID" dirty="0">
              <a:solidFill>
                <a:srgbClr val="993366"/>
              </a:solidFill>
            </a:endParaRPr>
          </a:p>
        </p:txBody>
      </p:sp>
      <p:sp>
        <p:nvSpPr>
          <p:cNvPr id="15364" name="AutoShape 5" descr="Hasil gambar untuk traksi">
            <a:extLst>
              <a:ext uri="{FF2B5EF4-FFF2-40B4-BE49-F238E27FC236}">
                <a16:creationId xmlns:a16="http://schemas.microsoft.com/office/drawing/2014/main" id="{5AC7DFC0-8134-45E4-A111-3EFE115B08A8}"/>
              </a:ext>
            </a:extLst>
          </p:cNvPr>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id-ID" altLang="id-ID"/>
          </a:p>
        </p:txBody>
      </p:sp>
      <p:pic>
        <p:nvPicPr>
          <p:cNvPr id="15365" name="Picture 6">
            <a:extLst>
              <a:ext uri="{FF2B5EF4-FFF2-40B4-BE49-F238E27FC236}">
                <a16:creationId xmlns:a16="http://schemas.microsoft.com/office/drawing/2014/main" id="{57EA19A5-5D85-45B8-9C47-5FD54AD571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0375" y="2713037"/>
            <a:ext cx="4961701" cy="336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7175D6B-5934-4FF0-A301-B4E702686D72}"/>
              </a:ext>
            </a:extLst>
          </p:cNvPr>
          <p:cNvSpPr>
            <a:spLocks noGrp="1" noChangeArrowheads="1"/>
          </p:cNvSpPr>
          <p:nvPr>
            <p:ph type="title"/>
          </p:nvPr>
        </p:nvSpPr>
        <p:spPr>
          <a:xfrm>
            <a:off x="673100" y="990600"/>
            <a:ext cx="9309100" cy="1143000"/>
          </a:xfrm>
        </p:spPr>
        <p:txBody>
          <a:bodyPr>
            <a:normAutofit/>
          </a:bodyPr>
          <a:lstStyle/>
          <a:p>
            <a:r>
              <a:rPr lang="en-US" altLang="id-ID" dirty="0"/>
              <a:t>Collaborative Care</a:t>
            </a:r>
            <a:br>
              <a:rPr lang="en-US" altLang="id-ID" dirty="0"/>
            </a:br>
            <a:r>
              <a:rPr lang="en-US" altLang="id-ID" dirty="0"/>
              <a:t> </a:t>
            </a:r>
            <a:r>
              <a:rPr lang="en-US" altLang="id-ID" dirty="0">
                <a:solidFill>
                  <a:srgbClr val="A50021"/>
                </a:solidFill>
              </a:rPr>
              <a:t>Fracture Immobilization</a:t>
            </a:r>
          </a:p>
        </p:txBody>
      </p:sp>
      <p:sp>
        <p:nvSpPr>
          <p:cNvPr id="16387" name="Rectangle 3">
            <a:extLst>
              <a:ext uri="{FF2B5EF4-FFF2-40B4-BE49-F238E27FC236}">
                <a16:creationId xmlns:a16="http://schemas.microsoft.com/office/drawing/2014/main" id="{D1B566AB-0382-457B-8C07-E271D45F01ED}"/>
              </a:ext>
            </a:extLst>
          </p:cNvPr>
          <p:cNvSpPr>
            <a:spLocks noGrp="1" noChangeArrowheads="1"/>
          </p:cNvSpPr>
          <p:nvPr>
            <p:ph type="body" idx="1"/>
          </p:nvPr>
        </p:nvSpPr>
        <p:spPr>
          <a:xfrm>
            <a:off x="1098550" y="2374901"/>
            <a:ext cx="4756150" cy="1750362"/>
          </a:xfrm>
          <a:effectLst>
            <a:outerShdw dist="35921" dir="2700000" algn="ctr" rotWithShape="0">
              <a:schemeClr val="bg1"/>
            </a:outerShdw>
          </a:effectLst>
        </p:spPr>
        <p:txBody>
          <a:bodyPr>
            <a:normAutofit lnSpcReduction="10000"/>
          </a:bodyPr>
          <a:lstStyle/>
          <a:p>
            <a:r>
              <a:rPr lang="en-US" altLang="id-ID" sz="2800" dirty="0">
                <a:solidFill>
                  <a:srgbClr val="000066"/>
                </a:solidFill>
              </a:rPr>
              <a:t>Casts</a:t>
            </a:r>
            <a:r>
              <a:rPr lang="id-ID" altLang="id-ID" sz="2800" dirty="0">
                <a:solidFill>
                  <a:srgbClr val="000066"/>
                </a:solidFill>
              </a:rPr>
              <a:t> (</a:t>
            </a:r>
            <a:r>
              <a:rPr lang="id-ID" altLang="id-ID" sz="2800" dirty="0"/>
              <a:t>Gips)</a:t>
            </a:r>
            <a:endParaRPr lang="en-US" altLang="id-ID" sz="2800" dirty="0">
              <a:solidFill>
                <a:srgbClr val="000066"/>
              </a:solidFill>
            </a:endParaRPr>
          </a:p>
          <a:p>
            <a:pPr lvl="1"/>
            <a:r>
              <a:rPr lang="id-ID" altLang="id-ID" sz="3200" dirty="0">
                <a:solidFill>
                  <a:srgbClr val="993366"/>
                </a:solidFill>
              </a:rPr>
              <a:t>Biasanya digunakan setelah </a:t>
            </a:r>
            <a:r>
              <a:rPr lang="id-ID" altLang="id-ID" sz="3200" dirty="0"/>
              <a:t>reduksi tertutup</a:t>
            </a:r>
            <a:endParaRPr lang="en-US" altLang="id-ID" sz="3200" dirty="0">
              <a:solidFill>
                <a:srgbClr val="993366"/>
              </a:solidFill>
            </a:endParaRPr>
          </a:p>
          <a:p>
            <a:pPr lvl="1">
              <a:buFontTx/>
              <a:buNone/>
            </a:pPr>
            <a:endParaRPr lang="en-US" altLang="id-ID" sz="3200" dirty="0">
              <a:solidFill>
                <a:srgbClr val="993366"/>
              </a:solidFill>
            </a:endParaRPr>
          </a:p>
        </p:txBody>
      </p:sp>
      <p:pic>
        <p:nvPicPr>
          <p:cNvPr id="16388" name="Picture 5" descr="All About Casts | Rocky Mountain Hospital for Children">
            <a:extLst>
              <a:ext uri="{FF2B5EF4-FFF2-40B4-BE49-F238E27FC236}">
                <a16:creationId xmlns:a16="http://schemas.microsoft.com/office/drawing/2014/main" id="{72C120FD-8FEE-4C77-821B-A605125543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4700" y="2374901"/>
            <a:ext cx="5075074" cy="3378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ividendVTI">
  <a:themeElements>
    <a:clrScheme name="AnalogousFromDarkSeedLeftStep">
      <a:dk1>
        <a:srgbClr val="000000"/>
      </a:dk1>
      <a:lt1>
        <a:srgbClr val="FFFFFF"/>
      </a:lt1>
      <a:dk2>
        <a:srgbClr val="181634"/>
      </a:dk2>
      <a:lt2>
        <a:srgbClr val="F0F3F2"/>
      </a:lt2>
      <a:accent1>
        <a:srgbClr val="DE3261"/>
      </a:accent1>
      <a:accent2>
        <a:srgbClr val="CC2097"/>
      </a:accent2>
      <a:accent3>
        <a:srgbClr val="CB32DE"/>
      </a:accent3>
      <a:accent4>
        <a:srgbClr val="7220CC"/>
      </a:accent4>
      <a:accent5>
        <a:srgbClr val="3C32DE"/>
      </a:accent5>
      <a:accent6>
        <a:srgbClr val="205ECC"/>
      </a:accent6>
      <a:hlink>
        <a:srgbClr val="6D53C5"/>
      </a:hlink>
      <a:folHlink>
        <a:srgbClr val="7F7F7F"/>
      </a:folHlink>
    </a:clrScheme>
    <a:fontScheme name="Dividend">
      <a:maj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TotalTime>
  <Words>1181</Words>
  <Application>Microsoft Office PowerPoint</Application>
  <PresentationFormat>Widescreen</PresentationFormat>
  <Paragraphs>142</Paragraphs>
  <Slides>21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Calisto MT</vt:lpstr>
      <vt:lpstr>Cambria</vt:lpstr>
      <vt:lpstr>Comic Sans MS</vt:lpstr>
      <vt:lpstr>Times New Roman</vt:lpstr>
      <vt:lpstr>Tw Cen MT</vt:lpstr>
      <vt:lpstr>Wingdings</vt:lpstr>
      <vt:lpstr>Wingdings 2</vt:lpstr>
      <vt:lpstr>DividendVTI</vt:lpstr>
      <vt:lpstr>Departemen keperawatan medikal bedah</vt:lpstr>
      <vt:lpstr>PowerPoint Presentation</vt:lpstr>
      <vt:lpstr>PowerPoint Presentation</vt:lpstr>
      <vt:lpstr>PowerPoint Presentation</vt:lpstr>
      <vt:lpstr>PowerPoint Presentation</vt:lpstr>
      <vt:lpstr>PowerPoint Presentation</vt:lpstr>
      <vt:lpstr>Collaborative Care</vt:lpstr>
      <vt:lpstr>Collaborative Care  Fracture Reduction</vt:lpstr>
      <vt:lpstr>Collaborative Care  Fracture Immobilization</vt:lpstr>
      <vt:lpstr>Nursing Assessment</vt:lpstr>
      <vt:lpstr> Nursing Assessment</vt:lpstr>
      <vt:lpstr>Complications of Fractures Infection</vt:lpstr>
      <vt:lpstr>Complications of Fractures Infection</vt:lpstr>
      <vt:lpstr>Complications of Fractures Compartment Syndrome</vt:lpstr>
      <vt:lpstr>Complications of Fractures Compartment Syndrome</vt:lpstr>
      <vt:lpstr>Complications of Fractures Compartment Syndrome</vt:lpstr>
      <vt:lpstr>Complications of Fractures Compartment Syndrome</vt:lpstr>
      <vt:lpstr>PowerPoint Presentation</vt:lpstr>
      <vt:lpstr>PowerPoint Presentation</vt:lpstr>
      <vt:lpstr>PowerPoint Presentation</vt:lpstr>
      <vt:lpstr>Semoga bermanfaat dan lulus ukni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Departemen keperawatan medikal bedah</dc:title>
  <dc:creator>Abdul Qodir</dc:creator>
  <cp:lastModifiedBy>Abdul Qodir</cp:lastModifiedBy>
  <cp:revision>5</cp:revision>
  <dcterms:created xsi:type="dcterms:W3CDTF">2021-08-05T01:13:39Z</dcterms:created>
  <dcterms:modified xsi:type="dcterms:W3CDTF">2022-06-21T01:24:28Z</dcterms:modified>
</cp:coreProperties>
</file>