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81" r:id="rId13"/>
    <p:sldId id="282" r:id="rId14"/>
    <p:sldId id="283" r:id="rId15"/>
    <p:sldId id="284" r:id="rId16"/>
    <p:sldId id="285" r:id="rId17"/>
    <p:sldId id="302" r:id="rId18"/>
    <p:sldId id="303" r:id="rId19"/>
    <p:sldId id="288" r:id="rId20"/>
    <p:sldId id="289" r:id="rId21"/>
    <p:sldId id="290" r:id="rId22"/>
    <p:sldId id="286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6F2B-9546-4F26-BE1B-6863831F5E7C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1034-C394-452B-9B4D-CD18E84AF6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54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C17670-6274-4B48-B830-12DD9B633D3B}" type="datetimeFigureOut">
              <a:rPr lang="id-ID" smtClean="0"/>
              <a:t>26/07/2021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37DF7E-9B57-4BCC-A8A1-9B1AEF90BFC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id-ID" sz="4400" dirty="0"/>
              <a:t>Intervensi Keperawatan pada sistem muskuloskeletal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219200"/>
          </a:xfrm>
        </p:spPr>
        <p:txBody>
          <a:bodyPr/>
          <a:lstStyle/>
          <a:p>
            <a:r>
              <a:rPr lang="id-ID" dirty="0"/>
              <a:t>Abdul Qodir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7897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1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id-ID" dirty="0"/>
              <a:t>Turun dan berdiri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Jelaskan pada pasien mengenai prosedur. </a:t>
            </a:r>
          </a:p>
          <a:p>
            <a:endParaRPr lang="id-ID" dirty="0"/>
          </a:p>
          <a:p>
            <a:r>
              <a:rPr lang="id-ID" dirty="0"/>
              <a:t>Atur kursi roda dalam posisi terkunci. </a:t>
            </a:r>
          </a:p>
          <a:p>
            <a:endParaRPr lang="id-ID" dirty="0"/>
          </a:p>
          <a:p>
            <a:r>
              <a:rPr lang="id-ID" dirty="0"/>
              <a:t>Berdirilah menghadap pasien dengan kedua kaki merenggang. </a:t>
            </a:r>
          </a:p>
          <a:p>
            <a:endParaRPr lang="id-ID" dirty="0"/>
          </a:p>
          <a:p>
            <a:r>
              <a:rPr lang="id-ID" dirty="0"/>
              <a:t>Fleksikan lutut dan pinggang petugas. </a:t>
            </a:r>
          </a:p>
          <a:p>
            <a:endParaRPr lang="id-ID" dirty="0"/>
          </a:p>
          <a:p>
            <a:r>
              <a:rPr lang="id-ID" dirty="0"/>
              <a:t>Anjurkan pasien untuk meletakkan kedua tangannya di bahu petugas dan letakkan kedu tangan petugas di samping kanan kiri pinggang pasien.</a:t>
            </a:r>
          </a:p>
          <a:p>
            <a:endParaRPr lang="id-ID" dirty="0"/>
          </a:p>
          <a:p>
            <a:r>
              <a:rPr lang="id-ID" dirty="0"/>
              <a:t>Ketika pasien melangkah ke lantai, tahan lutut petugas pada lutut pasien. </a:t>
            </a:r>
          </a:p>
          <a:p>
            <a:endParaRPr lang="id-ID" dirty="0"/>
          </a:p>
          <a:p>
            <a:r>
              <a:rPr lang="id-ID" dirty="0"/>
              <a:t>Bantu berdiri tegak dan jalan sampai ke kursi.</a:t>
            </a:r>
          </a:p>
          <a:p>
            <a:endParaRPr lang="id-ID" dirty="0"/>
          </a:p>
          <a:p>
            <a:r>
              <a:rPr lang="id-ID" dirty="0"/>
              <a:t>Bantu pasien duduk di kursi dan atur posisi dengan nyaman.</a:t>
            </a:r>
          </a:p>
        </p:txBody>
      </p:sp>
      <p:sp>
        <p:nvSpPr>
          <p:cNvPr id="5" name="AutoShape 2" descr="Manfaat Mobilisasi Dini Pada Pasien Postoperasi Laparotomi – Gustinerz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31" y="1484784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50" y="3363028"/>
            <a:ext cx="23731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64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836712"/>
          </a:xfrm>
        </p:spPr>
        <p:txBody>
          <a:bodyPr/>
          <a:lstStyle/>
          <a:p>
            <a:r>
              <a:rPr lang="id-ID" sz="4400" dirty="0"/>
              <a:t>Membantu Berjalan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Jelaskan pada pasien mengenai prosedur.</a:t>
            </a:r>
          </a:p>
          <a:p>
            <a:endParaRPr lang="id-ID" dirty="0"/>
          </a:p>
          <a:p>
            <a:r>
              <a:rPr lang="id-ID" dirty="0"/>
              <a:t>Anjurkan pasien untuk meletakkan tangan di samping badan atau memegang telapak tangan petugas. </a:t>
            </a:r>
          </a:p>
          <a:p>
            <a:endParaRPr lang="id-ID" dirty="0"/>
          </a:p>
          <a:p>
            <a:r>
              <a:rPr lang="id-ID" dirty="0"/>
              <a:t>Berdiri di samping pasien serta pegang telapak dan lengan pada bahu pasien.</a:t>
            </a:r>
          </a:p>
          <a:p>
            <a:endParaRPr lang="id-ID" dirty="0"/>
          </a:p>
          <a:p>
            <a:r>
              <a:rPr lang="id-ID" dirty="0"/>
              <a:t> Bantu pasien untuk jalan.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8806"/>
            <a:ext cx="2448272" cy="318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4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Range  of  Motion  (ROM)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C:\Users\ABDUL Q\Documents\Lightshot\Screenshot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400600" cy="45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Range  of  Motion  (ROM)  adalah  suatu  teknik  dasar  yang  digunakan  untuk  menilai gerakan dan untuk gerakan awal ke dalam suatu program intervensi terapeutik. </a:t>
            </a:r>
          </a:p>
          <a:p>
            <a:r>
              <a:rPr lang="id-ID" dirty="0"/>
              <a:t>Gerakan dapat dillihat sebagai tulang yang digerakkan oleh otot ataupun gaya eksternal lain dalam ruang  geraknya  melalui  persendian.</a:t>
            </a:r>
          </a:p>
        </p:txBody>
      </p:sp>
    </p:spTree>
    <p:extLst>
      <p:ext uri="{BB962C8B-B14F-4D97-AF65-F5344CB8AC3E}">
        <p14:creationId xmlns:p14="http://schemas.microsoft.com/office/powerpoint/2010/main" val="368162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 descr="C:\Users\ABDUL Q\Documents\Lightshot\Screenshot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/>
          <a:stretch/>
        </p:blipFill>
        <p:spPr bwMode="auto">
          <a:xfrm>
            <a:off x="1482436" y="1124744"/>
            <a:ext cx="730857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4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ABDUL Q\Documents\Lightshot\Screenshot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BDUL Q\Documents\Lightshot\Screenshot_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9" y="3573016"/>
            <a:ext cx="8229600" cy="23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C:\Users\ABDUL Q\Documents\Lightshot\Screenshot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9644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0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1484784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Definisi</a:t>
            </a:r>
            <a:endParaRPr lang="id-ID" sz="2000" dirty="0"/>
          </a:p>
          <a:p>
            <a:r>
              <a:rPr lang="nl-NL" sz="2000" dirty="0"/>
              <a:t>Drop Foot (DF) merupakan gangguan yang melibatkan pergelangan kaki seseorang dan otot-otot kaki (James, 2009). 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3131840" y="673532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Drop Foot (DF) </a:t>
            </a:r>
            <a:endParaRPr lang="id-ID" sz="2800" dirty="0"/>
          </a:p>
        </p:txBody>
      </p:sp>
      <p:sp>
        <p:nvSpPr>
          <p:cNvPr id="6" name="Rectangle 5"/>
          <p:cNvSpPr/>
          <p:nvPr/>
        </p:nvSpPr>
        <p:spPr>
          <a:xfrm>
            <a:off x="611560" y="3003917"/>
            <a:ext cx="47525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/>
              <a:t>Etiologi</a:t>
            </a:r>
            <a:endParaRPr lang="id-ID" dirty="0"/>
          </a:p>
          <a:p>
            <a:r>
              <a:rPr lang="id-ID" dirty="0"/>
              <a:t>Etiologi dari lesi nervus peroneus terdiri dari 4 sebab, yaitu: </a:t>
            </a:r>
          </a:p>
          <a:p>
            <a:pPr marL="342900" indent="-342900">
              <a:buAutoNum type="arabicPeriod"/>
            </a:pPr>
            <a:r>
              <a:rPr lang="id-ID" dirty="0"/>
              <a:t>lesi pleksus sakralis dan ischiadicus, </a:t>
            </a:r>
          </a:p>
          <a:p>
            <a:pPr marL="342900" indent="-342900">
              <a:buAutoNum type="arabicPeriod"/>
            </a:pPr>
            <a:r>
              <a:rPr lang="id-ID" dirty="0"/>
              <a:t>Trauma pada collum fibula, </a:t>
            </a:r>
          </a:p>
          <a:p>
            <a:pPr marL="342900" indent="-342900">
              <a:buAutoNum type="arabicPeriod"/>
            </a:pPr>
            <a:r>
              <a:rPr lang="id-ID" dirty="0"/>
              <a:t>Fraktur femur, </a:t>
            </a:r>
          </a:p>
          <a:p>
            <a:pPr marL="342900" indent="-342900">
              <a:buAutoNum type="arabicPeriod"/>
            </a:pPr>
            <a:r>
              <a:rPr lang="id-ID" dirty="0"/>
              <a:t>Duduk bersila dan berlutut lama, tumor pada sepanjang nervus peroneus.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11" y="3429000"/>
            <a:ext cx="36155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5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id-ID" dirty="0"/>
              <a:t>Tanda dan Gejala DF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33" y="1556792"/>
            <a:ext cx="4467347" cy="446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453" y="2348880"/>
            <a:ext cx="43097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Tanda dan gejala dari lesi nervus peroneus menurut terbagi atas 2 klasifikasi, ditandai dengan </a:t>
            </a:r>
            <a:r>
              <a:rPr lang="id-ID" sz="2400" b="1" dirty="0"/>
              <a:t>hilangnya fungsi sensoris dan motorik yang diinervasi oleh nervus peroneus</a:t>
            </a:r>
          </a:p>
        </p:txBody>
      </p:sp>
    </p:spTree>
    <p:extLst>
      <p:ext uri="{BB962C8B-B14F-4D97-AF65-F5344CB8AC3E}">
        <p14:creationId xmlns:p14="http://schemas.microsoft.com/office/powerpoint/2010/main" val="148097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Evidence in Practice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/>
              <a:t>Clinical Question:</a:t>
            </a:r>
          </a:p>
          <a:p>
            <a:pPr>
              <a:buFont typeface="Wingdings 2" pitchFamily="18" charset="2"/>
              <a:buNone/>
            </a:pPr>
            <a:endParaRPr lang="en-US"/>
          </a:p>
          <a:p>
            <a:pPr>
              <a:buFont typeface="Wingdings 2" pitchFamily="18" charset="2"/>
              <a:buNone/>
            </a:pPr>
            <a:r>
              <a:rPr lang="en-US"/>
              <a:t>Is there evidence to suggest the effectiveness of continuous passive motion following total knee arthroplasty?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Topik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988" y="1844824"/>
            <a:ext cx="467903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dirty="0"/>
              <a:t>Body movement/ body mechanic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2605554"/>
            <a:ext cx="213872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dirty="0"/>
              <a:t>Ambulasi dini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2844" y="3459079"/>
            <a:ext cx="211949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dirty="0"/>
              <a:t>ROM Exercise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3302" y="4221088"/>
            <a:ext cx="208903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dirty="0"/>
              <a:t>Foot drop test</a:t>
            </a:r>
          </a:p>
        </p:txBody>
      </p:sp>
    </p:spTree>
    <p:extLst>
      <p:ext uri="{BB962C8B-B14F-4D97-AF65-F5344CB8AC3E}">
        <p14:creationId xmlns:p14="http://schemas.microsoft.com/office/powerpoint/2010/main" val="4728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Evidence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Key articles: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Grella</a:t>
            </a:r>
            <a:r>
              <a:rPr lang="en-US" dirty="0"/>
              <a:t>, RJ (2008) Continuous passive motion following total knee </a:t>
            </a:r>
            <a:r>
              <a:rPr lang="en-US" dirty="0" err="1"/>
              <a:t>arthroplasty</a:t>
            </a:r>
            <a:r>
              <a:rPr lang="en-US" dirty="0"/>
              <a:t>: a useful adjunct to early </a:t>
            </a:r>
            <a:r>
              <a:rPr lang="en-US" dirty="0" err="1"/>
              <a:t>mobilisation</a:t>
            </a:r>
            <a:r>
              <a:rPr lang="en-US" dirty="0"/>
              <a:t>? A systematic review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Brosseau</a:t>
            </a:r>
            <a:r>
              <a:rPr lang="en-US" dirty="0"/>
              <a:t> L, et al (2004) Efficacy of continuous passive motion following total knee </a:t>
            </a:r>
            <a:r>
              <a:rPr lang="en-US" dirty="0" err="1"/>
              <a:t>arthroplasty</a:t>
            </a:r>
            <a:r>
              <a:rPr lang="en-US" dirty="0"/>
              <a:t>: A meta analysis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/>
              <a:t>Lenssen</a:t>
            </a:r>
            <a:r>
              <a:rPr lang="en-US" dirty="0"/>
              <a:t> AF, et al (2003) Continuous passive motion following primary total knee </a:t>
            </a:r>
            <a:r>
              <a:rPr lang="en-US" dirty="0" err="1"/>
              <a:t>arthroplasty</a:t>
            </a:r>
            <a:r>
              <a:rPr lang="en-US" dirty="0"/>
              <a:t>: Short- and long-term effects on range of motion</a:t>
            </a:r>
          </a:p>
        </p:txBody>
      </p:sp>
    </p:spTree>
    <p:extLst>
      <p:ext uri="{BB962C8B-B14F-4D97-AF65-F5344CB8AC3E}">
        <p14:creationId xmlns:p14="http://schemas.microsoft.com/office/powerpoint/2010/main" val="166617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Evidence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10932"/>
            <a:ext cx="7499350" cy="52578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Results/conclusion: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Conflicting evidence on the effectiveness of continuous passive motion following total knee </a:t>
            </a:r>
            <a:r>
              <a:rPr lang="en-US" dirty="0" err="1"/>
              <a:t>arthroplasty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Potential benefits may need to be weighed against additional cost and inconvenience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There is need for further trials to ascertain the effects of using continuous passive motion post-total knee </a:t>
            </a:r>
            <a:r>
              <a:rPr lang="en-US" dirty="0" err="1"/>
              <a:t>arthroplasty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3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600200"/>
          </a:xfrm>
        </p:spPr>
        <p:txBody>
          <a:bodyPr/>
          <a:lstStyle/>
          <a:p>
            <a:r>
              <a:rPr lang="id-ID" dirty="0"/>
              <a:t>Semoga Bermanfaat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316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id-ID" sz="4000" dirty="0"/>
              <a:t>Body movement/ body mechanic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892696"/>
          </a:xfrm>
        </p:spPr>
        <p:txBody>
          <a:bodyPr>
            <a:normAutofit fontScale="92500"/>
          </a:bodyPr>
          <a:lstStyle/>
          <a:p>
            <a:r>
              <a:rPr lang="id-ID" dirty="0"/>
              <a:t>Definisi : usaha koordinasi dari muskuloskeletal dan sistem syaraf untuk mempertahankan keseimbangan.</a:t>
            </a:r>
          </a:p>
        </p:txBody>
      </p:sp>
      <p:sp>
        <p:nvSpPr>
          <p:cNvPr id="4" name="AutoShape 4" descr="01 pres bodymecha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40" y="2708920"/>
            <a:ext cx="29122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270892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Merupakan cara menggunakan tubuh dengan efisien: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5860" y="3496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d-ID" dirty="0"/>
              <a:t>Tidak banyak mengeluarkan tenaga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/>
              <a:t>Terkoordinir &amp; aman dalam pergerakan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d-ID" dirty="0"/>
              <a:t>Mempertahankan keseimbangan selama aktivitas</a:t>
            </a:r>
          </a:p>
        </p:txBody>
      </p:sp>
    </p:spTree>
    <p:extLst>
      <p:ext uri="{BB962C8B-B14F-4D97-AF65-F5344CB8AC3E}">
        <p14:creationId xmlns:p14="http://schemas.microsoft.com/office/powerpoint/2010/main" val="424924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692696"/>
            <a:ext cx="37465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sz="2800" dirty="0"/>
              <a:t>Prinsip Body Mekanik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20608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3200" dirty="0"/>
              <a:t>Gravitasi.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/>
              <a:t>Keseimbangan.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3200" dirty="0"/>
              <a:t>Berat benda.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2192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2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764704"/>
            <a:ext cx="5708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/>
              <a:t>Dampak Kesalahan Body Mekanik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600864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sz="2800" dirty="0"/>
              <a:t>Terjadi ketegangan sehingga timbul kelelahan dan gangguan dalam sistem muskuloskeletal. </a:t>
            </a:r>
          </a:p>
          <a:p>
            <a:pPr marL="342900" indent="-342900">
              <a:buAutoNum type="arabicPeriod"/>
            </a:pPr>
            <a:r>
              <a:rPr lang="id-ID" sz="2800" dirty="0"/>
              <a:t>Resiko terjadi injury muskuloskeletal.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6203" y="341674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Apabila seseorang salah dalam berjongkok atau berdiri, akan memudahkan terjadinya gangguan sistem muskuloskeletal. </a:t>
            </a:r>
          </a:p>
          <a:p>
            <a:r>
              <a:rPr lang="id-ID" sz="2000" dirty="0"/>
              <a:t>Misal = kelainan pada tulang vertebra.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9387"/>
            <a:ext cx="2976440" cy="19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3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d-ID" dirty="0"/>
              <a:t>Ambulasi dini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28" y="3861048"/>
            <a:ext cx="47897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34076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Ambulasi = upaya seseorang untuk melakukan latihan jalan atau berpindah tempat.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213285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Mobilitas = kemampuan individu bergerak secara bebas, mudah, dan teratur dengan tujuan untuk memenuhi kebutuhan aktifitas guna mempertahankan kesehatannya.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642" y="3212976"/>
            <a:ext cx="7752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Ambulasi dini  pasca bedah dapat dilakukan  6-10 jam setelah pasien sadar dengan </a:t>
            </a:r>
            <a:r>
              <a:rPr lang="id-ID" b="1" dirty="0"/>
              <a:t>gerak miring kanan dan miring kiri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900" y="4005064"/>
            <a:ext cx="3491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Setelah 24 jam pasca operasi pasien dapat dibantu oleh perawat untuk untuk bangun dari tempat tidur sekurang-kurang 2 kali.</a:t>
            </a:r>
          </a:p>
        </p:txBody>
      </p:sp>
    </p:spTree>
    <p:extLst>
      <p:ext uri="{BB962C8B-B14F-4D97-AF65-F5344CB8AC3E}">
        <p14:creationId xmlns:p14="http://schemas.microsoft.com/office/powerpoint/2010/main" val="182337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id-ID" sz="3600" dirty="0"/>
              <a:t>Tujuan Ambulasi dini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19675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Ambulasi dini bertujuan  untuk membantu proses penyembuhan pasien pasca operasi dan mecegah terjadinya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24928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400" dirty="0"/>
              <a:t>Infeksi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Konstipasi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Kekakuan otot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Tromboplebitis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Ulkus dekubitus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Komplikasi respiratorik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97080"/>
            <a:ext cx="39684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7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4713" y="404664"/>
            <a:ext cx="4378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/>
              <a:t>Latihan Ambulasi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700808"/>
            <a:ext cx="6785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id-ID" sz="2800" dirty="0"/>
              <a:t>Duduk di tempat di atas tempat tidur.</a:t>
            </a:r>
          </a:p>
          <a:p>
            <a:pPr marL="514350" indent="-514350">
              <a:buAutoNum type="arabicPeriod"/>
            </a:pPr>
            <a:r>
              <a:rPr lang="id-ID" sz="2800" dirty="0"/>
              <a:t>Turun dan berdiri.</a:t>
            </a:r>
          </a:p>
          <a:p>
            <a:pPr marL="514350" indent="-514350">
              <a:buAutoNum type="arabicPeriod"/>
            </a:pPr>
            <a:r>
              <a:rPr lang="id-ID" sz="2800" dirty="0"/>
              <a:t>Membantu berjalan.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8"/>
          <a:stretch/>
        </p:blipFill>
        <p:spPr bwMode="auto">
          <a:xfrm>
            <a:off x="179512" y="4187273"/>
            <a:ext cx="2285201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/>
          <a:stretch/>
        </p:blipFill>
        <p:spPr bwMode="auto">
          <a:xfrm>
            <a:off x="3037706" y="4187273"/>
            <a:ext cx="2038350" cy="18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/>
          <a:stretch/>
        </p:blipFill>
        <p:spPr bwMode="auto">
          <a:xfrm>
            <a:off x="5868144" y="4260093"/>
            <a:ext cx="2508161" cy="174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3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sz="3600" dirty="0"/>
              <a:t>Duduk di tempat di atas tempat tidur</a:t>
            </a:r>
            <a:endParaRPr lang="id-ID" sz="3600" dirty="0"/>
          </a:p>
        </p:txBody>
      </p:sp>
      <p:sp>
        <p:nvSpPr>
          <p:cNvPr id="4" name="Rectangle 3"/>
          <p:cNvSpPr/>
          <p:nvPr/>
        </p:nvSpPr>
        <p:spPr>
          <a:xfrm>
            <a:off x="683568" y="129061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Jelaskan pada pasien mengenai prosedur. </a:t>
            </a:r>
          </a:p>
          <a:p>
            <a:endParaRPr lang="id-ID" dirty="0"/>
          </a:p>
          <a:p>
            <a:r>
              <a:rPr lang="id-ID" dirty="0"/>
              <a:t>Anjurkan pasien untuk meletakkan tangan di samping badannya, dengan telapak tangan menghadap ke bawah.</a:t>
            </a:r>
          </a:p>
          <a:p>
            <a:endParaRPr lang="id-ID" dirty="0"/>
          </a:p>
          <a:p>
            <a:r>
              <a:rPr lang="id-ID" dirty="0"/>
              <a:t> Berdirilah di samping tempat tidur, lalu letakkan tangan pada bahu pasien. </a:t>
            </a:r>
          </a:p>
          <a:p>
            <a:endParaRPr lang="id-ID" dirty="0"/>
          </a:p>
          <a:p>
            <a:r>
              <a:rPr lang="id-ID" dirty="0"/>
              <a:t>Bantu pasien untuk duduk dan beri penopang / bantal.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1556792"/>
            <a:ext cx="3183385" cy="287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99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270</TotalTime>
  <Words>701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Wingdings</vt:lpstr>
      <vt:lpstr>Wingdings 2</vt:lpstr>
      <vt:lpstr>Executive</vt:lpstr>
      <vt:lpstr>Intervensi Keperawatan pada sistem muskuloskeletal</vt:lpstr>
      <vt:lpstr>Topik</vt:lpstr>
      <vt:lpstr>Body movement/ body mechanic</vt:lpstr>
      <vt:lpstr>PowerPoint Presentation</vt:lpstr>
      <vt:lpstr>PowerPoint Presentation</vt:lpstr>
      <vt:lpstr>Ambulasi dini</vt:lpstr>
      <vt:lpstr>Tujuan Ambulasi dini</vt:lpstr>
      <vt:lpstr>PowerPoint Presentation</vt:lpstr>
      <vt:lpstr>Duduk di tempat di atas tempat tidur</vt:lpstr>
      <vt:lpstr>Turun dan berdiri</vt:lpstr>
      <vt:lpstr>Membantu Berjalan</vt:lpstr>
      <vt:lpstr>Range  of  Motion  (ROM)</vt:lpstr>
      <vt:lpstr>definisi</vt:lpstr>
      <vt:lpstr>PowerPoint Presentation</vt:lpstr>
      <vt:lpstr>PowerPoint Presentation</vt:lpstr>
      <vt:lpstr>PowerPoint Presentation</vt:lpstr>
      <vt:lpstr>PowerPoint Presentation</vt:lpstr>
      <vt:lpstr>Tanda dan Gejala DF</vt:lpstr>
      <vt:lpstr>Evidence in Practice</vt:lpstr>
      <vt:lpstr>Evidence in Practice</vt:lpstr>
      <vt:lpstr>Evidence in Practice</vt:lpstr>
      <vt:lpstr>Semoga Bermanfaat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Intervensi Keperawatan pada sistem muskuloskeletal</dc:title>
  <dc:creator>ABDUL Q</dc:creator>
  <cp:lastModifiedBy>Abdul Qodir</cp:lastModifiedBy>
  <cp:revision>30</cp:revision>
  <dcterms:created xsi:type="dcterms:W3CDTF">2018-11-21T03:46:31Z</dcterms:created>
  <dcterms:modified xsi:type="dcterms:W3CDTF">2021-07-26T16:31:41Z</dcterms:modified>
</cp:coreProperties>
</file>