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Nunito Bold" charset="1" panose="00000000000000000000"/>
      <p:regular r:id="rId29"/>
    </p:embeddedFont>
    <p:embeddedFont>
      <p:font typeface="PT Sans" charset="1" panose="020B0503020203020204"/>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notesMasters/notesMaster1.xml" Type="http://schemas.openxmlformats.org/officeDocument/2006/relationships/notesMaster"/><Relationship Id="rId27" Target="theme/theme2.xml" Type="http://schemas.openxmlformats.org/officeDocument/2006/relationships/theme"/><Relationship Id="rId28" Target="notesSlides/notesSlide1.xml" Type="http://schemas.openxmlformats.org/officeDocument/2006/relationships/notesSlide"/><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notesSlides/notesSlide2.xml" Type="http://schemas.openxmlformats.org/officeDocument/2006/relationships/notesSlide"/><Relationship Id="rId32" Target="notesSlides/notesSlide3.xml" Type="http://schemas.openxmlformats.org/officeDocument/2006/relationships/notesSlide"/><Relationship Id="rId33" Target="notesSlides/notesSlide4.xml" Type="http://schemas.openxmlformats.org/officeDocument/2006/relationships/notesSlide"/><Relationship Id="rId34" Target="notesSlides/notesSlide5.xml" Type="http://schemas.openxmlformats.org/officeDocument/2006/relationships/notesSlide"/><Relationship Id="rId35" Target="notesSlides/notesSlide6.xml" Type="http://schemas.openxmlformats.org/officeDocument/2006/relationships/notesSlide"/><Relationship Id="rId36" Target="notesSlides/notesSlide7.xml" Type="http://schemas.openxmlformats.org/officeDocument/2006/relationships/notesSlide"/><Relationship Id="rId37" Target="notesSlides/notesSlide8.xml" Type="http://schemas.openxmlformats.org/officeDocument/2006/relationships/notesSlide"/><Relationship Id="rId38" Target="notesSlides/notesSlide9.xml" Type="http://schemas.openxmlformats.org/officeDocument/2006/relationships/notesSlide"/><Relationship Id="rId39" Target="notesSlides/notesSlide10.xml" Type="http://schemas.openxmlformats.org/officeDocument/2006/relationships/notesSlide"/><Relationship Id="rId4" Target="theme/theme1.xml" Type="http://schemas.openxmlformats.org/officeDocument/2006/relationships/theme"/><Relationship Id="rId40" Target="notesSlides/notesSlide11.xml" Type="http://schemas.openxmlformats.org/officeDocument/2006/relationships/notesSlide"/><Relationship Id="rId41" Target="notesSlides/notesSlide12.xml" Type="http://schemas.openxmlformats.org/officeDocument/2006/relationships/notesSlide"/><Relationship Id="rId42" Target="notesSlides/notesSlide13.xml" Type="http://schemas.openxmlformats.org/officeDocument/2006/relationships/notesSlide"/><Relationship Id="rId43" Target="notesSlides/notesSlide14.xml" Type="http://schemas.openxmlformats.org/officeDocument/2006/relationships/notesSlide"/><Relationship Id="rId44" Target="notesSlides/notesSlide15.xml" Type="http://schemas.openxmlformats.org/officeDocument/2006/relationships/notesSlide"/><Relationship Id="rId45" Target="notesSlides/notesSlide16.xml" Type="http://schemas.openxmlformats.org/officeDocument/2006/relationships/notesSlide"/><Relationship Id="rId46" Target="notesSlides/notesSlide17.xml" Type="http://schemas.openxmlformats.org/officeDocument/2006/relationships/notesSlide"/><Relationship Id="rId47" Target="notesSlides/notesSlide18.xml" Type="http://schemas.openxmlformats.org/officeDocument/2006/relationships/notesSlide"/><Relationship Id="rId48" Target="notesSlides/notesSlide19.xml" Type="http://schemas.openxmlformats.org/officeDocument/2006/relationships/notesSlide"/><Relationship Id="rId49" Target="notesSlides/notesSlide20.xml" Type="http://schemas.openxmlformats.org/officeDocument/2006/relationships/notesSlid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18</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21.png" Type="http://schemas.openxmlformats.org/officeDocument/2006/relationships/image"/><Relationship Id="rId7" Target="../media/image22.png" Type="http://schemas.openxmlformats.org/officeDocument/2006/relationships/image"/><Relationship Id="rId8" Target="../media/image2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 Id="rId4" Target="../media/image24.jpeg" Type="http://schemas.openxmlformats.org/officeDocument/2006/relationships/image"/><Relationship Id="rId5" Target="../media/image25.jpeg" Type="http://schemas.openxmlformats.org/officeDocument/2006/relationships/image"/><Relationship Id="rId6" Target="../media/image26.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png" Type="http://schemas.openxmlformats.org/officeDocument/2006/relationships/image"/><Relationship Id="rId4" Target="../media/image27.png" Type="http://schemas.openxmlformats.org/officeDocument/2006/relationships/image"/><Relationship Id="rId5" Target="../media/image28.png" Type="http://schemas.openxmlformats.org/officeDocument/2006/relationships/image"/><Relationship Id="rId6" Target="../media/image29.svg" Type="http://schemas.openxmlformats.org/officeDocument/2006/relationships/image"/><Relationship Id="rId7" Target="../media/image30.png" Type="http://schemas.openxmlformats.org/officeDocument/2006/relationships/image"/><Relationship Id="rId8" Target="../media/image31.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png" Type="http://schemas.openxmlformats.org/officeDocument/2006/relationships/image"/><Relationship Id="rId4" Target="../media/image3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 Id="rId4" Target="../media/image33.png" Type="http://schemas.openxmlformats.org/officeDocument/2006/relationships/image"/><Relationship Id="rId5" Target="../media/image34.png" Type="http://schemas.openxmlformats.org/officeDocument/2006/relationships/image"/><Relationship Id="rId6" Target="../media/image35.png" Type="http://schemas.openxmlformats.org/officeDocument/2006/relationships/image"/><Relationship Id="rId7" Target="../media/image3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 Id="rId6" Target="../media/image1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F">
                <a:alpha val="56078"/>
              </a:srgbClr>
            </a:solidFill>
          </p:spPr>
        </p:sp>
      </p:grpSp>
      <p:grpSp>
        <p:nvGrpSpPr>
          <p:cNvPr name="Group 5" id="5"/>
          <p:cNvGrpSpPr/>
          <p:nvPr/>
        </p:nvGrpSpPr>
        <p:grpSpPr>
          <a:xfrm rot="0">
            <a:off x="1047155" y="1286321"/>
            <a:ext cx="9335691" cy="1760041"/>
            <a:chOff x="0" y="0"/>
            <a:chExt cx="12447588" cy="2346722"/>
          </a:xfrm>
        </p:grpSpPr>
        <p:sp>
          <p:nvSpPr>
            <p:cNvPr name="Freeform 6" id="6"/>
            <p:cNvSpPr/>
            <p:nvPr/>
          </p:nvSpPr>
          <p:spPr>
            <a:xfrm flipH="false" flipV="false" rot="0">
              <a:off x="0" y="0"/>
              <a:ext cx="12447588" cy="2346722"/>
            </a:xfrm>
            <a:custGeom>
              <a:avLst/>
              <a:gdLst/>
              <a:ahLst/>
              <a:cxnLst/>
              <a:rect r="r" b="b" t="t" l="l"/>
              <a:pathLst>
                <a:path h="2346722" w="12447588">
                  <a:moveTo>
                    <a:pt x="0" y="0"/>
                  </a:moveTo>
                  <a:lnTo>
                    <a:pt x="12447588" y="0"/>
                  </a:lnTo>
                  <a:lnTo>
                    <a:pt x="12447588" y="2346722"/>
                  </a:lnTo>
                  <a:lnTo>
                    <a:pt x="0" y="2346722"/>
                  </a:lnTo>
                  <a:close/>
                </a:path>
              </a:pathLst>
            </a:custGeom>
            <a:solidFill>
              <a:srgbClr val="000000">
                <a:alpha val="0"/>
              </a:srgbClr>
            </a:solidFill>
          </p:spPr>
        </p:sp>
        <p:sp>
          <p:nvSpPr>
            <p:cNvPr name="TextBox 7" id="7"/>
            <p:cNvSpPr txBox="true"/>
            <p:nvPr/>
          </p:nvSpPr>
          <p:spPr>
            <a:xfrm>
              <a:off x="0" y="-28575"/>
              <a:ext cx="12447588" cy="2375297"/>
            </a:xfrm>
            <a:prstGeom prst="rect">
              <a:avLst/>
            </a:prstGeom>
          </p:spPr>
          <p:txBody>
            <a:bodyPr anchor="t" rtlCol="false" tIns="0" lIns="0" bIns="0" rIns="0"/>
            <a:lstStyle/>
            <a:p>
              <a:pPr algn="l">
                <a:lnSpc>
                  <a:spcPts val="6875"/>
                </a:lnSpc>
              </a:pPr>
              <a:r>
                <a:rPr lang="en-US" sz="5500" b="true">
                  <a:solidFill>
                    <a:srgbClr val="00002E"/>
                  </a:solidFill>
                  <a:latin typeface="Nunito Bold"/>
                  <a:ea typeface="Nunito Bold"/>
                  <a:cs typeface="Nunito Bold"/>
                  <a:sym typeface="Nunito Bold"/>
                </a:rPr>
                <a:t>Prinsip Perubahan Perilaku dalam Promosi Kesehatan</a:t>
              </a:r>
            </a:p>
          </p:txBody>
        </p:sp>
      </p:grpSp>
      <p:grpSp>
        <p:nvGrpSpPr>
          <p:cNvPr name="Group 8" id="8"/>
          <p:cNvGrpSpPr/>
          <p:nvPr/>
        </p:nvGrpSpPr>
        <p:grpSpPr>
          <a:xfrm rot="0">
            <a:off x="1047155" y="3495080"/>
            <a:ext cx="9335691" cy="1915120"/>
            <a:chOff x="0" y="0"/>
            <a:chExt cx="12447588" cy="2553493"/>
          </a:xfrm>
        </p:grpSpPr>
        <p:sp>
          <p:nvSpPr>
            <p:cNvPr name="Freeform 9" id="9"/>
            <p:cNvSpPr/>
            <p:nvPr/>
          </p:nvSpPr>
          <p:spPr>
            <a:xfrm flipH="false" flipV="false" rot="0">
              <a:off x="0" y="0"/>
              <a:ext cx="12447588" cy="2553493"/>
            </a:xfrm>
            <a:custGeom>
              <a:avLst/>
              <a:gdLst/>
              <a:ahLst/>
              <a:cxnLst/>
              <a:rect r="r" b="b" t="t" l="l"/>
              <a:pathLst>
                <a:path h="2553493" w="12447588">
                  <a:moveTo>
                    <a:pt x="0" y="0"/>
                  </a:moveTo>
                  <a:lnTo>
                    <a:pt x="12447588" y="0"/>
                  </a:lnTo>
                  <a:lnTo>
                    <a:pt x="12447588" y="2553493"/>
                  </a:lnTo>
                  <a:lnTo>
                    <a:pt x="0" y="2553493"/>
                  </a:lnTo>
                  <a:close/>
                </a:path>
              </a:pathLst>
            </a:custGeom>
            <a:solidFill>
              <a:srgbClr val="000000">
                <a:alpha val="0"/>
              </a:srgbClr>
            </a:solidFill>
          </p:spPr>
        </p:sp>
        <p:sp>
          <p:nvSpPr>
            <p:cNvPr name="TextBox 10" id="10"/>
            <p:cNvSpPr txBox="true"/>
            <p:nvPr/>
          </p:nvSpPr>
          <p:spPr>
            <a:xfrm>
              <a:off x="0" y="-95250"/>
              <a:ext cx="12447588" cy="2648743"/>
            </a:xfrm>
            <a:prstGeom prst="rect">
              <a:avLst/>
            </a:prstGeom>
          </p:spPr>
          <p:txBody>
            <a:bodyPr anchor="t" rtlCol="false" tIns="0" lIns="0" bIns="0" rIns="0"/>
            <a:lstStyle/>
            <a:p>
              <a:pPr algn="just">
                <a:lnSpc>
                  <a:spcPts val="3750"/>
                </a:lnSpc>
              </a:pPr>
              <a:r>
                <a:rPr lang="en-US" sz="2312">
                  <a:solidFill>
                    <a:srgbClr val="00002E"/>
                  </a:solidFill>
                  <a:latin typeface="PT Sans"/>
                  <a:ea typeface="PT Sans"/>
                  <a:cs typeface="PT Sans"/>
                  <a:sym typeface="PT Sans"/>
                </a:rPr>
                <a:t>Perubahan perilaku merupakan inti dari promosi kesehatan yang efektif. Pemahaman mendalam tentang prinsip-prinsip yang mendasari perubahan perilaku sangat penting untuk mengembangkan intervensi kesehatan yang berhasil dan berkelanjutan.</a:t>
              </a:r>
            </a:p>
          </p:txBody>
        </p:sp>
      </p:grpSp>
      <p:grpSp>
        <p:nvGrpSpPr>
          <p:cNvPr name="Group 11" id="11"/>
          <p:cNvGrpSpPr/>
          <p:nvPr/>
        </p:nvGrpSpPr>
        <p:grpSpPr>
          <a:xfrm rot="0">
            <a:off x="1047155" y="5746700"/>
            <a:ext cx="9335691" cy="2393900"/>
            <a:chOff x="0" y="0"/>
            <a:chExt cx="12447588" cy="3191867"/>
          </a:xfrm>
        </p:grpSpPr>
        <p:sp>
          <p:nvSpPr>
            <p:cNvPr name="Freeform 12" id="12"/>
            <p:cNvSpPr/>
            <p:nvPr/>
          </p:nvSpPr>
          <p:spPr>
            <a:xfrm flipH="false" flipV="false" rot="0">
              <a:off x="0" y="0"/>
              <a:ext cx="12447588" cy="3191867"/>
            </a:xfrm>
            <a:custGeom>
              <a:avLst/>
              <a:gdLst/>
              <a:ahLst/>
              <a:cxnLst/>
              <a:rect r="r" b="b" t="t" l="l"/>
              <a:pathLst>
                <a:path h="3191867" w="12447588">
                  <a:moveTo>
                    <a:pt x="0" y="0"/>
                  </a:moveTo>
                  <a:lnTo>
                    <a:pt x="12447588" y="0"/>
                  </a:lnTo>
                  <a:lnTo>
                    <a:pt x="12447588" y="3191867"/>
                  </a:lnTo>
                  <a:lnTo>
                    <a:pt x="0" y="3191867"/>
                  </a:lnTo>
                  <a:close/>
                </a:path>
              </a:pathLst>
            </a:custGeom>
            <a:solidFill>
              <a:srgbClr val="000000">
                <a:alpha val="0"/>
              </a:srgbClr>
            </a:solidFill>
          </p:spPr>
        </p:sp>
        <p:sp>
          <p:nvSpPr>
            <p:cNvPr name="TextBox 13" id="13"/>
            <p:cNvSpPr txBox="true"/>
            <p:nvPr/>
          </p:nvSpPr>
          <p:spPr>
            <a:xfrm>
              <a:off x="0" y="-95250"/>
              <a:ext cx="12447588" cy="3287117"/>
            </a:xfrm>
            <a:prstGeom prst="rect">
              <a:avLst/>
            </a:prstGeom>
          </p:spPr>
          <p:txBody>
            <a:bodyPr anchor="t" rtlCol="false" tIns="0" lIns="0" bIns="0" rIns="0"/>
            <a:lstStyle/>
            <a:p>
              <a:pPr algn="just">
                <a:lnSpc>
                  <a:spcPts val="3750"/>
                </a:lnSpc>
              </a:pPr>
              <a:r>
                <a:rPr lang="en-US" sz="2312">
                  <a:solidFill>
                    <a:srgbClr val="00002E"/>
                  </a:solidFill>
                  <a:latin typeface="PT Sans"/>
                  <a:ea typeface="PT Sans"/>
                  <a:cs typeface="PT Sans"/>
                  <a:sym typeface="PT Sans"/>
                </a:rPr>
                <a:t>Presentasi ini akan mengeksplorasi berbagai teori dan konsep penting seperti Teori SOR, Lawrence Green, serta strategi-strategi WHO dalam mendorong perubahan perilaku kesehatan. Kita akan membahas komponen-komponen perubahan perilaku dan bagaimana menerapkannya dalam program promosi kesehatan yang efektif.</a:t>
              </a:r>
            </a:p>
          </p:txBody>
        </p:sp>
      </p:grpSp>
      <p:grpSp>
        <p:nvGrpSpPr>
          <p:cNvPr name="Group 14" id="14"/>
          <p:cNvGrpSpPr/>
          <p:nvPr/>
        </p:nvGrpSpPr>
        <p:grpSpPr>
          <a:xfrm rot="0">
            <a:off x="1042392" y="8494662"/>
            <a:ext cx="488156" cy="488156"/>
            <a:chOff x="0" y="0"/>
            <a:chExt cx="650875" cy="650875"/>
          </a:xfrm>
        </p:grpSpPr>
        <p:sp>
          <p:nvSpPr>
            <p:cNvPr name="Freeform 15" id="15"/>
            <p:cNvSpPr/>
            <p:nvPr/>
          </p:nvSpPr>
          <p:spPr>
            <a:xfrm flipH="false" flipV="false" rot="0">
              <a:off x="6350" y="6350"/>
              <a:ext cx="638175" cy="638175"/>
            </a:xfrm>
            <a:custGeom>
              <a:avLst/>
              <a:gdLst/>
              <a:ahLst/>
              <a:cxnLst/>
              <a:rect r="r" b="b" t="t" l="l"/>
              <a:pathLst>
                <a:path h="638175" w="638175">
                  <a:moveTo>
                    <a:pt x="0" y="319024"/>
                  </a:moveTo>
                  <a:cubicBezTo>
                    <a:pt x="0" y="142875"/>
                    <a:pt x="142875" y="0"/>
                    <a:pt x="319024" y="0"/>
                  </a:cubicBezTo>
                  <a:cubicBezTo>
                    <a:pt x="495173" y="0"/>
                    <a:pt x="638175" y="142875"/>
                    <a:pt x="638175" y="319024"/>
                  </a:cubicBezTo>
                  <a:cubicBezTo>
                    <a:pt x="638175" y="495173"/>
                    <a:pt x="495300" y="638175"/>
                    <a:pt x="319024" y="638175"/>
                  </a:cubicBezTo>
                  <a:cubicBezTo>
                    <a:pt x="142748" y="638175"/>
                    <a:pt x="0" y="495300"/>
                    <a:pt x="0" y="319024"/>
                  </a:cubicBezTo>
                  <a:close/>
                </a:path>
              </a:pathLst>
            </a:custGeom>
            <a:solidFill>
              <a:srgbClr val="5D657D"/>
            </a:solidFill>
          </p:spPr>
        </p:sp>
        <p:sp>
          <p:nvSpPr>
            <p:cNvPr name="Freeform 16" id="16"/>
            <p:cNvSpPr/>
            <p:nvPr/>
          </p:nvSpPr>
          <p:spPr>
            <a:xfrm flipH="false" flipV="false" rot="0">
              <a:off x="0" y="0"/>
              <a:ext cx="650875" cy="650875"/>
            </a:xfrm>
            <a:custGeom>
              <a:avLst/>
              <a:gdLst/>
              <a:ahLst/>
              <a:cxnLst/>
              <a:rect r="r" b="b" t="t" l="l"/>
              <a:pathLst>
                <a:path h="650875" w="650875">
                  <a:moveTo>
                    <a:pt x="0" y="325374"/>
                  </a:moveTo>
                  <a:cubicBezTo>
                    <a:pt x="0" y="145669"/>
                    <a:pt x="145669" y="0"/>
                    <a:pt x="325374" y="0"/>
                  </a:cubicBezTo>
                  <a:cubicBezTo>
                    <a:pt x="327279" y="0"/>
                    <a:pt x="329184" y="889"/>
                    <a:pt x="330327" y="2413"/>
                  </a:cubicBezTo>
                  <a:lnTo>
                    <a:pt x="325374" y="6350"/>
                  </a:lnTo>
                  <a:lnTo>
                    <a:pt x="325374" y="0"/>
                  </a:lnTo>
                  <a:lnTo>
                    <a:pt x="325374" y="6350"/>
                  </a:lnTo>
                  <a:lnTo>
                    <a:pt x="325374" y="0"/>
                  </a:lnTo>
                  <a:cubicBezTo>
                    <a:pt x="505206" y="0"/>
                    <a:pt x="650875" y="145669"/>
                    <a:pt x="650875" y="325374"/>
                  </a:cubicBezTo>
                  <a:cubicBezTo>
                    <a:pt x="650875" y="327787"/>
                    <a:pt x="649478" y="329946"/>
                    <a:pt x="647319" y="331089"/>
                  </a:cubicBezTo>
                  <a:lnTo>
                    <a:pt x="644525" y="325374"/>
                  </a:lnTo>
                  <a:lnTo>
                    <a:pt x="650875" y="325374"/>
                  </a:lnTo>
                  <a:cubicBezTo>
                    <a:pt x="650875" y="505079"/>
                    <a:pt x="505206" y="650748"/>
                    <a:pt x="325501" y="650748"/>
                  </a:cubicBezTo>
                  <a:lnTo>
                    <a:pt x="325501" y="644398"/>
                  </a:lnTo>
                  <a:lnTo>
                    <a:pt x="325501" y="638048"/>
                  </a:lnTo>
                  <a:lnTo>
                    <a:pt x="325501" y="644398"/>
                  </a:lnTo>
                  <a:lnTo>
                    <a:pt x="325501" y="650748"/>
                  </a:lnTo>
                  <a:cubicBezTo>
                    <a:pt x="145669" y="650875"/>
                    <a:pt x="0" y="505206"/>
                    <a:pt x="0" y="325374"/>
                  </a:cubicBezTo>
                  <a:lnTo>
                    <a:pt x="6350" y="325374"/>
                  </a:lnTo>
                  <a:lnTo>
                    <a:pt x="0" y="325374"/>
                  </a:lnTo>
                  <a:moveTo>
                    <a:pt x="12700" y="325374"/>
                  </a:moveTo>
                  <a:lnTo>
                    <a:pt x="6350" y="325374"/>
                  </a:lnTo>
                  <a:lnTo>
                    <a:pt x="12700" y="325374"/>
                  </a:lnTo>
                  <a:cubicBezTo>
                    <a:pt x="12700" y="498094"/>
                    <a:pt x="152654" y="638048"/>
                    <a:pt x="325374" y="638048"/>
                  </a:cubicBezTo>
                  <a:cubicBezTo>
                    <a:pt x="328930" y="638048"/>
                    <a:pt x="331724" y="640842"/>
                    <a:pt x="331724" y="644398"/>
                  </a:cubicBezTo>
                  <a:cubicBezTo>
                    <a:pt x="331724" y="647954"/>
                    <a:pt x="328930" y="650748"/>
                    <a:pt x="325374" y="650748"/>
                  </a:cubicBezTo>
                  <a:cubicBezTo>
                    <a:pt x="321818" y="650748"/>
                    <a:pt x="319024" y="647954"/>
                    <a:pt x="319024" y="644398"/>
                  </a:cubicBezTo>
                  <a:cubicBezTo>
                    <a:pt x="319024" y="640842"/>
                    <a:pt x="321818" y="638048"/>
                    <a:pt x="325374" y="638048"/>
                  </a:cubicBezTo>
                  <a:cubicBezTo>
                    <a:pt x="498094" y="638048"/>
                    <a:pt x="638048" y="498094"/>
                    <a:pt x="638048" y="325374"/>
                  </a:cubicBezTo>
                  <a:cubicBezTo>
                    <a:pt x="638048" y="322961"/>
                    <a:pt x="639445" y="320802"/>
                    <a:pt x="641604" y="319659"/>
                  </a:cubicBezTo>
                  <a:lnTo>
                    <a:pt x="644398" y="325374"/>
                  </a:lnTo>
                  <a:lnTo>
                    <a:pt x="638048" y="325374"/>
                  </a:lnTo>
                  <a:cubicBezTo>
                    <a:pt x="638175" y="152654"/>
                    <a:pt x="498221" y="12700"/>
                    <a:pt x="325374" y="12700"/>
                  </a:cubicBezTo>
                  <a:cubicBezTo>
                    <a:pt x="323469" y="12700"/>
                    <a:pt x="321564" y="11811"/>
                    <a:pt x="320421" y="10287"/>
                  </a:cubicBezTo>
                  <a:lnTo>
                    <a:pt x="325374" y="6350"/>
                  </a:lnTo>
                  <a:lnTo>
                    <a:pt x="325374" y="12700"/>
                  </a:lnTo>
                  <a:cubicBezTo>
                    <a:pt x="152654" y="12700"/>
                    <a:pt x="12700" y="152654"/>
                    <a:pt x="12700" y="325374"/>
                  </a:cubicBezTo>
                  <a:close/>
                </a:path>
              </a:pathLst>
            </a:custGeom>
            <a:solidFill>
              <a:srgbClr val="FFFFFF"/>
            </a:solidFill>
          </p:spPr>
        </p:sp>
      </p:grpSp>
      <p:grpSp>
        <p:nvGrpSpPr>
          <p:cNvPr name="Group 17" id="17"/>
          <p:cNvGrpSpPr/>
          <p:nvPr/>
        </p:nvGrpSpPr>
        <p:grpSpPr>
          <a:xfrm rot="0">
            <a:off x="1812429" y="8378279"/>
            <a:ext cx="9335691" cy="1760041"/>
            <a:chOff x="0" y="0"/>
            <a:chExt cx="12447588" cy="2346722"/>
          </a:xfrm>
        </p:grpSpPr>
        <p:sp>
          <p:nvSpPr>
            <p:cNvPr name="Freeform 18" id="18"/>
            <p:cNvSpPr/>
            <p:nvPr/>
          </p:nvSpPr>
          <p:spPr>
            <a:xfrm flipH="false" flipV="false" rot="0">
              <a:off x="0" y="0"/>
              <a:ext cx="12447588" cy="2346722"/>
            </a:xfrm>
            <a:custGeom>
              <a:avLst/>
              <a:gdLst/>
              <a:ahLst/>
              <a:cxnLst/>
              <a:rect r="r" b="b" t="t" l="l"/>
              <a:pathLst>
                <a:path h="2346722" w="12447588">
                  <a:moveTo>
                    <a:pt x="0" y="0"/>
                  </a:moveTo>
                  <a:lnTo>
                    <a:pt x="12447588" y="0"/>
                  </a:lnTo>
                  <a:lnTo>
                    <a:pt x="12447588" y="2346722"/>
                  </a:lnTo>
                  <a:lnTo>
                    <a:pt x="0" y="2346722"/>
                  </a:lnTo>
                  <a:close/>
                </a:path>
              </a:pathLst>
            </a:custGeom>
            <a:solidFill>
              <a:srgbClr val="000000">
                <a:alpha val="0"/>
              </a:srgbClr>
            </a:solidFill>
          </p:spPr>
        </p:sp>
        <p:sp>
          <p:nvSpPr>
            <p:cNvPr name="TextBox 19" id="19"/>
            <p:cNvSpPr txBox="true"/>
            <p:nvPr/>
          </p:nvSpPr>
          <p:spPr>
            <a:xfrm>
              <a:off x="0" y="-19050"/>
              <a:ext cx="12447588" cy="2365772"/>
            </a:xfrm>
            <a:prstGeom prst="rect">
              <a:avLst/>
            </a:prstGeom>
          </p:spPr>
          <p:txBody>
            <a:bodyPr anchor="t" rtlCol="false" tIns="0" lIns="0" bIns="0" rIns="0"/>
            <a:lstStyle/>
            <a:p>
              <a:pPr algn="l">
                <a:lnSpc>
                  <a:spcPts val="4000"/>
                </a:lnSpc>
              </a:pPr>
              <a:r>
                <a:rPr lang="en-US" sz="3200" b="true">
                  <a:solidFill>
                    <a:srgbClr val="00002E"/>
                  </a:solidFill>
                  <a:latin typeface="Nunito Bold"/>
                  <a:ea typeface="Nunito Bold"/>
                  <a:cs typeface="Nunito Bold"/>
                  <a:sym typeface="Nunito Bold"/>
                </a:rPr>
                <a:t>Senditya Indah Mayasari</a:t>
              </a:r>
            </a:p>
          </p:txBody>
        </p:sp>
      </p:grpSp>
      <p:sp>
        <p:nvSpPr>
          <p:cNvPr name="Freeform 20" id="20"/>
          <p:cNvSpPr/>
          <p:nvPr/>
        </p:nvSpPr>
        <p:spPr>
          <a:xfrm flipH="false" flipV="false" rot="0">
            <a:off x="11433870" y="0"/>
            <a:ext cx="6868367" cy="10289689"/>
          </a:xfrm>
          <a:custGeom>
            <a:avLst/>
            <a:gdLst/>
            <a:ahLst/>
            <a:cxnLst/>
            <a:rect r="r" b="b" t="t" l="l"/>
            <a:pathLst>
              <a:path h="10289689" w="6868367">
                <a:moveTo>
                  <a:pt x="0" y="0"/>
                </a:moveTo>
                <a:lnTo>
                  <a:pt x="6868367" y="0"/>
                </a:lnTo>
                <a:lnTo>
                  <a:pt x="6868367" y="10289689"/>
                </a:lnTo>
                <a:lnTo>
                  <a:pt x="0" y="10289689"/>
                </a:lnTo>
                <a:lnTo>
                  <a:pt x="0" y="0"/>
                </a:lnTo>
                <a:close/>
              </a:path>
            </a:pathLst>
          </a:custGeom>
          <a:blipFill>
            <a:blip r:embed="rId4"/>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F">
                <a:alpha val="56078"/>
              </a:srgbClr>
            </a:solidFill>
          </p:spPr>
        </p:sp>
      </p:grpSp>
      <p:grpSp>
        <p:nvGrpSpPr>
          <p:cNvPr name="Group 5" id="5"/>
          <p:cNvGrpSpPr/>
          <p:nvPr/>
        </p:nvGrpSpPr>
        <p:grpSpPr>
          <a:xfrm rot="0">
            <a:off x="997297" y="1010245"/>
            <a:ext cx="9137657" cy="1142055"/>
            <a:chOff x="0" y="0"/>
            <a:chExt cx="8940403" cy="1117402"/>
          </a:xfrm>
        </p:grpSpPr>
        <p:sp>
          <p:nvSpPr>
            <p:cNvPr name="Freeform 6" id="6"/>
            <p:cNvSpPr/>
            <p:nvPr/>
          </p:nvSpPr>
          <p:spPr>
            <a:xfrm flipH="false" flipV="false" rot="0">
              <a:off x="0" y="0"/>
              <a:ext cx="8940403" cy="1117402"/>
            </a:xfrm>
            <a:custGeom>
              <a:avLst/>
              <a:gdLst/>
              <a:ahLst/>
              <a:cxnLst/>
              <a:rect r="r" b="b" t="t" l="l"/>
              <a:pathLst>
                <a:path h="1117402" w="8940403">
                  <a:moveTo>
                    <a:pt x="0" y="0"/>
                  </a:moveTo>
                  <a:lnTo>
                    <a:pt x="8940403" y="0"/>
                  </a:lnTo>
                  <a:lnTo>
                    <a:pt x="8940403" y="1117402"/>
                  </a:lnTo>
                  <a:lnTo>
                    <a:pt x="0" y="1117402"/>
                  </a:lnTo>
                  <a:close/>
                </a:path>
              </a:pathLst>
            </a:custGeom>
            <a:solidFill>
              <a:srgbClr val="000000">
                <a:alpha val="0"/>
              </a:srgbClr>
            </a:solidFill>
          </p:spPr>
        </p:sp>
        <p:sp>
          <p:nvSpPr>
            <p:cNvPr name="TextBox 7" id="7"/>
            <p:cNvSpPr txBox="true"/>
            <p:nvPr/>
          </p:nvSpPr>
          <p:spPr>
            <a:xfrm>
              <a:off x="0" y="-19050"/>
              <a:ext cx="8940403" cy="1136452"/>
            </a:xfrm>
            <a:prstGeom prst="rect">
              <a:avLst/>
            </a:prstGeom>
          </p:spPr>
          <p:txBody>
            <a:bodyPr anchor="t" rtlCol="false" tIns="0" lIns="0" bIns="0" rIns="0"/>
            <a:lstStyle/>
            <a:p>
              <a:pPr algn="l">
                <a:lnSpc>
                  <a:spcPts val="6562"/>
                </a:lnSpc>
              </a:pPr>
              <a:r>
                <a:rPr lang="en-US" sz="5250" b="true">
                  <a:solidFill>
                    <a:srgbClr val="00002E"/>
                  </a:solidFill>
                  <a:latin typeface="Nunito Bold"/>
                  <a:ea typeface="Nunito Bold"/>
                  <a:cs typeface="Nunito Bold"/>
                  <a:sym typeface="Nunito Bold"/>
                </a:rPr>
                <a:t>Teori Kurt Lewin</a:t>
              </a:r>
            </a:p>
          </p:txBody>
        </p:sp>
      </p:grpSp>
      <p:grpSp>
        <p:nvGrpSpPr>
          <p:cNvPr name="Group 8" id="8"/>
          <p:cNvGrpSpPr/>
          <p:nvPr/>
        </p:nvGrpSpPr>
        <p:grpSpPr>
          <a:xfrm rot="0">
            <a:off x="997297" y="2560588"/>
            <a:ext cx="4966990" cy="838200"/>
            <a:chOff x="0" y="0"/>
            <a:chExt cx="6622653" cy="1117600"/>
          </a:xfrm>
        </p:grpSpPr>
        <p:sp>
          <p:nvSpPr>
            <p:cNvPr name="Freeform 9" id="9"/>
            <p:cNvSpPr/>
            <p:nvPr/>
          </p:nvSpPr>
          <p:spPr>
            <a:xfrm flipH="false" flipV="false" rot="0">
              <a:off x="0" y="0"/>
              <a:ext cx="6622653" cy="1117600"/>
            </a:xfrm>
            <a:custGeom>
              <a:avLst/>
              <a:gdLst/>
              <a:ahLst/>
              <a:cxnLst/>
              <a:rect r="r" b="b" t="t" l="l"/>
              <a:pathLst>
                <a:path h="1117600" w="6622653">
                  <a:moveTo>
                    <a:pt x="0" y="0"/>
                  </a:moveTo>
                  <a:lnTo>
                    <a:pt x="6622653" y="0"/>
                  </a:lnTo>
                  <a:lnTo>
                    <a:pt x="6622653" y="1117600"/>
                  </a:lnTo>
                  <a:lnTo>
                    <a:pt x="0" y="1117600"/>
                  </a:lnTo>
                  <a:close/>
                </a:path>
              </a:pathLst>
            </a:custGeom>
            <a:solidFill>
              <a:srgbClr val="000000">
                <a:alpha val="0"/>
              </a:srgbClr>
            </a:solidFill>
          </p:spPr>
        </p:sp>
        <p:sp>
          <p:nvSpPr>
            <p:cNvPr name="TextBox 10" id="10"/>
            <p:cNvSpPr txBox="true"/>
            <p:nvPr/>
          </p:nvSpPr>
          <p:spPr>
            <a:xfrm>
              <a:off x="0" y="-9525"/>
              <a:ext cx="6622653" cy="1127125"/>
            </a:xfrm>
            <a:prstGeom prst="rect">
              <a:avLst/>
            </a:prstGeom>
          </p:spPr>
          <p:txBody>
            <a:bodyPr anchor="t" rtlCol="false" tIns="0" lIns="0" bIns="0" rIns="0"/>
            <a:lstStyle/>
            <a:p>
              <a:pPr algn="l">
                <a:lnSpc>
                  <a:spcPts val="3249"/>
                </a:lnSpc>
              </a:pPr>
              <a:r>
                <a:rPr lang="en-US" sz="2625" b="true">
                  <a:solidFill>
                    <a:srgbClr val="00002E"/>
                  </a:solidFill>
                  <a:latin typeface="Nunito Bold"/>
                  <a:ea typeface="Nunito Bold"/>
                  <a:cs typeface="Nunito Bold"/>
                  <a:sym typeface="Nunito Bold"/>
                </a:rPr>
                <a:t>Kekuatan Pendorong (Driving Forces)</a:t>
              </a:r>
            </a:p>
          </p:txBody>
        </p:sp>
      </p:grpSp>
      <p:grpSp>
        <p:nvGrpSpPr>
          <p:cNvPr name="Group 11" id="11"/>
          <p:cNvGrpSpPr/>
          <p:nvPr/>
        </p:nvGrpSpPr>
        <p:grpSpPr>
          <a:xfrm rot="0">
            <a:off x="997298" y="3683645"/>
            <a:ext cx="4966990" cy="3648075"/>
            <a:chOff x="0" y="0"/>
            <a:chExt cx="6622653" cy="4864100"/>
          </a:xfrm>
        </p:grpSpPr>
        <p:sp>
          <p:nvSpPr>
            <p:cNvPr name="Freeform 12" id="12"/>
            <p:cNvSpPr/>
            <p:nvPr/>
          </p:nvSpPr>
          <p:spPr>
            <a:xfrm flipH="false" flipV="false" rot="0">
              <a:off x="0" y="0"/>
              <a:ext cx="6622653" cy="4864100"/>
            </a:xfrm>
            <a:custGeom>
              <a:avLst/>
              <a:gdLst/>
              <a:ahLst/>
              <a:cxnLst/>
              <a:rect r="r" b="b" t="t" l="l"/>
              <a:pathLst>
                <a:path h="4864100" w="6622653">
                  <a:moveTo>
                    <a:pt x="0" y="0"/>
                  </a:moveTo>
                  <a:lnTo>
                    <a:pt x="6622653" y="0"/>
                  </a:lnTo>
                  <a:lnTo>
                    <a:pt x="6622653" y="4864100"/>
                  </a:lnTo>
                  <a:lnTo>
                    <a:pt x="0" y="4864100"/>
                  </a:lnTo>
                  <a:close/>
                </a:path>
              </a:pathLst>
            </a:custGeom>
            <a:solidFill>
              <a:srgbClr val="000000">
                <a:alpha val="0"/>
              </a:srgbClr>
            </a:solidFill>
          </p:spPr>
        </p:sp>
        <p:sp>
          <p:nvSpPr>
            <p:cNvPr name="TextBox 13" id="13"/>
            <p:cNvSpPr txBox="true"/>
            <p:nvPr/>
          </p:nvSpPr>
          <p:spPr>
            <a:xfrm>
              <a:off x="0" y="-85725"/>
              <a:ext cx="6622653" cy="4949825"/>
            </a:xfrm>
            <a:prstGeom prst="rect">
              <a:avLst/>
            </a:prstGeom>
          </p:spPr>
          <p:txBody>
            <a:bodyPr anchor="t" rtlCol="false" tIns="0" lIns="0" bIns="0" rIns="0"/>
            <a:lstStyle/>
            <a:p>
              <a:pPr algn="just">
                <a:lnSpc>
                  <a:spcPts val="3562"/>
                </a:lnSpc>
              </a:pPr>
              <a:r>
                <a:rPr lang="en-US" sz="2187">
                  <a:solidFill>
                    <a:srgbClr val="00002E"/>
                  </a:solidFill>
                  <a:latin typeface="PT Sans"/>
                  <a:ea typeface="PT Sans"/>
                  <a:cs typeface="PT Sans"/>
                  <a:sym typeface="PT Sans"/>
                </a:rPr>
                <a:t>Faktor-faktor yang mendorong perubahan perilaku, seperti pengetahuan tentang manfaat perilaku sehat, dukungan sosial, insentif, dan kesadaran akan risiko kesehatan. Kekuatan pendorong ini berperan dalam menggerakkan individu dari kondisi status quo menuju perubahan perilaku.</a:t>
              </a:r>
            </a:p>
          </p:txBody>
        </p:sp>
      </p:grpSp>
      <p:grpSp>
        <p:nvGrpSpPr>
          <p:cNvPr name="Group 14" id="14"/>
          <p:cNvGrpSpPr/>
          <p:nvPr/>
        </p:nvGrpSpPr>
        <p:grpSpPr>
          <a:xfrm rot="0">
            <a:off x="6669138" y="2560588"/>
            <a:ext cx="4966990" cy="838200"/>
            <a:chOff x="0" y="0"/>
            <a:chExt cx="6622653" cy="1117600"/>
          </a:xfrm>
        </p:grpSpPr>
        <p:sp>
          <p:nvSpPr>
            <p:cNvPr name="Freeform 15" id="15"/>
            <p:cNvSpPr/>
            <p:nvPr/>
          </p:nvSpPr>
          <p:spPr>
            <a:xfrm flipH="false" flipV="false" rot="0">
              <a:off x="0" y="0"/>
              <a:ext cx="6622653" cy="1117600"/>
            </a:xfrm>
            <a:custGeom>
              <a:avLst/>
              <a:gdLst/>
              <a:ahLst/>
              <a:cxnLst/>
              <a:rect r="r" b="b" t="t" l="l"/>
              <a:pathLst>
                <a:path h="1117600" w="6622653">
                  <a:moveTo>
                    <a:pt x="0" y="0"/>
                  </a:moveTo>
                  <a:lnTo>
                    <a:pt x="6622653" y="0"/>
                  </a:lnTo>
                  <a:lnTo>
                    <a:pt x="6622653" y="1117600"/>
                  </a:lnTo>
                  <a:lnTo>
                    <a:pt x="0" y="1117600"/>
                  </a:lnTo>
                  <a:close/>
                </a:path>
              </a:pathLst>
            </a:custGeom>
            <a:solidFill>
              <a:srgbClr val="000000">
                <a:alpha val="0"/>
              </a:srgbClr>
            </a:solidFill>
          </p:spPr>
        </p:sp>
        <p:sp>
          <p:nvSpPr>
            <p:cNvPr name="TextBox 16" id="16"/>
            <p:cNvSpPr txBox="true"/>
            <p:nvPr/>
          </p:nvSpPr>
          <p:spPr>
            <a:xfrm>
              <a:off x="0" y="-9525"/>
              <a:ext cx="6622653" cy="1127125"/>
            </a:xfrm>
            <a:prstGeom prst="rect">
              <a:avLst/>
            </a:prstGeom>
          </p:spPr>
          <p:txBody>
            <a:bodyPr anchor="t" rtlCol="false" tIns="0" lIns="0" bIns="0" rIns="0"/>
            <a:lstStyle/>
            <a:p>
              <a:pPr algn="l">
                <a:lnSpc>
                  <a:spcPts val="3249"/>
                </a:lnSpc>
              </a:pPr>
              <a:r>
                <a:rPr lang="en-US" sz="2625" b="true">
                  <a:solidFill>
                    <a:srgbClr val="00002E"/>
                  </a:solidFill>
                  <a:latin typeface="Nunito Bold"/>
                  <a:ea typeface="Nunito Bold"/>
                  <a:cs typeface="Nunito Bold"/>
                  <a:sym typeface="Nunito Bold"/>
                </a:rPr>
                <a:t>Kekuatan Penahan (Restraining Forces)</a:t>
              </a:r>
            </a:p>
          </p:txBody>
        </p:sp>
      </p:grpSp>
      <p:grpSp>
        <p:nvGrpSpPr>
          <p:cNvPr name="Group 17" id="17"/>
          <p:cNvGrpSpPr/>
          <p:nvPr/>
        </p:nvGrpSpPr>
        <p:grpSpPr>
          <a:xfrm rot="0">
            <a:off x="6669137" y="3683645"/>
            <a:ext cx="4966990" cy="3648075"/>
            <a:chOff x="0" y="0"/>
            <a:chExt cx="6622653" cy="4864100"/>
          </a:xfrm>
        </p:grpSpPr>
        <p:sp>
          <p:nvSpPr>
            <p:cNvPr name="Freeform 18" id="18"/>
            <p:cNvSpPr/>
            <p:nvPr/>
          </p:nvSpPr>
          <p:spPr>
            <a:xfrm flipH="false" flipV="false" rot="0">
              <a:off x="0" y="0"/>
              <a:ext cx="6622653" cy="4864100"/>
            </a:xfrm>
            <a:custGeom>
              <a:avLst/>
              <a:gdLst/>
              <a:ahLst/>
              <a:cxnLst/>
              <a:rect r="r" b="b" t="t" l="l"/>
              <a:pathLst>
                <a:path h="4864100" w="6622653">
                  <a:moveTo>
                    <a:pt x="0" y="0"/>
                  </a:moveTo>
                  <a:lnTo>
                    <a:pt x="6622653" y="0"/>
                  </a:lnTo>
                  <a:lnTo>
                    <a:pt x="6622653" y="4864100"/>
                  </a:lnTo>
                  <a:lnTo>
                    <a:pt x="0" y="4864100"/>
                  </a:lnTo>
                  <a:close/>
                </a:path>
              </a:pathLst>
            </a:custGeom>
            <a:solidFill>
              <a:srgbClr val="000000">
                <a:alpha val="0"/>
              </a:srgbClr>
            </a:solidFill>
          </p:spPr>
        </p:sp>
        <p:sp>
          <p:nvSpPr>
            <p:cNvPr name="TextBox 19" id="19"/>
            <p:cNvSpPr txBox="true"/>
            <p:nvPr/>
          </p:nvSpPr>
          <p:spPr>
            <a:xfrm>
              <a:off x="0" y="-85725"/>
              <a:ext cx="6622653" cy="4949825"/>
            </a:xfrm>
            <a:prstGeom prst="rect">
              <a:avLst/>
            </a:prstGeom>
          </p:spPr>
          <p:txBody>
            <a:bodyPr anchor="t" rtlCol="false" tIns="0" lIns="0" bIns="0" rIns="0"/>
            <a:lstStyle/>
            <a:p>
              <a:pPr algn="just">
                <a:lnSpc>
                  <a:spcPts val="3562"/>
                </a:lnSpc>
              </a:pPr>
              <a:r>
                <a:rPr lang="en-US" sz="2187">
                  <a:solidFill>
                    <a:srgbClr val="00002E"/>
                  </a:solidFill>
                  <a:latin typeface="PT Sans"/>
                  <a:ea typeface="PT Sans"/>
                  <a:cs typeface="PT Sans"/>
                  <a:sym typeface="PT Sans"/>
                </a:rPr>
                <a:t>Faktor-faktor yang menghambat perubahan perilaku, seperti kebiasaan lama, kurangnya keterampilan, norma sosial yang berlawanan, dan keterbatasan sumber daya. Kekuatan penahan ini cenderung mempertahankan individu pada perilaku yang sudah ada.</a:t>
              </a:r>
            </a:p>
          </p:txBody>
        </p:sp>
      </p:grpSp>
      <p:grpSp>
        <p:nvGrpSpPr>
          <p:cNvPr name="Group 20" id="20"/>
          <p:cNvGrpSpPr/>
          <p:nvPr/>
        </p:nvGrpSpPr>
        <p:grpSpPr>
          <a:xfrm rot="0">
            <a:off x="12340978" y="2560588"/>
            <a:ext cx="4092029" cy="419100"/>
            <a:chOff x="0" y="0"/>
            <a:chExt cx="5456038" cy="558800"/>
          </a:xfrm>
        </p:grpSpPr>
        <p:sp>
          <p:nvSpPr>
            <p:cNvPr name="Freeform 21" id="21"/>
            <p:cNvSpPr/>
            <p:nvPr/>
          </p:nvSpPr>
          <p:spPr>
            <a:xfrm flipH="false" flipV="false" rot="0">
              <a:off x="0" y="0"/>
              <a:ext cx="5456038" cy="558800"/>
            </a:xfrm>
            <a:custGeom>
              <a:avLst/>
              <a:gdLst/>
              <a:ahLst/>
              <a:cxnLst/>
              <a:rect r="r" b="b" t="t" l="l"/>
              <a:pathLst>
                <a:path h="558800" w="5456038">
                  <a:moveTo>
                    <a:pt x="0" y="0"/>
                  </a:moveTo>
                  <a:lnTo>
                    <a:pt x="5456038" y="0"/>
                  </a:lnTo>
                  <a:lnTo>
                    <a:pt x="5456038" y="558800"/>
                  </a:lnTo>
                  <a:lnTo>
                    <a:pt x="0" y="558800"/>
                  </a:lnTo>
                  <a:close/>
                </a:path>
              </a:pathLst>
            </a:custGeom>
            <a:solidFill>
              <a:srgbClr val="000000">
                <a:alpha val="0"/>
              </a:srgbClr>
            </a:solidFill>
          </p:spPr>
        </p:sp>
        <p:sp>
          <p:nvSpPr>
            <p:cNvPr name="TextBox 22" id="22"/>
            <p:cNvSpPr txBox="true"/>
            <p:nvPr/>
          </p:nvSpPr>
          <p:spPr>
            <a:xfrm>
              <a:off x="0" y="-9525"/>
              <a:ext cx="5456038" cy="568325"/>
            </a:xfrm>
            <a:prstGeom prst="rect">
              <a:avLst/>
            </a:prstGeom>
          </p:spPr>
          <p:txBody>
            <a:bodyPr anchor="t" rtlCol="false" tIns="0" lIns="0" bIns="0" rIns="0"/>
            <a:lstStyle/>
            <a:p>
              <a:pPr algn="l">
                <a:lnSpc>
                  <a:spcPts val="3249"/>
                </a:lnSpc>
              </a:pPr>
              <a:r>
                <a:rPr lang="en-US" sz="2625" b="true">
                  <a:solidFill>
                    <a:srgbClr val="00002E"/>
                  </a:solidFill>
                  <a:latin typeface="Nunito Bold"/>
                  <a:ea typeface="Nunito Bold"/>
                  <a:cs typeface="Nunito Bold"/>
                  <a:sym typeface="Nunito Bold"/>
                </a:rPr>
                <a:t>Proses Perubahan Perilaku</a:t>
              </a:r>
            </a:p>
          </p:txBody>
        </p:sp>
      </p:grpSp>
      <p:grpSp>
        <p:nvGrpSpPr>
          <p:cNvPr name="Group 23" id="23"/>
          <p:cNvGrpSpPr/>
          <p:nvPr/>
        </p:nvGrpSpPr>
        <p:grpSpPr>
          <a:xfrm rot="0">
            <a:off x="12340978" y="3264545"/>
            <a:ext cx="4966990" cy="2736056"/>
            <a:chOff x="0" y="0"/>
            <a:chExt cx="6622653" cy="3648075"/>
          </a:xfrm>
        </p:grpSpPr>
        <p:sp>
          <p:nvSpPr>
            <p:cNvPr name="Freeform 24" id="24"/>
            <p:cNvSpPr/>
            <p:nvPr/>
          </p:nvSpPr>
          <p:spPr>
            <a:xfrm flipH="false" flipV="false" rot="0">
              <a:off x="0" y="0"/>
              <a:ext cx="6622653" cy="3648075"/>
            </a:xfrm>
            <a:custGeom>
              <a:avLst/>
              <a:gdLst/>
              <a:ahLst/>
              <a:cxnLst/>
              <a:rect r="r" b="b" t="t" l="l"/>
              <a:pathLst>
                <a:path h="3648075" w="6622653">
                  <a:moveTo>
                    <a:pt x="0" y="0"/>
                  </a:moveTo>
                  <a:lnTo>
                    <a:pt x="6622653" y="0"/>
                  </a:lnTo>
                  <a:lnTo>
                    <a:pt x="6622653" y="3648075"/>
                  </a:lnTo>
                  <a:lnTo>
                    <a:pt x="0" y="3648075"/>
                  </a:lnTo>
                  <a:close/>
                </a:path>
              </a:pathLst>
            </a:custGeom>
            <a:solidFill>
              <a:srgbClr val="000000">
                <a:alpha val="0"/>
              </a:srgbClr>
            </a:solidFill>
          </p:spPr>
        </p:sp>
        <p:sp>
          <p:nvSpPr>
            <p:cNvPr name="TextBox 25" id="25"/>
            <p:cNvSpPr txBox="true"/>
            <p:nvPr/>
          </p:nvSpPr>
          <p:spPr>
            <a:xfrm>
              <a:off x="0" y="-85725"/>
              <a:ext cx="6622653" cy="3733800"/>
            </a:xfrm>
            <a:prstGeom prst="rect">
              <a:avLst/>
            </a:prstGeom>
          </p:spPr>
          <p:txBody>
            <a:bodyPr anchor="t" rtlCol="false" tIns="0" lIns="0" bIns="0" rIns="0"/>
            <a:lstStyle/>
            <a:p>
              <a:pPr algn="just">
                <a:lnSpc>
                  <a:spcPts val="3562"/>
                </a:lnSpc>
              </a:pPr>
              <a:r>
                <a:rPr lang="en-US" sz="2187">
                  <a:solidFill>
                    <a:srgbClr val="00002E"/>
                  </a:solidFill>
                  <a:latin typeface="PT Sans"/>
                  <a:ea typeface="PT Sans"/>
                  <a:cs typeface="PT Sans"/>
                  <a:sym typeface="PT Sans"/>
                </a:rPr>
                <a:t>Lewin mengidentifikasi tiga tahap perubahan perilaku: Unfreezing (pencairan - mempersiapkan perubahan), Moving (pergerakan - implementasi perubahan), dan Refreezing (pembekuan kembali - stabilisasi perilaku baru).</a:t>
              </a:r>
            </a:p>
          </p:txBody>
        </p:sp>
      </p:grpSp>
      <p:grpSp>
        <p:nvGrpSpPr>
          <p:cNvPr name="Group 26" id="26"/>
          <p:cNvGrpSpPr/>
          <p:nvPr/>
        </p:nvGrpSpPr>
        <p:grpSpPr>
          <a:xfrm rot="0">
            <a:off x="997297" y="7908726"/>
            <a:ext cx="16293405" cy="1368029"/>
            <a:chOff x="0" y="0"/>
            <a:chExt cx="21724540" cy="1824038"/>
          </a:xfrm>
        </p:grpSpPr>
        <p:sp>
          <p:nvSpPr>
            <p:cNvPr name="Freeform 27" id="27"/>
            <p:cNvSpPr/>
            <p:nvPr/>
          </p:nvSpPr>
          <p:spPr>
            <a:xfrm flipH="false" flipV="false" rot="0">
              <a:off x="0" y="0"/>
              <a:ext cx="21724541" cy="1824038"/>
            </a:xfrm>
            <a:custGeom>
              <a:avLst/>
              <a:gdLst/>
              <a:ahLst/>
              <a:cxnLst/>
              <a:rect r="r" b="b" t="t" l="l"/>
              <a:pathLst>
                <a:path h="1824038" w="21724541">
                  <a:moveTo>
                    <a:pt x="0" y="0"/>
                  </a:moveTo>
                  <a:lnTo>
                    <a:pt x="21724541" y="0"/>
                  </a:lnTo>
                  <a:lnTo>
                    <a:pt x="21724541" y="1824038"/>
                  </a:lnTo>
                  <a:lnTo>
                    <a:pt x="0" y="1824038"/>
                  </a:lnTo>
                  <a:close/>
                </a:path>
              </a:pathLst>
            </a:custGeom>
            <a:solidFill>
              <a:srgbClr val="000000">
                <a:alpha val="0"/>
              </a:srgbClr>
            </a:solidFill>
          </p:spPr>
        </p:sp>
        <p:sp>
          <p:nvSpPr>
            <p:cNvPr name="TextBox 28" id="28"/>
            <p:cNvSpPr txBox="true"/>
            <p:nvPr/>
          </p:nvSpPr>
          <p:spPr>
            <a:xfrm>
              <a:off x="0" y="-85725"/>
              <a:ext cx="21724540" cy="1909763"/>
            </a:xfrm>
            <a:prstGeom prst="rect">
              <a:avLst/>
            </a:prstGeom>
          </p:spPr>
          <p:txBody>
            <a:bodyPr anchor="t" rtlCol="false" tIns="0" lIns="0" bIns="0" rIns="0"/>
            <a:lstStyle/>
            <a:p>
              <a:pPr algn="l">
                <a:lnSpc>
                  <a:spcPts val="3562"/>
                </a:lnSpc>
              </a:pPr>
              <a:r>
                <a:rPr lang="en-US" sz="2187">
                  <a:solidFill>
                    <a:srgbClr val="00002E"/>
                  </a:solidFill>
                  <a:latin typeface="PT Sans"/>
                  <a:ea typeface="PT Sans"/>
                  <a:cs typeface="PT Sans"/>
                  <a:sym typeface="PT Sans"/>
                </a:rPr>
                <a:t>Teori Force-Field Analysis Kurt Lewin menekankan bahwa perubahan perilaku terjadi ketika kekuatan pendorong lebih kuat daripada kekuatan penahan. Dalam promosi kesehatan, intervensi yang efektif tidak hanya memperkuat faktor pendorong tetapi juga mengurangi faktor penahan, sehingga menciptakan lingkungan yang kondusif untuk perubahan perilaku.</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F">
                <a:alpha val="56078"/>
              </a:srgbClr>
            </a:solidFill>
          </p:spPr>
        </p:sp>
      </p:grpSp>
      <p:grpSp>
        <p:nvGrpSpPr>
          <p:cNvPr name="Group 5" id="5"/>
          <p:cNvGrpSpPr/>
          <p:nvPr/>
        </p:nvGrpSpPr>
        <p:grpSpPr>
          <a:xfrm rot="0">
            <a:off x="998190" y="1431429"/>
            <a:ext cx="16930235" cy="876133"/>
            <a:chOff x="0" y="0"/>
            <a:chExt cx="21611630" cy="1118393"/>
          </a:xfrm>
        </p:grpSpPr>
        <p:sp>
          <p:nvSpPr>
            <p:cNvPr name="Freeform 6" id="6"/>
            <p:cNvSpPr/>
            <p:nvPr/>
          </p:nvSpPr>
          <p:spPr>
            <a:xfrm flipH="false" flipV="false" rot="0">
              <a:off x="0" y="0"/>
              <a:ext cx="21611630" cy="1118393"/>
            </a:xfrm>
            <a:custGeom>
              <a:avLst/>
              <a:gdLst/>
              <a:ahLst/>
              <a:cxnLst/>
              <a:rect r="r" b="b" t="t" l="l"/>
              <a:pathLst>
                <a:path h="1118393" w="21611630">
                  <a:moveTo>
                    <a:pt x="0" y="0"/>
                  </a:moveTo>
                  <a:lnTo>
                    <a:pt x="21611630" y="0"/>
                  </a:lnTo>
                  <a:lnTo>
                    <a:pt x="21611630" y="1118393"/>
                  </a:lnTo>
                  <a:lnTo>
                    <a:pt x="0" y="1118393"/>
                  </a:lnTo>
                  <a:close/>
                </a:path>
              </a:pathLst>
            </a:custGeom>
            <a:solidFill>
              <a:srgbClr val="000000">
                <a:alpha val="0"/>
              </a:srgbClr>
            </a:solidFill>
          </p:spPr>
        </p:sp>
        <p:sp>
          <p:nvSpPr>
            <p:cNvPr name="TextBox 7" id="7"/>
            <p:cNvSpPr txBox="true"/>
            <p:nvPr/>
          </p:nvSpPr>
          <p:spPr>
            <a:xfrm>
              <a:off x="0" y="-19050"/>
              <a:ext cx="21611630" cy="1137443"/>
            </a:xfrm>
            <a:prstGeom prst="rect">
              <a:avLst/>
            </a:prstGeom>
          </p:spPr>
          <p:txBody>
            <a:bodyPr anchor="t" rtlCol="false" tIns="0" lIns="0" bIns="0" rIns="0"/>
            <a:lstStyle/>
            <a:p>
              <a:pPr algn="l">
                <a:lnSpc>
                  <a:spcPts val="6562"/>
                </a:lnSpc>
              </a:pPr>
              <a:r>
                <a:rPr lang="en-US" sz="5250" b="true">
                  <a:solidFill>
                    <a:srgbClr val="00002E"/>
                  </a:solidFill>
                  <a:latin typeface="Nunito Bold"/>
                  <a:ea typeface="Nunito Bold"/>
                  <a:cs typeface="Nunito Bold"/>
                  <a:sym typeface="Nunito Bold"/>
                </a:rPr>
                <a:t>4. Bentuk-Bentuk Perubahan Perilaku Menurut WHO</a:t>
              </a:r>
            </a:p>
          </p:txBody>
        </p:sp>
      </p:grpSp>
      <p:sp>
        <p:nvSpPr>
          <p:cNvPr name="Freeform 8" id="8" descr="preencoded.png"/>
          <p:cNvSpPr/>
          <p:nvPr/>
        </p:nvSpPr>
        <p:spPr>
          <a:xfrm flipH="false" flipV="false" rot="0">
            <a:off x="998190" y="2840534"/>
            <a:ext cx="713035" cy="713035"/>
          </a:xfrm>
          <a:custGeom>
            <a:avLst/>
            <a:gdLst/>
            <a:ahLst/>
            <a:cxnLst/>
            <a:rect r="r" b="b" t="t" l="l"/>
            <a:pathLst>
              <a:path h="713035" w="713035">
                <a:moveTo>
                  <a:pt x="0" y="0"/>
                </a:moveTo>
                <a:lnTo>
                  <a:pt x="713035" y="0"/>
                </a:lnTo>
                <a:lnTo>
                  <a:pt x="713035" y="713035"/>
                </a:lnTo>
                <a:lnTo>
                  <a:pt x="0" y="713035"/>
                </a:lnTo>
                <a:lnTo>
                  <a:pt x="0" y="0"/>
                </a:lnTo>
                <a:close/>
              </a:path>
            </a:pathLst>
          </a:custGeom>
          <a:blipFill>
            <a:blip r:embed="rId4"/>
            <a:stretch>
              <a:fillRect l="0" t="0" r="0" b="0"/>
            </a:stretch>
          </a:blipFill>
        </p:spPr>
      </p:sp>
      <p:grpSp>
        <p:nvGrpSpPr>
          <p:cNvPr name="Group 9" id="9"/>
          <p:cNvGrpSpPr/>
          <p:nvPr/>
        </p:nvGrpSpPr>
        <p:grpSpPr>
          <a:xfrm rot="0">
            <a:off x="998190" y="3838724"/>
            <a:ext cx="3355627" cy="419398"/>
            <a:chOff x="0" y="0"/>
            <a:chExt cx="4474170" cy="559197"/>
          </a:xfrm>
        </p:grpSpPr>
        <p:sp>
          <p:nvSpPr>
            <p:cNvPr name="Freeform 10" id="10"/>
            <p:cNvSpPr/>
            <p:nvPr/>
          </p:nvSpPr>
          <p:spPr>
            <a:xfrm flipH="false" flipV="false" rot="0">
              <a:off x="0" y="0"/>
              <a:ext cx="4474170" cy="559197"/>
            </a:xfrm>
            <a:custGeom>
              <a:avLst/>
              <a:gdLst/>
              <a:ahLst/>
              <a:cxnLst/>
              <a:rect r="r" b="b" t="t" l="l"/>
              <a:pathLst>
                <a:path h="559197" w="4474170">
                  <a:moveTo>
                    <a:pt x="0" y="0"/>
                  </a:moveTo>
                  <a:lnTo>
                    <a:pt x="4474170" y="0"/>
                  </a:lnTo>
                  <a:lnTo>
                    <a:pt x="4474170" y="559197"/>
                  </a:lnTo>
                  <a:lnTo>
                    <a:pt x="0" y="559197"/>
                  </a:lnTo>
                  <a:close/>
                </a:path>
              </a:pathLst>
            </a:custGeom>
            <a:solidFill>
              <a:srgbClr val="000000">
                <a:alpha val="0"/>
              </a:srgbClr>
            </a:solidFill>
          </p:spPr>
        </p:sp>
        <p:sp>
          <p:nvSpPr>
            <p:cNvPr name="TextBox 11" id="11"/>
            <p:cNvSpPr txBox="true"/>
            <p:nvPr/>
          </p:nvSpPr>
          <p:spPr>
            <a:xfrm>
              <a:off x="0" y="-9525"/>
              <a:ext cx="4474170" cy="568722"/>
            </a:xfrm>
            <a:prstGeom prst="rect">
              <a:avLst/>
            </a:prstGeom>
          </p:spPr>
          <p:txBody>
            <a:bodyPr anchor="t" rtlCol="false" tIns="0" lIns="0" bIns="0" rIns="0"/>
            <a:lstStyle/>
            <a:p>
              <a:pPr algn="l">
                <a:lnSpc>
                  <a:spcPts val="3249"/>
                </a:lnSpc>
              </a:pPr>
              <a:r>
                <a:rPr lang="en-US" sz="2625" b="true">
                  <a:solidFill>
                    <a:srgbClr val="00002E"/>
                  </a:solidFill>
                  <a:latin typeface="Nunito Bold"/>
                  <a:ea typeface="Nunito Bold"/>
                  <a:cs typeface="Nunito Bold"/>
                  <a:sym typeface="Nunito Bold"/>
                </a:rPr>
                <a:t>Perubahan Alamiah</a:t>
              </a:r>
            </a:p>
          </p:txBody>
        </p:sp>
      </p:grpSp>
      <p:grpSp>
        <p:nvGrpSpPr>
          <p:cNvPr name="Group 12" id="12"/>
          <p:cNvGrpSpPr/>
          <p:nvPr/>
        </p:nvGrpSpPr>
        <p:grpSpPr>
          <a:xfrm rot="0">
            <a:off x="998190" y="4429125"/>
            <a:ext cx="5145286" cy="2736949"/>
            <a:chOff x="0" y="0"/>
            <a:chExt cx="6860382" cy="3649265"/>
          </a:xfrm>
        </p:grpSpPr>
        <p:sp>
          <p:nvSpPr>
            <p:cNvPr name="Freeform 13" id="13"/>
            <p:cNvSpPr/>
            <p:nvPr/>
          </p:nvSpPr>
          <p:spPr>
            <a:xfrm flipH="false" flipV="false" rot="0">
              <a:off x="0" y="0"/>
              <a:ext cx="6860382" cy="3649265"/>
            </a:xfrm>
            <a:custGeom>
              <a:avLst/>
              <a:gdLst/>
              <a:ahLst/>
              <a:cxnLst/>
              <a:rect r="r" b="b" t="t" l="l"/>
              <a:pathLst>
                <a:path h="3649265" w="6860382">
                  <a:moveTo>
                    <a:pt x="0" y="0"/>
                  </a:moveTo>
                  <a:lnTo>
                    <a:pt x="6860382" y="0"/>
                  </a:lnTo>
                  <a:lnTo>
                    <a:pt x="6860382" y="3649265"/>
                  </a:lnTo>
                  <a:lnTo>
                    <a:pt x="0" y="3649265"/>
                  </a:lnTo>
                  <a:close/>
                </a:path>
              </a:pathLst>
            </a:custGeom>
            <a:solidFill>
              <a:srgbClr val="000000">
                <a:alpha val="0"/>
              </a:srgbClr>
            </a:solidFill>
          </p:spPr>
        </p:sp>
        <p:sp>
          <p:nvSpPr>
            <p:cNvPr name="TextBox 14" id="14"/>
            <p:cNvSpPr txBox="true"/>
            <p:nvPr/>
          </p:nvSpPr>
          <p:spPr>
            <a:xfrm>
              <a:off x="0" y="-85725"/>
              <a:ext cx="6860382" cy="3734990"/>
            </a:xfrm>
            <a:prstGeom prst="rect">
              <a:avLst/>
            </a:prstGeom>
          </p:spPr>
          <p:txBody>
            <a:bodyPr anchor="t" rtlCol="false" tIns="0" lIns="0" bIns="0" rIns="0"/>
            <a:lstStyle/>
            <a:p>
              <a:pPr algn="just">
                <a:lnSpc>
                  <a:spcPts val="3562"/>
                </a:lnSpc>
              </a:pPr>
              <a:r>
                <a:rPr lang="en-US" sz="2187">
                  <a:solidFill>
                    <a:srgbClr val="00002E"/>
                  </a:solidFill>
                  <a:latin typeface="PT Sans"/>
                  <a:ea typeface="PT Sans"/>
                  <a:cs typeface="PT Sans"/>
                  <a:sym typeface="PT Sans"/>
                </a:rPr>
                <a:t>Terjadi secara spontan sebagai respons terhadap perubahan lingkungan atau perkembangan masyarakat tanpa intervensi terencana. Perubahan ini biasanya terjadi secara gradual dan tidak terstruktur.</a:t>
              </a:r>
            </a:p>
          </p:txBody>
        </p:sp>
      </p:grpSp>
      <p:sp>
        <p:nvSpPr>
          <p:cNvPr name="Freeform 15" id="15" descr="preencoded.png"/>
          <p:cNvSpPr/>
          <p:nvPr/>
        </p:nvSpPr>
        <p:spPr>
          <a:xfrm flipH="false" flipV="false" rot="0">
            <a:off x="6571209" y="2840534"/>
            <a:ext cx="713035" cy="713035"/>
          </a:xfrm>
          <a:custGeom>
            <a:avLst/>
            <a:gdLst/>
            <a:ahLst/>
            <a:cxnLst/>
            <a:rect r="r" b="b" t="t" l="l"/>
            <a:pathLst>
              <a:path h="713035" w="713035">
                <a:moveTo>
                  <a:pt x="0" y="0"/>
                </a:moveTo>
                <a:lnTo>
                  <a:pt x="713035" y="0"/>
                </a:lnTo>
                <a:lnTo>
                  <a:pt x="713035" y="713035"/>
                </a:lnTo>
                <a:lnTo>
                  <a:pt x="0" y="713035"/>
                </a:lnTo>
                <a:lnTo>
                  <a:pt x="0" y="0"/>
                </a:lnTo>
                <a:close/>
              </a:path>
            </a:pathLst>
          </a:custGeom>
          <a:blipFill>
            <a:blip r:embed="rId5"/>
            <a:stretch>
              <a:fillRect l="0" t="0" r="0" b="0"/>
            </a:stretch>
          </a:blipFill>
        </p:spPr>
      </p:sp>
      <p:grpSp>
        <p:nvGrpSpPr>
          <p:cNvPr name="Group 16" id="16"/>
          <p:cNvGrpSpPr/>
          <p:nvPr/>
        </p:nvGrpSpPr>
        <p:grpSpPr>
          <a:xfrm rot="0">
            <a:off x="6571209" y="3838724"/>
            <a:ext cx="3355627" cy="419398"/>
            <a:chOff x="0" y="0"/>
            <a:chExt cx="4474170" cy="559197"/>
          </a:xfrm>
        </p:grpSpPr>
        <p:sp>
          <p:nvSpPr>
            <p:cNvPr name="Freeform 17" id="17"/>
            <p:cNvSpPr/>
            <p:nvPr/>
          </p:nvSpPr>
          <p:spPr>
            <a:xfrm flipH="false" flipV="false" rot="0">
              <a:off x="0" y="0"/>
              <a:ext cx="4474170" cy="559197"/>
            </a:xfrm>
            <a:custGeom>
              <a:avLst/>
              <a:gdLst/>
              <a:ahLst/>
              <a:cxnLst/>
              <a:rect r="r" b="b" t="t" l="l"/>
              <a:pathLst>
                <a:path h="559197" w="4474170">
                  <a:moveTo>
                    <a:pt x="0" y="0"/>
                  </a:moveTo>
                  <a:lnTo>
                    <a:pt x="4474170" y="0"/>
                  </a:lnTo>
                  <a:lnTo>
                    <a:pt x="4474170" y="559197"/>
                  </a:lnTo>
                  <a:lnTo>
                    <a:pt x="0" y="559197"/>
                  </a:lnTo>
                  <a:close/>
                </a:path>
              </a:pathLst>
            </a:custGeom>
            <a:solidFill>
              <a:srgbClr val="000000">
                <a:alpha val="0"/>
              </a:srgbClr>
            </a:solidFill>
          </p:spPr>
        </p:sp>
        <p:sp>
          <p:nvSpPr>
            <p:cNvPr name="TextBox 18" id="18"/>
            <p:cNvSpPr txBox="true"/>
            <p:nvPr/>
          </p:nvSpPr>
          <p:spPr>
            <a:xfrm>
              <a:off x="0" y="-9525"/>
              <a:ext cx="4474170" cy="568722"/>
            </a:xfrm>
            <a:prstGeom prst="rect">
              <a:avLst/>
            </a:prstGeom>
          </p:spPr>
          <p:txBody>
            <a:bodyPr anchor="t" rtlCol="false" tIns="0" lIns="0" bIns="0" rIns="0"/>
            <a:lstStyle/>
            <a:p>
              <a:pPr algn="l">
                <a:lnSpc>
                  <a:spcPts val="3249"/>
                </a:lnSpc>
              </a:pPr>
              <a:r>
                <a:rPr lang="en-US" sz="2625" b="true">
                  <a:solidFill>
                    <a:srgbClr val="00002E"/>
                  </a:solidFill>
                  <a:latin typeface="Nunito Bold"/>
                  <a:ea typeface="Nunito Bold"/>
                  <a:cs typeface="Nunito Bold"/>
                  <a:sym typeface="Nunito Bold"/>
                </a:rPr>
                <a:t>Perubahan Terencana</a:t>
              </a:r>
            </a:p>
          </p:txBody>
        </p:sp>
      </p:grpSp>
      <p:grpSp>
        <p:nvGrpSpPr>
          <p:cNvPr name="Group 19" id="19"/>
          <p:cNvGrpSpPr/>
          <p:nvPr/>
        </p:nvGrpSpPr>
        <p:grpSpPr>
          <a:xfrm rot="0">
            <a:off x="6571209" y="4429125"/>
            <a:ext cx="5145435" cy="2736949"/>
            <a:chOff x="0" y="0"/>
            <a:chExt cx="6860580" cy="3649265"/>
          </a:xfrm>
        </p:grpSpPr>
        <p:sp>
          <p:nvSpPr>
            <p:cNvPr name="Freeform 20" id="20"/>
            <p:cNvSpPr/>
            <p:nvPr/>
          </p:nvSpPr>
          <p:spPr>
            <a:xfrm flipH="false" flipV="false" rot="0">
              <a:off x="0" y="0"/>
              <a:ext cx="6860580" cy="3649265"/>
            </a:xfrm>
            <a:custGeom>
              <a:avLst/>
              <a:gdLst/>
              <a:ahLst/>
              <a:cxnLst/>
              <a:rect r="r" b="b" t="t" l="l"/>
              <a:pathLst>
                <a:path h="3649265" w="6860580">
                  <a:moveTo>
                    <a:pt x="0" y="0"/>
                  </a:moveTo>
                  <a:lnTo>
                    <a:pt x="6860580" y="0"/>
                  </a:lnTo>
                  <a:lnTo>
                    <a:pt x="6860580" y="3649265"/>
                  </a:lnTo>
                  <a:lnTo>
                    <a:pt x="0" y="3649265"/>
                  </a:lnTo>
                  <a:close/>
                </a:path>
              </a:pathLst>
            </a:custGeom>
            <a:solidFill>
              <a:srgbClr val="000000">
                <a:alpha val="0"/>
              </a:srgbClr>
            </a:solidFill>
          </p:spPr>
        </p:sp>
        <p:sp>
          <p:nvSpPr>
            <p:cNvPr name="TextBox 21" id="21"/>
            <p:cNvSpPr txBox="true"/>
            <p:nvPr/>
          </p:nvSpPr>
          <p:spPr>
            <a:xfrm>
              <a:off x="0" y="-85725"/>
              <a:ext cx="6860580" cy="3734990"/>
            </a:xfrm>
            <a:prstGeom prst="rect">
              <a:avLst/>
            </a:prstGeom>
          </p:spPr>
          <p:txBody>
            <a:bodyPr anchor="t" rtlCol="false" tIns="0" lIns="0" bIns="0" rIns="0"/>
            <a:lstStyle/>
            <a:p>
              <a:pPr algn="just">
                <a:lnSpc>
                  <a:spcPts val="3562"/>
                </a:lnSpc>
              </a:pPr>
              <a:r>
                <a:rPr lang="en-US" sz="2187">
                  <a:solidFill>
                    <a:srgbClr val="00002E"/>
                  </a:solidFill>
                  <a:latin typeface="PT Sans"/>
                  <a:ea typeface="PT Sans"/>
                  <a:cs typeface="PT Sans"/>
                  <a:sym typeface="PT Sans"/>
                </a:rPr>
                <a:t>Hasil dari program atau intervensi yang dirancang secara sistematis untuk mendorong perubahan perilaku kesehatan pada individu atau masyarakat. Perubahan ini didasarkan pada analisis kebutuhan dan perencanaan strategis.</a:t>
              </a:r>
            </a:p>
          </p:txBody>
        </p:sp>
      </p:grpSp>
      <p:sp>
        <p:nvSpPr>
          <p:cNvPr name="Freeform 22" id="22" descr="preencoded.png"/>
          <p:cNvSpPr/>
          <p:nvPr/>
        </p:nvSpPr>
        <p:spPr>
          <a:xfrm flipH="false" flipV="false" rot="0">
            <a:off x="12144375" y="2840534"/>
            <a:ext cx="713035" cy="713035"/>
          </a:xfrm>
          <a:custGeom>
            <a:avLst/>
            <a:gdLst/>
            <a:ahLst/>
            <a:cxnLst/>
            <a:rect r="r" b="b" t="t" l="l"/>
            <a:pathLst>
              <a:path h="713035" w="713035">
                <a:moveTo>
                  <a:pt x="0" y="0"/>
                </a:moveTo>
                <a:lnTo>
                  <a:pt x="713035" y="0"/>
                </a:lnTo>
                <a:lnTo>
                  <a:pt x="713035" y="713035"/>
                </a:lnTo>
                <a:lnTo>
                  <a:pt x="0" y="713035"/>
                </a:lnTo>
                <a:lnTo>
                  <a:pt x="0" y="0"/>
                </a:lnTo>
                <a:close/>
              </a:path>
            </a:pathLst>
          </a:custGeom>
          <a:blipFill>
            <a:blip r:embed="rId6"/>
            <a:stretch>
              <a:fillRect l="0" t="0" r="0" b="0"/>
            </a:stretch>
          </a:blipFill>
        </p:spPr>
      </p:sp>
      <p:grpSp>
        <p:nvGrpSpPr>
          <p:cNvPr name="Group 23" id="23"/>
          <p:cNvGrpSpPr/>
          <p:nvPr/>
        </p:nvGrpSpPr>
        <p:grpSpPr>
          <a:xfrm rot="0">
            <a:off x="12144375" y="3838724"/>
            <a:ext cx="3911799" cy="419398"/>
            <a:chOff x="0" y="0"/>
            <a:chExt cx="5215732" cy="559197"/>
          </a:xfrm>
        </p:grpSpPr>
        <p:sp>
          <p:nvSpPr>
            <p:cNvPr name="Freeform 24" id="24"/>
            <p:cNvSpPr/>
            <p:nvPr/>
          </p:nvSpPr>
          <p:spPr>
            <a:xfrm flipH="false" flipV="false" rot="0">
              <a:off x="0" y="0"/>
              <a:ext cx="5215732" cy="559197"/>
            </a:xfrm>
            <a:custGeom>
              <a:avLst/>
              <a:gdLst/>
              <a:ahLst/>
              <a:cxnLst/>
              <a:rect r="r" b="b" t="t" l="l"/>
              <a:pathLst>
                <a:path h="559197" w="5215732">
                  <a:moveTo>
                    <a:pt x="0" y="0"/>
                  </a:moveTo>
                  <a:lnTo>
                    <a:pt x="5215732" y="0"/>
                  </a:lnTo>
                  <a:lnTo>
                    <a:pt x="5215732" y="559197"/>
                  </a:lnTo>
                  <a:lnTo>
                    <a:pt x="0" y="559197"/>
                  </a:lnTo>
                  <a:close/>
                </a:path>
              </a:pathLst>
            </a:custGeom>
            <a:solidFill>
              <a:srgbClr val="000000">
                <a:alpha val="0"/>
              </a:srgbClr>
            </a:solidFill>
          </p:spPr>
        </p:sp>
        <p:sp>
          <p:nvSpPr>
            <p:cNvPr name="TextBox 25" id="25"/>
            <p:cNvSpPr txBox="true"/>
            <p:nvPr/>
          </p:nvSpPr>
          <p:spPr>
            <a:xfrm>
              <a:off x="0" y="-9525"/>
              <a:ext cx="5215732" cy="568722"/>
            </a:xfrm>
            <a:prstGeom prst="rect">
              <a:avLst/>
            </a:prstGeom>
          </p:spPr>
          <p:txBody>
            <a:bodyPr anchor="t" rtlCol="false" tIns="0" lIns="0" bIns="0" rIns="0"/>
            <a:lstStyle/>
            <a:p>
              <a:pPr algn="l">
                <a:lnSpc>
                  <a:spcPts val="3249"/>
                </a:lnSpc>
              </a:pPr>
              <a:r>
                <a:rPr lang="en-US" sz="2625" b="true">
                  <a:solidFill>
                    <a:srgbClr val="00002E"/>
                  </a:solidFill>
                  <a:latin typeface="Nunito Bold"/>
                  <a:ea typeface="Nunito Bold"/>
                  <a:cs typeface="Nunito Bold"/>
                  <a:sym typeface="Nunito Bold"/>
                </a:rPr>
                <a:t>Kesediaan untuk Berubah</a:t>
              </a:r>
            </a:p>
          </p:txBody>
        </p:sp>
      </p:grpSp>
      <p:grpSp>
        <p:nvGrpSpPr>
          <p:cNvPr name="Group 26" id="26"/>
          <p:cNvGrpSpPr/>
          <p:nvPr/>
        </p:nvGrpSpPr>
        <p:grpSpPr>
          <a:xfrm rot="0">
            <a:off x="12144375" y="4429125"/>
            <a:ext cx="5145286" cy="2736949"/>
            <a:chOff x="0" y="0"/>
            <a:chExt cx="6860382" cy="3649265"/>
          </a:xfrm>
        </p:grpSpPr>
        <p:sp>
          <p:nvSpPr>
            <p:cNvPr name="Freeform 27" id="27"/>
            <p:cNvSpPr/>
            <p:nvPr/>
          </p:nvSpPr>
          <p:spPr>
            <a:xfrm flipH="false" flipV="false" rot="0">
              <a:off x="0" y="0"/>
              <a:ext cx="6860382" cy="3649265"/>
            </a:xfrm>
            <a:custGeom>
              <a:avLst/>
              <a:gdLst/>
              <a:ahLst/>
              <a:cxnLst/>
              <a:rect r="r" b="b" t="t" l="l"/>
              <a:pathLst>
                <a:path h="3649265" w="6860382">
                  <a:moveTo>
                    <a:pt x="0" y="0"/>
                  </a:moveTo>
                  <a:lnTo>
                    <a:pt x="6860382" y="0"/>
                  </a:lnTo>
                  <a:lnTo>
                    <a:pt x="6860382" y="3649265"/>
                  </a:lnTo>
                  <a:lnTo>
                    <a:pt x="0" y="3649265"/>
                  </a:lnTo>
                  <a:close/>
                </a:path>
              </a:pathLst>
            </a:custGeom>
            <a:solidFill>
              <a:srgbClr val="000000">
                <a:alpha val="0"/>
              </a:srgbClr>
            </a:solidFill>
          </p:spPr>
        </p:sp>
        <p:sp>
          <p:nvSpPr>
            <p:cNvPr name="TextBox 28" id="28"/>
            <p:cNvSpPr txBox="true"/>
            <p:nvPr/>
          </p:nvSpPr>
          <p:spPr>
            <a:xfrm>
              <a:off x="0" y="-85725"/>
              <a:ext cx="6860382" cy="3734990"/>
            </a:xfrm>
            <a:prstGeom prst="rect">
              <a:avLst/>
            </a:prstGeom>
          </p:spPr>
          <p:txBody>
            <a:bodyPr anchor="t" rtlCol="false" tIns="0" lIns="0" bIns="0" rIns="0"/>
            <a:lstStyle/>
            <a:p>
              <a:pPr algn="just">
                <a:lnSpc>
                  <a:spcPts val="3562"/>
                </a:lnSpc>
              </a:pPr>
              <a:r>
                <a:rPr lang="en-US" sz="2187">
                  <a:solidFill>
                    <a:srgbClr val="00002E"/>
                  </a:solidFill>
                  <a:latin typeface="PT Sans"/>
                  <a:ea typeface="PT Sans"/>
                  <a:cs typeface="PT Sans"/>
                  <a:sym typeface="PT Sans"/>
                </a:rPr>
                <a:t>Menggambarkan kondisi dimana individu atau kelompok memiliki kesiapan psikologis untuk mengadopsi perilaku baru. Tingkat kesediaan ini memengaruhi keberhasilan intervensi perubahan perilaku.</a:t>
              </a:r>
            </a:p>
          </p:txBody>
        </p:sp>
      </p:grpSp>
      <p:grpSp>
        <p:nvGrpSpPr>
          <p:cNvPr name="Group 29" id="29"/>
          <p:cNvGrpSpPr/>
          <p:nvPr/>
        </p:nvGrpSpPr>
        <p:grpSpPr>
          <a:xfrm rot="0">
            <a:off x="998190" y="7486947"/>
            <a:ext cx="16291620" cy="1368475"/>
            <a:chOff x="0" y="0"/>
            <a:chExt cx="21722160" cy="1824633"/>
          </a:xfrm>
        </p:grpSpPr>
        <p:sp>
          <p:nvSpPr>
            <p:cNvPr name="Freeform 30" id="30"/>
            <p:cNvSpPr/>
            <p:nvPr/>
          </p:nvSpPr>
          <p:spPr>
            <a:xfrm flipH="false" flipV="false" rot="0">
              <a:off x="0" y="0"/>
              <a:ext cx="21722159" cy="1824633"/>
            </a:xfrm>
            <a:custGeom>
              <a:avLst/>
              <a:gdLst/>
              <a:ahLst/>
              <a:cxnLst/>
              <a:rect r="r" b="b" t="t" l="l"/>
              <a:pathLst>
                <a:path h="1824633" w="21722159">
                  <a:moveTo>
                    <a:pt x="0" y="0"/>
                  </a:moveTo>
                  <a:lnTo>
                    <a:pt x="21722159" y="0"/>
                  </a:lnTo>
                  <a:lnTo>
                    <a:pt x="21722159" y="1824633"/>
                  </a:lnTo>
                  <a:lnTo>
                    <a:pt x="0" y="1824633"/>
                  </a:lnTo>
                  <a:close/>
                </a:path>
              </a:pathLst>
            </a:custGeom>
            <a:solidFill>
              <a:srgbClr val="000000">
                <a:alpha val="0"/>
              </a:srgbClr>
            </a:solidFill>
          </p:spPr>
        </p:sp>
        <p:sp>
          <p:nvSpPr>
            <p:cNvPr name="TextBox 31" id="31"/>
            <p:cNvSpPr txBox="true"/>
            <p:nvPr/>
          </p:nvSpPr>
          <p:spPr>
            <a:xfrm>
              <a:off x="0" y="-85725"/>
              <a:ext cx="21722160" cy="1910358"/>
            </a:xfrm>
            <a:prstGeom prst="rect">
              <a:avLst/>
            </a:prstGeom>
          </p:spPr>
          <p:txBody>
            <a:bodyPr anchor="t" rtlCol="false" tIns="0" lIns="0" bIns="0" rIns="0"/>
            <a:lstStyle/>
            <a:p>
              <a:pPr algn="l">
                <a:lnSpc>
                  <a:spcPts val="3562"/>
                </a:lnSpc>
              </a:pPr>
              <a:r>
                <a:rPr lang="en-US" sz="2187">
                  <a:solidFill>
                    <a:srgbClr val="00002E"/>
                  </a:solidFill>
                  <a:latin typeface="PT Sans"/>
                  <a:ea typeface="PT Sans"/>
                  <a:cs typeface="PT Sans"/>
                  <a:sym typeface="PT Sans"/>
                </a:rPr>
                <a:t>WHO mengklasifikasikan bentuk-bentuk perubahan perilaku untuk membantu para praktisi kesehatan dalam merancang intervensi yang sesuai dengan konteks dan karakteristik target. Pemahaman tentang ketiga bentuk ini penting untuk menentukan pendekatan yang paling tepat dalam upaya promosi kesehatan.</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F">
                <a:alpha val="56078"/>
              </a:srgbClr>
            </a:solidFill>
          </p:spPr>
        </p:sp>
      </p:grpSp>
      <p:grpSp>
        <p:nvGrpSpPr>
          <p:cNvPr name="Group 5" id="5"/>
          <p:cNvGrpSpPr/>
          <p:nvPr/>
        </p:nvGrpSpPr>
        <p:grpSpPr>
          <a:xfrm rot="0">
            <a:off x="970210" y="773460"/>
            <a:ext cx="10093538" cy="974968"/>
            <a:chOff x="0" y="0"/>
            <a:chExt cx="11253788" cy="1087040"/>
          </a:xfrm>
        </p:grpSpPr>
        <p:sp>
          <p:nvSpPr>
            <p:cNvPr name="Freeform 6" id="6"/>
            <p:cNvSpPr/>
            <p:nvPr/>
          </p:nvSpPr>
          <p:spPr>
            <a:xfrm flipH="false" flipV="false" rot="0">
              <a:off x="0" y="0"/>
              <a:ext cx="11253788" cy="1087040"/>
            </a:xfrm>
            <a:custGeom>
              <a:avLst/>
              <a:gdLst/>
              <a:ahLst/>
              <a:cxnLst/>
              <a:rect r="r" b="b" t="t" l="l"/>
              <a:pathLst>
                <a:path h="1087040" w="11253788">
                  <a:moveTo>
                    <a:pt x="0" y="0"/>
                  </a:moveTo>
                  <a:lnTo>
                    <a:pt x="11253788" y="0"/>
                  </a:lnTo>
                  <a:lnTo>
                    <a:pt x="11253788" y="1087040"/>
                  </a:lnTo>
                  <a:lnTo>
                    <a:pt x="0" y="1087040"/>
                  </a:lnTo>
                  <a:close/>
                </a:path>
              </a:pathLst>
            </a:custGeom>
            <a:solidFill>
              <a:srgbClr val="000000">
                <a:alpha val="0"/>
              </a:srgbClr>
            </a:solidFill>
          </p:spPr>
        </p:sp>
        <p:sp>
          <p:nvSpPr>
            <p:cNvPr name="TextBox 7" id="7"/>
            <p:cNvSpPr txBox="true"/>
            <p:nvPr/>
          </p:nvSpPr>
          <p:spPr>
            <a:xfrm>
              <a:off x="0" y="-19050"/>
              <a:ext cx="11253788" cy="1106090"/>
            </a:xfrm>
            <a:prstGeom prst="rect">
              <a:avLst/>
            </a:prstGeom>
          </p:spPr>
          <p:txBody>
            <a:bodyPr anchor="t" rtlCol="false" tIns="0" lIns="0" bIns="0" rIns="0"/>
            <a:lstStyle/>
            <a:p>
              <a:pPr algn="l">
                <a:lnSpc>
                  <a:spcPts val="6374"/>
                </a:lnSpc>
              </a:pPr>
              <a:r>
                <a:rPr lang="en-US" sz="5125" b="true">
                  <a:solidFill>
                    <a:srgbClr val="00002E"/>
                  </a:solidFill>
                  <a:latin typeface="Nunito Bold"/>
                  <a:ea typeface="Nunito Bold"/>
                  <a:cs typeface="Nunito Bold"/>
                  <a:sym typeface="Nunito Bold"/>
                </a:rPr>
                <a:t>Perubahan Perilaku Alamiah</a:t>
              </a:r>
            </a:p>
          </p:txBody>
        </p:sp>
      </p:grpSp>
      <p:grpSp>
        <p:nvGrpSpPr>
          <p:cNvPr name="Group 8" id="8"/>
          <p:cNvGrpSpPr/>
          <p:nvPr/>
        </p:nvGrpSpPr>
        <p:grpSpPr>
          <a:xfrm rot="0">
            <a:off x="955922" y="2440632"/>
            <a:ext cx="652165" cy="652165"/>
            <a:chOff x="0" y="0"/>
            <a:chExt cx="869553" cy="869553"/>
          </a:xfrm>
        </p:grpSpPr>
        <p:sp>
          <p:nvSpPr>
            <p:cNvPr name="Freeform 9" id="9"/>
            <p:cNvSpPr/>
            <p:nvPr/>
          </p:nvSpPr>
          <p:spPr>
            <a:xfrm flipH="false" flipV="false" rot="0">
              <a:off x="19050" y="19050"/>
              <a:ext cx="831469" cy="831469"/>
            </a:xfrm>
            <a:custGeom>
              <a:avLst/>
              <a:gdLst/>
              <a:ahLst/>
              <a:cxnLst/>
              <a:rect r="r" b="b" t="t" l="l"/>
              <a:pathLst>
                <a:path h="831469" w="831469">
                  <a:moveTo>
                    <a:pt x="0" y="415671"/>
                  </a:moveTo>
                  <a:cubicBezTo>
                    <a:pt x="0" y="186182"/>
                    <a:pt x="186182" y="0"/>
                    <a:pt x="415671" y="0"/>
                  </a:cubicBezTo>
                  <a:cubicBezTo>
                    <a:pt x="645160" y="0"/>
                    <a:pt x="831469" y="186182"/>
                    <a:pt x="831469" y="415671"/>
                  </a:cubicBezTo>
                  <a:cubicBezTo>
                    <a:pt x="831469" y="645160"/>
                    <a:pt x="645287" y="831469"/>
                    <a:pt x="415671" y="831469"/>
                  </a:cubicBezTo>
                  <a:cubicBezTo>
                    <a:pt x="186055" y="831469"/>
                    <a:pt x="0" y="645287"/>
                    <a:pt x="0" y="415671"/>
                  </a:cubicBezTo>
                  <a:close/>
                </a:path>
              </a:pathLst>
            </a:custGeom>
            <a:solidFill>
              <a:srgbClr val="F3F3FF"/>
            </a:solidFill>
          </p:spPr>
        </p:sp>
        <p:sp>
          <p:nvSpPr>
            <p:cNvPr name="Freeform 10" id="10"/>
            <p:cNvSpPr/>
            <p:nvPr/>
          </p:nvSpPr>
          <p:spPr>
            <a:xfrm flipH="false" flipV="false" rot="0">
              <a:off x="0" y="0"/>
              <a:ext cx="869569" cy="869569"/>
            </a:xfrm>
            <a:custGeom>
              <a:avLst/>
              <a:gdLst/>
              <a:ahLst/>
              <a:cxnLst/>
              <a:rect r="r" b="b" t="t" l="l"/>
              <a:pathLst>
                <a:path h="869569" w="869569">
                  <a:moveTo>
                    <a:pt x="0" y="434721"/>
                  </a:moveTo>
                  <a:cubicBezTo>
                    <a:pt x="0" y="194691"/>
                    <a:pt x="194691" y="0"/>
                    <a:pt x="434721" y="0"/>
                  </a:cubicBezTo>
                  <a:cubicBezTo>
                    <a:pt x="438277" y="0"/>
                    <a:pt x="441833" y="1016"/>
                    <a:pt x="444754" y="2921"/>
                  </a:cubicBezTo>
                  <a:lnTo>
                    <a:pt x="434721" y="19050"/>
                  </a:lnTo>
                  <a:lnTo>
                    <a:pt x="434721" y="0"/>
                  </a:lnTo>
                  <a:lnTo>
                    <a:pt x="434721" y="19050"/>
                  </a:lnTo>
                  <a:lnTo>
                    <a:pt x="434721" y="0"/>
                  </a:lnTo>
                  <a:cubicBezTo>
                    <a:pt x="674878" y="0"/>
                    <a:pt x="869569" y="194691"/>
                    <a:pt x="869569" y="434721"/>
                  </a:cubicBezTo>
                  <a:cubicBezTo>
                    <a:pt x="869569" y="439801"/>
                    <a:pt x="867537" y="444627"/>
                    <a:pt x="863981" y="448183"/>
                  </a:cubicBezTo>
                  <a:lnTo>
                    <a:pt x="850519" y="434721"/>
                  </a:lnTo>
                  <a:lnTo>
                    <a:pt x="869569" y="434721"/>
                  </a:lnTo>
                  <a:cubicBezTo>
                    <a:pt x="869569" y="674878"/>
                    <a:pt x="674878" y="869442"/>
                    <a:pt x="434848" y="869442"/>
                  </a:cubicBezTo>
                  <a:lnTo>
                    <a:pt x="434848" y="850392"/>
                  </a:lnTo>
                  <a:lnTo>
                    <a:pt x="434848" y="831342"/>
                  </a:lnTo>
                  <a:lnTo>
                    <a:pt x="434848" y="850392"/>
                  </a:lnTo>
                  <a:lnTo>
                    <a:pt x="434848" y="869442"/>
                  </a:lnTo>
                  <a:cubicBezTo>
                    <a:pt x="194691" y="869569"/>
                    <a:pt x="0" y="674878"/>
                    <a:pt x="0" y="434721"/>
                  </a:cubicBezTo>
                  <a:moveTo>
                    <a:pt x="38100" y="434721"/>
                  </a:moveTo>
                  <a:lnTo>
                    <a:pt x="19050" y="434721"/>
                  </a:lnTo>
                  <a:lnTo>
                    <a:pt x="38100" y="434721"/>
                  </a:lnTo>
                  <a:cubicBezTo>
                    <a:pt x="38100" y="653796"/>
                    <a:pt x="215646" y="831469"/>
                    <a:pt x="434721" y="831469"/>
                  </a:cubicBezTo>
                  <a:cubicBezTo>
                    <a:pt x="445262" y="831469"/>
                    <a:pt x="453771" y="839978"/>
                    <a:pt x="453771" y="850519"/>
                  </a:cubicBezTo>
                  <a:cubicBezTo>
                    <a:pt x="453771" y="861060"/>
                    <a:pt x="445262" y="869569"/>
                    <a:pt x="434721" y="869569"/>
                  </a:cubicBezTo>
                  <a:cubicBezTo>
                    <a:pt x="424180" y="869569"/>
                    <a:pt x="415671" y="861060"/>
                    <a:pt x="415671" y="850519"/>
                  </a:cubicBezTo>
                  <a:cubicBezTo>
                    <a:pt x="415671" y="839978"/>
                    <a:pt x="424180" y="831469"/>
                    <a:pt x="434721" y="831469"/>
                  </a:cubicBezTo>
                  <a:cubicBezTo>
                    <a:pt x="653796" y="831469"/>
                    <a:pt x="831342" y="653923"/>
                    <a:pt x="831342" y="434848"/>
                  </a:cubicBezTo>
                  <a:cubicBezTo>
                    <a:pt x="831342" y="429768"/>
                    <a:pt x="833374" y="424942"/>
                    <a:pt x="836930" y="421386"/>
                  </a:cubicBezTo>
                  <a:lnTo>
                    <a:pt x="850392" y="434848"/>
                  </a:lnTo>
                  <a:lnTo>
                    <a:pt x="831342" y="434848"/>
                  </a:lnTo>
                  <a:cubicBezTo>
                    <a:pt x="831469" y="215646"/>
                    <a:pt x="653796" y="38100"/>
                    <a:pt x="434721" y="38100"/>
                  </a:cubicBezTo>
                  <a:cubicBezTo>
                    <a:pt x="431165" y="38100"/>
                    <a:pt x="427609" y="37084"/>
                    <a:pt x="424688" y="35179"/>
                  </a:cubicBezTo>
                  <a:lnTo>
                    <a:pt x="434721" y="19050"/>
                  </a:lnTo>
                  <a:lnTo>
                    <a:pt x="434721" y="38100"/>
                  </a:lnTo>
                  <a:cubicBezTo>
                    <a:pt x="215646" y="38100"/>
                    <a:pt x="38100" y="215646"/>
                    <a:pt x="38100" y="434721"/>
                  </a:cubicBezTo>
                  <a:close/>
                </a:path>
              </a:pathLst>
            </a:custGeom>
            <a:solidFill>
              <a:srgbClr val="2D4DF2"/>
            </a:solidFill>
          </p:spPr>
        </p:sp>
      </p:grpSp>
      <p:grpSp>
        <p:nvGrpSpPr>
          <p:cNvPr name="Group 11" id="11"/>
          <p:cNvGrpSpPr/>
          <p:nvPr/>
        </p:nvGrpSpPr>
        <p:grpSpPr>
          <a:xfrm rot="0">
            <a:off x="1870919" y="2454920"/>
            <a:ext cx="4363790" cy="814983"/>
            <a:chOff x="0" y="0"/>
            <a:chExt cx="5818387" cy="1086643"/>
          </a:xfrm>
        </p:grpSpPr>
        <p:sp>
          <p:nvSpPr>
            <p:cNvPr name="Freeform 12" id="12"/>
            <p:cNvSpPr/>
            <p:nvPr/>
          </p:nvSpPr>
          <p:spPr>
            <a:xfrm flipH="false" flipV="false" rot="0">
              <a:off x="0" y="0"/>
              <a:ext cx="5818387" cy="1086643"/>
            </a:xfrm>
            <a:custGeom>
              <a:avLst/>
              <a:gdLst/>
              <a:ahLst/>
              <a:cxnLst/>
              <a:rect r="r" b="b" t="t" l="l"/>
              <a:pathLst>
                <a:path h="1086643" w="5818387">
                  <a:moveTo>
                    <a:pt x="0" y="0"/>
                  </a:moveTo>
                  <a:lnTo>
                    <a:pt x="5818387" y="0"/>
                  </a:lnTo>
                  <a:lnTo>
                    <a:pt x="5818387" y="1086643"/>
                  </a:lnTo>
                  <a:lnTo>
                    <a:pt x="0" y="1086643"/>
                  </a:lnTo>
                  <a:close/>
                </a:path>
              </a:pathLst>
            </a:custGeom>
            <a:solidFill>
              <a:srgbClr val="000000">
                <a:alpha val="0"/>
              </a:srgbClr>
            </a:solidFill>
          </p:spPr>
        </p:sp>
        <p:sp>
          <p:nvSpPr>
            <p:cNvPr name="TextBox 13" id="13"/>
            <p:cNvSpPr txBox="true"/>
            <p:nvPr/>
          </p:nvSpPr>
          <p:spPr>
            <a:xfrm>
              <a:off x="0" y="-9525"/>
              <a:ext cx="5818387" cy="1096168"/>
            </a:xfrm>
            <a:prstGeom prst="rect">
              <a:avLst/>
            </a:prstGeom>
          </p:spPr>
          <p:txBody>
            <a:bodyPr anchor="t" rtlCol="false" tIns="0" lIns="0" bIns="0" rIns="0"/>
            <a:lstStyle/>
            <a:p>
              <a:pPr algn="l">
                <a:lnSpc>
                  <a:spcPts val="3187"/>
                </a:lnSpc>
              </a:pPr>
              <a:r>
                <a:rPr lang="en-US" sz="2562" b="true">
                  <a:solidFill>
                    <a:srgbClr val="00002E"/>
                  </a:solidFill>
                  <a:latin typeface="Nunito Bold"/>
                  <a:ea typeface="Nunito Bold"/>
                  <a:cs typeface="Nunito Bold"/>
                  <a:sym typeface="Nunito Bold"/>
                </a:rPr>
                <a:t>Karakteristik Perubahan Alamiah</a:t>
              </a:r>
            </a:p>
          </p:txBody>
        </p:sp>
      </p:grpSp>
      <p:grpSp>
        <p:nvGrpSpPr>
          <p:cNvPr name="Group 14" id="14"/>
          <p:cNvGrpSpPr/>
          <p:nvPr/>
        </p:nvGrpSpPr>
        <p:grpSpPr>
          <a:xfrm rot="0">
            <a:off x="1870919" y="3436144"/>
            <a:ext cx="4363790" cy="4435079"/>
            <a:chOff x="0" y="0"/>
            <a:chExt cx="5818387" cy="5913438"/>
          </a:xfrm>
        </p:grpSpPr>
        <p:sp>
          <p:nvSpPr>
            <p:cNvPr name="Freeform 15" id="15"/>
            <p:cNvSpPr/>
            <p:nvPr/>
          </p:nvSpPr>
          <p:spPr>
            <a:xfrm flipH="false" flipV="false" rot="0">
              <a:off x="0" y="0"/>
              <a:ext cx="5818387" cy="5913438"/>
            </a:xfrm>
            <a:custGeom>
              <a:avLst/>
              <a:gdLst/>
              <a:ahLst/>
              <a:cxnLst/>
              <a:rect r="r" b="b" t="t" l="l"/>
              <a:pathLst>
                <a:path h="5913438" w="5818387">
                  <a:moveTo>
                    <a:pt x="0" y="0"/>
                  </a:moveTo>
                  <a:lnTo>
                    <a:pt x="5818387" y="0"/>
                  </a:lnTo>
                  <a:lnTo>
                    <a:pt x="5818387" y="5913438"/>
                  </a:lnTo>
                  <a:lnTo>
                    <a:pt x="0" y="5913438"/>
                  </a:lnTo>
                  <a:close/>
                </a:path>
              </a:pathLst>
            </a:custGeom>
            <a:solidFill>
              <a:srgbClr val="000000">
                <a:alpha val="0"/>
              </a:srgbClr>
            </a:solidFill>
          </p:spPr>
        </p:sp>
        <p:sp>
          <p:nvSpPr>
            <p:cNvPr name="TextBox 16" id="16"/>
            <p:cNvSpPr txBox="true"/>
            <p:nvPr/>
          </p:nvSpPr>
          <p:spPr>
            <a:xfrm>
              <a:off x="0" y="-85725"/>
              <a:ext cx="5818387" cy="5999163"/>
            </a:xfrm>
            <a:prstGeom prst="rect">
              <a:avLst/>
            </a:prstGeom>
          </p:spPr>
          <p:txBody>
            <a:bodyPr anchor="t" rtlCol="false" tIns="0" lIns="0" bIns="0" rIns="0"/>
            <a:lstStyle/>
            <a:p>
              <a:pPr algn="just">
                <a:lnSpc>
                  <a:spcPts val="3437"/>
                </a:lnSpc>
              </a:pPr>
              <a:r>
                <a:rPr lang="en-US" sz="2125">
                  <a:solidFill>
                    <a:srgbClr val="00002E"/>
                  </a:solidFill>
                  <a:latin typeface="PT Sans"/>
                  <a:ea typeface="PT Sans"/>
                  <a:cs typeface="PT Sans"/>
                  <a:sym typeface="PT Sans"/>
                </a:rPr>
                <a:t>Terjadi secara spontan tanpa perencanaan struktural. Biasanya merupakan respons adaptif terhadap perubahan lingkungan, perkembangan teknologi, atau dinamika sosial dalam masyarakat. Perubahan ini cenderung berlangsung perlahan dan dapat bervariasi antar individu atau kelompok masyarakat.</a:t>
              </a:r>
            </a:p>
          </p:txBody>
        </p:sp>
      </p:grpSp>
      <p:grpSp>
        <p:nvGrpSpPr>
          <p:cNvPr name="Group 17" id="17"/>
          <p:cNvGrpSpPr/>
          <p:nvPr/>
        </p:nvGrpSpPr>
        <p:grpSpPr>
          <a:xfrm rot="0">
            <a:off x="6497539" y="2440632"/>
            <a:ext cx="652165" cy="652165"/>
            <a:chOff x="0" y="0"/>
            <a:chExt cx="869553" cy="869553"/>
          </a:xfrm>
        </p:grpSpPr>
        <p:sp>
          <p:nvSpPr>
            <p:cNvPr name="Freeform 18" id="18"/>
            <p:cNvSpPr/>
            <p:nvPr/>
          </p:nvSpPr>
          <p:spPr>
            <a:xfrm flipH="false" flipV="false" rot="0">
              <a:off x="19050" y="19050"/>
              <a:ext cx="831469" cy="831469"/>
            </a:xfrm>
            <a:custGeom>
              <a:avLst/>
              <a:gdLst/>
              <a:ahLst/>
              <a:cxnLst/>
              <a:rect r="r" b="b" t="t" l="l"/>
              <a:pathLst>
                <a:path h="831469" w="831469">
                  <a:moveTo>
                    <a:pt x="0" y="415671"/>
                  </a:moveTo>
                  <a:cubicBezTo>
                    <a:pt x="0" y="186182"/>
                    <a:pt x="186182" y="0"/>
                    <a:pt x="415671" y="0"/>
                  </a:cubicBezTo>
                  <a:cubicBezTo>
                    <a:pt x="645160" y="0"/>
                    <a:pt x="831469" y="186182"/>
                    <a:pt x="831469" y="415671"/>
                  </a:cubicBezTo>
                  <a:cubicBezTo>
                    <a:pt x="831469" y="645160"/>
                    <a:pt x="645287" y="831469"/>
                    <a:pt x="415671" y="831469"/>
                  </a:cubicBezTo>
                  <a:cubicBezTo>
                    <a:pt x="186055" y="831469"/>
                    <a:pt x="0" y="645287"/>
                    <a:pt x="0" y="415671"/>
                  </a:cubicBezTo>
                  <a:close/>
                </a:path>
              </a:pathLst>
            </a:custGeom>
            <a:solidFill>
              <a:srgbClr val="F3F3FF"/>
            </a:solidFill>
          </p:spPr>
        </p:sp>
        <p:sp>
          <p:nvSpPr>
            <p:cNvPr name="Freeform 19" id="19"/>
            <p:cNvSpPr/>
            <p:nvPr/>
          </p:nvSpPr>
          <p:spPr>
            <a:xfrm flipH="false" flipV="false" rot="0">
              <a:off x="0" y="0"/>
              <a:ext cx="869569" cy="869569"/>
            </a:xfrm>
            <a:custGeom>
              <a:avLst/>
              <a:gdLst/>
              <a:ahLst/>
              <a:cxnLst/>
              <a:rect r="r" b="b" t="t" l="l"/>
              <a:pathLst>
                <a:path h="869569" w="869569">
                  <a:moveTo>
                    <a:pt x="0" y="434721"/>
                  </a:moveTo>
                  <a:cubicBezTo>
                    <a:pt x="0" y="194691"/>
                    <a:pt x="194691" y="0"/>
                    <a:pt x="434721" y="0"/>
                  </a:cubicBezTo>
                  <a:cubicBezTo>
                    <a:pt x="438277" y="0"/>
                    <a:pt x="441833" y="1016"/>
                    <a:pt x="444754" y="2921"/>
                  </a:cubicBezTo>
                  <a:lnTo>
                    <a:pt x="434721" y="19050"/>
                  </a:lnTo>
                  <a:lnTo>
                    <a:pt x="434721" y="0"/>
                  </a:lnTo>
                  <a:lnTo>
                    <a:pt x="434721" y="19050"/>
                  </a:lnTo>
                  <a:lnTo>
                    <a:pt x="434721" y="0"/>
                  </a:lnTo>
                  <a:cubicBezTo>
                    <a:pt x="674878" y="0"/>
                    <a:pt x="869569" y="194691"/>
                    <a:pt x="869569" y="434721"/>
                  </a:cubicBezTo>
                  <a:cubicBezTo>
                    <a:pt x="869569" y="439801"/>
                    <a:pt x="867537" y="444627"/>
                    <a:pt x="863981" y="448183"/>
                  </a:cubicBezTo>
                  <a:lnTo>
                    <a:pt x="850519" y="434721"/>
                  </a:lnTo>
                  <a:lnTo>
                    <a:pt x="869569" y="434721"/>
                  </a:lnTo>
                  <a:cubicBezTo>
                    <a:pt x="869569" y="674878"/>
                    <a:pt x="674878" y="869442"/>
                    <a:pt x="434848" y="869442"/>
                  </a:cubicBezTo>
                  <a:lnTo>
                    <a:pt x="434848" y="850392"/>
                  </a:lnTo>
                  <a:lnTo>
                    <a:pt x="434848" y="831342"/>
                  </a:lnTo>
                  <a:lnTo>
                    <a:pt x="434848" y="850392"/>
                  </a:lnTo>
                  <a:lnTo>
                    <a:pt x="434848" y="869442"/>
                  </a:lnTo>
                  <a:cubicBezTo>
                    <a:pt x="194691" y="869569"/>
                    <a:pt x="0" y="674878"/>
                    <a:pt x="0" y="434721"/>
                  </a:cubicBezTo>
                  <a:moveTo>
                    <a:pt x="38100" y="434721"/>
                  </a:moveTo>
                  <a:lnTo>
                    <a:pt x="19050" y="434721"/>
                  </a:lnTo>
                  <a:lnTo>
                    <a:pt x="38100" y="434721"/>
                  </a:lnTo>
                  <a:cubicBezTo>
                    <a:pt x="38100" y="653796"/>
                    <a:pt x="215646" y="831469"/>
                    <a:pt x="434721" y="831469"/>
                  </a:cubicBezTo>
                  <a:cubicBezTo>
                    <a:pt x="445262" y="831469"/>
                    <a:pt x="453771" y="839978"/>
                    <a:pt x="453771" y="850519"/>
                  </a:cubicBezTo>
                  <a:cubicBezTo>
                    <a:pt x="453771" y="861060"/>
                    <a:pt x="445262" y="869569"/>
                    <a:pt x="434721" y="869569"/>
                  </a:cubicBezTo>
                  <a:cubicBezTo>
                    <a:pt x="424180" y="869569"/>
                    <a:pt x="415671" y="861060"/>
                    <a:pt x="415671" y="850519"/>
                  </a:cubicBezTo>
                  <a:cubicBezTo>
                    <a:pt x="415671" y="839978"/>
                    <a:pt x="424180" y="831469"/>
                    <a:pt x="434721" y="831469"/>
                  </a:cubicBezTo>
                  <a:cubicBezTo>
                    <a:pt x="653796" y="831469"/>
                    <a:pt x="831342" y="653923"/>
                    <a:pt x="831342" y="434848"/>
                  </a:cubicBezTo>
                  <a:cubicBezTo>
                    <a:pt x="831342" y="429768"/>
                    <a:pt x="833374" y="424942"/>
                    <a:pt x="836930" y="421386"/>
                  </a:cubicBezTo>
                  <a:lnTo>
                    <a:pt x="850392" y="434848"/>
                  </a:lnTo>
                  <a:lnTo>
                    <a:pt x="831342" y="434848"/>
                  </a:lnTo>
                  <a:cubicBezTo>
                    <a:pt x="831469" y="215646"/>
                    <a:pt x="653796" y="38100"/>
                    <a:pt x="434721" y="38100"/>
                  </a:cubicBezTo>
                  <a:cubicBezTo>
                    <a:pt x="431165" y="38100"/>
                    <a:pt x="427609" y="37084"/>
                    <a:pt x="424688" y="35179"/>
                  </a:cubicBezTo>
                  <a:lnTo>
                    <a:pt x="434721" y="19050"/>
                  </a:lnTo>
                  <a:lnTo>
                    <a:pt x="434721" y="38100"/>
                  </a:lnTo>
                  <a:cubicBezTo>
                    <a:pt x="215646" y="38100"/>
                    <a:pt x="38100" y="215646"/>
                    <a:pt x="38100" y="434721"/>
                  </a:cubicBezTo>
                  <a:close/>
                </a:path>
              </a:pathLst>
            </a:custGeom>
            <a:solidFill>
              <a:srgbClr val="018CE1"/>
            </a:solidFill>
          </p:spPr>
        </p:sp>
      </p:grpSp>
      <p:grpSp>
        <p:nvGrpSpPr>
          <p:cNvPr name="Group 20" id="20"/>
          <p:cNvGrpSpPr/>
          <p:nvPr/>
        </p:nvGrpSpPr>
        <p:grpSpPr>
          <a:xfrm rot="0">
            <a:off x="7412534" y="2454920"/>
            <a:ext cx="4363790" cy="814983"/>
            <a:chOff x="0" y="0"/>
            <a:chExt cx="5818387" cy="1086643"/>
          </a:xfrm>
        </p:grpSpPr>
        <p:sp>
          <p:nvSpPr>
            <p:cNvPr name="Freeform 21" id="21"/>
            <p:cNvSpPr/>
            <p:nvPr/>
          </p:nvSpPr>
          <p:spPr>
            <a:xfrm flipH="false" flipV="false" rot="0">
              <a:off x="0" y="0"/>
              <a:ext cx="5818387" cy="1086643"/>
            </a:xfrm>
            <a:custGeom>
              <a:avLst/>
              <a:gdLst/>
              <a:ahLst/>
              <a:cxnLst/>
              <a:rect r="r" b="b" t="t" l="l"/>
              <a:pathLst>
                <a:path h="1086643" w="5818387">
                  <a:moveTo>
                    <a:pt x="0" y="0"/>
                  </a:moveTo>
                  <a:lnTo>
                    <a:pt x="5818387" y="0"/>
                  </a:lnTo>
                  <a:lnTo>
                    <a:pt x="5818387" y="1086643"/>
                  </a:lnTo>
                  <a:lnTo>
                    <a:pt x="0" y="1086643"/>
                  </a:lnTo>
                  <a:close/>
                </a:path>
              </a:pathLst>
            </a:custGeom>
            <a:solidFill>
              <a:srgbClr val="000000">
                <a:alpha val="0"/>
              </a:srgbClr>
            </a:solidFill>
          </p:spPr>
        </p:sp>
        <p:sp>
          <p:nvSpPr>
            <p:cNvPr name="TextBox 22" id="22"/>
            <p:cNvSpPr txBox="true"/>
            <p:nvPr/>
          </p:nvSpPr>
          <p:spPr>
            <a:xfrm>
              <a:off x="0" y="-9525"/>
              <a:ext cx="5818387" cy="1096168"/>
            </a:xfrm>
            <a:prstGeom prst="rect">
              <a:avLst/>
            </a:prstGeom>
          </p:spPr>
          <p:txBody>
            <a:bodyPr anchor="t" rtlCol="false" tIns="0" lIns="0" bIns="0" rIns="0"/>
            <a:lstStyle/>
            <a:p>
              <a:pPr algn="l">
                <a:lnSpc>
                  <a:spcPts val="3187"/>
                </a:lnSpc>
              </a:pPr>
              <a:r>
                <a:rPr lang="en-US" sz="2562" b="true">
                  <a:solidFill>
                    <a:srgbClr val="00002E"/>
                  </a:solidFill>
                  <a:latin typeface="Nunito Bold"/>
                  <a:ea typeface="Nunito Bold"/>
                  <a:cs typeface="Nunito Bold"/>
                  <a:sym typeface="Nunito Bold"/>
                </a:rPr>
                <a:t>Faktor Pemicu Perubahan Alamiah</a:t>
              </a:r>
            </a:p>
          </p:txBody>
        </p:sp>
      </p:grpSp>
      <p:grpSp>
        <p:nvGrpSpPr>
          <p:cNvPr name="Group 23" id="23"/>
          <p:cNvGrpSpPr/>
          <p:nvPr/>
        </p:nvGrpSpPr>
        <p:grpSpPr>
          <a:xfrm rot="0">
            <a:off x="7412534" y="3436144"/>
            <a:ext cx="4363790" cy="3104555"/>
            <a:chOff x="0" y="0"/>
            <a:chExt cx="5818387" cy="4139407"/>
          </a:xfrm>
        </p:grpSpPr>
        <p:sp>
          <p:nvSpPr>
            <p:cNvPr name="Freeform 24" id="24"/>
            <p:cNvSpPr/>
            <p:nvPr/>
          </p:nvSpPr>
          <p:spPr>
            <a:xfrm flipH="false" flipV="false" rot="0">
              <a:off x="0" y="0"/>
              <a:ext cx="5818387" cy="4139407"/>
            </a:xfrm>
            <a:custGeom>
              <a:avLst/>
              <a:gdLst/>
              <a:ahLst/>
              <a:cxnLst/>
              <a:rect r="r" b="b" t="t" l="l"/>
              <a:pathLst>
                <a:path h="4139407" w="5818387">
                  <a:moveTo>
                    <a:pt x="0" y="0"/>
                  </a:moveTo>
                  <a:lnTo>
                    <a:pt x="5818387" y="0"/>
                  </a:lnTo>
                  <a:lnTo>
                    <a:pt x="5818387" y="4139407"/>
                  </a:lnTo>
                  <a:lnTo>
                    <a:pt x="0" y="4139407"/>
                  </a:lnTo>
                  <a:close/>
                </a:path>
              </a:pathLst>
            </a:custGeom>
            <a:solidFill>
              <a:srgbClr val="000000">
                <a:alpha val="0"/>
              </a:srgbClr>
            </a:solidFill>
          </p:spPr>
        </p:sp>
        <p:sp>
          <p:nvSpPr>
            <p:cNvPr name="TextBox 25" id="25"/>
            <p:cNvSpPr txBox="true"/>
            <p:nvPr/>
          </p:nvSpPr>
          <p:spPr>
            <a:xfrm>
              <a:off x="0" y="-85725"/>
              <a:ext cx="5818387" cy="4225132"/>
            </a:xfrm>
            <a:prstGeom prst="rect">
              <a:avLst/>
            </a:prstGeom>
          </p:spPr>
          <p:txBody>
            <a:bodyPr anchor="t" rtlCol="false" tIns="0" lIns="0" bIns="0" rIns="0"/>
            <a:lstStyle/>
            <a:p>
              <a:pPr algn="just">
                <a:lnSpc>
                  <a:spcPts val="3437"/>
                </a:lnSpc>
              </a:pPr>
              <a:r>
                <a:rPr lang="en-US" sz="2125">
                  <a:solidFill>
                    <a:srgbClr val="00002E"/>
                  </a:solidFill>
                  <a:latin typeface="PT Sans"/>
                  <a:ea typeface="PT Sans"/>
                  <a:cs typeface="PT Sans"/>
                  <a:sym typeface="PT Sans"/>
                </a:rPr>
                <a:t>Perubahan kondisi lingkungan, perkembangan ilmu pengetahuan dan teknologi, pergeseran nilai sosial budaya, serta pengalaman pribadi atau komunitas dapat menjadi pemicu terjadinya perubahan perilaku secara alamiah.</a:t>
              </a:r>
            </a:p>
          </p:txBody>
        </p:sp>
      </p:grpSp>
      <p:grpSp>
        <p:nvGrpSpPr>
          <p:cNvPr name="Group 26" id="26"/>
          <p:cNvGrpSpPr/>
          <p:nvPr/>
        </p:nvGrpSpPr>
        <p:grpSpPr>
          <a:xfrm rot="0">
            <a:off x="12039154" y="2440632"/>
            <a:ext cx="652165" cy="652165"/>
            <a:chOff x="0" y="0"/>
            <a:chExt cx="869553" cy="869553"/>
          </a:xfrm>
        </p:grpSpPr>
        <p:sp>
          <p:nvSpPr>
            <p:cNvPr name="Freeform 27" id="27"/>
            <p:cNvSpPr/>
            <p:nvPr/>
          </p:nvSpPr>
          <p:spPr>
            <a:xfrm flipH="false" flipV="false" rot="0">
              <a:off x="19050" y="19050"/>
              <a:ext cx="831469" cy="831469"/>
            </a:xfrm>
            <a:custGeom>
              <a:avLst/>
              <a:gdLst/>
              <a:ahLst/>
              <a:cxnLst/>
              <a:rect r="r" b="b" t="t" l="l"/>
              <a:pathLst>
                <a:path h="831469" w="831469">
                  <a:moveTo>
                    <a:pt x="0" y="415671"/>
                  </a:moveTo>
                  <a:cubicBezTo>
                    <a:pt x="0" y="186182"/>
                    <a:pt x="186182" y="0"/>
                    <a:pt x="415671" y="0"/>
                  </a:cubicBezTo>
                  <a:cubicBezTo>
                    <a:pt x="645160" y="0"/>
                    <a:pt x="831469" y="186182"/>
                    <a:pt x="831469" y="415671"/>
                  </a:cubicBezTo>
                  <a:cubicBezTo>
                    <a:pt x="831469" y="645160"/>
                    <a:pt x="645287" y="831469"/>
                    <a:pt x="415671" y="831469"/>
                  </a:cubicBezTo>
                  <a:cubicBezTo>
                    <a:pt x="186055" y="831469"/>
                    <a:pt x="0" y="645287"/>
                    <a:pt x="0" y="415671"/>
                  </a:cubicBezTo>
                  <a:close/>
                </a:path>
              </a:pathLst>
            </a:custGeom>
            <a:solidFill>
              <a:srgbClr val="F3F3FF"/>
            </a:solidFill>
          </p:spPr>
        </p:sp>
        <p:sp>
          <p:nvSpPr>
            <p:cNvPr name="Freeform 28" id="28"/>
            <p:cNvSpPr/>
            <p:nvPr/>
          </p:nvSpPr>
          <p:spPr>
            <a:xfrm flipH="false" flipV="false" rot="0">
              <a:off x="0" y="0"/>
              <a:ext cx="869569" cy="869569"/>
            </a:xfrm>
            <a:custGeom>
              <a:avLst/>
              <a:gdLst/>
              <a:ahLst/>
              <a:cxnLst/>
              <a:rect r="r" b="b" t="t" l="l"/>
              <a:pathLst>
                <a:path h="869569" w="869569">
                  <a:moveTo>
                    <a:pt x="0" y="434721"/>
                  </a:moveTo>
                  <a:cubicBezTo>
                    <a:pt x="0" y="194691"/>
                    <a:pt x="194691" y="0"/>
                    <a:pt x="434721" y="0"/>
                  </a:cubicBezTo>
                  <a:cubicBezTo>
                    <a:pt x="438277" y="0"/>
                    <a:pt x="441833" y="1016"/>
                    <a:pt x="444754" y="2921"/>
                  </a:cubicBezTo>
                  <a:lnTo>
                    <a:pt x="434721" y="19050"/>
                  </a:lnTo>
                  <a:lnTo>
                    <a:pt x="434721" y="0"/>
                  </a:lnTo>
                  <a:lnTo>
                    <a:pt x="434721" y="19050"/>
                  </a:lnTo>
                  <a:lnTo>
                    <a:pt x="434721" y="0"/>
                  </a:lnTo>
                  <a:cubicBezTo>
                    <a:pt x="674878" y="0"/>
                    <a:pt x="869569" y="194691"/>
                    <a:pt x="869569" y="434721"/>
                  </a:cubicBezTo>
                  <a:cubicBezTo>
                    <a:pt x="869569" y="439801"/>
                    <a:pt x="867537" y="444627"/>
                    <a:pt x="863981" y="448183"/>
                  </a:cubicBezTo>
                  <a:lnTo>
                    <a:pt x="850519" y="434721"/>
                  </a:lnTo>
                  <a:lnTo>
                    <a:pt x="869569" y="434721"/>
                  </a:lnTo>
                  <a:cubicBezTo>
                    <a:pt x="869569" y="674878"/>
                    <a:pt x="674878" y="869442"/>
                    <a:pt x="434848" y="869442"/>
                  </a:cubicBezTo>
                  <a:lnTo>
                    <a:pt x="434848" y="850392"/>
                  </a:lnTo>
                  <a:lnTo>
                    <a:pt x="434848" y="831342"/>
                  </a:lnTo>
                  <a:lnTo>
                    <a:pt x="434848" y="850392"/>
                  </a:lnTo>
                  <a:lnTo>
                    <a:pt x="434848" y="869442"/>
                  </a:lnTo>
                  <a:cubicBezTo>
                    <a:pt x="194691" y="869569"/>
                    <a:pt x="0" y="674878"/>
                    <a:pt x="0" y="434721"/>
                  </a:cubicBezTo>
                  <a:moveTo>
                    <a:pt x="38100" y="434721"/>
                  </a:moveTo>
                  <a:lnTo>
                    <a:pt x="19050" y="434721"/>
                  </a:lnTo>
                  <a:lnTo>
                    <a:pt x="38100" y="434721"/>
                  </a:lnTo>
                  <a:cubicBezTo>
                    <a:pt x="38100" y="653796"/>
                    <a:pt x="215646" y="831469"/>
                    <a:pt x="434721" y="831469"/>
                  </a:cubicBezTo>
                  <a:cubicBezTo>
                    <a:pt x="445262" y="831469"/>
                    <a:pt x="453771" y="839978"/>
                    <a:pt x="453771" y="850519"/>
                  </a:cubicBezTo>
                  <a:cubicBezTo>
                    <a:pt x="453771" y="861060"/>
                    <a:pt x="445262" y="869569"/>
                    <a:pt x="434721" y="869569"/>
                  </a:cubicBezTo>
                  <a:cubicBezTo>
                    <a:pt x="424180" y="869569"/>
                    <a:pt x="415671" y="861060"/>
                    <a:pt x="415671" y="850519"/>
                  </a:cubicBezTo>
                  <a:cubicBezTo>
                    <a:pt x="415671" y="839978"/>
                    <a:pt x="424180" y="831469"/>
                    <a:pt x="434721" y="831469"/>
                  </a:cubicBezTo>
                  <a:cubicBezTo>
                    <a:pt x="653796" y="831469"/>
                    <a:pt x="831342" y="653923"/>
                    <a:pt x="831342" y="434848"/>
                  </a:cubicBezTo>
                  <a:cubicBezTo>
                    <a:pt x="831342" y="429768"/>
                    <a:pt x="833374" y="424942"/>
                    <a:pt x="836930" y="421386"/>
                  </a:cubicBezTo>
                  <a:lnTo>
                    <a:pt x="850392" y="434848"/>
                  </a:lnTo>
                  <a:lnTo>
                    <a:pt x="831342" y="434848"/>
                  </a:lnTo>
                  <a:cubicBezTo>
                    <a:pt x="831469" y="215646"/>
                    <a:pt x="653796" y="38100"/>
                    <a:pt x="434721" y="38100"/>
                  </a:cubicBezTo>
                  <a:cubicBezTo>
                    <a:pt x="431165" y="38100"/>
                    <a:pt x="427609" y="37084"/>
                    <a:pt x="424688" y="35179"/>
                  </a:cubicBezTo>
                  <a:lnTo>
                    <a:pt x="434721" y="19050"/>
                  </a:lnTo>
                  <a:lnTo>
                    <a:pt x="434721" y="38100"/>
                  </a:lnTo>
                  <a:cubicBezTo>
                    <a:pt x="215646" y="38100"/>
                    <a:pt x="38100" y="215646"/>
                    <a:pt x="38100" y="434721"/>
                  </a:cubicBezTo>
                  <a:close/>
                </a:path>
              </a:pathLst>
            </a:custGeom>
            <a:solidFill>
              <a:srgbClr val="DA33BF"/>
            </a:solidFill>
          </p:spPr>
        </p:sp>
      </p:grpSp>
      <p:grpSp>
        <p:nvGrpSpPr>
          <p:cNvPr name="Group 29" id="29"/>
          <p:cNvGrpSpPr/>
          <p:nvPr/>
        </p:nvGrpSpPr>
        <p:grpSpPr>
          <a:xfrm rot="0">
            <a:off x="12954149" y="2454920"/>
            <a:ext cx="4363790" cy="814983"/>
            <a:chOff x="0" y="0"/>
            <a:chExt cx="5818387" cy="1086643"/>
          </a:xfrm>
        </p:grpSpPr>
        <p:sp>
          <p:nvSpPr>
            <p:cNvPr name="Freeform 30" id="30"/>
            <p:cNvSpPr/>
            <p:nvPr/>
          </p:nvSpPr>
          <p:spPr>
            <a:xfrm flipH="false" flipV="false" rot="0">
              <a:off x="0" y="0"/>
              <a:ext cx="5818387" cy="1086643"/>
            </a:xfrm>
            <a:custGeom>
              <a:avLst/>
              <a:gdLst/>
              <a:ahLst/>
              <a:cxnLst/>
              <a:rect r="r" b="b" t="t" l="l"/>
              <a:pathLst>
                <a:path h="1086643" w="5818387">
                  <a:moveTo>
                    <a:pt x="0" y="0"/>
                  </a:moveTo>
                  <a:lnTo>
                    <a:pt x="5818387" y="0"/>
                  </a:lnTo>
                  <a:lnTo>
                    <a:pt x="5818387" y="1086643"/>
                  </a:lnTo>
                  <a:lnTo>
                    <a:pt x="0" y="1086643"/>
                  </a:lnTo>
                  <a:close/>
                </a:path>
              </a:pathLst>
            </a:custGeom>
            <a:solidFill>
              <a:srgbClr val="000000">
                <a:alpha val="0"/>
              </a:srgbClr>
            </a:solidFill>
          </p:spPr>
        </p:sp>
        <p:sp>
          <p:nvSpPr>
            <p:cNvPr name="TextBox 31" id="31"/>
            <p:cNvSpPr txBox="true"/>
            <p:nvPr/>
          </p:nvSpPr>
          <p:spPr>
            <a:xfrm>
              <a:off x="0" y="-9525"/>
              <a:ext cx="5818387" cy="1096168"/>
            </a:xfrm>
            <a:prstGeom prst="rect">
              <a:avLst/>
            </a:prstGeom>
          </p:spPr>
          <p:txBody>
            <a:bodyPr anchor="t" rtlCol="false" tIns="0" lIns="0" bIns="0" rIns="0"/>
            <a:lstStyle/>
            <a:p>
              <a:pPr algn="l">
                <a:lnSpc>
                  <a:spcPts val="3187"/>
                </a:lnSpc>
              </a:pPr>
              <a:r>
                <a:rPr lang="en-US" sz="2562" b="true">
                  <a:solidFill>
                    <a:srgbClr val="00002E"/>
                  </a:solidFill>
                  <a:latin typeface="Nunito Bold"/>
                  <a:ea typeface="Nunito Bold"/>
                  <a:cs typeface="Nunito Bold"/>
                  <a:sym typeface="Nunito Bold"/>
                </a:rPr>
                <a:t>Contoh dalam Konteks Kesehatan</a:t>
              </a:r>
            </a:p>
          </p:txBody>
        </p:sp>
      </p:grpSp>
      <p:grpSp>
        <p:nvGrpSpPr>
          <p:cNvPr name="Group 32" id="32"/>
          <p:cNvGrpSpPr/>
          <p:nvPr/>
        </p:nvGrpSpPr>
        <p:grpSpPr>
          <a:xfrm rot="0">
            <a:off x="12954149" y="3436144"/>
            <a:ext cx="4363790" cy="3548062"/>
            <a:chOff x="0" y="0"/>
            <a:chExt cx="5818387" cy="4730750"/>
          </a:xfrm>
        </p:grpSpPr>
        <p:sp>
          <p:nvSpPr>
            <p:cNvPr name="Freeform 33" id="33"/>
            <p:cNvSpPr/>
            <p:nvPr/>
          </p:nvSpPr>
          <p:spPr>
            <a:xfrm flipH="false" flipV="false" rot="0">
              <a:off x="0" y="0"/>
              <a:ext cx="5818387" cy="4730750"/>
            </a:xfrm>
            <a:custGeom>
              <a:avLst/>
              <a:gdLst/>
              <a:ahLst/>
              <a:cxnLst/>
              <a:rect r="r" b="b" t="t" l="l"/>
              <a:pathLst>
                <a:path h="4730750" w="5818387">
                  <a:moveTo>
                    <a:pt x="0" y="0"/>
                  </a:moveTo>
                  <a:lnTo>
                    <a:pt x="5818387" y="0"/>
                  </a:lnTo>
                  <a:lnTo>
                    <a:pt x="5818387" y="4730750"/>
                  </a:lnTo>
                  <a:lnTo>
                    <a:pt x="0" y="4730750"/>
                  </a:lnTo>
                  <a:close/>
                </a:path>
              </a:pathLst>
            </a:custGeom>
            <a:solidFill>
              <a:srgbClr val="000000">
                <a:alpha val="0"/>
              </a:srgbClr>
            </a:solidFill>
          </p:spPr>
        </p:sp>
        <p:sp>
          <p:nvSpPr>
            <p:cNvPr name="TextBox 34" id="34"/>
            <p:cNvSpPr txBox="true"/>
            <p:nvPr/>
          </p:nvSpPr>
          <p:spPr>
            <a:xfrm>
              <a:off x="0" y="-85725"/>
              <a:ext cx="5818387" cy="4816475"/>
            </a:xfrm>
            <a:prstGeom prst="rect">
              <a:avLst/>
            </a:prstGeom>
          </p:spPr>
          <p:txBody>
            <a:bodyPr anchor="t" rtlCol="false" tIns="0" lIns="0" bIns="0" rIns="0"/>
            <a:lstStyle/>
            <a:p>
              <a:pPr algn="just">
                <a:lnSpc>
                  <a:spcPts val="3437"/>
                </a:lnSpc>
              </a:pPr>
              <a:r>
                <a:rPr lang="en-US" sz="2125">
                  <a:solidFill>
                    <a:srgbClr val="00002E"/>
                  </a:solidFill>
                  <a:latin typeface="PT Sans"/>
                  <a:ea typeface="PT Sans"/>
                  <a:cs typeface="PT Sans"/>
                  <a:sym typeface="PT Sans"/>
                </a:rPr>
                <a:t>Pengurangan konsumsi garam setelah meningkatnya informasi tentang hipertensi di media, perubahan pola makan masyarakat akibat urbanisasi, atau meningkatnya kebiasaan mencuci tangan setelah terjadinya wabah penyakit menular di suatu daerah.</a:t>
              </a:r>
            </a:p>
          </p:txBody>
        </p:sp>
      </p:grpSp>
      <p:grpSp>
        <p:nvGrpSpPr>
          <p:cNvPr name="Group 35" id="35"/>
          <p:cNvGrpSpPr/>
          <p:nvPr/>
        </p:nvGrpSpPr>
        <p:grpSpPr>
          <a:xfrm rot="0">
            <a:off x="970210" y="8183016"/>
            <a:ext cx="16347579" cy="1330524"/>
            <a:chOff x="0" y="0"/>
            <a:chExt cx="21796772" cy="1774032"/>
          </a:xfrm>
        </p:grpSpPr>
        <p:sp>
          <p:nvSpPr>
            <p:cNvPr name="Freeform 36" id="36"/>
            <p:cNvSpPr/>
            <p:nvPr/>
          </p:nvSpPr>
          <p:spPr>
            <a:xfrm flipH="false" flipV="false" rot="0">
              <a:off x="0" y="0"/>
              <a:ext cx="21796772" cy="1774032"/>
            </a:xfrm>
            <a:custGeom>
              <a:avLst/>
              <a:gdLst/>
              <a:ahLst/>
              <a:cxnLst/>
              <a:rect r="r" b="b" t="t" l="l"/>
              <a:pathLst>
                <a:path h="1774032" w="21796772">
                  <a:moveTo>
                    <a:pt x="0" y="0"/>
                  </a:moveTo>
                  <a:lnTo>
                    <a:pt x="21796772" y="0"/>
                  </a:lnTo>
                  <a:lnTo>
                    <a:pt x="21796772" y="1774032"/>
                  </a:lnTo>
                  <a:lnTo>
                    <a:pt x="0" y="1774032"/>
                  </a:lnTo>
                  <a:close/>
                </a:path>
              </a:pathLst>
            </a:custGeom>
            <a:solidFill>
              <a:srgbClr val="000000">
                <a:alpha val="0"/>
              </a:srgbClr>
            </a:solidFill>
          </p:spPr>
        </p:sp>
        <p:sp>
          <p:nvSpPr>
            <p:cNvPr name="TextBox 37" id="37"/>
            <p:cNvSpPr txBox="true"/>
            <p:nvPr/>
          </p:nvSpPr>
          <p:spPr>
            <a:xfrm>
              <a:off x="0" y="-85725"/>
              <a:ext cx="21796772" cy="1859757"/>
            </a:xfrm>
            <a:prstGeom prst="rect">
              <a:avLst/>
            </a:prstGeom>
          </p:spPr>
          <p:txBody>
            <a:bodyPr anchor="t" rtlCol="false" tIns="0" lIns="0" bIns="0" rIns="0"/>
            <a:lstStyle/>
            <a:p>
              <a:pPr algn="l">
                <a:lnSpc>
                  <a:spcPts val="3437"/>
                </a:lnSpc>
              </a:pPr>
              <a:r>
                <a:rPr lang="en-US" sz="2125">
                  <a:solidFill>
                    <a:srgbClr val="00002E"/>
                  </a:solidFill>
                  <a:latin typeface="PT Sans"/>
                  <a:ea typeface="PT Sans"/>
                  <a:cs typeface="PT Sans"/>
                  <a:sym typeface="PT Sans"/>
                </a:rPr>
                <a:t>Meskipun terjadi tanpa intervensi terencana, perubahan perilaku alamiah tetap penting untuk dimonitor dalam promosi kesehatan. Pemahaman tentang fenomena ini dapat memberikan wawasan tentang dinamika perilaku kesehatan dan faktor-faktor yang secara alami memengaruhinya dalam masyarakat.</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F">
                <a:alpha val="56078"/>
              </a:srgbClr>
            </a:solidFill>
          </p:spPr>
        </p:sp>
      </p:grpSp>
      <p:grpSp>
        <p:nvGrpSpPr>
          <p:cNvPr name="Group 5" id="5"/>
          <p:cNvGrpSpPr/>
          <p:nvPr/>
        </p:nvGrpSpPr>
        <p:grpSpPr>
          <a:xfrm rot="0">
            <a:off x="838795" y="660350"/>
            <a:ext cx="9706124" cy="879051"/>
            <a:chOff x="0" y="0"/>
            <a:chExt cx="10379075" cy="939998"/>
          </a:xfrm>
        </p:grpSpPr>
        <p:sp>
          <p:nvSpPr>
            <p:cNvPr name="Freeform 6" id="6"/>
            <p:cNvSpPr/>
            <p:nvPr/>
          </p:nvSpPr>
          <p:spPr>
            <a:xfrm flipH="false" flipV="false" rot="0">
              <a:off x="0" y="0"/>
              <a:ext cx="10379075" cy="939998"/>
            </a:xfrm>
            <a:custGeom>
              <a:avLst/>
              <a:gdLst/>
              <a:ahLst/>
              <a:cxnLst/>
              <a:rect r="r" b="b" t="t" l="l"/>
              <a:pathLst>
                <a:path h="939998" w="10379075">
                  <a:moveTo>
                    <a:pt x="0" y="0"/>
                  </a:moveTo>
                  <a:lnTo>
                    <a:pt x="10379075" y="0"/>
                  </a:lnTo>
                  <a:lnTo>
                    <a:pt x="10379075" y="939998"/>
                  </a:lnTo>
                  <a:lnTo>
                    <a:pt x="0" y="939998"/>
                  </a:lnTo>
                  <a:close/>
                </a:path>
              </a:pathLst>
            </a:custGeom>
            <a:solidFill>
              <a:srgbClr val="000000">
                <a:alpha val="0"/>
              </a:srgbClr>
            </a:solidFill>
          </p:spPr>
        </p:sp>
        <p:sp>
          <p:nvSpPr>
            <p:cNvPr name="TextBox 7" id="7"/>
            <p:cNvSpPr txBox="true"/>
            <p:nvPr/>
          </p:nvSpPr>
          <p:spPr>
            <a:xfrm>
              <a:off x="0" y="-28575"/>
              <a:ext cx="10379075" cy="968573"/>
            </a:xfrm>
            <a:prstGeom prst="rect">
              <a:avLst/>
            </a:prstGeom>
          </p:spPr>
          <p:txBody>
            <a:bodyPr anchor="t" rtlCol="false" tIns="0" lIns="0" bIns="0" rIns="0"/>
            <a:lstStyle/>
            <a:p>
              <a:pPr algn="l">
                <a:lnSpc>
                  <a:spcPts val="5500"/>
                </a:lnSpc>
              </a:pPr>
              <a:r>
                <a:rPr lang="en-US" sz="4437" b="true">
                  <a:solidFill>
                    <a:srgbClr val="00002E"/>
                  </a:solidFill>
                  <a:latin typeface="Nunito Bold"/>
                  <a:ea typeface="Nunito Bold"/>
                  <a:cs typeface="Nunito Bold"/>
                  <a:sym typeface="Nunito Bold"/>
                </a:rPr>
                <a:t>Perubahan Perilaku Terencana</a:t>
              </a:r>
            </a:p>
          </p:txBody>
        </p:sp>
      </p:grpSp>
      <p:grpSp>
        <p:nvGrpSpPr>
          <p:cNvPr name="Group 8" id="8"/>
          <p:cNvGrpSpPr/>
          <p:nvPr/>
        </p:nvGrpSpPr>
        <p:grpSpPr>
          <a:xfrm rot="0">
            <a:off x="838795" y="5217319"/>
            <a:ext cx="16610410" cy="28575"/>
            <a:chOff x="0" y="0"/>
            <a:chExt cx="22147213" cy="38100"/>
          </a:xfrm>
        </p:grpSpPr>
        <p:sp>
          <p:nvSpPr>
            <p:cNvPr name="Freeform 9" id="9"/>
            <p:cNvSpPr/>
            <p:nvPr/>
          </p:nvSpPr>
          <p:spPr>
            <a:xfrm flipH="false" flipV="false" rot="0">
              <a:off x="0" y="0"/>
              <a:ext cx="22147276" cy="38100"/>
            </a:xfrm>
            <a:custGeom>
              <a:avLst/>
              <a:gdLst/>
              <a:ahLst/>
              <a:cxnLst/>
              <a:rect r="r" b="b" t="t" l="l"/>
              <a:pathLst>
                <a:path h="38100" w="22147276">
                  <a:moveTo>
                    <a:pt x="0" y="19050"/>
                  </a:moveTo>
                  <a:cubicBezTo>
                    <a:pt x="0" y="8509"/>
                    <a:pt x="8509" y="0"/>
                    <a:pt x="19050" y="0"/>
                  </a:cubicBezTo>
                  <a:lnTo>
                    <a:pt x="22128226" y="0"/>
                  </a:lnTo>
                  <a:cubicBezTo>
                    <a:pt x="22138767" y="0"/>
                    <a:pt x="22147276" y="8509"/>
                    <a:pt x="22147276" y="19050"/>
                  </a:cubicBezTo>
                  <a:cubicBezTo>
                    <a:pt x="22147276" y="29591"/>
                    <a:pt x="22138767" y="38100"/>
                    <a:pt x="22128226" y="38100"/>
                  </a:cubicBezTo>
                  <a:lnTo>
                    <a:pt x="19050" y="38100"/>
                  </a:lnTo>
                  <a:cubicBezTo>
                    <a:pt x="8509" y="38100"/>
                    <a:pt x="0" y="29591"/>
                    <a:pt x="0" y="19050"/>
                  </a:cubicBezTo>
                  <a:close/>
                </a:path>
              </a:pathLst>
            </a:custGeom>
            <a:solidFill>
              <a:srgbClr val="000000">
                <a:alpha val="392"/>
              </a:srgbClr>
            </a:solidFill>
          </p:spPr>
        </p:sp>
      </p:grpSp>
      <p:grpSp>
        <p:nvGrpSpPr>
          <p:cNvPr name="Group 10" id="10"/>
          <p:cNvGrpSpPr/>
          <p:nvPr/>
        </p:nvGrpSpPr>
        <p:grpSpPr>
          <a:xfrm rot="0">
            <a:off x="4074467" y="4498405"/>
            <a:ext cx="28575" cy="718989"/>
            <a:chOff x="0" y="0"/>
            <a:chExt cx="38100" cy="958652"/>
          </a:xfrm>
        </p:grpSpPr>
        <p:sp>
          <p:nvSpPr>
            <p:cNvPr name="Freeform 11" id="11"/>
            <p:cNvSpPr/>
            <p:nvPr/>
          </p:nvSpPr>
          <p:spPr>
            <a:xfrm flipH="false" flipV="false" rot="0">
              <a:off x="0" y="0"/>
              <a:ext cx="38100" cy="958596"/>
            </a:xfrm>
            <a:custGeom>
              <a:avLst/>
              <a:gdLst/>
              <a:ahLst/>
              <a:cxnLst/>
              <a:rect r="r" b="b" t="t" l="l"/>
              <a:pathLst>
                <a:path h="958596" w="38100">
                  <a:moveTo>
                    <a:pt x="0" y="19050"/>
                  </a:moveTo>
                  <a:cubicBezTo>
                    <a:pt x="0" y="8509"/>
                    <a:pt x="8509" y="0"/>
                    <a:pt x="19050" y="0"/>
                  </a:cubicBezTo>
                  <a:cubicBezTo>
                    <a:pt x="29591" y="0"/>
                    <a:pt x="38100" y="8509"/>
                    <a:pt x="38100" y="19050"/>
                  </a:cubicBezTo>
                  <a:lnTo>
                    <a:pt x="38100" y="939546"/>
                  </a:lnTo>
                  <a:cubicBezTo>
                    <a:pt x="38100" y="950087"/>
                    <a:pt x="29591" y="958596"/>
                    <a:pt x="19050" y="958596"/>
                  </a:cubicBezTo>
                  <a:cubicBezTo>
                    <a:pt x="8509" y="958596"/>
                    <a:pt x="0" y="950087"/>
                    <a:pt x="0" y="939546"/>
                  </a:cubicBezTo>
                  <a:close/>
                </a:path>
              </a:pathLst>
            </a:custGeom>
            <a:solidFill>
              <a:srgbClr val="2D4DF2"/>
            </a:solidFill>
          </p:spPr>
        </p:sp>
      </p:grpSp>
      <p:grpSp>
        <p:nvGrpSpPr>
          <p:cNvPr name="Group 12" id="12"/>
          <p:cNvGrpSpPr/>
          <p:nvPr/>
        </p:nvGrpSpPr>
        <p:grpSpPr>
          <a:xfrm rot="0">
            <a:off x="3804940" y="4933429"/>
            <a:ext cx="567779" cy="567779"/>
            <a:chOff x="0" y="0"/>
            <a:chExt cx="757038" cy="757038"/>
          </a:xfrm>
        </p:grpSpPr>
        <p:sp>
          <p:nvSpPr>
            <p:cNvPr name="Freeform 13" id="13"/>
            <p:cNvSpPr/>
            <p:nvPr/>
          </p:nvSpPr>
          <p:spPr>
            <a:xfrm flipH="false" flipV="false" rot="0">
              <a:off x="19050" y="19050"/>
              <a:ext cx="718820" cy="718820"/>
            </a:xfrm>
            <a:custGeom>
              <a:avLst/>
              <a:gdLst/>
              <a:ahLst/>
              <a:cxnLst/>
              <a:rect r="r" b="b" t="t" l="l"/>
              <a:pathLst>
                <a:path h="718820" w="718820">
                  <a:moveTo>
                    <a:pt x="0" y="359410"/>
                  </a:moveTo>
                  <a:cubicBezTo>
                    <a:pt x="0" y="160909"/>
                    <a:pt x="160909" y="0"/>
                    <a:pt x="359410" y="0"/>
                  </a:cubicBezTo>
                  <a:cubicBezTo>
                    <a:pt x="557911" y="0"/>
                    <a:pt x="718820" y="160909"/>
                    <a:pt x="718820" y="359410"/>
                  </a:cubicBezTo>
                  <a:cubicBezTo>
                    <a:pt x="718820" y="557911"/>
                    <a:pt x="557911" y="718820"/>
                    <a:pt x="359410" y="718820"/>
                  </a:cubicBezTo>
                  <a:cubicBezTo>
                    <a:pt x="160909" y="718820"/>
                    <a:pt x="0" y="558038"/>
                    <a:pt x="0" y="359410"/>
                  </a:cubicBezTo>
                  <a:close/>
                </a:path>
              </a:pathLst>
            </a:custGeom>
            <a:solidFill>
              <a:srgbClr val="F3F3FF"/>
            </a:solidFill>
          </p:spPr>
        </p:sp>
        <p:sp>
          <p:nvSpPr>
            <p:cNvPr name="Freeform 14" id="14"/>
            <p:cNvSpPr/>
            <p:nvPr/>
          </p:nvSpPr>
          <p:spPr>
            <a:xfrm flipH="false" flipV="false" rot="0">
              <a:off x="0" y="0"/>
              <a:ext cx="757047" cy="757047"/>
            </a:xfrm>
            <a:custGeom>
              <a:avLst/>
              <a:gdLst/>
              <a:ahLst/>
              <a:cxnLst/>
              <a:rect r="r" b="b" t="t" l="l"/>
              <a:pathLst>
                <a:path h="757047" w="757047">
                  <a:moveTo>
                    <a:pt x="0" y="378460"/>
                  </a:moveTo>
                  <a:cubicBezTo>
                    <a:pt x="0" y="169418"/>
                    <a:pt x="169418" y="0"/>
                    <a:pt x="378460" y="0"/>
                  </a:cubicBezTo>
                  <a:cubicBezTo>
                    <a:pt x="384302" y="0"/>
                    <a:pt x="389763" y="2667"/>
                    <a:pt x="393319" y="7112"/>
                  </a:cubicBezTo>
                  <a:lnTo>
                    <a:pt x="378460" y="19050"/>
                  </a:lnTo>
                  <a:lnTo>
                    <a:pt x="378460" y="0"/>
                  </a:lnTo>
                  <a:lnTo>
                    <a:pt x="378460" y="19050"/>
                  </a:lnTo>
                  <a:lnTo>
                    <a:pt x="378460" y="0"/>
                  </a:lnTo>
                  <a:cubicBezTo>
                    <a:pt x="587502" y="0"/>
                    <a:pt x="756920" y="169418"/>
                    <a:pt x="756920" y="378460"/>
                  </a:cubicBezTo>
                  <a:cubicBezTo>
                    <a:pt x="756920" y="383540"/>
                    <a:pt x="754888" y="388366"/>
                    <a:pt x="751332" y="391922"/>
                  </a:cubicBezTo>
                  <a:lnTo>
                    <a:pt x="737997" y="378460"/>
                  </a:lnTo>
                  <a:lnTo>
                    <a:pt x="757047" y="378460"/>
                  </a:lnTo>
                  <a:cubicBezTo>
                    <a:pt x="757047" y="587502"/>
                    <a:pt x="587629" y="756920"/>
                    <a:pt x="378587" y="756920"/>
                  </a:cubicBezTo>
                  <a:lnTo>
                    <a:pt x="378587" y="737870"/>
                  </a:lnTo>
                  <a:lnTo>
                    <a:pt x="378587" y="718820"/>
                  </a:lnTo>
                  <a:lnTo>
                    <a:pt x="378587" y="737870"/>
                  </a:lnTo>
                  <a:lnTo>
                    <a:pt x="378587" y="756920"/>
                  </a:lnTo>
                  <a:cubicBezTo>
                    <a:pt x="169418" y="757047"/>
                    <a:pt x="0" y="587629"/>
                    <a:pt x="0" y="378460"/>
                  </a:cubicBezTo>
                  <a:lnTo>
                    <a:pt x="19050" y="378460"/>
                  </a:lnTo>
                  <a:lnTo>
                    <a:pt x="0" y="378460"/>
                  </a:lnTo>
                  <a:moveTo>
                    <a:pt x="38100" y="378460"/>
                  </a:moveTo>
                  <a:lnTo>
                    <a:pt x="19050" y="378460"/>
                  </a:lnTo>
                  <a:lnTo>
                    <a:pt x="38100" y="378460"/>
                  </a:lnTo>
                  <a:cubicBezTo>
                    <a:pt x="38100" y="566420"/>
                    <a:pt x="190500" y="718820"/>
                    <a:pt x="378460" y="718820"/>
                  </a:cubicBezTo>
                  <a:cubicBezTo>
                    <a:pt x="389001" y="718820"/>
                    <a:pt x="397510" y="727329"/>
                    <a:pt x="397510" y="737870"/>
                  </a:cubicBezTo>
                  <a:cubicBezTo>
                    <a:pt x="397510" y="748411"/>
                    <a:pt x="389001" y="756920"/>
                    <a:pt x="378460" y="756920"/>
                  </a:cubicBezTo>
                  <a:cubicBezTo>
                    <a:pt x="367919" y="756920"/>
                    <a:pt x="359410" y="748411"/>
                    <a:pt x="359410" y="737870"/>
                  </a:cubicBezTo>
                  <a:cubicBezTo>
                    <a:pt x="359410" y="727329"/>
                    <a:pt x="367919" y="718820"/>
                    <a:pt x="378460" y="718820"/>
                  </a:cubicBezTo>
                  <a:cubicBezTo>
                    <a:pt x="566420" y="718820"/>
                    <a:pt x="718820" y="566420"/>
                    <a:pt x="718820" y="378460"/>
                  </a:cubicBezTo>
                  <a:cubicBezTo>
                    <a:pt x="718820" y="373380"/>
                    <a:pt x="720852" y="368554"/>
                    <a:pt x="724408" y="364998"/>
                  </a:cubicBezTo>
                  <a:lnTo>
                    <a:pt x="737870" y="378460"/>
                  </a:lnTo>
                  <a:lnTo>
                    <a:pt x="718820" y="378460"/>
                  </a:lnTo>
                  <a:cubicBezTo>
                    <a:pt x="718947" y="190500"/>
                    <a:pt x="566547" y="38100"/>
                    <a:pt x="378460" y="38100"/>
                  </a:cubicBezTo>
                  <a:cubicBezTo>
                    <a:pt x="372618" y="38100"/>
                    <a:pt x="367157" y="35433"/>
                    <a:pt x="363601" y="30988"/>
                  </a:cubicBezTo>
                  <a:lnTo>
                    <a:pt x="378460" y="19050"/>
                  </a:lnTo>
                  <a:lnTo>
                    <a:pt x="378460" y="38100"/>
                  </a:lnTo>
                  <a:cubicBezTo>
                    <a:pt x="190500" y="38100"/>
                    <a:pt x="38100" y="190500"/>
                    <a:pt x="38100" y="378460"/>
                  </a:cubicBezTo>
                  <a:close/>
                </a:path>
              </a:pathLst>
            </a:custGeom>
            <a:solidFill>
              <a:srgbClr val="2D4DF2"/>
            </a:solidFill>
          </p:spPr>
        </p:sp>
      </p:grpSp>
      <p:grpSp>
        <p:nvGrpSpPr>
          <p:cNvPr name="Group 15" id="15"/>
          <p:cNvGrpSpPr/>
          <p:nvPr/>
        </p:nvGrpSpPr>
        <p:grpSpPr>
          <a:xfrm rot="0">
            <a:off x="3919612" y="5005760"/>
            <a:ext cx="338286" cy="422970"/>
            <a:chOff x="0" y="0"/>
            <a:chExt cx="451048" cy="563960"/>
          </a:xfrm>
        </p:grpSpPr>
        <p:sp>
          <p:nvSpPr>
            <p:cNvPr name="Freeform 16" id="16"/>
            <p:cNvSpPr/>
            <p:nvPr/>
          </p:nvSpPr>
          <p:spPr>
            <a:xfrm flipH="false" flipV="false" rot="0">
              <a:off x="0" y="0"/>
              <a:ext cx="451048" cy="563960"/>
            </a:xfrm>
            <a:custGeom>
              <a:avLst/>
              <a:gdLst/>
              <a:ahLst/>
              <a:cxnLst/>
              <a:rect r="r" b="b" t="t" l="l"/>
              <a:pathLst>
                <a:path h="563960" w="451048">
                  <a:moveTo>
                    <a:pt x="0" y="0"/>
                  </a:moveTo>
                  <a:lnTo>
                    <a:pt x="451048" y="0"/>
                  </a:lnTo>
                  <a:lnTo>
                    <a:pt x="451048" y="563960"/>
                  </a:lnTo>
                  <a:lnTo>
                    <a:pt x="0" y="563960"/>
                  </a:lnTo>
                  <a:close/>
                </a:path>
              </a:pathLst>
            </a:custGeom>
            <a:solidFill>
              <a:srgbClr val="000000">
                <a:alpha val="0"/>
              </a:srgbClr>
            </a:solidFill>
          </p:spPr>
        </p:sp>
        <p:sp>
          <p:nvSpPr>
            <p:cNvPr name="TextBox 17" id="17"/>
            <p:cNvSpPr txBox="true"/>
            <p:nvPr/>
          </p:nvSpPr>
          <p:spPr>
            <a:xfrm>
              <a:off x="0" y="47625"/>
              <a:ext cx="451048" cy="516335"/>
            </a:xfrm>
            <a:prstGeom prst="rect">
              <a:avLst/>
            </a:prstGeom>
          </p:spPr>
          <p:txBody>
            <a:bodyPr anchor="t" rtlCol="false" tIns="0" lIns="0" bIns="0" rIns="0"/>
            <a:lstStyle/>
            <a:p>
              <a:pPr algn="ctr">
                <a:lnSpc>
                  <a:spcPts val="2625"/>
                </a:lnSpc>
              </a:pPr>
              <a:r>
                <a:rPr lang="en-US" sz="2625" b="true">
                  <a:solidFill>
                    <a:srgbClr val="00002E"/>
                  </a:solidFill>
                  <a:latin typeface="Nunito Bold"/>
                  <a:ea typeface="Nunito Bold"/>
                  <a:cs typeface="Nunito Bold"/>
                  <a:sym typeface="Nunito Bold"/>
                </a:rPr>
                <a:t>1</a:t>
              </a:r>
            </a:p>
          </p:txBody>
        </p:sp>
      </p:grpSp>
      <p:grpSp>
        <p:nvGrpSpPr>
          <p:cNvPr name="Group 18" id="18"/>
          <p:cNvGrpSpPr/>
          <p:nvPr/>
        </p:nvGrpSpPr>
        <p:grpSpPr>
          <a:xfrm rot="0">
            <a:off x="2679055" y="1844725"/>
            <a:ext cx="2819846" cy="352425"/>
            <a:chOff x="0" y="0"/>
            <a:chExt cx="3759795" cy="469900"/>
          </a:xfrm>
        </p:grpSpPr>
        <p:sp>
          <p:nvSpPr>
            <p:cNvPr name="Freeform 19" id="19"/>
            <p:cNvSpPr/>
            <p:nvPr/>
          </p:nvSpPr>
          <p:spPr>
            <a:xfrm flipH="false" flipV="false" rot="0">
              <a:off x="0" y="0"/>
              <a:ext cx="3759795" cy="469900"/>
            </a:xfrm>
            <a:custGeom>
              <a:avLst/>
              <a:gdLst/>
              <a:ahLst/>
              <a:cxnLst/>
              <a:rect r="r" b="b" t="t" l="l"/>
              <a:pathLst>
                <a:path h="469900" w="3759795">
                  <a:moveTo>
                    <a:pt x="0" y="0"/>
                  </a:moveTo>
                  <a:lnTo>
                    <a:pt x="3759795" y="0"/>
                  </a:lnTo>
                  <a:lnTo>
                    <a:pt x="3759795" y="469900"/>
                  </a:lnTo>
                  <a:lnTo>
                    <a:pt x="0" y="469900"/>
                  </a:lnTo>
                  <a:close/>
                </a:path>
              </a:pathLst>
            </a:custGeom>
            <a:solidFill>
              <a:srgbClr val="000000">
                <a:alpha val="0"/>
              </a:srgbClr>
            </a:solidFill>
          </p:spPr>
        </p:sp>
        <p:sp>
          <p:nvSpPr>
            <p:cNvPr name="TextBox 20" id="20"/>
            <p:cNvSpPr txBox="true"/>
            <p:nvPr/>
          </p:nvSpPr>
          <p:spPr>
            <a:xfrm>
              <a:off x="0" y="-9525"/>
              <a:ext cx="3759795" cy="479425"/>
            </a:xfrm>
            <a:prstGeom prst="rect">
              <a:avLst/>
            </a:prstGeom>
          </p:spPr>
          <p:txBody>
            <a:bodyPr anchor="t" rtlCol="false" tIns="0" lIns="0" bIns="0" rIns="0"/>
            <a:lstStyle/>
            <a:p>
              <a:pPr algn="ctr">
                <a:lnSpc>
                  <a:spcPts val="2750"/>
                </a:lnSpc>
              </a:pPr>
              <a:r>
                <a:rPr lang="en-US" sz="2187" b="true">
                  <a:solidFill>
                    <a:srgbClr val="00002E"/>
                  </a:solidFill>
                  <a:latin typeface="Nunito Bold"/>
                  <a:ea typeface="Nunito Bold"/>
                  <a:cs typeface="Nunito Bold"/>
                  <a:sym typeface="Nunito Bold"/>
                </a:rPr>
                <a:t>Analisis Kebutuhan</a:t>
              </a:r>
            </a:p>
          </p:txBody>
        </p:sp>
      </p:grpSp>
      <p:grpSp>
        <p:nvGrpSpPr>
          <p:cNvPr name="Group 21" id="21"/>
          <p:cNvGrpSpPr/>
          <p:nvPr/>
        </p:nvGrpSpPr>
        <p:grpSpPr>
          <a:xfrm rot="0">
            <a:off x="1078409" y="2340918"/>
            <a:ext cx="6021140" cy="1917650"/>
            <a:chOff x="0" y="0"/>
            <a:chExt cx="8028187" cy="2556867"/>
          </a:xfrm>
        </p:grpSpPr>
        <p:sp>
          <p:nvSpPr>
            <p:cNvPr name="Freeform 22" id="22"/>
            <p:cNvSpPr/>
            <p:nvPr/>
          </p:nvSpPr>
          <p:spPr>
            <a:xfrm flipH="false" flipV="false" rot="0">
              <a:off x="0" y="0"/>
              <a:ext cx="8028187" cy="2556867"/>
            </a:xfrm>
            <a:custGeom>
              <a:avLst/>
              <a:gdLst/>
              <a:ahLst/>
              <a:cxnLst/>
              <a:rect r="r" b="b" t="t" l="l"/>
              <a:pathLst>
                <a:path h="2556867" w="8028187">
                  <a:moveTo>
                    <a:pt x="0" y="0"/>
                  </a:moveTo>
                  <a:lnTo>
                    <a:pt x="8028187" y="0"/>
                  </a:lnTo>
                  <a:lnTo>
                    <a:pt x="8028187" y="2556867"/>
                  </a:lnTo>
                  <a:lnTo>
                    <a:pt x="0" y="2556867"/>
                  </a:lnTo>
                  <a:close/>
                </a:path>
              </a:pathLst>
            </a:custGeom>
            <a:solidFill>
              <a:srgbClr val="000000">
                <a:alpha val="0"/>
              </a:srgbClr>
            </a:solidFill>
          </p:spPr>
        </p:sp>
        <p:sp>
          <p:nvSpPr>
            <p:cNvPr name="TextBox 23" id="23"/>
            <p:cNvSpPr txBox="true"/>
            <p:nvPr/>
          </p:nvSpPr>
          <p:spPr>
            <a:xfrm>
              <a:off x="0" y="-66675"/>
              <a:ext cx="8028187" cy="2623542"/>
            </a:xfrm>
            <a:prstGeom prst="rect">
              <a:avLst/>
            </a:prstGeom>
          </p:spPr>
          <p:txBody>
            <a:bodyPr anchor="t" rtlCol="false" tIns="0" lIns="0" bIns="0" rIns="0"/>
            <a:lstStyle/>
            <a:p>
              <a:pPr algn="ctr">
                <a:lnSpc>
                  <a:spcPts val="3000"/>
                </a:lnSpc>
              </a:pPr>
              <a:r>
                <a:rPr lang="en-US" sz="1874">
                  <a:solidFill>
                    <a:srgbClr val="00002E"/>
                  </a:solidFill>
                  <a:latin typeface="PT Sans"/>
                  <a:ea typeface="PT Sans"/>
                  <a:cs typeface="PT Sans"/>
                  <a:sym typeface="PT Sans"/>
                </a:rPr>
                <a:t>Mengidentifikasi masalah kesehatan prioritas dan perilaku yang perlu diubah melalui pengumpulan data dan penilaian situasi. Melibatkan studi epidemiologi dan analisis faktor penentu perilaku dalam konteks sosial budaya spesifik.</a:t>
              </a:r>
            </a:p>
          </p:txBody>
        </p:sp>
      </p:grpSp>
      <p:grpSp>
        <p:nvGrpSpPr>
          <p:cNvPr name="Group 24" id="24"/>
          <p:cNvGrpSpPr/>
          <p:nvPr/>
        </p:nvGrpSpPr>
        <p:grpSpPr>
          <a:xfrm rot="0">
            <a:off x="7444382" y="5217244"/>
            <a:ext cx="28575" cy="718989"/>
            <a:chOff x="0" y="0"/>
            <a:chExt cx="38100" cy="958652"/>
          </a:xfrm>
        </p:grpSpPr>
        <p:sp>
          <p:nvSpPr>
            <p:cNvPr name="Freeform 25" id="25"/>
            <p:cNvSpPr/>
            <p:nvPr/>
          </p:nvSpPr>
          <p:spPr>
            <a:xfrm flipH="false" flipV="false" rot="0">
              <a:off x="0" y="0"/>
              <a:ext cx="38100" cy="958596"/>
            </a:xfrm>
            <a:custGeom>
              <a:avLst/>
              <a:gdLst/>
              <a:ahLst/>
              <a:cxnLst/>
              <a:rect r="r" b="b" t="t" l="l"/>
              <a:pathLst>
                <a:path h="958596" w="38100">
                  <a:moveTo>
                    <a:pt x="0" y="19050"/>
                  </a:moveTo>
                  <a:cubicBezTo>
                    <a:pt x="0" y="8509"/>
                    <a:pt x="8509" y="0"/>
                    <a:pt x="19050" y="0"/>
                  </a:cubicBezTo>
                  <a:cubicBezTo>
                    <a:pt x="29591" y="0"/>
                    <a:pt x="38100" y="8509"/>
                    <a:pt x="38100" y="19050"/>
                  </a:cubicBezTo>
                  <a:lnTo>
                    <a:pt x="38100" y="939546"/>
                  </a:lnTo>
                  <a:cubicBezTo>
                    <a:pt x="38100" y="950087"/>
                    <a:pt x="29591" y="958596"/>
                    <a:pt x="19050" y="958596"/>
                  </a:cubicBezTo>
                  <a:cubicBezTo>
                    <a:pt x="8509" y="958596"/>
                    <a:pt x="0" y="950087"/>
                    <a:pt x="0" y="939546"/>
                  </a:cubicBezTo>
                  <a:close/>
                </a:path>
              </a:pathLst>
            </a:custGeom>
            <a:solidFill>
              <a:srgbClr val="018CE1"/>
            </a:solidFill>
          </p:spPr>
        </p:sp>
      </p:grpSp>
      <p:grpSp>
        <p:nvGrpSpPr>
          <p:cNvPr name="Group 26" id="26"/>
          <p:cNvGrpSpPr/>
          <p:nvPr/>
        </p:nvGrpSpPr>
        <p:grpSpPr>
          <a:xfrm rot="0">
            <a:off x="7174855" y="4933429"/>
            <a:ext cx="567779" cy="567779"/>
            <a:chOff x="0" y="0"/>
            <a:chExt cx="757038" cy="757038"/>
          </a:xfrm>
        </p:grpSpPr>
        <p:sp>
          <p:nvSpPr>
            <p:cNvPr name="Freeform 27" id="27"/>
            <p:cNvSpPr/>
            <p:nvPr/>
          </p:nvSpPr>
          <p:spPr>
            <a:xfrm flipH="false" flipV="false" rot="0">
              <a:off x="19050" y="19050"/>
              <a:ext cx="718820" cy="718820"/>
            </a:xfrm>
            <a:custGeom>
              <a:avLst/>
              <a:gdLst/>
              <a:ahLst/>
              <a:cxnLst/>
              <a:rect r="r" b="b" t="t" l="l"/>
              <a:pathLst>
                <a:path h="718820" w="718820">
                  <a:moveTo>
                    <a:pt x="0" y="359410"/>
                  </a:moveTo>
                  <a:cubicBezTo>
                    <a:pt x="0" y="160909"/>
                    <a:pt x="160909" y="0"/>
                    <a:pt x="359410" y="0"/>
                  </a:cubicBezTo>
                  <a:cubicBezTo>
                    <a:pt x="557911" y="0"/>
                    <a:pt x="718820" y="160909"/>
                    <a:pt x="718820" y="359410"/>
                  </a:cubicBezTo>
                  <a:cubicBezTo>
                    <a:pt x="718820" y="557911"/>
                    <a:pt x="557911" y="718820"/>
                    <a:pt x="359410" y="718820"/>
                  </a:cubicBezTo>
                  <a:cubicBezTo>
                    <a:pt x="160909" y="718820"/>
                    <a:pt x="0" y="558038"/>
                    <a:pt x="0" y="359410"/>
                  </a:cubicBezTo>
                  <a:close/>
                </a:path>
              </a:pathLst>
            </a:custGeom>
            <a:solidFill>
              <a:srgbClr val="F3F3FF"/>
            </a:solidFill>
          </p:spPr>
        </p:sp>
        <p:sp>
          <p:nvSpPr>
            <p:cNvPr name="Freeform 28" id="28"/>
            <p:cNvSpPr/>
            <p:nvPr/>
          </p:nvSpPr>
          <p:spPr>
            <a:xfrm flipH="false" flipV="false" rot="0">
              <a:off x="0" y="0"/>
              <a:ext cx="757047" cy="757047"/>
            </a:xfrm>
            <a:custGeom>
              <a:avLst/>
              <a:gdLst/>
              <a:ahLst/>
              <a:cxnLst/>
              <a:rect r="r" b="b" t="t" l="l"/>
              <a:pathLst>
                <a:path h="757047" w="757047">
                  <a:moveTo>
                    <a:pt x="0" y="378460"/>
                  </a:moveTo>
                  <a:cubicBezTo>
                    <a:pt x="0" y="169418"/>
                    <a:pt x="169418" y="0"/>
                    <a:pt x="378460" y="0"/>
                  </a:cubicBezTo>
                  <a:cubicBezTo>
                    <a:pt x="384302" y="0"/>
                    <a:pt x="389763" y="2667"/>
                    <a:pt x="393319" y="7112"/>
                  </a:cubicBezTo>
                  <a:lnTo>
                    <a:pt x="378460" y="19050"/>
                  </a:lnTo>
                  <a:lnTo>
                    <a:pt x="378460" y="0"/>
                  </a:lnTo>
                  <a:lnTo>
                    <a:pt x="378460" y="19050"/>
                  </a:lnTo>
                  <a:lnTo>
                    <a:pt x="378460" y="0"/>
                  </a:lnTo>
                  <a:cubicBezTo>
                    <a:pt x="587502" y="0"/>
                    <a:pt x="756920" y="169418"/>
                    <a:pt x="756920" y="378460"/>
                  </a:cubicBezTo>
                  <a:cubicBezTo>
                    <a:pt x="756920" y="383540"/>
                    <a:pt x="754888" y="388366"/>
                    <a:pt x="751332" y="391922"/>
                  </a:cubicBezTo>
                  <a:lnTo>
                    <a:pt x="737997" y="378460"/>
                  </a:lnTo>
                  <a:lnTo>
                    <a:pt x="757047" y="378460"/>
                  </a:lnTo>
                  <a:cubicBezTo>
                    <a:pt x="757047" y="587502"/>
                    <a:pt x="587629" y="756920"/>
                    <a:pt x="378587" y="756920"/>
                  </a:cubicBezTo>
                  <a:lnTo>
                    <a:pt x="378587" y="737870"/>
                  </a:lnTo>
                  <a:lnTo>
                    <a:pt x="378587" y="718820"/>
                  </a:lnTo>
                  <a:lnTo>
                    <a:pt x="378587" y="737870"/>
                  </a:lnTo>
                  <a:lnTo>
                    <a:pt x="378587" y="756920"/>
                  </a:lnTo>
                  <a:cubicBezTo>
                    <a:pt x="169418" y="757047"/>
                    <a:pt x="0" y="587629"/>
                    <a:pt x="0" y="378460"/>
                  </a:cubicBezTo>
                  <a:lnTo>
                    <a:pt x="19050" y="378460"/>
                  </a:lnTo>
                  <a:lnTo>
                    <a:pt x="0" y="378460"/>
                  </a:lnTo>
                  <a:moveTo>
                    <a:pt x="38100" y="378460"/>
                  </a:moveTo>
                  <a:lnTo>
                    <a:pt x="19050" y="378460"/>
                  </a:lnTo>
                  <a:lnTo>
                    <a:pt x="38100" y="378460"/>
                  </a:lnTo>
                  <a:cubicBezTo>
                    <a:pt x="38100" y="566420"/>
                    <a:pt x="190500" y="718820"/>
                    <a:pt x="378460" y="718820"/>
                  </a:cubicBezTo>
                  <a:cubicBezTo>
                    <a:pt x="389001" y="718820"/>
                    <a:pt x="397510" y="727329"/>
                    <a:pt x="397510" y="737870"/>
                  </a:cubicBezTo>
                  <a:cubicBezTo>
                    <a:pt x="397510" y="748411"/>
                    <a:pt x="389001" y="756920"/>
                    <a:pt x="378460" y="756920"/>
                  </a:cubicBezTo>
                  <a:cubicBezTo>
                    <a:pt x="367919" y="756920"/>
                    <a:pt x="359410" y="748411"/>
                    <a:pt x="359410" y="737870"/>
                  </a:cubicBezTo>
                  <a:cubicBezTo>
                    <a:pt x="359410" y="727329"/>
                    <a:pt x="367919" y="718820"/>
                    <a:pt x="378460" y="718820"/>
                  </a:cubicBezTo>
                  <a:cubicBezTo>
                    <a:pt x="566420" y="718820"/>
                    <a:pt x="718820" y="566420"/>
                    <a:pt x="718820" y="378460"/>
                  </a:cubicBezTo>
                  <a:cubicBezTo>
                    <a:pt x="718820" y="373380"/>
                    <a:pt x="720852" y="368554"/>
                    <a:pt x="724408" y="364998"/>
                  </a:cubicBezTo>
                  <a:lnTo>
                    <a:pt x="737870" y="378460"/>
                  </a:lnTo>
                  <a:lnTo>
                    <a:pt x="718820" y="378460"/>
                  </a:lnTo>
                  <a:cubicBezTo>
                    <a:pt x="718947" y="190500"/>
                    <a:pt x="566547" y="38100"/>
                    <a:pt x="378460" y="38100"/>
                  </a:cubicBezTo>
                  <a:cubicBezTo>
                    <a:pt x="372618" y="38100"/>
                    <a:pt x="367157" y="35433"/>
                    <a:pt x="363601" y="30988"/>
                  </a:cubicBezTo>
                  <a:lnTo>
                    <a:pt x="378460" y="19050"/>
                  </a:lnTo>
                  <a:lnTo>
                    <a:pt x="378460" y="38100"/>
                  </a:lnTo>
                  <a:cubicBezTo>
                    <a:pt x="190500" y="38100"/>
                    <a:pt x="38100" y="190500"/>
                    <a:pt x="38100" y="378460"/>
                  </a:cubicBezTo>
                  <a:close/>
                </a:path>
              </a:pathLst>
            </a:custGeom>
            <a:solidFill>
              <a:srgbClr val="018CE1"/>
            </a:solidFill>
          </p:spPr>
        </p:sp>
      </p:grpSp>
      <p:grpSp>
        <p:nvGrpSpPr>
          <p:cNvPr name="Group 29" id="29"/>
          <p:cNvGrpSpPr/>
          <p:nvPr/>
        </p:nvGrpSpPr>
        <p:grpSpPr>
          <a:xfrm rot="0">
            <a:off x="7289528" y="5005760"/>
            <a:ext cx="338286" cy="422970"/>
            <a:chOff x="0" y="0"/>
            <a:chExt cx="451048" cy="563960"/>
          </a:xfrm>
        </p:grpSpPr>
        <p:sp>
          <p:nvSpPr>
            <p:cNvPr name="Freeform 30" id="30"/>
            <p:cNvSpPr/>
            <p:nvPr/>
          </p:nvSpPr>
          <p:spPr>
            <a:xfrm flipH="false" flipV="false" rot="0">
              <a:off x="0" y="0"/>
              <a:ext cx="451048" cy="563960"/>
            </a:xfrm>
            <a:custGeom>
              <a:avLst/>
              <a:gdLst/>
              <a:ahLst/>
              <a:cxnLst/>
              <a:rect r="r" b="b" t="t" l="l"/>
              <a:pathLst>
                <a:path h="563960" w="451048">
                  <a:moveTo>
                    <a:pt x="0" y="0"/>
                  </a:moveTo>
                  <a:lnTo>
                    <a:pt x="451048" y="0"/>
                  </a:lnTo>
                  <a:lnTo>
                    <a:pt x="451048" y="563960"/>
                  </a:lnTo>
                  <a:lnTo>
                    <a:pt x="0" y="563960"/>
                  </a:lnTo>
                  <a:close/>
                </a:path>
              </a:pathLst>
            </a:custGeom>
            <a:solidFill>
              <a:srgbClr val="000000">
                <a:alpha val="0"/>
              </a:srgbClr>
            </a:solidFill>
          </p:spPr>
        </p:sp>
        <p:sp>
          <p:nvSpPr>
            <p:cNvPr name="TextBox 31" id="31"/>
            <p:cNvSpPr txBox="true"/>
            <p:nvPr/>
          </p:nvSpPr>
          <p:spPr>
            <a:xfrm>
              <a:off x="0" y="47625"/>
              <a:ext cx="451048" cy="516335"/>
            </a:xfrm>
            <a:prstGeom prst="rect">
              <a:avLst/>
            </a:prstGeom>
          </p:spPr>
          <p:txBody>
            <a:bodyPr anchor="t" rtlCol="false" tIns="0" lIns="0" bIns="0" rIns="0"/>
            <a:lstStyle/>
            <a:p>
              <a:pPr algn="ctr">
                <a:lnSpc>
                  <a:spcPts val="2625"/>
                </a:lnSpc>
              </a:pPr>
              <a:r>
                <a:rPr lang="en-US" sz="2625" b="true">
                  <a:solidFill>
                    <a:srgbClr val="00002E"/>
                  </a:solidFill>
                  <a:latin typeface="Nunito Bold"/>
                  <a:ea typeface="Nunito Bold"/>
                  <a:cs typeface="Nunito Bold"/>
                  <a:sym typeface="Nunito Bold"/>
                </a:rPr>
                <a:t>2</a:t>
              </a:r>
            </a:p>
          </p:txBody>
        </p:sp>
      </p:grpSp>
      <p:grpSp>
        <p:nvGrpSpPr>
          <p:cNvPr name="Group 32" id="32"/>
          <p:cNvGrpSpPr/>
          <p:nvPr/>
        </p:nvGrpSpPr>
        <p:grpSpPr>
          <a:xfrm rot="0">
            <a:off x="6016824" y="6176070"/>
            <a:ext cx="2883991" cy="352425"/>
            <a:chOff x="0" y="0"/>
            <a:chExt cx="3845322" cy="469900"/>
          </a:xfrm>
        </p:grpSpPr>
        <p:sp>
          <p:nvSpPr>
            <p:cNvPr name="Freeform 33" id="33"/>
            <p:cNvSpPr/>
            <p:nvPr/>
          </p:nvSpPr>
          <p:spPr>
            <a:xfrm flipH="false" flipV="false" rot="0">
              <a:off x="0" y="0"/>
              <a:ext cx="3845322" cy="469900"/>
            </a:xfrm>
            <a:custGeom>
              <a:avLst/>
              <a:gdLst/>
              <a:ahLst/>
              <a:cxnLst/>
              <a:rect r="r" b="b" t="t" l="l"/>
              <a:pathLst>
                <a:path h="469900" w="3845322">
                  <a:moveTo>
                    <a:pt x="0" y="0"/>
                  </a:moveTo>
                  <a:lnTo>
                    <a:pt x="3845322" y="0"/>
                  </a:lnTo>
                  <a:lnTo>
                    <a:pt x="3845322" y="469900"/>
                  </a:lnTo>
                  <a:lnTo>
                    <a:pt x="0" y="469900"/>
                  </a:lnTo>
                  <a:close/>
                </a:path>
              </a:pathLst>
            </a:custGeom>
            <a:solidFill>
              <a:srgbClr val="000000">
                <a:alpha val="0"/>
              </a:srgbClr>
            </a:solidFill>
          </p:spPr>
        </p:sp>
        <p:sp>
          <p:nvSpPr>
            <p:cNvPr name="TextBox 34" id="34"/>
            <p:cNvSpPr txBox="true"/>
            <p:nvPr/>
          </p:nvSpPr>
          <p:spPr>
            <a:xfrm>
              <a:off x="0" y="-9525"/>
              <a:ext cx="3845322" cy="479425"/>
            </a:xfrm>
            <a:prstGeom prst="rect">
              <a:avLst/>
            </a:prstGeom>
          </p:spPr>
          <p:txBody>
            <a:bodyPr anchor="t" rtlCol="false" tIns="0" lIns="0" bIns="0" rIns="0"/>
            <a:lstStyle/>
            <a:p>
              <a:pPr algn="ctr">
                <a:lnSpc>
                  <a:spcPts val="2750"/>
                </a:lnSpc>
              </a:pPr>
              <a:r>
                <a:rPr lang="en-US" sz="2187" b="true">
                  <a:solidFill>
                    <a:srgbClr val="00002E"/>
                  </a:solidFill>
                  <a:latin typeface="Nunito Bold"/>
                  <a:ea typeface="Nunito Bold"/>
                  <a:cs typeface="Nunito Bold"/>
                  <a:sym typeface="Nunito Bold"/>
                </a:rPr>
                <a:t>Perencanaan Strategis</a:t>
              </a:r>
            </a:p>
          </p:txBody>
        </p:sp>
      </p:grpSp>
      <p:grpSp>
        <p:nvGrpSpPr>
          <p:cNvPr name="Group 35" id="35"/>
          <p:cNvGrpSpPr/>
          <p:nvPr/>
        </p:nvGrpSpPr>
        <p:grpSpPr>
          <a:xfrm rot="0">
            <a:off x="4448324" y="6672262"/>
            <a:ext cx="6021140" cy="1917650"/>
            <a:chOff x="0" y="0"/>
            <a:chExt cx="8028187" cy="2556867"/>
          </a:xfrm>
        </p:grpSpPr>
        <p:sp>
          <p:nvSpPr>
            <p:cNvPr name="Freeform 36" id="36"/>
            <p:cNvSpPr/>
            <p:nvPr/>
          </p:nvSpPr>
          <p:spPr>
            <a:xfrm flipH="false" flipV="false" rot="0">
              <a:off x="0" y="0"/>
              <a:ext cx="8028187" cy="2556867"/>
            </a:xfrm>
            <a:custGeom>
              <a:avLst/>
              <a:gdLst/>
              <a:ahLst/>
              <a:cxnLst/>
              <a:rect r="r" b="b" t="t" l="l"/>
              <a:pathLst>
                <a:path h="2556867" w="8028187">
                  <a:moveTo>
                    <a:pt x="0" y="0"/>
                  </a:moveTo>
                  <a:lnTo>
                    <a:pt x="8028187" y="0"/>
                  </a:lnTo>
                  <a:lnTo>
                    <a:pt x="8028187" y="2556867"/>
                  </a:lnTo>
                  <a:lnTo>
                    <a:pt x="0" y="2556867"/>
                  </a:lnTo>
                  <a:close/>
                </a:path>
              </a:pathLst>
            </a:custGeom>
            <a:solidFill>
              <a:srgbClr val="000000">
                <a:alpha val="0"/>
              </a:srgbClr>
            </a:solidFill>
          </p:spPr>
        </p:sp>
        <p:sp>
          <p:nvSpPr>
            <p:cNvPr name="TextBox 37" id="37"/>
            <p:cNvSpPr txBox="true"/>
            <p:nvPr/>
          </p:nvSpPr>
          <p:spPr>
            <a:xfrm>
              <a:off x="0" y="-66675"/>
              <a:ext cx="8028187" cy="2623542"/>
            </a:xfrm>
            <a:prstGeom prst="rect">
              <a:avLst/>
            </a:prstGeom>
          </p:spPr>
          <p:txBody>
            <a:bodyPr anchor="t" rtlCol="false" tIns="0" lIns="0" bIns="0" rIns="0"/>
            <a:lstStyle/>
            <a:p>
              <a:pPr algn="ctr">
                <a:lnSpc>
                  <a:spcPts val="3000"/>
                </a:lnSpc>
              </a:pPr>
              <a:r>
                <a:rPr lang="en-US" sz="1874">
                  <a:solidFill>
                    <a:srgbClr val="00002E"/>
                  </a:solidFill>
                  <a:latin typeface="PT Sans"/>
                  <a:ea typeface="PT Sans"/>
                  <a:cs typeface="PT Sans"/>
                  <a:sym typeface="PT Sans"/>
                </a:rPr>
                <a:t>Merancang intervensi berdasarkan teori perubahan perilaku yang relevan. Menetapkan tujuan, strategi, metode, dan indikator keberhasilan dengan mempertimbangkan sumber daya yang tersedia dan karakteristik target.</a:t>
              </a:r>
            </a:p>
          </p:txBody>
        </p:sp>
      </p:grpSp>
      <p:grpSp>
        <p:nvGrpSpPr>
          <p:cNvPr name="Group 38" id="38"/>
          <p:cNvGrpSpPr/>
          <p:nvPr/>
        </p:nvGrpSpPr>
        <p:grpSpPr>
          <a:xfrm rot="0">
            <a:off x="10814448" y="4498405"/>
            <a:ext cx="28575" cy="718989"/>
            <a:chOff x="0" y="0"/>
            <a:chExt cx="38100" cy="958652"/>
          </a:xfrm>
        </p:grpSpPr>
        <p:sp>
          <p:nvSpPr>
            <p:cNvPr name="Freeform 39" id="39"/>
            <p:cNvSpPr/>
            <p:nvPr/>
          </p:nvSpPr>
          <p:spPr>
            <a:xfrm flipH="false" flipV="false" rot="0">
              <a:off x="0" y="0"/>
              <a:ext cx="38100" cy="958596"/>
            </a:xfrm>
            <a:custGeom>
              <a:avLst/>
              <a:gdLst/>
              <a:ahLst/>
              <a:cxnLst/>
              <a:rect r="r" b="b" t="t" l="l"/>
              <a:pathLst>
                <a:path h="958596" w="38100">
                  <a:moveTo>
                    <a:pt x="0" y="19050"/>
                  </a:moveTo>
                  <a:cubicBezTo>
                    <a:pt x="0" y="8509"/>
                    <a:pt x="8509" y="0"/>
                    <a:pt x="19050" y="0"/>
                  </a:cubicBezTo>
                  <a:cubicBezTo>
                    <a:pt x="29591" y="0"/>
                    <a:pt x="38100" y="8509"/>
                    <a:pt x="38100" y="19050"/>
                  </a:cubicBezTo>
                  <a:lnTo>
                    <a:pt x="38100" y="939546"/>
                  </a:lnTo>
                  <a:cubicBezTo>
                    <a:pt x="38100" y="950087"/>
                    <a:pt x="29591" y="958596"/>
                    <a:pt x="19050" y="958596"/>
                  </a:cubicBezTo>
                  <a:cubicBezTo>
                    <a:pt x="8509" y="958596"/>
                    <a:pt x="0" y="950087"/>
                    <a:pt x="0" y="939546"/>
                  </a:cubicBezTo>
                  <a:close/>
                </a:path>
              </a:pathLst>
            </a:custGeom>
            <a:solidFill>
              <a:srgbClr val="DA33BF"/>
            </a:solidFill>
          </p:spPr>
        </p:sp>
      </p:grpSp>
      <p:grpSp>
        <p:nvGrpSpPr>
          <p:cNvPr name="Group 40" id="40"/>
          <p:cNvGrpSpPr/>
          <p:nvPr/>
        </p:nvGrpSpPr>
        <p:grpSpPr>
          <a:xfrm rot="0">
            <a:off x="10544919" y="4933429"/>
            <a:ext cx="567779" cy="567779"/>
            <a:chOff x="0" y="0"/>
            <a:chExt cx="757038" cy="757038"/>
          </a:xfrm>
        </p:grpSpPr>
        <p:sp>
          <p:nvSpPr>
            <p:cNvPr name="Freeform 41" id="41"/>
            <p:cNvSpPr/>
            <p:nvPr/>
          </p:nvSpPr>
          <p:spPr>
            <a:xfrm flipH="false" flipV="false" rot="0">
              <a:off x="19050" y="19050"/>
              <a:ext cx="718820" cy="718820"/>
            </a:xfrm>
            <a:custGeom>
              <a:avLst/>
              <a:gdLst/>
              <a:ahLst/>
              <a:cxnLst/>
              <a:rect r="r" b="b" t="t" l="l"/>
              <a:pathLst>
                <a:path h="718820" w="718820">
                  <a:moveTo>
                    <a:pt x="0" y="359410"/>
                  </a:moveTo>
                  <a:cubicBezTo>
                    <a:pt x="0" y="160909"/>
                    <a:pt x="160909" y="0"/>
                    <a:pt x="359410" y="0"/>
                  </a:cubicBezTo>
                  <a:cubicBezTo>
                    <a:pt x="557911" y="0"/>
                    <a:pt x="718820" y="160909"/>
                    <a:pt x="718820" y="359410"/>
                  </a:cubicBezTo>
                  <a:cubicBezTo>
                    <a:pt x="718820" y="557911"/>
                    <a:pt x="557911" y="718820"/>
                    <a:pt x="359410" y="718820"/>
                  </a:cubicBezTo>
                  <a:cubicBezTo>
                    <a:pt x="160909" y="718820"/>
                    <a:pt x="0" y="558038"/>
                    <a:pt x="0" y="359410"/>
                  </a:cubicBezTo>
                  <a:close/>
                </a:path>
              </a:pathLst>
            </a:custGeom>
            <a:solidFill>
              <a:srgbClr val="F3F3FF"/>
            </a:solidFill>
          </p:spPr>
        </p:sp>
        <p:sp>
          <p:nvSpPr>
            <p:cNvPr name="Freeform 42" id="42"/>
            <p:cNvSpPr/>
            <p:nvPr/>
          </p:nvSpPr>
          <p:spPr>
            <a:xfrm flipH="false" flipV="false" rot="0">
              <a:off x="0" y="0"/>
              <a:ext cx="757047" cy="757047"/>
            </a:xfrm>
            <a:custGeom>
              <a:avLst/>
              <a:gdLst/>
              <a:ahLst/>
              <a:cxnLst/>
              <a:rect r="r" b="b" t="t" l="l"/>
              <a:pathLst>
                <a:path h="757047" w="757047">
                  <a:moveTo>
                    <a:pt x="0" y="378460"/>
                  </a:moveTo>
                  <a:cubicBezTo>
                    <a:pt x="0" y="169418"/>
                    <a:pt x="169418" y="0"/>
                    <a:pt x="378460" y="0"/>
                  </a:cubicBezTo>
                  <a:cubicBezTo>
                    <a:pt x="384302" y="0"/>
                    <a:pt x="389763" y="2667"/>
                    <a:pt x="393319" y="7112"/>
                  </a:cubicBezTo>
                  <a:lnTo>
                    <a:pt x="378460" y="19050"/>
                  </a:lnTo>
                  <a:lnTo>
                    <a:pt x="378460" y="0"/>
                  </a:lnTo>
                  <a:lnTo>
                    <a:pt x="378460" y="19050"/>
                  </a:lnTo>
                  <a:lnTo>
                    <a:pt x="378460" y="0"/>
                  </a:lnTo>
                  <a:cubicBezTo>
                    <a:pt x="587502" y="0"/>
                    <a:pt x="756920" y="169418"/>
                    <a:pt x="756920" y="378460"/>
                  </a:cubicBezTo>
                  <a:cubicBezTo>
                    <a:pt x="756920" y="383540"/>
                    <a:pt x="754888" y="388366"/>
                    <a:pt x="751332" y="391922"/>
                  </a:cubicBezTo>
                  <a:lnTo>
                    <a:pt x="737997" y="378460"/>
                  </a:lnTo>
                  <a:lnTo>
                    <a:pt x="757047" y="378460"/>
                  </a:lnTo>
                  <a:cubicBezTo>
                    <a:pt x="757047" y="587502"/>
                    <a:pt x="587629" y="756920"/>
                    <a:pt x="378587" y="756920"/>
                  </a:cubicBezTo>
                  <a:lnTo>
                    <a:pt x="378587" y="737870"/>
                  </a:lnTo>
                  <a:lnTo>
                    <a:pt x="378587" y="718820"/>
                  </a:lnTo>
                  <a:lnTo>
                    <a:pt x="378587" y="737870"/>
                  </a:lnTo>
                  <a:lnTo>
                    <a:pt x="378587" y="756920"/>
                  </a:lnTo>
                  <a:cubicBezTo>
                    <a:pt x="169418" y="757047"/>
                    <a:pt x="0" y="587629"/>
                    <a:pt x="0" y="378460"/>
                  </a:cubicBezTo>
                  <a:lnTo>
                    <a:pt x="19050" y="378460"/>
                  </a:lnTo>
                  <a:lnTo>
                    <a:pt x="0" y="378460"/>
                  </a:lnTo>
                  <a:moveTo>
                    <a:pt x="38100" y="378460"/>
                  </a:moveTo>
                  <a:lnTo>
                    <a:pt x="19050" y="378460"/>
                  </a:lnTo>
                  <a:lnTo>
                    <a:pt x="38100" y="378460"/>
                  </a:lnTo>
                  <a:cubicBezTo>
                    <a:pt x="38100" y="566420"/>
                    <a:pt x="190500" y="718820"/>
                    <a:pt x="378460" y="718820"/>
                  </a:cubicBezTo>
                  <a:cubicBezTo>
                    <a:pt x="389001" y="718820"/>
                    <a:pt x="397510" y="727329"/>
                    <a:pt x="397510" y="737870"/>
                  </a:cubicBezTo>
                  <a:cubicBezTo>
                    <a:pt x="397510" y="748411"/>
                    <a:pt x="389001" y="756920"/>
                    <a:pt x="378460" y="756920"/>
                  </a:cubicBezTo>
                  <a:cubicBezTo>
                    <a:pt x="367919" y="756920"/>
                    <a:pt x="359410" y="748411"/>
                    <a:pt x="359410" y="737870"/>
                  </a:cubicBezTo>
                  <a:cubicBezTo>
                    <a:pt x="359410" y="727329"/>
                    <a:pt x="367919" y="718820"/>
                    <a:pt x="378460" y="718820"/>
                  </a:cubicBezTo>
                  <a:cubicBezTo>
                    <a:pt x="566420" y="718820"/>
                    <a:pt x="718820" y="566420"/>
                    <a:pt x="718820" y="378460"/>
                  </a:cubicBezTo>
                  <a:cubicBezTo>
                    <a:pt x="718820" y="373380"/>
                    <a:pt x="720852" y="368554"/>
                    <a:pt x="724408" y="364998"/>
                  </a:cubicBezTo>
                  <a:lnTo>
                    <a:pt x="737870" y="378460"/>
                  </a:lnTo>
                  <a:lnTo>
                    <a:pt x="718820" y="378460"/>
                  </a:lnTo>
                  <a:cubicBezTo>
                    <a:pt x="718947" y="190500"/>
                    <a:pt x="566547" y="38100"/>
                    <a:pt x="378460" y="38100"/>
                  </a:cubicBezTo>
                  <a:cubicBezTo>
                    <a:pt x="372618" y="38100"/>
                    <a:pt x="367157" y="35433"/>
                    <a:pt x="363601" y="30988"/>
                  </a:cubicBezTo>
                  <a:lnTo>
                    <a:pt x="378460" y="19050"/>
                  </a:lnTo>
                  <a:lnTo>
                    <a:pt x="378460" y="38100"/>
                  </a:lnTo>
                  <a:cubicBezTo>
                    <a:pt x="190500" y="38100"/>
                    <a:pt x="38100" y="190500"/>
                    <a:pt x="38100" y="378460"/>
                  </a:cubicBezTo>
                  <a:close/>
                </a:path>
              </a:pathLst>
            </a:custGeom>
            <a:solidFill>
              <a:srgbClr val="DA33BF"/>
            </a:solidFill>
          </p:spPr>
        </p:sp>
      </p:grpSp>
      <p:grpSp>
        <p:nvGrpSpPr>
          <p:cNvPr name="Group 43" id="43"/>
          <p:cNvGrpSpPr/>
          <p:nvPr/>
        </p:nvGrpSpPr>
        <p:grpSpPr>
          <a:xfrm rot="0">
            <a:off x="10659591" y="5005760"/>
            <a:ext cx="338286" cy="422970"/>
            <a:chOff x="0" y="0"/>
            <a:chExt cx="451048" cy="563960"/>
          </a:xfrm>
        </p:grpSpPr>
        <p:sp>
          <p:nvSpPr>
            <p:cNvPr name="Freeform 44" id="44"/>
            <p:cNvSpPr/>
            <p:nvPr/>
          </p:nvSpPr>
          <p:spPr>
            <a:xfrm flipH="false" flipV="false" rot="0">
              <a:off x="0" y="0"/>
              <a:ext cx="451048" cy="563960"/>
            </a:xfrm>
            <a:custGeom>
              <a:avLst/>
              <a:gdLst/>
              <a:ahLst/>
              <a:cxnLst/>
              <a:rect r="r" b="b" t="t" l="l"/>
              <a:pathLst>
                <a:path h="563960" w="451048">
                  <a:moveTo>
                    <a:pt x="0" y="0"/>
                  </a:moveTo>
                  <a:lnTo>
                    <a:pt x="451048" y="0"/>
                  </a:lnTo>
                  <a:lnTo>
                    <a:pt x="451048" y="563960"/>
                  </a:lnTo>
                  <a:lnTo>
                    <a:pt x="0" y="563960"/>
                  </a:lnTo>
                  <a:close/>
                </a:path>
              </a:pathLst>
            </a:custGeom>
            <a:solidFill>
              <a:srgbClr val="000000">
                <a:alpha val="0"/>
              </a:srgbClr>
            </a:solidFill>
          </p:spPr>
        </p:sp>
        <p:sp>
          <p:nvSpPr>
            <p:cNvPr name="TextBox 45" id="45"/>
            <p:cNvSpPr txBox="true"/>
            <p:nvPr/>
          </p:nvSpPr>
          <p:spPr>
            <a:xfrm>
              <a:off x="0" y="47625"/>
              <a:ext cx="451048" cy="516335"/>
            </a:xfrm>
            <a:prstGeom prst="rect">
              <a:avLst/>
            </a:prstGeom>
          </p:spPr>
          <p:txBody>
            <a:bodyPr anchor="t" rtlCol="false" tIns="0" lIns="0" bIns="0" rIns="0"/>
            <a:lstStyle/>
            <a:p>
              <a:pPr algn="ctr">
                <a:lnSpc>
                  <a:spcPts val="2625"/>
                </a:lnSpc>
              </a:pPr>
              <a:r>
                <a:rPr lang="en-US" sz="2625" b="true">
                  <a:solidFill>
                    <a:srgbClr val="00002E"/>
                  </a:solidFill>
                  <a:latin typeface="Nunito Bold"/>
                  <a:ea typeface="Nunito Bold"/>
                  <a:cs typeface="Nunito Bold"/>
                  <a:sym typeface="Nunito Bold"/>
                </a:rPr>
                <a:t>3</a:t>
              </a:r>
            </a:p>
          </p:txBody>
        </p:sp>
      </p:grpSp>
      <p:grpSp>
        <p:nvGrpSpPr>
          <p:cNvPr name="Group 46" id="46"/>
          <p:cNvGrpSpPr/>
          <p:nvPr/>
        </p:nvGrpSpPr>
        <p:grpSpPr>
          <a:xfrm rot="0">
            <a:off x="9368284" y="2228255"/>
            <a:ext cx="2921199" cy="352425"/>
            <a:chOff x="0" y="0"/>
            <a:chExt cx="3894932" cy="469900"/>
          </a:xfrm>
        </p:grpSpPr>
        <p:sp>
          <p:nvSpPr>
            <p:cNvPr name="Freeform 47" id="47"/>
            <p:cNvSpPr/>
            <p:nvPr/>
          </p:nvSpPr>
          <p:spPr>
            <a:xfrm flipH="false" flipV="false" rot="0">
              <a:off x="0" y="0"/>
              <a:ext cx="3894932" cy="469900"/>
            </a:xfrm>
            <a:custGeom>
              <a:avLst/>
              <a:gdLst/>
              <a:ahLst/>
              <a:cxnLst/>
              <a:rect r="r" b="b" t="t" l="l"/>
              <a:pathLst>
                <a:path h="469900" w="3894932">
                  <a:moveTo>
                    <a:pt x="0" y="0"/>
                  </a:moveTo>
                  <a:lnTo>
                    <a:pt x="3894932" y="0"/>
                  </a:lnTo>
                  <a:lnTo>
                    <a:pt x="3894932" y="469900"/>
                  </a:lnTo>
                  <a:lnTo>
                    <a:pt x="0" y="469900"/>
                  </a:lnTo>
                  <a:close/>
                </a:path>
              </a:pathLst>
            </a:custGeom>
            <a:solidFill>
              <a:srgbClr val="000000">
                <a:alpha val="0"/>
              </a:srgbClr>
            </a:solidFill>
          </p:spPr>
        </p:sp>
        <p:sp>
          <p:nvSpPr>
            <p:cNvPr name="TextBox 48" id="48"/>
            <p:cNvSpPr txBox="true"/>
            <p:nvPr/>
          </p:nvSpPr>
          <p:spPr>
            <a:xfrm>
              <a:off x="0" y="-9525"/>
              <a:ext cx="3894932" cy="479425"/>
            </a:xfrm>
            <a:prstGeom prst="rect">
              <a:avLst/>
            </a:prstGeom>
          </p:spPr>
          <p:txBody>
            <a:bodyPr anchor="t" rtlCol="false" tIns="0" lIns="0" bIns="0" rIns="0"/>
            <a:lstStyle/>
            <a:p>
              <a:pPr algn="ctr">
                <a:lnSpc>
                  <a:spcPts val="2750"/>
                </a:lnSpc>
              </a:pPr>
              <a:r>
                <a:rPr lang="en-US" sz="2187" b="true">
                  <a:solidFill>
                    <a:srgbClr val="00002E"/>
                  </a:solidFill>
                  <a:latin typeface="Nunito Bold"/>
                  <a:ea typeface="Nunito Bold"/>
                  <a:cs typeface="Nunito Bold"/>
                  <a:sym typeface="Nunito Bold"/>
                </a:rPr>
                <a:t>Implementasi Program</a:t>
              </a:r>
            </a:p>
          </p:txBody>
        </p:sp>
      </p:grpSp>
      <p:grpSp>
        <p:nvGrpSpPr>
          <p:cNvPr name="Group 49" id="49"/>
          <p:cNvGrpSpPr/>
          <p:nvPr/>
        </p:nvGrpSpPr>
        <p:grpSpPr>
          <a:xfrm rot="0">
            <a:off x="7818387" y="2724448"/>
            <a:ext cx="6021140" cy="1534120"/>
            <a:chOff x="0" y="0"/>
            <a:chExt cx="8028187" cy="2045493"/>
          </a:xfrm>
        </p:grpSpPr>
        <p:sp>
          <p:nvSpPr>
            <p:cNvPr name="Freeform 50" id="50"/>
            <p:cNvSpPr/>
            <p:nvPr/>
          </p:nvSpPr>
          <p:spPr>
            <a:xfrm flipH="false" flipV="false" rot="0">
              <a:off x="0" y="0"/>
              <a:ext cx="8028187" cy="2045493"/>
            </a:xfrm>
            <a:custGeom>
              <a:avLst/>
              <a:gdLst/>
              <a:ahLst/>
              <a:cxnLst/>
              <a:rect r="r" b="b" t="t" l="l"/>
              <a:pathLst>
                <a:path h="2045493" w="8028187">
                  <a:moveTo>
                    <a:pt x="0" y="0"/>
                  </a:moveTo>
                  <a:lnTo>
                    <a:pt x="8028187" y="0"/>
                  </a:lnTo>
                  <a:lnTo>
                    <a:pt x="8028187" y="2045493"/>
                  </a:lnTo>
                  <a:lnTo>
                    <a:pt x="0" y="2045493"/>
                  </a:lnTo>
                  <a:close/>
                </a:path>
              </a:pathLst>
            </a:custGeom>
            <a:solidFill>
              <a:srgbClr val="000000">
                <a:alpha val="0"/>
              </a:srgbClr>
            </a:solidFill>
          </p:spPr>
        </p:sp>
        <p:sp>
          <p:nvSpPr>
            <p:cNvPr name="TextBox 51" id="51"/>
            <p:cNvSpPr txBox="true"/>
            <p:nvPr/>
          </p:nvSpPr>
          <p:spPr>
            <a:xfrm>
              <a:off x="0" y="-66675"/>
              <a:ext cx="8028187" cy="2112168"/>
            </a:xfrm>
            <a:prstGeom prst="rect">
              <a:avLst/>
            </a:prstGeom>
          </p:spPr>
          <p:txBody>
            <a:bodyPr anchor="t" rtlCol="false" tIns="0" lIns="0" bIns="0" rIns="0"/>
            <a:lstStyle/>
            <a:p>
              <a:pPr algn="ctr">
                <a:lnSpc>
                  <a:spcPts val="3000"/>
                </a:lnSpc>
              </a:pPr>
              <a:r>
                <a:rPr lang="en-US" sz="1874">
                  <a:solidFill>
                    <a:srgbClr val="00002E"/>
                  </a:solidFill>
                  <a:latin typeface="PT Sans"/>
                  <a:ea typeface="PT Sans"/>
                  <a:cs typeface="PT Sans"/>
                  <a:sym typeface="PT Sans"/>
                </a:rPr>
                <a:t>Menjalankan intervensi sesuai dengan rencana yang telah disusun. Melibatkan koordinasi berbagai pihak, mobilisasi sumber daya, dan penerapan metode yang telah dipilih untuk mendorong perubahan perilaku.</a:t>
              </a:r>
            </a:p>
          </p:txBody>
        </p:sp>
      </p:grpSp>
      <p:grpSp>
        <p:nvGrpSpPr>
          <p:cNvPr name="Group 52" id="52"/>
          <p:cNvGrpSpPr/>
          <p:nvPr/>
        </p:nvGrpSpPr>
        <p:grpSpPr>
          <a:xfrm rot="0">
            <a:off x="14184362" y="5217244"/>
            <a:ext cx="28575" cy="718989"/>
            <a:chOff x="0" y="0"/>
            <a:chExt cx="38100" cy="958652"/>
          </a:xfrm>
        </p:grpSpPr>
        <p:sp>
          <p:nvSpPr>
            <p:cNvPr name="Freeform 53" id="53"/>
            <p:cNvSpPr/>
            <p:nvPr/>
          </p:nvSpPr>
          <p:spPr>
            <a:xfrm flipH="false" flipV="false" rot="0">
              <a:off x="0" y="0"/>
              <a:ext cx="38100" cy="958596"/>
            </a:xfrm>
            <a:custGeom>
              <a:avLst/>
              <a:gdLst/>
              <a:ahLst/>
              <a:cxnLst/>
              <a:rect r="r" b="b" t="t" l="l"/>
              <a:pathLst>
                <a:path h="958596" w="38100">
                  <a:moveTo>
                    <a:pt x="0" y="19050"/>
                  </a:moveTo>
                  <a:cubicBezTo>
                    <a:pt x="0" y="8509"/>
                    <a:pt x="8509" y="0"/>
                    <a:pt x="19050" y="0"/>
                  </a:cubicBezTo>
                  <a:cubicBezTo>
                    <a:pt x="29591" y="0"/>
                    <a:pt x="38100" y="8509"/>
                    <a:pt x="38100" y="19050"/>
                  </a:cubicBezTo>
                  <a:lnTo>
                    <a:pt x="38100" y="939546"/>
                  </a:lnTo>
                  <a:cubicBezTo>
                    <a:pt x="38100" y="950087"/>
                    <a:pt x="29591" y="958596"/>
                    <a:pt x="19050" y="958596"/>
                  </a:cubicBezTo>
                  <a:cubicBezTo>
                    <a:pt x="8509" y="958596"/>
                    <a:pt x="0" y="950087"/>
                    <a:pt x="0" y="939546"/>
                  </a:cubicBezTo>
                  <a:close/>
                </a:path>
              </a:pathLst>
            </a:custGeom>
            <a:solidFill>
              <a:srgbClr val="2D4DF2"/>
            </a:solidFill>
          </p:spPr>
        </p:sp>
      </p:grpSp>
      <p:grpSp>
        <p:nvGrpSpPr>
          <p:cNvPr name="Group 54" id="54"/>
          <p:cNvGrpSpPr/>
          <p:nvPr/>
        </p:nvGrpSpPr>
        <p:grpSpPr>
          <a:xfrm rot="0">
            <a:off x="13914835" y="4933429"/>
            <a:ext cx="567779" cy="567779"/>
            <a:chOff x="0" y="0"/>
            <a:chExt cx="757038" cy="757038"/>
          </a:xfrm>
        </p:grpSpPr>
        <p:sp>
          <p:nvSpPr>
            <p:cNvPr name="Freeform 55" id="55"/>
            <p:cNvSpPr/>
            <p:nvPr/>
          </p:nvSpPr>
          <p:spPr>
            <a:xfrm flipH="false" flipV="false" rot="0">
              <a:off x="19050" y="19050"/>
              <a:ext cx="718820" cy="718820"/>
            </a:xfrm>
            <a:custGeom>
              <a:avLst/>
              <a:gdLst/>
              <a:ahLst/>
              <a:cxnLst/>
              <a:rect r="r" b="b" t="t" l="l"/>
              <a:pathLst>
                <a:path h="718820" w="718820">
                  <a:moveTo>
                    <a:pt x="0" y="359410"/>
                  </a:moveTo>
                  <a:cubicBezTo>
                    <a:pt x="0" y="160909"/>
                    <a:pt x="160909" y="0"/>
                    <a:pt x="359410" y="0"/>
                  </a:cubicBezTo>
                  <a:cubicBezTo>
                    <a:pt x="557911" y="0"/>
                    <a:pt x="718820" y="160909"/>
                    <a:pt x="718820" y="359410"/>
                  </a:cubicBezTo>
                  <a:cubicBezTo>
                    <a:pt x="718820" y="557911"/>
                    <a:pt x="557911" y="718820"/>
                    <a:pt x="359410" y="718820"/>
                  </a:cubicBezTo>
                  <a:cubicBezTo>
                    <a:pt x="160909" y="718820"/>
                    <a:pt x="0" y="558038"/>
                    <a:pt x="0" y="359410"/>
                  </a:cubicBezTo>
                  <a:close/>
                </a:path>
              </a:pathLst>
            </a:custGeom>
            <a:solidFill>
              <a:srgbClr val="F3F3FF"/>
            </a:solidFill>
          </p:spPr>
        </p:sp>
        <p:sp>
          <p:nvSpPr>
            <p:cNvPr name="Freeform 56" id="56"/>
            <p:cNvSpPr/>
            <p:nvPr/>
          </p:nvSpPr>
          <p:spPr>
            <a:xfrm flipH="false" flipV="false" rot="0">
              <a:off x="0" y="0"/>
              <a:ext cx="757047" cy="757047"/>
            </a:xfrm>
            <a:custGeom>
              <a:avLst/>
              <a:gdLst/>
              <a:ahLst/>
              <a:cxnLst/>
              <a:rect r="r" b="b" t="t" l="l"/>
              <a:pathLst>
                <a:path h="757047" w="757047">
                  <a:moveTo>
                    <a:pt x="0" y="378460"/>
                  </a:moveTo>
                  <a:cubicBezTo>
                    <a:pt x="0" y="169418"/>
                    <a:pt x="169418" y="0"/>
                    <a:pt x="378460" y="0"/>
                  </a:cubicBezTo>
                  <a:cubicBezTo>
                    <a:pt x="384302" y="0"/>
                    <a:pt x="389763" y="2667"/>
                    <a:pt x="393319" y="7112"/>
                  </a:cubicBezTo>
                  <a:lnTo>
                    <a:pt x="378460" y="19050"/>
                  </a:lnTo>
                  <a:lnTo>
                    <a:pt x="378460" y="0"/>
                  </a:lnTo>
                  <a:lnTo>
                    <a:pt x="378460" y="19050"/>
                  </a:lnTo>
                  <a:lnTo>
                    <a:pt x="378460" y="0"/>
                  </a:lnTo>
                  <a:cubicBezTo>
                    <a:pt x="587502" y="0"/>
                    <a:pt x="756920" y="169418"/>
                    <a:pt x="756920" y="378460"/>
                  </a:cubicBezTo>
                  <a:cubicBezTo>
                    <a:pt x="756920" y="383540"/>
                    <a:pt x="754888" y="388366"/>
                    <a:pt x="751332" y="391922"/>
                  </a:cubicBezTo>
                  <a:lnTo>
                    <a:pt x="737997" y="378460"/>
                  </a:lnTo>
                  <a:lnTo>
                    <a:pt x="757047" y="378460"/>
                  </a:lnTo>
                  <a:cubicBezTo>
                    <a:pt x="757047" y="587502"/>
                    <a:pt x="587629" y="756920"/>
                    <a:pt x="378587" y="756920"/>
                  </a:cubicBezTo>
                  <a:lnTo>
                    <a:pt x="378587" y="737870"/>
                  </a:lnTo>
                  <a:lnTo>
                    <a:pt x="378587" y="718820"/>
                  </a:lnTo>
                  <a:lnTo>
                    <a:pt x="378587" y="737870"/>
                  </a:lnTo>
                  <a:lnTo>
                    <a:pt x="378587" y="756920"/>
                  </a:lnTo>
                  <a:cubicBezTo>
                    <a:pt x="169418" y="757047"/>
                    <a:pt x="0" y="587629"/>
                    <a:pt x="0" y="378460"/>
                  </a:cubicBezTo>
                  <a:lnTo>
                    <a:pt x="19050" y="378460"/>
                  </a:lnTo>
                  <a:lnTo>
                    <a:pt x="0" y="378460"/>
                  </a:lnTo>
                  <a:moveTo>
                    <a:pt x="38100" y="378460"/>
                  </a:moveTo>
                  <a:lnTo>
                    <a:pt x="19050" y="378460"/>
                  </a:lnTo>
                  <a:lnTo>
                    <a:pt x="38100" y="378460"/>
                  </a:lnTo>
                  <a:cubicBezTo>
                    <a:pt x="38100" y="566420"/>
                    <a:pt x="190500" y="718820"/>
                    <a:pt x="378460" y="718820"/>
                  </a:cubicBezTo>
                  <a:cubicBezTo>
                    <a:pt x="389001" y="718820"/>
                    <a:pt x="397510" y="727329"/>
                    <a:pt x="397510" y="737870"/>
                  </a:cubicBezTo>
                  <a:cubicBezTo>
                    <a:pt x="397510" y="748411"/>
                    <a:pt x="389001" y="756920"/>
                    <a:pt x="378460" y="756920"/>
                  </a:cubicBezTo>
                  <a:cubicBezTo>
                    <a:pt x="367919" y="756920"/>
                    <a:pt x="359410" y="748411"/>
                    <a:pt x="359410" y="737870"/>
                  </a:cubicBezTo>
                  <a:cubicBezTo>
                    <a:pt x="359410" y="727329"/>
                    <a:pt x="367919" y="718820"/>
                    <a:pt x="378460" y="718820"/>
                  </a:cubicBezTo>
                  <a:cubicBezTo>
                    <a:pt x="566420" y="718820"/>
                    <a:pt x="718820" y="566420"/>
                    <a:pt x="718820" y="378460"/>
                  </a:cubicBezTo>
                  <a:cubicBezTo>
                    <a:pt x="718820" y="373380"/>
                    <a:pt x="720852" y="368554"/>
                    <a:pt x="724408" y="364998"/>
                  </a:cubicBezTo>
                  <a:lnTo>
                    <a:pt x="737870" y="378460"/>
                  </a:lnTo>
                  <a:lnTo>
                    <a:pt x="718820" y="378460"/>
                  </a:lnTo>
                  <a:cubicBezTo>
                    <a:pt x="718947" y="190500"/>
                    <a:pt x="566547" y="38100"/>
                    <a:pt x="378460" y="38100"/>
                  </a:cubicBezTo>
                  <a:cubicBezTo>
                    <a:pt x="372618" y="38100"/>
                    <a:pt x="367157" y="35433"/>
                    <a:pt x="363601" y="30988"/>
                  </a:cubicBezTo>
                  <a:lnTo>
                    <a:pt x="378460" y="19050"/>
                  </a:lnTo>
                  <a:lnTo>
                    <a:pt x="378460" y="38100"/>
                  </a:lnTo>
                  <a:cubicBezTo>
                    <a:pt x="190500" y="38100"/>
                    <a:pt x="38100" y="190500"/>
                    <a:pt x="38100" y="378460"/>
                  </a:cubicBezTo>
                  <a:close/>
                </a:path>
              </a:pathLst>
            </a:custGeom>
            <a:solidFill>
              <a:srgbClr val="2D4DF2"/>
            </a:solidFill>
          </p:spPr>
        </p:sp>
      </p:grpSp>
      <p:grpSp>
        <p:nvGrpSpPr>
          <p:cNvPr name="Group 57" id="57"/>
          <p:cNvGrpSpPr/>
          <p:nvPr/>
        </p:nvGrpSpPr>
        <p:grpSpPr>
          <a:xfrm rot="0">
            <a:off x="14029506" y="5005760"/>
            <a:ext cx="338286" cy="422970"/>
            <a:chOff x="0" y="0"/>
            <a:chExt cx="451048" cy="563960"/>
          </a:xfrm>
        </p:grpSpPr>
        <p:sp>
          <p:nvSpPr>
            <p:cNvPr name="Freeform 58" id="58"/>
            <p:cNvSpPr/>
            <p:nvPr/>
          </p:nvSpPr>
          <p:spPr>
            <a:xfrm flipH="false" flipV="false" rot="0">
              <a:off x="0" y="0"/>
              <a:ext cx="451048" cy="563960"/>
            </a:xfrm>
            <a:custGeom>
              <a:avLst/>
              <a:gdLst/>
              <a:ahLst/>
              <a:cxnLst/>
              <a:rect r="r" b="b" t="t" l="l"/>
              <a:pathLst>
                <a:path h="563960" w="451048">
                  <a:moveTo>
                    <a:pt x="0" y="0"/>
                  </a:moveTo>
                  <a:lnTo>
                    <a:pt x="451048" y="0"/>
                  </a:lnTo>
                  <a:lnTo>
                    <a:pt x="451048" y="563960"/>
                  </a:lnTo>
                  <a:lnTo>
                    <a:pt x="0" y="563960"/>
                  </a:lnTo>
                  <a:close/>
                </a:path>
              </a:pathLst>
            </a:custGeom>
            <a:solidFill>
              <a:srgbClr val="000000">
                <a:alpha val="0"/>
              </a:srgbClr>
            </a:solidFill>
          </p:spPr>
        </p:sp>
        <p:sp>
          <p:nvSpPr>
            <p:cNvPr name="TextBox 59" id="59"/>
            <p:cNvSpPr txBox="true"/>
            <p:nvPr/>
          </p:nvSpPr>
          <p:spPr>
            <a:xfrm>
              <a:off x="0" y="47625"/>
              <a:ext cx="451048" cy="516335"/>
            </a:xfrm>
            <a:prstGeom prst="rect">
              <a:avLst/>
            </a:prstGeom>
          </p:spPr>
          <p:txBody>
            <a:bodyPr anchor="t" rtlCol="false" tIns="0" lIns="0" bIns="0" rIns="0"/>
            <a:lstStyle/>
            <a:p>
              <a:pPr algn="ctr">
                <a:lnSpc>
                  <a:spcPts val="2625"/>
                </a:lnSpc>
              </a:pPr>
              <a:r>
                <a:rPr lang="en-US" sz="2625" b="true">
                  <a:solidFill>
                    <a:srgbClr val="00002E"/>
                  </a:solidFill>
                  <a:latin typeface="Nunito Bold"/>
                  <a:ea typeface="Nunito Bold"/>
                  <a:cs typeface="Nunito Bold"/>
                  <a:sym typeface="Nunito Bold"/>
                </a:rPr>
                <a:t>4</a:t>
              </a:r>
            </a:p>
          </p:txBody>
        </p:sp>
      </p:grpSp>
      <p:grpSp>
        <p:nvGrpSpPr>
          <p:cNvPr name="Group 60" id="60"/>
          <p:cNvGrpSpPr/>
          <p:nvPr/>
        </p:nvGrpSpPr>
        <p:grpSpPr>
          <a:xfrm rot="0">
            <a:off x="12547252" y="6176070"/>
            <a:ext cx="3303091" cy="352425"/>
            <a:chOff x="0" y="0"/>
            <a:chExt cx="4404122" cy="469900"/>
          </a:xfrm>
        </p:grpSpPr>
        <p:sp>
          <p:nvSpPr>
            <p:cNvPr name="Freeform 61" id="61"/>
            <p:cNvSpPr/>
            <p:nvPr/>
          </p:nvSpPr>
          <p:spPr>
            <a:xfrm flipH="false" flipV="false" rot="0">
              <a:off x="0" y="0"/>
              <a:ext cx="4404122" cy="469900"/>
            </a:xfrm>
            <a:custGeom>
              <a:avLst/>
              <a:gdLst/>
              <a:ahLst/>
              <a:cxnLst/>
              <a:rect r="r" b="b" t="t" l="l"/>
              <a:pathLst>
                <a:path h="469900" w="4404122">
                  <a:moveTo>
                    <a:pt x="0" y="0"/>
                  </a:moveTo>
                  <a:lnTo>
                    <a:pt x="4404122" y="0"/>
                  </a:lnTo>
                  <a:lnTo>
                    <a:pt x="4404122" y="469900"/>
                  </a:lnTo>
                  <a:lnTo>
                    <a:pt x="0" y="469900"/>
                  </a:lnTo>
                  <a:close/>
                </a:path>
              </a:pathLst>
            </a:custGeom>
            <a:solidFill>
              <a:srgbClr val="000000">
                <a:alpha val="0"/>
              </a:srgbClr>
            </a:solidFill>
          </p:spPr>
        </p:sp>
        <p:sp>
          <p:nvSpPr>
            <p:cNvPr name="TextBox 62" id="62"/>
            <p:cNvSpPr txBox="true"/>
            <p:nvPr/>
          </p:nvSpPr>
          <p:spPr>
            <a:xfrm>
              <a:off x="0" y="-9525"/>
              <a:ext cx="4404122" cy="479425"/>
            </a:xfrm>
            <a:prstGeom prst="rect">
              <a:avLst/>
            </a:prstGeom>
          </p:spPr>
          <p:txBody>
            <a:bodyPr anchor="t" rtlCol="false" tIns="0" lIns="0" bIns="0" rIns="0"/>
            <a:lstStyle/>
            <a:p>
              <a:pPr algn="ctr">
                <a:lnSpc>
                  <a:spcPts val="2750"/>
                </a:lnSpc>
              </a:pPr>
              <a:r>
                <a:rPr lang="en-US" sz="2187" b="true">
                  <a:solidFill>
                    <a:srgbClr val="00002E"/>
                  </a:solidFill>
                  <a:latin typeface="Nunito Bold"/>
                  <a:ea typeface="Nunito Bold"/>
                  <a:cs typeface="Nunito Bold"/>
                  <a:sym typeface="Nunito Bold"/>
                </a:rPr>
                <a:t>Evaluasi dan Penyesuaian</a:t>
              </a:r>
            </a:p>
          </p:txBody>
        </p:sp>
      </p:grpSp>
      <p:grpSp>
        <p:nvGrpSpPr>
          <p:cNvPr name="Group 63" id="63"/>
          <p:cNvGrpSpPr/>
          <p:nvPr/>
        </p:nvGrpSpPr>
        <p:grpSpPr>
          <a:xfrm rot="0">
            <a:off x="11188304" y="6672262"/>
            <a:ext cx="6021140" cy="1534120"/>
            <a:chOff x="0" y="0"/>
            <a:chExt cx="8028187" cy="2045493"/>
          </a:xfrm>
        </p:grpSpPr>
        <p:sp>
          <p:nvSpPr>
            <p:cNvPr name="Freeform 64" id="64"/>
            <p:cNvSpPr/>
            <p:nvPr/>
          </p:nvSpPr>
          <p:spPr>
            <a:xfrm flipH="false" flipV="false" rot="0">
              <a:off x="0" y="0"/>
              <a:ext cx="8028187" cy="2045493"/>
            </a:xfrm>
            <a:custGeom>
              <a:avLst/>
              <a:gdLst/>
              <a:ahLst/>
              <a:cxnLst/>
              <a:rect r="r" b="b" t="t" l="l"/>
              <a:pathLst>
                <a:path h="2045493" w="8028187">
                  <a:moveTo>
                    <a:pt x="0" y="0"/>
                  </a:moveTo>
                  <a:lnTo>
                    <a:pt x="8028187" y="0"/>
                  </a:lnTo>
                  <a:lnTo>
                    <a:pt x="8028187" y="2045493"/>
                  </a:lnTo>
                  <a:lnTo>
                    <a:pt x="0" y="2045493"/>
                  </a:lnTo>
                  <a:close/>
                </a:path>
              </a:pathLst>
            </a:custGeom>
            <a:solidFill>
              <a:srgbClr val="000000">
                <a:alpha val="0"/>
              </a:srgbClr>
            </a:solidFill>
          </p:spPr>
        </p:sp>
        <p:sp>
          <p:nvSpPr>
            <p:cNvPr name="TextBox 65" id="65"/>
            <p:cNvSpPr txBox="true"/>
            <p:nvPr/>
          </p:nvSpPr>
          <p:spPr>
            <a:xfrm>
              <a:off x="0" y="-66675"/>
              <a:ext cx="8028187" cy="2112168"/>
            </a:xfrm>
            <a:prstGeom prst="rect">
              <a:avLst/>
            </a:prstGeom>
          </p:spPr>
          <p:txBody>
            <a:bodyPr anchor="t" rtlCol="false" tIns="0" lIns="0" bIns="0" rIns="0"/>
            <a:lstStyle/>
            <a:p>
              <a:pPr algn="ctr">
                <a:lnSpc>
                  <a:spcPts val="3000"/>
                </a:lnSpc>
              </a:pPr>
              <a:r>
                <a:rPr lang="en-US" sz="1874">
                  <a:solidFill>
                    <a:srgbClr val="00002E"/>
                  </a:solidFill>
                  <a:latin typeface="PT Sans"/>
                  <a:ea typeface="PT Sans"/>
                  <a:cs typeface="PT Sans"/>
                  <a:sym typeface="PT Sans"/>
                </a:rPr>
                <a:t>Menilai efektivitas program dalam mencapai perubahan perilaku yang ditargetkan. Mengidentifikasi keberhasilan, kendala, dan pelajaran yang dapat diambil untuk perbaikan program selanjutnya.</a:t>
              </a:r>
            </a:p>
          </p:txBody>
        </p:sp>
      </p:grpSp>
      <p:grpSp>
        <p:nvGrpSpPr>
          <p:cNvPr name="Group 66" id="66"/>
          <p:cNvGrpSpPr/>
          <p:nvPr/>
        </p:nvGrpSpPr>
        <p:grpSpPr>
          <a:xfrm rot="0">
            <a:off x="838795" y="8859441"/>
            <a:ext cx="16610410" cy="767060"/>
            <a:chOff x="0" y="0"/>
            <a:chExt cx="22147213" cy="1022747"/>
          </a:xfrm>
        </p:grpSpPr>
        <p:sp>
          <p:nvSpPr>
            <p:cNvPr name="Freeform 67" id="67"/>
            <p:cNvSpPr/>
            <p:nvPr/>
          </p:nvSpPr>
          <p:spPr>
            <a:xfrm flipH="false" flipV="false" rot="0">
              <a:off x="0" y="0"/>
              <a:ext cx="22147214" cy="1022747"/>
            </a:xfrm>
            <a:custGeom>
              <a:avLst/>
              <a:gdLst/>
              <a:ahLst/>
              <a:cxnLst/>
              <a:rect r="r" b="b" t="t" l="l"/>
              <a:pathLst>
                <a:path h="1022747" w="22147214">
                  <a:moveTo>
                    <a:pt x="0" y="0"/>
                  </a:moveTo>
                  <a:lnTo>
                    <a:pt x="22147214" y="0"/>
                  </a:lnTo>
                  <a:lnTo>
                    <a:pt x="22147214" y="1022747"/>
                  </a:lnTo>
                  <a:lnTo>
                    <a:pt x="0" y="1022747"/>
                  </a:lnTo>
                  <a:close/>
                </a:path>
              </a:pathLst>
            </a:custGeom>
            <a:solidFill>
              <a:srgbClr val="000000">
                <a:alpha val="0"/>
              </a:srgbClr>
            </a:solidFill>
          </p:spPr>
        </p:sp>
        <p:sp>
          <p:nvSpPr>
            <p:cNvPr name="TextBox 68" id="68"/>
            <p:cNvSpPr txBox="true"/>
            <p:nvPr/>
          </p:nvSpPr>
          <p:spPr>
            <a:xfrm>
              <a:off x="0" y="-66675"/>
              <a:ext cx="22147213" cy="1089422"/>
            </a:xfrm>
            <a:prstGeom prst="rect">
              <a:avLst/>
            </a:prstGeom>
          </p:spPr>
          <p:txBody>
            <a:bodyPr anchor="t" rtlCol="false" tIns="0" lIns="0" bIns="0" rIns="0"/>
            <a:lstStyle/>
            <a:p>
              <a:pPr algn="l">
                <a:lnSpc>
                  <a:spcPts val="3000"/>
                </a:lnSpc>
              </a:pPr>
              <a:r>
                <a:rPr lang="en-US" sz="1874">
                  <a:solidFill>
                    <a:srgbClr val="00002E"/>
                  </a:solidFill>
                  <a:latin typeface="PT Sans"/>
                  <a:ea typeface="PT Sans"/>
                  <a:cs typeface="PT Sans"/>
                  <a:sym typeface="PT Sans"/>
                </a:rPr>
                <a:t>Perubahan perilaku terencana merupakan pendekatan sistematis yang banyak digunakan dalam program promosi kesehatan modern. Keunggulan pendekatan ini adalah adanya kerangka kerja yang jelas, target yang terukur, dan evaluasi yang memungkinkan perbaikan berkelanjutan.</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F">
                <a:alpha val="56078"/>
              </a:srgbClr>
            </a:solidFill>
          </p:spPr>
        </p:sp>
      </p:grpSp>
      <p:grpSp>
        <p:nvGrpSpPr>
          <p:cNvPr name="Group 5" id="5"/>
          <p:cNvGrpSpPr/>
          <p:nvPr/>
        </p:nvGrpSpPr>
        <p:grpSpPr>
          <a:xfrm rot="0">
            <a:off x="866775" y="681038"/>
            <a:ext cx="9247585" cy="991377"/>
            <a:chOff x="0" y="0"/>
            <a:chExt cx="9057085" cy="970955"/>
          </a:xfrm>
        </p:grpSpPr>
        <p:sp>
          <p:nvSpPr>
            <p:cNvPr name="Freeform 6" id="6"/>
            <p:cNvSpPr/>
            <p:nvPr/>
          </p:nvSpPr>
          <p:spPr>
            <a:xfrm flipH="false" flipV="false" rot="0">
              <a:off x="0" y="0"/>
              <a:ext cx="9057085" cy="970955"/>
            </a:xfrm>
            <a:custGeom>
              <a:avLst/>
              <a:gdLst/>
              <a:ahLst/>
              <a:cxnLst/>
              <a:rect r="r" b="b" t="t" l="l"/>
              <a:pathLst>
                <a:path h="970955" w="9057085">
                  <a:moveTo>
                    <a:pt x="0" y="0"/>
                  </a:moveTo>
                  <a:lnTo>
                    <a:pt x="9057085" y="0"/>
                  </a:lnTo>
                  <a:lnTo>
                    <a:pt x="9057085" y="970955"/>
                  </a:lnTo>
                  <a:lnTo>
                    <a:pt x="0" y="970955"/>
                  </a:lnTo>
                  <a:close/>
                </a:path>
              </a:pathLst>
            </a:custGeom>
            <a:solidFill>
              <a:srgbClr val="000000">
                <a:alpha val="0"/>
              </a:srgbClr>
            </a:solidFill>
          </p:spPr>
        </p:sp>
        <p:sp>
          <p:nvSpPr>
            <p:cNvPr name="TextBox 7" id="7"/>
            <p:cNvSpPr txBox="true"/>
            <p:nvPr/>
          </p:nvSpPr>
          <p:spPr>
            <a:xfrm>
              <a:off x="0" y="-9525"/>
              <a:ext cx="9057085" cy="980480"/>
            </a:xfrm>
            <a:prstGeom prst="rect">
              <a:avLst/>
            </a:prstGeom>
          </p:spPr>
          <p:txBody>
            <a:bodyPr anchor="t" rtlCol="false" tIns="0" lIns="0" bIns="0" rIns="0"/>
            <a:lstStyle/>
            <a:p>
              <a:pPr algn="l">
                <a:lnSpc>
                  <a:spcPts val="5687"/>
                </a:lnSpc>
              </a:pPr>
              <a:r>
                <a:rPr lang="en-US" sz="4562" b="true">
                  <a:solidFill>
                    <a:srgbClr val="00002E"/>
                  </a:solidFill>
                  <a:latin typeface="Nunito Bold"/>
                  <a:ea typeface="Nunito Bold"/>
                  <a:cs typeface="Nunito Bold"/>
                  <a:sym typeface="Nunito Bold"/>
                </a:rPr>
                <a:t>Kesediaan untuk Berubah</a:t>
              </a:r>
            </a:p>
          </p:txBody>
        </p:sp>
      </p:grpSp>
      <p:grpSp>
        <p:nvGrpSpPr>
          <p:cNvPr name="Group 8" id="8"/>
          <p:cNvGrpSpPr/>
          <p:nvPr/>
        </p:nvGrpSpPr>
        <p:grpSpPr>
          <a:xfrm rot="0">
            <a:off x="3461445" y="2555974"/>
            <a:ext cx="2913460" cy="364183"/>
            <a:chOff x="0" y="0"/>
            <a:chExt cx="3884613" cy="485577"/>
          </a:xfrm>
        </p:grpSpPr>
        <p:sp>
          <p:nvSpPr>
            <p:cNvPr name="Freeform 9" id="9"/>
            <p:cNvSpPr/>
            <p:nvPr/>
          </p:nvSpPr>
          <p:spPr>
            <a:xfrm flipH="false" flipV="false" rot="0">
              <a:off x="0" y="0"/>
              <a:ext cx="3884613" cy="485577"/>
            </a:xfrm>
            <a:custGeom>
              <a:avLst/>
              <a:gdLst/>
              <a:ahLst/>
              <a:cxnLst/>
              <a:rect r="r" b="b" t="t" l="l"/>
              <a:pathLst>
                <a:path h="485577" w="3884613">
                  <a:moveTo>
                    <a:pt x="0" y="0"/>
                  </a:moveTo>
                  <a:lnTo>
                    <a:pt x="3884613" y="0"/>
                  </a:lnTo>
                  <a:lnTo>
                    <a:pt x="3884613" y="485577"/>
                  </a:lnTo>
                  <a:lnTo>
                    <a:pt x="0" y="485577"/>
                  </a:lnTo>
                  <a:close/>
                </a:path>
              </a:pathLst>
            </a:custGeom>
            <a:solidFill>
              <a:srgbClr val="000000">
                <a:alpha val="0"/>
              </a:srgbClr>
            </a:solidFill>
          </p:spPr>
        </p:sp>
        <p:sp>
          <p:nvSpPr>
            <p:cNvPr name="TextBox 10" id="10"/>
            <p:cNvSpPr txBox="true"/>
            <p:nvPr/>
          </p:nvSpPr>
          <p:spPr>
            <a:xfrm>
              <a:off x="0" y="-19050"/>
              <a:ext cx="3884613" cy="504627"/>
            </a:xfrm>
            <a:prstGeom prst="rect">
              <a:avLst/>
            </a:prstGeom>
          </p:spPr>
          <p:txBody>
            <a:bodyPr anchor="t" rtlCol="false" tIns="0" lIns="0" bIns="0" rIns="0"/>
            <a:lstStyle/>
            <a:p>
              <a:pPr algn="r">
                <a:lnSpc>
                  <a:spcPts val="2812"/>
                </a:lnSpc>
              </a:pPr>
              <a:r>
                <a:rPr lang="en-US" sz="2249" b="true">
                  <a:solidFill>
                    <a:srgbClr val="00002E"/>
                  </a:solidFill>
                  <a:latin typeface="Nunito Bold"/>
                  <a:ea typeface="Nunito Bold"/>
                  <a:cs typeface="Nunito Bold"/>
                  <a:sym typeface="Nunito Bold"/>
                </a:rPr>
                <a:t>Prekontemplasi</a:t>
              </a:r>
            </a:p>
          </p:txBody>
        </p:sp>
      </p:grpSp>
      <p:grpSp>
        <p:nvGrpSpPr>
          <p:cNvPr name="Group 11" id="11"/>
          <p:cNvGrpSpPr/>
          <p:nvPr/>
        </p:nvGrpSpPr>
        <p:grpSpPr>
          <a:xfrm rot="0">
            <a:off x="866775" y="3068687"/>
            <a:ext cx="5508129" cy="396180"/>
            <a:chOff x="0" y="0"/>
            <a:chExt cx="7344172" cy="528240"/>
          </a:xfrm>
        </p:grpSpPr>
        <p:sp>
          <p:nvSpPr>
            <p:cNvPr name="Freeform 12" id="12"/>
            <p:cNvSpPr/>
            <p:nvPr/>
          </p:nvSpPr>
          <p:spPr>
            <a:xfrm flipH="false" flipV="false" rot="0">
              <a:off x="0" y="0"/>
              <a:ext cx="7344172" cy="528240"/>
            </a:xfrm>
            <a:custGeom>
              <a:avLst/>
              <a:gdLst/>
              <a:ahLst/>
              <a:cxnLst/>
              <a:rect r="r" b="b" t="t" l="l"/>
              <a:pathLst>
                <a:path h="528240" w="7344172">
                  <a:moveTo>
                    <a:pt x="0" y="0"/>
                  </a:moveTo>
                  <a:lnTo>
                    <a:pt x="7344172" y="0"/>
                  </a:lnTo>
                  <a:lnTo>
                    <a:pt x="7344172" y="528240"/>
                  </a:lnTo>
                  <a:lnTo>
                    <a:pt x="0" y="528240"/>
                  </a:lnTo>
                  <a:close/>
                </a:path>
              </a:pathLst>
            </a:custGeom>
            <a:solidFill>
              <a:srgbClr val="000000">
                <a:alpha val="0"/>
              </a:srgbClr>
            </a:solidFill>
          </p:spPr>
        </p:sp>
        <p:sp>
          <p:nvSpPr>
            <p:cNvPr name="TextBox 13" id="13"/>
            <p:cNvSpPr txBox="true"/>
            <p:nvPr/>
          </p:nvSpPr>
          <p:spPr>
            <a:xfrm>
              <a:off x="0" y="-66675"/>
              <a:ext cx="7344172" cy="594915"/>
            </a:xfrm>
            <a:prstGeom prst="rect">
              <a:avLst/>
            </a:prstGeom>
          </p:spPr>
          <p:txBody>
            <a:bodyPr anchor="t" rtlCol="false" tIns="0" lIns="0" bIns="0" rIns="0"/>
            <a:lstStyle/>
            <a:p>
              <a:pPr algn="r">
                <a:lnSpc>
                  <a:spcPts val="3062"/>
                </a:lnSpc>
              </a:pPr>
              <a:r>
                <a:rPr lang="en-US" sz="1937">
                  <a:solidFill>
                    <a:srgbClr val="00002E"/>
                  </a:solidFill>
                  <a:latin typeface="PT Sans"/>
                  <a:ea typeface="PT Sans"/>
                  <a:cs typeface="PT Sans"/>
                  <a:sym typeface="PT Sans"/>
                </a:rPr>
                <a:t>Belum siap berubah, tidak menyadari masalah</a:t>
              </a:r>
            </a:p>
          </p:txBody>
        </p:sp>
      </p:grpSp>
      <p:sp>
        <p:nvSpPr>
          <p:cNvPr name="Freeform 14" id="14" descr="preencoded.png"/>
          <p:cNvSpPr/>
          <p:nvPr/>
        </p:nvSpPr>
        <p:spPr>
          <a:xfrm flipH="false" flipV="false" rot="0">
            <a:off x="6746379" y="1904554"/>
            <a:ext cx="4795242" cy="4795243"/>
          </a:xfrm>
          <a:custGeom>
            <a:avLst/>
            <a:gdLst/>
            <a:ahLst/>
            <a:cxnLst/>
            <a:rect r="r" b="b" t="t" l="l"/>
            <a:pathLst>
              <a:path h="4795243" w="4795242">
                <a:moveTo>
                  <a:pt x="0" y="0"/>
                </a:moveTo>
                <a:lnTo>
                  <a:pt x="4795242" y="0"/>
                </a:lnTo>
                <a:lnTo>
                  <a:pt x="4795242" y="4795242"/>
                </a:lnTo>
                <a:lnTo>
                  <a:pt x="0" y="4795242"/>
                </a:lnTo>
                <a:lnTo>
                  <a:pt x="0" y="0"/>
                </a:lnTo>
                <a:close/>
              </a:path>
            </a:pathLst>
          </a:custGeom>
          <a:blipFill>
            <a:blip r:embed="rId4"/>
            <a:stretch>
              <a:fillRect l="0" t="0" r="0" b="0"/>
            </a:stretch>
          </a:blipFill>
        </p:spPr>
      </p:sp>
      <p:grpSp>
        <p:nvGrpSpPr>
          <p:cNvPr name="Group 15" id="15"/>
          <p:cNvGrpSpPr/>
          <p:nvPr/>
        </p:nvGrpSpPr>
        <p:grpSpPr>
          <a:xfrm rot="0">
            <a:off x="7790706" y="2865239"/>
            <a:ext cx="370434" cy="463154"/>
            <a:chOff x="0" y="0"/>
            <a:chExt cx="493912" cy="617538"/>
          </a:xfrm>
        </p:grpSpPr>
        <p:sp>
          <p:nvSpPr>
            <p:cNvPr name="Freeform 16" id="16"/>
            <p:cNvSpPr/>
            <p:nvPr/>
          </p:nvSpPr>
          <p:spPr>
            <a:xfrm flipH="false" flipV="false" rot="0">
              <a:off x="0" y="0"/>
              <a:ext cx="493912" cy="617538"/>
            </a:xfrm>
            <a:custGeom>
              <a:avLst/>
              <a:gdLst/>
              <a:ahLst/>
              <a:cxnLst/>
              <a:rect r="r" b="b" t="t" l="l"/>
              <a:pathLst>
                <a:path h="617538" w="493912">
                  <a:moveTo>
                    <a:pt x="0" y="0"/>
                  </a:moveTo>
                  <a:lnTo>
                    <a:pt x="493912" y="0"/>
                  </a:lnTo>
                  <a:lnTo>
                    <a:pt x="493912" y="617538"/>
                  </a:lnTo>
                  <a:lnTo>
                    <a:pt x="0" y="617538"/>
                  </a:lnTo>
                  <a:close/>
                </a:path>
              </a:pathLst>
            </a:custGeom>
            <a:solidFill>
              <a:srgbClr val="000000">
                <a:alpha val="0"/>
              </a:srgbClr>
            </a:solidFill>
          </p:spPr>
        </p:sp>
        <p:sp>
          <p:nvSpPr>
            <p:cNvPr name="TextBox 17" id="17"/>
            <p:cNvSpPr txBox="true"/>
            <p:nvPr/>
          </p:nvSpPr>
          <p:spPr>
            <a:xfrm>
              <a:off x="0" y="-104775"/>
              <a:ext cx="493912" cy="722313"/>
            </a:xfrm>
            <a:prstGeom prst="rect">
              <a:avLst/>
            </a:prstGeom>
          </p:spPr>
          <p:txBody>
            <a:bodyPr anchor="t" rtlCol="false" tIns="0" lIns="0" bIns="0" rIns="0"/>
            <a:lstStyle/>
            <a:p>
              <a:pPr algn="l">
                <a:lnSpc>
                  <a:spcPts val="4625"/>
                </a:lnSpc>
              </a:pPr>
              <a:r>
                <a:rPr lang="en-US" sz="2874" b="true">
                  <a:solidFill>
                    <a:srgbClr val="00002E"/>
                  </a:solidFill>
                  <a:latin typeface="Nunito Bold"/>
                  <a:ea typeface="Nunito Bold"/>
                  <a:cs typeface="Nunito Bold"/>
                  <a:sym typeface="Nunito Bold"/>
                </a:rPr>
                <a:t>1</a:t>
              </a:r>
            </a:p>
          </p:txBody>
        </p:sp>
      </p:grpSp>
      <p:grpSp>
        <p:nvGrpSpPr>
          <p:cNvPr name="Group 18" id="18"/>
          <p:cNvGrpSpPr/>
          <p:nvPr/>
        </p:nvGrpSpPr>
        <p:grpSpPr>
          <a:xfrm rot="0">
            <a:off x="11913096" y="2125415"/>
            <a:ext cx="2913460" cy="364182"/>
            <a:chOff x="0" y="0"/>
            <a:chExt cx="3884613" cy="485577"/>
          </a:xfrm>
        </p:grpSpPr>
        <p:sp>
          <p:nvSpPr>
            <p:cNvPr name="Freeform 19" id="19"/>
            <p:cNvSpPr/>
            <p:nvPr/>
          </p:nvSpPr>
          <p:spPr>
            <a:xfrm flipH="false" flipV="false" rot="0">
              <a:off x="0" y="0"/>
              <a:ext cx="3884613" cy="485577"/>
            </a:xfrm>
            <a:custGeom>
              <a:avLst/>
              <a:gdLst/>
              <a:ahLst/>
              <a:cxnLst/>
              <a:rect r="r" b="b" t="t" l="l"/>
              <a:pathLst>
                <a:path h="485577" w="3884613">
                  <a:moveTo>
                    <a:pt x="0" y="0"/>
                  </a:moveTo>
                  <a:lnTo>
                    <a:pt x="3884613" y="0"/>
                  </a:lnTo>
                  <a:lnTo>
                    <a:pt x="3884613" y="485577"/>
                  </a:lnTo>
                  <a:lnTo>
                    <a:pt x="0" y="485577"/>
                  </a:lnTo>
                  <a:close/>
                </a:path>
              </a:pathLst>
            </a:custGeom>
            <a:solidFill>
              <a:srgbClr val="000000">
                <a:alpha val="0"/>
              </a:srgbClr>
            </a:solidFill>
          </p:spPr>
        </p:sp>
        <p:sp>
          <p:nvSpPr>
            <p:cNvPr name="TextBox 20" id="20"/>
            <p:cNvSpPr txBox="true"/>
            <p:nvPr/>
          </p:nvSpPr>
          <p:spPr>
            <a:xfrm>
              <a:off x="0" y="-19050"/>
              <a:ext cx="3884613" cy="504627"/>
            </a:xfrm>
            <a:prstGeom prst="rect">
              <a:avLst/>
            </a:prstGeom>
          </p:spPr>
          <p:txBody>
            <a:bodyPr anchor="t" rtlCol="false" tIns="0" lIns="0" bIns="0" rIns="0"/>
            <a:lstStyle/>
            <a:p>
              <a:pPr algn="l">
                <a:lnSpc>
                  <a:spcPts val="2812"/>
                </a:lnSpc>
              </a:pPr>
              <a:r>
                <a:rPr lang="en-US" sz="2249" b="true">
                  <a:solidFill>
                    <a:srgbClr val="00002E"/>
                  </a:solidFill>
                  <a:latin typeface="Nunito Bold"/>
                  <a:ea typeface="Nunito Bold"/>
                  <a:cs typeface="Nunito Bold"/>
                  <a:sym typeface="Nunito Bold"/>
                </a:rPr>
                <a:t>Kontemplasi</a:t>
              </a:r>
            </a:p>
          </p:txBody>
        </p:sp>
      </p:grpSp>
      <p:grpSp>
        <p:nvGrpSpPr>
          <p:cNvPr name="Group 21" id="21"/>
          <p:cNvGrpSpPr/>
          <p:nvPr/>
        </p:nvGrpSpPr>
        <p:grpSpPr>
          <a:xfrm rot="0">
            <a:off x="11913096" y="2638128"/>
            <a:ext cx="5508129" cy="396180"/>
            <a:chOff x="0" y="0"/>
            <a:chExt cx="7344172" cy="528240"/>
          </a:xfrm>
        </p:grpSpPr>
        <p:sp>
          <p:nvSpPr>
            <p:cNvPr name="Freeform 22" id="22"/>
            <p:cNvSpPr/>
            <p:nvPr/>
          </p:nvSpPr>
          <p:spPr>
            <a:xfrm flipH="false" flipV="false" rot="0">
              <a:off x="0" y="0"/>
              <a:ext cx="7344172" cy="528240"/>
            </a:xfrm>
            <a:custGeom>
              <a:avLst/>
              <a:gdLst/>
              <a:ahLst/>
              <a:cxnLst/>
              <a:rect r="r" b="b" t="t" l="l"/>
              <a:pathLst>
                <a:path h="528240" w="7344172">
                  <a:moveTo>
                    <a:pt x="0" y="0"/>
                  </a:moveTo>
                  <a:lnTo>
                    <a:pt x="7344172" y="0"/>
                  </a:lnTo>
                  <a:lnTo>
                    <a:pt x="7344172" y="528240"/>
                  </a:lnTo>
                  <a:lnTo>
                    <a:pt x="0" y="528240"/>
                  </a:lnTo>
                  <a:close/>
                </a:path>
              </a:pathLst>
            </a:custGeom>
            <a:solidFill>
              <a:srgbClr val="000000">
                <a:alpha val="0"/>
              </a:srgbClr>
            </a:solidFill>
          </p:spPr>
        </p:sp>
        <p:sp>
          <p:nvSpPr>
            <p:cNvPr name="TextBox 23" id="23"/>
            <p:cNvSpPr txBox="true"/>
            <p:nvPr/>
          </p:nvSpPr>
          <p:spPr>
            <a:xfrm>
              <a:off x="0" y="-66675"/>
              <a:ext cx="7344172" cy="594915"/>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Menyadari masalah, mempertimbangkan perubahan</a:t>
              </a:r>
            </a:p>
          </p:txBody>
        </p:sp>
      </p:grpSp>
      <p:sp>
        <p:nvSpPr>
          <p:cNvPr name="Freeform 24" id="24" descr="preencoded.png"/>
          <p:cNvSpPr/>
          <p:nvPr/>
        </p:nvSpPr>
        <p:spPr>
          <a:xfrm flipH="false" flipV="false" rot="0">
            <a:off x="6746379" y="1904554"/>
            <a:ext cx="4795242" cy="4795243"/>
          </a:xfrm>
          <a:custGeom>
            <a:avLst/>
            <a:gdLst/>
            <a:ahLst/>
            <a:cxnLst/>
            <a:rect r="r" b="b" t="t" l="l"/>
            <a:pathLst>
              <a:path h="4795243" w="4795242">
                <a:moveTo>
                  <a:pt x="0" y="0"/>
                </a:moveTo>
                <a:lnTo>
                  <a:pt x="4795242" y="0"/>
                </a:lnTo>
                <a:lnTo>
                  <a:pt x="4795242" y="4795242"/>
                </a:lnTo>
                <a:lnTo>
                  <a:pt x="0" y="4795242"/>
                </a:lnTo>
                <a:lnTo>
                  <a:pt x="0" y="0"/>
                </a:lnTo>
                <a:close/>
              </a:path>
            </a:pathLst>
          </a:custGeom>
          <a:blipFill>
            <a:blip r:embed="rId5"/>
            <a:stretch>
              <a:fillRect l="0" t="0" r="0" b="0"/>
            </a:stretch>
          </a:blipFill>
        </p:spPr>
      </p:sp>
      <p:grpSp>
        <p:nvGrpSpPr>
          <p:cNvPr name="Group 25" id="25"/>
          <p:cNvGrpSpPr/>
          <p:nvPr/>
        </p:nvGrpSpPr>
        <p:grpSpPr>
          <a:xfrm rot="0">
            <a:off x="9743926" y="2587228"/>
            <a:ext cx="370434" cy="463154"/>
            <a:chOff x="0" y="0"/>
            <a:chExt cx="493912" cy="617538"/>
          </a:xfrm>
        </p:grpSpPr>
        <p:sp>
          <p:nvSpPr>
            <p:cNvPr name="Freeform 26" id="26"/>
            <p:cNvSpPr/>
            <p:nvPr/>
          </p:nvSpPr>
          <p:spPr>
            <a:xfrm flipH="false" flipV="false" rot="0">
              <a:off x="0" y="0"/>
              <a:ext cx="493912" cy="617538"/>
            </a:xfrm>
            <a:custGeom>
              <a:avLst/>
              <a:gdLst/>
              <a:ahLst/>
              <a:cxnLst/>
              <a:rect r="r" b="b" t="t" l="l"/>
              <a:pathLst>
                <a:path h="617538" w="493912">
                  <a:moveTo>
                    <a:pt x="0" y="0"/>
                  </a:moveTo>
                  <a:lnTo>
                    <a:pt x="493912" y="0"/>
                  </a:lnTo>
                  <a:lnTo>
                    <a:pt x="493912" y="617538"/>
                  </a:lnTo>
                  <a:lnTo>
                    <a:pt x="0" y="617538"/>
                  </a:lnTo>
                  <a:close/>
                </a:path>
              </a:pathLst>
            </a:custGeom>
            <a:solidFill>
              <a:srgbClr val="000000">
                <a:alpha val="0"/>
              </a:srgbClr>
            </a:solidFill>
          </p:spPr>
        </p:sp>
        <p:sp>
          <p:nvSpPr>
            <p:cNvPr name="TextBox 27" id="27"/>
            <p:cNvSpPr txBox="true"/>
            <p:nvPr/>
          </p:nvSpPr>
          <p:spPr>
            <a:xfrm>
              <a:off x="0" y="-104775"/>
              <a:ext cx="493912" cy="722313"/>
            </a:xfrm>
            <a:prstGeom prst="rect">
              <a:avLst/>
            </a:prstGeom>
          </p:spPr>
          <p:txBody>
            <a:bodyPr anchor="t" rtlCol="false" tIns="0" lIns="0" bIns="0" rIns="0"/>
            <a:lstStyle/>
            <a:p>
              <a:pPr algn="l">
                <a:lnSpc>
                  <a:spcPts val="4625"/>
                </a:lnSpc>
              </a:pPr>
              <a:r>
                <a:rPr lang="en-US" sz="2874" b="true">
                  <a:solidFill>
                    <a:srgbClr val="00002E"/>
                  </a:solidFill>
                  <a:latin typeface="Nunito Bold"/>
                  <a:ea typeface="Nunito Bold"/>
                  <a:cs typeface="Nunito Bold"/>
                  <a:sym typeface="Nunito Bold"/>
                </a:rPr>
                <a:t>2</a:t>
              </a:r>
            </a:p>
          </p:txBody>
        </p:sp>
      </p:grpSp>
      <p:grpSp>
        <p:nvGrpSpPr>
          <p:cNvPr name="Group 28" id="28"/>
          <p:cNvGrpSpPr/>
          <p:nvPr/>
        </p:nvGrpSpPr>
        <p:grpSpPr>
          <a:xfrm rot="0">
            <a:off x="12036921" y="3847654"/>
            <a:ext cx="2913460" cy="364183"/>
            <a:chOff x="0" y="0"/>
            <a:chExt cx="3884613" cy="485577"/>
          </a:xfrm>
        </p:grpSpPr>
        <p:sp>
          <p:nvSpPr>
            <p:cNvPr name="Freeform 29" id="29"/>
            <p:cNvSpPr/>
            <p:nvPr/>
          </p:nvSpPr>
          <p:spPr>
            <a:xfrm flipH="false" flipV="false" rot="0">
              <a:off x="0" y="0"/>
              <a:ext cx="3884613" cy="485577"/>
            </a:xfrm>
            <a:custGeom>
              <a:avLst/>
              <a:gdLst/>
              <a:ahLst/>
              <a:cxnLst/>
              <a:rect r="r" b="b" t="t" l="l"/>
              <a:pathLst>
                <a:path h="485577" w="3884613">
                  <a:moveTo>
                    <a:pt x="0" y="0"/>
                  </a:moveTo>
                  <a:lnTo>
                    <a:pt x="3884613" y="0"/>
                  </a:lnTo>
                  <a:lnTo>
                    <a:pt x="3884613" y="485577"/>
                  </a:lnTo>
                  <a:lnTo>
                    <a:pt x="0" y="485577"/>
                  </a:lnTo>
                  <a:close/>
                </a:path>
              </a:pathLst>
            </a:custGeom>
            <a:solidFill>
              <a:srgbClr val="000000">
                <a:alpha val="0"/>
              </a:srgbClr>
            </a:solidFill>
          </p:spPr>
        </p:sp>
        <p:sp>
          <p:nvSpPr>
            <p:cNvPr name="TextBox 30" id="30"/>
            <p:cNvSpPr txBox="true"/>
            <p:nvPr/>
          </p:nvSpPr>
          <p:spPr>
            <a:xfrm>
              <a:off x="0" y="-19050"/>
              <a:ext cx="3884613" cy="504627"/>
            </a:xfrm>
            <a:prstGeom prst="rect">
              <a:avLst/>
            </a:prstGeom>
          </p:spPr>
          <p:txBody>
            <a:bodyPr anchor="t" rtlCol="false" tIns="0" lIns="0" bIns="0" rIns="0"/>
            <a:lstStyle/>
            <a:p>
              <a:pPr algn="l">
                <a:lnSpc>
                  <a:spcPts val="2812"/>
                </a:lnSpc>
              </a:pPr>
              <a:r>
                <a:rPr lang="en-US" sz="2249" b="true">
                  <a:solidFill>
                    <a:srgbClr val="00002E"/>
                  </a:solidFill>
                  <a:latin typeface="Nunito Bold"/>
                  <a:ea typeface="Nunito Bold"/>
                  <a:cs typeface="Nunito Bold"/>
                  <a:sym typeface="Nunito Bold"/>
                </a:rPr>
                <a:t>Persiapan</a:t>
              </a:r>
            </a:p>
          </p:txBody>
        </p:sp>
      </p:grpSp>
      <p:grpSp>
        <p:nvGrpSpPr>
          <p:cNvPr name="Group 31" id="31"/>
          <p:cNvGrpSpPr/>
          <p:nvPr/>
        </p:nvGrpSpPr>
        <p:grpSpPr>
          <a:xfrm rot="0">
            <a:off x="12036921" y="4360366"/>
            <a:ext cx="5384304" cy="396180"/>
            <a:chOff x="0" y="0"/>
            <a:chExt cx="7179072" cy="528240"/>
          </a:xfrm>
        </p:grpSpPr>
        <p:sp>
          <p:nvSpPr>
            <p:cNvPr name="Freeform 32" id="32"/>
            <p:cNvSpPr/>
            <p:nvPr/>
          </p:nvSpPr>
          <p:spPr>
            <a:xfrm flipH="false" flipV="false" rot="0">
              <a:off x="0" y="0"/>
              <a:ext cx="7179072" cy="528240"/>
            </a:xfrm>
            <a:custGeom>
              <a:avLst/>
              <a:gdLst/>
              <a:ahLst/>
              <a:cxnLst/>
              <a:rect r="r" b="b" t="t" l="l"/>
              <a:pathLst>
                <a:path h="528240" w="7179072">
                  <a:moveTo>
                    <a:pt x="0" y="0"/>
                  </a:moveTo>
                  <a:lnTo>
                    <a:pt x="7179072" y="0"/>
                  </a:lnTo>
                  <a:lnTo>
                    <a:pt x="7179072" y="528240"/>
                  </a:lnTo>
                  <a:lnTo>
                    <a:pt x="0" y="528240"/>
                  </a:lnTo>
                  <a:close/>
                </a:path>
              </a:pathLst>
            </a:custGeom>
            <a:solidFill>
              <a:srgbClr val="000000">
                <a:alpha val="0"/>
              </a:srgbClr>
            </a:solidFill>
          </p:spPr>
        </p:sp>
        <p:sp>
          <p:nvSpPr>
            <p:cNvPr name="TextBox 33" id="33"/>
            <p:cNvSpPr txBox="true"/>
            <p:nvPr/>
          </p:nvSpPr>
          <p:spPr>
            <a:xfrm>
              <a:off x="0" y="-66675"/>
              <a:ext cx="7179072" cy="594915"/>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Berencana mengubah perilaku dalam waktu dekat</a:t>
              </a:r>
            </a:p>
          </p:txBody>
        </p:sp>
      </p:grpSp>
      <p:sp>
        <p:nvSpPr>
          <p:cNvPr name="Freeform 34" id="34" descr="preencoded.png"/>
          <p:cNvSpPr/>
          <p:nvPr/>
        </p:nvSpPr>
        <p:spPr>
          <a:xfrm flipH="false" flipV="false" rot="0">
            <a:off x="6746379" y="1904554"/>
            <a:ext cx="4795242" cy="4795243"/>
          </a:xfrm>
          <a:custGeom>
            <a:avLst/>
            <a:gdLst/>
            <a:ahLst/>
            <a:cxnLst/>
            <a:rect r="r" b="b" t="t" l="l"/>
            <a:pathLst>
              <a:path h="4795243" w="4795242">
                <a:moveTo>
                  <a:pt x="0" y="0"/>
                </a:moveTo>
                <a:lnTo>
                  <a:pt x="4795242" y="0"/>
                </a:lnTo>
                <a:lnTo>
                  <a:pt x="4795242" y="4795242"/>
                </a:lnTo>
                <a:lnTo>
                  <a:pt x="0" y="4795242"/>
                </a:lnTo>
                <a:lnTo>
                  <a:pt x="0" y="0"/>
                </a:lnTo>
                <a:close/>
              </a:path>
            </a:pathLst>
          </a:custGeom>
          <a:blipFill>
            <a:blip r:embed="rId6"/>
            <a:stretch>
              <a:fillRect l="0" t="0" r="0" b="0"/>
            </a:stretch>
          </a:blipFill>
        </p:spPr>
      </p:sp>
      <p:grpSp>
        <p:nvGrpSpPr>
          <p:cNvPr name="Group 35" id="35"/>
          <p:cNvGrpSpPr/>
          <p:nvPr/>
        </p:nvGrpSpPr>
        <p:grpSpPr>
          <a:xfrm rot="0">
            <a:off x="10612041" y="4359028"/>
            <a:ext cx="370434" cy="463154"/>
            <a:chOff x="0" y="0"/>
            <a:chExt cx="493912" cy="617538"/>
          </a:xfrm>
        </p:grpSpPr>
        <p:sp>
          <p:nvSpPr>
            <p:cNvPr name="Freeform 36" id="36"/>
            <p:cNvSpPr/>
            <p:nvPr/>
          </p:nvSpPr>
          <p:spPr>
            <a:xfrm flipH="false" flipV="false" rot="0">
              <a:off x="0" y="0"/>
              <a:ext cx="493912" cy="617538"/>
            </a:xfrm>
            <a:custGeom>
              <a:avLst/>
              <a:gdLst/>
              <a:ahLst/>
              <a:cxnLst/>
              <a:rect r="r" b="b" t="t" l="l"/>
              <a:pathLst>
                <a:path h="617538" w="493912">
                  <a:moveTo>
                    <a:pt x="0" y="0"/>
                  </a:moveTo>
                  <a:lnTo>
                    <a:pt x="493912" y="0"/>
                  </a:lnTo>
                  <a:lnTo>
                    <a:pt x="493912" y="617538"/>
                  </a:lnTo>
                  <a:lnTo>
                    <a:pt x="0" y="617538"/>
                  </a:lnTo>
                  <a:close/>
                </a:path>
              </a:pathLst>
            </a:custGeom>
            <a:solidFill>
              <a:srgbClr val="000000">
                <a:alpha val="0"/>
              </a:srgbClr>
            </a:solidFill>
          </p:spPr>
        </p:sp>
        <p:sp>
          <p:nvSpPr>
            <p:cNvPr name="TextBox 37" id="37"/>
            <p:cNvSpPr txBox="true"/>
            <p:nvPr/>
          </p:nvSpPr>
          <p:spPr>
            <a:xfrm>
              <a:off x="0" y="-104775"/>
              <a:ext cx="493912" cy="722313"/>
            </a:xfrm>
            <a:prstGeom prst="rect">
              <a:avLst/>
            </a:prstGeom>
          </p:spPr>
          <p:txBody>
            <a:bodyPr anchor="t" rtlCol="false" tIns="0" lIns="0" bIns="0" rIns="0"/>
            <a:lstStyle/>
            <a:p>
              <a:pPr algn="l">
                <a:lnSpc>
                  <a:spcPts val="4625"/>
                </a:lnSpc>
              </a:pPr>
              <a:r>
                <a:rPr lang="en-US" sz="2874" b="true">
                  <a:solidFill>
                    <a:srgbClr val="00002E"/>
                  </a:solidFill>
                  <a:latin typeface="Nunito Bold"/>
                  <a:ea typeface="Nunito Bold"/>
                  <a:cs typeface="Nunito Bold"/>
                  <a:sym typeface="Nunito Bold"/>
                </a:rPr>
                <a:t>3</a:t>
              </a:r>
            </a:p>
          </p:txBody>
        </p:sp>
      </p:grpSp>
      <p:grpSp>
        <p:nvGrpSpPr>
          <p:cNvPr name="Group 38" id="38"/>
          <p:cNvGrpSpPr/>
          <p:nvPr/>
        </p:nvGrpSpPr>
        <p:grpSpPr>
          <a:xfrm rot="0">
            <a:off x="11913096" y="5569892"/>
            <a:ext cx="2913460" cy="364182"/>
            <a:chOff x="0" y="0"/>
            <a:chExt cx="3884613" cy="485577"/>
          </a:xfrm>
        </p:grpSpPr>
        <p:sp>
          <p:nvSpPr>
            <p:cNvPr name="Freeform 39" id="39"/>
            <p:cNvSpPr/>
            <p:nvPr/>
          </p:nvSpPr>
          <p:spPr>
            <a:xfrm flipH="false" flipV="false" rot="0">
              <a:off x="0" y="0"/>
              <a:ext cx="3884613" cy="485577"/>
            </a:xfrm>
            <a:custGeom>
              <a:avLst/>
              <a:gdLst/>
              <a:ahLst/>
              <a:cxnLst/>
              <a:rect r="r" b="b" t="t" l="l"/>
              <a:pathLst>
                <a:path h="485577" w="3884613">
                  <a:moveTo>
                    <a:pt x="0" y="0"/>
                  </a:moveTo>
                  <a:lnTo>
                    <a:pt x="3884613" y="0"/>
                  </a:lnTo>
                  <a:lnTo>
                    <a:pt x="3884613" y="485577"/>
                  </a:lnTo>
                  <a:lnTo>
                    <a:pt x="0" y="485577"/>
                  </a:lnTo>
                  <a:close/>
                </a:path>
              </a:pathLst>
            </a:custGeom>
            <a:solidFill>
              <a:srgbClr val="000000">
                <a:alpha val="0"/>
              </a:srgbClr>
            </a:solidFill>
          </p:spPr>
        </p:sp>
        <p:sp>
          <p:nvSpPr>
            <p:cNvPr name="TextBox 40" id="40"/>
            <p:cNvSpPr txBox="true"/>
            <p:nvPr/>
          </p:nvSpPr>
          <p:spPr>
            <a:xfrm>
              <a:off x="0" y="-19050"/>
              <a:ext cx="3884613" cy="504627"/>
            </a:xfrm>
            <a:prstGeom prst="rect">
              <a:avLst/>
            </a:prstGeom>
          </p:spPr>
          <p:txBody>
            <a:bodyPr anchor="t" rtlCol="false" tIns="0" lIns="0" bIns="0" rIns="0"/>
            <a:lstStyle/>
            <a:p>
              <a:pPr algn="l">
                <a:lnSpc>
                  <a:spcPts val="2812"/>
                </a:lnSpc>
              </a:pPr>
              <a:r>
                <a:rPr lang="en-US" sz="2249" b="true">
                  <a:solidFill>
                    <a:srgbClr val="00002E"/>
                  </a:solidFill>
                  <a:latin typeface="Nunito Bold"/>
                  <a:ea typeface="Nunito Bold"/>
                  <a:cs typeface="Nunito Bold"/>
                  <a:sym typeface="Nunito Bold"/>
                </a:rPr>
                <a:t>Aksi</a:t>
              </a:r>
            </a:p>
          </p:txBody>
        </p:sp>
      </p:grpSp>
      <p:grpSp>
        <p:nvGrpSpPr>
          <p:cNvPr name="Group 41" id="41"/>
          <p:cNvGrpSpPr/>
          <p:nvPr/>
        </p:nvGrpSpPr>
        <p:grpSpPr>
          <a:xfrm rot="0">
            <a:off x="11913096" y="6082605"/>
            <a:ext cx="5508129" cy="396180"/>
            <a:chOff x="0" y="0"/>
            <a:chExt cx="7344172" cy="528240"/>
          </a:xfrm>
        </p:grpSpPr>
        <p:sp>
          <p:nvSpPr>
            <p:cNvPr name="Freeform 42" id="42"/>
            <p:cNvSpPr/>
            <p:nvPr/>
          </p:nvSpPr>
          <p:spPr>
            <a:xfrm flipH="false" flipV="false" rot="0">
              <a:off x="0" y="0"/>
              <a:ext cx="7344172" cy="528240"/>
            </a:xfrm>
            <a:custGeom>
              <a:avLst/>
              <a:gdLst/>
              <a:ahLst/>
              <a:cxnLst/>
              <a:rect r="r" b="b" t="t" l="l"/>
              <a:pathLst>
                <a:path h="528240" w="7344172">
                  <a:moveTo>
                    <a:pt x="0" y="0"/>
                  </a:moveTo>
                  <a:lnTo>
                    <a:pt x="7344172" y="0"/>
                  </a:lnTo>
                  <a:lnTo>
                    <a:pt x="7344172" y="528240"/>
                  </a:lnTo>
                  <a:lnTo>
                    <a:pt x="0" y="528240"/>
                  </a:lnTo>
                  <a:close/>
                </a:path>
              </a:pathLst>
            </a:custGeom>
            <a:solidFill>
              <a:srgbClr val="000000">
                <a:alpha val="0"/>
              </a:srgbClr>
            </a:solidFill>
          </p:spPr>
        </p:sp>
        <p:sp>
          <p:nvSpPr>
            <p:cNvPr name="TextBox 43" id="43"/>
            <p:cNvSpPr txBox="true"/>
            <p:nvPr/>
          </p:nvSpPr>
          <p:spPr>
            <a:xfrm>
              <a:off x="0" y="-66675"/>
              <a:ext cx="7344172" cy="594915"/>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Aktif melakukan perubahan perilaku</a:t>
              </a:r>
            </a:p>
          </p:txBody>
        </p:sp>
      </p:grpSp>
      <p:sp>
        <p:nvSpPr>
          <p:cNvPr name="Freeform 44" id="44" descr="preencoded.png"/>
          <p:cNvSpPr/>
          <p:nvPr/>
        </p:nvSpPr>
        <p:spPr>
          <a:xfrm flipH="false" flipV="false" rot="0">
            <a:off x="6746379" y="1904554"/>
            <a:ext cx="4795242" cy="4795243"/>
          </a:xfrm>
          <a:custGeom>
            <a:avLst/>
            <a:gdLst/>
            <a:ahLst/>
            <a:cxnLst/>
            <a:rect r="r" b="b" t="t" l="l"/>
            <a:pathLst>
              <a:path h="4795243" w="4795242">
                <a:moveTo>
                  <a:pt x="0" y="0"/>
                </a:moveTo>
                <a:lnTo>
                  <a:pt x="4795242" y="0"/>
                </a:lnTo>
                <a:lnTo>
                  <a:pt x="4795242" y="4795242"/>
                </a:lnTo>
                <a:lnTo>
                  <a:pt x="0" y="4795242"/>
                </a:lnTo>
                <a:lnTo>
                  <a:pt x="0" y="0"/>
                </a:lnTo>
                <a:close/>
              </a:path>
            </a:pathLst>
          </a:custGeom>
          <a:blipFill>
            <a:blip r:embed="rId7"/>
            <a:stretch>
              <a:fillRect l="0" t="0" r="0" b="0"/>
            </a:stretch>
          </a:blipFill>
        </p:spPr>
      </p:sp>
      <p:grpSp>
        <p:nvGrpSpPr>
          <p:cNvPr name="Group 45" id="45"/>
          <p:cNvGrpSpPr/>
          <p:nvPr/>
        </p:nvGrpSpPr>
        <p:grpSpPr>
          <a:xfrm rot="0">
            <a:off x="9195048" y="5732115"/>
            <a:ext cx="370434" cy="463154"/>
            <a:chOff x="0" y="0"/>
            <a:chExt cx="493912" cy="617538"/>
          </a:xfrm>
        </p:grpSpPr>
        <p:sp>
          <p:nvSpPr>
            <p:cNvPr name="Freeform 46" id="46"/>
            <p:cNvSpPr/>
            <p:nvPr/>
          </p:nvSpPr>
          <p:spPr>
            <a:xfrm flipH="false" flipV="false" rot="0">
              <a:off x="0" y="0"/>
              <a:ext cx="493912" cy="617538"/>
            </a:xfrm>
            <a:custGeom>
              <a:avLst/>
              <a:gdLst/>
              <a:ahLst/>
              <a:cxnLst/>
              <a:rect r="r" b="b" t="t" l="l"/>
              <a:pathLst>
                <a:path h="617538" w="493912">
                  <a:moveTo>
                    <a:pt x="0" y="0"/>
                  </a:moveTo>
                  <a:lnTo>
                    <a:pt x="493912" y="0"/>
                  </a:lnTo>
                  <a:lnTo>
                    <a:pt x="493912" y="617538"/>
                  </a:lnTo>
                  <a:lnTo>
                    <a:pt x="0" y="617538"/>
                  </a:lnTo>
                  <a:close/>
                </a:path>
              </a:pathLst>
            </a:custGeom>
            <a:solidFill>
              <a:srgbClr val="000000">
                <a:alpha val="0"/>
              </a:srgbClr>
            </a:solidFill>
          </p:spPr>
        </p:sp>
        <p:sp>
          <p:nvSpPr>
            <p:cNvPr name="TextBox 47" id="47"/>
            <p:cNvSpPr txBox="true"/>
            <p:nvPr/>
          </p:nvSpPr>
          <p:spPr>
            <a:xfrm>
              <a:off x="0" y="-104775"/>
              <a:ext cx="493912" cy="722313"/>
            </a:xfrm>
            <a:prstGeom prst="rect">
              <a:avLst/>
            </a:prstGeom>
          </p:spPr>
          <p:txBody>
            <a:bodyPr anchor="t" rtlCol="false" tIns="0" lIns="0" bIns="0" rIns="0"/>
            <a:lstStyle/>
            <a:p>
              <a:pPr algn="l">
                <a:lnSpc>
                  <a:spcPts val="4625"/>
                </a:lnSpc>
              </a:pPr>
              <a:r>
                <a:rPr lang="en-US" sz="2874" b="true">
                  <a:solidFill>
                    <a:srgbClr val="00002E"/>
                  </a:solidFill>
                  <a:latin typeface="Nunito Bold"/>
                  <a:ea typeface="Nunito Bold"/>
                  <a:cs typeface="Nunito Bold"/>
                  <a:sym typeface="Nunito Bold"/>
                </a:rPr>
                <a:t>4</a:t>
              </a:r>
            </a:p>
          </p:txBody>
        </p:sp>
      </p:grpSp>
      <p:grpSp>
        <p:nvGrpSpPr>
          <p:cNvPr name="Group 48" id="48"/>
          <p:cNvGrpSpPr/>
          <p:nvPr/>
        </p:nvGrpSpPr>
        <p:grpSpPr>
          <a:xfrm rot="0">
            <a:off x="3461445" y="5139332"/>
            <a:ext cx="2913460" cy="364182"/>
            <a:chOff x="0" y="0"/>
            <a:chExt cx="3884613" cy="485577"/>
          </a:xfrm>
        </p:grpSpPr>
        <p:sp>
          <p:nvSpPr>
            <p:cNvPr name="Freeform 49" id="49"/>
            <p:cNvSpPr/>
            <p:nvPr/>
          </p:nvSpPr>
          <p:spPr>
            <a:xfrm flipH="false" flipV="false" rot="0">
              <a:off x="0" y="0"/>
              <a:ext cx="3884613" cy="485577"/>
            </a:xfrm>
            <a:custGeom>
              <a:avLst/>
              <a:gdLst/>
              <a:ahLst/>
              <a:cxnLst/>
              <a:rect r="r" b="b" t="t" l="l"/>
              <a:pathLst>
                <a:path h="485577" w="3884613">
                  <a:moveTo>
                    <a:pt x="0" y="0"/>
                  </a:moveTo>
                  <a:lnTo>
                    <a:pt x="3884613" y="0"/>
                  </a:lnTo>
                  <a:lnTo>
                    <a:pt x="3884613" y="485577"/>
                  </a:lnTo>
                  <a:lnTo>
                    <a:pt x="0" y="485577"/>
                  </a:lnTo>
                  <a:close/>
                </a:path>
              </a:pathLst>
            </a:custGeom>
            <a:solidFill>
              <a:srgbClr val="000000">
                <a:alpha val="0"/>
              </a:srgbClr>
            </a:solidFill>
          </p:spPr>
        </p:sp>
        <p:sp>
          <p:nvSpPr>
            <p:cNvPr name="TextBox 50" id="50"/>
            <p:cNvSpPr txBox="true"/>
            <p:nvPr/>
          </p:nvSpPr>
          <p:spPr>
            <a:xfrm>
              <a:off x="0" y="-19050"/>
              <a:ext cx="3884613" cy="504627"/>
            </a:xfrm>
            <a:prstGeom prst="rect">
              <a:avLst/>
            </a:prstGeom>
          </p:spPr>
          <p:txBody>
            <a:bodyPr anchor="t" rtlCol="false" tIns="0" lIns="0" bIns="0" rIns="0"/>
            <a:lstStyle/>
            <a:p>
              <a:pPr algn="r">
                <a:lnSpc>
                  <a:spcPts val="2812"/>
                </a:lnSpc>
              </a:pPr>
              <a:r>
                <a:rPr lang="en-US" sz="2249" b="true">
                  <a:solidFill>
                    <a:srgbClr val="00002E"/>
                  </a:solidFill>
                  <a:latin typeface="Nunito Bold"/>
                  <a:ea typeface="Nunito Bold"/>
                  <a:cs typeface="Nunito Bold"/>
                  <a:sym typeface="Nunito Bold"/>
                </a:rPr>
                <a:t>Pemeliharaan</a:t>
              </a:r>
            </a:p>
          </p:txBody>
        </p:sp>
      </p:grpSp>
      <p:grpSp>
        <p:nvGrpSpPr>
          <p:cNvPr name="Group 51" id="51"/>
          <p:cNvGrpSpPr/>
          <p:nvPr/>
        </p:nvGrpSpPr>
        <p:grpSpPr>
          <a:xfrm rot="0">
            <a:off x="866775" y="5652046"/>
            <a:ext cx="5508129" cy="396180"/>
            <a:chOff x="0" y="0"/>
            <a:chExt cx="7344172" cy="528240"/>
          </a:xfrm>
        </p:grpSpPr>
        <p:sp>
          <p:nvSpPr>
            <p:cNvPr name="Freeform 52" id="52"/>
            <p:cNvSpPr/>
            <p:nvPr/>
          </p:nvSpPr>
          <p:spPr>
            <a:xfrm flipH="false" flipV="false" rot="0">
              <a:off x="0" y="0"/>
              <a:ext cx="7344172" cy="528240"/>
            </a:xfrm>
            <a:custGeom>
              <a:avLst/>
              <a:gdLst/>
              <a:ahLst/>
              <a:cxnLst/>
              <a:rect r="r" b="b" t="t" l="l"/>
              <a:pathLst>
                <a:path h="528240" w="7344172">
                  <a:moveTo>
                    <a:pt x="0" y="0"/>
                  </a:moveTo>
                  <a:lnTo>
                    <a:pt x="7344172" y="0"/>
                  </a:lnTo>
                  <a:lnTo>
                    <a:pt x="7344172" y="528240"/>
                  </a:lnTo>
                  <a:lnTo>
                    <a:pt x="0" y="528240"/>
                  </a:lnTo>
                  <a:close/>
                </a:path>
              </a:pathLst>
            </a:custGeom>
            <a:solidFill>
              <a:srgbClr val="000000">
                <a:alpha val="0"/>
              </a:srgbClr>
            </a:solidFill>
          </p:spPr>
        </p:sp>
        <p:sp>
          <p:nvSpPr>
            <p:cNvPr name="TextBox 53" id="53"/>
            <p:cNvSpPr txBox="true"/>
            <p:nvPr/>
          </p:nvSpPr>
          <p:spPr>
            <a:xfrm>
              <a:off x="0" y="-66675"/>
              <a:ext cx="7344172" cy="594915"/>
            </a:xfrm>
            <a:prstGeom prst="rect">
              <a:avLst/>
            </a:prstGeom>
          </p:spPr>
          <p:txBody>
            <a:bodyPr anchor="t" rtlCol="false" tIns="0" lIns="0" bIns="0" rIns="0"/>
            <a:lstStyle/>
            <a:p>
              <a:pPr algn="r">
                <a:lnSpc>
                  <a:spcPts val="3062"/>
                </a:lnSpc>
              </a:pPr>
              <a:r>
                <a:rPr lang="en-US" sz="1937">
                  <a:solidFill>
                    <a:srgbClr val="00002E"/>
                  </a:solidFill>
                  <a:latin typeface="PT Sans"/>
                  <a:ea typeface="PT Sans"/>
                  <a:cs typeface="PT Sans"/>
                  <a:sym typeface="PT Sans"/>
                </a:rPr>
                <a:t>Mempertahankan perilaku baru secara konsisten</a:t>
              </a:r>
            </a:p>
          </p:txBody>
        </p:sp>
      </p:grpSp>
      <p:sp>
        <p:nvSpPr>
          <p:cNvPr name="Freeform 54" id="54" descr="preencoded.png"/>
          <p:cNvSpPr/>
          <p:nvPr/>
        </p:nvSpPr>
        <p:spPr>
          <a:xfrm flipH="false" flipV="false" rot="0">
            <a:off x="6746379" y="1904554"/>
            <a:ext cx="4795242" cy="4795243"/>
          </a:xfrm>
          <a:custGeom>
            <a:avLst/>
            <a:gdLst/>
            <a:ahLst/>
            <a:cxnLst/>
            <a:rect r="r" b="b" t="t" l="l"/>
            <a:pathLst>
              <a:path h="4795243" w="4795242">
                <a:moveTo>
                  <a:pt x="0" y="0"/>
                </a:moveTo>
                <a:lnTo>
                  <a:pt x="4795242" y="0"/>
                </a:lnTo>
                <a:lnTo>
                  <a:pt x="4795242" y="4795242"/>
                </a:lnTo>
                <a:lnTo>
                  <a:pt x="0" y="4795242"/>
                </a:lnTo>
                <a:lnTo>
                  <a:pt x="0" y="0"/>
                </a:lnTo>
                <a:close/>
              </a:path>
            </a:pathLst>
          </a:custGeom>
          <a:blipFill>
            <a:blip r:embed="rId8"/>
            <a:stretch>
              <a:fillRect l="0" t="0" r="0" b="0"/>
            </a:stretch>
          </a:blipFill>
        </p:spPr>
      </p:sp>
      <p:grpSp>
        <p:nvGrpSpPr>
          <p:cNvPr name="Group 55" id="55"/>
          <p:cNvGrpSpPr/>
          <p:nvPr/>
        </p:nvGrpSpPr>
        <p:grpSpPr>
          <a:xfrm rot="0">
            <a:off x="7451377" y="4808935"/>
            <a:ext cx="370434" cy="463154"/>
            <a:chOff x="0" y="0"/>
            <a:chExt cx="493912" cy="617538"/>
          </a:xfrm>
        </p:grpSpPr>
        <p:sp>
          <p:nvSpPr>
            <p:cNvPr name="Freeform 56" id="56"/>
            <p:cNvSpPr/>
            <p:nvPr/>
          </p:nvSpPr>
          <p:spPr>
            <a:xfrm flipH="false" flipV="false" rot="0">
              <a:off x="0" y="0"/>
              <a:ext cx="493912" cy="617538"/>
            </a:xfrm>
            <a:custGeom>
              <a:avLst/>
              <a:gdLst/>
              <a:ahLst/>
              <a:cxnLst/>
              <a:rect r="r" b="b" t="t" l="l"/>
              <a:pathLst>
                <a:path h="617538" w="493912">
                  <a:moveTo>
                    <a:pt x="0" y="0"/>
                  </a:moveTo>
                  <a:lnTo>
                    <a:pt x="493912" y="0"/>
                  </a:lnTo>
                  <a:lnTo>
                    <a:pt x="493912" y="617538"/>
                  </a:lnTo>
                  <a:lnTo>
                    <a:pt x="0" y="617538"/>
                  </a:lnTo>
                  <a:close/>
                </a:path>
              </a:pathLst>
            </a:custGeom>
            <a:solidFill>
              <a:srgbClr val="000000">
                <a:alpha val="0"/>
              </a:srgbClr>
            </a:solidFill>
          </p:spPr>
        </p:sp>
        <p:sp>
          <p:nvSpPr>
            <p:cNvPr name="TextBox 57" id="57"/>
            <p:cNvSpPr txBox="true"/>
            <p:nvPr/>
          </p:nvSpPr>
          <p:spPr>
            <a:xfrm>
              <a:off x="0" y="-104775"/>
              <a:ext cx="493912" cy="722313"/>
            </a:xfrm>
            <a:prstGeom prst="rect">
              <a:avLst/>
            </a:prstGeom>
          </p:spPr>
          <p:txBody>
            <a:bodyPr anchor="t" rtlCol="false" tIns="0" lIns="0" bIns="0" rIns="0"/>
            <a:lstStyle/>
            <a:p>
              <a:pPr algn="l">
                <a:lnSpc>
                  <a:spcPts val="4625"/>
                </a:lnSpc>
              </a:pPr>
              <a:r>
                <a:rPr lang="en-US" sz="2874" b="true">
                  <a:solidFill>
                    <a:srgbClr val="00002E"/>
                  </a:solidFill>
                  <a:latin typeface="Nunito Bold"/>
                  <a:ea typeface="Nunito Bold"/>
                  <a:cs typeface="Nunito Bold"/>
                  <a:sym typeface="Nunito Bold"/>
                </a:rPr>
                <a:t>5</a:t>
              </a:r>
            </a:p>
          </p:txBody>
        </p:sp>
      </p:grpSp>
      <p:grpSp>
        <p:nvGrpSpPr>
          <p:cNvPr name="Group 58" id="58"/>
          <p:cNvGrpSpPr/>
          <p:nvPr/>
        </p:nvGrpSpPr>
        <p:grpSpPr>
          <a:xfrm rot="0">
            <a:off x="866775" y="6978403"/>
            <a:ext cx="16554450" cy="1188541"/>
            <a:chOff x="0" y="0"/>
            <a:chExt cx="22072600" cy="1584722"/>
          </a:xfrm>
        </p:grpSpPr>
        <p:sp>
          <p:nvSpPr>
            <p:cNvPr name="Freeform 59" id="59"/>
            <p:cNvSpPr/>
            <p:nvPr/>
          </p:nvSpPr>
          <p:spPr>
            <a:xfrm flipH="false" flipV="false" rot="0">
              <a:off x="0" y="0"/>
              <a:ext cx="22072600" cy="1584722"/>
            </a:xfrm>
            <a:custGeom>
              <a:avLst/>
              <a:gdLst/>
              <a:ahLst/>
              <a:cxnLst/>
              <a:rect r="r" b="b" t="t" l="l"/>
              <a:pathLst>
                <a:path h="1584722" w="22072600">
                  <a:moveTo>
                    <a:pt x="0" y="0"/>
                  </a:moveTo>
                  <a:lnTo>
                    <a:pt x="22072600" y="0"/>
                  </a:lnTo>
                  <a:lnTo>
                    <a:pt x="22072600" y="1584722"/>
                  </a:lnTo>
                  <a:lnTo>
                    <a:pt x="0" y="1584722"/>
                  </a:lnTo>
                  <a:close/>
                </a:path>
              </a:pathLst>
            </a:custGeom>
            <a:solidFill>
              <a:srgbClr val="000000">
                <a:alpha val="0"/>
              </a:srgbClr>
            </a:solidFill>
          </p:spPr>
        </p:sp>
        <p:sp>
          <p:nvSpPr>
            <p:cNvPr name="TextBox 60" id="60"/>
            <p:cNvSpPr txBox="true"/>
            <p:nvPr/>
          </p:nvSpPr>
          <p:spPr>
            <a:xfrm>
              <a:off x="0" y="-66675"/>
              <a:ext cx="22072600" cy="1651397"/>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Konsep kesediaan untuk berubah, yang juga dikenal sebagai Model Tahapan Perubahan (Stages of Change) dari Prochaska dan DiClemente, menggambarkan bahwa perubahan perilaku bukanlah peristiwa tunggal melainkan proses bertahap yang melibatkan serangkaian langkah dengan tingkat kesiapan yang berbeda.</a:t>
              </a:r>
            </a:p>
          </p:txBody>
        </p:sp>
      </p:grpSp>
      <p:grpSp>
        <p:nvGrpSpPr>
          <p:cNvPr name="Group 61" id="61"/>
          <p:cNvGrpSpPr/>
          <p:nvPr/>
        </p:nvGrpSpPr>
        <p:grpSpPr>
          <a:xfrm rot="0">
            <a:off x="866775" y="8445550"/>
            <a:ext cx="16554450" cy="1188541"/>
            <a:chOff x="0" y="0"/>
            <a:chExt cx="22072600" cy="1584722"/>
          </a:xfrm>
        </p:grpSpPr>
        <p:sp>
          <p:nvSpPr>
            <p:cNvPr name="Freeform 62" id="62"/>
            <p:cNvSpPr/>
            <p:nvPr/>
          </p:nvSpPr>
          <p:spPr>
            <a:xfrm flipH="false" flipV="false" rot="0">
              <a:off x="0" y="0"/>
              <a:ext cx="22072600" cy="1584722"/>
            </a:xfrm>
            <a:custGeom>
              <a:avLst/>
              <a:gdLst/>
              <a:ahLst/>
              <a:cxnLst/>
              <a:rect r="r" b="b" t="t" l="l"/>
              <a:pathLst>
                <a:path h="1584722" w="22072600">
                  <a:moveTo>
                    <a:pt x="0" y="0"/>
                  </a:moveTo>
                  <a:lnTo>
                    <a:pt x="22072600" y="0"/>
                  </a:lnTo>
                  <a:lnTo>
                    <a:pt x="22072600" y="1584722"/>
                  </a:lnTo>
                  <a:lnTo>
                    <a:pt x="0" y="1584722"/>
                  </a:lnTo>
                  <a:close/>
                </a:path>
              </a:pathLst>
            </a:custGeom>
            <a:solidFill>
              <a:srgbClr val="000000">
                <a:alpha val="0"/>
              </a:srgbClr>
            </a:solidFill>
          </p:spPr>
        </p:sp>
        <p:sp>
          <p:nvSpPr>
            <p:cNvPr name="TextBox 63" id="63"/>
            <p:cNvSpPr txBox="true"/>
            <p:nvPr/>
          </p:nvSpPr>
          <p:spPr>
            <a:xfrm>
              <a:off x="0" y="-66675"/>
              <a:ext cx="22072600" cy="1651397"/>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Pemahaman tentang tahapan kesiapan ini sangat penting dalam merancang intervensi promosi kesehatan yang tepat sasaran. Intervensi yang efektif perlu disesuaikan dengan tahap kesiapan individu atau komunitas, misalnya fokus pada peningkatan kesadaran untuk kelompok dalam tahap prekontemplasi atau pemberian dukungan praktis bagi mereka yang sudah dalam tahap aksi.</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F">
                <a:alpha val="56078"/>
              </a:srgbClr>
            </a:solidFill>
          </p:spPr>
        </p:sp>
      </p:grpSp>
      <p:grpSp>
        <p:nvGrpSpPr>
          <p:cNvPr name="Group 5" id="5"/>
          <p:cNvGrpSpPr/>
          <p:nvPr/>
        </p:nvGrpSpPr>
        <p:grpSpPr>
          <a:xfrm rot="0">
            <a:off x="858142" y="674191"/>
            <a:ext cx="13614347" cy="814581"/>
            <a:chOff x="0" y="0"/>
            <a:chExt cx="16068675" cy="961430"/>
          </a:xfrm>
        </p:grpSpPr>
        <p:sp>
          <p:nvSpPr>
            <p:cNvPr name="Freeform 6" id="6"/>
            <p:cNvSpPr/>
            <p:nvPr/>
          </p:nvSpPr>
          <p:spPr>
            <a:xfrm flipH="false" flipV="false" rot="0">
              <a:off x="0" y="0"/>
              <a:ext cx="16068675" cy="961430"/>
            </a:xfrm>
            <a:custGeom>
              <a:avLst/>
              <a:gdLst/>
              <a:ahLst/>
              <a:cxnLst/>
              <a:rect r="r" b="b" t="t" l="l"/>
              <a:pathLst>
                <a:path h="961430" w="16068675">
                  <a:moveTo>
                    <a:pt x="0" y="0"/>
                  </a:moveTo>
                  <a:lnTo>
                    <a:pt x="16068675" y="0"/>
                  </a:lnTo>
                  <a:lnTo>
                    <a:pt x="16068675" y="961430"/>
                  </a:lnTo>
                  <a:lnTo>
                    <a:pt x="0" y="961430"/>
                  </a:lnTo>
                  <a:close/>
                </a:path>
              </a:pathLst>
            </a:custGeom>
            <a:solidFill>
              <a:srgbClr val="000000">
                <a:alpha val="0"/>
              </a:srgbClr>
            </a:solidFill>
          </p:spPr>
        </p:sp>
        <p:sp>
          <p:nvSpPr>
            <p:cNvPr name="TextBox 7" id="7"/>
            <p:cNvSpPr txBox="true"/>
            <p:nvPr/>
          </p:nvSpPr>
          <p:spPr>
            <a:xfrm>
              <a:off x="0" y="-28575"/>
              <a:ext cx="16068675" cy="990005"/>
            </a:xfrm>
            <a:prstGeom prst="rect">
              <a:avLst/>
            </a:prstGeom>
          </p:spPr>
          <p:txBody>
            <a:bodyPr anchor="t" rtlCol="false" tIns="0" lIns="0" bIns="0" rIns="0"/>
            <a:lstStyle/>
            <a:p>
              <a:pPr algn="l">
                <a:lnSpc>
                  <a:spcPts val="5625"/>
                </a:lnSpc>
              </a:pPr>
              <a:r>
                <a:rPr lang="en-US" sz="4499" b="true">
                  <a:solidFill>
                    <a:srgbClr val="00002E"/>
                  </a:solidFill>
                  <a:latin typeface="Nunito Bold"/>
                  <a:ea typeface="Nunito Bold"/>
                  <a:cs typeface="Nunito Bold"/>
                  <a:sym typeface="Nunito Bold"/>
                </a:rPr>
                <a:t>5. Strategi Perubahan Perilaku menurut WHO</a:t>
              </a:r>
            </a:p>
          </p:txBody>
        </p:sp>
      </p:grpSp>
      <p:sp>
        <p:nvSpPr>
          <p:cNvPr name="Freeform 8" id="8"/>
          <p:cNvSpPr/>
          <p:nvPr/>
        </p:nvSpPr>
        <p:spPr>
          <a:xfrm flipH="false" flipV="false" rot="0">
            <a:off x="867667" y="2044601"/>
            <a:ext cx="5386834" cy="5386834"/>
          </a:xfrm>
          <a:custGeom>
            <a:avLst/>
            <a:gdLst/>
            <a:ahLst/>
            <a:cxnLst/>
            <a:rect r="r" b="b" t="t" l="l"/>
            <a:pathLst>
              <a:path h="5386834" w="5386834">
                <a:moveTo>
                  <a:pt x="0" y="0"/>
                </a:moveTo>
                <a:lnTo>
                  <a:pt x="5386834" y="0"/>
                </a:lnTo>
                <a:lnTo>
                  <a:pt x="5386834" y="5386834"/>
                </a:lnTo>
                <a:lnTo>
                  <a:pt x="0" y="5386834"/>
                </a:lnTo>
                <a:lnTo>
                  <a:pt x="0" y="0"/>
                </a:lnTo>
                <a:close/>
              </a:path>
            </a:pathLst>
          </a:custGeom>
          <a:blipFill>
            <a:blip r:embed="rId4"/>
            <a:stretch>
              <a:fillRect l="-25046" t="0" r="-25046" b="0"/>
            </a:stretch>
          </a:blipFill>
        </p:spPr>
      </p:sp>
      <p:sp>
        <p:nvSpPr>
          <p:cNvPr name="Freeform 9" id="9"/>
          <p:cNvSpPr/>
          <p:nvPr/>
        </p:nvSpPr>
        <p:spPr>
          <a:xfrm flipH="false" flipV="false" rot="0">
            <a:off x="6450509" y="2044601"/>
            <a:ext cx="5386834" cy="5386834"/>
          </a:xfrm>
          <a:custGeom>
            <a:avLst/>
            <a:gdLst/>
            <a:ahLst/>
            <a:cxnLst/>
            <a:rect r="r" b="b" t="t" l="l"/>
            <a:pathLst>
              <a:path h="5386834" w="5386834">
                <a:moveTo>
                  <a:pt x="0" y="0"/>
                </a:moveTo>
                <a:lnTo>
                  <a:pt x="5386833" y="0"/>
                </a:lnTo>
                <a:lnTo>
                  <a:pt x="5386833" y="5386834"/>
                </a:lnTo>
                <a:lnTo>
                  <a:pt x="0" y="5386834"/>
                </a:lnTo>
                <a:lnTo>
                  <a:pt x="0" y="0"/>
                </a:lnTo>
                <a:close/>
              </a:path>
            </a:pathLst>
          </a:custGeom>
          <a:blipFill>
            <a:blip r:embed="rId5"/>
            <a:stretch>
              <a:fillRect l="-25046" t="0" r="-25046" b="0"/>
            </a:stretch>
          </a:blipFill>
        </p:spPr>
      </p:sp>
      <p:sp>
        <p:nvSpPr>
          <p:cNvPr name="Freeform 10" id="10"/>
          <p:cNvSpPr/>
          <p:nvPr/>
        </p:nvSpPr>
        <p:spPr>
          <a:xfrm flipH="false" flipV="false" rot="0">
            <a:off x="12033349" y="2044601"/>
            <a:ext cx="5386834" cy="5386834"/>
          </a:xfrm>
          <a:custGeom>
            <a:avLst/>
            <a:gdLst/>
            <a:ahLst/>
            <a:cxnLst/>
            <a:rect r="r" b="b" t="t" l="l"/>
            <a:pathLst>
              <a:path h="5386834" w="5386834">
                <a:moveTo>
                  <a:pt x="0" y="0"/>
                </a:moveTo>
                <a:lnTo>
                  <a:pt x="5386833" y="0"/>
                </a:lnTo>
                <a:lnTo>
                  <a:pt x="5386833" y="5386834"/>
                </a:lnTo>
                <a:lnTo>
                  <a:pt x="0" y="5386834"/>
                </a:lnTo>
                <a:lnTo>
                  <a:pt x="0" y="0"/>
                </a:lnTo>
                <a:close/>
              </a:path>
            </a:pathLst>
          </a:custGeom>
          <a:blipFill>
            <a:blip r:embed="rId6"/>
            <a:stretch>
              <a:fillRect l="-25046" t="0" r="-25046" b="0"/>
            </a:stretch>
          </a:blipFill>
        </p:spPr>
      </p:sp>
      <p:grpSp>
        <p:nvGrpSpPr>
          <p:cNvPr name="Group 11" id="11"/>
          <p:cNvGrpSpPr/>
          <p:nvPr/>
        </p:nvGrpSpPr>
        <p:grpSpPr>
          <a:xfrm rot="0">
            <a:off x="858142" y="7866310"/>
            <a:ext cx="16571714" cy="784324"/>
            <a:chOff x="0" y="0"/>
            <a:chExt cx="22095618" cy="1045765"/>
          </a:xfrm>
        </p:grpSpPr>
        <p:sp>
          <p:nvSpPr>
            <p:cNvPr name="Freeform 12" id="12"/>
            <p:cNvSpPr/>
            <p:nvPr/>
          </p:nvSpPr>
          <p:spPr>
            <a:xfrm flipH="false" flipV="false" rot="0">
              <a:off x="0" y="0"/>
              <a:ext cx="22095619" cy="1045765"/>
            </a:xfrm>
            <a:custGeom>
              <a:avLst/>
              <a:gdLst/>
              <a:ahLst/>
              <a:cxnLst/>
              <a:rect r="r" b="b" t="t" l="l"/>
              <a:pathLst>
                <a:path h="1045765" w="22095619">
                  <a:moveTo>
                    <a:pt x="0" y="0"/>
                  </a:moveTo>
                  <a:lnTo>
                    <a:pt x="22095619" y="0"/>
                  </a:lnTo>
                  <a:lnTo>
                    <a:pt x="22095619" y="1045765"/>
                  </a:lnTo>
                  <a:lnTo>
                    <a:pt x="0" y="1045765"/>
                  </a:lnTo>
                  <a:close/>
                </a:path>
              </a:pathLst>
            </a:custGeom>
            <a:solidFill>
              <a:srgbClr val="000000">
                <a:alpha val="0"/>
              </a:srgbClr>
            </a:solidFill>
          </p:spPr>
        </p:sp>
        <p:sp>
          <p:nvSpPr>
            <p:cNvPr name="TextBox 13" id="13"/>
            <p:cNvSpPr txBox="true"/>
            <p:nvPr/>
          </p:nvSpPr>
          <p:spPr>
            <a:xfrm>
              <a:off x="0" y="-66675"/>
              <a:ext cx="22095618" cy="1112440"/>
            </a:xfrm>
            <a:prstGeom prst="rect">
              <a:avLst/>
            </a:prstGeom>
          </p:spPr>
          <p:txBody>
            <a:bodyPr anchor="t" rtlCol="false" tIns="0" lIns="0" bIns="0" rIns="0"/>
            <a:lstStyle/>
            <a:p>
              <a:pPr algn="l">
                <a:lnSpc>
                  <a:spcPts val="3062"/>
                </a:lnSpc>
              </a:pPr>
              <a:r>
                <a:rPr lang="en-US" sz="1874">
                  <a:solidFill>
                    <a:srgbClr val="00002E"/>
                  </a:solidFill>
                  <a:latin typeface="PT Sans"/>
                  <a:ea typeface="PT Sans"/>
                  <a:cs typeface="PT Sans"/>
                  <a:sym typeface="PT Sans"/>
                </a:rPr>
                <a:t>WHO telah mengembangkan berbagai strategi untuk mendorong perubahan perilaku kesehatan yang berkelanjutan. Strategi-strategi ini dirancang untuk dapat diterapkan dalam berbagai konteks sosial budaya dan tingkat perkembangan masyarakat yang berbeda di seluruh dunia.</a:t>
              </a:r>
            </a:p>
          </p:txBody>
        </p:sp>
      </p:grpSp>
      <p:grpSp>
        <p:nvGrpSpPr>
          <p:cNvPr name="Group 14" id="14"/>
          <p:cNvGrpSpPr/>
          <p:nvPr/>
        </p:nvGrpSpPr>
        <p:grpSpPr>
          <a:xfrm rot="0">
            <a:off x="858142" y="8926414"/>
            <a:ext cx="16571714" cy="784324"/>
            <a:chOff x="0" y="0"/>
            <a:chExt cx="22095618" cy="1045765"/>
          </a:xfrm>
        </p:grpSpPr>
        <p:sp>
          <p:nvSpPr>
            <p:cNvPr name="Freeform 15" id="15"/>
            <p:cNvSpPr/>
            <p:nvPr/>
          </p:nvSpPr>
          <p:spPr>
            <a:xfrm flipH="false" flipV="false" rot="0">
              <a:off x="0" y="0"/>
              <a:ext cx="22095619" cy="1045765"/>
            </a:xfrm>
            <a:custGeom>
              <a:avLst/>
              <a:gdLst/>
              <a:ahLst/>
              <a:cxnLst/>
              <a:rect r="r" b="b" t="t" l="l"/>
              <a:pathLst>
                <a:path h="1045765" w="22095619">
                  <a:moveTo>
                    <a:pt x="0" y="0"/>
                  </a:moveTo>
                  <a:lnTo>
                    <a:pt x="22095619" y="0"/>
                  </a:lnTo>
                  <a:lnTo>
                    <a:pt x="22095619" y="1045765"/>
                  </a:lnTo>
                  <a:lnTo>
                    <a:pt x="0" y="1045765"/>
                  </a:lnTo>
                  <a:close/>
                </a:path>
              </a:pathLst>
            </a:custGeom>
            <a:solidFill>
              <a:srgbClr val="000000">
                <a:alpha val="0"/>
              </a:srgbClr>
            </a:solidFill>
          </p:spPr>
        </p:sp>
        <p:sp>
          <p:nvSpPr>
            <p:cNvPr name="TextBox 16" id="16"/>
            <p:cNvSpPr txBox="true"/>
            <p:nvPr/>
          </p:nvSpPr>
          <p:spPr>
            <a:xfrm>
              <a:off x="0" y="-66675"/>
              <a:ext cx="22095618" cy="1112440"/>
            </a:xfrm>
            <a:prstGeom prst="rect">
              <a:avLst/>
            </a:prstGeom>
          </p:spPr>
          <p:txBody>
            <a:bodyPr anchor="t" rtlCol="false" tIns="0" lIns="0" bIns="0" rIns="0"/>
            <a:lstStyle/>
            <a:p>
              <a:pPr algn="l">
                <a:lnSpc>
                  <a:spcPts val="3062"/>
                </a:lnSpc>
              </a:pPr>
              <a:r>
                <a:rPr lang="en-US" sz="1874">
                  <a:solidFill>
                    <a:srgbClr val="00002E"/>
                  </a:solidFill>
                  <a:latin typeface="PT Sans"/>
                  <a:ea typeface="PT Sans"/>
                  <a:cs typeface="PT Sans"/>
                  <a:sym typeface="PT Sans"/>
                </a:rPr>
                <a:t>Tiga strategi utama yang direkomendasikan WHO adalah: (1) Pendekatan Kekuatan/Dorongan yang mengandalkan kebijakan dan regulasi, (2) Pemberian Informasi melalui berbagai saluran komunikasi, dan (3) Diskusi Partisipasi yang melibatkan masyarakat secara aktif dalam proses perubahan perilaku.</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F">
                <a:alpha val="56078"/>
              </a:srgbClr>
            </a:solidFill>
          </p:spPr>
        </p:sp>
      </p:grpSp>
      <p:grpSp>
        <p:nvGrpSpPr>
          <p:cNvPr name="Group 5" id="5"/>
          <p:cNvGrpSpPr/>
          <p:nvPr/>
        </p:nvGrpSpPr>
        <p:grpSpPr>
          <a:xfrm rot="0">
            <a:off x="867072" y="681186"/>
            <a:ext cx="10194457" cy="905024"/>
            <a:chOff x="0" y="0"/>
            <a:chExt cx="10943828" cy="971550"/>
          </a:xfrm>
        </p:grpSpPr>
        <p:sp>
          <p:nvSpPr>
            <p:cNvPr name="Freeform 6" id="6"/>
            <p:cNvSpPr/>
            <p:nvPr/>
          </p:nvSpPr>
          <p:spPr>
            <a:xfrm flipH="false" flipV="false" rot="0">
              <a:off x="0" y="0"/>
              <a:ext cx="10943828" cy="971550"/>
            </a:xfrm>
            <a:custGeom>
              <a:avLst/>
              <a:gdLst/>
              <a:ahLst/>
              <a:cxnLst/>
              <a:rect r="r" b="b" t="t" l="l"/>
              <a:pathLst>
                <a:path h="971550" w="10943828">
                  <a:moveTo>
                    <a:pt x="0" y="0"/>
                  </a:moveTo>
                  <a:lnTo>
                    <a:pt x="10943828" y="0"/>
                  </a:lnTo>
                  <a:lnTo>
                    <a:pt x="10943828" y="971550"/>
                  </a:lnTo>
                  <a:lnTo>
                    <a:pt x="0" y="971550"/>
                  </a:lnTo>
                  <a:close/>
                </a:path>
              </a:pathLst>
            </a:custGeom>
            <a:solidFill>
              <a:srgbClr val="000000">
                <a:alpha val="0"/>
              </a:srgbClr>
            </a:solidFill>
          </p:spPr>
        </p:sp>
        <p:sp>
          <p:nvSpPr>
            <p:cNvPr name="TextBox 7" id="7"/>
            <p:cNvSpPr txBox="true"/>
            <p:nvPr/>
          </p:nvSpPr>
          <p:spPr>
            <a:xfrm>
              <a:off x="0" y="-9525"/>
              <a:ext cx="10943828" cy="981075"/>
            </a:xfrm>
            <a:prstGeom prst="rect">
              <a:avLst/>
            </a:prstGeom>
          </p:spPr>
          <p:txBody>
            <a:bodyPr anchor="t" rtlCol="false" tIns="0" lIns="0" bIns="0" rIns="0"/>
            <a:lstStyle/>
            <a:p>
              <a:pPr algn="l">
                <a:lnSpc>
                  <a:spcPts val="5687"/>
                </a:lnSpc>
              </a:pPr>
              <a:r>
                <a:rPr lang="en-US" sz="4562" b="true">
                  <a:solidFill>
                    <a:srgbClr val="00002E"/>
                  </a:solidFill>
                  <a:latin typeface="Nunito Bold"/>
                  <a:ea typeface="Nunito Bold"/>
                  <a:cs typeface="Nunito Bold"/>
                  <a:sym typeface="Nunito Bold"/>
                </a:rPr>
                <a:t>Strategi 1: Kekuatan/Dorongan</a:t>
              </a:r>
            </a:p>
          </p:txBody>
        </p:sp>
      </p:grpSp>
      <p:grpSp>
        <p:nvGrpSpPr>
          <p:cNvPr name="Group 8" id="8"/>
          <p:cNvGrpSpPr/>
          <p:nvPr/>
        </p:nvGrpSpPr>
        <p:grpSpPr>
          <a:xfrm rot="0">
            <a:off x="862310" y="1900535"/>
            <a:ext cx="16563380" cy="5177432"/>
            <a:chOff x="0" y="0"/>
            <a:chExt cx="22084507" cy="6903243"/>
          </a:xfrm>
        </p:grpSpPr>
        <p:sp>
          <p:nvSpPr>
            <p:cNvPr name="Freeform 9" id="9"/>
            <p:cNvSpPr/>
            <p:nvPr/>
          </p:nvSpPr>
          <p:spPr>
            <a:xfrm flipH="false" flipV="false" rot="0">
              <a:off x="0" y="0"/>
              <a:ext cx="22084537" cy="6903339"/>
            </a:xfrm>
            <a:custGeom>
              <a:avLst/>
              <a:gdLst/>
              <a:ahLst/>
              <a:cxnLst/>
              <a:rect r="r" b="b" t="t" l="l"/>
              <a:pathLst>
                <a:path h="6903339" w="22084537">
                  <a:moveTo>
                    <a:pt x="0" y="501904"/>
                  </a:moveTo>
                  <a:cubicBezTo>
                    <a:pt x="0" y="224663"/>
                    <a:pt x="224917" y="0"/>
                    <a:pt x="502539" y="0"/>
                  </a:cubicBezTo>
                  <a:lnTo>
                    <a:pt x="21581999" y="0"/>
                  </a:lnTo>
                  <a:lnTo>
                    <a:pt x="21581999" y="6350"/>
                  </a:lnTo>
                  <a:lnTo>
                    <a:pt x="21581999" y="0"/>
                  </a:lnTo>
                  <a:cubicBezTo>
                    <a:pt x="21859494" y="0"/>
                    <a:pt x="22084537" y="224663"/>
                    <a:pt x="22084537" y="501904"/>
                  </a:cubicBezTo>
                  <a:lnTo>
                    <a:pt x="22078187" y="501904"/>
                  </a:lnTo>
                  <a:lnTo>
                    <a:pt x="22084537" y="501904"/>
                  </a:lnTo>
                  <a:lnTo>
                    <a:pt x="22084537" y="6401435"/>
                  </a:lnTo>
                  <a:lnTo>
                    <a:pt x="22078187" y="6401435"/>
                  </a:lnTo>
                  <a:lnTo>
                    <a:pt x="22084537" y="6401435"/>
                  </a:lnTo>
                  <a:cubicBezTo>
                    <a:pt x="22084537" y="6678549"/>
                    <a:pt x="21859621" y="6903339"/>
                    <a:pt x="21581999" y="6903339"/>
                  </a:cubicBezTo>
                  <a:lnTo>
                    <a:pt x="21581999" y="6896989"/>
                  </a:lnTo>
                  <a:lnTo>
                    <a:pt x="21581999" y="6903339"/>
                  </a:lnTo>
                  <a:lnTo>
                    <a:pt x="502539" y="6903339"/>
                  </a:lnTo>
                  <a:lnTo>
                    <a:pt x="502539" y="6896989"/>
                  </a:lnTo>
                  <a:lnTo>
                    <a:pt x="502539" y="6903339"/>
                  </a:lnTo>
                  <a:cubicBezTo>
                    <a:pt x="224917" y="6903212"/>
                    <a:pt x="0" y="6678549"/>
                    <a:pt x="0" y="6401435"/>
                  </a:cubicBezTo>
                  <a:lnTo>
                    <a:pt x="0" y="501904"/>
                  </a:lnTo>
                  <a:lnTo>
                    <a:pt x="6350" y="501904"/>
                  </a:lnTo>
                  <a:lnTo>
                    <a:pt x="0" y="501904"/>
                  </a:lnTo>
                  <a:moveTo>
                    <a:pt x="12700" y="501904"/>
                  </a:moveTo>
                  <a:lnTo>
                    <a:pt x="12700" y="6401435"/>
                  </a:lnTo>
                  <a:lnTo>
                    <a:pt x="6350" y="6401435"/>
                  </a:lnTo>
                  <a:lnTo>
                    <a:pt x="12700" y="6401435"/>
                  </a:lnTo>
                  <a:cubicBezTo>
                    <a:pt x="12700" y="6671564"/>
                    <a:pt x="232029" y="6890639"/>
                    <a:pt x="502539" y="6890639"/>
                  </a:cubicBezTo>
                  <a:lnTo>
                    <a:pt x="21581999" y="6890639"/>
                  </a:lnTo>
                  <a:cubicBezTo>
                    <a:pt x="21852510" y="6890639"/>
                    <a:pt x="22071837" y="6671691"/>
                    <a:pt x="22071837" y="6401435"/>
                  </a:cubicBezTo>
                  <a:lnTo>
                    <a:pt x="22071837" y="501904"/>
                  </a:lnTo>
                  <a:cubicBezTo>
                    <a:pt x="22071837" y="231775"/>
                    <a:pt x="21852510" y="12700"/>
                    <a:pt x="21581999" y="12700"/>
                  </a:cubicBezTo>
                  <a:lnTo>
                    <a:pt x="502539" y="12700"/>
                  </a:lnTo>
                  <a:lnTo>
                    <a:pt x="502539" y="6350"/>
                  </a:lnTo>
                  <a:lnTo>
                    <a:pt x="502539" y="12700"/>
                  </a:lnTo>
                  <a:cubicBezTo>
                    <a:pt x="232029" y="12700"/>
                    <a:pt x="12700" y="231648"/>
                    <a:pt x="12700" y="501904"/>
                  </a:cubicBezTo>
                  <a:close/>
                </a:path>
              </a:pathLst>
            </a:custGeom>
            <a:solidFill>
              <a:srgbClr val="000000">
                <a:alpha val="392"/>
              </a:srgbClr>
            </a:solidFill>
          </p:spPr>
        </p:sp>
      </p:grpSp>
      <p:grpSp>
        <p:nvGrpSpPr>
          <p:cNvPr name="Group 10" id="10"/>
          <p:cNvGrpSpPr/>
          <p:nvPr/>
        </p:nvGrpSpPr>
        <p:grpSpPr>
          <a:xfrm rot="0">
            <a:off x="876597" y="1914822"/>
            <a:ext cx="16533019" cy="712589"/>
            <a:chOff x="0" y="0"/>
            <a:chExt cx="22044025" cy="950118"/>
          </a:xfrm>
        </p:grpSpPr>
        <p:sp>
          <p:nvSpPr>
            <p:cNvPr name="Freeform 11" id="11"/>
            <p:cNvSpPr/>
            <p:nvPr/>
          </p:nvSpPr>
          <p:spPr>
            <a:xfrm flipH="false" flipV="false" rot="0">
              <a:off x="0" y="0"/>
              <a:ext cx="22044025" cy="950087"/>
            </a:xfrm>
            <a:custGeom>
              <a:avLst/>
              <a:gdLst/>
              <a:ahLst/>
              <a:cxnLst/>
              <a:rect r="r" b="b" t="t" l="l"/>
              <a:pathLst>
                <a:path h="950087" w="22044025">
                  <a:moveTo>
                    <a:pt x="0" y="0"/>
                  </a:moveTo>
                  <a:lnTo>
                    <a:pt x="22044025" y="0"/>
                  </a:lnTo>
                  <a:lnTo>
                    <a:pt x="22044025" y="950087"/>
                  </a:lnTo>
                  <a:lnTo>
                    <a:pt x="0" y="950087"/>
                  </a:lnTo>
                  <a:close/>
                </a:path>
              </a:pathLst>
            </a:custGeom>
            <a:solidFill>
              <a:srgbClr val="FFFFFF">
                <a:alpha val="0"/>
              </a:srgbClr>
            </a:solidFill>
          </p:spPr>
        </p:sp>
      </p:grpSp>
      <p:grpSp>
        <p:nvGrpSpPr>
          <p:cNvPr name="Group 12" id="12"/>
          <p:cNvGrpSpPr/>
          <p:nvPr/>
        </p:nvGrpSpPr>
        <p:grpSpPr>
          <a:xfrm rot="0">
            <a:off x="1126182" y="2072879"/>
            <a:ext cx="5010299" cy="396479"/>
            <a:chOff x="0" y="0"/>
            <a:chExt cx="6680398" cy="528638"/>
          </a:xfrm>
        </p:grpSpPr>
        <p:sp>
          <p:nvSpPr>
            <p:cNvPr name="Freeform 13" id="13"/>
            <p:cNvSpPr/>
            <p:nvPr/>
          </p:nvSpPr>
          <p:spPr>
            <a:xfrm flipH="false" flipV="false" rot="0">
              <a:off x="0" y="0"/>
              <a:ext cx="6680398" cy="528638"/>
            </a:xfrm>
            <a:custGeom>
              <a:avLst/>
              <a:gdLst/>
              <a:ahLst/>
              <a:cxnLst/>
              <a:rect r="r" b="b" t="t" l="l"/>
              <a:pathLst>
                <a:path h="528638" w="6680398">
                  <a:moveTo>
                    <a:pt x="0" y="0"/>
                  </a:moveTo>
                  <a:lnTo>
                    <a:pt x="6680398" y="0"/>
                  </a:lnTo>
                  <a:lnTo>
                    <a:pt x="6680398" y="528638"/>
                  </a:lnTo>
                  <a:lnTo>
                    <a:pt x="0" y="528638"/>
                  </a:lnTo>
                  <a:close/>
                </a:path>
              </a:pathLst>
            </a:custGeom>
            <a:solidFill>
              <a:srgbClr val="000000">
                <a:alpha val="0"/>
              </a:srgbClr>
            </a:solidFill>
          </p:spPr>
        </p:sp>
        <p:sp>
          <p:nvSpPr>
            <p:cNvPr name="TextBox 14" id="14"/>
            <p:cNvSpPr txBox="true"/>
            <p:nvPr/>
          </p:nvSpPr>
          <p:spPr>
            <a:xfrm>
              <a:off x="0" y="-66675"/>
              <a:ext cx="6680398" cy="595313"/>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Jenis Intervensi</a:t>
              </a:r>
            </a:p>
          </p:txBody>
        </p:sp>
      </p:grpSp>
      <p:grpSp>
        <p:nvGrpSpPr>
          <p:cNvPr name="Group 15" id="15"/>
          <p:cNvGrpSpPr/>
          <p:nvPr/>
        </p:nvGrpSpPr>
        <p:grpSpPr>
          <a:xfrm rot="0">
            <a:off x="6641306" y="2072879"/>
            <a:ext cx="5005536" cy="396479"/>
            <a:chOff x="0" y="0"/>
            <a:chExt cx="6674048" cy="528638"/>
          </a:xfrm>
        </p:grpSpPr>
        <p:sp>
          <p:nvSpPr>
            <p:cNvPr name="Freeform 16" id="16"/>
            <p:cNvSpPr/>
            <p:nvPr/>
          </p:nvSpPr>
          <p:spPr>
            <a:xfrm flipH="false" flipV="false" rot="0">
              <a:off x="0" y="0"/>
              <a:ext cx="6674048" cy="528638"/>
            </a:xfrm>
            <a:custGeom>
              <a:avLst/>
              <a:gdLst/>
              <a:ahLst/>
              <a:cxnLst/>
              <a:rect r="r" b="b" t="t" l="l"/>
              <a:pathLst>
                <a:path h="528638" w="6674048">
                  <a:moveTo>
                    <a:pt x="0" y="0"/>
                  </a:moveTo>
                  <a:lnTo>
                    <a:pt x="6674048" y="0"/>
                  </a:lnTo>
                  <a:lnTo>
                    <a:pt x="6674048" y="528638"/>
                  </a:lnTo>
                  <a:lnTo>
                    <a:pt x="0" y="528638"/>
                  </a:lnTo>
                  <a:close/>
                </a:path>
              </a:pathLst>
            </a:custGeom>
            <a:solidFill>
              <a:srgbClr val="000000">
                <a:alpha val="0"/>
              </a:srgbClr>
            </a:solidFill>
          </p:spPr>
        </p:sp>
        <p:sp>
          <p:nvSpPr>
            <p:cNvPr name="TextBox 17" id="17"/>
            <p:cNvSpPr txBox="true"/>
            <p:nvPr/>
          </p:nvSpPr>
          <p:spPr>
            <a:xfrm>
              <a:off x="0" y="-66675"/>
              <a:ext cx="6674048" cy="595313"/>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Contoh Implementasi</a:t>
              </a:r>
            </a:p>
          </p:txBody>
        </p:sp>
      </p:grpSp>
      <p:grpSp>
        <p:nvGrpSpPr>
          <p:cNvPr name="Group 18" id="18"/>
          <p:cNvGrpSpPr/>
          <p:nvPr/>
        </p:nvGrpSpPr>
        <p:grpSpPr>
          <a:xfrm rot="0">
            <a:off x="12151667" y="2072879"/>
            <a:ext cx="5010299" cy="396479"/>
            <a:chOff x="0" y="0"/>
            <a:chExt cx="6680398" cy="528638"/>
          </a:xfrm>
        </p:grpSpPr>
        <p:sp>
          <p:nvSpPr>
            <p:cNvPr name="Freeform 19" id="19"/>
            <p:cNvSpPr/>
            <p:nvPr/>
          </p:nvSpPr>
          <p:spPr>
            <a:xfrm flipH="false" flipV="false" rot="0">
              <a:off x="0" y="0"/>
              <a:ext cx="6680398" cy="528638"/>
            </a:xfrm>
            <a:custGeom>
              <a:avLst/>
              <a:gdLst/>
              <a:ahLst/>
              <a:cxnLst/>
              <a:rect r="r" b="b" t="t" l="l"/>
              <a:pathLst>
                <a:path h="528638" w="6680398">
                  <a:moveTo>
                    <a:pt x="0" y="0"/>
                  </a:moveTo>
                  <a:lnTo>
                    <a:pt x="6680398" y="0"/>
                  </a:lnTo>
                  <a:lnTo>
                    <a:pt x="6680398" y="528638"/>
                  </a:lnTo>
                  <a:lnTo>
                    <a:pt x="0" y="528638"/>
                  </a:lnTo>
                  <a:close/>
                </a:path>
              </a:pathLst>
            </a:custGeom>
            <a:solidFill>
              <a:srgbClr val="000000">
                <a:alpha val="0"/>
              </a:srgbClr>
            </a:solidFill>
          </p:spPr>
        </p:sp>
        <p:sp>
          <p:nvSpPr>
            <p:cNvPr name="TextBox 20" id="20"/>
            <p:cNvSpPr txBox="true"/>
            <p:nvPr/>
          </p:nvSpPr>
          <p:spPr>
            <a:xfrm>
              <a:off x="0" y="-66675"/>
              <a:ext cx="6680398" cy="595313"/>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Dampak Potensial</a:t>
              </a:r>
            </a:p>
          </p:txBody>
        </p:sp>
      </p:grpSp>
      <p:grpSp>
        <p:nvGrpSpPr>
          <p:cNvPr name="Group 21" id="21"/>
          <p:cNvGrpSpPr/>
          <p:nvPr/>
        </p:nvGrpSpPr>
        <p:grpSpPr>
          <a:xfrm rot="0">
            <a:off x="876597" y="2627411"/>
            <a:ext cx="16533019" cy="1109068"/>
            <a:chOff x="0" y="0"/>
            <a:chExt cx="22044025" cy="1478757"/>
          </a:xfrm>
        </p:grpSpPr>
        <p:sp>
          <p:nvSpPr>
            <p:cNvPr name="Freeform 22" id="22"/>
            <p:cNvSpPr/>
            <p:nvPr/>
          </p:nvSpPr>
          <p:spPr>
            <a:xfrm flipH="false" flipV="false" rot="0">
              <a:off x="0" y="0"/>
              <a:ext cx="22044025" cy="1478788"/>
            </a:xfrm>
            <a:custGeom>
              <a:avLst/>
              <a:gdLst/>
              <a:ahLst/>
              <a:cxnLst/>
              <a:rect r="r" b="b" t="t" l="l"/>
              <a:pathLst>
                <a:path h="1478788" w="22044025">
                  <a:moveTo>
                    <a:pt x="0" y="0"/>
                  </a:moveTo>
                  <a:lnTo>
                    <a:pt x="22044025" y="0"/>
                  </a:lnTo>
                  <a:lnTo>
                    <a:pt x="22044025" y="1478788"/>
                  </a:lnTo>
                  <a:lnTo>
                    <a:pt x="0" y="1478788"/>
                  </a:lnTo>
                  <a:close/>
                </a:path>
              </a:pathLst>
            </a:custGeom>
            <a:solidFill>
              <a:srgbClr val="000000">
                <a:alpha val="0"/>
              </a:srgbClr>
            </a:solidFill>
          </p:spPr>
        </p:sp>
      </p:grpSp>
      <p:grpSp>
        <p:nvGrpSpPr>
          <p:cNvPr name="Group 23" id="23"/>
          <p:cNvGrpSpPr/>
          <p:nvPr/>
        </p:nvGrpSpPr>
        <p:grpSpPr>
          <a:xfrm rot="0">
            <a:off x="1126182" y="2785468"/>
            <a:ext cx="5010299" cy="396479"/>
            <a:chOff x="0" y="0"/>
            <a:chExt cx="6680398" cy="528638"/>
          </a:xfrm>
        </p:grpSpPr>
        <p:sp>
          <p:nvSpPr>
            <p:cNvPr name="Freeform 24" id="24"/>
            <p:cNvSpPr/>
            <p:nvPr/>
          </p:nvSpPr>
          <p:spPr>
            <a:xfrm flipH="false" flipV="false" rot="0">
              <a:off x="0" y="0"/>
              <a:ext cx="6680398" cy="528638"/>
            </a:xfrm>
            <a:custGeom>
              <a:avLst/>
              <a:gdLst/>
              <a:ahLst/>
              <a:cxnLst/>
              <a:rect r="r" b="b" t="t" l="l"/>
              <a:pathLst>
                <a:path h="528638" w="6680398">
                  <a:moveTo>
                    <a:pt x="0" y="0"/>
                  </a:moveTo>
                  <a:lnTo>
                    <a:pt x="6680398" y="0"/>
                  </a:lnTo>
                  <a:lnTo>
                    <a:pt x="6680398" y="528638"/>
                  </a:lnTo>
                  <a:lnTo>
                    <a:pt x="0" y="528638"/>
                  </a:lnTo>
                  <a:close/>
                </a:path>
              </a:pathLst>
            </a:custGeom>
            <a:solidFill>
              <a:srgbClr val="000000">
                <a:alpha val="0"/>
              </a:srgbClr>
            </a:solidFill>
          </p:spPr>
        </p:sp>
        <p:sp>
          <p:nvSpPr>
            <p:cNvPr name="TextBox 25" id="25"/>
            <p:cNvSpPr txBox="true"/>
            <p:nvPr/>
          </p:nvSpPr>
          <p:spPr>
            <a:xfrm>
              <a:off x="0" y="-66675"/>
              <a:ext cx="6680398" cy="595313"/>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Regulasi Pemerintah</a:t>
              </a:r>
            </a:p>
          </p:txBody>
        </p:sp>
      </p:grpSp>
      <p:grpSp>
        <p:nvGrpSpPr>
          <p:cNvPr name="Group 26" id="26"/>
          <p:cNvGrpSpPr/>
          <p:nvPr/>
        </p:nvGrpSpPr>
        <p:grpSpPr>
          <a:xfrm rot="0">
            <a:off x="6641306" y="2785468"/>
            <a:ext cx="5005536" cy="396479"/>
            <a:chOff x="0" y="0"/>
            <a:chExt cx="6674048" cy="528638"/>
          </a:xfrm>
        </p:grpSpPr>
        <p:sp>
          <p:nvSpPr>
            <p:cNvPr name="Freeform 27" id="27"/>
            <p:cNvSpPr/>
            <p:nvPr/>
          </p:nvSpPr>
          <p:spPr>
            <a:xfrm flipH="false" flipV="false" rot="0">
              <a:off x="0" y="0"/>
              <a:ext cx="6674048" cy="528638"/>
            </a:xfrm>
            <a:custGeom>
              <a:avLst/>
              <a:gdLst/>
              <a:ahLst/>
              <a:cxnLst/>
              <a:rect r="r" b="b" t="t" l="l"/>
              <a:pathLst>
                <a:path h="528638" w="6674048">
                  <a:moveTo>
                    <a:pt x="0" y="0"/>
                  </a:moveTo>
                  <a:lnTo>
                    <a:pt x="6674048" y="0"/>
                  </a:lnTo>
                  <a:lnTo>
                    <a:pt x="6674048" y="528638"/>
                  </a:lnTo>
                  <a:lnTo>
                    <a:pt x="0" y="528638"/>
                  </a:lnTo>
                  <a:close/>
                </a:path>
              </a:pathLst>
            </a:custGeom>
            <a:solidFill>
              <a:srgbClr val="000000">
                <a:alpha val="0"/>
              </a:srgbClr>
            </a:solidFill>
          </p:spPr>
        </p:sp>
        <p:sp>
          <p:nvSpPr>
            <p:cNvPr name="TextBox 28" id="28"/>
            <p:cNvSpPr txBox="true"/>
            <p:nvPr/>
          </p:nvSpPr>
          <p:spPr>
            <a:xfrm>
              <a:off x="0" y="-66675"/>
              <a:ext cx="6674048" cy="595313"/>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Larangan merokok di tempat umum</a:t>
              </a:r>
            </a:p>
          </p:txBody>
        </p:sp>
      </p:grpSp>
      <p:grpSp>
        <p:nvGrpSpPr>
          <p:cNvPr name="Group 29" id="29"/>
          <p:cNvGrpSpPr/>
          <p:nvPr/>
        </p:nvGrpSpPr>
        <p:grpSpPr>
          <a:xfrm rot="0">
            <a:off x="12151667" y="2785468"/>
            <a:ext cx="5010299" cy="792956"/>
            <a:chOff x="0" y="0"/>
            <a:chExt cx="6680398" cy="1057275"/>
          </a:xfrm>
        </p:grpSpPr>
        <p:sp>
          <p:nvSpPr>
            <p:cNvPr name="Freeform 30" id="30"/>
            <p:cNvSpPr/>
            <p:nvPr/>
          </p:nvSpPr>
          <p:spPr>
            <a:xfrm flipH="false" flipV="false" rot="0">
              <a:off x="0" y="0"/>
              <a:ext cx="6680398" cy="1057275"/>
            </a:xfrm>
            <a:custGeom>
              <a:avLst/>
              <a:gdLst/>
              <a:ahLst/>
              <a:cxnLst/>
              <a:rect r="r" b="b" t="t" l="l"/>
              <a:pathLst>
                <a:path h="1057275" w="6680398">
                  <a:moveTo>
                    <a:pt x="0" y="0"/>
                  </a:moveTo>
                  <a:lnTo>
                    <a:pt x="6680398" y="0"/>
                  </a:lnTo>
                  <a:lnTo>
                    <a:pt x="6680398" y="1057275"/>
                  </a:lnTo>
                  <a:lnTo>
                    <a:pt x="0" y="1057275"/>
                  </a:lnTo>
                  <a:close/>
                </a:path>
              </a:pathLst>
            </a:custGeom>
            <a:solidFill>
              <a:srgbClr val="000000">
                <a:alpha val="0"/>
              </a:srgbClr>
            </a:solidFill>
          </p:spPr>
        </p:sp>
        <p:sp>
          <p:nvSpPr>
            <p:cNvPr name="TextBox 31" id="31"/>
            <p:cNvSpPr txBox="true"/>
            <p:nvPr/>
          </p:nvSpPr>
          <p:spPr>
            <a:xfrm>
              <a:off x="0" y="-66675"/>
              <a:ext cx="6680398" cy="1123950"/>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Dampak luas, cepat, tetapi dapat menimbulkan resistensi</a:t>
              </a:r>
            </a:p>
          </p:txBody>
        </p:sp>
      </p:grpSp>
      <p:grpSp>
        <p:nvGrpSpPr>
          <p:cNvPr name="Group 32" id="32"/>
          <p:cNvGrpSpPr/>
          <p:nvPr/>
        </p:nvGrpSpPr>
        <p:grpSpPr>
          <a:xfrm rot="0">
            <a:off x="876597" y="3736479"/>
            <a:ext cx="16533019" cy="1109068"/>
            <a:chOff x="0" y="0"/>
            <a:chExt cx="22044025" cy="1478757"/>
          </a:xfrm>
        </p:grpSpPr>
        <p:sp>
          <p:nvSpPr>
            <p:cNvPr name="Freeform 33" id="33"/>
            <p:cNvSpPr/>
            <p:nvPr/>
          </p:nvSpPr>
          <p:spPr>
            <a:xfrm flipH="false" flipV="false" rot="0">
              <a:off x="0" y="0"/>
              <a:ext cx="22044025" cy="1478788"/>
            </a:xfrm>
            <a:custGeom>
              <a:avLst/>
              <a:gdLst/>
              <a:ahLst/>
              <a:cxnLst/>
              <a:rect r="r" b="b" t="t" l="l"/>
              <a:pathLst>
                <a:path h="1478788" w="22044025">
                  <a:moveTo>
                    <a:pt x="0" y="0"/>
                  </a:moveTo>
                  <a:lnTo>
                    <a:pt x="22044025" y="0"/>
                  </a:lnTo>
                  <a:lnTo>
                    <a:pt x="22044025" y="1478788"/>
                  </a:lnTo>
                  <a:lnTo>
                    <a:pt x="0" y="1478788"/>
                  </a:lnTo>
                  <a:close/>
                </a:path>
              </a:pathLst>
            </a:custGeom>
            <a:solidFill>
              <a:srgbClr val="FFFFFF">
                <a:alpha val="0"/>
              </a:srgbClr>
            </a:solidFill>
          </p:spPr>
        </p:sp>
      </p:grpSp>
      <p:grpSp>
        <p:nvGrpSpPr>
          <p:cNvPr name="Group 34" id="34"/>
          <p:cNvGrpSpPr/>
          <p:nvPr/>
        </p:nvGrpSpPr>
        <p:grpSpPr>
          <a:xfrm rot="0">
            <a:off x="1126182" y="3894535"/>
            <a:ext cx="5010299" cy="396479"/>
            <a:chOff x="0" y="0"/>
            <a:chExt cx="6680398" cy="528638"/>
          </a:xfrm>
        </p:grpSpPr>
        <p:sp>
          <p:nvSpPr>
            <p:cNvPr name="Freeform 35" id="35"/>
            <p:cNvSpPr/>
            <p:nvPr/>
          </p:nvSpPr>
          <p:spPr>
            <a:xfrm flipH="false" flipV="false" rot="0">
              <a:off x="0" y="0"/>
              <a:ext cx="6680398" cy="528638"/>
            </a:xfrm>
            <a:custGeom>
              <a:avLst/>
              <a:gdLst/>
              <a:ahLst/>
              <a:cxnLst/>
              <a:rect r="r" b="b" t="t" l="l"/>
              <a:pathLst>
                <a:path h="528638" w="6680398">
                  <a:moveTo>
                    <a:pt x="0" y="0"/>
                  </a:moveTo>
                  <a:lnTo>
                    <a:pt x="6680398" y="0"/>
                  </a:lnTo>
                  <a:lnTo>
                    <a:pt x="6680398" y="528638"/>
                  </a:lnTo>
                  <a:lnTo>
                    <a:pt x="0" y="528638"/>
                  </a:lnTo>
                  <a:close/>
                </a:path>
              </a:pathLst>
            </a:custGeom>
            <a:solidFill>
              <a:srgbClr val="000000">
                <a:alpha val="0"/>
              </a:srgbClr>
            </a:solidFill>
          </p:spPr>
        </p:sp>
        <p:sp>
          <p:nvSpPr>
            <p:cNvPr name="TextBox 36" id="36"/>
            <p:cNvSpPr txBox="true"/>
            <p:nvPr/>
          </p:nvSpPr>
          <p:spPr>
            <a:xfrm>
              <a:off x="0" y="-66675"/>
              <a:ext cx="6680398" cy="595313"/>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Insentif Ekonomi</a:t>
              </a:r>
            </a:p>
          </p:txBody>
        </p:sp>
      </p:grpSp>
      <p:grpSp>
        <p:nvGrpSpPr>
          <p:cNvPr name="Group 37" id="37"/>
          <p:cNvGrpSpPr/>
          <p:nvPr/>
        </p:nvGrpSpPr>
        <p:grpSpPr>
          <a:xfrm rot="0">
            <a:off x="6641306" y="3894535"/>
            <a:ext cx="5005536" cy="396479"/>
            <a:chOff x="0" y="0"/>
            <a:chExt cx="6674048" cy="528638"/>
          </a:xfrm>
        </p:grpSpPr>
        <p:sp>
          <p:nvSpPr>
            <p:cNvPr name="Freeform 38" id="38"/>
            <p:cNvSpPr/>
            <p:nvPr/>
          </p:nvSpPr>
          <p:spPr>
            <a:xfrm flipH="false" flipV="false" rot="0">
              <a:off x="0" y="0"/>
              <a:ext cx="6674048" cy="528638"/>
            </a:xfrm>
            <a:custGeom>
              <a:avLst/>
              <a:gdLst/>
              <a:ahLst/>
              <a:cxnLst/>
              <a:rect r="r" b="b" t="t" l="l"/>
              <a:pathLst>
                <a:path h="528638" w="6674048">
                  <a:moveTo>
                    <a:pt x="0" y="0"/>
                  </a:moveTo>
                  <a:lnTo>
                    <a:pt x="6674048" y="0"/>
                  </a:lnTo>
                  <a:lnTo>
                    <a:pt x="6674048" y="528638"/>
                  </a:lnTo>
                  <a:lnTo>
                    <a:pt x="0" y="528638"/>
                  </a:lnTo>
                  <a:close/>
                </a:path>
              </a:pathLst>
            </a:custGeom>
            <a:solidFill>
              <a:srgbClr val="000000">
                <a:alpha val="0"/>
              </a:srgbClr>
            </a:solidFill>
          </p:spPr>
        </p:sp>
        <p:sp>
          <p:nvSpPr>
            <p:cNvPr name="TextBox 39" id="39"/>
            <p:cNvSpPr txBox="true"/>
            <p:nvPr/>
          </p:nvSpPr>
          <p:spPr>
            <a:xfrm>
              <a:off x="0" y="-66675"/>
              <a:ext cx="6674048" cy="595313"/>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Pajak tinggi untuk produk tembakau</a:t>
              </a:r>
            </a:p>
          </p:txBody>
        </p:sp>
      </p:grpSp>
      <p:grpSp>
        <p:nvGrpSpPr>
          <p:cNvPr name="Group 40" id="40"/>
          <p:cNvGrpSpPr/>
          <p:nvPr/>
        </p:nvGrpSpPr>
        <p:grpSpPr>
          <a:xfrm rot="0">
            <a:off x="12151667" y="3894535"/>
            <a:ext cx="5010299" cy="792956"/>
            <a:chOff x="0" y="0"/>
            <a:chExt cx="6680398" cy="1057275"/>
          </a:xfrm>
        </p:grpSpPr>
        <p:sp>
          <p:nvSpPr>
            <p:cNvPr name="Freeform 41" id="41"/>
            <p:cNvSpPr/>
            <p:nvPr/>
          </p:nvSpPr>
          <p:spPr>
            <a:xfrm flipH="false" flipV="false" rot="0">
              <a:off x="0" y="0"/>
              <a:ext cx="6680398" cy="1057275"/>
            </a:xfrm>
            <a:custGeom>
              <a:avLst/>
              <a:gdLst/>
              <a:ahLst/>
              <a:cxnLst/>
              <a:rect r="r" b="b" t="t" l="l"/>
              <a:pathLst>
                <a:path h="1057275" w="6680398">
                  <a:moveTo>
                    <a:pt x="0" y="0"/>
                  </a:moveTo>
                  <a:lnTo>
                    <a:pt x="6680398" y="0"/>
                  </a:lnTo>
                  <a:lnTo>
                    <a:pt x="6680398" y="1057275"/>
                  </a:lnTo>
                  <a:lnTo>
                    <a:pt x="0" y="1057275"/>
                  </a:lnTo>
                  <a:close/>
                </a:path>
              </a:pathLst>
            </a:custGeom>
            <a:solidFill>
              <a:srgbClr val="000000">
                <a:alpha val="0"/>
              </a:srgbClr>
            </a:solidFill>
          </p:spPr>
        </p:sp>
        <p:sp>
          <p:nvSpPr>
            <p:cNvPr name="TextBox 42" id="42"/>
            <p:cNvSpPr txBox="true"/>
            <p:nvPr/>
          </p:nvSpPr>
          <p:spPr>
            <a:xfrm>
              <a:off x="0" y="-66675"/>
              <a:ext cx="6680398" cy="1123950"/>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Efektif mengurangi konsumsi, terutama pada kelompok ekonomi menengah ke bawah</a:t>
              </a:r>
            </a:p>
          </p:txBody>
        </p:sp>
      </p:grpSp>
      <p:grpSp>
        <p:nvGrpSpPr>
          <p:cNvPr name="Group 43" id="43"/>
          <p:cNvGrpSpPr/>
          <p:nvPr/>
        </p:nvGrpSpPr>
        <p:grpSpPr>
          <a:xfrm rot="0">
            <a:off x="876597" y="4845546"/>
            <a:ext cx="16533019" cy="1109068"/>
            <a:chOff x="0" y="0"/>
            <a:chExt cx="22044025" cy="1478757"/>
          </a:xfrm>
        </p:grpSpPr>
        <p:sp>
          <p:nvSpPr>
            <p:cNvPr name="Freeform 44" id="44"/>
            <p:cNvSpPr/>
            <p:nvPr/>
          </p:nvSpPr>
          <p:spPr>
            <a:xfrm flipH="false" flipV="false" rot="0">
              <a:off x="0" y="0"/>
              <a:ext cx="22044025" cy="1478788"/>
            </a:xfrm>
            <a:custGeom>
              <a:avLst/>
              <a:gdLst/>
              <a:ahLst/>
              <a:cxnLst/>
              <a:rect r="r" b="b" t="t" l="l"/>
              <a:pathLst>
                <a:path h="1478788" w="22044025">
                  <a:moveTo>
                    <a:pt x="0" y="0"/>
                  </a:moveTo>
                  <a:lnTo>
                    <a:pt x="22044025" y="0"/>
                  </a:lnTo>
                  <a:lnTo>
                    <a:pt x="22044025" y="1478788"/>
                  </a:lnTo>
                  <a:lnTo>
                    <a:pt x="0" y="1478788"/>
                  </a:lnTo>
                  <a:close/>
                </a:path>
              </a:pathLst>
            </a:custGeom>
            <a:solidFill>
              <a:srgbClr val="000000">
                <a:alpha val="0"/>
              </a:srgbClr>
            </a:solidFill>
          </p:spPr>
        </p:sp>
      </p:grpSp>
      <p:grpSp>
        <p:nvGrpSpPr>
          <p:cNvPr name="Group 45" id="45"/>
          <p:cNvGrpSpPr/>
          <p:nvPr/>
        </p:nvGrpSpPr>
        <p:grpSpPr>
          <a:xfrm rot="0">
            <a:off x="1126182" y="5003601"/>
            <a:ext cx="5010299" cy="396479"/>
            <a:chOff x="0" y="0"/>
            <a:chExt cx="6680398" cy="528638"/>
          </a:xfrm>
        </p:grpSpPr>
        <p:sp>
          <p:nvSpPr>
            <p:cNvPr name="Freeform 46" id="46"/>
            <p:cNvSpPr/>
            <p:nvPr/>
          </p:nvSpPr>
          <p:spPr>
            <a:xfrm flipH="false" flipV="false" rot="0">
              <a:off x="0" y="0"/>
              <a:ext cx="6680398" cy="528638"/>
            </a:xfrm>
            <a:custGeom>
              <a:avLst/>
              <a:gdLst/>
              <a:ahLst/>
              <a:cxnLst/>
              <a:rect r="r" b="b" t="t" l="l"/>
              <a:pathLst>
                <a:path h="528638" w="6680398">
                  <a:moveTo>
                    <a:pt x="0" y="0"/>
                  </a:moveTo>
                  <a:lnTo>
                    <a:pt x="6680398" y="0"/>
                  </a:lnTo>
                  <a:lnTo>
                    <a:pt x="6680398" y="528638"/>
                  </a:lnTo>
                  <a:lnTo>
                    <a:pt x="0" y="528638"/>
                  </a:lnTo>
                  <a:close/>
                </a:path>
              </a:pathLst>
            </a:custGeom>
            <a:solidFill>
              <a:srgbClr val="000000">
                <a:alpha val="0"/>
              </a:srgbClr>
            </a:solidFill>
          </p:spPr>
        </p:sp>
        <p:sp>
          <p:nvSpPr>
            <p:cNvPr name="TextBox 47" id="47"/>
            <p:cNvSpPr txBox="true"/>
            <p:nvPr/>
          </p:nvSpPr>
          <p:spPr>
            <a:xfrm>
              <a:off x="0" y="-66675"/>
              <a:ext cx="6680398" cy="595313"/>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Sanksi dan Denda</a:t>
              </a:r>
            </a:p>
          </p:txBody>
        </p:sp>
      </p:grpSp>
      <p:grpSp>
        <p:nvGrpSpPr>
          <p:cNvPr name="Group 48" id="48"/>
          <p:cNvGrpSpPr/>
          <p:nvPr/>
        </p:nvGrpSpPr>
        <p:grpSpPr>
          <a:xfrm rot="0">
            <a:off x="6641306" y="5003601"/>
            <a:ext cx="5005536" cy="396479"/>
            <a:chOff x="0" y="0"/>
            <a:chExt cx="6674048" cy="528638"/>
          </a:xfrm>
        </p:grpSpPr>
        <p:sp>
          <p:nvSpPr>
            <p:cNvPr name="Freeform 49" id="49"/>
            <p:cNvSpPr/>
            <p:nvPr/>
          </p:nvSpPr>
          <p:spPr>
            <a:xfrm flipH="false" flipV="false" rot="0">
              <a:off x="0" y="0"/>
              <a:ext cx="6674048" cy="528638"/>
            </a:xfrm>
            <a:custGeom>
              <a:avLst/>
              <a:gdLst/>
              <a:ahLst/>
              <a:cxnLst/>
              <a:rect r="r" b="b" t="t" l="l"/>
              <a:pathLst>
                <a:path h="528638" w="6674048">
                  <a:moveTo>
                    <a:pt x="0" y="0"/>
                  </a:moveTo>
                  <a:lnTo>
                    <a:pt x="6674048" y="0"/>
                  </a:lnTo>
                  <a:lnTo>
                    <a:pt x="6674048" y="528638"/>
                  </a:lnTo>
                  <a:lnTo>
                    <a:pt x="0" y="528638"/>
                  </a:lnTo>
                  <a:close/>
                </a:path>
              </a:pathLst>
            </a:custGeom>
            <a:solidFill>
              <a:srgbClr val="000000">
                <a:alpha val="0"/>
              </a:srgbClr>
            </a:solidFill>
          </p:spPr>
        </p:sp>
        <p:sp>
          <p:nvSpPr>
            <p:cNvPr name="TextBox 50" id="50"/>
            <p:cNvSpPr txBox="true"/>
            <p:nvPr/>
          </p:nvSpPr>
          <p:spPr>
            <a:xfrm>
              <a:off x="0" y="-66675"/>
              <a:ext cx="6674048" cy="595313"/>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Denda bagi pelanggar peraturan sanitasi</a:t>
              </a:r>
            </a:p>
          </p:txBody>
        </p:sp>
      </p:grpSp>
      <p:grpSp>
        <p:nvGrpSpPr>
          <p:cNvPr name="Group 51" id="51"/>
          <p:cNvGrpSpPr/>
          <p:nvPr/>
        </p:nvGrpSpPr>
        <p:grpSpPr>
          <a:xfrm rot="0">
            <a:off x="12151667" y="5003601"/>
            <a:ext cx="5010299" cy="792956"/>
            <a:chOff x="0" y="0"/>
            <a:chExt cx="6680398" cy="1057275"/>
          </a:xfrm>
        </p:grpSpPr>
        <p:sp>
          <p:nvSpPr>
            <p:cNvPr name="Freeform 52" id="52"/>
            <p:cNvSpPr/>
            <p:nvPr/>
          </p:nvSpPr>
          <p:spPr>
            <a:xfrm flipH="false" flipV="false" rot="0">
              <a:off x="0" y="0"/>
              <a:ext cx="6680398" cy="1057275"/>
            </a:xfrm>
            <a:custGeom>
              <a:avLst/>
              <a:gdLst/>
              <a:ahLst/>
              <a:cxnLst/>
              <a:rect r="r" b="b" t="t" l="l"/>
              <a:pathLst>
                <a:path h="1057275" w="6680398">
                  <a:moveTo>
                    <a:pt x="0" y="0"/>
                  </a:moveTo>
                  <a:lnTo>
                    <a:pt x="6680398" y="0"/>
                  </a:lnTo>
                  <a:lnTo>
                    <a:pt x="6680398" y="1057275"/>
                  </a:lnTo>
                  <a:lnTo>
                    <a:pt x="0" y="1057275"/>
                  </a:lnTo>
                  <a:close/>
                </a:path>
              </a:pathLst>
            </a:custGeom>
            <a:solidFill>
              <a:srgbClr val="000000">
                <a:alpha val="0"/>
              </a:srgbClr>
            </a:solidFill>
          </p:spPr>
        </p:sp>
        <p:sp>
          <p:nvSpPr>
            <p:cNvPr name="TextBox 53" id="53"/>
            <p:cNvSpPr txBox="true"/>
            <p:nvPr/>
          </p:nvSpPr>
          <p:spPr>
            <a:xfrm>
              <a:off x="0" y="-66675"/>
              <a:ext cx="6680398" cy="1123950"/>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Menciptakan efek jera, tapi membutuhkan penegakan konsisten</a:t>
              </a:r>
            </a:p>
          </p:txBody>
        </p:sp>
      </p:grpSp>
      <p:grpSp>
        <p:nvGrpSpPr>
          <p:cNvPr name="Group 54" id="54"/>
          <p:cNvGrpSpPr/>
          <p:nvPr/>
        </p:nvGrpSpPr>
        <p:grpSpPr>
          <a:xfrm rot="0">
            <a:off x="876597" y="5954614"/>
            <a:ext cx="16533019" cy="1109068"/>
            <a:chOff x="0" y="0"/>
            <a:chExt cx="22044025" cy="1478757"/>
          </a:xfrm>
        </p:grpSpPr>
        <p:sp>
          <p:nvSpPr>
            <p:cNvPr name="Freeform 55" id="55"/>
            <p:cNvSpPr/>
            <p:nvPr/>
          </p:nvSpPr>
          <p:spPr>
            <a:xfrm flipH="false" flipV="false" rot="0">
              <a:off x="0" y="0"/>
              <a:ext cx="22044025" cy="1478788"/>
            </a:xfrm>
            <a:custGeom>
              <a:avLst/>
              <a:gdLst/>
              <a:ahLst/>
              <a:cxnLst/>
              <a:rect r="r" b="b" t="t" l="l"/>
              <a:pathLst>
                <a:path h="1478788" w="22044025">
                  <a:moveTo>
                    <a:pt x="0" y="0"/>
                  </a:moveTo>
                  <a:lnTo>
                    <a:pt x="22044025" y="0"/>
                  </a:lnTo>
                  <a:lnTo>
                    <a:pt x="22044025" y="1478788"/>
                  </a:lnTo>
                  <a:lnTo>
                    <a:pt x="0" y="1478788"/>
                  </a:lnTo>
                  <a:close/>
                </a:path>
              </a:pathLst>
            </a:custGeom>
            <a:solidFill>
              <a:srgbClr val="FFFFFF">
                <a:alpha val="0"/>
              </a:srgbClr>
            </a:solidFill>
          </p:spPr>
        </p:sp>
      </p:grpSp>
      <p:grpSp>
        <p:nvGrpSpPr>
          <p:cNvPr name="Group 56" id="56"/>
          <p:cNvGrpSpPr/>
          <p:nvPr/>
        </p:nvGrpSpPr>
        <p:grpSpPr>
          <a:xfrm rot="0">
            <a:off x="1126182" y="6112669"/>
            <a:ext cx="5010299" cy="396479"/>
            <a:chOff x="0" y="0"/>
            <a:chExt cx="6680398" cy="528638"/>
          </a:xfrm>
        </p:grpSpPr>
        <p:sp>
          <p:nvSpPr>
            <p:cNvPr name="Freeform 57" id="57"/>
            <p:cNvSpPr/>
            <p:nvPr/>
          </p:nvSpPr>
          <p:spPr>
            <a:xfrm flipH="false" flipV="false" rot="0">
              <a:off x="0" y="0"/>
              <a:ext cx="6680398" cy="528638"/>
            </a:xfrm>
            <a:custGeom>
              <a:avLst/>
              <a:gdLst/>
              <a:ahLst/>
              <a:cxnLst/>
              <a:rect r="r" b="b" t="t" l="l"/>
              <a:pathLst>
                <a:path h="528638" w="6680398">
                  <a:moveTo>
                    <a:pt x="0" y="0"/>
                  </a:moveTo>
                  <a:lnTo>
                    <a:pt x="6680398" y="0"/>
                  </a:lnTo>
                  <a:lnTo>
                    <a:pt x="6680398" y="528638"/>
                  </a:lnTo>
                  <a:lnTo>
                    <a:pt x="0" y="528638"/>
                  </a:lnTo>
                  <a:close/>
                </a:path>
              </a:pathLst>
            </a:custGeom>
            <a:solidFill>
              <a:srgbClr val="000000">
                <a:alpha val="0"/>
              </a:srgbClr>
            </a:solidFill>
          </p:spPr>
        </p:sp>
        <p:sp>
          <p:nvSpPr>
            <p:cNvPr name="TextBox 58" id="58"/>
            <p:cNvSpPr txBox="true"/>
            <p:nvPr/>
          </p:nvSpPr>
          <p:spPr>
            <a:xfrm>
              <a:off x="0" y="-66675"/>
              <a:ext cx="6680398" cy="595313"/>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Kebijakan Institusional</a:t>
              </a:r>
            </a:p>
          </p:txBody>
        </p:sp>
      </p:grpSp>
      <p:grpSp>
        <p:nvGrpSpPr>
          <p:cNvPr name="Group 59" id="59"/>
          <p:cNvGrpSpPr/>
          <p:nvPr/>
        </p:nvGrpSpPr>
        <p:grpSpPr>
          <a:xfrm rot="0">
            <a:off x="6641306" y="6112669"/>
            <a:ext cx="5005536" cy="396479"/>
            <a:chOff x="0" y="0"/>
            <a:chExt cx="6674048" cy="528638"/>
          </a:xfrm>
        </p:grpSpPr>
        <p:sp>
          <p:nvSpPr>
            <p:cNvPr name="Freeform 60" id="60"/>
            <p:cNvSpPr/>
            <p:nvPr/>
          </p:nvSpPr>
          <p:spPr>
            <a:xfrm flipH="false" flipV="false" rot="0">
              <a:off x="0" y="0"/>
              <a:ext cx="6674048" cy="528638"/>
            </a:xfrm>
            <a:custGeom>
              <a:avLst/>
              <a:gdLst/>
              <a:ahLst/>
              <a:cxnLst/>
              <a:rect r="r" b="b" t="t" l="l"/>
              <a:pathLst>
                <a:path h="528638" w="6674048">
                  <a:moveTo>
                    <a:pt x="0" y="0"/>
                  </a:moveTo>
                  <a:lnTo>
                    <a:pt x="6674048" y="0"/>
                  </a:lnTo>
                  <a:lnTo>
                    <a:pt x="6674048" y="528638"/>
                  </a:lnTo>
                  <a:lnTo>
                    <a:pt x="0" y="528638"/>
                  </a:lnTo>
                  <a:close/>
                </a:path>
              </a:pathLst>
            </a:custGeom>
            <a:solidFill>
              <a:srgbClr val="000000">
                <a:alpha val="0"/>
              </a:srgbClr>
            </a:solidFill>
          </p:spPr>
        </p:sp>
        <p:sp>
          <p:nvSpPr>
            <p:cNvPr name="TextBox 61" id="61"/>
            <p:cNvSpPr txBox="true"/>
            <p:nvPr/>
          </p:nvSpPr>
          <p:spPr>
            <a:xfrm>
              <a:off x="0" y="-66675"/>
              <a:ext cx="6674048" cy="595313"/>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Kantin sehat di sekolah dan tempat kerja</a:t>
              </a:r>
            </a:p>
          </p:txBody>
        </p:sp>
      </p:grpSp>
      <p:grpSp>
        <p:nvGrpSpPr>
          <p:cNvPr name="Group 62" id="62"/>
          <p:cNvGrpSpPr/>
          <p:nvPr/>
        </p:nvGrpSpPr>
        <p:grpSpPr>
          <a:xfrm rot="0">
            <a:off x="12151667" y="6112669"/>
            <a:ext cx="5010299" cy="792956"/>
            <a:chOff x="0" y="0"/>
            <a:chExt cx="6680398" cy="1057275"/>
          </a:xfrm>
        </p:grpSpPr>
        <p:sp>
          <p:nvSpPr>
            <p:cNvPr name="Freeform 63" id="63"/>
            <p:cNvSpPr/>
            <p:nvPr/>
          </p:nvSpPr>
          <p:spPr>
            <a:xfrm flipH="false" flipV="false" rot="0">
              <a:off x="0" y="0"/>
              <a:ext cx="6680398" cy="1057275"/>
            </a:xfrm>
            <a:custGeom>
              <a:avLst/>
              <a:gdLst/>
              <a:ahLst/>
              <a:cxnLst/>
              <a:rect r="r" b="b" t="t" l="l"/>
              <a:pathLst>
                <a:path h="1057275" w="6680398">
                  <a:moveTo>
                    <a:pt x="0" y="0"/>
                  </a:moveTo>
                  <a:lnTo>
                    <a:pt x="6680398" y="0"/>
                  </a:lnTo>
                  <a:lnTo>
                    <a:pt x="6680398" y="1057275"/>
                  </a:lnTo>
                  <a:lnTo>
                    <a:pt x="0" y="1057275"/>
                  </a:lnTo>
                  <a:close/>
                </a:path>
              </a:pathLst>
            </a:custGeom>
            <a:solidFill>
              <a:srgbClr val="000000">
                <a:alpha val="0"/>
              </a:srgbClr>
            </a:solidFill>
          </p:spPr>
        </p:sp>
        <p:sp>
          <p:nvSpPr>
            <p:cNvPr name="TextBox 64" id="64"/>
            <p:cNvSpPr txBox="true"/>
            <p:nvPr/>
          </p:nvSpPr>
          <p:spPr>
            <a:xfrm>
              <a:off x="0" y="-66675"/>
              <a:ext cx="6680398" cy="1123950"/>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Menciptakan lingkungan yang mendukung perilaku sehat</a:t>
              </a:r>
            </a:p>
          </p:txBody>
        </p:sp>
      </p:grpSp>
      <p:grpSp>
        <p:nvGrpSpPr>
          <p:cNvPr name="Group 65" id="65"/>
          <p:cNvGrpSpPr/>
          <p:nvPr/>
        </p:nvGrpSpPr>
        <p:grpSpPr>
          <a:xfrm rot="0">
            <a:off x="867072" y="7351811"/>
            <a:ext cx="16553855" cy="792956"/>
            <a:chOff x="0" y="0"/>
            <a:chExt cx="22071807" cy="1057275"/>
          </a:xfrm>
        </p:grpSpPr>
        <p:sp>
          <p:nvSpPr>
            <p:cNvPr name="Freeform 66" id="66"/>
            <p:cNvSpPr/>
            <p:nvPr/>
          </p:nvSpPr>
          <p:spPr>
            <a:xfrm flipH="false" flipV="false" rot="0">
              <a:off x="0" y="0"/>
              <a:ext cx="22071806" cy="1057275"/>
            </a:xfrm>
            <a:custGeom>
              <a:avLst/>
              <a:gdLst/>
              <a:ahLst/>
              <a:cxnLst/>
              <a:rect r="r" b="b" t="t" l="l"/>
              <a:pathLst>
                <a:path h="1057275" w="22071806">
                  <a:moveTo>
                    <a:pt x="0" y="0"/>
                  </a:moveTo>
                  <a:lnTo>
                    <a:pt x="22071806" y="0"/>
                  </a:lnTo>
                  <a:lnTo>
                    <a:pt x="22071806" y="1057275"/>
                  </a:lnTo>
                  <a:lnTo>
                    <a:pt x="0" y="1057275"/>
                  </a:lnTo>
                  <a:close/>
                </a:path>
              </a:pathLst>
            </a:custGeom>
            <a:solidFill>
              <a:srgbClr val="000000">
                <a:alpha val="0"/>
              </a:srgbClr>
            </a:solidFill>
          </p:spPr>
        </p:sp>
        <p:sp>
          <p:nvSpPr>
            <p:cNvPr name="TextBox 67" id="67"/>
            <p:cNvSpPr txBox="true"/>
            <p:nvPr/>
          </p:nvSpPr>
          <p:spPr>
            <a:xfrm>
              <a:off x="0" y="-66675"/>
              <a:ext cx="22071807" cy="1123950"/>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Strategi kekuatan atau dorongan mengandalkan penggunaan peraturan, kebijakan, dan insentif untuk mendorong perubahan perilaku. Pendekatan ini bersifat top-down dan sering kali menghasilkan perubahan yang cepat dan mencakup populasi luas.</a:t>
              </a:r>
            </a:p>
          </p:txBody>
        </p:sp>
      </p:grpSp>
      <p:grpSp>
        <p:nvGrpSpPr>
          <p:cNvPr name="Group 68" id="68"/>
          <p:cNvGrpSpPr/>
          <p:nvPr/>
        </p:nvGrpSpPr>
        <p:grpSpPr>
          <a:xfrm rot="0">
            <a:off x="867072" y="8423374"/>
            <a:ext cx="16553855" cy="1189435"/>
            <a:chOff x="0" y="0"/>
            <a:chExt cx="22071807" cy="1585913"/>
          </a:xfrm>
        </p:grpSpPr>
        <p:sp>
          <p:nvSpPr>
            <p:cNvPr name="Freeform 69" id="69"/>
            <p:cNvSpPr/>
            <p:nvPr/>
          </p:nvSpPr>
          <p:spPr>
            <a:xfrm flipH="false" flipV="false" rot="0">
              <a:off x="0" y="0"/>
              <a:ext cx="22071806" cy="1585913"/>
            </a:xfrm>
            <a:custGeom>
              <a:avLst/>
              <a:gdLst/>
              <a:ahLst/>
              <a:cxnLst/>
              <a:rect r="r" b="b" t="t" l="l"/>
              <a:pathLst>
                <a:path h="1585913" w="22071806">
                  <a:moveTo>
                    <a:pt x="0" y="0"/>
                  </a:moveTo>
                  <a:lnTo>
                    <a:pt x="22071806" y="0"/>
                  </a:lnTo>
                  <a:lnTo>
                    <a:pt x="22071806" y="1585913"/>
                  </a:lnTo>
                  <a:lnTo>
                    <a:pt x="0" y="1585913"/>
                  </a:lnTo>
                  <a:close/>
                </a:path>
              </a:pathLst>
            </a:custGeom>
            <a:solidFill>
              <a:srgbClr val="000000">
                <a:alpha val="0"/>
              </a:srgbClr>
            </a:solidFill>
          </p:spPr>
        </p:sp>
        <p:sp>
          <p:nvSpPr>
            <p:cNvPr name="TextBox 70" id="70"/>
            <p:cNvSpPr txBox="true"/>
            <p:nvPr/>
          </p:nvSpPr>
          <p:spPr>
            <a:xfrm>
              <a:off x="0" y="-66675"/>
              <a:ext cx="22071807" cy="1652588"/>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Meskipun efektif dalam jangka pendek, strategi ini memiliki keterbatasan dalam hal keberlanjutan jika tidak disertai dengan perubahan kesadaran dan motivasi internal. Resistensi masyarakat juga sering muncul jika pendekatan ini diterapkan tanpa sosialisasi yang memadai atau dianggap tidak sesuai dengan nilai-nilai lokal.</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F">
                <a:alpha val="56078"/>
              </a:srgbClr>
            </a:solidFill>
          </p:spPr>
        </p:sp>
      </p:grpSp>
      <p:grpSp>
        <p:nvGrpSpPr>
          <p:cNvPr name="Group 5" id="5"/>
          <p:cNvGrpSpPr/>
          <p:nvPr/>
        </p:nvGrpSpPr>
        <p:grpSpPr>
          <a:xfrm rot="0">
            <a:off x="928688" y="772566"/>
            <a:ext cx="10820996" cy="941043"/>
            <a:chOff x="0" y="0"/>
            <a:chExt cx="11963598" cy="1040408"/>
          </a:xfrm>
        </p:grpSpPr>
        <p:sp>
          <p:nvSpPr>
            <p:cNvPr name="Freeform 6" id="6"/>
            <p:cNvSpPr/>
            <p:nvPr/>
          </p:nvSpPr>
          <p:spPr>
            <a:xfrm flipH="false" flipV="false" rot="0">
              <a:off x="0" y="0"/>
              <a:ext cx="11963598" cy="1040408"/>
            </a:xfrm>
            <a:custGeom>
              <a:avLst/>
              <a:gdLst/>
              <a:ahLst/>
              <a:cxnLst/>
              <a:rect r="r" b="b" t="t" l="l"/>
              <a:pathLst>
                <a:path h="1040408" w="11963598">
                  <a:moveTo>
                    <a:pt x="0" y="0"/>
                  </a:moveTo>
                  <a:lnTo>
                    <a:pt x="11963598" y="0"/>
                  </a:lnTo>
                  <a:lnTo>
                    <a:pt x="11963598" y="1040408"/>
                  </a:lnTo>
                  <a:lnTo>
                    <a:pt x="0" y="1040408"/>
                  </a:lnTo>
                  <a:close/>
                </a:path>
              </a:pathLst>
            </a:custGeom>
            <a:solidFill>
              <a:srgbClr val="000000">
                <a:alpha val="0"/>
              </a:srgbClr>
            </a:solidFill>
          </p:spPr>
        </p:sp>
        <p:sp>
          <p:nvSpPr>
            <p:cNvPr name="TextBox 7" id="7"/>
            <p:cNvSpPr txBox="true"/>
            <p:nvPr/>
          </p:nvSpPr>
          <p:spPr>
            <a:xfrm>
              <a:off x="0" y="-19050"/>
              <a:ext cx="11963598" cy="1059458"/>
            </a:xfrm>
            <a:prstGeom prst="rect">
              <a:avLst/>
            </a:prstGeom>
          </p:spPr>
          <p:txBody>
            <a:bodyPr anchor="t" rtlCol="false" tIns="0" lIns="0" bIns="0" rIns="0"/>
            <a:lstStyle/>
            <a:p>
              <a:pPr algn="l">
                <a:lnSpc>
                  <a:spcPts val="6125"/>
                </a:lnSpc>
              </a:pPr>
              <a:r>
                <a:rPr lang="en-US" sz="4875" b="true">
                  <a:solidFill>
                    <a:srgbClr val="00002E"/>
                  </a:solidFill>
                  <a:latin typeface="Nunito Bold"/>
                  <a:ea typeface="Nunito Bold"/>
                  <a:cs typeface="Nunito Bold"/>
                  <a:sym typeface="Nunito Bold"/>
                </a:rPr>
                <a:t>Strategi 2: Pemberian Informasi</a:t>
              </a:r>
            </a:p>
          </p:txBody>
        </p:sp>
      </p:grpSp>
      <p:grpSp>
        <p:nvGrpSpPr>
          <p:cNvPr name="Group 8" id="8"/>
          <p:cNvGrpSpPr/>
          <p:nvPr/>
        </p:nvGrpSpPr>
        <p:grpSpPr>
          <a:xfrm rot="0">
            <a:off x="928687" y="5271046"/>
            <a:ext cx="3121521" cy="390079"/>
            <a:chOff x="0" y="0"/>
            <a:chExt cx="4162028" cy="520105"/>
          </a:xfrm>
        </p:grpSpPr>
        <p:sp>
          <p:nvSpPr>
            <p:cNvPr name="Freeform 9" id="9"/>
            <p:cNvSpPr/>
            <p:nvPr/>
          </p:nvSpPr>
          <p:spPr>
            <a:xfrm flipH="false" flipV="false" rot="0">
              <a:off x="0" y="0"/>
              <a:ext cx="4162029" cy="520105"/>
            </a:xfrm>
            <a:custGeom>
              <a:avLst/>
              <a:gdLst/>
              <a:ahLst/>
              <a:cxnLst/>
              <a:rect r="r" b="b" t="t" l="l"/>
              <a:pathLst>
                <a:path h="520105" w="4162029">
                  <a:moveTo>
                    <a:pt x="0" y="0"/>
                  </a:moveTo>
                  <a:lnTo>
                    <a:pt x="4162029" y="0"/>
                  </a:lnTo>
                  <a:lnTo>
                    <a:pt x="4162029" y="520105"/>
                  </a:lnTo>
                  <a:lnTo>
                    <a:pt x="0" y="520105"/>
                  </a:lnTo>
                  <a:close/>
                </a:path>
              </a:pathLst>
            </a:custGeom>
            <a:solidFill>
              <a:srgbClr val="000000">
                <a:alpha val="0"/>
              </a:srgbClr>
            </a:solidFill>
          </p:spPr>
        </p:sp>
        <p:sp>
          <p:nvSpPr>
            <p:cNvPr name="TextBox 10" id="10"/>
            <p:cNvSpPr txBox="true"/>
            <p:nvPr/>
          </p:nvSpPr>
          <p:spPr>
            <a:xfrm>
              <a:off x="0" y="-9525"/>
              <a:ext cx="4162028" cy="529630"/>
            </a:xfrm>
            <a:prstGeom prst="rect">
              <a:avLst/>
            </a:prstGeom>
          </p:spPr>
          <p:txBody>
            <a:bodyPr anchor="t" rtlCol="false" tIns="0" lIns="0" bIns="0" rIns="0"/>
            <a:lstStyle/>
            <a:p>
              <a:pPr algn="l">
                <a:lnSpc>
                  <a:spcPts val="3062"/>
                </a:lnSpc>
              </a:pPr>
              <a:r>
                <a:rPr lang="en-US" sz="2437" b="true">
                  <a:solidFill>
                    <a:srgbClr val="00002E"/>
                  </a:solidFill>
                  <a:latin typeface="Nunito Bold"/>
                  <a:ea typeface="Nunito Bold"/>
                  <a:cs typeface="Nunito Bold"/>
                  <a:sym typeface="Nunito Bold"/>
                </a:rPr>
                <a:t>Media Massa</a:t>
              </a:r>
            </a:p>
          </p:txBody>
        </p:sp>
      </p:grpSp>
      <p:grpSp>
        <p:nvGrpSpPr>
          <p:cNvPr name="Group 11" id="11"/>
          <p:cNvGrpSpPr/>
          <p:nvPr/>
        </p:nvGrpSpPr>
        <p:grpSpPr>
          <a:xfrm rot="0">
            <a:off x="928688" y="5820221"/>
            <a:ext cx="5211515" cy="2546746"/>
            <a:chOff x="0" y="0"/>
            <a:chExt cx="6948687" cy="3395662"/>
          </a:xfrm>
        </p:grpSpPr>
        <p:sp>
          <p:nvSpPr>
            <p:cNvPr name="Freeform 12" id="12"/>
            <p:cNvSpPr/>
            <p:nvPr/>
          </p:nvSpPr>
          <p:spPr>
            <a:xfrm flipH="false" flipV="false" rot="0">
              <a:off x="0" y="0"/>
              <a:ext cx="6948687" cy="3395662"/>
            </a:xfrm>
            <a:custGeom>
              <a:avLst/>
              <a:gdLst/>
              <a:ahLst/>
              <a:cxnLst/>
              <a:rect r="r" b="b" t="t" l="l"/>
              <a:pathLst>
                <a:path h="3395662" w="6948687">
                  <a:moveTo>
                    <a:pt x="0" y="0"/>
                  </a:moveTo>
                  <a:lnTo>
                    <a:pt x="6948687" y="0"/>
                  </a:lnTo>
                  <a:lnTo>
                    <a:pt x="6948687" y="3395662"/>
                  </a:lnTo>
                  <a:lnTo>
                    <a:pt x="0" y="3395662"/>
                  </a:lnTo>
                  <a:close/>
                </a:path>
              </a:pathLst>
            </a:custGeom>
            <a:solidFill>
              <a:srgbClr val="000000">
                <a:alpha val="0"/>
              </a:srgbClr>
            </a:solidFill>
          </p:spPr>
        </p:sp>
        <p:sp>
          <p:nvSpPr>
            <p:cNvPr name="TextBox 13" id="13"/>
            <p:cNvSpPr txBox="true"/>
            <p:nvPr/>
          </p:nvSpPr>
          <p:spPr>
            <a:xfrm>
              <a:off x="0" y="-85725"/>
              <a:ext cx="6948687" cy="3481387"/>
            </a:xfrm>
            <a:prstGeom prst="rect">
              <a:avLst/>
            </a:prstGeom>
          </p:spPr>
          <p:txBody>
            <a:bodyPr anchor="t" rtlCol="false" tIns="0" lIns="0" bIns="0" rIns="0"/>
            <a:lstStyle/>
            <a:p>
              <a:pPr algn="just">
                <a:lnSpc>
                  <a:spcPts val="3312"/>
                </a:lnSpc>
              </a:pPr>
              <a:r>
                <a:rPr lang="en-US" sz="2062">
                  <a:solidFill>
                    <a:srgbClr val="00002E"/>
                  </a:solidFill>
                  <a:latin typeface="PT Sans"/>
                  <a:ea typeface="PT Sans"/>
                  <a:cs typeface="PT Sans"/>
                  <a:sym typeface="PT Sans"/>
                </a:rPr>
                <a:t>Penggunaan televisi, radio, koran, dan media sosial untuk menyebarkan informasi kesehatan secara luas. Efektif untuk meningkatkan kesadaran dan pengetahuan dasar, terutama untuk isu-isu kesehatan yang sedang menjadi perhatian publik.</a:t>
              </a:r>
            </a:p>
          </p:txBody>
        </p:sp>
      </p:grpSp>
      <p:grpSp>
        <p:nvGrpSpPr>
          <p:cNvPr name="Group 14" id="14"/>
          <p:cNvGrpSpPr/>
          <p:nvPr/>
        </p:nvGrpSpPr>
        <p:grpSpPr>
          <a:xfrm rot="0">
            <a:off x="6538169" y="5271046"/>
            <a:ext cx="3121521" cy="390079"/>
            <a:chOff x="0" y="0"/>
            <a:chExt cx="4162028" cy="520105"/>
          </a:xfrm>
        </p:grpSpPr>
        <p:sp>
          <p:nvSpPr>
            <p:cNvPr name="Freeform 15" id="15"/>
            <p:cNvSpPr/>
            <p:nvPr/>
          </p:nvSpPr>
          <p:spPr>
            <a:xfrm flipH="false" flipV="false" rot="0">
              <a:off x="0" y="0"/>
              <a:ext cx="4162029" cy="520105"/>
            </a:xfrm>
            <a:custGeom>
              <a:avLst/>
              <a:gdLst/>
              <a:ahLst/>
              <a:cxnLst/>
              <a:rect r="r" b="b" t="t" l="l"/>
              <a:pathLst>
                <a:path h="520105" w="4162029">
                  <a:moveTo>
                    <a:pt x="0" y="0"/>
                  </a:moveTo>
                  <a:lnTo>
                    <a:pt x="4162029" y="0"/>
                  </a:lnTo>
                  <a:lnTo>
                    <a:pt x="4162029" y="520105"/>
                  </a:lnTo>
                  <a:lnTo>
                    <a:pt x="0" y="520105"/>
                  </a:lnTo>
                  <a:close/>
                </a:path>
              </a:pathLst>
            </a:custGeom>
            <a:solidFill>
              <a:srgbClr val="000000">
                <a:alpha val="0"/>
              </a:srgbClr>
            </a:solidFill>
          </p:spPr>
        </p:sp>
        <p:sp>
          <p:nvSpPr>
            <p:cNvPr name="TextBox 16" id="16"/>
            <p:cNvSpPr txBox="true"/>
            <p:nvPr/>
          </p:nvSpPr>
          <p:spPr>
            <a:xfrm>
              <a:off x="0" y="-9525"/>
              <a:ext cx="4162028" cy="529630"/>
            </a:xfrm>
            <a:prstGeom prst="rect">
              <a:avLst/>
            </a:prstGeom>
          </p:spPr>
          <p:txBody>
            <a:bodyPr anchor="t" rtlCol="false" tIns="0" lIns="0" bIns="0" rIns="0"/>
            <a:lstStyle/>
            <a:p>
              <a:pPr algn="l">
                <a:lnSpc>
                  <a:spcPts val="3062"/>
                </a:lnSpc>
              </a:pPr>
              <a:r>
                <a:rPr lang="en-US" sz="2437" b="true">
                  <a:solidFill>
                    <a:srgbClr val="00002E"/>
                  </a:solidFill>
                  <a:latin typeface="Nunito Bold"/>
                  <a:ea typeface="Nunito Bold"/>
                  <a:cs typeface="Nunito Bold"/>
                  <a:sym typeface="Nunito Bold"/>
                </a:rPr>
                <a:t>Materi Edukasi</a:t>
              </a:r>
            </a:p>
          </p:txBody>
        </p:sp>
      </p:grpSp>
      <p:grpSp>
        <p:nvGrpSpPr>
          <p:cNvPr name="Group 17" id="17"/>
          <p:cNvGrpSpPr/>
          <p:nvPr/>
        </p:nvGrpSpPr>
        <p:grpSpPr>
          <a:xfrm rot="0">
            <a:off x="6538169" y="5820221"/>
            <a:ext cx="5211515" cy="2122289"/>
            <a:chOff x="0" y="0"/>
            <a:chExt cx="6948687" cy="2829718"/>
          </a:xfrm>
        </p:grpSpPr>
        <p:sp>
          <p:nvSpPr>
            <p:cNvPr name="Freeform 18" id="18"/>
            <p:cNvSpPr/>
            <p:nvPr/>
          </p:nvSpPr>
          <p:spPr>
            <a:xfrm flipH="false" flipV="false" rot="0">
              <a:off x="0" y="0"/>
              <a:ext cx="6948687" cy="2829718"/>
            </a:xfrm>
            <a:custGeom>
              <a:avLst/>
              <a:gdLst/>
              <a:ahLst/>
              <a:cxnLst/>
              <a:rect r="r" b="b" t="t" l="l"/>
              <a:pathLst>
                <a:path h="2829718" w="6948687">
                  <a:moveTo>
                    <a:pt x="0" y="0"/>
                  </a:moveTo>
                  <a:lnTo>
                    <a:pt x="6948687" y="0"/>
                  </a:lnTo>
                  <a:lnTo>
                    <a:pt x="6948687" y="2829718"/>
                  </a:lnTo>
                  <a:lnTo>
                    <a:pt x="0" y="2829718"/>
                  </a:lnTo>
                  <a:close/>
                </a:path>
              </a:pathLst>
            </a:custGeom>
            <a:solidFill>
              <a:srgbClr val="000000">
                <a:alpha val="0"/>
              </a:srgbClr>
            </a:solidFill>
          </p:spPr>
        </p:sp>
        <p:sp>
          <p:nvSpPr>
            <p:cNvPr name="TextBox 19" id="19"/>
            <p:cNvSpPr txBox="true"/>
            <p:nvPr/>
          </p:nvSpPr>
          <p:spPr>
            <a:xfrm>
              <a:off x="0" y="-85725"/>
              <a:ext cx="6948687" cy="2915443"/>
            </a:xfrm>
            <a:prstGeom prst="rect">
              <a:avLst/>
            </a:prstGeom>
          </p:spPr>
          <p:txBody>
            <a:bodyPr anchor="t" rtlCol="false" tIns="0" lIns="0" bIns="0" rIns="0"/>
            <a:lstStyle/>
            <a:p>
              <a:pPr algn="just">
                <a:lnSpc>
                  <a:spcPts val="3312"/>
                </a:lnSpc>
              </a:pPr>
              <a:r>
                <a:rPr lang="en-US" sz="2062">
                  <a:solidFill>
                    <a:srgbClr val="00002E"/>
                  </a:solidFill>
                  <a:latin typeface="PT Sans"/>
                  <a:ea typeface="PT Sans"/>
                  <a:cs typeface="PT Sans"/>
                  <a:sym typeface="PT Sans"/>
                </a:rPr>
                <a:t>Pengembangan pamflet, poster, infografis, dan materi cetak lainnya yang berisi informasi kesehatan. Berguna sebagai referensi yang dapat dibaca ulang dan disebarkan dalam komunitas.</a:t>
              </a:r>
            </a:p>
          </p:txBody>
        </p:sp>
      </p:grpSp>
      <p:sp>
        <p:nvSpPr>
          <p:cNvPr name="Freeform 20" id="20"/>
          <p:cNvSpPr/>
          <p:nvPr/>
        </p:nvSpPr>
        <p:spPr>
          <a:xfrm flipH="false" flipV="false" rot="0">
            <a:off x="12147649" y="2083445"/>
            <a:ext cx="4621411" cy="2856160"/>
          </a:xfrm>
          <a:custGeom>
            <a:avLst/>
            <a:gdLst/>
            <a:ahLst/>
            <a:cxnLst/>
            <a:rect r="r" b="b" t="t" l="l"/>
            <a:pathLst>
              <a:path h="2856160" w="4621411">
                <a:moveTo>
                  <a:pt x="0" y="0"/>
                </a:moveTo>
                <a:lnTo>
                  <a:pt x="4621411" y="0"/>
                </a:lnTo>
                <a:lnTo>
                  <a:pt x="4621411" y="2856160"/>
                </a:lnTo>
                <a:lnTo>
                  <a:pt x="0" y="2856160"/>
                </a:lnTo>
                <a:lnTo>
                  <a:pt x="0" y="0"/>
                </a:lnTo>
                <a:close/>
              </a:path>
            </a:pathLst>
          </a:custGeom>
          <a:blipFill>
            <a:blip r:embed="rId4"/>
            <a:stretch>
              <a:fillRect l="0" t="-2081" r="0" b="-2081"/>
            </a:stretch>
          </a:blipFill>
        </p:spPr>
      </p:sp>
      <p:grpSp>
        <p:nvGrpSpPr>
          <p:cNvPr name="Group 21" id="21"/>
          <p:cNvGrpSpPr/>
          <p:nvPr/>
        </p:nvGrpSpPr>
        <p:grpSpPr>
          <a:xfrm rot="0">
            <a:off x="12147649" y="5271195"/>
            <a:ext cx="3121521" cy="390079"/>
            <a:chOff x="0" y="0"/>
            <a:chExt cx="4162028" cy="520105"/>
          </a:xfrm>
        </p:grpSpPr>
        <p:sp>
          <p:nvSpPr>
            <p:cNvPr name="Freeform 22" id="22"/>
            <p:cNvSpPr/>
            <p:nvPr/>
          </p:nvSpPr>
          <p:spPr>
            <a:xfrm flipH="false" flipV="false" rot="0">
              <a:off x="0" y="0"/>
              <a:ext cx="4162029" cy="520105"/>
            </a:xfrm>
            <a:custGeom>
              <a:avLst/>
              <a:gdLst/>
              <a:ahLst/>
              <a:cxnLst/>
              <a:rect r="r" b="b" t="t" l="l"/>
              <a:pathLst>
                <a:path h="520105" w="4162029">
                  <a:moveTo>
                    <a:pt x="0" y="0"/>
                  </a:moveTo>
                  <a:lnTo>
                    <a:pt x="4162029" y="0"/>
                  </a:lnTo>
                  <a:lnTo>
                    <a:pt x="4162029" y="520105"/>
                  </a:lnTo>
                  <a:lnTo>
                    <a:pt x="0" y="520105"/>
                  </a:lnTo>
                  <a:close/>
                </a:path>
              </a:pathLst>
            </a:custGeom>
            <a:solidFill>
              <a:srgbClr val="000000">
                <a:alpha val="0"/>
              </a:srgbClr>
            </a:solidFill>
          </p:spPr>
        </p:sp>
        <p:sp>
          <p:nvSpPr>
            <p:cNvPr name="TextBox 23" id="23"/>
            <p:cNvSpPr txBox="true"/>
            <p:nvPr/>
          </p:nvSpPr>
          <p:spPr>
            <a:xfrm>
              <a:off x="0" y="-9525"/>
              <a:ext cx="4162028" cy="529630"/>
            </a:xfrm>
            <a:prstGeom prst="rect">
              <a:avLst/>
            </a:prstGeom>
          </p:spPr>
          <p:txBody>
            <a:bodyPr anchor="t" rtlCol="false" tIns="0" lIns="0" bIns="0" rIns="0"/>
            <a:lstStyle/>
            <a:p>
              <a:pPr algn="l">
                <a:lnSpc>
                  <a:spcPts val="3062"/>
                </a:lnSpc>
              </a:pPr>
              <a:r>
                <a:rPr lang="en-US" sz="2437" b="true">
                  <a:solidFill>
                    <a:srgbClr val="00002E"/>
                  </a:solidFill>
                  <a:latin typeface="Nunito Bold"/>
                  <a:ea typeface="Nunito Bold"/>
                  <a:cs typeface="Nunito Bold"/>
                  <a:sym typeface="Nunito Bold"/>
                </a:rPr>
                <a:t>Konseling Individual</a:t>
              </a:r>
            </a:p>
          </p:txBody>
        </p:sp>
      </p:grpSp>
      <p:grpSp>
        <p:nvGrpSpPr>
          <p:cNvPr name="Group 24" id="24"/>
          <p:cNvGrpSpPr/>
          <p:nvPr/>
        </p:nvGrpSpPr>
        <p:grpSpPr>
          <a:xfrm rot="0">
            <a:off x="12147649" y="5820370"/>
            <a:ext cx="5211664" cy="2546746"/>
            <a:chOff x="0" y="0"/>
            <a:chExt cx="6948885" cy="3395662"/>
          </a:xfrm>
        </p:grpSpPr>
        <p:sp>
          <p:nvSpPr>
            <p:cNvPr name="Freeform 25" id="25"/>
            <p:cNvSpPr/>
            <p:nvPr/>
          </p:nvSpPr>
          <p:spPr>
            <a:xfrm flipH="false" flipV="false" rot="0">
              <a:off x="0" y="0"/>
              <a:ext cx="6948885" cy="3395662"/>
            </a:xfrm>
            <a:custGeom>
              <a:avLst/>
              <a:gdLst/>
              <a:ahLst/>
              <a:cxnLst/>
              <a:rect r="r" b="b" t="t" l="l"/>
              <a:pathLst>
                <a:path h="3395662" w="6948885">
                  <a:moveTo>
                    <a:pt x="0" y="0"/>
                  </a:moveTo>
                  <a:lnTo>
                    <a:pt x="6948885" y="0"/>
                  </a:lnTo>
                  <a:lnTo>
                    <a:pt x="6948885" y="3395662"/>
                  </a:lnTo>
                  <a:lnTo>
                    <a:pt x="0" y="3395662"/>
                  </a:lnTo>
                  <a:close/>
                </a:path>
              </a:pathLst>
            </a:custGeom>
            <a:solidFill>
              <a:srgbClr val="000000">
                <a:alpha val="0"/>
              </a:srgbClr>
            </a:solidFill>
          </p:spPr>
        </p:sp>
        <p:sp>
          <p:nvSpPr>
            <p:cNvPr name="TextBox 26" id="26"/>
            <p:cNvSpPr txBox="true"/>
            <p:nvPr/>
          </p:nvSpPr>
          <p:spPr>
            <a:xfrm>
              <a:off x="0" y="-85725"/>
              <a:ext cx="6948885" cy="3481387"/>
            </a:xfrm>
            <a:prstGeom prst="rect">
              <a:avLst/>
            </a:prstGeom>
          </p:spPr>
          <p:txBody>
            <a:bodyPr anchor="t" rtlCol="false" tIns="0" lIns="0" bIns="0" rIns="0"/>
            <a:lstStyle/>
            <a:p>
              <a:pPr algn="just">
                <a:lnSpc>
                  <a:spcPts val="3312"/>
                </a:lnSpc>
              </a:pPr>
              <a:r>
                <a:rPr lang="en-US" sz="2062">
                  <a:solidFill>
                    <a:srgbClr val="00002E"/>
                  </a:solidFill>
                  <a:latin typeface="PT Sans"/>
                  <a:ea typeface="PT Sans"/>
                  <a:cs typeface="PT Sans"/>
                  <a:sym typeface="PT Sans"/>
                </a:rPr>
                <a:t>Pemberian informasi kesehatan secara personal melalui konsultasi dengan tenaga kesehatan. Memungkinkan penyesuaian informasi dengan kebutuhan dan kondisi individu serta pemberian umpan balik langsung.</a:t>
              </a:r>
            </a:p>
          </p:txBody>
        </p:sp>
      </p:grpSp>
      <p:grpSp>
        <p:nvGrpSpPr>
          <p:cNvPr name="Group 27" id="27"/>
          <p:cNvGrpSpPr/>
          <p:nvPr/>
        </p:nvGrpSpPr>
        <p:grpSpPr>
          <a:xfrm rot="0">
            <a:off x="928687" y="8665518"/>
            <a:ext cx="16430625" cy="848916"/>
            <a:chOff x="0" y="0"/>
            <a:chExt cx="21907500" cy="1131888"/>
          </a:xfrm>
        </p:grpSpPr>
        <p:sp>
          <p:nvSpPr>
            <p:cNvPr name="Freeform 28" id="28"/>
            <p:cNvSpPr/>
            <p:nvPr/>
          </p:nvSpPr>
          <p:spPr>
            <a:xfrm flipH="false" flipV="false" rot="0">
              <a:off x="0" y="0"/>
              <a:ext cx="21907500" cy="1131888"/>
            </a:xfrm>
            <a:custGeom>
              <a:avLst/>
              <a:gdLst/>
              <a:ahLst/>
              <a:cxnLst/>
              <a:rect r="r" b="b" t="t" l="l"/>
              <a:pathLst>
                <a:path h="1131888" w="21907500">
                  <a:moveTo>
                    <a:pt x="0" y="0"/>
                  </a:moveTo>
                  <a:lnTo>
                    <a:pt x="21907500" y="0"/>
                  </a:lnTo>
                  <a:lnTo>
                    <a:pt x="21907500" y="1131888"/>
                  </a:lnTo>
                  <a:lnTo>
                    <a:pt x="0" y="1131888"/>
                  </a:lnTo>
                  <a:close/>
                </a:path>
              </a:pathLst>
            </a:custGeom>
            <a:solidFill>
              <a:srgbClr val="000000">
                <a:alpha val="0"/>
              </a:srgbClr>
            </a:solidFill>
          </p:spPr>
        </p:sp>
        <p:sp>
          <p:nvSpPr>
            <p:cNvPr name="TextBox 29" id="29"/>
            <p:cNvSpPr txBox="true"/>
            <p:nvPr/>
          </p:nvSpPr>
          <p:spPr>
            <a:xfrm>
              <a:off x="0" y="-85725"/>
              <a:ext cx="21907500" cy="1217613"/>
            </a:xfrm>
            <a:prstGeom prst="rect">
              <a:avLst/>
            </a:prstGeom>
          </p:spPr>
          <p:txBody>
            <a:bodyPr anchor="t" rtlCol="false" tIns="0" lIns="0" bIns="0" rIns="0"/>
            <a:lstStyle/>
            <a:p>
              <a:pPr algn="l">
                <a:lnSpc>
                  <a:spcPts val="3312"/>
                </a:lnSpc>
              </a:pPr>
              <a:r>
                <a:rPr lang="en-US" sz="2062">
                  <a:solidFill>
                    <a:srgbClr val="00002E"/>
                  </a:solidFill>
                  <a:latin typeface="PT Sans"/>
                  <a:ea typeface="PT Sans"/>
                  <a:cs typeface="PT Sans"/>
                  <a:sym typeface="PT Sans"/>
                </a:rPr>
                <a:t>Strategi pemberian informasi berfokus pada peningkatan pengetahuan dan kesadaran sebagai langkah awal menuju perubahan perilaku. Efektivitas strategi ini sangat bergantung pada kredibilitas sumber, kejelasan pesan, dan relevansi informasi dengan kebutuhan target sasaran.</a:t>
              </a:r>
            </a:p>
          </p:txBody>
        </p:sp>
      </p:grpSp>
      <p:sp>
        <p:nvSpPr>
          <p:cNvPr name="Freeform 30" id="30"/>
          <p:cNvSpPr/>
          <p:nvPr/>
        </p:nvSpPr>
        <p:spPr>
          <a:xfrm flipH="false" flipV="false" rot="0">
            <a:off x="6538169" y="2426340"/>
            <a:ext cx="4549187" cy="2247298"/>
          </a:xfrm>
          <a:custGeom>
            <a:avLst/>
            <a:gdLst/>
            <a:ahLst/>
            <a:cxnLst/>
            <a:rect r="r" b="b" t="t" l="l"/>
            <a:pathLst>
              <a:path h="2247298" w="4549187">
                <a:moveTo>
                  <a:pt x="0" y="0"/>
                </a:moveTo>
                <a:lnTo>
                  <a:pt x="4549187" y="0"/>
                </a:lnTo>
                <a:lnTo>
                  <a:pt x="4549187" y="2247298"/>
                </a:lnTo>
                <a:lnTo>
                  <a:pt x="0" y="224729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1" id="31"/>
          <p:cNvSpPr/>
          <p:nvPr/>
        </p:nvSpPr>
        <p:spPr>
          <a:xfrm flipH="false" flipV="false" rot="0">
            <a:off x="1377888" y="2053942"/>
            <a:ext cx="3091915" cy="2619696"/>
          </a:xfrm>
          <a:custGeom>
            <a:avLst/>
            <a:gdLst/>
            <a:ahLst/>
            <a:cxnLst/>
            <a:rect r="r" b="b" t="t" l="l"/>
            <a:pathLst>
              <a:path h="2619696" w="3091915">
                <a:moveTo>
                  <a:pt x="0" y="0"/>
                </a:moveTo>
                <a:lnTo>
                  <a:pt x="3091916" y="0"/>
                </a:lnTo>
                <a:lnTo>
                  <a:pt x="3091916" y="2619696"/>
                </a:lnTo>
                <a:lnTo>
                  <a:pt x="0" y="261969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F">
                <a:alpha val="56078"/>
              </a:srgbClr>
            </a:solidFill>
          </p:spPr>
        </p:sp>
      </p:grpSp>
      <p:grpSp>
        <p:nvGrpSpPr>
          <p:cNvPr name="Group 5" id="5"/>
          <p:cNvGrpSpPr/>
          <p:nvPr/>
        </p:nvGrpSpPr>
        <p:grpSpPr>
          <a:xfrm rot="0">
            <a:off x="944016" y="741760"/>
            <a:ext cx="8437810" cy="793254"/>
            <a:chOff x="0" y="0"/>
            <a:chExt cx="11250413" cy="1057672"/>
          </a:xfrm>
        </p:grpSpPr>
        <p:sp>
          <p:nvSpPr>
            <p:cNvPr name="Freeform 6" id="6"/>
            <p:cNvSpPr/>
            <p:nvPr/>
          </p:nvSpPr>
          <p:spPr>
            <a:xfrm flipH="false" flipV="false" rot="0">
              <a:off x="0" y="0"/>
              <a:ext cx="11250413" cy="1057672"/>
            </a:xfrm>
            <a:custGeom>
              <a:avLst/>
              <a:gdLst/>
              <a:ahLst/>
              <a:cxnLst/>
              <a:rect r="r" b="b" t="t" l="l"/>
              <a:pathLst>
                <a:path h="1057672" w="11250413">
                  <a:moveTo>
                    <a:pt x="0" y="0"/>
                  </a:moveTo>
                  <a:lnTo>
                    <a:pt x="11250413" y="0"/>
                  </a:lnTo>
                  <a:lnTo>
                    <a:pt x="11250413" y="1057672"/>
                  </a:lnTo>
                  <a:lnTo>
                    <a:pt x="0" y="1057672"/>
                  </a:lnTo>
                  <a:close/>
                </a:path>
              </a:pathLst>
            </a:custGeom>
            <a:solidFill>
              <a:srgbClr val="000000">
                <a:alpha val="0"/>
              </a:srgbClr>
            </a:solidFill>
          </p:spPr>
        </p:sp>
        <p:sp>
          <p:nvSpPr>
            <p:cNvPr name="TextBox 7" id="7"/>
            <p:cNvSpPr txBox="true"/>
            <p:nvPr/>
          </p:nvSpPr>
          <p:spPr>
            <a:xfrm>
              <a:off x="0" y="-28575"/>
              <a:ext cx="11250413" cy="1086247"/>
            </a:xfrm>
            <a:prstGeom prst="rect">
              <a:avLst/>
            </a:prstGeom>
          </p:spPr>
          <p:txBody>
            <a:bodyPr anchor="t" rtlCol="false" tIns="0" lIns="0" bIns="0" rIns="0"/>
            <a:lstStyle/>
            <a:p>
              <a:pPr algn="l">
                <a:lnSpc>
                  <a:spcPts val="6187"/>
                </a:lnSpc>
              </a:pPr>
              <a:r>
                <a:rPr lang="en-US" sz="4937" b="true">
                  <a:solidFill>
                    <a:srgbClr val="00002E"/>
                  </a:solidFill>
                  <a:latin typeface="Nunito Bold"/>
                  <a:ea typeface="Nunito Bold"/>
                  <a:cs typeface="Nunito Bold"/>
                  <a:sym typeface="Nunito Bold"/>
                </a:rPr>
                <a:t>Strategi 3: Diskusi Partisipasi</a:t>
              </a:r>
            </a:p>
          </p:txBody>
        </p:sp>
      </p:grpSp>
      <p:grpSp>
        <p:nvGrpSpPr>
          <p:cNvPr name="Group 8" id="8"/>
          <p:cNvGrpSpPr/>
          <p:nvPr/>
        </p:nvGrpSpPr>
        <p:grpSpPr>
          <a:xfrm rot="0">
            <a:off x="929729" y="2363391"/>
            <a:ext cx="635347" cy="635347"/>
            <a:chOff x="0" y="0"/>
            <a:chExt cx="847130" cy="847130"/>
          </a:xfrm>
        </p:grpSpPr>
        <p:sp>
          <p:nvSpPr>
            <p:cNvPr name="Freeform 9" id="9"/>
            <p:cNvSpPr/>
            <p:nvPr/>
          </p:nvSpPr>
          <p:spPr>
            <a:xfrm flipH="false" flipV="false" rot="0">
              <a:off x="19050" y="19050"/>
              <a:ext cx="808990" cy="808990"/>
            </a:xfrm>
            <a:custGeom>
              <a:avLst/>
              <a:gdLst/>
              <a:ahLst/>
              <a:cxnLst/>
              <a:rect r="r" b="b" t="t" l="l"/>
              <a:pathLst>
                <a:path h="808990" w="808990">
                  <a:moveTo>
                    <a:pt x="0" y="404495"/>
                  </a:moveTo>
                  <a:cubicBezTo>
                    <a:pt x="0" y="181102"/>
                    <a:pt x="181102" y="0"/>
                    <a:pt x="404495" y="0"/>
                  </a:cubicBezTo>
                  <a:cubicBezTo>
                    <a:pt x="627888" y="0"/>
                    <a:pt x="808990" y="181102"/>
                    <a:pt x="808990" y="404495"/>
                  </a:cubicBezTo>
                  <a:cubicBezTo>
                    <a:pt x="808990" y="627888"/>
                    <a:pt x="627888" y="808990"/>
                    <a:pt x="404495" y="808990"/>
                  </a:cubicBezTo>
                  <a:cubicBezTo>
                    <a:pt x="181102" y="808990"/>
                    <a:pt x="0" y="627888"/>
                    <a:pt x="0" y="404495"/>
                  </a:cubicBezTo>
                  <a:close/>
                </a:path>
              </a:pathLst>
            </a:custGeom>
            <a:solidFill>
              <a:srgbClr val="F3F3FF"/>
            </a:solidFill>
          </p:spPr>
        </p:sp>
        <p:sp>
          <p:nvSpPr>
            <p:cNvPr name="Freeform 10" id="10"/>
            <p:cNvSpPr/>
            <p:nvPr/>
          </p:nvSpPr>
          <p:spPr>
            <a:xfrm flipH="false" flipV="false" rot="0">
              <a:off x="0" y="0"/>
              <a:ext cx="847090" cy="847090"/>
            </a:xfrm>
            <a:custGeom>
              <a:avLst/>
              <a:gdLst/>
              <a:ahLst/>
              <a:cxnLst/>
              <a:rect r="r" b="b" t="t" l="l"/>
              <a:pathLst>
                <a:path h="847090" w="847090">
                  <a:moveTo>
                    <a:pt x="0" y="423545"/>
                  </a:moveTo>
                  <a:cubicBezTo>
                    <a:pt x="0" y="189611"/>
                    <a:pt x="189611" y="0"/>
                    <a:pt x="423545" y="0"/>
                  </a:cubicBezTo>
                  <a:cubicBezTo>
                    <a:pt x="434086" y="0"/>
                    <a:pt x="442595" y="8509"/>
                    <a:pt x="442595" y="19050"/>
                  </a:cubicBezTo>
                  <a:lnTo>
                    <a:pt x="423545" y="19050"/>
                  </a:lnTo>
                  <a:lnTo>
                    <a:pt x="423545" y="0"/>
                  </a:lnTo>
                  <a:lnTo>
                    <a:pt x="423545" y="19050"/>
                  </a:lnTo>
                  <a:lnTo>
                    <a:pt x="423545" y="0"/>
                  </a:lnTo>
                  <a:cubicBezTo>
                    <a:pt x="657479" y="0"/>
                    <a:pt x="847090" y="189611"/>
                    <a:pt x="847090" y="423545"/>
                  </a:cubicBezTo>
                  <a:cubicBezTo>
                    <a:pt x="847090" y="432308"/>
                    <a:pt x="841121" y="439928"/>
                    <a:pt x="832612" y="442087"/>
                  </a:cubicBezTo>
                  <a:lnTo>
                    <a:pt x="828040" y="423545"/>
                  </a:lnTo>
                  <a:lnTo>
                    <a:pt x="847090" y="423545"/>
                  </a:lnTo>
                  <a:cubicBezTo>
                    <a:pt x="847090" y="657479"/>
                    <a:pt x="657479" y="847090"/>
                    <a:pt x="423545" y="847090"/>
                  </a:cubicBezTo>
                  <a:lnTo>
                    <a:pt x="423545" y="828040"/>
                  </a:lnTo>
                  <a:lnTo>
                    <a:pt x="423545" y="808990"/>
                  </a:lnTo>
                  <a:lnTo>
                    <a:pt x="423545" y="828040"/>
                  </a:lnTo>
                  <a:lnTo>
                    <a:pt x="423545" y="847090"/>
                  </a:lnTo>
                  <a:cubicBezTo>
                    <a:pt x="189611" y="847090"/>
                    <a:pt x="0" y="657479"/>
                    <a:pt x="0" y="423545"/>
                  </a:cubicBezTo>
                  <a:lnTo>
                    <a:pt x="19050" y="423545"/>
                  </a:lnTo>
                  <a:lnTo>
                    <a:pt x="0" y="423545"/>
                  </a:lnTo>
                  <a:moveTo>
                    <a:pt x="38100" y="423545"/>
                  </a:moveTo>
                  <a:lnTo>
                    <a:pt x="19050" y="423545"/>
                  </a:lnTo>
                  <a:lnTo>
                    <a:pt x="38100" y="423545"/>
                  </a:lnTo>
                  <a:cubicBezTo>
                    <a:pt x="38100" y="636397"/>
                    <a:pt x="210693" y="808990"/>
                    <a:pt x="423545" y="808990"/>
                  </a:cubicBezTo>
                  <a:cubicBezTo>
                    <a:pt x="434086" y="808990"/>
                    <a:pt x="442595" y="817499"/>
                    <a:pt x="442595" y="828040"/>
                  </a:cubicBezTo>
                  <a:cubicBezTo>
                    <a:pt x="442595" y="838581"/>
                    <a:pt x="434086" y="847090"/>
                    <a:pt x="423545" y="847090"/>
                  </a:cubicBezTo>
                  <a:cubicBezTo>
                    <a:pt x="413004" y="847090"/>
                    <a:pt x="404495" y="838581"/>
                    <a:pt x="404495" y="828040"/>
                  </a:cubicBezTo>
                  <a:cubicBezTo>
                    <a:pt x="404495" y="817499"/>
                    <a:pt x="413004" y="808990"/>
                    <a:pt x="423545" y="808990"/>
                  </a:cubicBezTo>
                  <a:cubicBezTo>
                    <a:pt x="636397" y="808990"/>
                    <a:pt x="808990" y="636397"/>
                    <a:pt x="808990" y="423545"/>
                  </a:cubicBezTo>
                  <a:cubicBezTo>
                    <a:pt x="808990" y="414782"/>
                    <a:pt x="814959" y="407162"/>
                    <a:pt x="823468" y="405003"/>
                  </a:cubicBezTo>
                  <a:lnTo>
                    <a:pt x="828040" y="423545"/>
                  </a:lnTo>
                  <a:lnTo>
                    <a:pt x="808990" y="423545"/>
                  </a:lnTo>
                  <a:cubicBezTo>
                    <a:pt x="808990" y="210693"/>
                    <a:pt x="636397" y="38100"/>
                    <a:pt x="423545" y="38100"/>
                  </a:cubicBezTo>
                  <a:cubicBezTo>
                    <a:pt x="413004" y="38100"/>
                    <a:pt x="404495" y="29591"/>
                    <a:pt x="404495" y="19050"/>
                  </a:cubicBezTo>
                  <a:lnTo>
                    <a:pt x="423545" y="19050"/>
                  </a:lnTo>
                  <a:lnTo>
                    <a:pt x="423545" y="38100"/>
                  </a:lnTo>
                  <a:cubicBezTo>
                    <a:pt x="210693" y="38100"/>
                    <a:pt x="38100" y="210693"/>
                    <a:pt x="38100" y="423545"/>
                  </a:cubicBezTo>
                  <a:close/>
                </a:path>
              </a:pathLst>
            </a:custGeom>
            <a:solidFill>
              <a:srgbClr val="2D4DF2"/>
            </a:solidFill>
          </p:spPr>
        </p:sp>
      </p:grpSp>
      <p:grpSp>
        <p:nvGrpSpPr>
          <p:cNvPr name="Group 11" id="11"/>
          <p:cNvGrpSpPr/>
          <p:nvPr/>
        </p:nvGrpSpPr>
        <p:grpSpPr>
          <a:xfrm rot="0">
            <a:off x="1056978" y="2443014"/>
            <a:ext cx="380702" cy="475952"/>
            <a:chOff x="0" y="0"/>
            <a:chExt cx="507603" cy="634603"/>
          </a:xfrm>
        </p:grpSpPr>
        <p:sp>
          <p:nvSpPr>
            <p:cNvPr name="Freeform 12" id="12"/>
            <p:cNvSpPr/>
            <p:nvPr/>
          </p:nvSpPr>
          <p:spPr>
            <a:xfrm flipH="false" flipV="false" rot="0">
              <a:off x="0" y="0"/>
              <a:ext cx="507603" cy="634603"/>
            </a:xfrm>
            <a:custGeom>
              <a:avLst/>
              <a:gdLst/>
              <a:ahLst/>
              <a:cxnLst/>
              <a:rect r="r" b="b" t="t" l="l"/>
              <a:pathLst>
                <a:path h="634603" w="507603">
                  <a:moveTo>
                    <a:pt x="0" y="0"/>
                  </a:moveTo>
                  <a:lnTo>
                    <a:pt x="507603" y="0"/>
                  </a:lnTo>
                  <a:lnTo>
                    <a:pt x="507603" y="634603"/>
                  </a:lnTo>
                  <a:lnTo>
                    <a:pt x="0" y="634603"/>
                  </a:lnTo>
                  <a:close/>
                </a:path>
              </a:pathLst>
            </a:custGeom>
            <a:solidFill>
              <a:srgbClr val="000000">
                <a:alpha val="0"/>
              </a:srgbClr>
            </a:solidFill>
          </p:spPr>
        </p:sp>
        <p:sp>
          <p:nvSpPr>
            <p:cNvPr name="TextBox 13" id="13"/>
            <p:cNvSpPr txBox="true"/>
            <p:nvPr/>
          </p:nvSpPr>
          <p:spPr>
            <a:xfrm>
              <a:off x="0" y="57150"/>
              <a:ext cx="507603" cy="577453"/>
            </a:xfrm>
            <a:prstGeom prst="rect">
              <a:avLst/>
            </a:prstGeom>
          </p:spPr>
          <p:txBody>
            <a:bodyPr anchor="t" rtlCol="false" tIns="0" lIns="0" bIns="0" rIns="0"/>
            <a:lstStyle/>
            <a:p>
              <a:pPr algn="ctr">
                <a:lnSpc>
                  <a:spcPts val="2937"/>
                </a:lnSpc>
              </a:pPr>
              <a:r>
                <a:rPr lang="en-US" sz="2937" b="true">
                  <a:solidFill>
                    <a:srgbClr val="00002E"/>
                  </a:solidFill>
                  <a:latin typeface="Nunito Bold"/>
                  <a:ea typeface="Nunito Bold"/>
                  <a:cs typeface="Nunito Bold"/>
                  <a:sym typeface="Nunito Bold"/>
                </a:rPr>
                <a:t>1</a:t>
              </a:r>
            </a:p>
          </p:txBody>
        </p:sp>
      </p:grpSp>
      <p:grpSp>
        <p:nvGrpSpPr>
          <p:cNvPr name="Group 14" id="14"/>
          <p:cNvGrpSpPr/>
          <p:nvPr/>
        </p:nvGrpSpPr>
        <p:grpSpPr>
          <a:xfrm rot="0">
            <a:off x="1820466" y="2377679"/>
            <a:ext cx="3173314" cy="396627"/>
            <a:chOff x="0" y="0"/>
            <a:chExt cx="4231085" cy="528837"/>
          </a:xfrm>
        </p:grpSpPr>
        <p:sp>
          <p:nvSpPr>
            <p:cNvPr name="Freeform 15" id="15"/>
            <p:cNvSpPr/>
            <p:nvPr/>
          </p:nvSpPr>
          <p:spPr>
            <a:xfrm flipH="false" flipV="false" rot="0">
              <a:off x="0" y="0"/>
              <a:ext cx="4231085" cy="528837"/>
            </a:xfrm>
            <a:custGeom>
              <a:avLst/>
              <a:gdLst/>
              <a:ahLst/>
              <a:cxnLst/>
              <a:rect r="r" b="b" t="t" l="l"/>
              <a:pathLst>
                <a:path h="528837" w="4231085">
                  <a:moveTo>
                    <a:pt x="0" y="0"/>
                  </a:moveTo>
                  <a:lnTo>
                    <a:pt x="4231085" y="0"/>
                  </a:lnTo>
                  <a:lnTo>
                    <a:pt x="4231085" y="528837"/>
                  </a:lnTo>
                  <a:lnTo>
                    <a:pt x="0" y="528837"/>
                  </a:lnTo>
                  <a:close/>
                </a:path>
              </a:pathLst>
            </a:custGeom>
            <a:solidFill>
              <a:srgbClr val="000000">
                <a:alpha val="0"/>
              </a:srgbClr>
            </a:solidFill>
          </p:spPr>
        </p:sp>
        <p:sp>
          <p:nvSpPr>
            <p:cNvPr name="TextBox 16" id="16"/>
            <p:cNvSpPr txBox="true"/>
            <p:nvPr/>
          </p:nvSpPr>
          <p:spPr>
            <a:xfrm>
              <a:off x="0" y="-9525"/>
              <a:ext cx="4231085" cy="538362"/>
            </a:xfrm>
            <a:prstGeom prst="rect">
              <a:avLst/>
            </a:prstGeom>
          </p:spPr>
          <p:txBody>
            <a:bodyPr anchor="t" rtlCol="false" tIns="0" lIns="0" bIns="0" rIns="0"/>
            <a:lstStyle/>
            <a:p>
              <a:pPr algn="l">
                <a:lnSpc>
                  <a:spcPts val="3062"/>
                </a:lnSpc>
              </a:pPr>
              <a:r>
                <a:rPr lang="en-US" sz="2437" b="true">
                  <a:solidFill>
                    <a:srgbClr val="00002E"/>
                  </a:solidFill>
                  <a:latin typeface="Nunito Bold"/>
                  <a:ea typeface="Nunito Bold"/>
                  <a:cs typeface="Nunito Bold"/>
                  <a:sym typeface="Nunito Bold"/>
                </a:rPr>
                <a:t>Dialog Komunitas</a:t>
              </a:r>
            </a:p>
          </p:txBody>
        </p:sp>
      </p:grpSp>
      <p:grpSp>
        <p:nvGrpSpPr>
          <p:cNvPr name="Group 17" id="17"/>
          <p:cNvGrpSpPr/>
          <p:nvPr/>
        </p:nvGrpSpPr>
        <p:grpSpPr>
          <a:xfrm rot="0">
            <a:off x="1820466" y="2936081"/>
            <a:ext cx="7188696" cy="2157264"/>
            <a:chOff x="0" y="0"/>
            <a:chExt cx="9584928" cy="2876352"/>
          </a:xfrm>
        </p:grpSpPr>
        <p:sp>
          <p:nvSpPr>
            <p:cNvPr name="Freeform 18" id="18"/>
            <p:cNvSpPr/>
            <p:nvPr/>
          </p:nvSpPr>
          <p:spPr>
            <a:xfrm flipH="false" flipV="false" rot="0">
              <a:off x="0" y="0"/>
              <a:ext cx="9584928" cy="2876352"/>
            </a:xfrm>
            <a:custGeom>
              <a:avLst/>
              <a:gdLst/>
              <a:ahLst/>
              <a:cxnLst/>
              <a:rect r="r" b="b" t="t" l="l"/>
              <a:pathLst>
                <a:path h="2876352" w="9584928">
                  <a:moveTo>
                    <a:pt x="0" y="0"/>
                  </a:moveTo>
                  <a:lnTo>
                    <a:pt x="9584928" y="0"/>
                  </a:lnTo>
                  <a:lnTo>
                    <a:pt x="9584928" y="2876352"/>
                  </a:lnTo>
                  <a:lnTo>
                    <a:pt x="0" y="2876352"/>
                  </a:lnTo>
                  <a:close/>
                </a:path>
              </a:pathLst>
            </a:custGeom>
            <a:solidFill>
              <a:srgbClr val="000000">
                <a:alpha val="0"/>
              </a:srgbClr>
            </a:solidFill>
          </p:spPr>
        </p:sp>
        <p:sp>
          <p:nvSpPr>
            <p:cNvPr name="TextBox 19" id="19"/>
            <p:cNvSpPr txBox="true"/>
            <p:nvPr/>
          </p:nvSpPr>
          <p:spPr>
            <a:xfrm>
              <a:off x="0" y="-85725"/>
              <a:ext cx="9584928" cy="2962077"/>
            </a:xfrm>
            <a:prstGeom prst="rect">
              <a:avLst/>
            </a:prstGeom>
          </p:spPr>
          <p:txBody>
            <a:bodyPr anchor="t" rtlCol="false" tIns="0" lIns="0" bIns="0" rIns="0"/>
            <a:lstStyle/>
            <a:p>
              <a:pPr algn="just">
                <a:lnSpc>
                  <a:spcPts val="3374"/>
                </a:lnSpc>
              </a:pPr>
              <a:r>
                <a:rPr lang="en-US" sz="2062">
                  <a:solidFill>
                    <a:srgbClr val="00002E"/>
                  </a:solidFill>
                  <a:latin typeface="PT Sans"/>
                  <a:ea typeface="PT Sans"/>
                  <a:cs typeface="PT Sans"/>
                  <a:sym typeface="PT Sans"/>
                </a:rPr>
                <a:t>Pertemuan rutin dengan anggota masyarakat untuk mendiskusikan masalah kesehatan lokal dan solusinya. Pendekatan ini memberdayakan masyarakat untuk mengidentifikasi isu kesehatan prioritas dan terlibat aktif dalam perencanaan intervensi.</a:t>
              </a:r>
            </a:p>
          </p:txBody>
        </p:sp>
      </p:grpSp>
      <p:grpSp>
        <p:nvGrpSpPr>
          <p:cNvPr name="Group 20" id="20"/>
          <p:cNvGrpSpPr/>
          <p:nvPr/>
        </p:nvGrpSpPr>
        <p:grpSpPr>
          <a:xfrm rot="0">
            <a:off x="9264551" y="2363391"/>
            <a:ext cx="635348" cy="635347"/>
            <a:chOff x="0" y="0"/>
            <a:chExt cx="847130" cy="847130"/>
          </a:xfrm>
        </p:grpSpPr>
        <p:sp>
          <p:nvSpPr>
            <p:cNvPr name="Freeform 21" id="21"/>
            <p:cNvSpPr/>
            <p:nvPr/>
          </p:nvSpPr>
          <p:spPr>
            <a:xfrm flipH="false" flipV="false" rot="0">
              <a:off x="19050" y="19050"/>
              <a:ext cx="808990" cy="808990"/>
            </a:xfrm>
            <a:custGeom>
              <a:avLst/>
              <a:gdLst/>
              <a:ahLst/>
              <a:cxnLst/>
              <a:rect r="r" b="b" t="t" l="l"/>
              <a:pathLst>
                <a:path h="808990" w="808990">
                  <a:moveTo>
                    <a:pt x="0" y="404495"/>
                  </a:moveTo>
                  <a:cubicBezTo>
                    <a:pt x="0" y="181102"/>
                    <a:pt x="181102" y="0"/>
                    <a:pt x="404495" y="0"/>
                  </a:cubicBezTo>
                  <a:cubicBezTo>
                    <a:pt x="627888" y="0"/>
                    <a:pt x="808990" y="181102"/>
                    <a:pt x="808990" y="404495"/>
                  </a:cubicBezTo>
                  <a:cubicBezTo>
                    <a:pt x="808990" y="627888"/>
                    <a:pt x="627888" y="808990"/>
                    <a:pt x="404495" y="808990"/>
                  </a:cubicBezTo>
                  <a:cubicBezTo>
                    <a:pt x="181102" y="808990"/>
                    <a:pt x="0" y="627888"/>
                    <a:pt x="0" y="404495"/>
                  </a:cubicBezTo>
                  <a:close/>
                </a:path>
              </a:pathLst>
            </a:custGeom>
            <a:solidFill>
              <a:srgbClr val="F3F3FF"/>
            </a:solidFill>
          </p:spPr>
        </p:sp>
        <p:sp>
          <p:nvSpPr>
            <p:cNvPr name="Freeform 22" id="22"/>
            <p:cNvSpPr/>
            <p:nvPr/>
          </p:nvSpPr>
          <p:spPr>
            <a:xfrm flipH="false" flipV="false" rot="0">
              <a:off x="0" y="0"/>
              <a:ext cx="847090" cy="847090"/>
            </a:xfrm>
            <a:custGeom>
              <a:avLst/>
              <a:gdLst/>
              <a:ahLst/>
              <a:cxnLst/>
              <a:rect r="r" b="b" t="t" l="l"/>
              <a:pathLst>
                <a:path h="847090" w="847090">
                  <a:moveTo>
                    <a:pt x="0" y="423545"/>
                  </a:moveTo>
                  <a:cubicBezTo>
                    <a:pt x="0" y="189611"/>
                    <a:pt x="189611" y="0"/>
                    <a:pt x="423545" y="0"/>
                  </a:cubicBezTo>
                  <a:cubicBezTo>
                    <a:pt x="434086" y="0"/>
                    <a:pt x="442595" y="8509"/>
                    <a:pt x="442595" y="19050"/>
                  </a:cubicBezTo>
                  <a:lnTo>
                    <a:pt x="423545" y="19050"/>
                  </a:lnTo>
                  <a:lnTo>
                    <a:pt x="423545" y="0"/>
                  </a:lnTo>
                  <a:lnTo>
                    <a:pt x="423545" y="19050"/>
                  </a:lnTo>
                  <a:lnTo>
                    <a:pt x="423545" y="0"/>
                  </a:lnTo>
                  <a:cubicBezTo>
                    <a:pt x="657479" y="0"/>
                    <a:pt x="847090" y="189611"/>
                    <a:pt x="847090" y="423545"/>
                  </a:cubicBezTo>
                  <a:cubicBezTo>
                    <a:pt x="847090" y="432308"/>
                    <a:pt x="841121" y="439928"/>
                    <a:pt x="832612" y="442087"/>
                  </a:cubicBezTo>
                  <a:lnTo>
                    <a:pt x="828040" y="423545"/>
                  </a:lnTo>
                  <a:lnTo>
                    <a:pt x="847090" y="423545"/>
                  </a:lnTo>
                  <a:cubicBezTo>
                    <a:pt x="847090" y="657479"/>
                    <a:pt x="657479" y="847090"/>
                    <a:pt x="423545" y="847090"/>
                  </a:cubicBezTo>
                  <a:lnTo>
                    <a:pt x="423545" y="828040"/>
                  </a:lnTo>
                  <a:lnTo>
                    <a:pt x="423545" y="808990"/>
                  </a:lnTo>
                  <a:lnTo>
                    <a:pt x="423545" y="828040"/>
                  </a:lnTo>
                  <a:lnTo>
                    <a:pt x="423545" y="847090"/>
                  </a:lnTo>
                  <a:cubicBezTo>
                    <a:pt x="189611" y="847090"/>
                    <a:pt x="0" y="657479"/>
                    <a:pt x="0" y="423545"/>
                  </a:cubicBezTo>
                  <a:lnTo>
                    <a:pt x="19050" y="423545"/>
                  </a:lnTo>
                  <a:lnTo>
                    <a:pt x="0" y="423545"/>
                  </a:lnTo>
                  <a:moveTo>
                    <a:pt x="38100" y="423545"/>
                  </a:moveTo>
                  <a:lnTo>
                    <a:pt x="19050" y="423545"/>
                  </a:lnTo>
                  <a:lnTo>
                    <a:pt x="38100" y="423545"/>
                  </a:lnTo>
                  <a:cubicBezTo>
                    <a:pt x="38100" y="636397"/>
                    <a:pt x="210693" y="808990"/>
                    <a:pt x="423545" y="808990"/>
                  </a:cubicBezTo>
                  <a:cubicBezTo>
                    <a:pt x="434086" y="808990"/>
                    <a:pt x="442595" y="817499"/>
                    <a:pt x="442595" y="828040"/>
                  </a:cubicBezTo>
                  <a:cubicBezTo>
                    <a:pt x="442595" y="838581"/>
                    <a:pt x="434086" y="847090"/>
                    <a:pt x="423545" y="847090"/>
                  </a:cubicBezTo>
                  <a:cubicBezTo>
                    <a:pt x="413004" y="847090"/>
                    <a:pt x="404495" y="838581"/>
                    <a:pt x="404495" y="828040"/>
                  </a:cubicBezTo>
                  <a:cubicBezTo>
                    <a:pt x="404495" y="817499"/>
                    <a:pt x="413004" y="808990"/>
                    <a:pt x="423545" y="808990"/>
                  </a:cubicBezTo>
                  <a:cubicBezTo>
                    <a:pt x="636397" y="808990"/>
                    <a:pt x="808990" y="636397"/>
                    <a:pt x="808990" y="423545"/>
                  </a:cubicBezTo>
                  <a:cubicBezTo>
                    <a:pt x="808990" y="414782"/>
                    <a:pt x="814959" y="407162"/>
                    <a:pt x="823468" y="405003"/>
                  </a:cubicBezTo>
                  <a:lnTo>
                    <a:pt x="828040" y="423545"/>
                  </a:lnTo>
                  <a:lnTo>
                    <a:pt x="808990" y="423545"/>
                  </a:lnTo>
                  <a:cubicBezTo>
                    <a:pt x="808990" y="210693"/>
                    <a:pt x="636397" y="38100"/>
                    <a:pt x="423545" y="38100"/>
                  </a:cubicBezTo>
                  <a:cubicBezTo>
                    <a:pt x="413004" y="38100"/>
                    <a:pt x="404495" y="29591"/>
                    <a:pt x="404495" y="19050"/>
                  </a:cubicBezTo>
                  <a:lnTo>
                    <a:pt x="423545" y="19050"/>
                  </a:lnTo>
                  <a:lnTo>
                    <a:pt x="423545" y="38100"/>
                  </a:lnTo>
                  <a:cubicBezTo>
                    <a:pt x="210693" y="38100"/>
                    <a:pt x="38100" y="210693"/>
                    <a:pt x="38100" y="423545"/>
                  </a:cubicBezTo>
                  <a:close/>
                </a:path>
              </a:pathLst>
            </a:custGeom>
            <a:solidFill>
              <a:srgbClr val="018CE1"/>
            </a:solidFill>
          </p:spPr>
        </p:sp>
      </p:grpSp>
      <p:grpSp>
        <p:nvGrpSpPr>
          <p:cNvPr name="Group 23" id="23"/>
          <p:cNvGrpSpPr/>
          <p:nvPr/>
        </p:nvGrpSpPr>
        <p:grpSpPr>
          <a:xfrm rot="0">
            <a:off x="9391799" y="2443014"/>
            <a:ext cx="380702" cy="475952"/>
            <a:chOff x="0" y="0"/>
            <a:chExt cx="507603" cy="634603"/>
          </a:xfrm>
        </p:grpSpPr>
        <p:sp>
          <p:nvSpPr>
            <p:cNvPr name="Freeform 24" id="24"/>
            <p:cNvSpPr/>
            <p:nvPr/>
          </p:nvSpPr>
          <p:spPr>
            <a:xfrm flipH="false" flipV="false" rot="0">
              <a:off x="0" y="0"/>
              <a:ext cx="507603" cy="634603"/>
            </a:xfrm>
            <a:custGeom>
              <a:avLst/>
              <a:gdLst/>
              <a:ahLst/>
              <a:cxnLst/>
              <a:rect r="r" b="b" t="t" l="l"/>
              <a:pathLst>
                <a:path h="634603" w="507603">
                  <a:moveTo>
                    <a:pt x="0" y="0"/>
                  </a:moveTo>
                  <a:lnTo>
                    <a:pt x="507603" y="0"/>
                  </a:lnTo>
                  <a:lnTo>
                    <a:pt x="507603" y="634603"/>
                  </a:lnTo>
                  <a:lnTo>
                    <a:pt x="0" y="634603"/>
                  </a:lnTo>
                  <a:close/>
                </a:path>
              </a:pathLst>
            </a:custGeom>
            <a:solidFill>
              <a:srgbClr val="000000">
                <a:alpha val="0"/>
              </a:srgbClr>
            </a:solidFill>
          </p:spPr>
        </p:sp>
        <p:sp>
          <p:nvSpPr>
            <p:cNvPr name="TextBox 25" id="25"/>
            <p:cNvSpPr txBox="true"/>
            <p:nvPr/>
          </p:nvSpPr>
          <p:spPr>
            <a:xfrm>
              <a:off x="0" y="57150"/>
              <a:ext cx="507603" cy="577453"/>
            </a:xfrm>
            <a:prstGeom prst="rect">
              <a:avLst/>
            </a:prstGeom>
          </p:spPr>
          <p:txBody>
            <a:bodyPr anchor="t" rtlCol="false" tIns="0" lIns="0" bIns="0" rIns="0"/>
            <a:lstStyle/>
            <a:p>
              <a:pPr algn="ctr">
                <a:lnSpc>
                  <a:spcPts val="2937"/>
                </a:lnSpc>
              </a:pPr>
              <a:r>
                <a:rPr lang="en-US" sz="2937" b="true">
                  <a:solidFill>
                    <a:srgbClr val="00002E"/>
                  </a:solidFill>
                  <a:latin typeface="Nunito Bold"/>
                  <a:ea typeface="Nunito Bold"/>
                  <a:cs typeface="Nunito Bold"/>
                  <a:sym typeface="Nunito Bold"/>
                </a:rPr>
                <a:t>2</a:t>
              </a:r>
            </a:p>
          </p:txBody>
        </p:sp>
      </p:grpSp>
      <p:grpSp>
        <p:nvGrpSpPr>
          <p:cNvPr name="Group 26" id="26"/>
          <p:cNvGrpSpPr/>
          <p:nvPr/>
        </p:nvGrpSpPr>
        <p:grpSpPr>
          <a:xfrm rot="0">
            <a:off x="10155287" y="2377679"/>
            <a:ext cx="4160193" cy="396627"/>
            <a:chOff x="0" y="0"/>
            <a:chExt cx="5546923" cy="528837"/>
          </a:xfrm>
        </p:grpSpPr>
        <p:sp>
          <p:nvSpPr>
            <p:cNvPr name="Freeform 27" id="27"/>
            <p:cNvSpPr/>
            <p:nvPr/>
          </p:nvSpPr>
          <p:spPr>
            <a:xfrm flipH="false" flipV="false" rot="0">
              <a:off x="0" y="0"/>
              <a:ext cx="5546923" cy="528837"/>
            </a:xfrm>
            <a:custGeom>
              <a:avLst/>
              <a:gdLst/>
              <a:ahLst/>
              <a:cxnLst/>
              <a:rect r="r" b="b" t="t" l="l"/>
              <a:pathLst>
                <a:path h="528837" w="5546923">
                  <a:moveTo>
                    <a:pt x="0" y="0"/>
                  </a:moveTo>
                  <a:lnTo>
                    <a:pt x="5546923" y="0"/>
                  </a:lnTo>
                  <a:lnTo>
                    <a:pt x="5546923" y="528837"/>
                  </a:lnTo>
                  <a:lnTo>
                    <a:pt x="0" y="528837"/>
                  </a:lnTo>
                  <a:close/>
                </a:path>
              </a:pathLst>
            </a:custGeom>
            <a:solidFill>
              <a:srgbClr val="000000">
                <a:alpha val="0"/>
              </a:srgbClr>
            </a:solidFill>
          </p:spPr>
        </p:sp>
        <p:sp>
          <p:nvSpPr>
            <p:cNvPr name="TextBox 28" id="28"/>
            <p:cNvSpPr txBox="true"/>
            <p:nvPr/>
          </p:nvSpPr>
          <p:spPr>
            <a:xfrm>
              <a:off x="0" y="-9525"/>
              <a:ext cx="5546923" cy="538362"/>
            </a:xfrm>
            <a:prstGeom prst="rect">
              <a:avLst/>
            </a:prstGeom>
          </p:spPr>
          <p:txBody>
            <a:bodyPr anchor="t" rtlCol="false" tIns="0" lIns="0" bIns="0" rIns="0"/>
            <a:lstStyle/>
            <a:p>
              <a:pPr algn="l">
                <a:lnSpc>
                  <a:spcPts val="3062"/>
                </a:lnSpc>
              </a:pPr>
              <a:r>
                <a:rPr lang="en-US" sz="2437" b="true">
                  <a:solidFill>
                    <a:srgbClr val="00002E"/>
                  </a:solidFill>
                  <a:latin typeface="Nunito Bold"/>
                  <a:ea typeface="Nunito Bold"/>
                  <a:cs typeface="Nunito Bold"/>
                  <a:sym typeface="Nunito Bold"/>
                </a:rPr>
                <a:t>Kelompok Dukungan Sebaya</a:t>
              </a:r>
            </a:p>
          </p:txBody>
        </p:sp>
      </p:grpSp>
      <p:grpSp>
        <p:nvGrpSpPr>
          <p:cNvPr name="Group 29" id="29"/>
          <p:cNvGrpSpPr/>
          <p:nvPr/>
        </p:nvGrpSpPr>
        <p:grpSpPr>
          <a:xfrm rot="0">
            <a:off x="10155287" y="2936081"/>
            <a:ext cx="7188696" cy="1725811"/>
            <a:chOff x="0" y="0"/>
            <a:chExt cx="9584928" cy="2301082"/>
          </a:xfrm>
        </p:grpSpPr>
        <p:sp>
          <p:nvSpPr>
            <p:cNvPr name="Freeform 30" id="30"/>
            <p:cNvSpPr/>
            <p:nvPr/>
          </p:nvSpPr>
          <p:spPr>
            <a:xfrm flipH="false" flipV="false" rot="0">
              <a:off x="0" y="0"/>
              <a:ext cx="9584928" cy="2301082"/>
            </a:xfrm>
            <a:custGeom>
              <a:avLst/>
              <a:gdLst/>
              <a:ahLst/>
              <a:cxnLst/>
              <a:rect r="r" b="b" t="t" l="l"/>
              <a:pathLst>
                <a:path h="2301082" w="9584928">
                  <a:moveTo>
                    <a:pt x="0" y="0"/>
                  </a:moveTo>
                  <a:lnTo>
                    <a:pt x="9584928" y="0"/>
                  </a:lnTo>
                  <a:lnTo>
                    <a:pt x="9584928" y="2301082"/>
                  </a:lnTo>
                  <a:lnTo>
                    <a:pt x="0" y="2301082"/>
                  </a:lnTo>
                  <a:close/>
                </a:path>
              </a:pathLst>
            </a:custGeom>
            <a:solidFill>
              <a:srgbClr val="000000">
                <a:alpha val="0"/>
              </a:srgbClr>
            </a:solidFill>
          </p:spPr>
        </p:sp>
        <p:sp>
          <p:nvSpPr>
            <p:cNvPr name="TextBox 31" id="31"/>
            <p:cNvSpPr txBox="true"/>
            <p:nvPr/>
          </p:nvSpPr>
          <p:spPr>
            <a:xfrm>
              <a:off x="0" y="-85725"/>
              <a:ext cx="9584928" cy="2386807"/>
            </a:xfrm>
            <a:prstGeom prst="rect">
              <a:avLst/>
            </a:prstGeom>
          </p:spPr>
          <p:txBody>
            <a:bodyPr anchor="t" rtlCol="false" tIns="0" lIns="0" bIns="0" rIns="0"/>
            <a:lstStyle/>
            <a:p>
              <a:pPr algn="just">
                <a:lnSpc>
                  <a:spcPts val="3374"/>
                </a:lnSpc>
              </a:pPr>
              <a:r>
                <a:rPr lang="en-US" sz="2062">
                  <a:solidFill>
                    <a:srgbClr val="00002E"/>
                  </a:solidFill>
                  <a:latin typeface="PT Sans"/>
                  <a:ea typeface="PT Sans"/>
                  <a:cs typeface="PT Sans"/>
                  <a:sym typeface="PT Sans"/>
                </a:rPr>
                <a:t>Pembentukan kelompok yang terdiri dari individu dengan kondisi kesehatan atau tantangan serupa. Anggota saling berbagi pengalaman dan strategi untuk mengadopsi perilaku sehat, menciptakan lingkungan yang suportif.</a:t>
              </a:r>
            </a:p>
          </p:txBody>
        </p:sp>
      </p:grpSp>
      <p:grpSp>
        <p:nvGrpSpPr>
          <p:cNvPr name="Group 32" id="32"/>
          <p:cNvGrpSpPr/>
          <p:nvPr/>
        </p:nvGrpSpPr>
        <p:grpSpPr>
          <a:xfrm rot="0">
            <a:off x="929729" y="5652046"/>
            <a:ext cx="635347" cy="635348"/>
            <a:chOff x="0" y="0"/>
            <a:chExt cx="847130" cy="847130"/>
          </a:xfrm>
        </p:grpSpPr>
        <p:sp>
          <p:nvSpPr>
            <p:cNvPr name="Freeform 33" id="33"/>
            <p:cNvSpPr/>
            <p:nvPr/>
          </p:nvSpPr>
          <p:spPr>
            <a:xfrm flipH="false" flipV="false" rot="0">
              <a:off x="19050" y="19050"/>
              <a:ext cx="808990" cy="808990"/>
            </a:xfrm>
            <a:custGeom>
              <a:avLst/>
              <a:gdLst/>
              <a:ahLst/>
              <a:cxnLst/>
              <a:rect r="r" b="b" t="t" l="l"/>
              <a:pathLst>
                <a:path h="808990" w="808990">
                  <a:moveTo>
                    <a:pt x="0" y="404495"/>
                  </a:moveTo>
                  <a:cubicBezTo>
                    <a:pt x="0" y="181102"/>
                    <a:pt x="181102" y="0"/>
                    <a:pt x="404495" y="0"/>
                  </a:cubicBezTo>
                  <a:cubicBezTo>
                    <a:pt x="627888" y="0"/>
                    <a:pt x="808990" y="181102"/>
                    <a:pt x="808990" y="404495"/>
                  </a:cubicBezTo>
                  <a:cubicBezTo>
                    <a:pt x="808990" y="627888"/>
                    <a:pt x="627888" y="808990"/>
                    <a:pt x="404495" y="808990"/>
                  </a:cubicBezTo>
                  <a:cubicBezTo>
                    <a:pt x="181102" y="808990"/>
                    <a:pt x="0" y="627888"/>
                    <a:pt x="0" y="404495"/>
                  </a:cubicBezTo>
                  <a:close/>
                </a:path>
              </a:pathLst>
            </a:custGeom>
            <a:solidFill>
              <a:srgbClr val="F3F3FF"/>
            </a:solidFill>
          </p:spPr>
        </p:sp>
        <p:sp>
          <p:nvSpPr>
            <p:cNvPr name="Freeform 34" id="34"/>
            <p:cNvSpPr/>
            <p:nvPr/>
          </p:nvSpPr>
          <p:spPr>
            <a:xfrm flipH="false" flipV="false" rot="0">
              <a:off x="0" y="0"/>
              <a:ext cx="847090" cy="847090"/>
            </a:xfrm>
            <a:custGeom>
              <a:avLst/>
              <a:gdLst/>
              <a:ahLst/>
              <a:cxnLst/>
              <a:rect r="r" b="b" t="t" l="l"/>
              <a:pathLst>
                <a:path h="847090" w="847090">
                  <a:moveTo>
                    <a:pt x="0" y="423545"/>
                  </a:moveTo>
                  <a:cubicBezTo>
                    <a:pt x="0" y="189611"/>
                    <a:pt x="189611" y="0"/>
                    <a:pt x="423545" y="0"/>
                  </a:cubicBezTo>
                  <a:cubicBezTo>
                    <a:pt x="434086" y="0"/>
                    <a:pt x="442595" y="8509"/>
                    <a:pt x="442595" y="19050"/>
                  </a:cubicBezTo>
                  <a:lnTo>
                    <a:pt x="423545" y="19050"/>
                  </a:lnTo>
                  <a:lnTo>
                    <a:pt x="423545" y="0"/>
                  </a:lnTo>
                  <a:lnTo>
                    <a:pt x="423545" y="19050"/>
                  </a:lnTo>
                  <a:lnTo>
                    <a:pt x="423545" y="0"/>
                  </a:lnTo>
                  <a:cubicBezTo>
                    <a:pt x="657479" y="0"/>
                    <a:pt x="847090" y="189611"/>
                    <a:pt x="847090" y="423545"/>
                  </a:cubicBezTo>
                  <a:cubicBezTo>
                    <a:pt x="847090" y="432308"/>
                    <a:pt x="841121" y="439928"/>
                    <a:pt x="832612" y="442087"/>
                  </a:cubicBezTo>
                  <a:lnTo>
                    <a:pt x="828040" y="423545"/>
                  </a:lnTo>
                  <a:lnTo>
                    <a:pt x="847090" y="423545"/>
                  </a:lnTo>
                  <a:cubicBezTo>
                    <a:pt x="847090" y="657479"/>
                    <a:pt x="657479" y="847090"/>
                    <a:pt x="423545" y="847090"/>
                  </a:cubicBezTo>
                  <a:lnTo>
                    <a:pt x="423545" y="828040"/>
                  </a:lnTo>
                  <a:lnTo>
                    <a:pt x="423545" y="808990"/>
                  </a:lnTo>
                  <a:lnTo>
                    <a:pt x="423545" y="828040"/>
                  </a:lnTo>
                  <a:lnTo>
                    <a:pt x="423545" y="847090"/>
                  </a:lnTo>
                  <a:cubicBezTo>
                    <a:pt x="189611" y="847090"/>
                    <a:pt x="0" y="657479"/>
                    <a:pt x="0" y="423545"/>
                  </a:cubicBezTo>
                  <a:lnTo>
                    <a:pt x="19050" y="423545"/>
                  </a:lnTo>
                  <a:lnTo>
                    <a:pt x="0" y="423545"/>
                  </a:lnTo>
                  <a:moveTo>
                    <a:pt x="38100" y="423545"/>
                  </a:moveTo>
                  <a:lnTo>
                    <a:pt x="19050" y="423545"/>
                  </a:lnTo>
                  <a:lnTo>
                    <a:pt x="38100" y="423545"/>
                  </a:lnTo>
                  <a:cubicBezTo>
                    <a:pt x="38100" y="636397"/>
                    <a:pt x="210693" y="808990"/>
                    <a:pt x="423545" y="808990"/>
                  </a:cubicBezTo>
                  <a:cubicBezTo>
                    <a:pt x="434086" y="808990"/>
                    <a:pt x="442595" y="817499"/>
                    <a:pt x="442595" y="828040"/>
                  </a:cubicBezTo>
                  <a:cubicBezTo>
                    <a:pt x="442595" y="838581"/>
                    <a:pt x="434086" y="847090"/>
                    <a:pt x="423545" y="847090"/>
                  </a:cubicBezTo>
                  <a:cubicBezTo>
                    <a:pt x="413004" y="847090"/>
                    <a:pt x="404495" y="838581"/>
                    <a:pt x="404495" y="828040"/>
                  </a:cubicBezTo>
                  <a:cubicBezTo>
                    <a:pt x="404495" y="817499"/>
                    <a:pt x="413004" y="808990"/>
                    <a:pt x="423545" y="808990"/>
                  </a:cubicBezTo>
                  <a:cubicBezTo>
                    <a:pt x="636397" y="808990"/>
                    <a:pt x="808990" y="636397"/>
                    <a:pt x="808990" y="423545"/>
                  </a:cubicBezTo>
                  <a:cubicBezTo>
                    <a:pt x="808990" y="414782"/>
                    <a:pt x="814959" y="407162"/>
                    <a:pt x="823468" y="405003"/>
                  </a:cubicBezTo>
                  <a:lnTo>
                    <a:pt x="828040" y="423545"/>
                  </a:lnTo>
                  <a:lnTo>
                    <a:pt x="808990" y="423545"/>
                  </a:lnTo>
                  <a:cubicBezTo>
                    <a:pt x="808990" y="210693"/>
                    <a:pt x="636397" y="38100"/>
                    <a:pt x="423545" y="38100"/>
                  </a:cubicBezTo>
                  <a:cubicBezTo>
                    <a:pt x="413004" y="38100"/>
                    <a:pt x="404495" y="29591"/>
                    <a:pt x="404495" y="19050"/>
                  </a:cubicBezTo>
                  <a:lnTo>
                    <a:pt x="423545" y="19050"/>
                  </a:lnTo>
                  <a:lnTo>
                    <a:pt x="423545" y="38100"/>
                  </a:lnTo>
                  <a:cubicBezTo>
                    <a:pt x="210693" y="38100"/>
                    <a:pt x="38100" y="210693"/>
                    <a:pt x="38100" y="423545"/>
                  </a:cubicBezTo>
                  <a:close/>
                </a:path>
              </a:pathLst>
            </a:custGeom>
            <a:solidFill>
              <a:srgbClr val="DA33BF"/>
            </a:solidFill>
          </p:spPr>
        </p:sp>
      </p:grpSp>
      <p:grpSp>
        <p:nvGrpSpPr>
          <p:cNvPr name="Group 35" id="35"/>
          <p:cNvGrpSpPr/>
          <p:nvPr/>
        </p:nvGrpSpPr>
        <p:grpSpPr>
          <a:xfrm rot="0">
            <a:off x="1056978" y="5731669"/>
            <a:ext cx="380702" cy="475952"/>
            <a:chOff x="0" y="0"/>
            <a:chExt cx="507603" cy="634603"/>
          </a:xfrm>
        </p:grpSpPr>
        <p:sp>
          <p:nvSpPr>
            <p:cNvPr name="Freeform 36" id="36"/>
            <p:cNvSpPr/>
            <p:nvPr/>
          </p:nvSpPr>
          <p:spPr>
            <a:xfrm flipH="false" flipV="false" rot="0">
              <a:off x="0" y="0"/>
              <a:ext cx="507603" cy="634603"/>
            </a:xfrm>
            <a:custGeom>
              <a:avLst/>
              <a:gdLst/>
              <a:ahLst/>
              <a:cxnLst/>
              <a:rect r="r" b="b" t="t" l="l"/>
              <a:pathLst>
                <a:path h="634603" w="507603">
                  <a:moveTo>
                    <a:pt x="0" y="0"/>
                  </a:moveTo>
                  <a:lnTo>
                    <a:pt x="507603" y="0"/>
                  </a:lnTo>
                  <a:lnTo>
                    <a:pt x="507603" y="634603"/>
                  </a:lnTo>
                  <a:lnTo>
                    <a:pt x="0" y="634603"/>
                  </a:lnTo>
                  <a:close/>
                </a:path>
              </a:pathLst>
            </a:custGeom>
            <a:solidFill>
              <a:srgbClr val="000000">
                <a:alpha val="0"/>
              </a:srgbClr>
            </a:solidFill>
          </p:spPr>
        </p:sp>
        <p:sp>
          <p:nvSpPr>
            <p:cNvPr name="TextBox 37" id="37"/>
            <p:cNvSpPr txBox="true"/>
            <p:nvPr/>
          </p:nvSpPr>
          <p:spPr>
            <a:xfrm>
              <a:off x="0" y="57150"/>
              <a:ext cx="507603" cy="577453"/>
            </a:xfrm>
            <a:prstGeom prst="rect">
              <a:avLst/>
            </a:prstGeom>
          </p:spPr>
          <p:txBody>
            <a:bodyPr anchor="t" rtlCol="false" tIns="0" lIns="0" bIns="0" rIns="0"/>
            <a:lstStyle/>
            <a:p>
              <a:pPr algn="ctr">
                <a:lnSpc>
                  <a:spcPts val="2937"/>
                </a:lnSpc>
              </a:pPr>
              <a:r>
                <a:rPr lang="en-US" sz="2937" b="true">
                  <a:solidFill>
                    <a:srgbClr val="00002E"/>
                  </a:solidFill>
                  <a:latin typeface="Nunito Bold"/>
                  <a:ea typeface="Nunito Bold"/>
                  <a:cs typeface="Nunito Bold"/>
                  <a:sym typeface="Nunito Bold"/>
                </a:rPr>
                <a:t>3</a:t>
              </a:r>
            </a:p>
          </p:txBody>
        </p:sp>
      </p:grpSp>
      <p:grpSp>
        <p:nvGrpSpPr>
          <p:cNvPr name="Group 38" id="38"/>
          <p:cNvGrpSpPr/>
          <p:nvPr/>
        </p:nvGrpSpPr>
        <p:grpSpPr>
          <a:xfrm rot="0">
            <a:off x="1820466" y="5666334"/>
            <a:ext cx="3173314" cy="396628"/>
            <a:chOff x="0" y="0"/>
            <a:chExt cx="4231085" cy="528837"/>
          </a:xfrm>
        </p:grpSpPr>
        <p:sp>
          <p:nvSpPr>
            <p:cNvPr name="Freeform 39" id="39"/>
            <p:cNvSpPr/>
            <p:nvPr/>
          </p:nvSpPr>
          <p:spPr>
            <a:xfrm flipH="false" flipV="false" rot="0">
              <a:off x="0" y="0"/>
              <a:ext cx="4231085" cy="528837"/>
            </a:xfrm>
            <a:custGeom>
              <a:avLst/>
              <a:gdLst/>
              <a:ahLst/>
              <a:cxnLst/>
              <a:rect r="r" b="b" t="t" l="l"/>
              <a:pathLst>
                <a:path h="528837" w="4231085">
                  <a:moveTo>
                    <a:pt x="0" y="0"/>
                  </a:moveTo>
                  <a:lnTo>
                    <a:pt x="4231085" y="0"/>
                  </a:lnTo>
                  <a:lnTo>
                    <a:pt x="4231085" y="528837"/>
                  </a:lnTo>
                  <a:lnTo>
                    <a:pt x="0" y="528837"/>
                  </a:lnTo>
                  <a:close/>
                </a:path>
              </a:pathLst>
            </a:custGeom>
            <a:solidFill>
              <a:srgbClr val="000000">
                <a:alpha val="0"/>
              </a:srgbClr>
            </a:solidFill>
          </p:spPr>
        </p:sp>
        <p:sp>
          <p:nvSpPr>
            <p:cNvPr name="TextBox 40" id="40"/>
            <p:cNvSpPr txBox="true"/>
            <p:nvPr/>
          </p:nvSpPr>
          <p:spPr>
            <a:xfrm>
              <a:off x="0" y="-9525"/>
              <a:ext cx="4231085" cy="538362"/>
            </a:xfrm>
            <a:prstGeom prst="rect">
              <a:avLst/>
            </a:prstGeom>
          </p:spPr>
          <p:txBody>
            <a:bodyPr anchor="t" rtlCol="false" tIns="0" lIns="0" bIns="0" rIns="0"/>
            <a:lstStyle/>
            <a:p>
              <a:pPr algn="l">
                <a:lnSpc>
                  <a:spcPts val="3062"/>
                </a:lnSpc>
              </a:pPr>
              <a:r>
                <a:rPr lang="en-US" sz="2437" b="true">
                  <a:solidFill>
                    <a:srgbClr val="00002E"/>
                  </a:solidFill>
                  <a:latin typeface="Nunito Bold"/>
                  <a:ea typeface="Nunito Bold"/>
                  <a:cs typeface="Nunito Bold"/>
                  <a:sym typeface="Nunito Bold"/>
                </a:rPr>
                <a:t>Edukasi Partisipatif</a:t>
              </a:r>
            </a:p>
          </p:txBody>
        </p:sp>
      </p:grpSp>
      <p:grpSp>
        <p:nvGrpSpPr>
          <p:cNvPr name="Group 41" id="41"/>
          <p:cNvGrpSpPr/>
          <p:nvPr/>
        </p:nvGrpSpPr>
        <p:grpSpPr>
          <a:xfrm rot="0">
            <a:off x="1820466" y="6224736"/>
            <a:ext cx="7188696" cy="1725811"/>
            <a:chOff x="0" y="0"/>
            <a:chExt cx="9584928" cy="2301082"/>
          </a:xfrm>
        </p:grpSpPr>
        <p:sp>
          <p:nvSpPr>
            <p:cNvPr name="Freeform 42" id="42"/>
            <p:cNvSpPr/>
            <p:nvPr/>
          </p:nvSpPr>
          <p:spPr>
            <a:xfrm flipH="false" flipV="false" rot="0">
              <a:off x="0" y="0"/>
              <a:ext cx="9584928" cy="2301082"/>
            </a:xfrm>
            <a:custGeom>
              <a:avLst/>
              <a:gdLst/>
              <a:ahLst/>
              <a:cxnLst/>
              <a:rect r="r" b="b" t="t" l="l"/>
              <a:pathLst>
                <a:path h="2301082" w="9584928">
                  <a:moveTo>
                    <a:pt x="0" y="0"/>
                  </a:moveTo>
                  <a:lnTo>
                    <a:pt x="9584928" y="0"/>
                  </a:lnTo>
                  <a:lnTo>
                    <a:pt x="9584928" y="2301082"/>
                  </a:lnTo>
                  <a:lnTo>
                    <a:pt x="0" y="2301082"/>
                  </a:lnTo>
                  <a:close/>
                </a:path>
              </a:pathLst>
            </a:custGeom>
            <a:solidFill>
              <a:srgbClr val="000000">
                <a:alpha val="0"/>
              </a:srgbClr>
            </a:solidFill>
          </p:spPr>
        </p:sp>
        <p:sp>
          <p:nvSpPr>
            <p:cNvPr name="TextBox 43" id="43"/>
            <p:cNvSpPr txBox="true"/>
            <p:nvPr/>
          </p:nvSpPr>
          <p:spPr>
            <a:xfrm>
              <a:off x="0" y="-85725"/>
              <a:ext cx="9584928" cy="2386807"/>
            </a:xfrm>
            <a:prstGeom prst="rect">
              <a:avLst/>
            </a:prstGeom>
          </p:spPr>
          <p:txBody>
            <a:bodyPr anchor="t" rtlCol="false" tIns="0" lIns="0" bIns="0" rIns="0"/>
            <a:lstStyle/>
            <a:p>
              <a:pPr algn="just">
                <a:lnSpc>
                  <a:spcPts val="3374"/>
                </a:lnSpc>
              </a:pPr>
              <a:r>
                <a:rPr lang="en-US" sz="2062">
                  <a:solidFill>
                    <a:srgbClr val="00002E"/>
                  </a:solidFill>
                  <a:latin typeface="PT Sans"/>
                  <a:ea typeface="PT Sans"/>
                  <a:cs typeface="PT Sans"/>
                  <a:sym typeface="PT Sans"/>
                </a:rPr>
                <a:t>Metode pembelajaran interaktif seperti diskusi kelompok, permainan peran, dan simulasi yang melibatkan peserta secara aktif. Pendekatan ini meningkatkan pemahaman dan keterampilan melalui pengalaman langsung.</a:t>
              </a:r>
            </a:p>
          </p:txBody>
        </p:sp>
      </p:grpSp>
      <p:grpSp>
        <p:nvGrpSpPr>
          <p:cNvPr name="Group 44" id="44"/>
          <p:cNvGrpSpPr/>
          <p:nvPr/>
        </p:nvGrpSpPr>
        <p:grpSpPr>
          <a:xfrm rot="0">
            <a:off x="9264551" y="5652046"/>
            <a:ext cx="635348" cy="635348"/>
            <a:chOff x="0" y="0"/>
            <a:chExt cx="847130" cy="847130"/>
          </a:xfrm>
        </p:grpSpPr>
        <p:sp>
          <p:nvSpPr>
            <p:cNvPr name="Freeform 45" id="45"/>
            <p:cNvSpPr/>
            <p:nvPr/>
          </p:nvSpPr>
          <p:spPr>
            <a:xfrm flipH="false" flipV="false" rot="0">
              <a:off x="19050" y="19050"/>
              <a:ext cx="808990" cy="808990"/>
            </a:xfrm>
            <a:custGeom>
              <a:avLst/>
              <a:gdLst/>
              <a:ahLst/>
              <a:cxnLst/>
              <a:rect r="r" b="b" t="t" l="l"/>
              <a:pathLst>
                <a:path h="808990" w="808990">
                  <a:moveTo>
                    <a:pt x="0" y="404495"/>
                  </a:moveTo>
                  <a:cubicBezTo>
                    <a:pt x="0" y="181102"/>
                    <a:pt x="181102" y="0"/>
                    <a:pt x="404495" y="0"/>
                  </a:cubicBezTo>
                  <a:cubicBezTo>
                    <a:pt x="627888" y="0"/>
                    <a:pt x="808990" y="181102"/>
                    <a:pt x="808990" y="404495"/>
                  </a:cubicBezTo>
                  <a:cubicBezTo>
                    <a:pt x="808990" y="627888"/>
                    <a:pt x="627888" y="808990"/>
                    <a:pt x="404495" y="808990"/>
                  </a:cubicBezTo>
                  <a:cubicBezTo>
                    <a:pt x="181102" y="808990"/>
                    <a:pt x="0" y="627888"/>
                    <a:pt x="0" y="404495"/>
                  </a:cubicBezTo>
                  <a:close/>
                </a:path>
              </a:pathLst>
            </a:custGeom>
            <a:solidFill>
              <a:srgbClr val="F3F3FF"/>
            </a:solidFill>
          </p:spPr>
        </p:sp>
        <p:sp>
          <p:nvSpPr>
            <p:cNvPr name="Freeform 46" id="46"/>
            <p:cNvSpPr/>
            <p:nvPr/>
          </p:nvSpPr>
          <p:spPr>
            <a:xfrm flipH="false" flipV="false" rot="0">
              <a:off x="0" y="0"/>
              <a:ext cx="847090" cy="847090"/>
            </a:xfrm>
            <a:custGeom>
              <a:avLst/>
              <a:gdLst/>
              <a:ahLst/>
              <a:cxnLst/>
              <a:rect r="r" b="b" t="t" l="l"/>
              <a:pathLst>
                <a:path h="847090" w="847090">
                  <a:moveTo>
                    <a:pt x="0" y="423545"/>
                  </a:moveTo>
                  <a:cubicBezTo>
                    <a:pt x="0" y="189611"/>
                    <a:pt x="189611" y="0"/>
                    <a:pt x="423545" y="0"/>
                  </a:cubicBezTo>
                  <a:cubicBezTo>
                    <a:pt x="434086" y="0"/>
                    <a:pt x="442595" y="8509"/>
                    <a:pt x="442595" y="19050"/>
                  </a:cubicBezTo>
                  <a:lnTo>
                    <a:pt x="423545" y="19050"/>
                  </a:lnTo>
                  <a:lnTo>
                    <a:pt x="423545" y="0"/>
                  </a:lnTo>
                  <a:lnTo>
                    <a:pt x="423545" y="19050"/>
                  </a:lnTo>
                  <a:lnTo>
                    <a:pt x="423545" y="0"/>
                  </a:lnTo>
                  <a:cubicBezTo>
                    <a:pt x="657479" y="0"/>
                    <a:pt x="847090" y="189611"/>
                    <a:pt x="847090" y="423545"/>
                  </a:cubicBezTo>
                  <a:cubicBezTo>
                    <a:pt x="847090" y="432308"/>
                    <a:pt x="841121" y="439928"/>
                    <a:pt x="832612" y="442087"/>
                  </a:cubicBezTo>
                  <a:lnTo>
                    <a:pt x="828040" y="423545"/>
                  </a:lnTo>
                  <a:lnTo>
                    <a:pt x="847090" y="423545"/>
                  </a:lnTo>
                  <a:cubicBezTo>
                    <a:pt x="847090" y="657479"/>
                    <a:pt x="657479" y="847090"/>
                    <a:pt x="423545" y="847090"/>
                  </a:cubicBezTo>
                  <a:lnTo>
                    <a:pt x="423545" y="828040"/>
                  </a:lnTo>
                  <a:lnTo>
                    <a:pt x="423545" y="808990"/>
                  </a:lnTo>
                  <a:lnTo>
                    <a:pt x="423545" y="828040"/>
                  </a:lnTo>
                  <a:lnTo>
                    <a:pt x="423545" y="847090"/>
                  </a:lnTo>
                  <a:cubicBezTo>
                    <a:pt x="189611" y="847090"/>
                    <a:pt x="0" y="657479"/>
                    <a:pt x="0" y="423545"/>
                  </a:cubicBezTo>
                  <a:lnTo>
                    <a:pt x="19050" y="423545"/>
                  </a:lnTo>
                  <a:lnTo>
                    <a:pt x="0" y="423545"/>
                  </a:lnTo>
                  <a:moveTo>
                    <a:pt x="38100" y="423545"/>
                  </a:moveTo>
                  <a:lnTo>
                    <a:pt x="19050" y="423545"/>
                  </a:lnTo>
                  <a:lnTo>
                    <a:pt x="38100" y="423545"/>
                  </a:lnTo>
                  <a:cubicBezTo>
                    <a:pt x="38100" y="636397"/>
                    <a:pt x="210693" y="808990"/>
                    <a:pt x="423545" y="808990"/>
                  </a:cubicBezTo>
                  <a:cubicBezTo>
                    <a:pt x="434086" y="808990"/>
                    <a:pt x="442595" y="817499"/>
                    <a:pt x="442595" y="828040"/>
                  </a:cubicBezTo>
                  <a:cubicBezTo>
                    <a:pt x="442595" y="838581"/>
                    <a:pt x="434086" y="847090"/>
                    <a:pt x="423545" y="847090"/>
                  </a:cubicBezTo>
                  <a:cubicBezTo>
                    <a:pt x="413004" y="847090"/>
                    <a:pt x="404495" y="838581"/>
                    <a:pt x="404495" y="828040"/>
                  </a:cubicBezTo>
                  <a:cubicBezTo>
                    <a:pt x="404495" y="817499"/>
                    <a:pt x="413004" y="808990"/>
                    <a:pt x="423545" y="808990"/>
                  </a:cubicBezTo>
                  <a:cubicBezTo>
                    <a:pt x="636397" y="808990"/>
                    <a:pt x="808990" y="636397"/>
                    <a:pt x="808990" y="423545"/>
                  </a:cubicBezTo>
                  <a:cubicBezTo>
                    <a:pt x="808990" y="414782"/>
                    <a:pt x="814959" y="407162"/>
                    <a:pt x="823468" y="405003"/>
                  </a:cubicBezTo>
                  <a:lnTo>
                    <a:pt x="828040" y="423545"/>
                  </a:lnTo>
                  <a:lnTo>
                    <a:pt x="808990" y="423545"/>
                  </a:lnTo>
                  <a:cubicBezTo>
                    <a:pt x="808990" y="210693"/>
                    <a:pt x="636397" y="38100"/>
                    <a:pt x="423545" y="38100"/>
                  </a:cubicBezTo>
                  <a:cubicBezTo>
                    <a:pt x="413004" y="38100"/>
                    <a:pt x="404495" y="29591"/>
                    <a:pt x="404495" y="19050"/>
                  </a:cubicBezTo>
                  <a:lnTo>
                    <a:pt x="423545" y="19050"/>
                  </a:lnTo>
                  <a:lnTo>
                    <a:pt x="423545" y="38100"/>
                  </a:lnTo>
                  <a:cubicBezTo>
                    <a:pt x="210693" y="38100"/>
                    <a:pt x="38100" y="210693"/>
                    <a:pt x="38100" y="423545"/>
                  </a:cubicBezTo>
                  <a:close/>
                </a:path>
              </a:pathLst>
            </a:custGeom>
            <a:solidFill>
              <a:srgbClr val="2D4DF2"/>
            </a:solidFill>
          </p:spPr>
        </p:sp>
      </p:grpSp>
      <p:grpSp>
        <p:nvGrpSpPr>
          <p:cNvPr name="Group 47" id="47"/>
          <p:cNvGrpSpPr/>
          <p:nvPr/>
        </p:nvGrpSpPr>
        <p:grpSpPr>
          <a:xfrm rot="0">
            <a:off x="9391799" y="5731669"/>
            <a:ext cx="380702" cy="475952"/>
            <a:chOff x="0" y="0"/>
            <a:chExt cx="507603" cy="634603"/>
          </a:xfrm>
        </p:grpSpPr>
        <p:sp>
          <p:nvSpPr>
            <p:cNvPr name="Freeform 48" id="48"/>
            <p:cNvSpPr/>
            <p:nvPr/>
          </p:nvSpPr>
          <p:spPr>
            <a:xfrm flipH="false" flipV="false" rot="0">
              <a:off x="0" y="0"/>
              <a:ext cx="507603" cy="634603"/>
            </a:xfrm>
            <a:custGeom>
              <a:avLst/>
              <a:gdLst/>
              <a:ahLst/>
              <a:cxnLst/>
              <a:rect r="r" b="b" t="t" l="l"/>
              <a:pathLst>
                <a:path h="634603" w="507603">
                  <a:moveTo>
                    <a:pt x="0" y="0"/>
                  </a:moveTo>
                  <a:lnTo>
                    <a:pt x="507603" y="0"/>
                  </a:lnTo>
                  <a:lnTo>
                    <a:pt x="507603" y="634603"/>
                  </a:lnTo>
                  <a:lnTo>
                    <a:pt x="0" y="634603"/>
                  </a:lnTo>
                  <a:close/>
                </a:path>
              </a:pathLst>
            </a:custGeom>
            <a:solidFill>
              <a:srgbClr val="000000">
                <a:alpha val="0"/>
              </a:srgbClr>
            </a:solidFill>
          </p:spPr>
        </p:sp>
        <p:sp>
          <p:nvSpPr>
            <p:cNvPr name="TextBox 49" id="49"/>
            <p:cNvSpPr txBox="true"/>
            <p:nvPr/>
          </p:nvSpPr>
          <p:spPr>
            <a:xfrm>
              <a:off x="0" y="57150"/>
              <a:ext cx="507603" cy="577453"/>
            </a:xfrm>
            <a:prstGeom prst="rect">
              <a:avLst/>
            </a:prstGeom>
          </p:spPr>
          <p:txBody>
            <a:bodyPr anchor="t" rtlCol="false" tIns="0" lIns="0" bIns="0" rIns="0"/>
            <a:lstStyle/>
            <a:p>
              <a:pPr algn="ctr">
                <a:lnSpc>
                  <a:spcPts val="2937"/>
                </a:lnSpc>
              </a:pPr>
              <a:r>
                <a:rPr lang="en-US" sz="2937" b="true">
                  <a:solidFill>
                    <a:srgbClr val="00002E"/>
                  </a:solidFill>
                  <a:latin typeface="Nunito Bold"/>
                  <a:ea typeface="Nunito Bold"/>
                  <a:cs typeface="Nunito Bold"/>
                  <a:sym typeface="Nunito Bold"/>
                </a:rPr>
                <a:t>4</a:t>
              </a:r>
            </a:p>
          </p:txBody>
        </p:sp>
      </p:grpSp>
      <p:grpSp>
        <p:nvGrpSpPr>
          <p:cNvPr name="Group 50" id="50"/>
          <p:cNvGrpSpPr/>
          <p:nvPr/>
        </p:nvGrpSpPr>
        <p:grpSpPr>
          <a:xfrm rot="0">
            <a:off x="10155287" y="5666334"/>
            <a:ext cx="5801766" cy="396628"/>
            <a:chOff x="0" y="0"/>
            <a:chExt cx="7735688" cy="528837"/>
          </a:xfrm>
        </p:grpSpPr>
        <p:sp>
          <p:nvSpPr>
            <p:cNvPr name="Freeform 51" id="51"/>
            <p:cNvSpPr/>
            <p:nvPr/>
          </p:nvSpPr>
          <p:spPr>
            <a:xfrm flipH="false" flipV="false" rot="0">
              <a:off x="0" y="0"/>
              <a:ext cx="7735688" cy="528837"/>
            </a:xfrm>
            <a:custGeom>
              <a:avLst/>
              <a:gdLst/>
              <a:ahLst/>
              <a:cxnLst/>
              <a:rect r="r" b="b" t="t" l="l"/>
              <a:pathLst>
                <a:path h="528837" w="7735688">
                  <a:moveTo>
                    <a:pt x="0" y="0"/>
                  </a:moveTo>
                  <a:lnTo>
                    <a:pt x="7735688" y="0"/>
                  </a:lnTo>
                  <a:lnTo>
                    <a:pt x="7735688" y="528837"/>
                  </a:lnTo>
                  <a:lnTo>
                    <a:pt x="0" y="528837"/>
                  </a:lnTo>
                  <a:close/>
                </a:path>
              </a:pathLst>
            </a:custGeom>
            <a:solidFill>
              <a:srgbClr val="000000">
                <a:alpha val="0"/>
              </a:srgbClr>
            </a:solidFill>
          </p:spPr>
        </p:sp>
        <p:sp>
          <p:nvSpPr>
            <p:cNvPr name="TextBox 52" id="52"/>
            <p:cNvSpPr txBox="true"/>
            <p:nvPr/>
          </p:nvSpPr>
          <p:spPr>
            <a:xfrm>
              <a:off x="0" y="-9525"/>
              <a:ext cx="7735688" cy="538362"/>
            </a:xfrm>
            <a:prstGeom prst="rect">
              <a:avLst/>
            </a:prstGeom>
          </p:spPr>
          <p:txBody>
            <a:bodyPr anchor="t" rtlCol="false" tIns="0" lIns="0" bIns="0" rIns="0"/>
            <a:lstStyle/>
            <a:p>
              <a:pPr algn="l">
                <a:lnSpc>
                  <a:spcPts val="3062"/>
                </a:lnSpc>
              </a:pPr>
              <a:r>
                <a:rPr lang="en-US" sz="2437" b="true">
                  <a:solidFill>
                    <a:srgbClr val="00002E"/>
                  </a:solidFill>
                  <a:latin typeface="Nunito Bold"/>
                  <a:ea typeface="Nunito Bold"/>
                  <a:cs typeface="Nunito Bold"/>
                  <a:sym typeface="Nunito Bold"/>
                </a:rPr>
                <a:t>Pengembangan Kompetensi Masyarakat</a:t>
              </a:r>
            </a:p>
          </p:txBody>
        </p:sp>
      </p:grpSp>
      <p:grpSp>
        <p:nvGrpSpPr>
          <p:cNvPr name="Group 53" id="53"/>
          <p:cNvGrpSpPr/>
          <p:nvPr/>
        </p:nvGrpSpPr>
        <p:grpSpPr>
          <a:xfrm rot="0">
            <a:off x="10155287" y="6224736"/>
            <a:ext cx="7188696" cy="1725811"/>
            <a:chOff x="0" y="0"/>
            <a:chExt cx="9584928" cy="2301082"/>
          </a:xfrm>
        </p:grpSpPr>
        <p:sp>
          <p:nvSpPr>
            <p:cNvPr name="Freeform 54" id="54"/>
            <p:cNvSpPr/>
            <p:nvPr/>
          </p:nvSpPr>
          <p:spPr>
            <a:xfrm flipH="false" flipV="false" rot="0">
              <a:off x="0" y="0"/>
              <a:ext cx="9584928" cy="2301082"/>
            </a:xfrm>
            <a:custGeom>
              <a:avLst/>
              <a:gdLst/>
              <a:ahLst/>
              <a:cxnLst/>
              <a:rect r="r" b="b" t="t" l="l"/>
              <a:pathLst>
                <a:path h="2301082" w="9584928">
                  <a:moveTo>
                    <a:pt x="0" y="0"/>
                  </a:moveTo>
                  <a:lnTo>
                    <a:pt x="9584928" y="0"/>
                  </a:lnTo>
                  <a:lnTo>
                    <a:pt x="9584928" y="2301082"/>
                  </a:lnTo>
                  <a:lnTo>
                    <a:pt x="0" y="2301082"/>
                  </a:lnTo>
                  <a:close/>
                </a:path>
              </a:pathLst>
            </a:custGeom>
            <a:solidFill>
              <a:srgbClr val="000000">
                <a:alpha val="0"/>
              </a:srgbClr>
            </a:solidFill>
          </p:spPr>
        </p:sp>
        <p:sp>
          <p:nvSpPr>
            <p:cNvPr name="TextBox 55" id="55"/>
            <p:cNvSpPr txBox="true"/>
            <p:nvPr/>
          </p:nvSpPr>
          <p:spPr>
            <a:xfrm>
              <a:off x="0" y="-85725"/>
              <a:ext cx="9584928" cy="2386807"/>
            </a:xfrm>
            <a:prstGeom prst="rect">
              <a:avLst/>
            </a:prstGeom>
          </p:spPr>
          <p:txBody>
            <a:bodyPr anchor="t" rtlCol="false" tIns="0" lIns="0" bIns="0" rIns="0"/>
            <a:lstStyle/>
            <a:p>
              <a:pPr algn="just">
                <a:lnSpc>
                  <a:spcPts val="3374"/>
                </a:lnSpc>
              </a:pPr>
              <a:r>
                <a:rPr lang="en-US" sz="2062">
                  <a:solidFill>
                    <a:srgbClr val="00002E"/>
                  </a:solidFill>
                  <a:latin typeface="PT Sans"/>
                  <a:ea typeface="PT Sans"/>
                  <a:cs typeface="PT Sans"/>
                  <a:sym typeface="PT Sans"/>
                </a:rPr>
                <a:t>Pelatihan kader kesehatan dan tokoh masyarakat sebagai agen perubahan. Strategi ini menciptakan kapasitas lokal untuk mempertahankan dan menyebarkan perubahan perilaku kesehatan dalam komunitas.</a:t>
              </a:r>
            </a:p>
          </p:txBody>
        </p:sp>
      </p:grpSp>
      <p:grpSp>
        <p:nvGrpSpPr>
          <p:cNvPr name="Group 56" id="56"/>
          <p:cNvGrpSpPr/>
          <p:nvPr/>
        </p:nvGrpSpPr>
        <p:grpSpPr>
          <a:xfrm rot="0">
            <a:off x="944016" y="8253859"/>
            <a:ext cx="16399966" cy="1294359"/>
            <a:chOff x="0" y="0"/>
            <a:chExt cx="21866622" cy="1725812"/>
          </a:xfrm>
        </p:grpSpPr>
        <p:sp>
          <p:nvSpPr>
            <p:cNvPr name="Freeform 57" id="57"/>
            <p:cNvSpPr/>
            <p:nvPr/>
          </p:nvSpPr>
          <p:spPr>
            <a:xfrm flipH="false" flipV="false" rot="0">
              <a:off x="0" y="0"/>
              <a:ext cx="21866622" cy="1725812"/>
            </a:xfrm>
            <a:custGeom>
              <a:avLst/>
              <a:gdLst/>
              <a:ahLst/>
              <a:cxnLst/>
              <a:rect r="r" b="b" t="t" l="l"/>
              <a:pathLst>
                <a:path h="1725812" w="21866622">
                  <a:moveTo>
                    <a:pt x="0" y="0"/>
                  </a:moveTo>
                  <a:lnTo>
                    <a:pt x="21866622" y="0"/>
                  </a:lnTo>
                  <a:lnTo>
                    <a:pt x="21866622" y="1725812"/>
                  </a:lnTo>
                  <a:lnTo>
                    <a:pt x="0" y="1725812"/>
                  </a:lnTo>
                  <a:close/>
                </a:path>
              </a:pathLst>
            </a:custGeom>
            <a:solidFill>
              <a:srgbClr val="000000">
                <a:alpha val="0"/>
              </a:srgbClr>
            </a:solidFill>
          </p:spPr>
        </p:sp>
        <p:sp>
          <p:nvSpPr>
            <p:cNvPr name="TextBox 58" id="58"/>
            <p:cNvSpPr txBox="true"/>
            <p:nvPr/>
          </p:nvSpPr>
          <p:spPr>
            <a:xfrm>
              <a:off x="0" y="-85725"/>
              <a:ext cx="21866622" cy="1811537"/>
            </a:xfrm>
            <a:prstGeom prst="rect">
              <a:avLst/>
            </a:prstGeom>
          </p:spPr>
          <p:txBody>
            <a:bodyPr anchor="t" rtlCol="false" tIns="0" lIns="0" bIns="0" rIns="0"/>
            <a:lstStyle/>
            <a:p>
              <a:pPr algn="l">
                <a:lnSpc>
                  <a:spcPts val="3374"/>
                </a:lnSpc>
              </a:pPr>
              <a:r>
                <a:rPr lang="en-US" sz="2062">
                  <a:solidFill>
                    <a:srgbClr val="00002E"/>
                  </a:solidFill>
                  <a:latin typeface="PT Sans"/>
                  <a:ea typeface="PT Sans"/>
                  <a:cs typeface="PT Sans"/>
                  <a:sym typeface="PT Sans"/>
                </a:rPr>
                <a:t>Diskusi partisipasi merupakan strategi yang berfokus pada pelibatan aktif masyarakat dalam proses perubahan perilaku. Pendekatan ini menghargai pengetahuan lokal, memperkuat rasa memiliki, dan menciptakan perubahan perilaku yang lebih berkelanjutan karena berakar pada kebutuhan dan konteks spesifik masyarakat.</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F">
                <a:alpha val="56078"/>
              </a:srgbClr>
            </a:solidFill>
          </p:spPr>
        </p:sp>
      </p:grpSp>
      <p:sp>
        <p:nvSpPr>
          <p:cNvPr name="Freeform 5" id="5"/>
          <p:cNvSpPr/>
          <p:nvPr/>
        </p:nvSpPr>
        <p:spPr>
          <a:xfrm flipH="false" flipV="false" rot="0">
            <a:off x="0" y="0"/>
            <a:ext cx="6858000" cy="10287000"/>
          </a:xfrm>
          <a:custGeom>
            <a:avLst/>
            <a:gdLst/>
            <a:ahLst/>
            <a:cxnLst/>
            <a:rect r="r" b="b" t="t" l="l"/>
            <a:pathLst>
              <a:path h="10287000" w="6858000">
                <a:moveTo>
                  <a:pt x="0" y="0"/>
                </a:moveTo>
                <a:lnTo>
                  <a:pt x="6858000" y="0"/>
                </a:lnTo>
                <a:lnTo>
                  <a:pt x="6858000" y="10287000"/>
                </a:lnTo>
                <a:lnTo>
                  <a:pt x="0" y="10287000"/>
                </a:lnTo>
                <a:lnTo>
                  <a:pt x="0" y="0"/>
                </a:lnTo>
                <a:close/>
              </a:path>
            </a:pathLst>
          </a:custGeom>
          <a:blipFill>
            <a:blip r:embed="rId4"/>
            <a:stretch>
              <a:fillRect l="-62359" t="0" r="-62359" b="0"/>
            </a:stretch>
          </a:blipFill>
        </p:spPr>
      </p:sp>
      <p:grpSp>
        <p:nvGrpSpPr>
          <p:cNvPr name="Group 6" id="6"/>
          <p:cNvGrpSpPr/>
          <p:nvPr/>
        </p:nvGrpSpPr>
        <p:grpSpPr>
          <a:xfrm rot="0">
            <a:off x="7560872" y="895893"/>
            <a:ext cx="9038902" cy="664936"/>
            <a:chOff x="0" y="0"/>
            <a:chExt cx="11550650" cy="849710"/>
          </a:xfrm>
        </p:grpSpPr>
        <p:sp>
          <p:nvSpPr>
            <p:cNvPr name="Freeform 7" id="7"/>
            <p:cNvSpPr/>
            <p:nvPr/>
          </p:nvSpPr>
          <p:spPr>
            <a:xfrm flipH="false" flipV="false" rot="0">
              <a:off x="0" y="0"/>
              <a:ext cx="11550650" cy="849710"/>
            </a:xfrm>
            <a:custGeom>
              <a:avLst/>
              <a:gdLst/>
              <a:ahLst/>
              <a:cxnLst/>
              <a:rect r="r" b="b" t="t" l="l"/>
              <a:pathLst>
                <a:path h="849710" w="11550650">
                  <a:moveTo>
                    <a:pt x="0" y="0"/>
                  </a:moveTo>
                  <a:lnTo>
                    <a:pt x="11550650" y="0"/>
                  </a:lnTo>
                  <a:lnTo>
                    <a:pt x="11550650" y="849710"/>
                  </a:lnTo>
                  <a:lnTo>
                    <a:pt x="0" y="849710"/>
                  </a:lnTo>
                  <a:close/>
                </a:path>
              </a:pathLst>
            </a:custGeom>
            <a:solidFill>
              <a:srgbClr val="000000">
                <a:alpha val="0"/>
              </a:srgbClr>
            </a:solidFill>
          </p:spPr>
        </p:sp>
        <p:sp>
          <p:nvSpPr>
            <p:cNvPr name="TextBox 8" id="8"/>
            <p:cNvSpPr txBox="true"/>
            <p:nvPr/>
          </p:nvSpPr>
          <p:spPr>
            <a:xfrm>
              <a:off x="0" y="-19050"/>
              <a:ext cx="11550650" cy="868760"/>
            </a:xfrm>
            <a:prstGeom prst="rect">
              <a:avLst/>
            </a:prstGeom>
          </p:spPr>
          <p:txBody>
            <a:bodyPr anchor="t" rtlCol="false" tIns="0" lIns="0" bIns="0" rIns="0"/>
            <a:lstStyle/>
            <a:p>
              <a:pPr algn="l">
                <a:lnSpc>
                  <a:spcPts val="5000"/>
                </a:lnSpc>
              </a:pPr>
              <a:r>
                <a:rPr lang="en-US" sz="4000" b="true">
                  <a:solidFill>
                    <a:srgbClr val="00002E"/>
                  </a:solidFill>
                  <a:latin typeface="Nunito Bold"/>
                  <a:ea typeface="Nunito Bold"/>
                  <a:cs typeface="Nunito Bold"/>
                  <a:sym typeface="Nunito Bold"/>
                </a:rPr>
                <a:t>Integrasi Strategi Perubahan Perilaku</a:t>
              </a:r>
            </a:p>
          </p:txBody>
        </p:sp>
      </p:grpSp>
      <p:grpSp>
        <p:nvGrpSpPr>
          <p:cNvPr name="Group 9" id="9"/>
          <p:cNvGrpSpPr/>
          <p:nvPr/>
        </p:nvGrpSpPr>
        <p:grpSpPr>
          <a:xfrm rot="0">
            <a:off x="7560872" y="1957600"/>
            <a:ext cx="5012128" cy="1260510"/>
            <a:chOff x="0" y="0"/>
            <a:chExt cx="6392068" cy="1607554"/>
          </a:xfrm>
        </p:grpSpPr>
        <p:sp>
          <p:nvSpPr>
            <p:cNvPr name="Freeform 10" id="10"/>
            <p:cNvSpPr/>
            <p:nvPr/>
          </p:nvSpPr>
          <p:spPr>
            <a:xfrm flipH="false" flipV="false" rot="0">
              <a:off x="0" y="0"/>
              <a:ext cx="6392068" cy="1607554"/>
            </a:xfrm>
            <a:custGeom>
              <a:avLst/>
              <a:gdLst/>
              <a:ahLst/>
              <a:cxnLst/>
              <a:rect r="r" b="b" t="t" l="l"/>
              <a:pathLst>
                <a:path h="1607554" w="6392068">
                  <a:moveTo>
                    <a:pt x="0" y="0"/>
                  </a:moveTo>
                  <a:lnTo>
                    <a:pt x="6392068" y="0"/>
                  </a:lnTo>
                  <a:lnTo>
                    <a:pt x="6392068" y="1607554"/>
                  </a:lnTo>
                  <a:lnTo>
                    <a:pt x="0" y="1607554"/>
                  </a:lnTo>
                  <a:close/>
                </a:path>
              </a:pathLst>
            </a:custGeom>
            <a:solidFill>
              <a:srgbClr val="000000">
                <a:alpha val="0"/>
              </a:srgbClr>
            </a:solidFill>
          </p:spPr>
        </p:sp>
        <p:sp>
          <p:nvSpPr>
            <p:cNvPr name="TextBox 11" id="11"/>
            <p:cNvSpPr txBox="true"/>
            <p:nvPr/>
          </p:nvSpPr>
          <p:spPr>
            <a:xfrm>
              <a:off x="0" y="95250"/>
              <a:ext cx="6392068" cy="1512304"/>
            </a:xfrm>
            <a:prstGeom prst="rect">
              <a:avLst/>
            </a:prstGeom>
          </p:spPr>
          <p:txBody>
            <a:bodyPr anchor="t" rtlCol="false" tIns="0" lIns="0" bIns="0" rIns="0"/>
            <a:lstStyle/>
            <a:p>
              <a:pPr algn="ctr">
                <a:lnSpc>
                  <a:spcPts val="5625"/>
                </a:lnSpc>
              </a:pPr>
              <a:r>
                <a:rPr lang="en-US" sz="5625" b="true">
                  <a:solidFill>
                    <a:srgbClr val="2D4DF2"/>
                  </a:solidFill>
                  <a:latin typeface="Nunito Bold"/>
                  <a:ea typeface="Nunito Bold"/>
                  <a:cs typeface="Nunito Bold"/>
                  <a:sym typeface="Nunito Bold"/>
                </a:rPr>
                <a:t>3</a:t>
              </a:r>
            </a:p>
          </p:txBody>
        </p:sp>
      </p:grpSp>
      <p:grpSp>
        <p:nvGrpSpPr>
          <p:cNvPr name="Group 12" id="12"/>
          <p:cNvGrpSpPr/>
          <p:nvPr/>
        </p:nvGrpSpPr>
        <p:grpSpPr>
          <a:xfrm rot="0">
            <a:off x="7616429" y="2976116"/>
            <a:ext cx="4794051" cy="693241"/>
            <a:chOff x="0" y="0"/>
            <a:chExt cx="6392068" cy="924322"/>
          </a:xfrm>
        </p:grpSpPr>
        <p:sp>
          <p:nvSpPr>
            <p:cNvPr name="Freeform 13" id="13"/>
            <p:cNvSpPr/>
            <p:nvPr/>
          </p:nvSpPr>
          <p:spPr>
            <a:xfrm flipH="false" flipV="false" rot="0">
              <a:off x="0" y="0"/>
              <a:ext cx="6392068" cy="924322"/>
            </a:xfrm>
            <a:custGeom>
              <a:avLst/>
              <a:gdLst/>
              <a:ahLst/>
              <a:cxnLst/>
              <a:rect r="r" b="b" t="t" l="l"/>
              <a:pathLst>
                <a:path h="924322" w="6392068">
                  <a:moveTo>
                    <a:pt x="0" y="0"/>
                  </a:moveTo>
                  <a:lnTo>
                    <a:pt x="6392068" y="0"/>
                  </a:lnTo>
                  <a:lnTo>
                    <a:pt x="6392068" y="924322"/>
                  </a:lnTo>
                  <a:lnTo>
                    <a:pt x="0" y="924322"/>
                  </a:lnTo>
                  <a:close/>
                </a:path>
              </a:pathLst>
            </a:custGeom>
            <a:solidFill>
              <a:srgbClr val="000000">
                <a:alpha val="0"/>
              </a:srgbClr>
            </a:solidFill>
          </p:spPr>
        </p:sp>
        <p:sp>
          <p:nvSpPr>
            <p:cNvPr name="TextBox 14" id="14"/>
            <p:cNvSpPr txBox="true"/>
            <p:nvPr/>
          </p:nvSpPr>
          <p:spPr>
            <a:xfrm>
              <a:off x="0" y="-57150"/>
              <a:ext cx="6392068" cy="981472"/>
            </a:xfrm>
            <a:prstGeom prst="rect">
              <a:avLst/>
            </a:prstGeom>
          </p:spPr>
          <p:txBody>
            <a:bodyPr anchor="t" rtlCol="false" tIns="0" lIns="0" bIns="0" rIns="0"/>
            <a:lstStyle/>
            <a:p>
              <a:pPr algn="ctr">
                <a:lnSpc>
                  <a:spcPts val="2687"/>
                </a:lnSpc>
              </a:pPr>
              <a:r>
                <a:rPr lang="en-US" sz="1687">
                  <a:solidFill>
                    <a:srgbClr val="00002E"/>
                  </a:solidFill>
                  <a:latin typeface="PT Sans"/>
                  <a:ea typeface="PT Sans"/>
                  <a:cs typeface="PT Sans"/>
                  <a:sym typeface="PT Sans"/>
                </a:rPr>
                <a:t>Kekuatan, informasi, partisipasi - bekerja pada aspek berbeda dari perubahan perilaku</a:t>
              </a:r>
            </a:p>
          </p:txBody>
        </p:sp>
      </p:grpSp>
      <p:grpSp>
        <p:nvGrpSpPr>
          <p:cNvPr name="Group 15" id="15"/>
          <p:cNvGrpSpPr/>
          <p:nvPr/>
        </p:nvGrpSpPr>
        <p:grpSpPr>
          <a:xfrm rot="0">
            <a:off x="12735520" y="1990130"/>
            <a:ext cx="4794051" cy="1227980"/>
            <a:chOff x="0" y="0"/>
            <a:chExt cx="6392068" cy="1637307"/>
          </a:xfrm>
        </p:grpSpPr>
        <p:sp>
          <p:nvSpPr>
            <p:cNvPr name="Freeform 16" id="16"/>
            <p:cNvSpPr/>
            <p:nvPr/>
          </p:nvSpPr>
          <p:spPr>
            <a:xfrm flipH="false" flipV="false" rot="0">
              <a:off x="0" y="0"/>
              <a:ext cx="6392068" cy="1637307"/>
            </a:xfrm>
            <a:custGeom>
              <a:avLst/>
              <a:gdLst/>
              <a:ahLst/>
              <a:cxnLst/>
              <a:rect r="r" b="b" t="t" l="l"/>
              <a:pathLst>
                <a:path h="1637307" w="6392068">
                  <a:moveTo>
                    <a:pt x="0" y="0"/>
                  </a:moveTo>
                  <a:lnTo>
                    <a:pt x="6392068" y="0"/>
                  </a:lnTo>
                  <a:lnTo>
                    <a:pt x="6392068" y="1637307"/>
                  </a:lnTo>
                  <a:lnTo>
                    <a:pt x="0" y="1637307"/>
                  </a:lnTo>
                  <a:close/>
                </a:path>
              </a:pathLst>
            </a:custGeom>
            <a:solidFill>
              <a:srgbClr val="000000">
                <a:alpha val="0"/>
              </a:srgbClr>
            </a:solidFill>
          </p:spPr>
        </p:sp>
        <p:sp>
          <p:nvSpPr>
            <p:cNvPr name="TextBox 17" id="17"/>
            <p:cNvSpPr txBox="true"/>
            <p:nvPr/>
          </p:nvSpPr>
          <p:spPr>
            <a:xfrm>
              <a:off x="0" y="95250"/>
              <a:ext cx="6392068" cy="1542057"/>
            </a:xfrm>
            <a:prstGeom prst="rect">
              <a:avLst/>
            </a:prstGeom>
          </p:spPr>
          <p:txBody>
            <a:bodyPr anchor="t" rtlCol="false" tIns="0" lIns="0" bIns="0" rIns="0"/>
            <a:lstStyle/>
            <a:p>
              <a:pPr algn="ctr">
                <a:lnSpc>
                  <a:spcPts val="5625"/>
                </a:lnSpc>
              </a:pPr>
              <a:r>
                <a:rPr lang="en-US" sz="5625" b="true">
                  <a:solidFill>
                    <a:srgbClr val="018CE1"/>
                  </a:solidFill>
                  <a:latin typeface="Nunito Bold"/>
                  <a:ea typeface="Nunito Bold"/>
                  <a:cs typeface="Nunito Bold"/>
                  <a:sym typeface="Nunito Bold"/>
                </a:rPr>
                <a:t>5</a:t>
              </a:r>
            </a:p>
          </p:txBody>
        </p:sp>
      </p:grpSp>
      <p:grpSp>
        <p:nvGrpSpPr>
          <p:cNvPr name="Group 18" id="18"/>
          <p:cNvGrpSpPr/>
          <p:nvPr/>
        </p:nvGrpSpPr>
        <p:grpSpPr>
          <a:xfrm rot="0">
            <a:off x="12735520" y="2976116"/>
            <a:ext cx="4794051" cy="693241"/>
            <a:chOff x="0" y="0"/>
            <a:chExt cx="6392068" cy="924322"/>
          </a:xfrm>
        </p:grpSpPr>
        <p:sp>
          <p:nvSpPr>
            <p:cNvPr name="Freeform 19" id="19"/>
            <p:cNvSpPr/>
            <p:nvPr/>
          </p:nvSpPr>
          <p:spPr>
            <a:xfrm flipH="false" flipV="false" rot="0">
              <a:off x="0" y="0"/>
              <a:ext cx="6392068" cy="924322"/>
            </a:xfrm>
            <a:custGeom>
              <a:avLst/>
              <a:gdLst/>
              <a:ahLst/>
              <a:cxnLst/>
              <a:rect r="r" b="b" t="t" l="l"/>
              <a:pathLst>
                <a:path h="924322" w="6392068">
                  <a:moveTo>
                    <a:pt x="0" y="0"/>
                  </a:moveTo>
                  <a:lnTo>
                    <a:pt x="6392068" y="0"/>
                  </a:lnTo>
                  <a:lnTo>
                    <a:pt x="6392068" y="924322"/>
                  </a:lnTo>
                  <a:lnTo>
                    <a:pt x="0" y="924322"/>
                  </a:lnTo>
                  <a:close/>
                </a:path>
              </a:pathLst>
            </a:custGeom>
            <a:solidFill>
              <a:srgbClr val="000000">
                <a:alpha val="0"/>
              </a:srgbClr>
            </a:solidFill>
          </p:spPr>
        </p:sp>
        <p:sp>
          <p:nvSpPr>
            <p:cNvPr name="TextBox 20" id="20"/>
            <p:cNvSpPr txBox="true"/>
            <p:nvPr/>
          </p:nvSpPr>
          <p:spPr>
            <a:xfrm>
              <a:off x="0" y="-57150"/>
              <a:ext cx="6392068" cy="981472"/>
            </a:xfrm>
            <a:prstGeom prst="rect">
              <a:avLst/>
            </a:prstGeom>
          </p:spPr>
          <p:txBody>
            <a:bodyPr anchor="t" rtlCol="false" tIns="0" lIns="0" bIns="0" rIns="0"/>
            <a:lstStyle/>
            <a:p>
              <a:pPr algn="ctr">
                <a:lnSpc>
                  <a:spcPts val="2687"/>
                </a:lnSpc>
              </a:pPr>
              <a:r>
                <a:rPr lang="en-US" sz="1687">
                  <a:solidFill>
                    <a:srgbClr val="00002E"/>
                  </a:solidFill>
                  <a:latin typeface="PT Sans"/>
                  <a:ea typeface="PT Sans"/>
                  <a:cs typeface="PT Sans"/>
                  <a:sym typeface="PT Sans"/>
                </a:rPr>
                <a:t>Dari prekontemplasi hingga pemeliharaan - membutuhkan pendekatan yang berbeda</a:t>
              </a:r>
            </a:p>
          </p:txBody>
        </p:sp>
      </p:grpSp>
      <p:grpSp>
        <p:nvGrpSpPr>
          <p:cNvPr name="Group 21" id="21"/>
          <p:cNvGrpSpPr/>
          <p:nvPr/>
        </p:nvGrpSpPr>
        <p:grpSpPr>
          <a:xfrm rot="0">
            <a:off x="10338494" y="4428381"/>
            <a:ext cx="4794051" cy="1332012"/>
            <a:chOff x="0" y="0"/>
            <a:chExt cx="6392068" cy="1776016"/>
          </a:xfrm>
        </p:grpSpPr>
        <p:sp>
          <p:nvSpPr>
            <p:cNvPr name="Freeform 22" id="22"/>
            <p:cNvSpPr/>
            <p:nvPr/>
          </p:nvSpPr>
          <p:spPr>
            <a:xfrm flipH="false" flipV="false" rot="0">
              <a:off x="0" y="0"/>
              <a:ext cx="6392068" cy="1776016"/>
            </a:xfrm>
            <a:custGeom>
              <a:avLst/>
              <a:gdLst/>
              <a:ahLst/>
              <a:cxnLst/>
              <a:rect r="r" b="b" t="t" l="l"/>
              <a:pathLst>
                <a:path h="1776016" w="6392068">
                  <a:moveTo>
                    <a:pt x="0" y="0"/>
                  </a:moveTo>
                  <a:lnTo>
                    <a:pt x="6392068" y="0"/>
                  </a:lnTo>
                  <a:lnTo>
                    <a:pt x="6392068" y="1776016"/>
                  </a:lnTo>
                  <a:lnTo>
                    <a:pt x="0" y="1776016"/>
                  </a:lnTo>
                  <a:close/>
                </a:path>
              </a:pathLst>
            </a:custGeom>
            <a:solidFill>
              <a:srgbClr val="000000">
                <a:alpha val="0"/>
              </a:srgbClr>
            </a:solidFill>
          </p:spPr>
        </p:sp>
        <p:sp>
          <p:nvSpPr>
            <p:cNvPr name="TextBox 23" id="23"/>
            <p:cNvSpPr txBox="true"/>
            <p:nvPr/>
          </p:nvSpPr>
          <p:spPr>
            <a:xfrm>
              <a:off x="0" y="95250"/>
              <a:ext cx="6392068" cy="1680766"/>
            </a:xfrm>
            <a:prstGeom prst="rect">
              <a:avLst/>
            </a:prstGeom>
          </p:spPr>
          <p:txBody>
            <a:bodyPr anchor="t" rtlCol="false" tIns="0" lIns="0" bIns="0" rIns="0"/>
            <a:lstStyle/>
            <a:p>
              <a:pPr algn="ctr">
                <a:lnSpc>
                  <a:spcPts val="5625"/>
                </a:lnSpc>
              </a:pPr>
              <a:r>
                <a:rPr lang="en-US" sz="5625" b="true">
                  <a:solidFill>
                    <a:srgbClr val="DA33BF"/>
                  </a:solidFill>
                  <a:latin typeface="Nunito Bold"/>
                  <a:ea typeface="Nunito Bold"/>
                  <a:cs typeface="Nunito Bold"/>
                  <a:sym typeface="Nunito Bold"/>
                </a:rPr>
                <a:t>2x</a:t>
              </a:r>
            </a:p>
          </p:txBody>
        </p:sp>
      </p:grpSp>
      <p:grpSp>
        <p:nvGrpSpPr>
          <p:cNvPr name="Group 24" id="24"/>
          <p:cNvGrpSpPr/>
          <p:nvPr/>
        </p:nvGrpSpPr>
        <p:grpSpPr>
          <a:xfrm rot="0">
            <a:off x="10175974" y="5413772"/>
            <a:ext cx="4794051" cy="693241"/>
            <a:chOff x="0" y="0"/>
            <a:chExt cx="6392068" cy="924322"/>
          </a:xfrm>
        </p:grpSpPr>
        <p:sp>
          <p:nvSpPr>
            <p:cNvPr name="Freeform 25" id="25"/>
            <p:cNvSpPr/>
            <p:nvPr/>
          </p:nvSpPr>
          <p:spPr>
            <a:xfrm flipH="false" flipV="false" rot="0">
              <a:off x="0" y="0"/>
              <a:ext cx="6392068" cy="924322"/>
            </a:xfrm>
            <a:custGeom>
              <a:avLst/>
              <a:gdLst/>
              <a:ahLst/>
              <a:cxnLst/>
              <a:rect r="r" b="b" t="t" l="l"/>
              <a:pathLst>
                <a:path h="924322" w="6392068">
                  <a:moveTo>
                    <a:pt x="0" y="0"/>
                  </a:moveTo>
                  <a:lnTo>
                    <a:pt x="6392068" y="0"/>
                  </a:lnTo>
                  <a:lnTo>
                    <a:pt x="6392068" y="924322"/>
                  </a:lnTo>
                  <a:lnTo>
                    <a:pt x="0" y="924322"/>
                  </a:lnTo>
                  <a:close/>
                </a:path>
              </a:pathLst>
            </a:custGeom>
            <a:solidFill>
              <a:srgbClr val="000000">
                <a:alpha val="0"/>
              </a:srgbClr>
            </a:solidFill>
          </p:spPr>
        </p:sp>
        <p:sp>
          <p:nvSpPr>
            <p:cNvPr name="TextBox 26" id="26"/>
            <p:cNvSpPr txBox="true"/>
            <p:nvPr/>
          </p:nvSpPr>
          <p:spPr>
            <a:xfrm>
              <a:off x="0" y="-57150"/>
              <a:ext cx="6392068" cy="981472"/>
            </a:xfrm>
            <a:prstGeom prst="rect">
              <a:avLst/>
            </a:prstGeom>
          </p:spPr>
          <p:txBody>
            <a:bodyPr anchor="t" rtlCol="false" tIns="0" lIns="0" bIns="0" rIns="0"/>
            <a:lstStyle/>
            <a:p>
              <a:pPr algn="ctr">
                <a:lnSpc>
                  <a:spcPts val="2687"/>
                </a:lnSpc>
              </a:pPr>
              <a:r>
                <a:rPr lang="en-US" sz="1687">
                  <a:solidFill>
                    <a:srgbClr val="00002E"/>
                  </a:solidFill>
                  <a:latin typeface="PT Sans"/>
                  <a:ea typeface="PT Sans"/>
                  <a:cs typeface="PT Sans"/>
                  <a:sym typeface="PT Sans"/>
                </a:rPr>
                <a:t>Pendekatan terintegrasi menunjukkan efektivitas yang berlipat ganda dibanding strategi tunggal</a:t>
              </a:r>
            </a:p>
          </p:txBody>
        </p:sp>
      </p:grpSp>
      <p:grpSp>
        <p:nvGrpSpPr>
          <p:cNvPr name="Group 27" id="27"/>
          <p:cNvGrpSpPr/>
          <p:nvPr/>
        </p:nvGrpSpPr>
        <p:grpSpPr>
          <a:xfrm rot="0">
            <a:off x="7616429" y="6350794"/>
            <a:ext cx="9913144" cy="1386482"/>
            <a:chOff x="0" y="0"/>
            <a:chExt cx="13217525" cy="1848643"/>
          </a:xfrm>
        </p:grpSpPr>
        <p:sp>
          <p:nvSpPr>
            <p:cNvPr name="Freeform 28" id="28"/>
            <p:cNvSpPr/>
            <p:nvPr/>
          </p:nvSpPr>
          <p:spPr>
            <a:xfrm flipH="false" flipV="false" rot="0">
              <a:off x="0" y="0"/>
              <a:ext cx="13217525" cy="1848643"/>
            </a:xfrm>
            <a:custGeom>
              <a:avLst/>
              <a:gdLst/>
              <a:ahLst/>
              <a:cxnLst/>
              <a:rect r="r" b="b" t="t" l="l"/>
              <a:pathLst>
                <a:path h="1848643" w="13217525">
                  <a:moveTo>
                    <a:pt x="0" y="0"/>
                  </a:moveTo>
                  <a:lnTo>
                    <a:pt x="13217525" y="0"/>
                  </a:lnTo>
                  <a:lnTo>
                    <a:pt x="13217525" y="1848643"/>
                  </a:lnTo>
                  <a:lnTo>
                    <a:pt x="0" y="1848643"/>
                  </a:lnTo>
                  <a:close/>
                </a:path>
              </a:pathLst>
            </a:custGeom>
            <a:solidFill>
              <a:srgbClr val="000000">
                <a:alpha val="0"/>
              </a:srgbClr>
            </a:solidFill>
          </p:spPr>
        </p:sp>
        <p:sp>
          <p:nvSpPr>
            <p:cNvPr name="TextBox 29" id="29"/>
            <p:cNvSpPr txBox="true"/>
            <p:nvPr/>
          </p:nvSpPr>
          <p:spPr>
            <a:xfrm>
              <a:off x="0" y="-57150"/>
              <a:ext cx="13217525" cy="1905793"/>
            </a:xfrm>
            <a:prstGeom prst="rect">
              <a:avLst/>
            </a:prstGeom>
          </p:spPr>
          <p:txBody>
            <a:bodyPr anchor="t" rtlCol="false" tIns="0" lIns="0" bIns="0" rIns="0"/>
            <a:lstStyle/>
            <a:p>
              <a:pPr algn="l">
                <a:lnSpc>
                  <a:spcPts val="2687"/>
                </a:lnSpc>
              </a:pPr>
              <a:r>
                <a:rPr lang="en-US" sz="1687">
                  <a:solidFill>
                    <a:srgbClr val="00002E"/>
                  </a:solidFill>
                  <a:latin typeface="PT Sans"/>
                  <a:ea typeface="PT Sans"/>
                  <a:cs typeface="PT Sans"/>
                  <a:sym typeface="PT Sans"/>
                </a:rPr>
                <a:t>Pendekatan holistik dalam promosi kesehatan mengintegrasikan berbagai strategi untuk menciptakan lingkungan yang komprehensif mendukung perubahan perilaku. Regulasi menciptakan kerangka eksternal, informasi membangun pengetahuan dan kesadaran, sementara partisipasi memberdayakan masyarakat mengambil kepemilikan atas perubahan.</a:t>
              </a:r>
            </a:p>
          </p:txBody>
        </p:sp>
      </p:grpSp>
      <p:grpSp>
        <p:nvGrpSpPr>
          <p:cNvPr name="Group 30" id="30"/>
          <p:cNvGrpSpPr/>
          <p:nvPr/>
        </p:nvGrpSpPr>
        <p:grpSpPr>
          <a:xfrm rot="0">
            <a:off x="7616429" y="7981058"/>
            <a:ext cx="9913144" cy="1386482"/>
            <a:chOff x="0" y="0"/>
            <a:chExt cx="13217525" cy="1848643"/>
          </a:xfrm>
        </p:grpSpPr>
        <p:sp>
          <p:nvSpPr>
            <p:cNvPr name="Freeform 31" id="31"/>
            <p:cNvSpPr/>
            <p:nvPr/>
          </p:nvSpPr>
          <p:spPr>
            <a:xfrm flipH="false" flipV="false" rot="0">
              <a:off x="0" y="0"/>
              <a:ext cx="13217525" cy="1848643"/>
            </a:xfrm>
            <a:custGeom>
              <a:avLst/>
              <a:gdLst/>
              <a:ahLst/>
              <a:cxnLst/>
              <a:rect r="r" b="b" t="t" l="l"/>
              <a:pathLst>
                <a:path h="1848643" w="13217525">
                  <a:moveTo>
                    <a:pt x="0" y="0"/>
                  </a:moveTo>
                  <a:lnTo>
                    <a:pt x="13217525" y="0"/>
                  </a:lnTo>
                  <a:lnTo>
                    <a:pt x="13217525" y="1848643"/>
                  </a:lnTo>
                  <a:lnTo>
                    <a:pt x="0" y="1848643"/>
                  </a:lnTo>
                  <a:close/>
                </a:path>
              </a:pathLst>
            </a:custGeom>
            <a:solidFill>
              <a:srgbClr val="000000">
                <a:alpha val="0"/>
              </a:srgbClr>
            </a:solidFill>
          </p:spPr>
        </p:sp>
        <p:sp>
          <p:nvSpPr>
            <p:cNvPr name="TextBox 32" id="32"/>
            <p:cNvSpPr txBox="true"/>
            <p:nvPr/>
          </p:nvSpPr>
          <p:spPr>
            <a:xfrm>
              <a:off x="0" y="-57150"/>
              <a:ext cx="13217525" cy="1905793"/>
            </a:xfrm>
            <a:prstGeom prst="rect">
              <a:avLst/>
            </a:prstGeom>
          </p:spPr>
          <p:txBody>
            <a:bodyPr anchor="t" rtlCol="false" tIns="0" lIns="0" bIns="0" rIns="0"/>
            <a:lstStyle/>
            <a:p>
              <a:pPr algn="l">
                <a:lnSpc>
                  <a:spcPts val="2687"/>
                </a:lnSpc>
              </a:pPr>
              <a:r>
                <a:rPr lang="en-US" sz="1687">
                  <a:solidFill>
                    <a:srgbClr val="00002E"/>
                  </a:solidFill>
                  <a:latin typeface="PT Sans"/>
                  <a:ea typeface="PT Sans"/>
                  <a:cs typeface="PT Sans"/>
                  <a:sym typeface="PT Sans"/>
                </a:rPr>
                <a:t>Integrasi strategi harus mempertimbangkan tahap perubahan perilaku target sasaran, konteks sosial budaya, serta ketersediaan sumber daya. Program yang mengkombinasikan kebijakan, pendidikan dan pemberdayaan masyarakat telah terbukti lebih efektif dalam menciptakan perubahan perilaku kesehatan yang berkelanjutan dibandingkan dengan penggunaan strategi tunggal.</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F">
                <a:alpha val="56078"/>
              </a:srgbClr>
            </a:solidFill>
          </p:spPr>
        </p:sp>
      </p:grpSp>
      <p:sp>
        <p:nvSpPr>
          <p:cNvPr name="Freeform 5" id="5"/>
          <p:cNvSpPr/>
          <p:nvPr/>
        </p:nvSpPr>
        <p:spPr>
          <a:xfrm flipH="false" flipV="false" rot="0">
            <a:off x="0" y="0"/>
            <a:ext cx="6858000" cy="10287000"/>
          </a:xfrm>
          <a:custGeom>
            <a:avLst/>
            <a:gdLst/>
            <a:ahLst/>
            <a:cxnLst/>
            <a:rect r="r" b="b" t="t" l="l"/>
            <a:pathLst>
              <a:path h="10287000" w="6858000">
                <a:moveTo>
                  <a:pt x="0" y="0"/>
                </a:moveTo>
                <a:lnTo>
                  <a:pt x="6858000" y="0"/>
                </a:lnTo>
                <a:lnTo>
                  <a:pt x="6858000" y="10287000"/>
                </a:lnTo>
                <a:lnTo>
                  <a:pt x="0" y="10287000"/>
                </a:lnTo>
                <a:lnTo>
                  <a:pt x="0" y="0"/>
                </a:lnTo>
                <a:close/>
              </a:path>
            </a:pathLst>
          </a:custGeom>
          <a:blipFill>
            <a:blip r:embed="rId4"/>
            <a:stretch>
              <a:fillRect l="-25000" t="0" r="-25000" b="0"/>
            </a:stretch>
          </a:blipFill>
        </p:spPr>
      </p:sp>
      <p:grpSp>
        <p:nvGrpSpPr>
          <p:cNvPr name="Group 6" id="6"/>
          <p:cNvGrpSpPr/>
          <p:nvPr/>
        </p:nvGrpSpPr>
        <p:grpSpPr>
          <a:xfrm rot="0">
            <a:off x="7711082" y="774948"/>
            <a:ext cx="8118873" cy="1014833"/>
            <a:chOff x="0" y="0"/>
            <a:chExt cx="7647187" cy="955873"/>
          </a:xfrm>
        </p:grpSpPr>
        <p:sp>
          <p:nvSpPr>
            <p:cNvPr name="Freeform 7" id="7"/>
            <p:cNvSpPr/>
            <p:nvPr/>
          </p:nvSpPr>
          <p:spPr>
            <a:xfrm flipH="false" flipV="false" rot="0">
              <a:off x="0" y="0"/>
              <a:ext cx="7647187" cy="955873"/>
            </a:xfrm>
            <a:custGeom>
              <a:avLst/>
              <a:gdLst/>
              <a:ahLst/>
              <a:cxnLst/>
              <a:rect r="r" b="b" t="t" l="l"/>
              <a:pathLst>
                <a:path h="955873" w="7647187">
                  <a:moveTo>
                    <a:pt x="0" y="0"/>
                  </a:moveTo>
                  <a:lnTo>
                    <a:pt x="7647187" y="0"/>
                  </a:lnTo>
                  <a:lnTo>
                    <a:pt x="7647187" y="955873"/>
                  </a:lnTo>
                  <a:lnTo>
                    <a:pt x="0" y="955873"/>
                  </a:lnTo>
                  <a:close/>
                </a:path>
              </a:pathLst>
            </a:custGeom>
            <a:solidFill>
              <a:srgbClr val="000000">
                <a:alpha val="0"/>
              </a:srgbClr>
            </a:solidFill>
          </p:spPr>
        </p:sp>
        <p:sp>
          <p:nvSpPr>
            <p:cNvPr name="TextBox 8" id="8"/>
            <p:cNvSpPr txBox="true"/>
            <p:nvPr/>
          </p:nvSpPr>
          <p:spPr>
            <a:xfrm>
              <a:off x="0" y="-28575"/>
              <a:ext cx="7647187" cy="984448"/>
            </a:xfrm>
            <a:prstGeom prst="rect">
              <a:avLst/>
            </a:prstGeom>
          </p:spPr>
          <p:txBody>
            <a:bodyPr anchor="t" rtlCol="false" tIns="0" lIns="0" bIns="0" rIns="0"/>
            <a:lstStyle/>
            <a:p>
              <a:pPr algn="l">
                <a:lnSpc>
                  <a:spcPts val="5625"/>
                </a:lnSpc>
              </a:pPr>
              <a:r>
                <a:rPr lang="en-US" sz="4499" b="true">
                  <a:solidFill>
                    <a:srgbClr val="00002E"/>
                  </a:solidFill>
                  <a:latin typeface="Nunito Bold"/>
                  <a:ea typeface="Nunito Bold"/>
                  <a:cs typeface="Nunito Bold"/>
                  <a:sym typeface="Nunito Bold"/>
                </a:rPr>
                <a:t>Pendahuluan</a:t>
              </a:r>
            </a:p>
          </p:txBody>
        </p:sp>
      </p:grpSp>
      <p:sp>
        <p:nvSpPr>
          <p:cNvPr name="Freeform 9" id="9" descr="preencoded.png"/>
          <p:cNvSpPr/>
          <p:nvPr/>
        </p:nvSpPr>
        <p:spPr>
          <a:xfrm flipH="false" flipV="false" rot="0">
            <a:off x="7711082" y="1857375"/>
            <a:ext cx="1218754" cy="2551510"/>
          </a:xfrm>
          <a:custGeom>
            <a:avLst/>
            <a:gdLst/>
            <a:ahLst/>
            <a:cxnLst/>
            <a:rect r="r" b="b" t="t" l="l"/>
            <a:pathLst>
              <a:path h="2551510" w="1218754">
                <a:moveTo>
                  <a:pt x="0" y="0"/>
                </a:moveTo>
                <a:lnTo>
                  <a:pt x="1218754" y="0"/>
                </a:lnTo>
                <a:lnTo>
                  <a:pt x="1218754" y="2551510"/>
                </a:lnTo>
                <a:lnTo>
                  <a:pt x="0" y="2551510"/>
                </a:lnTo>
                <a:lnTo>
                  <a:pt x="0" y="0"/>
                </a:lnTo>
                <a:close/>
              </a:path>
            </a:pathLst>
          </a:custGeom>
          <a:blipFill>
            <a:blip r:embed="rId5"/>
            <a:stretch>
              <a:fillRect l="0" t="-5" r="0" b="-5"/>
            </a:stretch>
          </a:blipFill>
        </p:spPr>
      </p:sp>
      <p:grpSp>
        <p:nvGrpSpPr>
          <p:cNvPr name="Group 10" id="10"/>
          <p:cNvGrpSpPr/>
          <p:nvPr/>
        </p:nvGrpSpPr>
        <p:grpSpPr>
          <a:xfrm rot="0">
            <a:off x="9295359" y="2101006"/>
            <a:ext cx="6534596" cy="358379"/>
            <a:chOff x="0" y="0"/>
            <a:chExt cx="8712795" cy="477838"/>
          </a:xfrm>
        </p:grpSpPr>
        <p:sp>
          <p:nvSpPr>
            <p:cNvPr name="Freeform 11" id="11"/>
            <p:cNvSpPr/>
            <p:nvPr/>
          </p:nvSpPr>
          <p:spPr>
            <a:xfrm flipH="false" flipV="false" rot="0">
              <a:off x="0" y="0"/>
              <a:ext cx="8712795" cy="477838"/>
            </a:xfrm>
            <a:custGeom>
              <a:avLst/>
              <a:gdLst/>
              <a:ahLst/>
              <a:cxnLst/>
              <a:rect r="r" b="b" t="t" l="l"/>
              <a:pathLst>
                <a:path h="477838" w="8712795">
                  <a:moveTo>
                    <a:pt x="0" y="0"/>
                  </a:moveTo>
                  <a:lnTo>
                    <a:pt x="8712795" y="0"/>
                  </a:lnTo>
                  <a:lnTo>
                    <a:pt x="8712795" y="477838"/>
                  </a:lnTo>
                  <a:lnTo>
                    <a:pt x="0" y="477838"/>
                  </a:lnTo>
                  <a:close/>
                </a:path>
              </a:pathLst>
            </a:custGeom>
            <a:solidFill>
              <a:srgbClr val="000000">
                <a:alpha val="0"/>
              </a:srgbClr>
            </a:solidFill>
          </p:spPr>
        </p:sp>
        <p:sp>
          <p:nvSpPr>
            <p:cNvPr name="TextBox 12" id="12"/>
            <p:cNvSpPr txBox="true"/>
            <p:nvPr/>
          </p:nvSpPr>
          <p:spPr>
            <a:xfrm>
              <a:off x="0" y="-19050"/>
              <a:ext cx="8712795" cy="496888"/>
            </a:xfrm>
            <a:prstGeom prst="rect">
              <a:avLst/>
            </a:prstGeom>
          </p:spPr>
          <p:txBody>
            <a:bodyPr anchor="t" rtlCol="false" tIns="0" lIns="0" bIns="0" rIns="0"/>
            <a:lstStyle/>
            <a:p>
              <a:pPr algn="l">
                <a:lnSpc>
                  <a:spcPts val="2812"/>
                </a:lnSpc>
              </a:pPr>
              <a:r>
                <a:rPr lang="en-US" sz="2249" b="true">
                  <a:solidFill>
                    <a:srgbClr val="00002E"/>
                  </a:solidFill>
                  <a:latin typeface="Nunito Bold"/>
                  <a:ea typeface="Nunito Bold"/>
                  <a:cs typeface="Nunito Bold"/>
                  <a:sym typeface="Nunito Bold"/>
                </a:rPr>
                <a:t>Perubahan Perilaku: Landasan Promosi Kesehatan</a:t>
              </a:r>
            </a:p>
          </p:txBody>
        </p:sp>
      </p:grpSp>
      <p:grpSp>
        <p:nvGrpSpPr>
          <p:cNvPr name="Group 13" id="13"/>
          <p:cNvGrpSpPr/>
          <p:nvPr/>
        </p:nvGrpSpPr>
        <p:grpSpPr>
          <a:xfrm rot="0">
            <a:off x="9295359" y="2605534"/>
            <a:ext cx="8139559" cy="1559719"/>
            <a:chOff x="0" y="0"/>
            <a:chExt cx="10852745" cy="2079625"/>
          </a:xfrm>
        </p:grpSpPr>
        <p:sp>
          <p:nvSpPr>
            <p:cNvPr name="Freeform 14" id="14"/>
            <p:cNvSpPr/>
            <p:nvPr/>
          </p:nvSpPr>
          <p:spPr>
            <a:xfrm flipH="false" flipV="false" rot="0">
              <a:off x="0" y="0"/>
              <a:ext cx="10852745" cy="2079625"/>
            </a:xfrm>
            <a:custGeom>
              <a:avLst/>
              <a:gdLst/>
              <a:ahLst/>
              <a:cxnLst/>
              <a:rect r="r" b="b" t="t" l="l"/>
              <a:pathLst>
                <a:path h="2079625" w="10852745">
                  <a:moveTo>
                    <a:pt x="0" y="0"/>
                  </a:moveTo>
                  <a:lnTo>
                    <a:pt x="10852745" y="0"/>
                  </a:lnTo>
                  <a:lnTo>
                    <a:pt x="10852745" y="2079625"/>
                  </a:lnTo>
                  <a:lnTo>
                    <a:pt x="0" y="2079625"/>
                  </a:lnTo>
                  <a:close/>
                </a:path>
              </a:pathLst>
            </a:custGeom>
            <a:solidFill>
              <a:srgbClr val="000000">
                <a:alpha val="0"/>
              </a:srgbClr>
            </a:solidFill>
          </p:spPr>
        </p:sp>
        <p:sp>
          <p:nvSpPr>
            <p:cNvPr name="TextBox 15" id="15"/>
            <p:cNvSpPr txBox="true"/>
            <p:nvPr/>
          </p:nvSpPr>
          <p:spPr>
            <a:xfrm>
              <a:off x="0" y="-66675"/>
              <a:ext cx="10852745" cy="2146300"/>
            </a:xfrm>
            <a:prstGeom prst="rect">
              <a:avLst/>
            </a:prstGeom>
          </p:spPr>
          <p:txBody>
            <a:bodyPr anchor="t" rtlCol="false" tIns="0" lIns="0" bIns="0" rIns="0"/>
            <a:lstStyle/>
            <a:p>
              <a:pPr algn="just">
                <a:lnSpc>
                  <a:spcPts val="3062"/>
                </a:lnSpc>
              </a:pPr>
              <a:r>
                <a:rPr lang="en-US" sz="1874">
                  <a:solidFill>
                    <a:srgbClr val="00002E"/>
                  </a:solidFill>
                  <a:latin typeface="PT Sans"/>
                  <a:ea typeface="PT Sans"/>
                  <a:cs typeface="PT Sans"/>
                  <a:sym typeface="PT Sans"/>
                </a:rPr>
                <a:t>Promosi kesehatan berfokus pada perubahan perilaku individu dan masyarakat menuju gaya hidup lebih sehat. Tanpa perubahan perilaku, program-program kesehatan sulit mencapai tujuan jangka panjang dalam meningkatkan status kesehatan masyarakat.</a:t>
              </a:r>
            </a:p>
          </p:txBody>
        </p:sp>
      </p:grpSp>
      <p:sp>
        <p:nvSpPr>
          <p:cNvPr name="Freeform 16" id="16" descr="preencoded.png"/>
          <p:cNvSpPr/>
          <p:nvPr/>
        </p:nvSpPr>
        <p:spPr>
          <a:xfrm flipH="false" flipV="false" rot="0">
            <a:off x="7711082" y="4408885"/>
            <a:ext cx="1218754" cy="2551510"/>
          </a:xfrm>
          <a:custGeom>
            <a:avLst/>
            <a:gdLst/>
            <a:ahLst/>
            <a:cxnLst/>
            <a:rect r="r" b="b" t="t" l="l"/>
            <a:pathLst>
              <a:path h="2551510" w="1218754">
                <a:moveTo>
                  <a:pt x="0" y="0"/>
                </a:moveTo>
                <a:lnTo>
                  <a:pt x="1218754" y="0"/>
                </a:lnTo>
                <a:lnTo>
                  <a:pt x="1218754" y="2551510"/>
                </a:lnTo>
                <a:lnTo>
                  <a:pt x="0" y="2551510"/>
                </a:lnTo>
                <a:lnTo>
                  <a:pt x="0" y="0"/>
                </a:lnTo>
                <a:close/>
              </a:path>
            </a:pathLst>
          </a:custGeom>
          <a:blipFill>
            <a:blip r:embed="rId6"/>
            <a:stretch>
              <a:fillRect l="0" t="-5" r="0" b="-5"/>
            </a:stretch>
          </a:blipFill>
        </p:spPr>
      </p:sp>
      <p:grpSp>
        <p:nvGrpSpPr>
          <p:cNvPr name="Group 17" id="17"/>
          <p:cNvGrpSpPr/>
          <p:nvPr/>
        </p:nvGrpSpPr>
        <p:grpSpPr>
          <a:xfrm rot="0">
            <a:off x="9295359" y="4652516"/>
            <a:ext cx="4392811" cy="358379"/>
            <a:chOff x="0" y="0"/>
            <a:chExt cx="5857082" cy="477838"/>
          </a:xfrm>
        </p:grpSpPr>
        <p:sp>
          <p:nvSpPr>
            <p:cNvPr name="Freeform 18" id="18"/>
            <p:cNvSpPr/>
            <p:nvPr/>
          </p:nvSpPr>
          <p:spPr>
            <a:xfrm flipH="false" flipV="false" rot="0">
              <a:off x="0" y="0"/>
              <a:ext cx="5857082" cy="477838"/>
            </a:xfrm>
            <a:custGeom>
              <a:avLst/>
              <a:gdLst/>
              <a:ahLst/>
              <a:cxnLst/>
              <a:rect r="r" b="b" t="t" l="l"/>
              <a:pathLst>
                <a:path h="477838" w="5857082">
                  <a:moveTo>
                    <a:pt x="0" y="0"/>
                  </a:moveTo>
                  <a:lnTo>
                    <a:pt x="5857082" y="0"/>
                  </a:lnTo>
                  <a:lnTo>
                    <a:pt x="5857082" y="477838"/>
                  </a:lnTo>
                  <a:lnTo>
                    <a:pt x="0" y="477838"/>
                  </a:lnTo>
                  <a:close/>
                </a:path>
              </a:pathLst>
            </a:custGeom>
            <a:solidFill>
              <a:srgbClr val="000000">
                <a:alpha val="0"/>
              </a:srgbClr>
            </a:solidFill>
          </p:spPr>
        </p:sp>
        <p:sp>
          <p:nvSpPr>
            <p:cNvPr name="TextBox 19" id="19"/>
            <p:cNvSpPr txBox="true"/>
            <p:nvPr/>
          </p:nvSpPr>
          <p:spPr>
            <a:xfrm>
              <a:off x="0" y="-19050"/>
              <a:ext cx="5857082" cy="496888"/>
            </a:xfrm>
            <a:prstGeom prst="rect">
              <a:avLst/>
            </a:prstGeom>
          </p:spPr>
          <p:txBody>
            <a:bodyPr anchor="t" rtlCol="false" tIns="0" lIns="0" bIns="0" rIns="0"/>
            <a:lstStyle/>
            <a:p>
              <a:pPr algn="l">
                <a:lnSpc>
                  <a:spcPts val="2812"/>
                </a:lnSpc>
              </a:pPr>
              <a:r>
                <a:rPr lang="en-US" sz="2249" b="true">
                  <a:solidFill>
                    <a:srgbClr val="00002E"/>
                  </a:solidFill>
                  <a:latin typeface="Nunito Bold"/>
                  <a:ea typeface="Nunito Bold"/>
                  <a:cs typeface="Nunito Bold"/>
                  <a:sym typeface="Nunito Bold"/>
                </a:rPr>
                <a:t>Dampak Perilaku pada Kesehatan</a:t>
              </a:r>
            </a:p>
          </p:txBody>
        </p:sp>
      </p:grpSp>
      <p:grpSp>
        <p:nvGrpSpPr>
          <p:cNvPr name="Group 20" id="20"/>
          <p:cNvGrpSpPr/>
          <p:nvPr/>
        </p:nvGrpSpPr>
        <p:grpSpPr>
          <a:xfrm rot="0">
            <a:off x="9295359" y="5157044"/>
            <a:ext cx="8139559" cy="1559719"/>
            <a:chOff x="0" y="0"/>
            <a:chExt cx="10852745" cy="2079625"/>
          </a:xfrm>
        </p:grpSpPr>
        <p:sp>
          <p:nvSpPr>
            <p:cNvPr name="Freeform 21" id="21"/>
            <p:cNvSpPr/>
            <p:nvPr/>
          </p:nvSpPr>
          <p:spPr>
            <a:xfrm flipH="false" flipV="false" rot="0">
              <a:off x="0" y="0"/>
              <a:ext cx="10852745" cy="2079625"/>
            </a:xfrm>
            <a:custGeom>
              <a:avLst/>
              <a:gdLst/>
              <a:ahLst/>
              <a:cxnLst/>
              <a:rect r="r" b="b" t="t" l="l"/>
              <a:pathLst>
                <a:path h="2079625" w="10852745">
                  <a:moveTo>
                    <a:pt x="0" y="0"/>
                  </a:moveTo>
                  <a:lnTo>
                    <a:pt x="10852745" y="0"/>
                  </a:lnTo>
                  <a:lnTo>
                    <a:pt x="10852745" y="2079625"/>
                  </a:lnTo>
                  <a:lnTo>
                    <a:pt x="0" y="2079625"/>
                  </a:lnTo>
                  <a:close/>
                </a:path>
              </a:pathLst>
            </a:custGeom>
            <a:solidFill>
              <a:srgbClr val="000000">
                <a:alpha val="0"/>
              </a:srgbClr>
            </a:solidFill>
          </p:spPr>
        </p:sp>
        <p:sp>
          <p:nvSpPr>
            <p:cNvPr name="TextBox 22" id="22"/>
            <p:cNvSpPr txBox="true"/>
            <p:nvPr/>
          </p:nvSpPr>
          <p:spPr>
            <a:xfrm>
              <a:off x="0" y="-66675"/>
              <a:ext cx="10852745" cy="2146300"/>
            </a:xfrm>
            <a:prstGeom prst="rect">
              <a:avLst/>
            </a:prstGeom>
          </p:spPr>
          <p:txBody>
            <a:bodyPr anchor="t" rtlCol="false" tIns="0" lIns="0" bIns="0" rIns="0"/>
            <a:lstStyle/>
            <a:p>
              <a:pPr algn="just">
                <a:lnSpc>
                  <a:spcPts val="3062"/>
                </a:lnSpc>
              </a:pPr>
              <a:r>
                <a:rPr lang="en-US" sz="1874">
                  <a:solidFill>
                    <a:srgbClr val="00002E"/>
                  </a:solidFill>
                  <a:latin typeface="PT Sans"/>
                  <a:ea typeface="PT Sans"/>
                  <a:cs typeface="PT Sans"/>
                  <a:sym typeface="PT Sans"/>
                </a:rPr>
                <a:t>Penelitian menunjukkan bahwa 70% masalah kesehatan terkait dengan perilaku manusia. Mengubah perilaku berisiko menjadi perilaku sehat dapat mencegah berbagai penyakit kronis dan meningkatkan kualitas hidup secara signifikan.</a:t>
              </a:r>
            </a:p>
          </p:txBody>
        </p:sp>
      </p:grpSp>
      <p:sp>
        <p:nvSpPr>
          <p:cNvPr name="Freeform 23" id="23" descr="preencoded.png"/>
          <p:cNvSpPr/>
          <p:nvPr/>
        </p:nvSpPr>
        <p:spPr>
          <a:xfrm flipH="false" flipV="false" rot="0">
            <a:off x="7711082" y="6960394"/>
            <a:ext cx="1218754" cy="2551510"/>
          </a:xfrm>
          <a:custGeom>
            <a:avLst/>
            <a:gdLst/>
            <a:ahLst/>
            <a:cxnLst/>
            <a:rect r="r" b="b" t="t" l="l"/>
            <a:pathLst>
              <a:path h="2551510" w="1218754">
                <a:moveTo>
                  <a:pt x="0" y="0"/>
                </a:moveTo>
                <a:lnTo>
                  <a:pt x="1218754" y="0"/>
                </a:lnTo>
                <a:lnTo>
                  <a:pt x="1218754" y="2551510"/>
                </a:lnTo>
                <a:lnTo>
                  <a:pt x="0" y="2551510"/>
                </a:lnTo>
                <a:lnTo>
                  <a:pt x="0" y="0"/>
                </a:lnTo>
                <a:close/>
              </a:path>
            </a:pathLst>
          </a:custGeom>
          <a:blipFill>
            <a:blip r:embed="rId7"/>
            <a:stretch>
              <a:fillRect l="0" t="-5" r="0" b="-5"/>
            </a:stretch>
          </a:blipFill>
        </p:spPr>
      </p:sp>
      <p:grpSp>
        <p:nvGrpSpPr>
          <p:cNvPr name="Group 24" id="24"/>
          <p:cNvGrpSpPr/>
          <p:nvPr/>
        </p:nvGrpSpPr>
        <p:grpSpPr>
          <a:xfrm rot="0">
            <a:off x="9295359" y="7204025"/>
            <a:ext cx="2867620" cy="358379"/>
            <a:chOff x="0" y="0"/>
            <a:chExt cx="3823493" cy="477838"/>
          </a:xfrm>
        </p:grpSpPr>
        <p:sp>
          <p:nvSpPr>
            <p:cNvPr name="Freeform 25" id="25"/>
            <p:cNvSpPr/>
            <p:nvPr/>
          </p:nvSpPr>
          <p:spPr>
            <a:xfrm flipH="false" flipV="false" rot="0">
              <a:off x="0" y="0"/>
              <a:ext cx="3823493" cy="477838"/>
            </a:xfrm>
            <a:custGeom>
              <a:avLst/>
              <a:gdLst/>
              <a:ahLst/>
              <a:cxnLst/>
              <a:rect r="r" b="b" t="t" l="l"/>
              <a:pathLst>
                <a:path h="477838" w="3823493">
                  <a:moveTo>
                    <a:pt x="0" y="0"/>
                  </a:moveTo>
                  <a:lnTo>
                    <a:pt x="3823493" y="0"/>
                  </a:lnTo>
                  <a:lnTo>
                    <a:pt x="3823493" y="477838"/>
                  </a:lnTo>
                  <a:lnTo>
                    <a:pt x="0" y="477838"/>
                  </a:lnTo>
                  <a:close/>
                </a:path>
              </a:pathLst>
            </a:custGeom>
            <a:solidFill>
              <a:srgbClr val="000000">
                <a:alpha val="0"/>
              </a:srgbClr>
            </a:solidFill>
          </p:spPr>
        </p:sp>
        <p:sp>
          <p:nvSpPr>
            <p:cNvPr name="TextBox 26" id="26"/>
            <p:cNvSpPr txBox="true"/>
            <p:nvPr/>
          </p:nvSpPr>
          <p:spPr>
            <a:xfrm>
              <a:off x="0" y="-19050"/>
              <a:ext cx="3823493" cy="496888"/>
            </a:xfrm>
            <a:prstGeom prst="rect">
              <a:avLst/>
            </a:prstGeom>
          </p:spPr>
          <p:txBody>
            <a:bodyPr anchor="t" rtlCol="false" tIns="0" lIns="0" bIns="0" rIns="0"/>
            <a:lstStyle/>
            <a:p>
              <a:pPr algn="l">
                <a:lnSpc>
                  <a:spcPts val="2812"/>
                </a:lnSpc>
              </a:pPr>
              <a:r>
                <a:rPr lang="en-US" sz="2249" b="true">
                  <a:solidFill>
                    <a:srgbClr val="00002E"/>
                  </a:solidFill>
                  <a:latin typeface="Nunito Bold"/>
                  <a:ea typeface="Nunito Bold"/>
                  <a:cs typeface="Nunito Bold"/>
                  <a:sym typeface="Nunito Bold"/>
                </a:rPr>
                <a:t>Tujuan Presentasi</a:t>
              </a:r>
            </a:p>
          </p:txBody>
        </p:sp>
      </p:grpSp>
      <p:grpSp>
        <p:nvGrpSpPr>
          <p:cNvPr name="Group 27" id="27"/>
          <p:cNvGrpSpPr/>
          <p:nvPr/>
        </p:nvGrpSpPr>
        <p:grpSpPr>
          <a:xfrm rot="0">
            <a:off x="9295359" y="7708552"/>
            <a:ext cx="8139559" cy="1559719"/>
            <a:chOff x="0" y="0"/>
            <a:chExt cx="10852745" cy="2079625"/>
          </a:xfrm>
        </p:grpSpPr>
        <p:sp>
          <p:nvSpPr>
            <p:cNvPr name="Freeform 28" id="28"/>
            <p:cNvSpPr/>
            <p:nvPr/>
          </p:nvSpPr>
          <p:spPr>
            <a:xfrm flipH="false" flipV="false" rot="0">
              <a:off x="0" y="0"/>
              <a:ext cx="10852745" cy="2079625"/>
            </a:xfrm>
            <a:custGeom>
              <a:avLst/>
              <a:gdLst/>
              <a:ahLst/>
              <a:cxnLst/>
              <a:rect r="r" b="b" t="t" l="l"/>
              <a:pathLst>
                <a:path h="2079625" w="10852745">
                  <a:moveTo>
                    <a:pt x="0" y="0"/>
                  </a:moveTo>
                  <a:lnTo>
                    <a:pt x="10852745" y="0"/>
                  </a:lnTo>
                  <a:lnTo>
                    <a:pt x="10852745" y="2079625"/>
                  </a:lnTo>
                  <a:lnTo>
                    <a:pt x="0" y="2079625"/>
                  </a:lnTo>
                  <a:close/>
                </a:path>
              </a:pathLst>
            </a:custGeom>
            <a:solidFill>
              <a:srgbClr val="000000">
                <a:alpha val="0"/>
              </a:srgbClr>
            </a:solidFill>
          </p:spPr>
        </p:sp>
        <p:sp>
          <p:nvSpPr>
            <p:cNvPr name="TextBox 29" id="29"/>
            <p:cNvSpPr txBox="true"/>
            <p:nvPr/>
          </p:nvSpPr>
          <p:spPr>
            <a:xfrm>
              <a:off x="0" y="-66675"/>
              <a:ext cx="10852745" cy="2146300"/>
            </a:xfrm>
            <a:prstGeom prst="rect">
              <a:avLst/>
            </a:prstGeom>
          </p:spPr>
          <p:txBody>
            <a:bodyPr anchor="t" rtlCol="false" tIns="0" lIns="0" bIns="0" rIns="0"/>
            <a:lstStyle/>
            <a:p>
              <a:pPr algn="just">
                <a:lnSpc>
                  <a:spcPts val="3062"/>
                </a:lnSpc>
              </a:pPr>
              <a:r>
                <a:rPr lang="en-US" sz="1874">
                  <a:solidFill>
                    <a:srgbClr val="00002E"/>
                  </a:solidFill>
                  <a:latin typeface="PT Sans"/>
                  <a:ea typeface="PT Sans"/>
                  <a:cs typeface="PT Sans"/>
                  <a:sym typeface="PT Sans"/>
                </a:rPr>
                <a:t>Memahami prinsip dasar perubahan perilaku, mengidentifikasi komponen pengetahuan-sikap-praktik, mempelajari proses dan bentuk perubahan perilaku, serta mengeksplorasi strategi WHO dalam mendorong perubahan perilaku yang berkelanjutan.</a:t>
              </a: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F">
                <a:alpha val="56078"/>
              </a:srgbClr>
            </a:solidFill>
          </p:spPr>
        </p:sp>
      </p:grpSp>
      <p:grpSp>
        <p:nvGrpSpPr>
          <p:cNvPr name="Group 5" id="5"/>
          <p:cNvGrpSpPr/>
          <p:nvPr/>
        </p:nvGrpSpPr>
        <p:grpSpPr>
          <a:xfrm rot="0">
            <a:off x="875259" y="929282"/>
            <a:ext cx="5884366" cy="735509"/>
            <a:chOff x="0" y="0"/>
            <a:chExt cx="7845822" cy="980678"/>
          </a:xfrm>
        </p:grpSpPr>
        <p:sp>
          <p:nvSpPr>
            <p:cNvPr name="Freeform 6" id="6"/>
            <p:cNvSpPr/>
            <p:nvPr/>
          </p:nvSpPr>
          <p:spPr>
            <a:xfrm flipH="false" flipV="false" rot="0">
              <a:off x="0" y="0"/>
              <a:ext cx="7845822" cy="980678"/>
            </a:xfrm>
            <a:custGeom>
              <a:avLst/>
              <a:gdLst/>
              <a:ahLst/>
              <a:cxnLst/>
              <a:rect r="r" b="b" t="t" l="l"/>
              <a:pathLst>
                <a:path h="980678" w="7845822">
                  <a:moveTo>
                    <a:pt x="0" y="0"/>
                  </a:moveTo>
                  <a:lnTo>
                    <a:pt x="7845822" y="0"/>
                  </a:lnTo>
                  <a:lnTo>
                    <a:pt x="7845822" y="980678"/>
                  </a:lnTo>
                  <a:lnTo>
                    <a:pt x="0" y="980678"/>
                  </a:lnTo>
                  <a:close/>
                </a:path>
              </a:pathLst>
            </a:custGeom>
            <a:solidFill>
              <a:srgbClr val="000000">
                <a:alpha val="0"/>
              </a:srgbClr>
            </a:solidFill>
          </p:spPr>
        </p:sp>
        <p:sp>
          <p:nvSpPr>
            <p:cNvPr name="TextBox 7" id="7"/>
            <p:cNvSpPr txBox="true"/>
            <p:nvPr/>
          </p:nvSpPr>
          <p:spPr>
            <a:xfrm>
              <a:off x="0" y="-19050"/>
              <a:ext cx="7845822" cy="999728"/>
            </a:xfrm>
            <a:prstGeom prst="rect">
              <a:avLst/>
            </a:prstGeom>
          </p:spPr>
          <p:txBody>
            <a:bodyPr anchor="t" rtlCol="false" tIns="0" lIns="0" bIns="0" rIns="0"/>
            <a:lstStyle/>
            <a:p>
              <a:pPr algn="l">
                <a:lnSpc>
                  <a:spcPts val="5750"/>
                </a:lnSpc>
              </a:pPr>
              <a:r>
                <a:rPr lang="en-US" sz="4625" b="true">
                  <a:solidFill>
                    <a:srgbClr val="00002E"/>
                  </a:solidFill>
                  <a:latin typeface="Nunito Bold"/>
                  <a:ea typeface="Nunito Bold"/>
                  <a:cs typeface="Nunito Bold"/>
                  <a:sym typeface="Nunito Bold"/>
                </a:rPr>
                <a:t>Kesimpulan</a:t>
              </a:r>
            </a:p>
          </p:txBody>
        </p:sp>
      </p:grpSp>
      <p:sp>
        <p:nvSpPr>
          <p:cNvPr name="Freeform 8" id="8" descr="preencoded.png"/>
          <p:cNvSpPr/>
          <p:nvPr/>
        </p:nvSpPr>
        <p:spPr>
          <a:xfrm flipH="false" flipV="false" rot="0">
            <a:off x="875259" y="2164854"/>
            <a:ext cx="4134296" cy="1000274"/>
          </a:xfrm>
          <a:custGeom>
            <a:avLst/>
            <a:gdLst/>
            <a:ahLst/>
            <a:cxnLst/>
            <a:rect r="r" b="b" t="t" l="l"/>
            <a:pathLst>
              <a:path h="1000274" w="4134296">
                <a:moveTo>
                  <a:pt x="0" y="0"/>
                </a:moveTo>
                <a:lnTo>
                  <a:pt x="4134296" y="0"/>
                </a:lnTo>
                <a:lnTo>
                  <a:pt x="4134296" y="1000274"/>
                </a:lnTo>
                <a:lnTo>
                  <a:pt x="0" y="1000274"/>
                </a:lnTo>
                <a:lnTo>
                  <a:pt x="0" y="0"/>
                </a:lnTo>
                <a:close/>
              </a:path>
            </a:pathLst>
          </a:custGeom>
          <a:blipFill>
            <a:blip r:embed="rId4"/>
            <a:stretch>
              <a:fillRect l="-2" t="0" r="-2" b="0"/>
            </a:stretch>
          </a:blipFill>
        </p:spPr>
      </p:sp>
      <p:grpSp>
        <p:nvGrpSpPr>
          <p:cNvPr name="Group 9" id="9"/>
          <p:cNvGrpSpPr/>
          <p:nvPr/>
        </p:nvGrpSpPr>
        <p:grpSpPr>
          <a:xfrm rot="0">
            <a:off x="1125290" y="3540175"/>
            <a:ext cx="3634234" cy="735509"/>
            <a:chOff x="0" y="0"/>
            <a:chExt cx="4845645" cy="980678"/>
          </a:xfrm>
        </p:grpSpPr>
        <p:sp>
          <p:nvSpPr>
            <p:cNvPr name="Freeform 10" id="10"/>
            <p:cNvSpPr/>
            <p:nvPr/>
          </p:nvSpPr>
          <p:spPr>
            <a:xfrm flipH="false" flipV="false" rot="0">
              <a:off x="0" y="0"/>
              <a:ext cx="4845645" cy="980678"/>
            </a:xfrm>
            <a:custGeom>
              <a:avLst/>
              <a:gdLst/>
              <a:ahLst/>
              <a:cxnLst/>
              <a:rect r="r" b="b" t="t" l="l"/>
              <a:pathLst>
                <a:path h="980678" w="4845645">
                  <a:moveTo>
                    <a:pt x="0" y="0"/>
                  </a:moveTo>
                  <a:lnTo>
                    <a:pt x="4845645" y="0"/>
                  </a:lnTo>
                  <a:lnTo>
                    <a:pt x="4845645" y="980678"/>
                  </a:lnTo>
                  <a:lnTo>
                    <a:pt x="0" y="980678"/>
                  </a:lnTo>
                  <a:close/>
                </a:path>
              </a:pathLst>
            </a:custGeom>
            <a:solidFill>
              <a:srgbClr val="000000">
                <a:alpha val="0"/>
              </a:srgbClr>
            </a:solidFill>
          </p:spPr>
        </p:sp>
        <p:sp>
          <p:nvSpPr>
            <p:cNvPr name="TextBox 11" id="11"/>
            <p:cNvSpPr txBox="true"/>
            <p:nvPr/>
          </p:nvSpPr>
          <p:spPr>
            <a:xfrm>
              <a:off x="0" y="0"/>
              <a:ext cx="4845645" cy="980678"/>
            </a:xfrm>
            <a:prstGeom prst="rect">
              <a:avLst/>
            </a:prstGeom>
          </p:spPr>
          <p:txBody>
            <a:bodyPr anchor="t" rtlCol="false" tIns="0" lIns="0" bIns="0" rIns="0"/>
            <a:lstStyle/>
            <a:p>
              <a:pPr algn="l">
                <a:lnSpc>
                  <a:spcPts val="2875"/>
                </a:lnSpc>
              </a:pPr>
              <a:r>
                <a:rPr lang="en-US" sz="2312" b="true">
                  <a:solidFill>
                    <a:srgbClr val="00002E"/>
                  </a:solidFill>
                  <a:latin typeface="Nunito Bold"/>
                  <a:ea typeface="Nunito Bold"/>
                  <a:cs typeface="Nunito Bold"/>
                  <a:sym typeface="Nunito Bold"/>
                </a:rPr>
                <a:t>Kompleksitas Perubahan Perilaku</a:t>
              </a:r>
            </a:p>
          </p:txBody>
        </p:sp>
      </p:grpSp>
      <p:grpSp>
        <p:nvGrpSpPr>
          <p:cNvPr name="Group 12" id="12"/>
          <p:cNvGrpSpPr/>
          <p:nvPr/>
        </p:nvGrpSpPr>
        <p:grpSpPr>
          <a:xfrm rot="0">
            <a:off x="1125290" y="4425702"/>
            <a:ext cx="3634234" cy="3200400"/>
            <a:chOff x="0" y="0"/>
            <a:chExt cx="4845645" cy="4267200"/>
          </a:xfrm>
        </p:grpSpPr>
        <p:sp>
          <p:nvSpPr>
            <p:cNvPr name="Freeform 13" id="13"/>
            <p:cNvSpPr/>
            <p:nvPr/>
          </p:nvSpPr>
          <p:spPr>
            <a:xfrm flipH="false" flipV="false" rot="0">
              <a:off x="0" y="0"/>
              <a:ext cx="4845645" cy="4267200"/>
            </a:xfrm>
            <a:custGeom>
              <a:avLst/>
              <a:gdLst/>
              <a:ahLst/>
              <a:cxnLst/>
              <a:rect r="r" b="b" t="t" l="l"/>
              <a:pathLst>
                <a:path h="4267200" w="4845645">
                  <a:moveTo>
                    <a:pt x="0" y="0"/>
                  </a:moveTo>
                  <a:lnTo>
                    <a:pt x="4845645" y="0"/>
                  </a:lnTo>
                  <a:lnTo>
                    <a:pt x="4845645" y="4267200"/>
                  </a:lnTo>
                  <a:lnTo>
                    <a:pt x="0" y="4267200"/>
                  </a:lnTo>
                  <a:close/>
                </a:path>
              </a:pathLst>
            </a:custGeom>
            <a:solidFill>
              <a:srgbClr val="000000">
                <a:alpha val="0"/>
              </a:srgbClr>
            </a:solidFill>
          </p:spPr>
        </p:sp>
        <p:sp>
          <p:nvSpPr>
            <p:cNvPr name="TextBox 14" id="14"/>
            <p:cNvSpPr txBox="true"/>
            <p:nvPr/>
          </p:nvSpPr>
          <p:spPr>
            <a:xfrm>
              <a:off x="0" y="-76200"/>
              <a:ext cx="4845645" cy="4343400"/>
            </a:xfrm>
            <a:prstGeom prst="rect">
              <a:avLst/>
            </a:prstGeom>
          </p:spPr>
          <p:txBody>
            <a:bodyPr anchor="t" rtlCol="false" tIns="0" lIns="0" bIns="0" rIns="0"/>
            <a:lstStyle/>
            <a:p>
              <a:pPr algn="l">
                <a:lnSpc>
                  <a:spcPts val="3125"/>
                </a:lnSpc>
              </a:pPr>
              <a:r>
                <a:rPr lang="en-US" sz="1937">
                  <a:solidFill>
                    <a:srgbClr val="00002E"/>
                  </a:solidFill>
                  <a:latin typeface="PT Sans"/>
                  <a:ea typeface="PT Sans"/>
                  <a:cs typeface="PT Sans"/>
                  <a:sym typeface="PT Sans"/>
                </a:rPr>
                <a:t>Perubahan perilaku kesehatan merupakan proses kompleks yang dipengaruhi oleh faktor internal dan eksternal. Pendekatan teoretis seperti SOR, Lawrence Green, dan teori Kurt Lewin memberikan kerangka untuk memahami dinamika ini.</a:t>
              </a:r>
            </a:p>
          </p:txBody>
        </p:sp>
      </p:grpSp>
      <p:sp>
        <p:nvSpPr>
          <p:cNvPr name="Freeform 15" id="15" descr="preencoded.png"/>
          <p:cNvSpPr/>
          <p:nvPr/>
        </p:nvSpPr>
        <p:spPr>
          <a:xfrm flipH="false" flipV="false" rot="0">
            <a:off x="5009555" y="2164854"/>
            <a:ext cx="4134445" cy="1000274"/>
          </a:xfrm>
          <a:custGeom>
            <a:avLst/>
            <a:gdLst/>
            <a:ahLst/>
            <a:cxnLst/>
            <a:rect r="r" b="b" t="t" l="l"/>
            <a:pathLst>
              <a:path h="1000274" w="4134445">
                <a:moveTo>
                  <a:pt x="0" y="0"/>
                </a:moveTo>
                <a:lnTo>
                  <a:pt x="4134445" y="0"/>
                </a:lnTo>
                <a:lnTo>
                  <a:pt x="4134445" y="1000274"/>
                </a:lnTo>
                <a:lnTo>
                  <a:pt x="0" y="1000274"/>
                </a:lnTo>
                <a:lnTo>
                  <a:pt x="0" y="0"/>
                </a:lnTo>
                <a:close/>
              </a:path>
            </a:pathLst>
          </a:custGeom>
          <a:blipFill>
            <a:blip r:embed="rId5"/>
            <a:stretch>
              <a:fillRect l="0" t="0" r="0" b="0"/>
            </a:stretch>
          </a:blipFill>
        </p:spPr>
      </p:sp>
      <p:grpSp>
        <p:nvGrpSpPr>
          <p:cNvPr name="Group 16" id="16"/>
          <p:cNvGrpSpPr/>
          <p:nvPr/>
        </p:nvGrpSpPr>
        <p:grpSpPr>
          <a:xfrm rot="0">
            <a:off x="5259586" y="3540175"/>
            <a:ext cx="3560041" cy="444982"/>
            <a:chOff x="0" y="0"/>
            <a:chExt cx="3922912" cy="490338"/>
          </a:xfrm>
        </p:grpSpPr>
        <p:sp>
          <p:nvSpPr>
            <p:cNvPr name="Freeform 17" id="17"/>
            <p:cNvSpPr/>
            <p:nvPr/>
          </p:nvSpPr>
          <p:spPr>
            <a:xfrm flipH="false" flipV="false" rot="0">
              <a:off x="0" y="0"/>
              <a:ext cx="3922912" cy="490338"/>
            </a:xfrm>
            <a:custGeom>
              <a:avLst/>
              <a:gdLst/>
              <a:ahLst/>
              <a:cxnLst/>
              <a:rect r="r" b="b" t="t" l="l"/>
              <a:pathLst>
                <a:path h="490338" w="3922912">
                  <a:moveTo>
                    <a:pt x="0" y="0"/>
                  </a:moveTo>
                  <a:lnTo>
                    <a:pt x="3922912" y="0"/>
                  </a:lnTo>
                  <a:lnTo>
                    <a:pt x="3922912" y="490338"/>
                  </a:lnTo>
                  <a:lnTo>
                    <a:pt x="0" y="490338"/>
                  </a:lnTo>
                  <a:close/>
                </a:path>
              </a:pathLst>
            </a:custGeom>
            <a:solidFill>
              <a:srgbClr val="000000">
                <a:alpha val="0"/>
              </a:srgbClr>
            </a:solidFill>
          </p:spPr>
        </p:sp>
        <p:sp>
          <p:nvSpPr>
            <p:cNvPr name="TextBox 18" id="18"/>
            <p:cNvSpPr txBox="true"/>
            <p:nvPr/>
          </p:nvSpPr>
          <p:spPr>
            <a:xfrm>
              <a:off x="0" y="0"/>
              <a:ext cx="3922912" cy="490338"/>
            </a:xfrm>
            <a:prstGeom prst="rect">
              <a:avLst/>
            </a:prstGeom>
          </p:spPr>
          <p:txBody>
            <a:bodyPr anchor="t" rtlCol="false" tIns="0" lIns="0" bIns="0" rIns="0"/>
            <a:lstStyle/>
            <a:p>
              <a:pPr algn="l">
                <a:lnSpc>
                  <a:spcPts val="2875"/>
                </a:lnSpc>
              </a:pPr>
              <a:r>
                <a:rPr lang="en-US" sz="2312" b="true">
                  <a:solidFill>
                    <a:srgbClr val="00002E"/>
                  </a:solidFill>
                  <a:latin typeface="Nunito Bold"/>
                  <a:ea typeface="Nunito Bold"/>
                  <a:cs typeface="Nunito Bold"/>
                  <a:sym typeface="Nunito Bold"/>
                </a:rPr>
                <a:t>Komponen Esensial</a:t>
              </a:r>
            </a:p>
          </p:txBody>
        </p:sp>
      </p:grpSp>
      <p:grpSp>
        <p:nvGrpSpPr>
          <p:cNvPr name="Group 19" id="19"/>
          <p:cNvGrpSpPr/>
          <p:nvPr/>
        </p:nvGrpSpPr>
        <p:grpSpPr>
          <a:xfrm rot="0">
            <a:off x="5259586" y="4057947"/>
            <a:ext cx="3634382" cy="2800350"/>
            <a:chOff x="0" y="0"/>
            <a:chExt cx="4845843" cy="3733800"/>
          </a:xfrm>
        </p:grpSpPr>
        <p:sp>
          <p:nvSpPr>
            <p:cNvPr name="Freeform 20" id="20"/>
            <p:cNvSpPr/>
            <p:nvPr/>
          </p:nvSpPr>
          <p:spPr>
            <a:xfrm flipH="false" flipV="false" rot="0">
              <a:off x="0" y="0"/>
              <a:ext cx="4845843" cy="3733800"/>
            </a:xfrm>
            <a:custGeom>
              <a:avLst/>
              <a:gdLst/>
              <a:ahLst/>
              <a:cxnLst/>
              <a:rect r="r" b="b" t="t" l="l"/>
              <a:pathLst>
                <a:path h="3733800" w="4845843">
                  <a:moveTo>
                    <a:pt x="0" y="0"/>
                  </a:moveTo>
                  <a:lnTo>
                    <a:pt x="4845843" y="0"/>
                  </a:lnTo>
                  <a:lnTo>
                    <a:pt x="4845843" y="3733800"/>
                  </a:lnTo>
                  <a:lnTo>
                    <a:pt x="0" y="3733800"/>
                  </a:lnTo>
                  <a:close/>
                </a:path>
              </a:pathLst>
            </a:custGeom>
            <a:solidFill>
              <a:srgbClr val="000000">
                <a:alpha val="0"/>
              </a:srgbClr>
            </a:solidFill>
          </p:spPr>
        </p:sp>
        <p:sp>
          <p:nvSpPr>
            <p:cNvPr name="TextBox 21" id="21"/>
            <p:cNvSpPr txBox="true"/>
            <p:nvPr/>
          </p:nvSpPr>
          <p:spPr>
            <a:xfrm>
              <a:off x="0" y="-76200"/>
              <a:ext cx="4845843" cy="3810000"/>
            </a:xfrm>
            <a:prstGeom prst="rect">
              <a:avLst/>
            </a:prstGeom>
          </p:spPr>
          <p:txBody>
            <a:bodyPr anchor="t" rtlCol="false" tIns="0" lIns="0" bIns="0" rIns="0"/>
            <a:lstStyle/>
            <a:p>
              <a:pPr algn="l">
                <a:lnSpc>
                  <a:spcPts val="3125"/>
                </a:lnSpc>
              </a:pPr>
              <a:r>
                <a:rPr lang="en-US" sz="1937">
                  <a:solidFill>
                    <a:srgbClr val="00002E"/>
                  </a:solidFill>
                  <a:latin typeface="PT Sans"/>
                  <a:ea typeface="PT Sans"/>
                  <a:cs typeface="PT Sans"/>
                  <a:sym typeface="PT Sans"/>
                </a:rPr>
                <a:t>Pengetahuan, sikap, dan praktik merupakan tiga komponen penting yang saling terkait dalam perubahan perilaku. Intervensi yang efektif perlu mempertimbangkan ketiganya secara terpadu.</a:t>
              </a:r>
            </a:p>
          </p:txBody>
        </p:sp>
      </p:grpSp>
      <p:sp>
        <p:nvSpPr>
          <p:cNvPr name="Freeform 22" id="22" descr="preencoded.png"/>
          <p:cNvSpPr/>
          <p:nvPr/>
        </p:nvSpPr>
        <p:spPr>
          <a:xfrm flipH="false" flipV="false" rot="0">
            <a:off x="9144000" y="2164854"/>
            <a:ext cx="4134296" cy="1000274"/>
          </a:xfrm>
          <a:custGeom>
            <a:avLst/>
            <a:gdLst/>
            <a:ahLst/>
            <a:cxnLst/>
            <a:rect r="r" b="b" t="t" l="l"/>
            <a:pathLst>
              <a:path h="1000274" w="4134296">
                <a:moveTo>
                  <a:pt x="0" y="0"/>
                </a:moveTo>
                <a:lnTo>
                  <a:pt x="4134296" y="0"/>
                </a:lnTo>
                <a:lnTo>
                  <a:pt x="4134296" y="1000274"/>
                </a:lnTo>
                <a:lnTo>
                  <a:pt x="0" y="1000274"/>
                </a:lnTo>
                <a:lnTo>
                  <a:pt x="0" y="0"/>
                </a:lnTo>
                <a:close/>
              </a:path>
            </a:pathLst>
          </a:custGeom>
          <a:blipFill>
            <a:blip r:embed="rId6"/>
            <a:stretch>
              <a:fillRect l="-2" t="0" r="-2" b="0"/>
            </a:stretch>
          </a:blipFill>
        </p:spPr>
      </p:sp>
      <p:grpSp>
        <p:nvGrpSpPr>
          <p:cNvPr name="Group 23" id="23"/>
          <p:cNvGrpSpPr/>
          <p:nvPr/>
        </p:nvGrpSpPr>
        <p:grpSpPr>
          <a:xfrm rot="0">
            <a:off x="9394031" y="3540175"/>
            <a:ext cx="3634234" cy="444982"/>
            <a:chOff x="0" y="0"/>
            <a:chExt cx="4004667" cy="490338"/>
          </a:xfrm>
        </p:grpSpPr>
        <p:sp>
          <p:nvSpPr>
            <p:cNvPr name="Freeform 24" id="24"/>
            <p:cNvSpPr/>
            <p:nvPr/>
          </p:nvSpPr>
          <p:spPr>
            <a:xfrm flipH="false" flipV="false" rot="0">
              <a:off x="0" y="0"/>
              <a:ext cx="4004667" cy="490338"/>
            </a:xfrm>
            <a:custGeom>
              <a:avLst/>
              <a:gdLst/>
              <a:ahLst/>
              <a:cxnLst/>
              <a:rect r="r" b="b" t="t" l="l"/>
              <a:pathLst>
                <a:path h="490338" w="4004667">
                  <a:moveTo>
                    <a:pt x="0" y="0"/>
                  </a:moveTo>
                  <a:lnTo>
                    <a:pt x="4004667" y="0"/>
                  </a:lnTo>
                  <a:lnTo>
                    <a:pt x="4004667" y="490338"/>
                  </a:lnTo>
                  <a:lnTo>
                    <a:pt x="0" y="490338"/>
                  </a:lnTo>
                  <a:close/>
                </a:path>
              </a:pathLst>
            </a:custGeom>
            <a:solidFill>
              <a:srgbClr val="000000">
                <a:alpha val="0"/>
              </a:srgbClr>
            </a:solidFill>
          </p:spPr>
        </p:sp>
        <p:sp>
          <p:nvSpPr>
            <p:cNvPr name="TextBox 25" id="25"/>
            <p:cNvSpPr txBox="true"/>
            <p:nvPr/>
          </p:nvSpPr>
          <p:spPr>
            <a:xfrm>
              <a:off x="0" y="0"/>
              <a:ext cx="4004667" cy="490338"/>
            </a:xfrm>
            <a:prstGeom prst="rect">
              <a:avLst/>
            </a:prstGeom>
          </p:spPr>
          <p:txBody>
            <a:bodyPr anchor="t" rtlCol="false" tIns="0" lIns="0" bIns="0" rIns="0"/>
            <a:lstStyle/>
            <a:p>
              <a:pPr algn="l">
                <a:lnSpc>
                  <a:spcPts val="2875"/>
                </a:lnSpc>
              </a:pPr>
              <a:r>
                <a:rPr lang="en-US" sz="2312" b="true">
                  <a:solidFill>
                    <a:srgbClr val="00002E"/>
                  </a:solidFill>
                  <a:latin typeface="Nunito Bold"/>
                  <a:ea typeface="Nunito Bold"/>
                  <a:cs typeface="Nunito Bold"/>
                  <a:sym typeface="Nunito Bold"/>
                </a:rPr>
                <a:t>Strategi Multi-dimensi</a:t>
              </a:r>
            </a:p>
          </p:txBody>
        </p:sp>
      </p:grpSp>
      <p:grpSp>
        <p:nvGrpSpPr>
          <p:cNvPr name="Group 26" id="26"/>
          <p:cNvGrpSpPr/>
          <p:nvPr/>
        </p:nvGrpSpPr>
        <p:grpSpPr>
          <a:xfrm rot="0">
            <a:off x="9394031" y="4057947"/>
            <a:ext cx="3634234" cy="2800350"/>
            <a:chOff x="0" y="0"/>
            <a:chExt cx="4845645" cy="3733800"/>
          </a:xfrm>
        </p:grpSpPr>
        <p:sp>
          <p:nvSpPr>
            <p:cNvPr name="Freeform 27" id="27"/>
            <p:cNvSpPr/>
            <p:nvPr/>
          </p:nvSpPr>
          <p:spPr>
            <a:xfrm flipH="false" flipV="false" rot="0">
              <a:off x="0" y="0"/>
              <a:ext cx="4845645" cy="3733800"/>
            </a:xfrm>
            <a:custGeom>
              <a:avLst/>
              <a:gdLst/>
              <a:ahLst/>
              <a:cxnLst/>
              <a:rect r="r" b="b" t="t" l="l"/>
              <a:pathLst>
                <a:path h="3733800" w="4845645">
                  <a:moveTo>
                    <a:pt x="0" y="0"/>
                  </a:moveTo>
                  <a:lnTo>
                    <a:pt x="4845645" y="0"/>
                  </a:lnTo>
                  <a:lnTo>
                    <a:pt x="4845645" y="3733800"/>
                  </a:lnTo>
                  <a:lnTo>
                    <a:pt x="0" y="3733800"/>
                  </a:lnTo>
                  <a:close/>
                </a:path>
              </a:pathLst>
            </a:custGeom>
            <a:solidFill>
              <a:srgbClr val="000000">
                <a:alpha val="0"/>
              </a:srgbClr>
            </a:solidFill>
          </p:spPr>
        </p:sp>
        <p:sp>
          <p:nvSpPr>
            <p:cNvPr name="TextBox 28" id="28"/>
            <p:cNvSpPr txBox="true"/>
            <p:nvPr/>
          </p:nvSpPr>
          <p:spPr>
            <a:xfrm>
              <a:off x="0" y="-76200"/>
              <a:ext cx="4845645" cy="3810000"/>
            </a:xfrm>
            <a:prstGeom prst="rect">
              <a:avLst/>
            </a:prstGeom>
          </p:spPr>
          <p:txBody>
            <a:bodyPr anchor="t" rtlCol="false" tIns="0" lIns="0" bIns="0" rIns="0"/>
            <a:lstStyle/>
            <a:p>
              <a:pPr algn="l">
                <a:lnSpc>
                  <a:spcPts val="3125"/>
                </a:lnSpc>
              </a:pPr>
              <a:r>
                <a:rPr lang="en-US" sz="1937">
                  <a:solidFill>
                    <a:srgbClr val="00002E"/>
                  </a:solidFill>
                  <a:latin typeface="PT Sans"/>
                  <a:ea typeface="PT Sans"/>
                  <a:cs typeface="PT Sans"/>
                  <a:sym typeface="PT Sans"/>
                </a:rPr>
                <a:t>WHO merekomendasikan pendekatan terintegrasi yang mengkombinasikan kekuatan/dorongan, pemberian informasi, dan diskusi partisipasi untuk mencapai hasil yang optimal dan berkelanjutan.</a:t>
              </a:r>
            </a:p>
          </p:txBody>
        </p:sp>
      </p:grpSp>
      <p:sp>
        <p:nvSpPr>
          <p:cNvPr name="Freeform 29" id="29" descr="preencoded.png"/>
          <p:cNvSpPr/>
          <p:nvPr/>
        </p:nvSpPr>
        <p:spPr>
          <a:xfrm flipH="false" flipV="false" rot="0">
            <a:off x="13278296" y="2164854"/>
            <a:ext cx="4134445" cy="1000274"/>
          </a:xfrm>
          <a:custGeom>
            <a:avLst/>
            <a:gdLst/>
            <a:ahLst/>
            <a:cxnLst/>
            <a:rect r="r" b="b" t="t" l="l"/>
            <a:pathLst>
              <a:path h="1000274" w="4134445">
                <a:moveTo>
                  <a:pt x="0" y="0"/>
                </a:moveTo>
                <a:lnTo>
                  <a:pt x="4134445" y="0"/>
                </a:lnTo>
                <a:lnTo>
                  <a:pt x="4134445" y="1000274"/>
                </a:lnTo>
                <a:lnTo>
                  <a:pt x="0" y="1000274"/>
                </a:lnTo>
                <a:lnTo>
                  <a:pt x="0" y="0"/>
                </a:lnTo>
                <a:close/>
              </a:path>
            </a:pathLst>
          </a:custGeom>
          <a:blipFill>
            <a:blip r:embed="rId7"/>
            <a:stretch>
              <a:fillRect l="0" t="0" r="0" b="0"/>
            </a:stretch>
          </a:blipFill>
        </p:spPr>
      </p:sp>
      <p:grpSp>
        <p:nvGrpSpPr>
          <p:cNvPr name="Group 30" id="30"/>
          <p:cNvGrpSpPr/>
          <p:nvPr/>
        </p:nvGrpSpPr>
        <p:grpSpPr>
          <a:xfrm rot="0">
            <a:off x="13528327" y="3540175"/>
            <a:ext cx="3634382" cy="454274"/>
            <a:chOff x="0" y="0"/>
            <a:chExt cx="3922912" cy="490338"/>
          </a:xfrm>
        </p:grpSpPr>
        <p:sp>
          <p:nvSpPr>
            <p:cNvPr name="Freeform 31" id="31"/>
            <p:cNvSpPr/>
            <p:nvPr/>
          </p:nvSpPr>
          <p:spPr>
            <a:xfrm flipH="false" flipV="false" rot="0">
              <a:off x="0" y="0"/>
              <a:ext cx="3922912" cy="490338"/>
            </a:xfrm>
            <a:custGeom>
              <a:avLst/>
              <a:gdLst/>
              <a:ahLst/>
              <a:cxnLst/>
              <a:rect r="r" b="b" t="t" l="l"/>
              <a:pathLst>
                <a:path h="490338" w="3922912">
                  <a:moveTo>
                    <a:pt x="0" y="0"/>
                  </a:moveTo>
                  <a:lnTo>
                    <a:pt x="3922912" y="0"/>
                  </a:lnTo>
                  <a:lnTo>
                    <a:pt x="3922912" y="490338"/>
                  </a:lnTo>
                  <a:lnTo>
                    <a:pt x="0" y="490338"/>
                  </a:lnTo>
                  <a:close/>
                </a:path>
              </a:pathLst>
            </a:custGeom>
            <a:solidFill>
              <a:srgbClr val="000000">
                <a:alpha val="0"/>
              </a:srgbClr>
            </a:solidFill>
          </p:spPr>
        </p:sp>
        <p:sp>
          <p:nvSpPr>
            <p:cNvPr name="TextBox 32" id="32"/>
            <p:cNvSpPr txBox="true"/>
            <p:nvPr/>
          </p:nvSpPr>
          <p:spPr>
            <a:xfrm>
              <a:off x="0" y="0"/>
              <a:ext cx="3922912" cy="490338"/>
            </a:xfrm>
            <a:prstGeom prst="rect">
              <a:avLst/>
            </a:prstGeom>
          </p:spPr>
          <p:txBody>
            <a:bodyPr anchor="t" rtlCol="false" tIns="0" lIns="0" bIns="0" rIns="0"/>
            <a:lstStyle/>
            <a:p>
              <a:pPr algn="l">
                <a:lnSpc>
                  <a:spcPts val="2875"/>
                </a:lnSpc>
              </a:pPr>
              <a:r>
                <a:rPr lang="en-US" sz="2312" b="true">
                  <a:solidFill>
                    <a:srgbClr val="00002E"/>
                  </a:solidFill>
                  <a:latin typeface="Nunito Bold"/>
                  <a:ea typeface="Nunito Bold"/>
                  <a:cs typeface="Nunito Bold"/>
                  <a:sym typeface="Nunito Bold"/>
                </a:rPr>
                <a:t>Kontekstualisasi</a:t>
              </a:r>
            </a:p>
          </p:txBody>
        </p:sp>
      </p:grpSp>
      <p:grpSp>
        <p:nvGrpSpPr>
          <p:cNvPr name="Group 33" id="33"/>
          <p:cNvGrpSpPr/>
          <p:nvPr/>
        </p:nvGrpSpPr>
        <p:grpSpPr>
          <a:xfrm rot="0">
            <a:off x="13528327" y="4057947"/>
            <a:ext cx="3634382" cy="2800350"/>
            <a:chOff x="0" y="0"/>
            <a:chExt cx="4845843" cy="3733800"/>
          </a:xfrm>
        </p:grpSpPr>
        <p:sp>
          <p:nvSpPr>
            <p:cNvPr name="Freeform 34" id="34"/>
            <p:cNvSpPr/>
            <p:nvPr/>
          </p:nvSpPr>
          <p:spPr>
            <a:xfrm flipH="false" flipV="false" rot="0">
              <a:off x="0" y="0"/>
              <a:ext cx="4845843" cy="3733800"/>
            </a:xfrm>
            <a:custGeom>
              <a:avLst/>
              <a:gdLst/>
              <a:ahLst/>
              <a:cxnLst/>
              <a:rect r="r" b="b" t="t" l="l"/>
              <a:pathLst>
                <a:path h="3733800" w="4845843">
                  <a:moveTo>
                    <a:pt x="0" y="0"/>
                  </a:moveTo>
                  <a:lnTo>
                    <a:pt x="4845843" y="0"/>
                  </a:lnTo>
                  <a:lnTo>
                    <a:pt x="4845843" y="3733800"/>
                  </a:lnTo>
                  <a:lnTo>
                    <a:pt x="0" y="3733800"/>
                  </a:lnTo>
                  <a:close/>
                </a:path>
              </a:pathLst>
            </a:custGeom>
            <a:solidFill>
              <a:srgbClr val="000000">
                <a:alpha val="0"/>
              </a:srgbClr>
            </a:solidFill>
          </p:spPr>
        </p:sp>
        <p:sp>
          <p:nvSpPr>
            <p:cNvPr name="TextBox 35" id="35"/>
            <p:cNvSpPr txBox="true"/>
            <p:nvPr/>
          </p:nvSpPr>
          <p:spPr>
            <a:xfrm>
              <a:off x="0" y="-76200"/>
              <a:ext cx="4845843" cy="3810000"/>
            </a:xfrm>
            <a:prstGeom prst="rect">
              <a:avLst/>
            </a:prstGeom>
          </p:spPr>
          <p:txBody>
            <a:bodyPr anchor="t" rtlCol="false" tIns="0" lIns="0" bIns="0" rIns="0"/>
            <a:lstStyle/>
            <a:p>
              <a:pPr algn="l">
                <a:lnSpc>
                  <a:spcPts val="3125"/>
                </a:lnSpc>
              </a:pPr>
              <a:r>
                <a:rPr lang="en-US" sz="1937">
                  <a:solidFill>
                    <a:srgbClr val="00002E"/>
                  </a:solidFill>
                  <a:latin typeface="PT Sans"/>
                  <a:ea typeface="PT Sans"/>
                  <a:cs typeface="PT Sans"/>
                  <a:sym typeface="PT Sans"/>
                </a:rPr>
                <a:t>Prinsip-prinsip perubahan perilaku perlu diterapkan dengan mempertimbangkan konteks sosial, budaya, dan ekonomi spesifik. Tidak ada pendekatan "satu ukuran untuk semua" dalam promosi kesehatan.</a:t>
              </a:r>
            </a:p>
          </p:txBody>
        </p:sp>
      </p:grpSp>
      <p:grpSp>
        <p:nvGrpSpPr>
          <p:cNvPr name="Group 36" id="36"/>
          <p:cNvGrpSpPr/>
          <p:nvPr/>
        </p:nvGrpSpPr>
        <p:grpSpPr>
          <a:xfrm rot="0">
            <a:off x="875259" y="8157419"/>
            <a:ext cx="16537484" cy="1200150"/>
            <a:chOff x="0" y="0"/>
            <a:chExt cx="22049978" cy="1600200"/>
          </a:xfrm>
        </p:grpSpPr>
        <p:sp>
          <p:nvSpPr>
            <p:cNvPr name="Freeform 37" id="37"/>
            <p:cNvSpPr/>
            <p:nvPr/>
          </p:nvSpPr>
          <p:spPr>
            <a:xfrm flipH="false" flipV="false" rot="0">
              <a:off x="0" y="0"/>
              <a:ext cx="22049978" cy="1600200"/>
            </a:xfrm>
            <a:custGeom>
              <a:avLst/>
              <a:gdLst/>
              <a:ahLst/>
              <a:cxnLst/>
              <a:rect r="r" b="b" t="t" l="l"/>
              <a:pathLst>
                <a:path h="1600200" w="22049978">
                  <a:moveTo>
                    <a:pt x="0" y="0"/>
                  </a:moveTo>
                  <a:lnTo>
                    <a:pt x="22049978" y="0"/>
                  </a:lnTo>
                  <a:lnTo>
                    <a:pt x="22049978" y="1600200"/>
                  </a:lnTo>
                  <a:lnTo>
                    <a:pt x="0" y="1600200"/>
                  </a:lnTo>
                  <a:close/>
                </a:path>
              </a:pathLst>
            </a:custGeom>
            <a:solidFill>
              <a:srgbClr val="000000">
                <a:alpha val="0"/>
              </a:srgbClr>
            </a:solidFill>
          </p:spPr>
        </p:sp>
        <p:sp>
          <p:nvSpPr>
            <p:cNvPr name="TextBox 38" id="38"/>
            <p:cNvSpPr txBox="true"/>
            <p:nvPr/>
          </p:nvSpPr>
          <p:spPr>
            <a:xfrm>
              <a:off x="0" y="-76200"/>
              <a:ext cx="22049978" cy="1676400"/>
            </a:xfrm>
            <a:prstGeom prst="rect">
              <a:avLst/>
            </a:prstGeom>
          </p:spPr>
          <p:txBody>
            <a:bodyPr anchor="t" rtlCol="false" tIns="0" lIns="0" bIns="0" rIns="0"/>
            <a:lstStyle/>
            <a:p>
              <a:pPr algn="l">
                <a:lnSpc>
                  <a:spcPts val="3125"/>
                </a:lnSpc>
              </a:pPr>
              <a:r>
                <a:rPr lang="en-US" sz="1937">
                  <a:solidFill>
                    <a:srgbClr val="00002E"/>
                  </a:solidFill>
                  <a:latin typeface="PT Sans"/>
                  <a:ea typeface="PT Sans"/>
                  <a:cs typeface="PT Sans"/>
                  <a:sym typeface="PT Sans"/>
                </a:rPr>
                <a:t>Pemahaman mendalam tentang prinsip perubahan perilaku sangat penting bagi efektivitas program promosi kesehatan. Dengan menerapkan pengetahuan teoritis ini dalam praktek, para praktisi kesehatan dapat merancang intervensi yang tidak hanya meningkatkan pengetahuan, tetapi juga mendorong perubahan perilaku yang berkelanjutan untuk meningkatkan status kesehatan masyarakat Indonesia.</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F">
                <a:alpha val="56078"/>
              </a:srgbClr>
            </a:solidFill>
          </p:spPr>
        </p:sp>
      </p:grpSp>
      <p:grpSp>
        <p:nvGrpSpPr>
          <p:cNvPr name="Group 5" id="5"/>
          <p:cNvGrpSpPr/>
          <p:nvPr/>
        </p:nvGrpSpPr>
        <p:grpSpPr>
          <a:xfrm rot="0">
            <a:off x="867816" y="859929"/>
            <a:ext cx="10676633" cy="997131"/>
            <a:chOff x="0" y="0"/>
            <a:chExt cx="10411222" cy="972343"/>
          </a:xfrm>
        </p:grpSpPr>
        <p:sp>
          <p:nvSpPr>
            <p:cNvPr name="Freeform 6" id="6"/>
            <p:cNvSpPr/>
            <p:nvPr/>
          </p:nvSpPr>
          <p:spPr>
            <a:xfrm flipH="false" flipV="false" rot="0">
              <a:off x="0" y="0"/>
              <a:ext cx="10411222" cy="972343"/>
            </a:xfrm>
            <a:custGeom>
              <a:avLst/>
              <a:gdLst/>
              <a:ahLst/>
              <a:cxnLst/>
              <a:rect r="r" b="b" t="t" l="l"/>
              <a:pathLst>
                <a:path h="972343" w="10411222">
                  <a:moveTo>
                    <a:pt x="0" y="0"/>
                  </a:moveTo>
                  <a:lnTo>
                    <a:pt x="10411222" y="0"/>
                  </a:lnTo>
                  <a:lnTo>
                    <a:pt x="10411222" y="972343"/>
                  </a:lnTo>
                  <a:lnTo>
                    <a:pt x="0" y="972343"/>
                  </a:lnTo>
                  <a:close/>
                </a:path>
              </a:pathLst>
            </a:custGeom>
            <a:solidFill>
              <a:srgbClr val="000000">
                <a:alpha val="0"/>
              </a:srgbClr>
            </a:solidFill>
          </p:spPr>
        </p:sp>
        <p:sp>
          <p:nvSpPr>
            <p:cNvPr name="TextBox 7" id="7"/>
            <p:cNvSpPr txBox="true"/>
            <p:nvPr/>
          </p:nvSpPr>
          <p:spPr>
            <a:xfrm>
              <a:off x="0" y="-9525"/>
              <a:ext cx="10411222" cy="981868"/>
            </a:xfrm>
            <a:prstGeom prst="rect">
              <a:avLst/>
            </a:prstGeom>
          </p:spPr>
          <p:txBody>
            <a:bodyPr anchor="t" rtlCol="false" tIns="0" lIns="0" bIns="0" rIns="0"/>
            <a:lstStyle/>
            <a:p>
              <a:pPr algn="l">
                <a:lnSpc>
                  <a:spcPts val="5687"/>
                </a:lnSpc>
              </a:pPr>
              <a:r>
                <a:rPr lang="en-US" sz="4562" b="true">
                  <a:solidFill>
                    <a:srgbClr val="00002E"/>
                  </a:solidFill>
                  <a:latin typeface="Nunito Bold"/>
                  <a:ea typeface="Nunito Bold"/>
                  <a:cs typeface="Nunito Bold"/>
                  <a:sym typeface="Nunito Bold"/>
                </a:rPr>
                <a:t>1. Prinsip Perubahan Perilaku</a:t>
              </a:r>
            </a:p>
          </p:txBody>
        </p:sp>
      </p:grpSp>
      <p:grpSp>
        <p:nvGrpSpPr>
          <p:cNvPr name="Group 8" id="8"/>
          <p:cNvGrpSpPr/>
          <p:nvPr/>
        </p:nvGrpSpPr>
        <p:grpSpPr>
          <a:xfrm rot="0">
            <a:off x="3330476" y="3832175"/>
            <a:ext cx="2917180" cy="364629"/>
            <a:chOff x="0" y="0"/>
            <a:chExt cx="3889573" cy="486172"/>
          </a:xfrm>
        </p:grpSpPr>
        <p:sp>
          <p:nvSpPr>
            <p:cNvPr name="Freeform 9" id="9"/>
            <p:cNvSpPr/>
            <p:nvPr/>
          </p:nvSpPr>
          <p:spPr>
            <a:xfrm flipH="false" flipV="false" rot="0">
              <a:off x="0" y="0"/>
              <a:ext cx="3889573" cy="486172"/>
            </a:xfrm>
            <a:custGeom>
              <a:avLst/>
              <a:gdLst/>
              <a:ahLst/>
              <a:cxnLst/>
              <a:rect r="r" b="b" t="t" l="l"/>
              <a:pathLst>
                <a:path h="486172" w="3889573">
                  <a:moveTo>
                    <a:pt x="0" y="0"/>
                  </a:moveTo>
                  <a:lnTo>
                    <a:pt x="3889573" y="0"/>
                  </a:lnTo>
                  <a:lnTo>
                    <a:pt x="3889573" y="486172"/>
                  </a:lnTo>
                  <a:lnTo>
                    <a:pt x="0" y="486172"/>
                  </a:lnTo>
                  <a:close/>
                </a:path>
              </a:pathLst>
            </a:custGeom>
            <a:solidFill>
              <a:srgbClr val="000000">
                <a:alpha val="0"/>
              </a:srgbClr>
            </a:solidFill>
          </p:spPr>
        </p:sp>
        <p:sp>
          <p:nvSpPr>
            <p:cNvPr name="TextBox 10" id="10"/>
            <p:cNvSpPr txBox="true"/>
            <p:nvPr/>
          </p:nvSpPr>
          <p:spPr>
            <a:xfrm>
              <a:off x="0" y="-19050"/>
              <a:ext cx="3889573" cy="505222"/>
            </a:xfrm>
            <a:prstGeom prst="rect">
              <a:avLst/>
            </a:prstGeom>
          </p:spPr>
          <p:txBody>
            <a:bodyPr anchor="t" rtlCol="false" tIns="0" lIns="0" bIns="0" rIns="0"/>
            <a:lstStyle/>
            <a:p>
              <a:pPr algn="r">
                <a:lnSpc>
                  <a:spcPts val="2812"/>
                </a:lnSpc>
              </a:pPr>
              <a:r>
                <a:rPr lang="en-US" sz="2249" b="true">
                  <a:solidFill>
                    <a:srgbClr val="00002E"/>
                  </a:solidFill>
                  <a:latin typeface="Nunito Bold"/>
                  <a:ea typeface="Nunito Bold"/>
                  <a:cs typeface="Nunito Bold"/>
                  <a:sym typeface="Nunito Bold"/>
                </a:rPr>
                <a:t>Stimulus (S)</a:t>
              </a:r>
            </a:p>
          </p:txBody>
        </p:sp>
      </p:grpSp>
      <p:grpSp>
        <p:nvGrpSpPr>
          <p:cNvPr name="Group 11" id="11"/>
          <p:cNvGrpSpPr/>
          <p:nvPr/>
        </p:nvGrpSpPr>
        <p:grpSpPr>
          <a:xfrm rot="0">
            <a:off x="867816" y="4345484"/>
            <a:ext cx="5379839" cy="793254"/>
            <a:chOff x="0" y="0"/>
            <a:chExt cx="7173118" cy="1057672"/>
          </a:xfrm>
        </p:grpSpPr>
        <p:sp>
          <p:nvSpPr>
            <p:cNvPr name="Freeform 12" id="12"/>
            <p:cNvSpPr/>
            <p:nvPr/>
          </p:nvSpPr>
          <p:spPr>
            <a:xfrm flipH="false" flipV="false" rot="0">
              <a:off x="0" y="0"/>
              <a:ext cx="7173118" cy="1057672"/>
            </a:xfrm>
            <a:custGeom>
              <a:avLst/>
              <a:gdLst/>
              <a:ahLst/>
              <a:cxnLst/>
              <a:rect r="r" b="b" t="t" l="l"/>
              <a:pathLst>
                <a:path h="1057672" w="7173118">
                  <a:moveTo>
                    <a:pt x="0" y="0"/>
                  </a:moveTo>
                  <a:lnTo>
                    <a:pt x="7173118" y="0"/>
                  </a:lnTo>
                  <a:lnTo>
                    <a:pt x="7173118" y="1057672"/>
                  </a:lnTo>
                  <a:lnTo>
                    <a:pt x="0" y="1057672"/>
                  </a:lnTo>
                  <a:close/>
                </a:path>
              </a:pathLst>
            </a:custGeom>
            <a:solidFill>
              <a:srgbClr val="000000">
                <a:alpha val="0"/>
              </a:srgbClr>
            </a:solidFill>
          </p:spPr>
        </p:sp>
        <p:sp>
          <p:nvSpPr>
            <p:cNvPr name="TextBox 13" id="13"/>
            <p:cNvSpPr txBox="true"/>
            <p:nvPr/>
          </p:nvSpPr>
          <p:spPr>
            <a:xfrm>
              <a:off x="0" y="-66675"/>
              <a:ext cx="7173118" cy="1124347"/>
            </a:xfrm>
            <a:prstGeom prst="rect">
              <a:avLst/>
            </a:prstGeom>
          </p:spPr>
          <p:txBody>
            <a:bodyPr anchor="t" rtlCol="false" tIns="0" lIns="0" bIns="0" rIns="0"/>
            <a:lstStyle/>
            <a:p>
              <a:pPr algn="r">
                <a:lnSpc>
                  <a:spcPts val="3062"/>
                </a:lnSpc>
              </a:pPr>
              <a:r>
                <a:rPr lang="en-US" sz="1937">
                  <a:solidFill>
                    <a:srgbClr val="00002E"/>
                  </a:solidFill>
                  <a:latin typeface="PT Sans"/>
                  <a:ea typeface="PT Sans"/>
                  <a:cs typeface="PT Sans"/>
                  <a:sym typeface="PT Sans"/>
                </a:rPr>
                <a:t>Rangsangan dari lingkungan eksternal yang memengaruhi respons individu</a:t>
              </a:r>
            </a:p>
          </p:txBody>
        </p:sp>
      </p:grpSp>
      <p:sp>
        <p:nvSpPr>
          <p:cNvPr name="Freeform 14" id="14" descr="preencoded.png"/>
          <p:cNvSpPr/>
          <p:nvPr/>
        </p:nvSpPr>
        <p:spPr>
          <a:xfrm flipH="false" flipV="false" rot="0">
            <a:off x="6743551" y="2085082"/>
            <a:ext cx="4800898" cy="4800897"/>
          </a:xfrm>
          <a:custGeom>
            <a:avLst/>
            <a:gdLst/>
            <a:ahLst/>
            <a:cxnLst/>
            <a:rect r="r" b="b" t="t" l="l"/>
            <a:pathLst>
              <a:path h="4800897" w="4800898">
                <a:moveTo>
                  <a:pt x="0" y="0"/>
                </a:moveTo>
                <a:lnTo>
                  <a:pt x="4800898" y="0"/>
                </a:lnTo>
                <a:lnTo>
                  <a:pt x="4800898" y="4800898"/>
                </a:lnTo>
                <a:lnTo>
                  <a:pt x="0" y="4800898"/>
                </a:lnTo>
                <a:lnTo>
                  <a:pt x="0" y="0"/>
                </a:lnTo>
                <a:close/>
              </a:path>
            </a:pathLst>
          </a:custGeom>
          <a:blipFill>
            <a:blip r:embed="rId4"/>
            <a:stretch>
              <a:fillRect l="0" t="0" r="0" b="0"/>
            </a:stretch>
          </a:blipFill>
        </p:spPr>
      </p:sp>
      <p:grpSp>
        <p:nvGrpSpPr>
          <p:cNvPr name="Group 15" id="15"/>
          <p:cNvGrpSpPr/>
          <p:nvPr/>
        </p:nvGrpSpPr>
        <p:grpSpPr>
          <a:xfrm rot="0">
            <a:off x="7303070" y="3964557"/>
            <a:ext cx="370880" cy="463749"/>
            <a:chOff x="0" y="0"/>
            <a:chExt cx="494507" cy="618332"/>
          </a:xfrm>
        </p:grpSpPr>
        <p:sp>
          <p:nvSpPr>
            <p:cNvPr name="Freeform 16" id="16"/>
            <p:cNvSpPr/>
            <p:nvPr/>
          </p:nvSpPr>
          <p:spPr>
            <a:xfrm flipH="false" flipV="false" rot="0">
              <a:off x="0" y="0"/>
              <a:ext cx="494507" cy="618332"/>
            </a:xfrm>
            <a:custGeom>
              <a:avLst/>
              <a:gdLst/>
              <a:ahLst/>
              <a:cxnLst/>
              <a:rect r="r" b="b" t="t" l="l"/>
              <a:pathLst>
                <a:path h="618332" w="494507">
                  <a:moveTo>
                    <a:pt x="0" y="0"/>
                  </a:moveTo>
                  <a:lnTo>
                    <a:pt x="494507" y="0"/>
                  </a:lnTo>
                  <a:lnTo>
                    <a:pt x="494507" y="618332"/>
                  </a:lnTo>
                  <a:lnTo>
                    <a:pt x="0" y="618332"/>
                  </a:lnTo>
                  <a:close/>
                </a:path>
              </a:pathLst>
            </a:custGeom>
            <a:solidFill>
              <a:srgbClr val="000000">
                <a:alpha val="0"/>
              </a:srgbClr>
            </a:solidFill>
          </p:spPr>
        </p:sp>
        <p:sp>
          <p:nvSpPr>
            <p:cNvPr name="TextBox 17" id="17"/>
            <p:cNvSpPr txBox="true"/>
            <p:nvPr/>
          </p:nvSpPr>
          <p:spPr>
            <a:xfrm>
              <a:off x="0" y="-104775"/>
              <a:ext cx="494507" cy="723107"/>
            </a:xfrm>
            <a:prstGeom prst="rect">
              <a:avLst/>
            </a:prstGeom>
          </p:spPr>
          <p:txBody>
            <a:bodyPr anchor="t" rtlCol="false" tIns="0" lIns="0" bIns="0" rIns="0"/>
            <a:lstStyle/>
            <a:p>
              <a:pPr algn="l">
                <a:lnSpc>
                  <a:spcPts val="4625"/>
                </a:lnSpc>
              </a:pPr>
              <a:r>
                <a:rPr lang="en-US" sz="2874" b="true">
                  <a:solidFill>
                    <a:srgbClr val="00002E"/>
                  </a:solidFill>
                  <a:latin typeface="Nunito Bold"/>
                  <a:ea typeface="Nunito Bold"/>
                  <a:cs typeface="Nunito Bold"/>
                  <a:sym typeface="Nunito Bold"/>
                </a:rPr>
                <a:t>1</a:t>
              </a:r>
            </a:p>
          </p:txBody>
        </p:sp>
      </p:grpSp>
      <p:grpSp>
        <p:nvGrpSpPr>
          <p:cNvPr name="Group 18" id="18"/>
          <p:cNvGrpSpPr/>
          <p:nvPr/>
        </p:nvGrpSpPr>
        <p:grpSpPr>
          <a:xfrm rot="0">
            <a:off x="11916370" y="2539007"/>
            <a:ext cx="2917180" cy="364629"/>
            <a:chOff x="0" y="0"/>
            <a:chExt cx="3889573" cy="486172"/>
          </a:xfrm>
        </p:grpSpPr>
        <p:sp>
          <p:nvSpPr>
            <p:cNvPr name="Freeform 19" id="19"/>
            <p:cNvSpPr/>
            <p:nvPr/>
          </p:nvSpPr>
          <p:spPr>
            <a:xfrm flipH="false" flipV="false" rot="0">
              <a:off x="0" y="0"/>
              <a:ext cx="3889573" cy="486172"/>
            </a:xfrm>
            <a:custGeom>
              <a:avLst/>
              <a:gdLst/>
              <a:ahLst/>
              <a:cxnLst/>
              <a:rect r="r" b="b" t="t" l="l"/>
              <a:pathLst>
                <a:path h="486172" w="3889573">
                  <a:moveTo>
                    <a:pt x="0" y="0"/>
                  </a:moveTo>
                  <a:lnTo>
                    <a:pt x="3889573" y="0"/>
                  </a:lnTo>
                  <a:lnTo>
                    <a:pt x="3889573" y="486172"/>
                  </a:lnTo>
                  <a:lnTo>
                    <a:pt x="0" y="486172"/>
                  </a:lnTo>
                  <a:close/>
                </a:path>
              </a:pathLst>
            </a:custGeom>
            <a:solidFill>
              <a:srgbClr val="000000">
                <a:alpha val="0"/>
              </a:srgbClr>
            </a:solidFill>
          </p:spPr>
        </p:sp>
        <p:sp>
          <p:nvSpPr>
            <p:cNvPr name="TextBox 20" id="20"/>
            <p:cNvSpPr txBox="true"/>
            <p:nvPr/>
          </p:nvSpPr>
          <p:spPr>
            <a:xfrm>
              <a:off x="0" y="-19050"/>
              <a:ext cx="3889573" cy="505222"/>
            </a:xfrm>
            <a:prstGeom prst="rect">
              <a:avLst/>
            </a:prstGeom>
          </p:spPr>
          <p:txBody>
            <a:bodyPr anchor="t" rtlCol="false" tIns="0" lIns="0" bIns="0" rIns="0"/>
            <a:lstStyle/>
            <a:p>
              <a:pPr algn="l">
                <a:lnSpc>
                  <a:spcPts val="2812"/>
                </a:lnSpc>
              </a:pPr>
              <a:r>
                <a:rPr lang="en-US" sz="2249" b="true">
                  <a:solidFill>
                    <a:srgbClr val="00002E"/>
                  </a:solidFill>
                  <a:latin typeface="Nunito Bold"/>
                  <a:ea typeface="Nunito Bold"/>
                  <a:cs typeface="Nunito Bold"/>
                  <a:sym typeface="Nunito Bold"/>
                </a:rPr>
                <a:t>Organisme (O)</a:t>
              </a:r>
            </a:p>
          </p:txBody>
        </p:sp>
      </p:grpSp>
      <p:grpSp>
        <p:nvGrpSpPr>
          <p:cNvPr name="Group 21" id="21"/>
          <p:cNvGrpSpPr/>
          <p:nvPr/>
        </p:nvGrpSpPr>
        <p:grpSpPr>
          <a:xfrm rot="0">
            <a:off x="11916370" y="3052316"/>
            <a:ext cx="5503812" cy="793254"/>
            <a:chOff x="0" y="0"/>
            <a:chExt cx="7338417" cy="1057672"/>
          </a:xfrm>
        </p:grpSpPr>
        <p:sp>
          <p:nvSpPr>
            <p:cNvPr name="Freeform 22" id="22"/>
            <p:cNvSpPr/>
            <p:nvPr/>
          </p:nvSpPr>
          <p:spPr>
            <a:xfrm flipH="false" flipV="false" rot="0">
              <a:off x="0" y="0"/>
              <a:ext cx="7338416" cy="1057672"/>
            </a:xfrm>
            <a:custGeom>
              <a:avLst/>
              <a:gdLst/>
              <a:ahLst/>
              <a:cxnLst/>
              <a:rect r="r" b="b" t="t" l="l"/>
              <a:pathLst>
                <a:path h="1057672" w="7338416">
                  <a:moveTo>
                    <a:pt x="0" y="0"/>
                  </a:moveTo>
                  <a:lnTo>
                    <a:pt x="7338416" y="0"/>
                  </a:lnTo>
                  <a:lnTo>
                    <a:pt x="7338416" y="1057672"/>
                  </a:lnTo>
                  <a:lnTo>
                    <a:pt x="0" y="1057672"/>
                  </a:lnTo>
                  <a:close/>
                </a:path>
              </a:pathLst>
            </a:custGeom>
            <a:solidFill>
              <a:srgbClr val="000000">
                <a:alpha val="0"/>
              </a:srgbClr>
            </a:solidFill>
          </p:spPr>
        </p:sp>
        <p:sp>
          <p:nvSpPr>
            <p:cNvPr name="TextBox 23" id="23"/>
            <p:cNvSpPr txBox="true"/>
            <p:nvPr/>
          </p:nvSpPr>
          <p:spPr>
            <a:xfrm>
              <a:off x="0" y="-66675"/>
              <a:ext cx="7338417" cy="1124347"/>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Individu yang menerima stimulus dan memproses melalui pikiran dan perasaan</a:t>
              </a:r>
            </a:p>
          </p:txBody>
        </p:sp>
      </p:grpSp>
      <p:sp>
        <p:nvSpPr>
          <p:cNvPr name="Freeform 24" id="24" descr="preencoded.png"/>
          <p:cNvSpPr/>
          <p:nvPr/>
        </p:nvSpPr>
        <p:spPr>
          <a:xfrm flipH="false" flipV="false" rot="0">
            <a:off x="6743551" y="2085082"/>
            <a:ext cx="4800898" cy="4800897"/>
          </a:xfrm>
          <a:custGeom>
            <a:avLst/>
            <a:gdLst/>
            <a:ahLst/>
            <a:cxnLst/>
            <a:rect r="r" b="b" t="t" l="l"/>
            <a:pathLst>
              <a:path h="4800897" w="4800898">
                <a:moveTo>
                  <a:pt x="0" y="0"/>
                </a:moveTo>
                <a:lnTo>
                  <a:pt x="4800898" y="0"/>
                </a:lnTo>
                <a:lnTo>
                  <a:pt x="4800898" y="4800898"/>
                </a:lnTo>
                <a:lnTo>
                  <a:pt x="0" y="4800898"/>
                </a:lnTo>
                <a:lnTo>
                  <a:pt x="0" y="0"/>
                </a:lnTo>
                <a:close/>
              </a:path>
            </a:pathLst>
          </a:custGeom>
          <a:blipFill>
            <a:blip r:embed="rId5"/>
            <a:stretch>
              <a:fillRect l="0" t="0" r="0" b="0"/>
            </a:stretch>
          </a:blipFill>
        </p:spPr>
      </p:sp>
      <p:grpSp>
        <p:nvGrpSpPr>
          <p:cNvPr name="Group 25" id="25"/>
          <p:cNvGrpSpPr/>
          <p:nvPr/>
        </p:nvGrpSpPr>
        <p:grpSpPr>
          <a:xfrm rot="0">
            <a:off x="10036299" y="2964432"/>
            <a:ext cx="370880" cy="463749"/>
            <a:chOff x="0" y="0"/>
            <a:chExt cx="494507" cy="618332"/>
          </a:xfrm>
        </p:grpSpPr>
        <p:sp>
          <p:nvSpPr>
            <p:cNvPr name="Freeform 26" id="26"/>
            <p:cNvSpPr/>
            <p:nvPr/>
          </p:nvSpPr>
          <p:spPr>
            <a:xfrm flipH="false" flipV="false" rot="0">
              <a:off x="0" y="0"/>
              <a:ext cx="494507" cy="618332"/>
            </a:xfrm>
            <a:custGeom>
              <a:avLst/>
              <a:gdLst/>
              <a:ahLst/>
              <a:cxnLst/>
              <a:rect r="r" b="b" t="t" l="l"/>
              <a:pathLst>
                <a:path h="618332" w="494507">
                  <a:moveTo>
                    <a:pt x="0" y="0"/>
                  </a:moveTo>
                  <a:lnTo>
                    <a:pt x="494507" y="0"/>
                  </a:lnTo>
                  <a:lnTo>
                    <a:pt x="494507" y="618332"/>
                  </a:lnTo>
                  <a:lnTo>
                    <a:pt x="0" y="618332"/>
                  </a:lnTo>
                  <a:close/>
                </a:path>
              </a:pathLst>
            </a:custGeom>
            <a:solidFill>
              <a:srgbClr val="000000">
                <a:alpha val="0"/>
              </a:srgbClr>
            </a:solidFill>
          </p:spPr>
        </p:sp>
        <p:sp>
          <p:nvSpPr>
            <p:cNvPr name="TextBox 27" id="27"/>
            <p:cNvSpPr txBox="true"/>
            <p:nvPr/>
          </p:nvSpPr>
          <p:spPr>
            <a:xfrm>
              <a:off x="0" y="-104775"/>
              <a:ext cx="494507" cy="723107"/>
            </a:xfrm>
            <a:prstGeom prst="rect">
              <a:avLst/>
            </a:prstGeom>
          </p:spPr>
          <p:txBody>
            <a:bodyPr anchor="t" rtlCol="false" tIns="0" lIns="0" bIns="0" rIns="0"/>
            <a:lstStyle/>
            <a:p>
              <a:pPr algn="l">
                <a:lnSpc>
                  <a:spcPts val="4625"/>
                </a:lnSpc>
              </a:pPr>
              <a:r>
                <a:rPr lang="en-US" sz="2874" b="true">
                  <a:solidFill>
                    <a:srgbClr val="00002E"/>
                  </a:solidFill>
                  <a:latin typeface="Nunito Bold"/>
                  <a:ea typeface="Nunito Bold"/>
                  <a:cs typeface="Nunito Bold"/>
                  <a:sym typeface="Nunito Bold"/>
                </a:rPr>
                <a:t>2</a:t>
              </a:r>
            </a:p>
          </p:txBody>
        </p:sp>
      </p:grpSp>
      <p:grpSp>
        <p:nvGrpSpPr>
          <p:cNvPr name="Group 28" id="28"/>
          <p:cNvGrpSpPr/>
          <p:nvPr/>
        </p:nvGrpSpPr>
        <p:grpSpPr>
          <a:xfrm rot="0">
            <a:off x="11916370" y="5125342"/>
            <a:ext cx="2917180" cy="364629"/>
            <a:chOff x="0" y="0"/>
            <a:chExt cx="3889573" cy="486172"/>
          </a:xfrm>
        </p:grpSpPr>
        <p:sp>
          <p:nvSpPr>
            <p:cNvPr name="Freeform 29" id="29"/>
            <p:cNvSpPr/>
            <p:nvPr/>
          </p:nvSpPr>
          <p:spPr>
            <a:xfrm flipH="false" flipV="false" rot="0">
              <a:off x="0" y="0"/>
              <a:ext cx="3889573" cy="486172"/>
            </a:xfrm>
            <a:custGeom>
              <a:avLst/>
              <a:gdLst/>
              <a:ahLst/>
              <a:cxnLst/>
              <a:rect r="r" b="b" t="t" l="l"/>
              <a:pathLst>
                <a:path h="486172" w="3889573">
                  <a:moveTo>
                    <a:pt x="0" y="0"/>
                  </a:moveTo>
                  <a:lnTo>
                    <a:pt x="3889573" y="0"/>
                  </a:lnTo>
                  <a:lnTo>
                    <a:pt x="3889573" y="486172"/>
                  </a:lnTo>
                  <a:lnTo>
                    <a:pt x="0" y="486172"/>
                  </a:lnTo>
                  <a:close/>
                </a:path>
              </a:pathLst>
            </a:custGeom>
            <a:solidFill>
              <a:srgbClr val="000000">
                <a:alpha val="0"/>
              </a:srgbClr>
            </a:solidFill>
          </p:spPr>
        </p:sp>
        <p:sp>
          <p:nvSpPr>
            <p:cNvPr name="TextBox 30" id="30"/>
            <p:cNvSpPr txBox="true"/>
            <p:nvPr/>
          </p:nvSpPr>
          <p:spPr>
            <a:xfrm>
              <a:off x="0" y="-19050"/>
              <a:ext cx="3889573" cy="505222"/>
            </a:xfrm>
            <a:prstGeom prst="rect">
              <a:avLst/>
            </a:prstGeom>
          </p:spPr>
          <p:txBody>
            <a:bodyPr anchor="t" rtlCol="false" tIns="0" lIns="0" bIns="0" rIns="0"/>
            <a:lstStyle/>
            <a:p>
              <a:pPr algn="l">
                <a:lnSpc>
                  <a:spcPts val="2812"/>
                </a:lnSpc>
              </a:pPr>
              <a:r>
                <a:rPr lang="en-US" sz="2249" b="true">
                  <a:solidFill>
                    <a:srgbClr val="00002E"/>
                  </a:solidFill>
                  <a:latin typeface="Nunito Bold"/>
                  <a:ea typeface="Nunito Bold"/>
                  <a:cs typeface="Nunito Bold"/>
                  <a:sym typeface="Nunito Bold"/>
                </a:rPr>
                <a:t>Respons (R)</a:t>
              </a:r>
            </a:p>
          </p:txBody>
        </p:sp>
      </p:grpSp>
      <p:grpSp>
        <p:nvGrpSpPr>
          <p:cNvPr name="Group 31" id="31"/>
          <p:cNvGrpSpPr/>
          <p:nvPr/>
        </p:nvGrpSpPr>
        <p:grpSpPr>
          <a:xfrm rot="0">
            <a:off x="11916370" y="5638651"/>
            <a:ext cx="5503812" cy="793254"/>
            <a:chOff x="0" y="0"/>
            <a:chExt cx="7338417" cy="1057672"/>
          </a:xfrm>
        </p:grpSpPr>
        <p:sp>
          <p:nvSpPr>
            <p:cNvPr name="Freeform 32" id="32"/>
            <p:cNvSpPr/>
            <p:nvPr/>
          </p:nvSpPr>
          <p:spPr>
            <a:xfrm flipH="false" flipV="false" rot="0">
              <a:off x="0" y="0"/>
              <a:ext cx="7338416" cy="1057672"/>
            </a:xfrm>
            <a:custGeom>
              <a:avLst/>
              <a:gdLst/>
              <a:ahLst/>
              <a:cxnLst/>
              <a:rect r="r" b="b" t="t" l="l"/>
              <a:pathLst>
                <a:path h="1057672" w="7338416">
                  <a:moveTo>
                    <a:pt x="0" y="0"/>
                  </a:moveTo>
                  <a:lnTo>
                    <a:pt x="7338416" y="0"/>
                  </a:lnTo>
                  <a:lnTo>
                    <a:pt x="7338416" y="1057672"/>
                  </a:lnTo>
                  <a:lnTo>
                    <a:pt x="0" y="1057672"/>
                  </a:lnTo>
                  <a:close/>
                </a:path>
              </a:pathLst>
            </a:custGeom>
            <a:solidFill>
              <a:srgbClr val="000000">
                <a:alpha val="0"/>
              </a:srgbClr>
            </a:solidFill>
          </p:spPr>
        </p:sp>
        <p:sp>
          <p:nvSpPr>
            <p:cNvPr name="TextBox 33" id="33"/>
            <p:cNvSpPr txBox="true"/>
            <p:nvPr/>
          </p:nvSpPr>
          <p:spPr>
            <a:xfrm>
              <a:off x="0" y="-66675"/>
              <a:ext cx="7338417" cy="1124347"/>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Reaksi berupa perilaku sebagai hasil dari pemrosesan stimulus</a:t>
              </a:r>
            </a:p>
          </p:txBody>
        </p:sp>
      </p:grpSp>
      <p:sp>
        <p:nvSpPr>
          <p:cNvPr name="Freeform 34" id="34" descr="preencoded.png"/>
          <p:cNvSpPr/>
          <p:nvPr/>
        </p:nvSpPr>
        <p:spPr>
          <a:xfrm flipH="false" flipV="false" rot="0">
            <a:off x="6743551" y="2085082"/>
            <a:ext cx="4800898" cy="4800897"/>
          </a:xfrm>
          <a:custGeom>
            <a:avLst/>
            <a:gdLst/>
            <a:ahLst/>
            <a:cxnLst/>
            <a:rect r="r" b="b" t="t" l="l"/>
            <a:pathLst>
              <a:path h="4800897" w="4800898">
                <a:moveTo>
                  <a:pt x="0" y="0"/>
                </a:moveTo>
                <a:lnTo>
                  <a:pt x="4800898" y="0"/>
                </a:lnTo>
                <a:lnTo>
                  <a:pt x="4800898" y="4800898"/>
                </a:lnTo>
                <a:lnTo>
                  <a:pt x="0" y="4800898"/>
                </a:lnTo>
                <a:lnTo>
                  <a:pt x="0" y="0"/>
                </a:lnTo>
                <a:close/>
              </a:path>
            </a:pathLst>
          </a:custGeom>
          <a:blipFill>
            <a:blip r:embed="rId6"/>
            <a:stretch>
              <a:fillRect l="0" t="0" r="0" b="0"/>
            </a:stretch>
          </a:blipFill>
        </p:spPr>
      </p:sp>
      <p:grpSp>
        <p:nvGrpSpPr>
          <p:cNvPr name="Group 35" id="35"/>
          <p:cNvGrpSpPr/>
          <p:nvPr/>
        </p:nvGrpSpPr>
        <p:grpSpPr>
          <a:xfrm rot="0">
            <a:off x="9535939" y="5831458"/>
            <a:ext cx="370880" cy="463749"/>
            <a:chOff x="0" y="0"/>
            <a:chExt cx="494507" cy="618332"/>
          </a:xfrm>
        </p:grpSpPr>
        <p:sp>
          <p:nvSpPr>
            <p:cNvPr name="Freeform 36" id="36"/>
            <p:cNvSpPr/>
            <p:nvPr/>
          </p:nvSpPr>
          <p:spPr>
            <a:xfrm flipH="false" flipV="false" rot="0">
              <a:off x="0" y="0"/>
              <a:ext cx="494507" cy="618332"/>
            </a:xfrm>
            <a:custGeom>
              <a:avLst/>
              <a:gdLst/>
              <a:ahLst/>
              <a:cxnLst/>
              <a:rect r="r" b="b" t="t" l="l"/>
              <a:pathLst>
                <a:path h="618332" w="494507">
                  <a:moveTo>
                    <a:pt x="0" y="0"/>
                  </a:moveTo>
                  <a:lnTo>
                    <a:pt x="494507" y="0"/>
                  </a:lnTo>
                  <a:lnTo>
                    <a:pt x="494507" y="618332"/>
                  </a:lnTo>
                  <a:lnTo>
                    <a:pt x="0" y="618332"/>
                  </a:lnTo>
                  <a:close/>
                </a:path>
              </a:pathLst>
            </a:custGeom>
            <a:solidFill>
              <a:srgbClr val="000000">
                <a:alpha val="0"/>
              </a:srgbClr>
            </a:solidFill>
          </p:spPr>
        </p:sp>
        <p:sp>
          <p:nvSpPr>
            <p:cNvPr name="TextBox 37" id="37"/>
            <p:cNvSpPr txBox="true"/>
            <p:nvPr/>
          </p:nvSpPr>
          <p:spPr>
            <a:xfrm>
              <a:off x="0" y="-104775"/>
              <a:ext cx="494507" cy="723107"/>
            </a:xfrm>
            <a:prstGeom prst="rect">
              <a:avLst/>
            </a:prstGeom>
          </p:spPr>
          <p:txBody>
            <a:bodyPr anchor="t" rtlCol="false" tIns="0" lIns="0" bIns="0" rIns="0"/>
            <a:lstStyle/>
            <a:p>
              <a:pPr algn="l">
                <a:lnSpc>
                  <a:spcPts val="4625"/>
                </a:lnSpc>
              </a:pPr>
              <a:r>
                <a:rPr lang="en-US" sz="2874" b="true">
                  <a:solidFill>
                    <a:srgbClr val="00002E"/>
                  </a:solidFill>
                  <a:latin typeface="Nunito Bold"/>
                  <a:ea typeface="Nunito Bold"/>
                  <a:cs typeface="Nunito Bold"/>
                  <a:sym typeface="Nunito Bold"/>
                </a:rPr>
                <a:t>3</a:t>
              </a:r>
            </a:p>
          </p:txBody>
        </p:sp>
      </p:grpSp>
      <p:grpSp>
        <p:nvGrpSpPr>
          <p:cNvPr name="Group 38" id="38"/>
          <p:cNvGrpSpPr/>
          <p:nvPr/>
        </p:nvGrpSpPr>
        <p:grpSpPr>
          <a:xfrm rot="0">
            <a:off x="867816" y="7164884"/>
            <a:ext cx="16552366" cy="1189881"/>
            <a:chOff x="0" y="0"/>
            <a:chExt cx="22069822" cy="1586508"/>
          </a:xfrm>
        </p:grpSpPr>
        <p:sp>
          <p:nvSpPr>
            <p:cNvPr name="Freeform 39" id="39"/>
            <p:cNvSpPr/>
            <p:nvPr/>
          </p:nvSpPr>
          <p:spPr>
            <a:xfrm flipH="false" flipV="false" rot="0">
              <a:off x="0" y="0"/>
              <a:ext cx="22069822" cy="1586508"/>
            </a:xfrm>
            <a:custGeom>
              <a:avLst/>
              <a:gdLst/>
              <a:ahLst/>
              <a:cxnLst/>
              <a:rect r="r" b="b" t="t" l="l"/>
              <a:pathLst>
                <a:path h="1586508" w="22069822">
                  <a:moveTo>
                    <a:pt x="0" y="0"/>
                  </a:moveTo>
                  <a:lnTo>
                    <a:pt x="22069822" y="0"/>
                  </a:lnTo>
                  <a:lnTo>
                    <a:pt x="22069822" y="1586508"/>
                  </a:lnTo>
                  <a:lnTo>
                    <a:pt x="0" y="1586508"/>
                  </a:lnTo>
                  <a:close/>
                </a:path>
              </a:pathLst>
            </a:custGeom>
            <a:solidFill>
              <a:srgbClr val="000000">
                <a:alpha val="0"/>
              </a:srgbClr>
            </a:solidFill>
          </p:spPr>
        </p:sp>
        <p:sp>
          <p:nvSpPr>
            <p:cNvPr name="TextBox 40" id="40"/>
            <p:cNvSpPr txBox="true"/>
            <p:nvPr/>
          </p:nvSpPr>
          <p:spPr>
            <a:xfrm>
              <a:off x="0" y="-66675"/>
              <a:ext cx="22069822" cy="1653183"/>
            </a:xfrm>
            <a:prstGeom prst="rect">
              <a:avLst/>
            </a:prstGeom>
          </p:spPr>
          <p:txBody>
            <a:bodyPr anchor="t" rtlCol="false" tIns="0" lIns="0" bIns="0" rIns="0"/>
            <a:lstStyle/>
            <a:p>
              <a:pPr algn="just">
                <a:lnSpc>
                  <a:spcPts val="3062"/>
                </a:lnSpc>
              </a:pPr>
              <a:r>
                <a:rPr lang="en-US" sz="1937">
                  <a:solidFill>
                    <a:srgbClr val="00002E"/>
                  </a:solidFill>
                  <a:latin typeface="PT Sans"/>
                  <a:ea typeface="PT Sans"/>
                  <a:cs typeface="PT Sans"/>
                  <a:sym typeface="PT Sans"/>
                </a:rPr>
                <a:t>Teori SOR (Stimulus-Organisme-Respons) dikembangkan oleh Skinner dan menjadi dasar dalam memahami bagaimana perilaku terbentuk. Berdasarkan teori ini, perubahan perilaku terjadi melalui proses dimana stimulus eksternal diterima oleh organisme (individu) yang kemudian menghasilkan respons berupa perilaku tertentu.</a:t>
              </a:r>
            </a:p>
          </p:txBody>
        </p:sp>
      </p:grpSp>
      <p:grpSp>
        <p:nvGrpSpPr>
          <p:cNvPr name="Group 41" id="41"/>
          <p:cNvGrpSpPr/>
          <p:nvPr/>
        </p:nvGrpSpPr>
        <p:grpSpPr>
          <a:xfrm rot="0">
            <a:off x="867816" y="8633669"/>
            <a:ext cx="16552366" cy="793254"/>
            <a:chOff x="0" y="0"/>
            <a:chExt cx="22069822" cy="1057672"/>
          </a:xfrm>
        </p:grpSpPr>
        <p:sp>
          <p:nvSpPr>
            <p:cNvPr name="Freeform 42" id="42"/>
            <p:cNvSpPr/>
            <p:nvPr/>
          </p:nvSpPr>
          <p:spPr>
            <a:xfrm flipH="false" flipV="false" rot="0">
              <a:off x="0" y="0"/>
              <a:ext cx="22069822" cy="1057672"/>
            </a:xfrm>
            <a:custGeom>
              <a:avLst/>
              <a:gdLst/>
              <a:ahLst/>
              <a:cxnLst/>
              <a:rect r="r" b="b" t="t" l="l"/>
              <a:pathLst>
                <a:path h="1057672" w="22069822">
                  <a:moveTo>
                    <a:pt x="0" y="0"/>
                  </a:moveTo>
                  <a:lnTo>
                    <a:pt x="22069822" y="0"/>
                  </a:lnTo>
                  <a:lnTo>
                    <a:pt x="22069822" y="1057672"/>
                  </a:lnTo>
                  <a:lnTo>
                    <a:pt x="0" y="1057672"/>
                  </a:lnTo>
                  <a:close/>
                </a:path>
              </a:pathLst>
            </a:custGeom>
            <a:solidFill>
              <a:srgbClr val="000000">
                <a:alpha val="0"/>
              </a:srgbClr>
            </a:solidFill>
          </p:spPr>
        </p:sp>
        <p:sp>
          <p:nvSpPr>
            <p:cNvPr name="TextBox 43" id="43"/>
            <p:cNvSpPr txBox="true"/>
            <p:nvPr/>
          </p:nvSpPr>
          <p:spPr>
            <a:xfrm>
              <a:off x="0" y="-66675"/>
              <a:ext cx="22069822" cy="1124347"/>
            </a:xfrm>
            <a:prstGeom prst="rect">
              <a:avLst/>
            </a:prstGeom>
          </p:spPr>
          <p:txBody>
            <a:bodyPr anchor="t" rtlCol="false" tIns="0" lIns="0" bIns="0" rIns="0"/>
            <a:lstStyle/>
            <a:p>
              <a:pPr algn="ctr">
                <a:lnSpc>
                  <a:spcPts val="3062"/>
                </a:lnSpc>
              </a:pPr>
              <a:r>
                <a:rPr lang="en-US" sz="1937">
                  <a:solidFill>
                    <a:srgbClr val="00002E"/>
                  </a:solidFill>
                  <a:latin typeface="PT Sans"/>
                  <a:ea typeface="PT Sans"/>
                  <a:cs typeface="PT Sans"/>
                  <a:sym typeface="PT Sans"/>
                </a:rPr>
                <a:t>Dalam konteks promosi kesehatan, stimulus dapat berupa informasi kesehatan, sementara organisme adalah target promosi yang memproses informasi tersebut berdasarkan pengetahuan dan pengalaman sebelumnya. Respons yang diharapkan adalah perubahan perilaku ke arah yang lebih sehat.</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F">
                <a:alpha val="56078"/>
              </a:srgbClr>
            </a:solidFill>
          </p:spPr>
        </p:sp>
      </p:grpSp>
      <p:grpSp>
        <p:nvGrpSpPr>
          <p:cNvPr name="Group 5" id="5"/>
          <p:cNvGrpSpPr/>
          <p:nvPr/>
        </p:nvGrpSpPr>
        <p:grpSpPr>
          <a:xfrm rot="0">
            <a:off x="942678" y="740718"/>
            <a:ext cx="10013752" cy="1251485"/>
            <a:chOff x="0" y="0"/>
            <a:chExt cx="8450262" cy="1056085"/>
          </a:xfrm>
        </p:grpSpPr>
        <p:sp>
          <p:nvSpPr>
            <p:cNvPr name="Freeform 6" id="6"/>
            <p:cNvSpPr/>
            <p:nvPr/>
          </p:nvSpPr>
          <p:spPr>
            <a:xfrm flipH="false" flipV="false" rot="0">
              <a:off x="0" y="0"/>
              <a:ext cx="8450262" cy="1056085"/>
            </a:xfrm>
            <a:custGeom>
              <a:avLst/>
              <a:gdLst/>
              <a:ahLst/>
              <a:cxnLst/>
              <a:rect r="r" b="b" t="t" l="l"/>
              <a:pathLst>
                <a:path h="1056085" w="8450262">
                  <a:moveTo>
                    <a:pt x="0" y="0"/>
                  </a:moveTo>
                  <a:lnTo>
                    <a:pt x="8450262" y="0"/>
                  </a:lnTo>
                  <a:lnTo>
                    <a:pt x="8450262" y="1056085"/>
                  </a:lnTo>
                  <a:lnTo>
                    <a:pt x="0" y="1056085"/>
                  </a:lnTo>
                  <a:close/>
                </a:path>
              </a:pathLst>
            </a:custGeom>
            <a:solidFill>
              <a:srgbClr val="000000">
                <a:alpha val="0"/>
              </a:srgbClr>
            </a:solidFill>
          </p:spPr>
        </p:sp>
        <p:sp>
          <p:nvSpPr>
            <p:cNvPr name="TextBox 7" id="7"/>
            <p:cNvSpPr txBox="true"/>
            <p:nvPr/>
          </p:nvSpPr>
          <p:spPr>
            <a:xfrm>
              <a:off x="0" y="-28575"/>
              <a:ext cx="8450262" cy="1084660"/>
            </a:xfrm>
            <a:prstGeom prst="rect">
              <a:avLst/>
            </a:prstGeom>
          </p:spPr>
          <p:txBody>
            <a:bodyPr anchor="t" rtlCol="false" tIns="0" lIns="0" bIns="0" rIns="0"/>
            <a:lstStyle/>
            <a:p>
              <a:pPr algn="l">
                <a:lnSpc>
                  <a:spcPts val="6187"/>
                </a:lnSpc>
              </a:pPr>
              <a:r>
                <a:rPr lang="en-US" sz="4937" b="true">
                  <a:solidFill>
                    <a:srgbClr val="00002E"/>
                  </a:solidFill>
                  <a:latin typeface="Nunito Bold"/>
                  <a:ea typeface="Nunito Bold"/>
                  <a:cs typeface="Nunito Bold"/>
                  <a:sym typeface="Nunito Bold"/>
                </a:rPr>
                <a:t>Teori Lawrence Green</a:t>
              </a:r>
            </a:p>
          </p:txBody>
        </p:sp>
      </p:grpSp>
      <p:sp>
        <p:nvSpPr>
          <p:cNvPr name="Freeform 8" id="8" descr="preencoded.png"/>
          <p:cNvSpPr/>
          <p:nvPr/>
        </p:nvSpPr>
        <p:spPr>
          <a:xfrm flipH="false" flipV="false" rot="0">
            <a:off x="3690045" y="2071390"/>
            <a:ext cx="2706291" cy="1526976"/>
          </a:xfrm>
          <a:custGeom>
            <a:avLst/>
            <a:gdLst/>
            <a:ahLst/>
            <a:cxnLst/>
            <a:rect r="r" b="b" t="t" l="l"/>
            <a:pathLst>
              <a:path h="1526976" w="2706291">
                <a:moveTo>
                  <a:pt x="0" y="0"/>
                </a:moveTo>
                <a:lnTo>
                  <a:pt x="2706291" y="0"/>
                </a:lnTo>
                <a:lnTo>
                  <a:pt x="2706291" y="1526976"/>
                </a:lnTo>
                <a:lnTo>
                  <a:pt x="0" y="1526976"/>
                </a:lnTo>
                <a:lnTo>
                  <a:pt x="0" y="0"/>
                </a:lnTo>
                <a:close/>
              </a:path>
            </a:pathLst>
          </a:custGeom>
          <a:blipFill>
            <a:blip r:embed="rId4"/>
            <a:stretch>
              <a:fillRect l="-75" t="0" r="-75" b="0"/>
            </a:stretch>
          </a:blipFill>
        </p:spPr>
      </p:sp>
      <p:grpSp>
        <p:nvGrpSpPr>
          <p:cNvPr name="Group 9" id="9"/>
          <p:cNvGrpSpPr/>
          <p:nvPr/>
        </p:nvGrpSpPr>
        <p:grpSpPr>
          <a:xfrm rot="0">
            <a:off x="4853731" y="2786657"/>
            <a:ext cx="378767" cy="473422"/>
            <a:chOff x="0" y="0"/>
            <a:chExt cx="505023" cy="631230"/>
          </a:xfrm>
        </p:grpSpPr>
        <p:sp>
          <p:nvSpPr>
            <p:cNvPr name="Freeform 10" id="10"/>
            <p:cNvSpPr/>
            <p:nvPr/>
          </p:nvSpPr>
          <p:spPr>
            <a:xfrm flipH="false" flipV="false" rot="0">
              <a:off x="0" y="0"/>
              <a:ext cx="505023" cy="631230"/>
            </a:xfrm>
            <a:custGeom>
              <a:avLst/>
              <a:gdLst/>
              <a:ahLst/>
              <a:cxnLst/>
              <a:rect r="r" b="b" t="t" l="l"/>
              <a:pathLst>
                <a:path h="631230" w="505023">
                  <a:moveTo>
                    <a:pt x="0" y="0"/>
                  </a:moveTo>
                  <a:lnTo>
                    <a:pt x="505023" y="0"/>
                  </a:lnTo>
                  <a:lnTo>
                    <a:pt x="505023" y="631230"/>
                  </a:lnTo>
                  <a:lnTo>
                    <a:pt x="0" y="631230"/>
                  </a:lnTo>
                  <a:close/>
                </a:path>
              </a:pathLst>
            </a:custGeom>
            <a:solidFill>
              <a:srgbClr val="000000">
                <a:alpha val="0"/>
              </a:srgbClr>
            </a:solidFill>
          </p:spPr>
        </p:sp>
        <p:sp>
          <p:nvSpPr>
            <p:cNvPr name="TextBox 11" id="11"/>
            <p:cNvSpPr txBox="true"/>
            <p:nvPr/>
          </p:nvSpPr>
          <p:spPr>
            <a:xfrm>
              <a:off x="0" y="-114300"/>
              <a:ext cx="505023" cy="745530"/>
            </a:xfrm>
            <a:prstGeom prst="rect">
              <a:avLst/>
            </a:prstGeom>
          </p:spPr>
          <p:txBody>
            <a:bodyPr anchor="t" rtlCol="false" tIns="0" lIns="0" bIns="0" rIns="0"/>
            <a:lstStyle/>
            <a:p>
              <a:pPr algn="ctr">
                <a:lnSpc>
                  <a:spcPts val="4750"/>
                </a:lnSpc>
              </a:pPr>
              <a:r>
                <a:rPr lang="en-US" sz="2937" b="true">
                  <a:solidFill>
                    <a:srgbClr val="00002E"/>
                  </a:solidFill>
                  <a:latin typeface="Nunito Bold"/>
                  <a:ea typeface="Nunito Bold"/>
                  <a:cs typeface="Nunito Bold"/>
                  <a:sym typeface="Nunito Bold"/>
                </a:rPr>
                <a:t>1</a:t>
              </a:r>
            </a:p>
          </p:txBody>
        </p:sp>
      </p:grpSp>
      <p:grpSp>
        <p:nvGrpSpPr>
          <p:cNvPr name="Group 12" id="12"/>
          <p:cNvGrpSpPr/>
          <p:nvPr/>
        </p:nvGrpSpPr>
        <p:grpSpPr>
          <a:xfrm rot="0">
            <a:off x="6665565" y="2340620"/>
            <a:ext cx="3168849" cy="396031"/>
            <a:chOff x="0" y="0"/>
            <a:chExt cx="4225132" cy="528042"/>
          </a:xfrm>
        </p:grpSpPr>
        <p:sp>
          <p:nvSpPr>
            <p:cNvPr name="Freeform 13" id="13"/>
            <p:cNvSpPr/>
            <p:nvPr/>
          </p:nvSpPr>
          <p:spPr>
            <a:xfrm flipH="false" flipV="false" rot="0">
              <a:off x="0" y="0"/>
              <a:ext cx="4225132" cy="528042"/>
            </a:xfrm>
            <a:custGeom>
              <a:avLst/>
              <a:gdLst/>
              <a:ahLst/>
              <a:cxnLst/>
              <a:rect r="r" b="b" t="t" l="l"/>
              <a:pathLst>
                <a:path h="528042" w="4225132">
                  <a:moveTo>
                    <a:pt x="0" y="0"/>
                  </a:moveTo>
                  <a:lnTo>
                    <a:pt x="4225132" y="0"/>
                  </a:lnTo>
                  <a:lnTo>
                    <a:pt x="4225132" y="528042"/>
                  </a:lnTo>
                  <a:lnTo>
                    <a:pt x="0" y="528042"/>
                  </a:lnTo>
                  <a:close/>
                </a:path>
              </a:pathLst>
            </a:custGeom>
            <a:solidFill>
              <a:srgbClr val="000000">
                <a:alpha val="0"/>
              </a:srgbClr>
            </a:solidFill>
          </p:spPr>
        </p:sp>
        <p:sp>
          <p:nvSpPr>
            <p:cNvPr name="TextBox 14" id="14"/>
            <p:cNvSpPr txBox="true"/>
            <p:nvPr/>
          </p:nvSpPr>
          <p:spPr>
            <a:xfrm>
              <a:off x="0" y="-9525"/>
              <a:ext cx="4225132" cy="537567"/>
            </a:xfrm>
            <a:prstGeom prst="rect">
              <a:avLst/>
            </a:prstGeom>
          </p:spPr>
          <p:txBody>
            <a:bodyPr anchor="t" rtlCol="false" tIns="0" lIns="0" bIns="0" rIns="0"/>
            <a:lstStyle/>
            <a:p>
              <a:pPr algn="l">
                <a:lnSpc>
                  <a:spcPts val="3062"/>
                </a:lnSpc>
              </a:pPr>
              <a:r>
                <a:rPr lang="en-US" sz="2437" b="true">
                  <a:solidFill>
                    <a:srgbClr val="00002E"/>
                  </a:solidFill>
                  <a:latin typeface="Nunito Bold"/>
                  <a:ea typeface="Nunito Bold"/>
                  <a:cs typeface="Nunito Bold"/>
                  <a:sym typeface="Nunito Bold"/>
                </a:rPr>
                <a:t>Faktor Penguat</a:t>
              </a:r>
            </a:p>
          </p:txBody>
        </p:sp>
      </p:grpSp>
      <p:grpSp>
        <p:nvGrpSpPr>
          <p:cNvPr name="Group 15" id="15"/>
          <p:cNvGrpSpPr/>
          <p:nvPr/>
        </p:nvGrpSpPr>
        <p:grpSpPr>
          <a:xfrm rot="0">
            <a:off x="6665565" y="2898130"/>
            <a:ext cx="5128915" cy="431006"/>
            <a:chOff x="0" y="0"/>
            <a:chExt cx="6838553" cy="574675"/>
          </a:xfrm>
        </p:grpSpPr>
        <p:sp>
          <p:nvSpPr>
            <p:cNvPr name="Freeform 16" id="16"/>
            <p:cNvSpPr/>
            <p:nvPr/>
          </p:nvSpPr>
          <p:spPr>
            <a:xfrm flipH="false" flipV="false" rot="0">
              <a:off x="0" y="0"/>
              <a:ext cx="6838553" cy="574675"/>
            </a:xfrm>
            <a:custGeom>
              <a:avLst/>
              <a:gdLst/>
              <a:ahLst/>
              <a:cxnLst/>
              <a:rect r="r" b="b" t="t" l="l"/>
              <a:pathLst>
                <a:path h="574675" w="6838553">
                  <a:moveTo>
                    <a:pt x="0" y="0"/>
                  </a:moveTo>
                  <a:lnTo>
                    <a:pt x="6838553" y="0"/>
                  </a:lnTo>
                  <a:lnTo>
                    <a:pt x="6838553" y="574675"/>
                  </a:lnTo>
                  <a:lnTo>
                    <a:pt x="0" y="574675"/>
                  </a:lnTo>
                  <a:close/>
                </a:path>
              </a:pathLst>
            </a:custGeom>
            <a:solidFill>
              <a:srgbClr val="000000">
                <a:alpha val="0"/>
              </a:srgbClr>
            </a:solidFill>
          </p:spPr>
        </p:sp>
        <p:sp>
          <p:nvSpPr>
            <p:cNvPr name="TextBox 17" id="17"/>
            <p:cNvSpPr txBox="true"/>
            <p:nvPr/>
          </p:nvSpPr>
          <p:spPr>
            <a:xfrm>
              <a:off x="0" y="-85725"/>
              <a:ext cx="6838553" cy="660400"/>
            </a:xfrm>
            <a:prstGeom prst="rect">
              <a:avLst/>
            </a:prstGeom>
          </p:spPr>
          <p:txBody>
            <a:bodyPr anchor="t" rtlCol="false" tIns="0" lIns="0" bIns="0" rIns="0"/>
            <a:lstStyle/>
            <a:p>
              <a:pPr algn="l">
                <a:lnSpc>
                  <a:spcPts val="3374"/>
                </a:lnSpc>
              </a:pPr>
              <a:r>
                <a:rPr lang="en-US" sz="2062">
                  <a:solidFill>
                    <a:srgbClr val="00002E"/>
                  </a:solidFill>
                  <a:latin typeface="PT Sans"/>
                  <a:ea typeface="PT Sans"/>
                  <a:cs typeface="PT Sans"/>
                  <a:sym typeface="PT Sans"/>
                </a:rPr>
                <a:t>Dukungan sosial, keluarga, tenaga kesehatan</a:t>
              </a:r>
            </a:p>
          </p:txBody>
        </p:sp>
      </p:grpSp>
      <p:grpSp>
        <p:nvGrpSpPr>
          <p:cNvPr name="Group 18" id="18"/>
          <p:cNvGrpSpPr/>
          <p:nvPr/>
        </p:nvGrpSpPr>
        <p:grpSpPr>
          <a:xfrm rot="0">
            <a:off x="6463605" y="3612951"/>
            <a:ext cx="10814448" cy="19050"/>
            <a:chOff x="0" y="0"/>
            <a:chExt cx="14419263" cy="25400"/>
          </a:xfrm>
        </p:grpSpPr>
        <p:sp>
          <p:nvSpPr>
            <p:cNvPr name="Freeform 19" id="19"/>
            <p:cNvSpPr/>
            <p:nvPr/>
          </p:nvSpPr>
          <p:spPr>
            <a:xfrm flipH="false" flipV="false" rot="0">
              <a:off x="0" y="0"/>
              <a:ext cx="14419326" cy="25400"/>
            </a:xfrm>
            <a:custGeom>
              <a:avLst/>
              <a:gdLst/>
              <a:ahLst/>
              <a:cxnLst/>
              <a:rect r="r" b="b" t="t" l="l"/>
              <a:pathLst>
                <a:path h="25400" w="14419326">
                  <a:moveTo>
                    <a:pt x="0" y="12700"/>
                  </a:moveTo>
                  <a:cubicBezTo>
                    <a:pt x="0" y="5715"/>
                    <a:pt x="5715" y="0"/>
                    <a:pt x="12700" y="0"/>
                  </a:cubicBezTo>
                  <a:lnTo>
                    <a:pt x="14406626" y="0"/>
                  </a:lnTo>
                  <a:cubicBezTo>
                    <a:pt x="14413612" y="0"/>
                    <a:pt x="14419326" y="5715"/>
                    <a:pt x="14419326" y="12700"/>
                  </a:cubicBezTo>
                  <a:cubicBezTo>
                    <a:pt x="14419326" y="19685"/>
                    <a:pt x="14413612" y="25400"/>
                    <a:pt x="14406626" y="25400"/>
                  </a:cubicBezTo>
                  <a:lnTo>
                    <a:pt x="12700" y="25400"/>
                  </a:lnTo>
                  <a:cubicBezTo>
                    <a:pt x="5715" y="25400"/>
                    <a:pt x="0" y="19685"/>
                    <a:pt x="0" y="12700"/>
                  </a:cubicBezTo>
                  <a:close/>
                </a:path>
              </a:pathLst>
            </a:custGeom>
            <a:solidFill>
              <a:srgbClr val="2D4DF2"/>
            </a:solidFill>
          </p:spPr>
        </p:sp>
      </p:grpSp>
      <p:sp>
        <p:nvSpPr>
          <p:cNvPr name="Freeform 20" id="20" descr="preencoded.png"/>
          <p:cNvSpPr/>
          <p:nvPr/>
        </p:nvSpPr>
        <p:spPr>
          <a:xfrm flipH="false" flipV="false" rot="0">
            <a:off x="2336899" y="3665636"/>
            <a:ext cx="5412730" cy="1526976"/>
          </a:xfrm>
          <a:custGeom>
            <a:avLst/>
            <a:gdLst/>
            <a:ahLst/>
            <a:cxnLst/>
            <a:rect r="r" b="b" t="t" l="l"/>
            <a:pathLst>
              <a:path h="1526976" w="5412730">
                <a:moveTo>
                  <a:pt x="0" y="0"/>
                </a:moveTo>
                <a:lnTo>
                  <a:pt x="5412730" y="0"/>
                </a:lnTo>
                <a:lnTo>
                  <a:pt x="5412730" y="1526976"/>
                </a:lnTo>
                <a:lnTo>
                  <a:pt x="0" y="1526976"/>
                </a:lnTo>
                <a:lnTo>
                  <a:pt x="0" y="0"/>
                </a:lnTo>
                <a:close/>
              </a:path>
            </a:pathLst>
          </a:custGeom>
          <a:blipFill>
            <a:blip r:embed="rId5"/>
            <a:stretch>
              <a:fillRect l="-74" t="0" r="-74" b="0"/>
            </a:stretch>
          </a:blipFill>
        </p:spPr>
      </p:sp>
      <p:grpSp>
        <p:nvGrpSpPr>
          <p:cNvPr name="Group 21" id="21"/>
          <p:cNvGrpSpPr/>
          <p:nvPr/>
        </p:nvGrpSpPr>
        <p:grpSpPr>
          <a:xfrm rot="0">
            <a:off x="4853731" y="4192340"/>
            <a:ext cx="378767" cy="473423"/>
            <a:chOff x="0" y="0"/>
            <a:chExt cx="505023" cy="631230"/>
          </a:xfrm>
        </p:grpSpPr>
        <p:sp>
          <p:nvSpPr>
            <p:cNvPr name="Freeform 22" id="22"/>
            <p:cNvSpPr/>
            <p:nvPr/>
          </p:nvSpPr>
          <p:spPr>
            <a:xfrm flipH="false" flipV="false" rot="0">
              <a:off x="0" y="0"/>
              <a:ext cx="505023" cy="631230"/>
            </a:xfrm>
            <a:custGeom>
              <a:avLst/>
              <a:gdLst/>
              <a:ahLst/>
              <a:cxnLst/>
              <a:rect r="r" b="b" t="t" l="l"/>
              <a:pathLst>
                <a:path h="631230" w="505023">
                  <a:moveTo>
                    <a:pt x="0" y="0"/>
                  </a:moveTo>
                  <a:lnTo>
                    <a:pt x="505023" y="0"/>
                  </a:lnTo>
                  <a:lnTo>
                    <a:pt x="505023" y="631230"/>
                  </a:lnTo>
                  <a:lnTo>
                    <a:pt x="0" y="631230"/>
                  </a:lnTo>
                  <a:close/>
                </a:path>
              </a:pathLst>
            </a:custGeom>
            <a:solidFill>
              <a:srgbClr val="000000">
                <a:alpha val="0"/>
              </a:srgbClr>
            </a:solidFill>
          </p:spPr>
        </p:sp>
        <p:sp>
          <p:nvSpPr>
            <p:cNvPr name="TextBox 23" id="23"/>
            <p:cNvSpPr txBox="true"/>
            <p:nvPr/>
          </p:nvSpPr>
          <p:spPr>
            <a:xfrm>
              <a:off x="0" y="-114300"/>
              <a:ext cx="505023" cy="745530"/>
            </a:xfrm>
            <a:prstGeom prst="rect">
              <a:avLst/>
            </a:prstGeom>
          </p:spPr>
          <p:txBody>
            <a:bodyPr anchor="t" rtlCol="false" tIns="0" lIns="0" bIns="0" rIns="0"/>
            <a:lstStyle/>
            <a:p>
              <a:pPr algn="ctr">
                <a:lnSpc>
                  <a:spcPts val="4750"/>
                </a:lnSpc>
              </a:pPr>
              <a:r>
                <a:rPr lang="en-US" sz="2937" b="true">
                  <a:solidFill>
                    <a:srgbClr val="00002E"/>
                  </a:solidFill>
                  <a:latin typeface="Nunito Bold"/>
                  <a:ea typeface="Nunito Bold"/>
                  <a:cs typeface="Nunito Bold"/>
                  <a:sym typeface="Nunito Bold"/>
                </a:rPr>
                <a:t>2</a:t>
              </a:r>
            </a:p>
          </p:txBody>
        </p:sp>
      </p:grpSp>
      <p:grpSp>
        <p:nvGrpSpPr>
          <p:cNvPr name="Group 24" id="24"/>
          <p:cNvGrpSpPr/>
          <p:nvPr/>
        </p:nvGrpSpPr>
        <p:grpSpPr>
          <a:xfrm rot="0">
            <a:off x="8018860" y="3934866"/>
            <a:ext cx="3168849" cy="396031"/>
            <a:chOff x="0" y="0"/>
            <a:chExt cx="4225132" cy="528042"/>
          </a:xfrm>
        </p:grpSpPr>
        <p:sp>
          <p:nvSpPr>
            <p:cNvPr name="Freeform 25" id="25"/>
            <p:cNvSpPr/>
            <p:nvPr/>
          </p:nvSpPr>
          <p:spPr>
            <a:xfrm flipH="false" flipV="false" rot="0">
              <a:off x="0" y="0"/>
              <a:ext cx="4225132" cy="528042"/>
            </a:xfrm>
            <a:custGeom>
              <a:avLst/>
              <a:gdLst/>
              <a:ahLst/>
              <a:cxnLst/>
              <a:rect r="r" b="b" t="t" l="l"/>
              <a:pathLst>
                <a:path h="528042" w="4225132">
                  <a:moveTo>
                    <a:pt x="0" y="0"/>
                  </a:moveTo>
                  <a:lnTo>
                    <a:pt x="4225132" y="0"/>
                  </a:lnTo>
                  <a:lnTo>
                    <a:pt x="4225132" y="528042"/>
                  </a:lnTo>
                  <a:lnTo>
                    <a:pt x="0" y="528042"/>
                  </a:lnTo>
                  <a:close/>
                </a:path>
              </a:pathLst>
            </a:custGeom>
            <a:solidFill>
              <a:srgbClr val="000000">
                <a:alpha val="0"/>
              </a:srgbClr>
            </a:solidFill>
          </p:spPr>
        </p:sp>
        <p:sp>
          <p:nvSpPr>
            <p:cNvPr name="TextBox 26" id="26"/>
            <p:cNvSpPr txBox="true"/>
            <p:nvPr/>
          </p:nvSpPr>
          <p:spPr>
            <a:xfrm>
              <a:off x="0" y="-9525"/>
              <a:ext cx="4225132" cy="537567"/>
            </a:xfrm>
            <a:prstGeom prst="rect">
              <a:avLst/>
            </a:prstGeom>
          </p:spPr>
          <p:txBody>
            <a:bodyPr anchor="t" rtlCol="false" tIns="0" lIns="0" bIns="0" rIns="0"/>
            <a:lstStyle/>
            <a:p>
              <a:pPr algn="l">
                <a:lnSpc>
                  <a:spcPts val="3062"/>
                </a:lnSpc>
              </a:pPr>
              <a:r>
                <a:rPr lang="en-US" sz="2437" b="true">
                  <a:solidFill>
                    <a:srgbClr val="00002E"/>
                  </a:solidFill>
                  <a:latin typeface="Nunito Bold"/>
                  <a:ea typeface="Nunito Bold"/>
                  <a:cs typeface="Nunito Bold"/>
                  <a:sym typeface="Nunito Bold"/>
                </a:rPr>
                <a:t>Faktor Pemungkin</a:t>
              </a:r>
            </a:p>
          </p:txBody>
        </p:sp>
      </p:grpSp>
      <p:grpSp>
        <p:nvGrpSpPr>
          <p:cNvPr name="Group 27" id="27"/>
          <p:cNvGrpSpPr/>
          <p:nvPr/>
        </p:nvGrpSpPr>
        <p:grpSpPr>
          <a:xfrm rot="0">
            <a:off x="8018860" y="4492377"/>
            <a:ext cx="4534495" cy="431006"/>
            <a:chOff x="0" y="0"/>
            <a:chExt cx="6045993" cy="574675"/>
          </a:xfrm>
        </p:grpSpPr>
        <p:sp>
          <p:nvSpPr>
            <p:cNvPr name="Freeform 28" id="28"/>
            <p:cNvSpPr/>
            <p:nvPr/>
          </p:nvSpPr>
          <p:spPr>
            <a:xfrm flipH="false" flipV="false" rot="0">
              <a:off x="0" y="0"/>
              <a:ext cx="6045993" cy="574675"/>
            </a:xfrm>
            <a:custGeom>
              <a:avLst/>
              <a:gdLst/>
              <a:ahLst/>
              <a:cxnLst/>
              <a:rect r="r" b="b" t="t" l="l"/>
              <a:pathLst>
                <a:path h="574675" w="6045993">
                  <a:moveTo>
                    <a:pt x="0" y="0"/>
                  </a:moveTo>
                  <a:lnTo>
                    <a:pt x="6045993" y="0"/>
                  </a:lnTo>
                  <a:lnTo>
                    <a:pt x="6045993" y="574675"/>
                  </a:lnTo>
                  <a:lnTo>
                    <a:pt x="0" y="574675"/>
                  </a:lnTo>
                  <a:close/>
                </a:path>
              </a:pathLst>
            </a:custGeom>
            <a:solidFill>
              <a:srgbClr val="000000">
                <a:alpha val="0"/>
              </a:srgbClr>
            </a:solidFill>
          </p:spPr>
        </p:sp>
        <p:sp>
          <p:nvSpPr>
            <p:cNvPr name="TextBox 29" id="29"/>
            <p:cNvSpPr txBox="true"/>
            <p:nvPr/>
          </p:nvSpPr>
          <p:spPr>
            <a:xfrm>
              <a:off x="0" y="-85725"/>
              <a:ext cx="6045993" cy="660400"/>
            </a:xfrm>
            <a:prstGeom prst="rect">
              <a:avLst/>
            </a:prstGeom>
          </p:spPr>
          <p:txBody>
            <a:bodyPr anchor="t" rtlCol="false" tIns="0" lIns="0" bIns="0" rIns="0"/>
            <a:lstStyle/>
            <a:p>
              <a:pPr algn="l">
                <a:lnSpc>
                  <a:spcPts val="3374"/>
                </a:lnSpc>
              </a:pPr>
              <a:r>
                <a:rPr lang="en-US" sz="2062">
                  <a:solidFill>
                    <a:srgbClr val="00002E"/>
                  </a:solidFill>
                  <a:latin typeface="PT Sans"/>
                  <a:ea typeface="PT Sans"/>
                  <a:cs typeface="PT Sans"/>
                  <a:sym typeface="PT Sans"/>
                </a:rPr>
                <a:t>Fasilitas, sarana, kemampuan, kebijakan</a:t>
              </a:r>
            </a:p>
          </p:txBody>
        </p:sp>
      </p:grpSp>
      <p:grpSp>
        <p:nvGrpSpPr>
          <p:cNvPr name="Group 30" id="30"/>
          <p:cNvGrpSpPr/>
          <p:nvPr/>
        </p:nvGrpSpPr>
        <p:grpSpPr>
          <a:xfrm rot="0">
            <a:off x="7816900" y="5207199"/>
            <a:ext cx="9461152" cy="19050"/>
            <a:chOff x="0" y="0"/>
            <a:chExt cx="12614870" cy="25400"/>
          </a:xfrm>
        </p:grpSpPr>
        <p:sp>
          <p:nvSpPr>
            <p:cNvPr name="Freeform 31" id="31"/>
            <p:cNvSpPr/>
            <p:nvPr/>
          </p:nvSpPr>
          <p:spPr>
            <a:xfrm flipH="false" flipV="false" rot="0">
              <a:off x="0" y="0"/>
              <a:ext cx="12614910" cy="25400"/>
            </a:xfrm>
            <a:custGeom>
              <a:avLst/>
              <a:gdLst/>
              <a:ahLst/>
              <a:cxnLst/>
              <a:rect r="r" b="b" t="t" l="l"/>
              <a:pathLst>
                <a:path h="25400" w="12614910">
                  <a:moveTo>
                    <a:pt x="0" y="12700"/>
                  </a:moveTo>
                  <a:cubicBezTo>
                    <a:pt x="0" y="5715"/>
                    <a:pt x="5715" y="0"/>
                    <a:pt x="12700" y="0"/>
                  </a:cubicBezTo>
                  <a:lnTo>
                    <a:pt x="12602210" y="0"/>
                  </a:lnTo>
                  <a:cubicBezTo>
                    <a:pt x="12609195" y="0"/>
                    <a:pt x="12614910" y="5715"/>
                    <a:pt x="12614910" y="12700"/>
                  </a:cubicBezTo>
                  <a:cubicBezTo>
                    <a:pt x="12614910" y="19685"/>
                    <a:pt x="12609195" y="25400"/>
                    <a:pt x="12602210" y="25400"/>
                  </a:cubicBezTo>
                  <a:lnTo>
                    <a:pt x="12700" y="25400"/>
                  </a:lnTo>
                  <a:cubicBezTo>
                    <a:pt x="5715" y="25400"/>
                    <a:pt x="0" y="19685"/>
                    <a:pt x="0" y="12700"/>
                  </a:cubicBezTo>
                  <a:close/>
                </a:path>
              </a:pathLst>
            </a:custGeom>
            <a:solidFill>
              <a:srgbClr val="018CE1"/>
            </a:solidFill>
          </p:spPr>
        </p:sp>
      </p:grpSp>
      <p:sp>
        <p:nvSpPr>
          <p:cNvPr name="Freeform 32" id="32" descr="preencoded.png"/>
          <p:cNvSpPr/>
          <p:nvPr/>
        </p:nvSpPr>
        <p:spPr>
          <a:xfrm flipH="false" flipV="false" rot="0">
            <a:off x="983605" y="5259884"/>
            <a:ext cx="8119170" cy="1526976"/>
          </a:xfrm>
          <a:custGeom>
            <a:avLst/>
            <a:gdLst/>
            <a:ahLst/>
            <a:cxnLst/>
            <a:rect r="r" b="b" t="t" l="l"/>
            <a:pathLst>
              <a:path h="1526976" w="8119170">
                <a:moveTo>
                  <a:pt x="0" y="0"/>
                </a:moveTo>
                <a:lnTo>
                  <a:pt x="8119170" y="0"/>
                </a:lnTo>
                <a:lnTo>
                  <a:pt x="8119170" y="1526976"/>
                </a:lnTo>
                <a:lnTo>
                  <a:pt x="0" y="1526976"/>
                </a:lnTo>
                <a:lnTo>
                  <a:pt x="0" y="0"/>
                </a:lnTo>
                <a:close/>
              </a:path>
            </a:pathLst>
          </a:custGeom>
          <a:blipFill>
            <a:blip r:embed="rId6"/>
            <a:stretch>
              <a:fillRect l="-73" t="0" r="-73" b="0"/>
            </a:stretch>
          </a:blipFill>
        </p:spPr>
      </p:sp>
      <p:grpSp>
        <p:nvGrpSpPr>
          <p:cNvPr name="Group 33" id="33"/>
          <p:cNvGrpSpPr/>
          <p:nvPr/>
        </p:nvGrpSpPr>
        <p:grpSpPr>
          <a:xfrm rot="0">
            <a:off x="4853731" y="5786586"/>
            <a:ext cx="378767" cy="473423"/>
            <a:chOff x="0" y="0"/>
            <a:chExt cx="505023" cy="631230"/>
          </a:xfrm>
        </p:grpSpPr>
        <p:sp>
          <p:nvSpPr>
            <p:cNvPr name="Freeform 34" id="34"/>
            <p:cNvSpPr/>
            <p:nvPr/>
          </p:nvSpPr>
          <p:spPr>
            <a:xfrm flipH="false" flipV="false" rot="0">
              <a:off x="0" y="0"/>
              <a:ext cx="505023" cy="631230"/>
            </a:xfrm>
            <a:custGeom>
              <a:avLst/>
              <a:gdLst/>
              <a:ahLst/>
              <a:cxnLst/>
              <a:rect r="r" b="b" t="t" l="l"/>
              <a:pathLst>
                <a:path h="631230" w="505023">
                  <a:moveTo>
                    <a:pt x="0" y="0"/>
                  </a:moveTo>
                  <a:lnTo>
                    <a:pt x="505023" y="0"/>
                  </a:lnTo>
                  <a:lnTo>
                    <a:pt x="505023" y="631230"/>
                  </a:lnTo>
                  <a:lnTo>
                    <a:pt x="0" y="631230"/>
                  </a:lnTo>
                  <a:close/>
                </a:path>
              </a:pathLst>
            </a:custGeom>
            <a:solidFill>
              <a:srgbClr val="000000">
                <a:alpha val="0"/>
              </a:srgbClr>
            </a:solidFill>
          </p:spPr>
        </p:sp>
        <p:sp>
          <p:nvSpPr>
            <p:cNvPr name="TextBox 35" id="35"/>
            <p:cNvSpPr txBox="true"/>
            <p:nvPr/>
          </p:nvSpPr>
          <p:spPr>
            <a:xfrm>
              <a:off x="0" y="-114300"/>
              <a:ext cx="505023" cy="745530"/>
            </a:xfrm>
            <a:prstGeom prst="rect">
              <a:avLst/>
            </a:prstGeom>
          </p:spPr>
          <p:txBody>
            <a:bodyPr anchor="t" rtlCol="false" tIns="0" lIns="0" bIns="0" rIns="0"/>
            <a:lstStyle/>
            <a:p>
              <a:pPr algn="ctr">
                <a:lnSpc>
                  <a:spcPts val="4750"/>
                </a:lnSpc>
              </a:pPr>
              <a:r>
                <a:rPr lang="en-US" sz="2937" b="true">
                  <a:solidFill>
                    <a:srgbClr val="00002E"/>
                  </a:solidFill>
                  <a:latin typeface="Nunito Bold"/>
                  <a:ea typeface="Nunito Bold"/>
                  <a:cs typeface="Nunito Bold"/>
                  <a:sym typeface="Nunito Bold"/>
                </a:rPr>
                <a:t>3</a:t>
              </a:r>
            </a:p>
          </p:txBody>
        </p:sp>
      </p:grpSp>
      <p:grpSp>
        <p:nvGrpSpPr>
          <p:cNvPr name="Group 36" id="36"/>
          <p:cNvGrpSpPr/>
          <p:nvPr/>
        </p:nvGrpSpPr>
        <p:grpSpPr>
          <a:xfrm rot="0">
            <a:off x="9372005" y="5529114"/>
            <a:ext cx="3168849" cy="396031"/>
            <a:chOff x="0" y="0"/>
            <a:chExt cx="4225132" cy="528042"/>
          </a:xfrm>
        </p:grpSpPr>
        <p:sp>
          <p:nvSpPr>
            <p:cNvPr name="Freeform 37" id="37"/>
            <p:cNvSpPr/>
            <p:nvPr/>
          </p:nvSpPr>
          <p:spPr>
            <a:xfrm flipH="false" flipV="false" rot="0">
              <a:off x="0" y="0"/>
              <a:ext cx="4225132" cy="528042"/>
            </a:xfrm>
            <a:custGeom>
              <a:avLst/>
              <a:gdLst/>
              <a:ahLst/>
              <a:cxnLst/>
              <a:rect r="r" b="b" t="t" l="l"/>
              <a:pathLst>
                <a:path h="528042" w="4225132">
                  <a:moveTo>
                    <a:pt x="0" y="0"/>
                  </a:moveTo>
                  <a:lnTo>
                    <a:pt x="4225132" y="0"/>
                  </a:lnTo>
                  <a:lnTo>
                    <a:pt x="4225132" y="528042"/>
                  </a:lnTo>
                  <a:lnTo>
                    <a:pt x="0" y="528042"/>
                  </a:lnTo>
                  <a:close/>
                </a:path>
              </a:pathLst>
            </a:custGeom>
            <a:solidFill>
              <a:srgbClr val="000000">
                <a:alpha val="0"/>
              </a:srgbClr>
            </a:solidFill>
          </p:spPr>
        </p:sp>
        <p:sp>
          <p:nvSpPr>
            <p:cNvPr name="TextBox 38" id="38"/>
            <p:cNvSpPr txBox="true"/>
            <p:nvPr/>
          </p:nvSpPr>
          <p:spPr>
            <a:xfrm>
              <a:off x="0" y="-9525"/>
              <a:ext cx="4225132" cy="537567"/>
            </a:xfrm>
            <a:prstGeom prst="rect">
              <a:avLst/>
            </a:prstGeom>
          </p:spPr>
          <p:txBody>
            <a:bodyPr anchor="t" rtlCol="false" tIns="0" lIns="0" bIns="0" rIns="0"/>
            <a:lstStyle/>
            <a:p>
              <a:pPr algn="l">
                <a:lnSpc>
                  <a:spcPts val="3062"/>
                </a:lnSpc>
              </a:pPr>
              <a:r>
                <a:rPr lang="en-US" sz="2437" b="true">
                  <a:solidFill>
                    <a:srgbClr val="00002E"/>
                  </a:solidFill>
                  <a:latin typeface="Nunito Bold"/>
                  <a:ea typeface="Nunito Bold"/>
                  <a:cs typeface="Nunito Bold"/>
                  <a:sym typeface="Nunito Bold"/>
                </a:rPr>
                <a:t>Faktor Predisposisi</a:t>
              </a:r>
            </a:p>
          </p:txBody>
        </p:sp>
      </p:grpSp>
      <p:grpSp>
        <p:nvGrpSpPr>
          <p:cNvPr name="Group 39" id="39"/>
          <p:cNvGrpSpPr/>
          <p:nvPr/>
        </p:nvGrpSpPr>
        <p:grpSpPr>
          <a:xfrm rot="0">
            <a:off x="9372005" y="6086624"/>
            <a:ext cx="5194399" cy="431006"/>
            <a:chOff x="0" y="0"/>
            <a:chExt cx="6925865" cy="574675"/>
          </a:xfrm>
        </p:grpSpPr>
        <p:sp>
          <p:nvSpPr>
            <p:cNvPr name="Freeform 40" id="40"/>
            <p:cNvSpPr/>
            <p:nvPr/>
          </p:nvSpPr>
          <p:spPr>
            <a:xfrm flipH="false" flipV="false" rot="0">
              <a:off x="0" y="0"/>
              <a:ext cx="6925865" cy="574675"/>
            </a:xfrm>
            <a:custGeom>
              <a:avLst/>
              <a:gdLst/>
              <a:ahLst/>
              <a:cxnLst/>
              <a:rect r="r" b="b" t="t" l="l"/>
              <a:pathLst>
                <a:path h="574675" w="6925865">
                  <a:moveTo>
                    <a:pt x="0" y="0"/>
                  </a:moveTo>
                  <a:lnTo>
                    <a:pt x="6925865" y="0"/>
                  </a:lnTo>
                  <a:lnTo>
                    <a:pt x="6925865" y="574675"/>
                  </a:lnTo>
                  <a:lnTo>
                    <a:pt x="0" y="574675"/>
                  </a:lnTo>
                  <a:close/>
                </a:path>
              </a:pathLst>
            </a:custGeom>
            <a:solidFill>
              <a:srgbClr val="000000">
                <a:alpha val="0"/>
              </a:srgbClr>
            </a:solidFill>
          </p:spPr>
        </p:sp>
        <p:sp>
          <p:nvSpPr>
            <p:cNvPr name="TextBox 41" id="41"/>
            <p:cNvSpPr txBox="true"/>
            <p:nvPr/>
          </p:nvSpPr>
          <p:spPr>
            <a:xfrm>
              <a:off x="0" y="-85725"/>
              <a:ext cx="6925865" cy="660400"/>
            </a:xfrm>
            <a:prstGeom prst="rect">
              <a:avLst/>
            </a:prstGeom>
          </p:spPr>
          <p:txBody>
            <a:bodyPr anchor="t" rtlCol="false" tIns="0" lIns="0" bIns="0" rIns="0"/>
            <a:lstStyle/>
            <a:p>
              <a:pPr algn="l">
                <a:lnSpc>
                  <a:spcPts val="3374"/>
                </a:lnSpc>
              </a:pPr>
              <a:r>
                <a:rPr lang="en-US" sz="2062">
                  <a:solidFill>
                    <a:srgbClr val="00002E"/>
                  </a:solidFill>
                  <a:latin typeface="PT Sans"/>
                  <a:ea typeface="PT Sans"/>
                  <a:cs typeface="PT Sans"/>
                  <a:sym typeface="PT Sans"/>
                </a:rPr>
                <a:t>Pengetahuan, sikap, kepercayaan, nilai, tradisi</a:t>
              </a:r>
            </a:p>
          </p:txBody>
        </p:sp>
      </p:grpSp>
      <p:grpSp>
        <p:nvGrpSpPr>
          <p:cNvPr name="Group 42" id="42"/>
          <p:cNvGrpSpPr/>
          <p:nvPr/>
        </p:nvGrpSpPr>
        <p:grpSpPr>
          <a:xfrm rot="0">
            <a:off x="942677" y="7089874"/>
            <a:ext cx="16402645" cy="862012"/>
            <a:chOff x="0" y="0"/>
            <a:chExt cx="21870193" cy="1149350"/>
          </a:xfrm>
        </p:grpSpPr>
        <p:sp>
          <p:nvSpPr>
            <p:cNvPr name="Freeform 43" id="43"/>
            <p:cNvSpPr/>
            <p:nvPr/>
          </p:nvSpPr>
          <p:spPr>
            <a:xfrm flipH="false" flipV="false" rot="0">
              <a:off x="0" y="0"/>
              <a:ext cx="21870194" cy="1149350"/>
            </a:xfrm>
            <a:custGeom>
              <a:avLst/>
              <a:gdLst/>
              <a:ahLst/>
              <a:cxnLst/>
              <a:rect r="r" b="b" t="t" l="l"/>
              <a:pathLst>
                <a:path h="1149350" w="21870194">
                  <a:moveTo>
                    <a:pt x="0" y="0"/>
                  </a:moveTo>
                  <a:lnTo>
                    <a:pt x="21870194" y="0"/>
                  </a:lnTo>
                  <a:lnTo>
                    <a:pt x="21870194" y="1149350"/>
                  </a:lnTo>
                  <a:lnTo>
                    <a:pt x="0" y="1149350"/>
                  </a:lnTo>
                  <a:close/>
                </a:path>
              </a:pathLst>
            </a:custGeom>
            <a:solidFill>
              <a:srgbClr val="000000">
                <a:alpha val="0"/>
              </a:srgbClr>
            </a:solidFill>
          </p:spPr>
        </p:sp>
        <p:sp>
          <p:nvSpPr>
            <p:cNvPr name="TextBox 44" id="44"/>
            <p:cNvSpPr txBox="true"/>
            <p:nvPr/>
          </p:nvSpPr>
          <p:spPr>
            <a:xfrm>
              <a:off x="0" y="-85725"/>
              <a:ext cx="21870193" cy="1235075"/>
            </a:xfrm>
            <a:prstGeom prst="rect">
              <a:avLst/>
            </a:prstGeom>
          </p:spPr>
          <p:txBody>
            <a:bodyPr anchor="t" rtlCol="false" tIns="0" lIns="0" bIns="0" rIns="0"/>
            <a:lstStyle/>
            <a:p>
              <a:pPr algn="l">
                <a:lnSpc>
                  <a:spcPts val="3374"/>
                </a:lnSpc>
              </a:pPr>
              <a:r>
                <a:rPr lang="en-US" sz="2062">
                  <a:solidFill>
                    <a:srgbClr val="00002E"/>
                  </a:solidFill>
                  <a:latin typeface="PT Sans"/>
                  <a:ea typeface="PT Sans"/>
                  <a:cs typeface="PT Sans"/>
                  <a:sym typeface="PT Sans"/>
                </a:rPr>
                <a:t>Lawrence Green mengemukakan bahwa perilaku kesehatan dipengaruhi oleh tiga faktor utama yang saling berkaitan. Faktor predisposisi menjadi landasan yang mencakup aspek internal individu seperti pengetahuan dan kepercayaan yang telah terbentuk sebelumnya.</a:t>
              </a:r>
            </a:p>
          </p:txBody>
        </p:sp>
      </p:grpSp>
      <p:grpSp>
        <p:nvGrpSpPr>
          <p:cNvPr name="Group 45" id="45"/>
          <p:cNvGrpSpPr/>
          <p:nvPr/>
        </p:nvGrpSpPr>
        <p:grpSpPr>
          <a:xfrm rot="0">
            <a:off x="942677" y="8254901"/>
            <a:ext cx="16402645" cy="1293019"/>
            <a:chOff x="0" y="0"/>
            <a:chExt cx="21870193" cy="1724025"/>
          </a:xfrm>
        </p:grpSpPr>
        <p:sp>
          <p:nvSpPr>
            <p:cNvPr name="Freeform 46" id="46"/>
            <p:cNvSpPr/>
            <p:nvPr/>
          </p:nvSpPr>
          <p:spPr>
            <a:xfrm flipH="false" flipV="false" rot="0">
              <a:off x="0" y="0"/>
              <a:ext cx="21870194" cy="1724025"/>
            </a:xfrm>
            <a:custGeom>
              <a:avLst/>
              <a:gdLst/>
              <a:ahLst/>
              <a:cxnLst/>
              <a:rect r="r" b="b" t="t" l="l"/>
              <a:pathLst>
                <a:path h="1724025" w="21870194">
                  <a:moveTo>
                    <a:pt x="0" y="0"/>
                  </a:moveTo>
                  <a:lnTo>
                    <a:pt x="21870194" y="0"/>
                  </a:lnTo>
                  <a:lnTo>
                    <a:pt x="21870194" y="1724025"/>
                  </a:lnTo>
                  <a:lnTo>
                    <a:pt x="0" y="1724025"/>
                  </a:lnTo>
                  <a:close/>
                </a:path>
              </a:pathLst>
            </a:custGeom>
            <a:solidFill>
              <a:srgbClr val="000000">
                <a:alpha val="0"/>
              </a:srgbClr>
            </a:solidFill>
          </p:spPr>
        </p:sp>
        <p:sp>
          <p:nvSpPr>
            <p:cNvPr name="TextBox 47" id="47"/>
            <p:cNvSpPr txBox="true"/>
            <p:nvPr/>
          </p:nvSpPr>
          <p:spPr>
            <a:xfrm>
              <a:off x="0" y="-85725"/>
              <a:ext cx="21870193" cy="1809750"/>
            </a:xfrm>
            <a:prstGeom prst="rect">
              <a:avLst/>
            </a:prstGeom>
          </p:spPr>
          <p:txBody>
            <a:bodyPr anchor="t" rtlCol="false" tIns="0" lIns="0" bIns="0" rIns="0"/>
            <a:lstStyle/>
            <a:p>
              <a:pPr algn="l">
                <a:lnSpc>
                  <a:spcPts val="3374"/>
                </a:lnSpc>
              </a:pPr>
              <a:r>
                <a:rPr lang="en-US" sz="2062">
                  <a:solidFill>
                    <a:srgbClr val="00002E"/>
                  </a:solidFill>
                  <a:latin typeface="PT Sans"/>
                  <a:ea typeface="PT Sans"/>
                  <a:cs typeface="PT Sans"/>
                  <a:sym typeface="PT Sans"/>
                </a:rPr>
                <a:t>Faktor pemungkin berperan sebagai katalisator yang memfasilitasi terwujudnya perilaku kesehatan, termasuk ketersediaan fasilitas dan kebijakan yang mendukung. Sementara faktor penguat memberikan motivasi berkelanjutan untuk mempertahankan perilaku sehat melalui dukungan lingkungan sosial dan tenaga kesehatan.</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F">
                <a:alpha val="56078"/>
              </a:srgbClr>
            </a:solidFill>
          </p:spPr>
        </p:sp>
      </p:grpSp>
      <p:grpSp>
        <p:nvGrpSpPr>
          <p:cNvPr name="Group 5" id="5"/>
          <p:cNvGrpSpPr/>
          <p:nvPr/>
        </p:nvGrpSpPr>
        <p:grpSpPr>
          <a:xfrm rot="0">
            <a:off x="647551" y="509141"/>
            <a:ext cx="9912474" cy="751151"/>
            <a:chOff x="0" y="0"/>
            <a:chExt cx="9573815" cy="725488"/>
          </a:xfrm>
        </p:grpSpPr>
        <p:sp>
          <p:nvSpPr>
            <p:cNvPr name="Freeform 6" id="6"/>
            <p:cNvSpPr/>
            <p:nvPr/>
          </p:nvSpPr>
          <p:spPr>
            <a:xfrm flipH="false" flipV="false" rot="0">
              <a:off x="0" y="0"/>
              <a:ext cx="9573815" cy="725488"/>
            </a:xfrm>
            <a:custGeom>
              <a:avLst/>
              <a:gdLst/>
              <a:ahLst/>
              <a:cxnLst/>
              <a:rect r="r" b="b" t="t" l="l"/>
              <a:pathLst>
                <a:path h="725488" w="9573815">
                  <a:moveTo>
                    <a:pt x="0" y="0"/>
                  </a:moveTo>
                  <a:lnTo>
                    <a:pt x="9573815" y="0"/>
                  </a:lnTo>
                  <a:lnTo>
                    <a:pt x="9573815" y="725488"/>
                  </a:lnTo>
                  <a:lnTo>
                    <a:pt x="0" y="725488"/>
                  </a:lnTo>
                  <a:close/>
                </a:path>
              </a:pathLst>
            </a:custGeom>
            <a:solidFill>
              <a:srgbClr val="000000">
                <a:alpha val="0"/>
              </a:srgbClr>
            </a:solidFill>
          </p:spPr>
        </p:sp>
        <p:sp>
          <p:nvSpPr>
            <p:cNvPr name="TextBox 7" id="7"/>
            <p:cNvSpPr txBox="true"/>
            <p:nvPr/>
          </p:nvSpPr>
          <p:spPr>
            <a:xfrm>
              <a:off x="0" y="-19050"/>
              <a:ext cx="9573815" cy="744538"/>
            </a:xfrm>
            <a:prstGeom prst="rect">
              <a:avLst/>
            </a:prstGeom>
          </p:spPr>
          <p:txBody>
            <a:bodyPr anchor="t" rtlCol="false" tIns="0" lIns="0" bIns="0" rIns="0"/>
            <a:lstStyle/>
            <a:p>
              <a:pPr algn="l">
                <a:lnSpc>
                  <a:spcPts val="4249"/>
                </a:lnSpc>
              </a:pPr>
              <a:r>
                <a:rPr lang="en-US" sz="3374" b="true">
                  <a:solidFill>
                    <a:srgbClr val="00002E"/>
                  </a:solidFill>
                  <a:latin typeface="Nunito Bold"/>
                  <a:ea typeface="Nunito Bold"/>
                  <a:cs typeface="Nunito Bold"/>
                  <a:sym typeface="Nunito Bold"/>
                </a:rPr>
                <a:t>2. Perubahan Perilaku: Pengetahuan</a:t>
              </a:r>
            </a:p>
          </p:txBody>
        </p:sp>
      </p:grpSp>
      <p:grpSp>
        <p:nvGrpSpPr>
          <p:cNvPr name="Group 8" id="8"/>
          <p:cNvGrpSpPr/>
          <p:nvPr/>
        </p:nvGrpSpPr>
        <p:grpSpPr>
          <a:xfrm rot="0">
            <a:off x="638026" y="1413719"/>
            <a:ext cx="1435001" cy="1067841"/>
            <a:chOff x="0" y="0"/>
            <a:chExt cx="1913335" cy="1423788"/>
          </a:xfrm>
        </p:grpSpPr>
        <p:sp>
          <p:nvSpPr>
            <p:cNvPr name="Freeform 9" id="9"/>
            <p:cNvSpPr/>
            <p:nvPr/>
          </p:nvSpPr>
          <p:spPr>
            <a:xfrm flipH="false" flipV="false" rot="0">
              <a:off x="12700" y="12700"/>
              <a:ext cx="1887855" cy="1398397"/>
            </a:xfrm>
            <a:custGeom>
              <a:avLst/>
              <a:gdLst/>
              <a:ahLst/>
              <a:cxnLst/>
              <a:rect r="r" b="b" t="t" l="l"/>
              <a:pathLst>
                <a:path h="1398397" w="1887855">
                  <a:moveTo>
                    <a:pt x="0" y="370078"/>
                  </a:moveTo>
                  <a:cubicBezTo>
                    <a:pt x="0" y="165735"/>
                    <a:pt x="166497" y="0"/>
                    <a:pt x="371729" y="0"/>
                  </a:cubicBezTo>
                  <a:lnTo>
                    <a:pt x="1516126" y="0"/>
                  </a:lnTo>
                  <a:cubicBezTo>
                    <a:pt x="1721485" y="0"/>
                    <a:pt x="1887855" y="165735"/>
                    <a:pt x="1887855" y="370078"/>
                  </a:cubicBezTo>
                  <a:lnTo>
                    <a:pt x="1887855" y="1028319"/>
                  </a:lnTo>
                  <a:cubicBezTo>
                    <a:pt x="1887855" y="1232662"/>
                    <a:pt x="1721358" y="1398397"/>
                    <a:pt x="1516126" y="1398397"/>
                  </a:cubicBezTo>
                  <a:lnTo>
                    <a:pt x="371729" y="1398397"/>
                  </a:lnTo>
                  <a:cubicBezTo>
                    <a:pt x="166497" y="1398397"/>
                    <a:pt x="0" y="1232662"/>
                    <a:pt x="0" y="1028319"/>
                  </a:cubicBezTo>
                  <a:close/>
                </a:path>
              </a:pathLst>
            </a:custGeom>
            <a:solidFill>
              <a:srgbClr val="F3F3FF"/>
            </a:solidFill>
          </p:spPr>
        </p:sp>
        <p:sp>
          <p:nvSpPr>
            <p:cNvPr name="Freeform 10" id="10"/>
            <p:cNvSpPr/>
            <p:nvPr/>
          </p:nvSpPr>
          <p:spPr>
            <a:xfrm flipH="false" flipV="false" rot="0">
              <a:off x="0" y="0"/>
              <a:ext cx="1913255" cy="1423797"/>
            </a:xfrm>
            <a:custGeom>
              <a:avLst/>
              <a:gdLst/>
              <a:ahLst/>
              <a:cxnLst/>
              <a:rect r="r" b="b" t="t" l="l"/>
              <a:pathLst>
                <a:path h="1423797" w="1913255">
                  <a:moveTo>
                    <a:pt x="0" y="382778"/>
                  </a:moveTo>
                  <a:cubicBezTo>
                    <a:pt x="0" y="171323"/>
                    <a:pt x="172212" y="0"/>
                    <a:pt x="384429" y="0"/>
                  </a:cubicBezTo>
                  <a:lnTo>
                    <a:pt x="1528826" y="0"/>
                  </a:lnTo>
                  <a:lnTo>
                    <a:pt x="1528826" y="12700"/>
                  </a:lnTo>
                  <a:lnTo>
                    <a:pt x="1528826" y="0"/>
                  </a:lnTo>
                  <a:lnTo>
                    <a:pt x="1528826" y="12700"/>
                  </a:lnTo>
                  <a:lnTo>
                    <a:pt x="1528826" y="0"/>
                  </a:lnTo>
                  <a:cubicBezTo>
                    <a:pt x="1741170" y="0"/>
                    <a:pt x="1913255" y="171323"/>
                    <a:pt x="1913255" y="382778"/>
                  </a:cubicBezTo>
                  <a:lnTo>
                    <a:pt x="1900555" y="382778"/>
                  </a:lnTo>
                  <a:lnTo>
                    <a:pt x="1913255" y="382778"/>
                  </a:lnTo>
                  <a:lnTo>
                    <a:pt x="1913255" y="1041019"/>
                  </a:lnTo>
                  <a:lnTo>
                    <a:pt x="1900555" y="1041019"/>
                  </a:lnTo>
                  <a:lnTo>
                    <a:pt x="1913255" y="1041019"/>
                  </a:lnTo>
                  <a:cubicBezTo>
                    <a:pt x="1913255" y="1252474"/>
                    <a:pt x="1741043" y="1423797"/>
                    <a:pt x="1528826" y="1423797"/>
                  </a:cubicBezTo>
                  <a:lnTo>
                    <a:pt x="1528826" y="1411097"/>
                  </a:lnTo>
                  <a:lnTo>
                    <a:pt x="1528826" y="1423797"/>
                  </a:lnTo>
                  <a:lnTo>
                    <a:pt x="384429" y="1423797"/>
                  </a:lnTo>
                  <a:lnTo>
                    <a:pt x="384429" y="1411097"/>
                  </a:lnTo>
                  <a:lnTo>
                    <a:pt x="384429" y="1423797"/>
                  </a:lnTo>
                  <a:cubicBezTo>
                    <a:pt x="172212" y="1423797"/>
                    <a:pt x="0" y="1252474"/>
                    <a:pt x="0" y="1041019"/>
                  </a:cubicBezTo>
                  <a:lnTo>
                    <a:pt x="0" y="382778"/>
                  </a:lnTo>
                  <a:lnTo>
                    <a:pt x="12700" y="382778"/>
                  </a:lnTo>
                  <a:lnTo>
                    <a:pt x="0" y="382778"/>
                  </a:lnTo>
                  <a:moveTo>
                    <a:pt x="25400" y="382778"/>
                  </a:moveTo>
                  <a:lnTo>
                    <a:pt x="25400" y="1041019"/>
                  </a:lnTo>
                  <a:lnTo>
                    <a:pt x="12700" y="1041019"/>
                  </a:lnTo>
                  <a:lnTo>
                    <a:pt x="25400" y="1041019"/>
                  </a:lnTo>
                  <a:cubicBezTo>
                    <a:pt x="25400" y="1238377"/>
                    <a:pt x="186055" y="1398397"/>
                    <a:pt x="384429" y="1398397"/>
                  </a:cubicBezTo>
                  <a:lnTo>
                    <a:pt x="1528826" y="1398397"/>
                  </a:lnTo>
                  <a:cubicBezTo>
                    <a:pt x="1727200" y="1398397"/>
                    <a:pt x="1887855" y="1238377"/>
                    <a:pt x="1887855" y="1041019"/>
                  </a:cubicBezTo>
                  <a:lnTo>
                    <a:pt x="1887855" y="382778"/>
                  </a:lnTo>
                  <a:cubicBezTo>
                    <a:pt x="1887982" y="185420"/>
                    <a:pt x="1727200" y="25400"/>
                    <a:pt x="1528826" y="25400"/>
                  </a:cubicBezTo>
                  <a:lnTo>
                    <a:pt x="384429" y="25400"/>
                  </a:lnTo>
                  <a:lnTo>
                    <a:pt x="384429" y="12700"/>
                  </a:lnTo>
                  <a:lnTo>
                    <a:pt x="384429" y="25400"/>
                  </a:lnTo>
                  <a:cubicBezTo>
                    <a:pt x="186055" y="25400"/>
                    <a:pt x="25400" y="185420"/>
                    <a:pt x="25400" y="382778"/>
                  </a:cubicBezTo>
                  <a:close/>
                </a:path>
              </a:pathLst>
            </a:custGeom>
            <a:solidFill>
              <a:srgbClr val="2D4DF2"/>
            </a:solidFill>
          </p:spPr>
        </p:sp>
      </p:grpSp>
      <p:grpSp>
        <p:nvGrpSpPr>
          <p:cNvPr name="Group 11" id="11"/>
          <p:cNvGrpSpPr/>
          <p:nvPr/>
        </p:nvGrpSpPr>
        <p:grpSpPr>
          <a:xfrm rot="0">
            <a:off x="1225451" y="1785045"/>
            <a:ext cx="260151" cy="325190"/>
            <a:chOff x="0" y="0"/>
            <a:chExt cx="346868" cy="433587"/>
          </a:xfrm>
        </p:grpSpPr>
        <p:sp>
          <p:nvSpPr>
            <p:cNvPr name="Freeform 12" id="12"/>
            <p:cNvSpPr/>
            <p:nvPr/>
          </p:nvSpPr>
          <p:spPr>
            <a:xfrm flipH="false" flipV="false" rot="0">
              <a:off x="0" y="0"/>
              <a:ext cx="346868" cy="433587"/>
            </a:xfrm>
            <a:custGeom>
              <a:avLst/>
              <a:gdLst/>
              <a:ahLst/>
              <a:cxnLst/>
              <a:rect r="r" b="b" t="t" l="l"/>
              <a:pathLst>
                <a:path h="433587" w="346868">
                  <a:moveTo>
                    <a:pt x="0" y="0"/>
                  </a:moveTo>
                  <a:lnTo>
                    <a:pt x="346868" y="0"/>
                  </a:lnTo>
                  <a:lnTo>
                    <a:pt x="346868" y="433587"/>
                  </a:lnTo>
                  <a:lnTo>
                    <a:pt x="0" y="433587"/>
                  </a:lnTo>
                  <a:close/>
                </a:path>
              </a:pathLst>
            </a:custGeom>
            <a:solidFill>
              <a:srgbClr val="000000">
                <a:alpha val="0"/>
              </a:srgbClr>
            </a:solidFill>
          </p:spPr>
        </p:sp>
        <p:sp>
          <p:nvSpPr>
            <p:cNvPr name="TextBox 13" id="13"/>
            <p:cNvSpPr txBox="true"/>
            <p:nvPr/>
          </p:nvSpPr>
          <p:spPr>
            <a:xfrm>
              <a:off x="0" y="-76200"/>
              <a:ext cx="346868" cy="509787"/>
            </a:xfrm>
            <a:prstGeom prst="rect">
              <a:avLst/>
            </a:prstGeom>
          </p:spPr>
          <p:txBody>
            <a:bodyPr anchor="t" rtlCol="false" tIns="0" lIns="0" bIns="0" rIns="0"/>
            <a:lstStyle/>
            <a:p>
              <a:pPr algn="ctr">
                <a:lnSpc>
                  <a:spcPts val="3250"/>
                </a:lnSpc>
              </a:pPr>
              <a:r>
                <a:rPr lang="en-US" sz="2000" b="true">
                  <a:solidFill>
                    <a:srgbClr val="00002E"/>
                  </a:solidFill>
                  <a:latin typeface="Nunito Bold"/>
                  <a:ea typeface="Nunito Bold"/>
                  <a:cs typeface="Nunito Bold"/>
                  <a:sym typeface="Nunito Bold"/>
                </a:rPr>
                <a:t>1</a:t>
              </a:r>
            </a:p>
          </p:txBody>
        </p:sp>
      </p:grpSp>
      <p:grpSp>
        <p:nvGrpSpPr>
          <p:cNvPr name="Group 14" id="14"/>
          <p:cNvGrpSpPr/>
          <p:nvPr/>
        </p:nvGrpSpPr>
        <p:grpSpPr>
          <a:xfrm rot="0">
            <a:off x="2248495" y="1608236"/>
            <a:ext cx="2176760" cy="272058"/>
            <a:chOff x="0" y="0"/>
            <a:chExt cx="2902347" cy="362743"/>
          </a:xfrm>
        </p:grpSpPr>
        <p:sp>
          <p:nvSpPr>
            <p:cNvPr name="Freeform 15" id="15"/>
            <p:cNvSpPr/>
            <p:nvPr/>
          </p:nvSpPr>
          <p:spPr>
            <a:xfrm flipH="false" flipV="false" rot="0">
              <a:off x="0" y="0"/>
              <a:ext cx="2902347" cy="362743"/>
            </a:xfrm>
            <a:custGeom>
              <a:avLst/>
              <a:gdLst/>
              <a:ahLst/>
              <a:cxnLst/>
              <a:rect r="r" b="b" t="t" l="l"/>
              <a:pathLst>
                <a:path h="362743" w="2902347">
                  <a:moveTo>
                    <a:pt x="0" y="0"/>
                  </a:moveTo>
                  <a:lnTo>
                    <a:pt x="2902347" y="0"/>
                  </a:lnTo>
                  <a:lnTo>
                    <a:pt x="2902347" y="362743"/>
                  </a:lnTo>
                  <a:lnTo>
                    <a:pt x="0" y="362743"/>
                  </a:lnTo>
                  <a:close/>
                </a:path>
              </a:pathLst>
            </a:custGeom>
            <a:solidFill>
              <a:srgbClr val="000000">
                <a:alpha val="0"/>
              </a:srgbClr>
            </a:solidFill>
          </p:spPr>
        </p:sp>
        <p:sp>
          <p:nvSpPr>
            <p:cNvPr name="TextBox 16" id="16"/>
            <p:cNvSpPr txBox="true"/>
            <p:nvPr/>
          </p:nvSpPr>
          <p:spPr>
            <a:xfrm>
              <a:off x="0" y="-9525"/>
              <a:ext cx="2902347" cy="372268"/>
            </a:xfrm>
            <a:prstGeom prst="rect">
              <a:avLst/>
            </a:prstGeom>
          </p:spPr>
          <p:txBody>
            <a:bodyPr anchor="t" rtlCol="false" tIns="0" lIns="0" bIns="0" rIns="0"/>
            <a:lstStyle/>
            <a:p>
              <a:pPr algn="l">
                <a:lnSpc>
                  <a:spcPts val="2124"/>
                </a:lnSpc>
              </a:pPr>
              <a:r>
                <a:rPr lang="en-US" sz="1687" b="true">
                  <a:solidFill>
                    <a:srgbClr val="00002E"/>
                  </a:solidFill>
                  <a:latin typeface="Nunito Bold"/>
                  <a:ea typeface="Nunito Bold"/>
                  <a:cs typeface="Nunito Bold"/>
                  <a:sym typeface="Nunito Bold"/>
                </a:rPr>
                <a:t>Evaluasi</a:t>
              </a:r>
            </a:p>
          </p:txBody>
        </p:sp>
      </p:grpSp>
      <p:grpSp>
        <p:nvGrpSpPr>
          <p:cNvPr name="Group 17" id="17"/>
          <p:cNvGrpSpPr/>
          <p:nvPr/>
        </p:nvGrpSpPr>
        <p:grpSpPr>
          <a:xfrm rot="0">
            <a:off x="2248495" y="1991171"/>
            <a:ext cx="4405610" cy="295870"/>
            <a:chOff x="0" y="0"/>
            <a:chExt cx="5874147" cy="394493"/>
          </a:xfrm>
        </p:grpSpPr>
        <p:sp>
          <p:nvSpPr>
            <p:cNvPr name="Freeform 18" id="18"/>
            <p:cNvSpPr/>
            <p:nvPr/>
          </p:nvSpPr>
          <p:spPr>
            <a:xfrm flipH="false" flipV="false" rot="0">
              <a:off x="0" y="0"/>
              <a:ext cx="5874147" cy="394493"/>
            </a:xfrm>
            <a:custGeom>
              <a:avLst/>
              <a:gdLst/>
              <a:ahLst/>
              <a:cxnLst/>
              <a:rect r="r" b="b" t="t" l="l"/>
              <a:pathLst>
                <a:path h="394493" w="5874147">
                  <a:moveTo>
                    <a:pt x="0" y="0"/>
                  </a:moveTo>
                  <a:lnTo>
                    <a:pt x="5874147" y="0"/>
                  </a:lnTo>
                  <a:lnTo>
                    <a:pt x="5874147" y="394493"/>
                  </a:lnTo>
                  <a:lnTo>
                    <a:pt x="0" y="394493"/>
                  </a:lnTo>
                  <a:close/>
                </a:path>
              </a:pathLst>
            </a:custGeom>
            <a:solidFill>
              <a:srgbClr val="000000">
                <a:alpha val="0"/>
              </a:srgbClr>
            </a:solidFill>
          </p:spPr>
        </p:sp>
        <p:sp>
          <p:nvSpPr>
            <p:cNvPr name="TextBox 19" id="19"/>
            <p:cNvSpPr txBox="true"/>
            <p:nvPr/>
          </p:nvSpPr>
          <p:spPr>
            <a:xfrm>
              <a:off x="0" y="-66675"/>
              <a:ext cx="5874147" cy="461168"/>
            </a:xfrm>
            <a:prstGeom prst="rect">
              <a:avLst/>
            </a:prstGeom>
          </p:spPr>
          <p:txBody>
            <a:bodyPr anchor="t" rtlCol="false" tIns="0" lIns="0" bIns="0" rIns="0"/>
            <a:lstStyle/>
            <a:p>
              <a:pPr algn="l">
                <a:lnSpc>
                  <a:spcPts val="2312"/>
                </a:lnSpc>
              </a:pPr>
              <a:r>
                <a:rPr lang="en-US" sz="1437">
                  <a:solidFill>
                    <a:srgbClr val="00002E"/>
                  </a:solidFill>
                  <a:latin typeface="PT Sans"/>
                  <a:ea typeface="PT Sans"/>
                  <a:cs typeface="PT Sans"/>
                  <a:sym typeface="PT Sans"/>
                </a:rPr>
                <a:t>Kemampuan menilai objek berdasarkan kriteria tertentu</a:t>
              </a:r>
            </a:p>
          </p:txBody>
        </p:sp>
      </p:grpSp>
      <p:grpSp>
        <p:nvGrpSpPr>
          <p:cNvPr name="Group 20" id="20"/>
          <p:cNvGrpSpPr/>
          <p:nvPr/>
        </p:nvGrpSpPr>
        <p:grpSpPr>
          <a:xfrm rot="0">
            <a:off x="2155924" y="2467272"/>
            <a:ext cx="15392102" cy="9525"/>
            <a:chOff x="0" y="0"/>
            <a:chExt cx="20522803" cy="12700"/>
          </a:xfrm>
        </p:grpSpPr>
        <p:sp>
          <p:nvSpPr>
            <p:cNvPr name="Freeform 21" id="21"/>
            <p:cNvSpPr/>
            <p:nvPr/>
          </p:nvSpPr>
          <p:spPr>
            <a:xfrm flipH="false" flipV="false" rot="0">
              <a:off x="0" y="0"/>
              <a:ext cx="20522819" cy="12700"/>
            </a:xfrm>
            <a:custGeom>
              <a:avLst/>
              <a:gdLst/>
              <a:ahLst/>
              <a:cxnLst/>
              <a:rect r="r" b="b" t="t" l="l"/>
              <a:pathLst>
                <a:path h="12700" w="20522819">
                  <a:moveTo>
                    <a:pt x="0" y="6350"/>
                  </a:moveTo>
                  <a:cubicBezTo>
                    <a:pt x="0" y="2794"/>
                    <a:pt x="2794" y="0"/>
                    <a:pt x="6350" y="0"/>
                  </a:cubicBezTo>
                  <a:lnTo>
                    <a:pt x="20516469" y="0"/>
                  </a:lnTo>
                  <a:cubicBezTo>
                    <a:pt x="20520025" y="0"/>
                    <a:pt x="20522819" y="2794"/>
                    <a:pt x="20522819" y="6350"/>
                  </a:cubicBezTo>
                  <a:cubicBezTo>
                    <a:pt x="20522819" y="9906"/>
                    <a:pt x="20520025" y="12700"/>
                    <a:pt x="20516469" y="12700"/>
                  </a:cubicBezTo>
                  <a:lnTo>
                    <a:pt x="6350" y="12700"/>
                  </a:lnTo>
                  <a:cubicBezTo>
                    <a:pt x="2794" y="12700"/>
                    <a:pt x="0" y="9906"/>
                    <a:pt x="0" y="6350"/>
                  </a:cubicBezTo>
                  <a:close/>
                </a:path>
              </a:pathLst>
            </a:custGeom>
            <a:solidFill>
              <a:srgbClr val="2D4DF2"/>
            </a:solidFill>
          </p:spPr>
        </p:sp>
      </p:grpSp>
      <p:grpSp>
        <p:nvGrpSpPr>
          <p:cNvPr name="Group 22" id="22"/>
          <p:cNvGrpSpPr/>
          <p:nvPr/>
        </p:nvGrpSpPr>
        <p:grpSpPr>
          <a:xfrm rot="0">
            <a:off x="638026" y="2554932"/>
            <a:ext cx="2851100" cy="1067841"/>
            <a:chOff x="0" y="0"/>
            <a:chExt cx="3801467" cy="1423788"/>
          </a:xfrm>
        </p:grpSpPr>
        <p:sp>
          <p:nvSpPr>
            <p:cNvPr name="Freeform 23" id="23"/>
            <p:cNvSpPr/>
            <p:nvPr/>
          </p:nvSpPr>
          <p:spPr>
            <a:xfrm flipH="false" flipV="false" rot="0">
              <a:off x="12700" y="12700"/>
              <a:ext cx="3776091" cy="1398397"/>
            </a:xfrm>
            <a:custGeom>
              <a:avLst/>
              <a:gdLst/>
              <a:ahLst/>
              <a:cxnLst/>
              <a:rect r="r" b="b" t="t" l="l"/>
              <a:pathLst>
                <a:path h="1398397" w="3776091">
                  <a:moveTo>
                    <a:pt x="0" y="370078"/>
                  </a:moveTo>
                  <a:cubicBezTo>
                    <a:pt x="0" y="165735"/>
                    <a:pt x="167513" y="0"/>
                    <a:pt x="374269" y="0"/>
                  </a:cubicBezTo>
                  <a:lnTo>
                    <a:pt x="3401822" y="0"/>
                  </a:lnTo>
                  <a:cubicBezTo>
                    <a:pt x="3608578" y="0"/>
                    <a:pt x="3776091" y="165735"/>
                    <a:pt x="3776091" y="370078"/>
                  </a:cubicBezTo>
                  <a:lnTo>
                    <a:pt x="3776091" y="1028319"/>
                  </a:lnTo>
                  <a:cubicBezTo>
                    <a:pt x="3776091" y="1232662"/>
                    <a:pt x="3608578" y="1398397"/>
                    <a:pt x="3401822" y="1398397"/>
                  </a:cubicBezTo>
                  <a:lnTo>
                    <a:pt x="374269" y="1398397"/>
                  </a:lnTo>
                  <a:cubicBezTo>
                    <a:pt x="167513" y="1398397"/>
                    <a:pt x="0" y="1232662"/>
                    <a:pt x="0" y="1028319"/>
                  </a:cubicBezTo>
                  <a:close/>
                </a:path>
              </a:pathLst>
            </a:custGeom>
            <a:solidFill>
              <a:srgbClr val="F3F3FF"/>
            </a:solidFill>
          </p:spPr>
        </p:sp>
        <p:sp>
          <p:nvSpPr>
            <p:cNvPr name="Freeform 24" id="24"/>
            <p:cNvSpPr/>
            <p:nvPr/>
          </p:nvSpPr>
          <p:spPr>
            <a:xfrm flipH="false" flipV="false" rot="0">
              <a:off x="0" y="0"/>
              <a:ext cx="3801491" cy="1423797"/>
            </a:xfrm>
            <a:custGeom>
              <a:avLst/>
              <a:gdLst/>
              <a:ahLst/>
              <a:cxnLst/>
              <a:rect r="r" b="b" t="t" l="l"/>
              <a:pathLst>
                <a:path h="1423797" w="3801491">
                  <a:moveTo>
                    <a:pt x="0" y="382778"/>
                  </a:moveTo>
                  <a:cubicBezTo>
                    <a:pt x="0" y="171196"/>
                    <a:pt x="173355" y="0"/>
                    <a:pt x="386969" y="0"/>
                  </a:cubicBezTo>
                  <a:lnTo>
                    <a:pt x="3414522" y="0"/>
                  </a:lnTo>
                  <a:lnTo>
                    <a:pt x="3414522" y="12700"/>
                  </a:lnTo>
                  <a:lnTo>
                    <a:pt x="3414522" y="0"/>
                  </a:lnTo>
                  <a:cubicBezTo>
                    <a:pt x="3628136" y="0"/>
                    <a:pt x="3801491" y="171196"/>
                    <a:pt x="3801491" y="382778"/>
                  </a:cubicBezTo>
                  <a:lnTo>
                    <a:pt x="3788791" y="382778"/>
                  </a:lnTo>
                  <a:lnTo>
                    <a:pt x="3801491" y="382778"/>
                  </a:lnTo>
                  <a:lnTo>
                    <a:pt x="3801491" y="1041019"/>
                  </a:lnTo>
                  <a:lnTo>
                    <a:pt x="3788791" y="1041019"/>
                  </a:lnTo>
                  <a:lnTo>
                    <a:pt x="3801491" y="1041019"/>
                  </a:lnTo>
                  <a:cubicBezTo>
                    <a:pt x="3801491" y="1252601"/>
                    <a:pt x="3628136" y="1423797"/>
                    <a:pt x="3414522" y="1423797"/>
                  </a:cubicBezTo>
                  <a:lnTo>
                    <a:pt x="3414522" y="1411097"/>
                  </a:lnTo>
                  <a:lnTo>
                    <a:pt x="3414522" y="1423797"/>
                  </a:lnTo>
                  <a:lnTo>
                    <a:pt x="386969" y="1423797"/>
                  </a:lnTo>
                  <a:lnTo>
                    <a:pt x="386969" y="1411097"/>
                  </a:lnTo>
                  <a:lnTo>
                    <a:pt x="386969" y="1423797"/>
                  </a:lnTo>
                  <a:cubicBezTo>
                    <a:pt x="173355" y="1423797"/>
                    <a:pt x="0" y="1252601"/>
                    <a:pt x="0" y="1041019"/>
                  </a:cubicBezTo>
                  <a:lnTo>
                    <a:pt x="0" y="382778"/>
                  </a:lnTo>
                  <a:lnTo>
                    <a:pt x="12700" y="382778"/>
                  </a:lnTo>
                  <a:lnTo>
                    <a:pt x="0" y="382778"/>
                  </a:lnTo>
                  <a:moveTo>
                    <a:pt x="25400" y="382778"/>
                  </a:moveTo>
                  <a:lnTo>
                    <a:pt x="25400" y="1041019"/>
                  </a:lnTo>
                  <a:lnTo>
                    <a:pt x="12700" y="1041019"/>
                  </a:lnTo>
                  <a:lnTo>
                    <a:pt x="25400" y="1041019"/>
                  </a:lnTo>
                  <a:cubicBezTo>
                    <a:pt x="25400" y="1238250"/>
                    <a:pt x="187198" y="1398397"/>
                    <a:pt x="386969" y="1398397"/>
                  </a:cubicBezTo>
                  <a:lnTo>
                    <a:pt x="3414522" y="1398397"/>
                  </a:lnTo>
                  <a:cubicBezTo>
                    <a:pt x="3614293" y="1398397"/>
                    <a:pt x="3776091" y="1238250"/>
                    <a:pt x="3776091" y="1041019"/>
                  </a:cubicBezTo>
                  <a:lnTo>
                    <a:pt x="3776091" y="382778"/>
                  </a:lnTo>
                  <a:cubicBezTo>
                    <a:pt x="3776091" y="185547"/>
                    <a:pt x="3614293" y="25400"/>
                    <a:pt x="3414522" y="25400"/>
                  </a:cubicBezTo>
                  <a:lnTo>
                    <a:pt x="386969" y="25400"/>
                  </a:lnTo>
                  <a:lnTo>
                    <a:pt x="386969" y="12700"/>
                  </a:lnTo>
                  <a:lnTo>
                    <a:pt x="386969" y="25400"/>
                  </a:lnTo>
                  <a:cubicBezTo>
                    <a:pt x="187198" y="25400"/>
                    <a:pt x="25400" y="185547"/>
                    <a:pt x="25400" y="382778"/>
                  </a:cubicBezTo>
                  <a:close/>
                </a:path>
              </a:pathLst>
            </a:custGeom>
            <a:solidFill>
              <a:srgbClr val="018CE1"/>
            </a:solidFill>
          </p:spPr>
        </p:sp>
      </p:grpSp>
      <p:grpSp>
        <p:nvGrpSpPr>
          <p:cNvPr name="Group 25" id="25"/>
          <p:cNvGrpSpPr/>
          <p:nvPr/>
        </p:nvGrpSpPr>
        <p:grpSpPr>
          <a:xfrm rot="0">
            <a:off x="1933426" y="2926259"/>
            <a:ext cx="260151" cy="325190"/>
            <a:chOff x="0" y="0"/>
            <a:chExt cx="346868" cy="433587"/>
          </a:xfrm>
        </p:grpSpPr>
        <p:sp>
          <p:nvSpPr>
            <p:cNvPr name="Freeform 26" id="26"/>
            <p:cNvSpPr/>
            <p:nvPr/>
          </p:nvSpPr>
          <p:spPr>
            <a:xfrm flipH="false" flipV="false" rot="0">
              <a:off x="0" y="0"/>
              <a:ext cx="346868" cy="433587"/>
            </a:xfrm>
            <a:custGeom>
              <a:avLst/>
              <a:gdLst/>
              <a:ahLst/>
              <a:cxnLst/>
              <a:rect r="r" b="b" t="t" l="l"/>
              <a:pathLst>
                <a:path h="433587" w="346868">
                  <a:moveTo>
                    <a:pt x="0" y="0"/>
                  </a:moveTo>
                  <a:lnTo>
                    <a:pt x="346868" y="0"/>
                  </a:lnTo>
                  <a:lnTo>
                    <a:pt x="346868" y="433587"/>
                  </a:lnTo>
                  <a:lnTo>
                    <a:pt x="0" y="433587"/>
                  </a:lnTo>
                  <a:close/>
                </a:path>
              </a:pathLst>
            </a:custGeom>
            <a:solidFill>
              <a:srgbClr val="000000">
                <a:alpha val="0"/>
              </a:srgbClr>
            </a:solidFill>
          </p:spPr>
        </p:sp>
        <p:sp>
          <p:nvSpPr>
            <p:cNvPr name="TextBox 27" id="27"/>
            <p:cNvSpPr txBox="true"/>
            <p:nvPr/>
          </p:nvSpPr>
          <p:spPr>
            <a:xfrm>
              <a:off x="0" y="-76200"/>
              <a:ext cx="346868" cy="509787"/>
            </a:xfrm>
            <a:prstGeom prst="rect">
              <a:avLst/>
            </a:prstGeom>
          </p:spPr>
          <p:txBody>
            <a:bodyPr anchor="t" rtlCol="false" tIns="0" lIns="0" bIns="0" rIns="0"/>
            <a:lstStyle/>
            <a:p>
              <a:pPr algn="ctr">
                <a:lnSpc>
                  <a:spcPts val="3250"/>
                </a:lnSpc>
              </a:pPr>
              <a:r>
                <a:rPr lang="en-US" sz="2000" b="true">
                  <a:solidFill>
                    <a:srgbClr val="00002E"/>
                  </a:solidFill>
                  <a:latin typeface="Nunito Bold"/>
                  <a:ea typeface="Nunito Bold"/>
                  <a:cs typeface="Nunito Bold"/>
                  <a:sym typeface="Nunito Bold"/>
                </a:rPr>
                <a:t>2</a:t>
              </a:r>
            </a:p>
          </p:txBody>
        </p:sp>
      </p:grpSp>
      <p:grpSp>
        <p:nvGrpSpPr>
          <p:cNvPr name="Group 28" id="28"/>
          <p:cNvGrpSpPr/>
          <p:nvPr/>
        </p:nvGrpSpPr>
        <p:grpSpPr>
          <a:xfrm rot="0">
            <a:off x="3664595" y="2749451"/>
            <a:ext cx="2176760" cy="272058"/>
            <a:chOff x="0" y="0"/>
            <a:chExt cx="2902347" cy="362743"/>
          </a:xfrm>
        </p:grpSpPr>
        <p:sp>
          <p:nvSpPr>
            <p:cNvPr name="Freeform 29" id="29"/>
            <p:cNvSpPr/>
            <p:nvPr/>
          </p:nvSpPr>
          <p:spPr>
            <a:xfrm flipH="false" flipV="false" rot="0">
              <a:off x="0" y="0"/>
              <a:ext cx="2902347" cy="362743"/>
            </a:xfrm>
            <a:custGeom>
              <a:avLst/>
              <a:gdLst/>
              <a:ahLst/>
              <a:cxnLst/>
              <a:rect r="r" b="b" t="t" l="l"/>
              <a:pathLst>
                <a:path h="362743" w="2902347">
                  <a:moveTo>
                    <a:pt x="0" y="0"/>
                  </a:moveTo>
                  <a:lnTo>
                    <a:pt x="2902347" y="0"/>
                  </a:lnTo>
                  <a:lnTo>
                    <a:pt x="2902347" y="362743"/>
                  </a:lnTo>
                  <a:lnTo>
                    <a:pt x="0" y="362743"/>
                  </a:lnTo>
                  <a:close/>
                </a:path>
              </a:pathLst>
            </a:custGeom>
            <a:solidFill>
              <a:srgbClr val="000000">
                <a:alpha val="0"/>
              </a:srgbClr>
            </a:solidFill>
          </p:spPr>
        </p:sp>
        <p:sp>
          <p:nvSpPr>
            <p:cNvPr name="TextBox 30" id="30"/>
            <p:cNvSpPr txBox="true"/>
            <p:nvPr/>
          </p:nvSpPr>
          <p:spPr>
            <a:xfrm>
              <a:off x="0" y="-9525"/>
              <a:ext cx="2902347" cy="372268"/>
            </a:xfrm>
            <a:prstGeom prst="rect">
              <a:avLst/>
            </a:prstGeom>
          </p:spPr>
          <p:txBody>
            <a:bodyPr anchor="t" rtlCol="false" tIns="0" lIns="0" bIns="0" rIns="0"/>
            <a:lstStyle/>
            <a:p>
              <a:pPr algn="l">
                <a:lnSpc>
                  <a:spcPts val="2124"/>
                </a:lnSpc>
              </a:pPr>
              <a:r>
                <a:rPr lang="en-US" sz="1687" b="true">
                  <a:solidFill>
                    <a:srgbClr val="00002E"/>
                  </a:solidFill>
                  <a:latin typeface="Nunito Bold"/>
                  <a:ea typeface="Nunito Bold"/>
                  <a:cs typeface="Nunito Bold"/>
                  <a:sym typeface="Nunito Bold"/>
                </a:rPr>
                <a:t>Sintesis</a:t>
              </a:r>
            </a:p>
          </p:txBody>
        </p:sp>
      </p:grpSp>
      <p:grpSp>
        <p:nvGrpSpPr>
          <p:cNvPr name="Group 31" id="31"/>
          <p:cNvGrpSpPr/>
          <p:nvPr/>
        </p:nvGrpSpPr>
        <p:grpSpPr>
          <a:xfrm rot="0">
            <a:off x="3664595" y="3132385"/>
            <a:ext cx="4807595" cy="295870"/>
            <a:chOff x="0" y="0"/>
            <a:chExt cx="6410127" cy="394493"/>
          </a:xfrm>
        </p:grpSpPr>
        <p:sp>
          <p:nvSpPr>
            <p:cNvPr name="Freeform 32" id="32"/>
            <p:cNvSpPr/>
            <p:nvPr/>
          </p:nvSpPr>
          <p:spPr>
            <a:xfrm flipH="false" flipV="false" rot="0">
              <a:off x="0" y="0"/>
              <a:ext cx="6410127" cy="394493"/>
            </a:xfrm>
            <a:custGeom>
              <a:avLst/>
              <a:gdLst/>
              <a:ahLst/>
              <a:cxnLst/>
              <a:rect r="r" b="b" t="t" l="l"/>
              <a:pathLst>
                <a:path h="394493" w="6410127">
                  <a:moveTo>
                    <a:pt x="0" y="0"/>
                  </a:moveTo>
                  <a:lnTo>
                    <a:pt x="6410127" y="0"/>
                  </a:lnTo>
                  <a:lnTo>
                    <a:pt x="6410127" y="394493"/>
                  </a:lnTo>
                  <a:lnTo>
                    <a:pt x="0" y="394493"/>
                  </a:lnTo>
                  <a:close/>
                </a:path>
              </a:pathLst>
            </a:custGeom>
            <a:solidFill>
              <a:srgbClr val="000000">
                <a:alpha val="0"/>
              </a:srgbClr>
            </a:solidFill>
          </p:spPr>
        </p:sp>
        <p:sp>
          <p:nvSpPr>
            <p:cNvPr name="TextBox 33" id="33"/>
            <p:cNvSpPr txBox="true"/>
            <p:nvPr/>
          </p:nvSpPr>
          <p:spPr>
            <a:xfrm>
              <a:off x="0" y="-66675"/>
              <a:ext cx="6410127" cy="461168"/>
            </a:xfrm>
            <a:prstGeom prst="rect">
              <a:avLst/>
            </a:prstGeom>
          </p:spPr>
          <p:txBody>
            <a:bodyPr anchor="t" rtlCol="false" tIns="0" lIns="0" bIns="0" rIns="0"/>
            <a:lstStyle/>
            <a:p>
              <a:pPr algn="l">
                <a:lnSpc>
                  <a:spcPts val="2312"/>
                </a:lnSpc>
              </a:pPr>
              <a:r>
                <a:rPr lang="en-US" sz="1437">
                  <a:solidFill>
                    <a:srgbClr val="00002E"/>
                  </a:solidFill>
                  <a:latin typeface="PT Sans"/>
                  <a:ea typeface="PT Sans"/>
                  <a:cs typeface="PT Sans"/>
                  <a:sym typeface="PT Sans"/>
                </a:rPr>
                <a:t>Kemampuan menggabungkan berbagai elemen pengetahuan</a:t>
              </a:r>
            </a:p>
          </p:txBody>
        </p:sp>
      </p:grpSp>
      <p:grpSp>
        <p:nvGrpSpPr>
          <p:cNvPr name="Group 34" id="34"/>
          <p:cNvGrpSpPr/>
          <p:nvPr/>
        </p:nvGrpSpPr>
        <p:grpSpPr>
          <a:xfrm rot="0">
            <a:off x="3572024" y="3608486"/>
            <a:ext cx="13976002" cy="9525"/>
            <a:chOff x="0" y="0"/>
            <a:chExt cx="18634670" cy="12700"/>
          </a:xfrm>
        </p:grpSpPr>
        <p:sp>
          <p:nvSpPr>
            <p:cNvPr name="Freeform 35" id="35"/>
            <p:cNvSpPr/>
            <p:nvPr/>
          </p:nvSpPr>
          <p:spPr>
            <a:xfrm flipH="false" flipV="false" rot="0">
              <a:off x="0" y="0"/>
              <a:ext cx="18634711" cy="12700"/>
            </a:xfrm>
            <a:custGeom>
              <a:avLst/>
              <a:gdLst/>
              <a:ahLst/>
              <a:cxnLst/>
              <a:rect r="r" b="b" t="t" l="l"/>
              <a:pathLst>
                <a:path h="12700" w="18634711">
                  <a:moveTo>
                    <a:pt x="0" y="6350"/>
                  </a:moveTo>
                  <a:cubicBezTo>
                    <a:pt x="0" y="2794"/>
                    <a:pt x="2794" y="0"/>
                    <a:pt x="6350" y="0"/>
                  </a:cubicBezTo>
                  <a:lnTo>
                    <a:pt x="18628361" y="0"/>
                  </a:lnTo>
                  <a:cubicBezTo>
                    <a:pt x="18631917" y="0"/>
                    <a:pt x="18634711" y="2794"/>
                    <a:pt x="18634711" y="6350"/>
                  </a:cubicBezTo>
                  <a:cubicBezTo>
                    <a:pt x="18634711" y="9906"/>
                    <a:pt x="18631917" y="12700"/>
                    <a:pt x="18628361" y="12700"/>
                  </a:cubicBezTo>
                  <a:lnTo>
                    <a:pt x="6350" y="12700"/>
                  </a:lnTo>
                  <a:cubicBezTo>
                    <a:pt x="2794" y="12700"/>
                    <a:pt x="0" y="9906"/>
                    <a:pt x="0" y="6350"/>
                  </a:cubicBezTo>
                  <a:close/>
                </a:path>
              </a:pathLst>
            </a:custGeom>
            <a:solidFill>
              <a:srgbClr val="018CE1"/>
            </a:solidFill>
          </p:spPr>
        </p:sp>
      </p:grpSp>
      <p:grpSp>
        <p:nvGrpSpPr>
          <p:cNvPr name="Group 36" id="36"/>
          <p:cNvGrpSpPr/>
          <p:nvPr/>
        </p:nvGrpSpPr>
        <p:grpSpPr>
          <a:xfrm rot="0">
            <a:off x="638026" y="3696146"/>
            <a:ext cx="4267200" cy="1067841"/>
            <a:chOff x="0" y="0"/>
            <a:chExt cx="5689600" cy="1423788"/>
          </a:xfrm>
        </p:grpSpPr>
        <p:sp>
          <p:nvSpPr>
            <p:cNvPr name="Freeform 37" id="37"/>
            <p:cNvSpPr/>
            <p:nvPr/>
          </p:nvSpPr>
          <p:spPr>
            <a:xfrm flipH="false" flipV="false" rot="0">
              <a:off x="12700" y="12700"/>
              <a:ext cx="5664200" cy="1398397"/>
            </a:xfrm>
            <a:custGeom>
              <a:avLst/>
              <a:gdLst/>
              <a:ahLst/>
              <a:cxnLst/>
              <a:rect r="r" b="b" t="t" l="l"/>
              <a:pathLst>
                <a:path h="1398397" w="5664200">
                  <a:moveTo>
                    <a:pt x="0" y="370078"/>
                  </a:moveTo>
                  <a:cubicBezTo>
                    <a:pt x="0" y="165735"/>
                    <a:pt x="167894" y="0"/>
                    <a:pt x="375158" y="0"/>
                  </a:cubicBezTo>
                  <a:lnTo>
                    <a:pt x="5289042" y="0"/>
                  </a:lnTo>
                  <a:cubicBezTo>
                    <a:pt x="5496306" y="0"/>
                    <a:pt x="5664200" y="165735"/>
                    <a:pt x="5664200" y="370078"/>
                  </a:cubicBezTo>
                  <a:lnTo>
                    <a:pt x="5664200" y="1028319"/>
                  </a:lnTo>
                  <a:cubicBezTo>
                    <a:pt x="5664200" y="1232662"/>
                    <a:pt x="5496306" y="1398397"/>
                    <a:pt x="5289042" y="1398397"/>
                  </a:cubicBezTo>
                  <a:lnTo>
                    <a:pt x="375158" y="1398397"/>
                  </a:lnTo>
                  <a:cubicBezTo>
                    <a:pt x="167894" y="1398397"/>
                    <a:pt x="0" y="1232662"/>
                    <a:pt x="0" y="1028319"/>
                  </a:cubicBezTo>
                  <a:close/>
                </a:path>
              </a:pathLst>
            </a:custGeom>
            <a:solidFill>
              <a:srgbClr val="F3F3FF"/>
            </a:solidFill>
          </p:spPr>
        </p:sp>
        <p:sp>
          <p:nvSpPr>
            <p:cNvPr name="Freeform 38" id="38"/>
            <p:cNvSpPr/>
            <p:nvPr/>
          </p:nvSpPr>
          <p:spPr>
            <a:xfrm flipH="false" flipV="false" rot="0">
              <a:off x="0" y="0"/>
              <a:ext cx="5689600" cy="1423797"/>
            </a:xfrm>
            <a:custGeom>
              <a:avLst/>
              <a:gdLst/>
              <a:ahLst/>
              <a:cxnLst/>
              <a:rect r="r" b="b" t="t" l="l"/>
              <a:pathLst>
                <a:path h="1423797" w="5689600">
                  <a:moveTo>
                    <a:pt x="0" y="382778"/>
                  </a:moveTo>
                  <a:cubicBezTo>
                    <a:pt x="0" y="171196"/>
                    <a:pt x="173736" y="0"/>
                    <a:pt x="387858" y="0"/>
                  </a:cubicBezTo>
                  <a:lnTo>
                    <a:pt x="5301742" y="0"/>
                  </a:lnTo>
                  <a:lnTo>
                    <a:pt x="5301742" y="12700"/>
                  </a:lnTo>
                  <a:lnTo>
                    <a:pt x="5301742" y="0"/>
                  </a:lnTo>
                  <a:cubicBezTo>
                    <a:pt x="5515864" y="0"/>
                    <a:pt x="5689600" y="171196"/>
                    <a:pt x="5689600" y="382778"/>
                  </a:cubicBezTo>
                  <a:lnTo>
                    <a:pt x="5676900" y="382778"/>
                  </a:lnTo>
                  <a:lnTo>
                    <a:pt x="5689600" y="382778"/>
                  </a:lnTo>
                  <a:lnTo>
                    <a:pt x="5689600" y="1041019"/>
                  </a:lnTo>
                  <a:lnTo>
                    <a:pt x="5676900" y="1041019"/>
                  </a:lnTo>
                  <a:lnTo>
                    <a:pt x="5689600" y="1041019"/>
                  </a:lnTo>
                  <a:cubicBezTo>
                    <a:pt x="5689600" y="1252601"/>
                    <a:pt x="5515864" y="1423797"/>
                    <a:pt x="5301742" y="1423797"/>
                  </a:cubicBezTo>
                  <a:lnTo>
                    <a:pt x="5301742" y="1411097"/>
                  </a:lnTo>
                  <a:lnTo>
                    <a:pt x="5301742" y="1423797"/>
                  </a:lnTo>
                  <a:lnTo>
                    <a:pt x="387858" y="1423797"/>
                  </a:lnTo>
                  <a:lnTo>
                    <a:pt x="387858" y="1411097"/>
                  </a:lnTo>
                  <a:lnTo>
                    <a:pt x="387858" y="1423797"/>
                  </a:lnTo>
                  <a:cubicBezTo>
                    <a:pt x="173736" y="1423797"/>
                    <a:pt x="0" y="1252601"/>
                    <a:pt x="0" y="1041019"/>
                  </a:cubicBezTo>
                  <a:lnTo>
                    <a:pt x="0" y="382778"/>
                  </a:lnTo>
                  <a:lnTo>
                    <a:pt x="12700" y="382778"/>
                  </a:lnTo>
                  <a:lnTo>
                    <a:pt x="0" y="382778"/>
                  </a:lnTo>
                  <a:moveTo>
                    <a:pt x="25400" y="382778"/>
                  </a:moveTo>
                  <a:lnTo>
                    <a:pt x="25400" y="1041019"/>
                  </a:lnTo>
                  <a:lnTo>
                    <a:pt x="12700" y="1041019"/>
                  </a:lnTo>
                  <a:lnTo>
                    <a:pt x="25400" y="1041019"/>
                  </a:lnTo>
                  <a:cubicBezTo>
                    <a:pt x="25400" y="1238250"/>
                    <a:pt x="187452" y="1398397"/>
                    <a:pt x="387858" y="1398397"/>
                  </a:cubicBezTo>
                  <a:lnTo>
                    <a:pt x="5301742" y="1398397"/>
                  </a:lnTo>
                  <a:cubicBezTo>
                    <a:pt x="5502021" y="1398397"/>
                    <a:pt x="5664200" y="1238250"/>
                    <a:pt x="5664200" y="1041019"/>
                  </a:cubicBezTo>
                  <a:lnTo>
                    <a:pt x="5664200" y="382778"/>
                  </a:lnTo>
                  <a:cubicBezTo>
                    <a:pt x="5664200" y="185547"/>
                    <a:pt x="5502148" y="25400"/>
                    <a:pt x="5301742" y="25400"/>
                  </a:cubicBezTo>
                  <a:lnTo>
                    <a:pt x="387858" y="25400"/>
                  </a:lnTo>
                  <a:lnTo>
                    <a:pt x="387858" y="12700"/>
                  </a:lnTo>
                  <a:lnTo>
                    <a:pt x="387858" y="25400"/>
                  </a:lnTo>
                  <a:cubicBezTo>
                    <a:pt x="187452" y="25400"/>
                    <a:pt x="25400" y="185547"/>
                    <a:pt x="25400" y="382778"/>
                  </a:cubicBezTo>
                  <a:close/>
                </a:path>
              </a:pathLst>
            </a:custGeom>
            <a:solidFill>
              <a:srgbClr val="DA33BF"/>
            </a:solidFill>
          </p:spPr>
        </p:sp>
      </p:grpSp>
      <p:grpSp>
        <p:nvGrpSpPr>
          <p:cNvPr name="Group 39" id="39"/>
          <p:cNvGrpSpPr/>
          <p:nvPr/>
        </p:nvGrpSpPr>
        <p:grpSpPr>
          <a:xfrm rot="0">
            <a:off x="2641550" y="4067472"/>
            <a:ext cx="260151" cy="325190"/>
            <a:chOff x="0" y="0"/>
            <a:chExt cx="346868" cy="433587"/>
          </a:xfrm>
        </p:grpSpPr>
        <p:sp>
          <p:nvSpPr>
            <p:cNvPr name="Freeform 40" id="40"/>
            <p:cNvSpPr/>
            <p:nvPr/>
          </p:nvSpPr>
          <p:spPr>
            <a:xfrm flipH="false" flipV="false" rot="0">
              <a:off x="0" y="0"/>
              <a:ext cx="346868" cy="433587"/>
            </a:xfrm>
            <a:custGeom>
              <a:avLst/>
              <a:gdLst/>
              <a:ahLst/>
              <a:cxnLst/>
              <a:rect r="r" b="b" t="t" l="l"/>
              <a:pathLst>
                <a:path h="433587" w="346868">
                  <a:moveTo>
                    <a:pt x="0" y="0"/>
                  </a:moveTo>
                  <a:lnTo>
                    <a:pt x="346868" y="0"/>
                  </a:lnTo>
                  <a:lnTo>
                    <a:pt x="346868" y="433587"/>
                  </a:lnTo>
                  <a:lnTo>
                    <a:pt x="0" y="433587"/>
                  </a:lnTo>
                  <a:close/>
                </a:path>
              </a:pathLst>
            </a:custGeom>
            <a:solidFill>
              <a:srgbClr val="000000">
                <a:alpha val="0"/>
              </a:srgbClr>
            </a:solidFill>
          </p:spPr>
        </p:sp>
        <p:sp>
          <p:nvSpPr>
            <p:cNvPr name="TextBox 41" id="41"/>
            <p:cNvSpPr txBox="true"/>
            <p:nvPr/>
          </p:nvSpPr>
          <p:spPr>
            <a:xfrm>
              <a:off x="0" y="-76200"/>
              <a:ext cx="346868" cy="509787"/>
            </a:xfrm>
            <a:prstGeom prst="rect">
              <a:avLst/>
            </a:prstGeom>
          </p:spPr>
          <p:txBody>
            <a:bodyPr anchor="t" rtlCol="false" tIns="0" lIns="0" bIns="0" rIns="0"/>
            <a:lstStyle/>
            <a:p>
              <a:pPr algn="ctr">
                <a:lnSpc>
                  <a:spcPts val="3250"/>
                </a:lnSpc>
              </a:pPr>
              <a:r>
                <a:rPr lang="en-US" sz="2000" b="true">
                  <a:solidFill>
                    <a:srgbClr val="00002E"/>
                  </a:solidFill>
                  <a:latin typeface="Nunito Bold"/>
                  <a:ea typeface="Nunito Bold"/>
                  <a:cs typeface="Nunito Bold"/>
                  <a:sym typeface="Nunito Bold"/>
                </a:rPr>
                <a:t>3</a:t>
              </a:r>
            </a:p>
          </p:txBody>
        </p:sp>
      </p:grpSp>
      <p:grpSp>
        <p:nvGrpSpPr>
          <p:cNvPr name="Group 42" id="42"/>
          <p:cNvGrpSpPr/>
          <p:nvPr/>
        </p:nvGrpSpPr>
        <p:grpSpPr>
          <a:xfrm rot="0">
            <a:off x="5080695" y="3890665"/>
            <a:ext cx="2176760" cy="272058"/>
            <a:chOff x="0" y="0"/>
            <a:chExt cx="2902347" cy="362743"/>
          </a:xfrm>
        </p:grpSpPr>
        <p:sp>
          <p:nvSpPr>
            <p:cNvPr name="Freeform 43" id="43"/>
            <p:cNvSpPr/>
            <p:nvPr/>
          </p:nvSpPr>
          <p:spPr>
            <a:xfrm flipH="false" flipV="false" rot="0">
              <a:off x="0" y="0"/>
              <a:ext cx="2902347" cy="362743"/>
            </a:xfrm>
            <a:custGeom>
              <a:avLst/>
              <a:gdLst/>
              <a:ahLst/>
              <a:cxnLst/>
              <a:rect r="r" b="b" t="t" l="l"/>
              <a:pathLst>
                <a:path h="362743" w="2902347">
                  <a:moveTo>
                    <a:pt x="0" y="0"/>
                  </a:moveTo>
                  <a:lnTo>
                    <a:pt x="2902347" y="0"/>
                  </a:lnTo>
                  <a:lnTo>
                    <a:pt x="2902347" y="362743"/>
                  </a:lnTo>
                  <a:lnTo>
                    <a:pt x="0" y="362743"/>
                  </a:lnTo>
                  <a:close/>
                </a:path>
              </a:pathLst>
            </a:custGeom>
            <a:solidFill>
              <a:srgbClr val="000000">
                <a:alpha val="0"/>
              </a:srgbClr>
            </a:solidFill>
          </p:spPr>
        </p:sp>
        <p:sp>
          <p:nvSpPr>
            <p:cNvPr name="TextBox 44" id="44"/>
            <p:cNvSpPr txBox="true"/>
            <p:nvPr/>
          </p:nvSpPr>
          <p:spPr>
            <a:xfrm>
              <a:off x="0" y="-9525"/>
              <a:ext cx="2902347" cy="372268"/>
            </a:xfrm>
            <a:prstGeom prst="rect">
              <a:avLst/>
            </a:prstGeom>
          </p:spPr>
          <p:txBody>
            <a:bodyPr anchor="t" rtlCol="false" tIns="0" lIns="0" bIns="0" rIns="0"/>
            <a:lstStyle/>
            <a:p>
              <a:pPr algn="l">
                <a:lnSpc>
                  <a:spcPts val="2124"/>
                </a:lnSpc>
              </a:pPr>
              <a:r>
                <a:rPr lang="en-US" sz="1687" b="true">
                  <a:solidFill>
                    <a:srgbClr val="00002E"/>
                  </a:solidFill>
                  <a:latin typeface="Nunito Bold"/>
                  <a:ea typeface="Nunito Bold"/>
                  <a:cs typeface="Nunito Bold"/>
                  <a:sym typeface="Nunito Bold"/>
                </a:rPr>
                <a:t>Analisis</a:t>
              </a:r>
            </a:p>
          </p:txBody>
        </p:sp>
      </p:grpSp>
      <p:grpSp>
        <p:nvGrpSpPr>
          <p:cNvPr name="Group 45" id="45"/>
          <p:cNvGrpSpPr/>
          <p:nvPr/>
        </p:nvGrpSpPr>
        <p:grpSpPr>
          <a:xfrm rot="0">
            <a:off x="5080695" y="4273600"/>
            <a:ext cx="5080695" cy="295870"/>
            <a:chOff x="0" y="0"/>
            <a:chExt cx="6774260" cy="394493"/>
          </a:xfrm>
        </p:grpSpPr>
        <p:sp>
          <p:nvSpPr>
            <p:cNvPr name="Freeform 46" id="46"/>
            <p:cNvSpPr/>
            <p:nvPr/>
          </p:nvSpPr>
          <p:spPr>
            <a:xfrm flipH="false" flipV="false" rot="0">
              <a:off x="0" y="0"/>
              <a:ext cx="6774260" cy="394493"/>
            </a:xfrm>
            <a:custGeom>
              <a:avLst/>
              <a:gdLst/>
              <a:ahLst/>
              <a:cxnLst/>
              <a:rect r="r" b="b" t="t" l="l"/>
              <a:pathLst>
                <a:path h="394493" w="6774260">
                  <a:moveTo>
                    <a:pt x="0" y="0"/>
                  </a:moveTo>
                  <a:lnTo>
                    <a:pt x="6774260" y="0"/>
                  </a:lnTo>
                  <a:lnTo>
                    <a:pt x="6774260" y="394493"/>
                  </a:lnTo>
                  <a:lnTo>
                    <a:pt x="0" y="394493"/>
                  </a:lnTo>
                  <a:close/>
                </a:path>
              </a:pathLst>
            </a:custGeom>
            <a:solidFill>
              <a:srgbClr val="000000">
                <a:alpha val="0"/>
              </a:srgbClr>
            </a:solidFill>
          </p:spPr>
        </p:sp>
        <p:sp>
          <p:nvSpPr>
            <p:cNvPr name="TextBox 47" id="47"/>
            <p:cNvSpPr txBox="true"/>
            <p:nvPr/>
          </p:nvSpPr>
          <p:spPr>
            <a:xfrm>
              <a:off x="0" y="-66675"/>
              <a:ext cx="6774260" cy="461168"/>
            </a:xfrm>
            <a:prstGeom prst="rect">
              <a:avLst/>
            </a:prstGeom>
          </p:spPr>
          <p:txBody>
            <a:bodyPr anchor="t" rtlCol="false" tIns="0" lIns="0" bIns="0" rIns="0"/>
            <a:lstStyle/>
            <a:p>
              <a:pPr algn="l">
                <a:lnSpc>
                  <a:spcPts val="2312"/>
                </a:lnSpc>
              </a:pPr>
              <a:r>
                <a:rPr lang="en-US" sz="1437">
                  <a:solidFill>
                    <a:srgbClr val="00002E"/>
                  </a:solidFill>
                  <a:latin typeface="PT Sans"/>
                  <a:ea typeface="PT Sans"/>
                  <a:cs typeface="PT Sans"/>
                  <a:sym typeface="PT Sans"/>
                </a:rPr>
                <a:t>Kemampuan menguraikan materi menjadi komponen-komponen</a:t>
              </a:r>
            </a:p>
          </p:txBody>
        </p:sp>
      </p:grpSp>
      <p:grpSp>
        <p:nvGrpSpPr>
          <p:cNvPr name="Group 48" id="48"/>
          <p:cNvGrpSpPr/>
          <p:nvPr/>
        </p:nvGrpSpPr>
        <p:grpSpPr>
          <a:xfrm rot="0">
            <a:off x="4988124" y="4749701"/>
            <a:ext cx="12559904" cy="9525"/>
            <a:chOff x="0" y="0"/>
            <a:chExt cx="16746538" cy="12700"/>
          </a:xfrm>
        </p:grpSpPr>
        <p:sp>
          <p:nvSpPr>
            <p:cNvPr name="Freeform 49" id="49"/>
            <p:cNvSpPr/>
            <p:nvPr/>
          </p:nvSpPr>
          <p:spPr>
            <a:xfrm flipH="false" flipV="false" rot="0">
              <a:off x="0" y="0"/>
              <a:ext cx="16746601" cy="12700"/>
            </a:xfrm>
            <a:custGeom>
              <a:avLst/>
              <a:gdLst/>
              <a:ahLst/>
              <a:cxnLst/>
              <a:rect r="r" b="b" t="t" l="l"/>
              <a:pathLst>
                <a:path h="12700" w="16746601">
                  <a:moveTo>
                    <a:pt x="0" y="6350"/>
                  </a:moveTo>
                  <a:cubicBezTo>
                    <a:pt x="0" y="2794"/>
                    <a:pt x="2794" y="0"/>
                    <a:pt x="6350" y="0"/>
                  </a:cubicBezTo>
                  <a:lnTo>
                    <a:pt x="16740251" y="0"/>
                  </a:lnTo>
                  <a:cubicBezTo>
                    <a:pt x="16743807" y="0"/>
                    <a:pt x="16746601" y="2794"/>
                    <a:pt x="16746601" y="6350"/>
                  </a:cubicBezTo>
                  <a:cubicBezTo>
                    <a:pt x="16746601" y="9906"/>
                    <a:pt x="16743807" y="12700"/>
                    <a:pt x="16740251" y="12700"/>
                  </a:cubicBezTo>
                  <a:lnTo>
                    <a:pt x="6350" y="12700"/>
                  </a:lnTo>
                  <a:cubicBezTo>
                    <a:pt x="2794" y="12700"/>
                    <a:pt x="0" y="9906"/>
                    <a:pt x="0" y="6350"/>
                  </a:cubicBezTo>
                  <a:close/>
                </a:path>
              </a:pathLst>
            </a:custGeom>
            <a:solidFill>
              <a:srgbClr val="DA33BF"/>
            </a:solidFill>
          </p:spPr>
        </p:sp>
      </p:grpSp>
      <p:grpSp>
        <p:nvGrpSpPr>
          <p:cNvPr name="Group 50" id="50"/>
          <p:cNvGrpSpPr/>
          <p:nvPr/>
        </p:nvGrpSpPr>
        <p:grpSpPr>
          <a:xfrm rot="0">
            <a:off x="638026" y="4837360"/>
            <a:ext cx="5683300" cy="1067841"/>
            <a:chOff x="0" y="0"/>
            <a:chExt cx="7577733" cy="1423788"/>
          </a:xfrm>
        </p:grpSpPr>
        <p:sp>
          <p:nvSpPr>
            <p:cNvPr name="Freeform 51" id="51"/>
            <p:cNvSpPr/>
            <p:nvPr/>
          </p:nvSpPr>
          <p:spPr>
            <a:xfrm flipH="false" flipV="false" rot="0">
              <a:off x="12700" y="12700"/>
              <a:ext cx="7552309" cy="1398397"/>
            </a:xfrm>
            <a:custGeom>
              <a:avLst/>
              <a:gdLst/>
              <a:ahLst/>
              <a:cxnLst/>
              <a:rect r="r" b="b" t="t" l="l"/>
              <a:pathLst>
                <a:path h="1398397" w="7552309">
                  <a:moveTo>
                    <a:pt x="0" y="370078"/>
                  </a:moveTo>
                  <a:cubicBezTo>
                    <a:pt x="0" y="165735"/>
                    <a:pt x="168148" y="0"/>
                    <a:pt x="375539" y="0"/>
                  </a:cubicBezTo>
                  <a:lnTo>
                    <a:pt x="7176770" y="0"/>
                  </a:lnTo>
                  <a:cubicBezTo>
                    <a:pt x="7384161" y="0"/>
                    <a:pt x="7552309" y="165735"/>
                    <a:pt x="7552309" y="370078"/>
                  </a:cubicBezTo>
                  <a:lnTo>
                    <a:pt x="7552309" y="1028319"/>
                  </a:lnTo>
                  <a:cubicBezTo>
                    <a:pt x="7552309" y="1232662"/>
                    <a:pt x="7384161" y="1398397"/>
                    <a:pt x="7176770" y="1398397"/>
                  </a:cubicBezTo>
                  <a:lnTo>
                    <a:pt x="375539" y="1398397"/>
                  </a:lnTo>
                  <a:cubicBezTo>
                    <a:pt x="168148" y="1398397"/>
                    <a:pt x="0" y="1232662"/>
                    <a:pt x="0" y="1028319"/>
                  </a:cubicBezTo>
                  <a:close/>
                </a:path>
              </a:pathLst>
            </a:custGeom>
            <a:solidFill>
              <a:srgbClr val="F3F3FF"/>
            </a:solidFill>
          </p:spPr>
        </p:sp>
        <p:sp>
          <p:nvSpPr>
            <p:cNvPr name="Freeform 52" id="52"/>
            <p:cNvSpPr/>
            <p:nvPr/>
          </p:nvSpPr>
          <p:spPr>
            <a:xfrm flipH="false" flipV="false" rot="0">
              <a:off x="0" y="0"/>
              <a:ext cx="7577709" cy="1423797"/>
            </a:xfrm>
            <a:custGeom>
              <a:avLst/>
              <a:gdLst/>
              <a:ahLst/>
              <a:cxnLst/>
              <a:rect r="r" b="b" t="t" l="l"/>
              <a:pathLst>
                <a:path h="1423797" w="7577709">
                  <a:moveTo>
                    <a:pt x="0" y="382778"/>
                  </a:moveTo>
                  <a:cubicBezTo>
                    <a:pt x="0" y="171196"/>
                    <a:pt x="173990" y="0"/>
                    <a:pt x="388239" y="0"/>
                  </a:cubicBezTo>
                  <a:lnTo>
                    <a:pt x="7189470" y="0"/>
                  </a:lnTo>
                  <a:lnTo>
                    <a:pt x="7189470" y="12700"/>
                  </a:lnTo>
                  <a:lnTo>
                    <a:pt x="7189470" y="0"/>
                  </a:lnTo>
                  <a:cubicBezTo>
                    <a:pt x="7403719" y="0"/>
                    <a:pt x="7577709" y="171196"/>
                    <a:pt x="7577709" y="382778"/>
                  </a:cubicBezTo>
                  <a:lnTo>
                    <a:pt x="7565009" y="382778"/>
                  </a:lnTo>
                  <a:lnTo>
                    <a:pt x="7577709" y="382778"/>
                  </a:lnTo>
                  <a:lnTo>
                    <a:pt x="7577709" y="1041019"/>
                  </a:lnTo>
                  <a:lnTo>
                    <a:pt x="7565009" y="1041019"/>
                  </a:lnTo>
                  <a:lnTo>
                    <a:pt x="7577709" y="1041019"/>
                  </a:lnTo>
                  <a:cubicBezTo>
                    <a:pt x="7577709" y="1252601"/>
                    <a:pt x="7403719" y="1423797"/>
                    <a:pt x="7189470" y="1423797"/>
                  </a:cubicBezTo>
                  <a:lnTo>
                    <a:pt x="7189470" y="1411097"/>
                  </a:lnTo>
                  <a:lnTo>
                    <a:pt x="7189470" y="1423797"/>
                  </a:lnTo>
                  <a:lnTo>
                    <a:pt x="388239" y="1423797"/>
                  </a:lnTo>
                  <a:lnTo>
                    <a:pt x="388239" y="1411097"/>
                  </a:lnTo>
                  <a:lnTo>
                    <a:pt x="388239" y="1423797"/>
                  </a:lnTo>
                  <a:cubicBezTo>
                    <a:pt x="173990" y="1423797"/>
                    <a:pt x="0" y="1252601"/>
                    <a:pt x="0" y="1041019"/>
                  </a:cubicBezTo>
                  <a:lnTo>
                    <a:pt x="0" y="382778"/>
                  </a:lnTo>
                  <a:lnTo>
                    <a:pt x="12700" y="382778"/>
                  </a:lnTo>
                  <a:lnTo>
                    <a:pt x="0" y="382778"/>
                  </a:lnTo>
                  <a:moveTo>
                    <a:pt x="25400" y="382778"/>
                  </a:moveTo>
                  <a:lnTo>
                    <a:pt x="25400" y="1041019"/>
                  </a:lnTo>
                  <a:lnTo>
                    <a:pt x="12700" y="1041019"/>
                  </a:lnTo>
                  <a:lnTo>
                    <a:pt x="25400" y="1041019"/>
                  </a:lnTo>
                  <a:cubicBezTo>
                    <a:pt x="25400" y="1238250"/>
                    <a:pt x="187706" y="1398397"/>
                    <a:pt x="388239" y="1398397"/>
                  </a:cubicBezTo>
                  <a:lnTo>
                    <a:pt x="7189470" y="1398397"/>
                  </a:lnTo>
                  <a:cubicBezTo>
                    <a:pt x="7390002" y="1398397"/>
                    <a:pt x="7552309" y="1238250"/>
                    <a:pt x="7552309" y="1041019"/>
                  </a:cubicBezTo>
                  <a:lnTo>
                    <a:pt x="7552309" y="382778"/>
                  </a:lnTo>
                  <a:cubicBezTo>
                    <a:pt x="7552309" y="185547"/>
                    <a:pt x="7390003" y="25400"/>
                    <a:pt x="7189470" y="25400"/>
                  </a:cubicBezTo>
                  <a:lnTo>
                    <a:pt x="388239" y="25400"/>
                  </a:lnTo>
                  <a:lnTo>
                    <a:pt x="388239" y="12700"/>
                  </a:lnTo>
                  <a:lnTo>
                    <a:pt x="388239" y="25400"/>
                  </a:lnTo>
                  <a:cubicBezTo>
                    <a:pt x="187706" y="25400"/>
                    <a:pt x="25400" y="185547"/>
                    <a:pt x="25400" y="382778"/>
                  </a:cubicBezTo>
                  <a:close/>
                </a:path>
              </a:pathLst>
            </a:custGeom>
            <a:solidFill>
              <a:srgbClr val="2D4DF2"/>
            </a:solidFill>
          </p:spPr>
        </p:sp>
      </p:grpSp>
      <p:grpSp>
        <p:nvGrpSpPr>
          <p:cNvPr name="Group 53" id="53"/>
          <p:cNvGrpSpPr/>
          <p:nvPr/>
        </p:nvGrpSpPr>
        <p:grpSpPr>
          <a:xfrm rot="0">
            <a:off x="3349526" y="5208686"/>
            <a:ext cx="260151" cy="325190"/>
            <a:chOff x="0" y="0"/>
            <a:chExt cx="346868" cy="433587"/>
          </a:xfrm>
        </p:grpSpPr>
        <p:sp>
          <p:nvSpPr>
            <p:cNvPr name="Freeform 54" id="54"/>
            <p:cNvSpPr/>
            <p:nvPr/>
          </p:nvSpPr>
          <p:spPr>
            <a:xfrm flipH="false" flipV="false" rot="0">
              <a:off x="0" y="0"/>
              <a:ext cx="346868" cy="433587"/>
            </a:xfrm>
            <a:custGeom>
              <a:avLst/>
              <a:gdLst/>
              <a:ahLst/>
              <a:cxnLst/>
              <a:rect r="r" b="b" t="t" l="l"/>
              <a:pathLst>
                <a:path h="433587" w="346868">
                  <a:moveTo>
                    <a:pt x="0" y="0"/>
                  </a:moveTo>
                  <a:lnTo>
                    <a:pt x="346868" y="0"/>
                  </a:lnTo>
                  <a:lnTo>
                    <a:pt x="346868" y="433587"/>
                  </a:lnTo>
                  <a:lnTo>
                    <a:pt x="0" y="433587"/>
                  </a:lnTo>
                  <a:close/>
                </a:path>
              </a:pathLst>
            </a:custGeom>
            <a:solidFill>
              <a:srgbClr val="000000">
                <a:alpha val="0"/>
              </a:srgbClr>
            </a:solidFill>
          </p:spPr>
        </p:sp>
        <p:sp>
          <p:nvSpPr>
            <p:cNvPr name="TextBox 55" id="55"/>
            <p:cNvSpPr txBox="true"/>
            <p:nvPr/>
          </p:nvSpPr>
          <p:spPr>
            <a:xfrm>
              <a:off x="0" y="-76200"/>
              <a:ext cx="346868" cy="509787"/>
            </a:xfrm>
            <a:prstGeom prst="rect">
              <a:avLst/>
            </a:prstGeom>
          </p:spPr>
          <p:txBody>
            <a:bodyPr anchor="t" rtlCol="false" tIns="0" lIns="0" bIns="0" rIns="0"/>
            <a:lstStyle/>
            <a:p>
              <a:pPr algn="ctr">
                <a:lnSpc>
                  <a:spcPts val="3250"/>
                </a:lnSpc>
              </a:pPr>
              <a:r>
                <a:rPr lang="en-US" sz="2000" b="true">
                  <a:solidFill>
                    <a:srgbClr val="00002E"/>
                  </a:solidFill>
                  <a:latin typeface="Nunito Bold"/>
                  <a:ea typeface="Nunito Bold"/>
                  <a:cs typeface="Nunito Bold"/>
                  <a:sym typeface="Nunito Bold"/>
                </a:rPr>
                <a:t>4</a:t>
              </a:r>
            </a:p>
          </p:txBody>
        </p:sp>
      </p:grpSp>
      <p:grpSp>
        <p:nvGrpSpPr>
          <p:cNvPr name="Group 56" id="56"/>
          <p:cNvGrpSpPr/>
          <p:nvPr/>
        </p:nvGrpSpPr>
        <p:grpSpPr>
          <a:xfrm rot="0">
            <a:off x="6496794" y="5031879"/>
            <a:ext cx="2176760" cy="272058"/>
            <a:chOff x="0" y="0"/>
            <a:chExt cx="2902347" cy="362743"/>
          </a:xfrm>
        </p:grpSpPr>
        <p:sp>
          <p:nvSpPr>
            <p:cNvPr name="Freeform 57" id="57"/>
            <p:cNvSpPr/>
            <p:nvPr/>
          </p:nvSpPr>
          <p:spPr>
            <a:xfrm flipH="false" flipV="false" rot="0">
              <a:off x="0" y="0"/>
              <a:ext cx="2902347" cy="362743"/>
            </a:xfrm>
            <a:custGeom>
              <a:avLst/>
              <a:gdLst/>
              <a:ahLst/>
              <a:cxnLst/>
              <a:rect r="r" b="b" t="t" l="l"/>
              <a:pathLst>
                <a:path h="362743" w="2902347">
                  <a:moveTo>
                    <a:pt x="0" y="0"/>
                  </a:moveTo>
                  <a:lnTo>
                    <a:pt x="2902347" y="0"/>
                  </a:lnTo>
                  <a:lnTo>
                    <a:pt x="2902347" y="362743"/>
                  </a:lnTo>
                  <a:lnTo>
                    <a:pt x="0" y="362743"/>
                  </a:lnTo>
                  <a:close/>
                </a:path>
              </a:pathLst>
            </a:custGeom>
            <a:solidFill>
              <a:srgbClr val="000000">
                <a:alpha val="0"/>
              </a:srgbClr>
            </a:solidFill>
          </p:spPr>
        </p:sp>
        <p:sp>
          <p:nvSpPr>
            <p:cNvPr name="TextBox 58" id="58"/>
            <p:cNvSpPr txBox="true"/>
            <p:nvPr/>
          </p:nvSpPr>
          <p:spPr>
            <a:xfrm>
              <a:off x="0" y="-9525"/>
              <a:ext cx="2902347" cy="372268"/>
            </a:xfrm>
            <a:prstGeom prst="rect">
              <a:avLst/>
            </a:prstGeom>
          </p:spPr>
          <p:txBody>
            <a:bodyPr anchor="t" rtlCol="false" tIns="0" lIns="0" bIns="0" rIns="0"/>
            <a:lstStyle/>
            <a:p>
              <a:pPr algn="l">
                <a:lnSpc>
                  <a:spcPts val="2124"/>
                </a:lnSpc>
              </a:pPr>
              <a:r>
                <a:rPr lang="en-US" sz="1687" b="true">
                  <a:solidFill>
                    <a:srgbClr val="00002E"/>
                  </a:solidFill>
                  <a:latin typeface="Nunito Bold"/>
                  <a:ea typeface="Nunito Bold"/>
                  <a:cs typeface="Nunito Bold"/>
                  <a:sym typeface="Nunito Bold"/>
                </a:rPr>
                <a:t>Aplikasi</a:t>
              </a:r>
            </a:p>
          </p:txBody>
        </p:sp>
      </p:grpSp>
      <p:grpSp>
        <p:nvGrpSpPr>
          <p:cNvPr name="Group 59" id="59"/>
          <p:cNvGrpSpPr/>
          <p:nvPr/>
        </p:nvGrpSpPr>
        <p:grpSpPr>
          <a:xfrm rot="0">
            <a:off x="6496794" y="5414814"/>
            <a:ext cx="4811166" cy="295870"/>
            <a:chOff x="0" y="0"/>
            <a:chExt cx="6414888" cy="394493"/>
          </a:xfrm>
        </p:grpSpPr>
        <p:sp>
          <p:nvSpPr>
            <p:cNvPr name="Freeform 60" id="60"/>
            <p:cNvSpPr/>
            <p:nvPr/>
          </p:nvSpPr>
          <p:spPr>
            <a:xfrm flipH="false" flipV="false" rot="0">
              <a:off x="0" y="0"/>
              <a:ext cx="6414888" cy="394493"/>
            </a:xfrm>
            <a:custGeom>
              <a:avLst/>
              <a:gdLst/>
              <a:ahLst/>
              <a:cxnLst/>
              <a:rect r="r" b="b" t="t" l="l"/>
              <a:pathLst>
                <a:path h="394493" w="6414888">
                  <a:moveTo>
                    <a:pt x="0" y="0"/>
                  </a:moveTo>
                  <a:lnTo>
                    <a:pt x="6414888" y="0"/>
                  </a:lnTo>
                  <a:lnTo>
                    <a:pt x="6414888" y="394493"/>
                  </a:lnTo>
                  <a:lnTo>
                    <a:pt x="0" y="394493"/>
                  </a:lnTo>
                  <a:close/>
                </a:path>
              </a:pathLst>
            </a:custGeom>
            <a:solidFill>
              <a:srgbClr val="000000">
                <a:alpha val="0"/>
              </a:srgbClr>
            </a:solidFill>
          </p:spPr>
        </p:sp>
        <p:sp>
          <p:nvSpPr>
            <p:cNvPr name="TextBox 61" id="61"/>
            <p:cNvSpPr txBox="true"/>
            <p:nvPr/>
          </p:nvSpPr>
          <p:spPr>
            <a:xfrm>
              <a:off x="0" y="-66675"/>
              <a:ext cx="6414888" cy="461168"/>
            </a:xfrm>
            <a:prstGeom prst="rect">
              <a:avLst/>
            </a:prstGeom>
          </p:spPr>
          <p:txBody>
            <a:bodyPr anchor="t" rtlCol="false" tIns="0" lIns="0" bIns="0" rIns="0"/>
            <a:lstStyle/>
            <a:p>
              <a:pPr algn="l">
                <a:lnSpc>
                  <a:spcPts val="2312"/>
                </a:lnSpc>
              </a:pPr>
              <a:r>
                <a:rPr lang="en-US" sz="1437">
                  <a:solidFill>
                    <a:srgbClr val="00002E"/>
                  </a:solidFill>
                  <a:latin typeface="PT Sans"/>
                  <a:ea typeface="PT Sans"/>
                  <a:cs typeface="PT Sans"/>
                  <a:sym typeface="PT Sans"/>
                </a:rPr>
                <a:t>Kemampuan menggunakan pengetahuan dalam situasi nyata</a:t>
              </a:r>
            </a:p>
          </p:txBody>
        </p:sp>
      </p:grpSp>
      <p:grpSp>
        <p:nvGrpSpPr>
          <p:cNvPr name="Group 62" id="62"/>
          <p:cNvGrpSpPr/>
          <p:nvPr/>
        </p:nvGrpSpPr>
        <p:grpSpPr>
          <a:xfrm rot="0">
            <a:off x="6404222" y="5890915"/>
            <a:ext cx="11143804" cy="9525"/>
            <a:chOff x="0" y="0"/>
            <a:chExt cx="14858405" cy="12700"/>
          </a:xfrm>
        </p:grpSpPr>
        <p:sp>
          <p:nvSpPr>
            <p:cNvPr name="Freeform 63" id="63"/>
            <p:cNvSpPr/>
            <p:nvPr/>
          </p:nvSpPr>
          <p:spPr>
            <a:xfrm flipH="false" flipV="false" rot="0">
              <a:off x="0" y="0"/>
              <a:ext cx="14858364" cy="12700"/>
            </a:xfrm>
            <a:custGeom>
              <a:avLst/>
              <a:gdLst/>
              <a:ahLst/>
              <a:cxnLst/>
              <a:rect r="r" b="b" t="t" l="l"/>
              <a:pathLst>
                <a:path h="12700" w="14858364">
                  <a:moveTo>
                    <a:pt x="0" y="6350"/>
                  </a:moveTo>
                  <a:cubicBezTo>
                    <a:pt x="0" y="2794"/>
                    <a:pt x="2794" y="0"/>
                    <a:pt x="6350" y="0"/>
                  </a:cubicBezTo>
                  <a:lnTo>
                    <a:pt x="14852014" y="0"/>
                  </a:lnTo>
                  <a:cubicBezTo>
                    <a:pt x="14855571" y="0"/>
                    <a:pt x="14858364" y="2794"/>
                    <a:pt x="14858364" y="6350"/>
                  </a:cubicBezTo>
                  <a:cubicBezTo>
                    <a:pt x="14858364" y="9906"/>
                    <a:pt x="14855571" y="12700"/>
                    <a:pt x="14852014" y="12700"/>
                  </a:cubicBezTo>
                  <a:lnTo>
                    <a:pt x="6350" y="12700"/>
                  </a:lnTo>
                  <a:cubicBezTo>
                    <a:pt x="2794" y="12700"/>
                    <a:pt x="0" y="9906"/>
                    <a:pt x="0" y="6350"/>
                  </a:cubicBezTo>
                  <a:close/>
                </a:path>
              </a:pathLst>
            </a:custGeom>
            <a:solidFill>
              <a:srgbClr val="2D4DF2"/>
            </a:solidFill>
          </p:spPr>
        </p:sp>
      </p:grpSp>
      <p:grpSp>
        <p:nvGrpSpPr>
          <p:cNvPr name="Group 64" id="64"/>
          <p:cNvGrpSpPr/>
          <p:nvPr/>
        </p:nvGrpSpPr>
        <p:grpSpPr>
          <a:xfrm rot="0">
            <a:off x="638026" y="5978575"/>
            <a:ext cx="7099399" cy="1067841"/>
            <a:chOff x="0" y="0"/>
            <a:chExt cx="9465865" cy="1423788"/>
          </a:xfrm>
        </p:grpSpPr>
        <p:sp>
          <p:nvSpPr>
            <p:cNvPr name="Freeform 65" id="65"/>
            <p:cNvSpPr/>
            <p:nvPr/>
          </p:nvSpPr>
          <p:spPr>
            <a:xfrm flipH="false" flipV="false" rot="0">
              <a:off x="12700" y="12700"/>
              <a:ext cx="9440418" cy="1398397"/>
            </a:xfrm>
            <a:custGeom>
              <a:avLst/>
              <a:gdLst/>
              <a:ahLst/>
              <a:cxnLst/>
              <a:rect r="r" b="b" t="t" l="l"/>
              <a:pathLst>
                <a:path h="1398397" w="9440418">
                  <a:moveTo>
                    <a:pt x="0" y="370078"/>
                  </a:moveTo>
                  <a:cubicBezTo>
                    <a:pt x="0" y="165735"/>
                    <a:pt x="168275" y="0"/>
                    <a:pt x="375793" y="0"/>
                  </a:cubicBezTo>
                  <a:lnTo>
                    <a:pt x="9064625" y="0"/>
                  </a:lnTo>
                  <a:cubicBezTo>
                    <a:pt x="9272143" y="0"/>
                    <a:pt x="9440418" y="165735"/>
                    <a:pt x="9440418" y="370078"/>
                  </a:cubicBezTo>
                  <a:lnTo>
                    <a:pt x="9440418" y="1028319"/>
                  </a:lnTo>
                  <a:cubicBezTo>
                    <a:pt x="9440418" y="1232662"/>
                    <a:pt x="9272143" y="1398397"/>
                    <a:pt x="9064625" y="1398397"/>
                  </a:cubicBezTo>
                  <a:lnTo>
                    <a:pt x="375793" y="1398397"/>
                  </a:lnTo>
                  <a:cubicBezTo>
                    <a:pt x="168275" y="1398397"/>
                    <a:pt x="0" y="1232662"/>
                    <a:pt x="0" y="1028319"/>
                  </a:cubicBezTo>
                  <a:close/>
                </a:path>
              </a:pathLst>
            </a:custGeom>
            <a:solidFill>
              <a:srgbClr val="F3F3FF"/>
            </a:solidFill>
          </p:spPr>
        </p:sp>
        <p:sp>
          <p:nvSpPr>
            <p:cNvPr name="Freeform 66" id="66"/>
            <p:cNvSpPr/>
            <p:nvPr/>
          </p:nvSpPr>
          <p:spPr>
            <a:xfrm flipH="false" flipV="false" rot="0">
              <a:off x="0" y="0"/>
              <a:ext cx="9465818" cy="1423797"/>
            </a:xfrm>
            <a:custGeom>
              <a:avLst/>
              <a:gdLst/>
              <a:ahLst/>
              <a:cxnLst/>
              <a:rect r="r" b="b" t="t" l="l"/>
              <a:pathLst>
                <a:path h="1423797" w="9465818">
                  <a:moveTo>
                    <a:pt x="0" y="382778"/>
                  </a:moveTo>
                  <a:cubicBezTo>
                    <a:pt x="0" y="171196"/>
                    <a:pt x="174117" y="0"/>
                    <a:pt x="388493" y="0"/>
                  </a:cubicBezTo>
                  <a:lnTo>
                    <a:pt x="9077325" y="0"/>
                  </a:lnTo>
                  <a:lnTo>
                    <a:pt x="9077325" y="12700"/>
                  </a:lnTo>
                  <a:lnTo>
                    <a:pt x="9077325" y="0"/>
                  </a:lnTo>
                  <a:cubicBezTo>
                    <a:pt x="9291701" y="0"/>
                    <a:pt x="9465818" y="171196"/>
                    <a:pt x="9465818" y="382778"/>
                  </a:cubicBezTo>
                  <a:lnTo>
                    <a:pt x="9453118" y="382778"/>
                  </a:lnTo>
                  <a:lnTo>
                    <a:pt x="9465818" y="382778"/>
                  </a:lnTo>
                  <a:lnTo>
                    <a:pt x="9465818" y="1041019"/>
                  </a:lnTo>
                  <a:lnTo>
                    <a:pt x="9453118" y="1041019"/>
                  </a:lnTo>
                  <a:lnTo>
                    <a:pt x="9465818" y="1041019"/>
                  </a:lnTo>
                  <a:cubicBezTo>
                    <a:pt x="9465818" y="1252601"/>
                    <a:pt x="9291701" y="1423797"/>
                    <a:pt x="9077325" y="1423797"/>
                  </a:cubicBezTo>
                  <a:lnTo>
                    <a:pt x="9077325" y="1411097"/>
                  </a:lnTo>
                  <a:lnTo>
                    <a:pt x="9077325" y="1423797"/>
                  </a:lnTo>
                  <a:lnTo>
                    <a:pt x="388493" y="1423797"/>
                  </a:lnTo>
                  <a:lnTo>
                    <a:pt x="388493" y="1411097"/>
                  </a:lnTo>
                  <a:lnTo>
                    <a:pt x="388493" y="1423797"/>
                  </a:lnTo>
                  <a:cubicBezTo>
                    <a:pt x="174117" y="1423797"/>
                    <a:pt x="0" y="1252601"/>
                    <a:pt x="0" y="1041019"/>
                  </a:cubicBezTo>
                  <a:lnTo>
                    <a:pt x="0" y="382778"/>
                  </a:lnTo>
                  <a:lnTo>
                    <a:pt x="12700" y="382778"/>
                  </a:lnTo>
                  <a:lnTo>
                    <a:pt x="0" y="382778"/>
                  </a:lnTo>
                  <a:moveTo>
                    <a:pt x="25400" y="382778"/>
                  </a:moveTo>
                  <a:lnTo>
                    <a:pt x="25400" y="1041019"/>
                  </a:lnTo>
                  <a:lnTo>
                    <a:pt x="12700" y="1041019"/>
                  </a:lnTo>
                  <a:lnTo>
                    <a:pt x="25400" y="1041019"/>
                  </a:lnTo>
                  <a:cubicBezTo>
                    <a:pt x="25400" y="1238250"/>
                    <a:pt x="187833" y="1398397"/>
                    <a:pt x="388493" y="1398397"/>
                  </a:cubicBezTo>
                  <a:lnTo>
                    <a:pt x="9077325" y="1398397"/>
                  </a:lnTo>
                  <a:cubicBezTo>
                    <a:pt x="9277985" y="1398397"/>
                    <a:pt x="9440418" y="1238250"/>
                    <a:pt x="9440418" y="1041019"/>
                  </a:cubicBezTo>
                  <a:lnTo>
                    <a:pt x="9440418" y="382778"/>
                  </a:lnTo>
                  <a:cubicBezTo>
                    <a:pt x="9440418" y="185547"/>
                    <a:pt x="9278112" y="25400"/>
                    <a:pt x="9077325" y="25400"/>
                  </a:cubicBezTo>
                  <a:lnTo>
                    <a:pt x="388493" y="25400"/>
                  </a:lnTo>
                  <a:lnTo>
                    <a:pt x="388493" y="12700"/>
                  </a:lnTo>
                  <a:lnTo>
                    <a:pt x="388493" y="25400"/>
                  </a:lnTo>
                  <a:cubicBezTo>
                    <a:pt x="187833" y="25400"/>
                    <a:pt x="25400" y="185547"/>
                    <a:pt x="25400" y="382778"/>
                  </a:cubicBezTo>
                  <a:close/>
                </a:path>
              </a:pathLst>
            </a:custGeom>
            <a:solidFill>
              <a:srgbClr val="018CE1"/>
            </a:solidFill>
          </p:spPr>
        </p:sp>
      </p:grpSp>
      <p:grpSp>
        <p:nvGrpSpPr>
          <p:cNvPr name="Group 67" id="67"/>
          <p:cNvGrpSpPr/>
          <p:nvPr/>
        </p:nvGrpSpPr>
        <p:grpSpPr>
          <a:xfrm rot="0">
            <a:off x="4057650" y="6349901"/>
            <a:ext cx="260151" cy="325190"/>
            <a:chOff x="0" y="0"/>
            <a:chExt cx="346868" cy="433587"/>
          </a:xfrm>
        </p:grpSpPr>
        <p:sp>
          <p:nvSpPr>
            <p:cNvPr name="Freeform 68" id="68"/>
            <p:cNvSpPr/>
            <p:nvPr/>
          </p:nvSpPr>
          <p:spPr>
            <a:xfrm flipH="false" flipV="false" rot="0">
              <a:off x="0" y="0"/>
              <a:ext cx="346868" cy="433587"/>
            </a:xfrm>
            <a:custGeom>
              <a:avLst/>
              <a:gdLst/>
              <a:ahLst/>
              <a:cxnLst/>
              <a:rect r="r" b="b" t="t" l="l"/>
              <a:pathLst>
                <a:path h="433587" w="346868">
                  <a:moveTo>
                    <a:pt x="0" y="0"/>
                  </a:moveTo>
                  <a:lnTo>
                    <a:pt x="346868" y="0"/>
                  </a:lnTo>
                  <a:lnTo>
                    <a:pt x="346868" y="433587"/>
                  </a:lnTo>
                  <a:lnTo>
                    <a:pt x="0" y="433587"/>
                  </a:lnTo>
                  <a:close/>
                </a:path>
              </a:pathLst>
            </a:custGeom>
            <a:solidFill>
              <a:srgbClr val="000000">
                <a:alpha val="0"/>
              </a:srgbClr>
            </a:solidFill>
          </p:spPr>
        </p:sp>
        <p:sp>
          <p:nvSpPr>
            <p:cNvPr name="TextBox 69" id="69"/>
            <p:cNvSpPr txBox="true"/>
            <p:nvPr/>
          </p:nvSpPr>
          <p:spPr>
            <a:xfrm>
              <a:off x="0" y="-76200"/>
              <a:ext cx="346868" cy="509787"/>
            </a:xfrm>
            <a:prstGeom prst="rect">
              <a:avLst/>
            </a:prstGeom>
          </p:spPr>
          <p:txBody>
            <a:bodyPr anchor="t" rtlCol="false" tIns="0" lIns="0" bIns="0" rIns="0"/>
            <a:lstStyle/>
            <a:p>
              <a:pPr algn="ctr">
                <a:lnSpc>
                  <a:spcPts val="3250"/>
                </a:lnSpc>
              </a:pPr>
              <a:r>
                <a:rPr lang="en-US" sz="2000" b="true">
                  <a:solidFill>
                    <a:srgbClr val="00002E"/>
                  </a:solidFill>
                  <a:latin typeface="Nunito Bold"/>
                  <a:ea typeface="Nunito Bold"/>
                  <a:cs typeface="Nunito Bold"/>
                  <a:sym typeface="Nunito Bold"/>
                </a:rPr>
                <a:t>5</a:t>
              </a:r>
            </a:p>
          </p:txBody>
        </p:sp>
      </p:grpSp>
      <p:grpSp>
        <p:nvGrpSpPr>
          <p:cNvPr name="Group 70" id="70"/>
          <p:cNvGrpSpPr/>
          <p:nvPr/>
        </p:nvGrpSpPr>
        <p:grpSpPr>
          <a:xfrm rot="0">
            <a:off x="7912894" y="6173092"/>
            <a:ext cx="2176760" cy="272058"/>
            <a:chOff x="0" y="0"/>
            <a:chExt cx="2902347" cy="362743"/>
          </a:xfrm>
        </p:grpSpPr>
        <p:sp>
          <p:nvSpPr>
            <p:cNvPr name="Freeform 71" id="71"/>
            <p:cNvSpPr/>
            <p:nvPr/>
          </p:nvSpPr>
          <p:spPr>
            <a:xfrm flipH="false" flipV="false" rot="0">
              <a:off x="0" y="0"/>
              <a:ext cx="2902347" cy="362743"/>
            </a:xfrm>
            <a:custGeom>
              <a:avLst/>
              <a:gdLst/>
              <a:ahLst/>
              <a:cxnLst/>
              <a:rect r="r" b="b" t="t" l="l"/>
              <a:pathLst>
                <a:path h="362743" w="2902347">
                  <a:moveTo>
                    <a:pt x="0" y="0"/>
                  </a:moveTo>
                  <a:lnTo>
                    <a:pt x="2902347" y="0"/>
                  </a:lnTo>
                  <a:lnTo>
                    <a:pt x="2902347" y="362743"/>
                  </a:lnTo>
                  <a:lnTo>
                    <a:pt x="0" y="362743"/>
                  </a:lnTo>
                  <a:close/>
                </a:path>
              </a:pathLst>
            </a:custGeom>
            <a:solidFill>
              <a:srgbClr val="000000">
                <a:alpha val="0"/>
              </a:srgbClr>
            </a:solidFill>
          </p:spPr>
        </p:sp>
        <p:sp>
          <p:nvSpPr>
            <p:cNvPr name="TextBox 72" id="72"/>
            <p:cNvSpPr txBox="true"/>
            <p:nvPr/>
          </p:nvSpPr>
          <p:spPr>
            <a:xfrm>
              <a:off x="0" y="-9525"/>
              <a:ext cx="2902347" cy="372268"/>
            </a:xfrm>
            <a:prstGeom prst="rect">
              <a:avLst/>
            </a:prstGeom>
          </p:spPr>
          <p:txBody>
            <a:bodyPr anchor="t" rtlCol="false" tIns="0" lIns="0" bIns="0" rIns="0"/>
            <a:lstStyle/>
            <a:p>
              <a:pPr algn="l">
                <a:lnSpc>
                  <a:spcPts val="2124"/>
                </a:lnSpc>
              </a:pPr>
              <a:r>
                <a:rPr lang="en-US" sz="1687" b="true">
                  <a:solidFill>
                    <a:srgbClr val="00002E"/>
                  </a:solidFill>
                  <a:latin typeface="Nunito Bold"/>
                  <a:ea typeface="Nunito Bold"/>
                  <a:cs typeface="Nunito Bold"/>
                  <a:sym typeface="Nunito Bold"/>
                </a:rPr>
                <a:t>Memahami</a:t>
              </a:r>
            </a:p>
          </p:txBody>
        </p:sp>
      </p:grpSp>
      <p:grpSp>
        <p:nvGrpSpPr>
          <p:cNvPr name="Group 73" id="73"/>
          <p:cNvGrpSpPr/>
          <p:nvPr/>
        </p:nvGrpSpPr>
        <p:grpSpPr>
          <a:xfrm rot="0">
            <a:off x="7912894" y="6556027"/>
            <a:ext cx="4835873" cy="295870"/>
            <a:chOff x="0" y="0"/>
            <a:chExt cx="6447830" cy="394493"/>
          </a:xfrm>
        </p:grpSpPr>
        <p:sp>
          <p:nvSpPr>
            <p:cNvPr name="Freeform 74" id="74"/>
            <p:cNvSpPr/>
            <p:nvPr/>
          </p:nvSpPr>
          <p:spPr>
            <a:xfrm flipH="false" flipV="false" rot="0">
              <a:off x="0" y="0"/>
              <a:ext cx="6447830" cy="394493"/>
            </a:xfrm>
            <a:custGeom>
              <a:avLst/>
              <a:gdLst/>
              <a:ahLst/>
              <a:cxnLst/>
              <a:rect r="r" b="b" t="t" l="l"/>
              <a:pathLst>
                <a:path h="394493" w="6447830">
                  <a:moveTo>
                    <a:pt x="0" y="0"/>
                  </a:moveTo>
                  <a:lnTo>
                    <a:pt x="6447830" y="0"/>
                  </a:lnTo>
                  <a:lnTo>
                    <a:pt x="6447830" y="394493"/>
                  </a:lnTo>
                  <a:lnTo>
                    <a:pt x="0" y="394493"/>
                  </a:lnTo>
                  <a:close/>
                </a:path>
              </a:pathLst>
            </a:custGeom>
            <a:solidFill>
              <a:srgbClr val="000000">
                <a:alpha val="0"/>
              </a:srgbClr>
            </a:solidFill>
          </p:spPr>
        </p:sp>
        <p:sp>
          <p:nvSpPr>
            <p:cNvPr name="TextBox 75" id="75"/>
            <p:cNvSpPr txBox="true"/>
            <p:nvPr/>
          </p:nvSpPr>
          <p:spPr>
            <a:xfrm>
              <a:off x="0" y="-66675"/>
              <a:ext cx="6447830" cy="461168"/>
            </a:xfrm>
            <a:prstGeom prst="rect">
              <a:avLst/>
            </a:prstGeom>
          </p:spPr>
          <p:txBody>
            <a:bodyPr anchor="t" rtlCol="false" tIns="0" lIns="0" bIns="0" rIns="0"/>
            <a:lstStyle/>
            <a:p>
              <a:pPr algn="l">
                <a:lnSpc>
                  <a:spcPts val="2312"/>
                </a:lnSpc>
              </a:pPr>
              <a:r>
                <a:rPr lang="en-US" sz="1437">
                  <a:solidFill>
                    <a:srgbClr val="00002E"/>
                  </a:solidFill>
                  <a:latin typeface="PT Sans"/>
                  <a:ea typeface="PT Sans"/>
                  <a:cs typeface="PT Sans"/>
                  <a:sym typeface="PT Sans"/>
                </a:rPr>
                <a:t>Kemampuan menjelaskan dan menginterpretasikan informasi</a:t>
              </a:r>
            </a:p>
          </p:txBody>
        </p:sp>
      </p:grpSp>
      <p:grpSp>
        <p:nvGrpSpPr>
          <p:cNvPr name="Group 76" id="76"/>
          <p:cNvGrpSpPr/>
          <p:nvPr/>
        </p:nvGrpSpPr>
        <p:grpSpPr>
          <a:xfrm rot="0">
            <a:off x="7820322" y="7032129"/>
            <a:ext cx="9727704" cy="9525"/>
            <a:chOff x="0" y="0"/>
            <a:chExt cx="12970272" cy="12700"/>
          </a:xfrm>
        </p:grpSpPr>
        <p:sp>
          <p:nvSpPr>
            <p:cNvPr name="Freeform 77" id="77"/>
            <p:cNvSpPr/>
            <p:nvPr/>
          </p:nvSpPr>
          <p:spPr>
            <a:xfrm flipH="false" flipV="false" rot="0">
              <a:off x="0" y="0"/>
              <a:ext cx="12970256" cy="12700"/>
            </a:xfrm>
            <a:custGeom>
              <a:avLst/>
              <a:gdLst/>
              <a:ahLst/>
              <a:cxnLst/>
              <a:rect r="r" b="b" t="t" l="l"/>
              <a:pathLst>
                <a:path h="12700" w="12970256">
                  <a:moveTo>
                    <a:pt x="0" y="6350"/>
                  </a:moveTo>
                  <a:cubicBezTo>
                    <a:pt x="0" y="2794"/>
                    <a:pt x="2794" y="0"/>
                    <a:pt x="6350" y="0"/>
                  </a:cubicBezTo>
                  <a:lnTo>
                    <a:pt x="12963906" y="0"/>
                  </a:lnTo>
                  <a:cubicBezTo>
                    <a:pt x="12967463" y="0"/>
                    <a:pt x="12970256" y="2794"/>
                    <a:pt x="12970256" y="6350"/>
                  </a:cubicBezTo>
                  <a:cubicBezTo>
                    <a:pt x="12970256" y="9906"/>
                    <a:pt x="12967463" y="12700"/>
                    <a:pt x="12963906" y="12700"/>
                  </a:cubicBezTo>
                  <a:lnTo>
                    <a:pt x="6350" y="12700"/>
                  </a:lnTo>
                  <a:cubicBezTo>
                    <a:pt x="2794" y="12700"/>
                    <a:pt x="0" y="9906"/>
                    <a:pt x="0" y="6350"/>
                  </a:cubicBezTo>
                  <a:close/>
                </a:path>
              </a:pathLst>
            </a:custGeom>
            <a:solidFill>
              <a:srgbClr val="018CE1"/>
            </a:solidFill>
          </p:spPr>
        </p:sp>
      </p:grpSp>
      <p:grpSp>
        <p:nvGrpSpPr>
          <p:cNvPr name="Group 78" id="78"/>
          <p:cNvGrpSpPr/>
          <p:nvPr/>
        </p:nvGrpSpPr>
        <p:grpSpPr>
          <a:xfrm rot="0">
            <a:off x="638026" y="7119789"/>
            <a:ext cx="8515499" cy="1067841"/>
            <a:chOff x="0" y="0"/>
            <a:chExt cx="11353998" cy="1423788"/>
          </a:xfrm>
        </p:grpSpPr>
        <p:sp>
          <p:nvSpPr>
            <p:cNvPr name="Freeform 79" id="79"/>
            <p:cNvSpPr/>
            <p:nvPr/>
          </p:nvSpPr>
          <p:spPr>
            <a:xfrm flipH="false" flipV="false" rot="0">
              <a:off x="12700" y="12700"/>
              <a:ext cx="11328526" cy="1398397"/>
            </a:xfrm>
            <a:custGeom>
              <a:avLst/>
              <a:gdLst/>
              <a:ahLst/>
              <a:cxnLst/>
              <a:rect r="r" b="b" t="t" l="l"/>
              <a:pathLst>
                <a:path h="1398397" w="11328526">
                  <a:moveTo>
                    <a:pt x="0" y="370078"/>
                  </a:moveTo>
                  <a:cubicBezTo>
                    <a:pt x="0" y="165735"/>
                    <a:pt x="168275" y="0"/>
                    <a:pt x="375920" y="0"/>
                  </a:cubicBezTo>
                  <a:lnTo>
                    <a:pt x="10952607" y="0"/>
                  </a:lnTo>
                  <a:cubicBezTo>
                    <a:pt x="11160251" y="0"/>
                    <a:pt x="11328526" y="165735"/>
                    <a:pt x="11328526" y="370078"/>
                  </a:cubicBezTo>
                  <a:lnTo>
                    <a:pt x="11328526" y="1028319"/>
                  </a:lnTo>
                  <a:cubicBezTo>
                    <a:pt x="11328526" y="1232662"/>
                    <a:pt x="11160251" y="1398397"/>
                    <a:pt x="10952607" y="1398397"/>
                  </a:cubicBezTo>
                  <a:lnTo>
                    <a:pt x="375920" y="1398397"/>
                  </a:lnTo>
                  <a:cubicBezTo>
                    <a:pt x="168275" y="1398397"/>
                    <a:pt x="0" y="1232662"/>
                    <a:pt x="0" y="1028319"/>
                  </a:cubicBezTo>
                  <a:close/>
                </a:path>
              </a:pathLst>
            </a:custGeom>
            <a:solidFill>
              <a:srgbClr val="F3F3FF"/>
            </a:solidFill>
          </p:spPr>
        </p:sp>
        <p:sp>
          <p:nvSpPr>
            <p:cNvPr name="Freeform 80" id="80"/>
            <p:cNvSpPr/>
            <p:nvPr/>
          </p:nvSpPr>
          <p:spPr>
            <a:xfrm flipH="false" flipV="false" rot="0">
              <a:off x="0" y="0"/>
              <a:ext cx="11353926" cy="1423797"/>
            </a:xfrm>
            <a:custGeom>
              <a:avLst/>
              <a:gdLst/>
              <a:ahLst/>
              <a:cxnLst/>
              <a:rect r="r" b="b" t="t" l="l"/>
              <a:pathLst>
                <a:path h="1423797" w="11353926">
                  <a:moveTo>
                    <a:pt x="0" y="382778"/>
                  </a:moveTo>
                  <a:cubicBezTo>
                    <a:pt x="0" y="171196"/>
                    <a:pt x="174244" y="0"/>
                    <a:pt x="388620" y="0"/>
                  </a:cubicBezTo>
                  <a:lnTo>
                    <a:pt x="10965307" y="0"/>
                  </a:lnTo>
                  <a:lnTo>
                    <a:pt x="10965307" y="12700"/>
                  </a:lnTo>
                  <a:lnTo>
                    <a:pt x="10965307" y="0"/>
                  </a:lnTo>
                  <a:cubicBezTo>
                    <a:pt x="11179810" y="0"/>
                    <a:pt x="11353926" y="171196"/>
                    <a:pt x="11353926" y="382778"/>
                  </a:cubicBezTo>
                  <a:lnTo>
                    <a:pt x="11341226" y="382778"/>
                  </a:lnTo>
                  <a:lnTo>
                    <a:pt x="11353926" y="382778"/>
                  </a:lnTo>
                  <a:lnTo>
                    <a:pt x="11353926" y="1041019"/>
                  </a:lnTo>
                  <a:lnTo>
                    <a:pt x="11341226" y="1041019"/>
                  </a:lnTo>
                  <a:lnTo>
                    <a:pt x="11353926" y="1041019"/>
                  </a:lnTo>
                  <a:cubicBezTo>
                    <a:pt x="11353926" y="1252601"/>
                    <a:pt x="11179683" y="1423797"/>
                    <a:pt x="10965307" y="1423797"/>
                  </a:cubicBezTo>
                  <a:lnTo>
                    <a:pt x="10965307" y="1411097"/>
                  </a:lnTo>
                  <a:lnTo>
                    <a:pt x="10965307" y="1423797"/>
                  </a:lnTo>
                  <a:lnTo>
                    <a:pt x="388620" y="1423797"/>
                  </a:lnTo>
                  <a:lnTo>
                    <a:pt x="388620" y="1411097"/>
                  </a:lnTo>
                  <a:lnTo>
                    <a:pt x="388620" y="1423797"/>
                  </a:lnTo>
                  <a:cubicBezTo>
                    <a:pt x="174244" y="1423797"/>
                    <a:pt x="0" y="1252601"/>
                    <a:pt x="0" y="1041019"/>
                  </a:cubicBezTo>
                  <a:lnTo>
                    <a:pt x="0" y="382778"/>
                  </a:lnTo>
                  <a:lnTo>
                    <a:pt x="12700" y="382778"/>
                  </a:lnTo>
                  <a:lnTo>
                    <a:pt x="0" y="382778"/>
                  </a:lnTo>
                  <a:moveTo>
                    <a:pt x="25400" y="382778"/>
                  </a:moveTo>
                  <a:lnTo>
                    <a:pt x="25400" y="1041019"/>
                  </a:lnTo>
                  <a:lnTo>
                    <a:pt x="12700" y="1041019"/>
                  </a:lnTo>
                  <a:lnTo>
                    <a:pt x="25400" y="1041019"/>
                  </a:lnTo>
                  <a:cubicBezTo>
                    <a:pt x="25400" y="1238250"/>
                    <a:pt x="187833" y="1398397"/>
                    <a:pt x="388620" y="1398397"/>
                  </a:cubicBezTo>
                  <a:lnTo>
                    <a:pt x="10965307" y="1398397"/>
                  </a:lnTo>
                  <a:cubicBezTo>
                    <a:pt x="11166094" y="1398397"/>
                    <a:pt x="11328526" y="1238250"/>
                    <a:pt x="11328526" y="1041019"/>
                  </a:cubicBezTo>
                  <a:lnTo>
                    <a:pt x="11328526" y="382778"/>
                  </a:lnTo>
                  <a:cubicBezTo>
                    <a:pt x="11328654" y="185547"/>
                    <a:pt x="11166094" y="25400"/>
                    <a:pt x="10965307" y="25400"/>
                  </a:cubicBezTo>
                  <a:lnTo>
                    <a:pt x="388620" y="25400"/>
                  </a:lnTo>
                  <a:lnTo>
                    <a:pt x="388620" y="12700"/>
                  </a:lnTo>
                  <a:lnTo>
                    <a:pt x="388620" y="25400"/>
                  </a:lnTo>
                  <a:cubicBezTo>
                    <a:pt x="187833" y="25400"/>
                    <a:pt x="25400" y="185547"/>
                    <a:pt x="25400" y="382778"/>
                  </a:cubicBezTo>
                  <a:close/>
                </a:path>
              </a:pathLst>
            </a:custGeom>
            <a:solidFill>
              <a:srgbClr val="DA33BF"/>
            </a:solidFill>
          </p:spPr>
        </p:sp>
      </p:grpSp>
      <p:grpSp>
        <p:nvGrpSpPr>
          <p:cNvPr name="Group 81" id="81"/>
          <p:cNvGrpSpPr/>
          <p:nvPr/>
        </p:nvGrpSpPr>
        <p:grpSpPr>
          <a:xfrm rot="0">
            <a:off x="4765625" y="7491115"/>
            <a:ext cx="260151" cy="325190"/>
            <a:chOff x="0" y="0"/>
            <a:chExt cx="346868" cy="433587"/>
          </a:xfrm>
        </p:grpSpPr>
        <p:sp>
          <p:nvSpPr>
            <p:cNvPr name="Freeform 82" id="82"/>
            <p:cNvSpPr/>
            <p:nvPr/>
          </p:nvSpPr>
          <p:spPr>
            <a:xfrm flipH="false" flipV="false" rot="0">
              <a:off x="0" y="0"/>
              <a:ext cx="346868" cy="433587"/>
            </a:xfrm>
            <a:custGeom>
              <a:avLst/>
              <a:gdLst/>
              <a:ahLst/>
              <a:cxnLst/>
              <a:rect r="r" b="b" t="t" l="l"/>
              <a:pathLst>
                <a:path h="433587" w="346868">
                  <a:moveTo>
                    <a:pt x="0" y="0"/>
                  </a:moveTo>
                  <a:lnTo>
                    <a:pt x="346868" y="0"/>
                  </a:lnTo>
                  <a:lnTo>
                    <a:pt x="346868" y="433587"/>
                  </a:lnTo>
                  <a:lnTo>
                    <a:pt x="0" y="433587"/>
                  </a:lnTo>
                  <a:close/>
                </a:path>
              </a:pathLst>
            </a:custGeom>
            <a:solidFill>
              <a:srgbClr val="000000">
                <a:alpha val="0"/>
              </a:srgbClr>
            </a:solidFill>
          </p:spPr>
        </p:sp>
        <p:sp>
          <p:nvSpPr>
            <p:cNvPr name="TextBox 83" id="83"/>
            <p:cNvSpPr txBox="true"/>
            <p:nvPr/>
          </p:nvSpPr>
          <p:spPr>
            <a:xfrm>
              <a:off x="0" y="-76200"/>
              <a:ext cx="346868" cy="509787"/>
            </a:xfrm>
            <a:prstGeom prst="rect">
              <a:avLst/>
            </a:prstGeom>
          </p:spPr>
          <p:txBody>
            <a:bodyPr anchor="t" rtlCol="false" tIns="0" lIns="0" bIns="0" rIns="0"/>
            <a:lstStyle/>
            <a:p>
              <a:pPr algn="ctr">
                <a:lnSpc>
                  <a:spcPts val="3250"/>
                </a:lnSpc>
              </a:pPr>
              <a:r>
                <a:rPr lang="en-US" sz="2000" b="true">
                  <a:solidFill>
                    <a:srgbClr val="00002E"/>
                  </a:solidFill>
                  <a:latin typeface="Nunito Bold"/>
                  <a:ea typeface="Nunito Bold"/>
                  <a:cs typeface="Nunito Bold"/>
                  <a:sym typeface="Nunito Bold"/>
                </a:rPr>
                <a:t>6</a:t>
              </a:r>
            </a:p>
          </p:txBody>
        </p:sp>
      </p:grpSp>
      <p:grpSp>
        <p:nvGrpSpPr>
          <p:cNvPr name="Group 84" id="84"/>
          <p:cNvGrpSpPr/>
          <p:nvPr/>
        </p:nvGrpSpPr>
        <p:grpSpPr>
          <a:xfrm rot="0">
            <a:off x="9328994" y="7314308"/>
            <a:ext cx="2176760" cy="272058"/>
            <a:chOff x="0" y="0"/>
            <a:chExt cx="2902347" cy="362743"/>
          </a:xfrm>
        </p:grpSpPr>
        <p:sp>
          <p:nvSpPr>
            <p:cNvPr name="Freeform 85" id="85"/>
            <p:cNvSpPr/>
            <p:nvPr/>
          </p:nvSpPr>
          <p:spPr>
            <a:xfrm flipH="false" flipV="false" rot="0">
              <a:off x="0" y="0"/>
              <a:ext cx="2902347" cy="362743"/>
            </a:xfrm>
            <a:custGeom>
              <a:avLst/>
              <a:gdLst/>
              <a:ahLst/>
              <a:cxnLst/>
              <a:rect r="r" b="b" t="t" l="l"/>
              <a:pathLst>
                <a:path h="362743" w="2902347">
                  <a:moveTo>
                    <a:pt x="0" y="0"/>
                  </a:moveTo>
                  <a:lnTo>
                    <a:pt x="2902347" y="0"/>
                  </a:lnTo>
                  <a:lnTo>
                    <a:pt x="2902347" y="362743"/>
                  </a:lnTo>
                  <a:lnTo>
                    <a:pt x="0" y="362743"/>
                  </a:lnTo>
                  <a:close/>
                </a:path>
              </a:pathLst>
            </a:custGeom>
            <a:solidFill>
              <a:srgbClr val="000000">
                <a:alpha val="0"/>
              </a:srgbClr>
            </a:solidFill>
          </p:spPr>
        </p:sp>
        <p:sp>
          <p:nvSpPr>
            <p:cNvPr name="TextBox 86" id="86"/>
            <p:cNvSpPr txBox="true"/>
            <p:nvPr/>
          </p:nvSpPr>
          <p:spPr>
            <a:xfrm>
              <a:off x="0" y="-9525"/>
              <a:ext cx="2902347" cy="372268"/>
            </a:xfrm>
            <a:prstGeom prst="rect">
              <a:avLst/>
            </a:prstGeom>
          </p:spPr>
          <p:txBody>
            <a:bodyPr anchor="t" rtlCol="false" tIns="0" lIns="0" bIns="0" rIns="0"/>
            <a:lstStyle/>
            <a:p>
              <a:pPr algn="l">
                <a:lnSpc>
                  <a:spcPts val="2124"/>
                </a:lnSpc>
              </a:pPr>
              <a:r>
                <a:rPr lang="en-US" sz="1687" b="true">
                  <a:solidFill>
                    <a:srgbClr val="00002E"/>
                  </a:solidFill>
                  <a:latin typeface="Nunito Bold"/>
                  <a:ea typeface="Nunito Bold"/>
                  <a:cs typeface="Nunito Bold"/>
                  <a:sym typeface="Nunito Bold"/>
                </a:rPr>
                <a:t>Tahu</a:t>
              </a:r>
            </a:p>
          </p:txBody>
        </p:sp>
      </p:grpSp>
      <p:grpSp>
        <p:nvGrpSpPr>
          <p:cNvPr name="Group 87" id="87"/>
          <p:cNvGrpSpPr/>
          <p:nvPr/>
        </p:nvGrpSpPr>
        <p:grpSpPr>
          <a:xfrm rot="0">
            <a:off x="9328994" y="7697241"/>
            <a:ext cx="3974455" cy="295870"/>
            <a:chOff x="0" y="0"/>
            <a:chExt cx="5299273" cy="394493"/>
          </a:xfrm>
        </p:grpSpPr>
        <p:sp>
          <p:nvSpPr>
            <p:cNvPr name="Freeform 88" id="88"/>
            <p:cNvSpPr/>
            <p:nvPr/>
          </p:nvSpPr>
          <p:spPr>
            <a:xfrm flipH="false" flipV="false" rot="0">
              <a:off x="0" y="0"/>
              <a:ext cx="5299273" cy="394493"/>
            </a:xfrm>
            <a:custGeom>
              <a:avLst/>
              <a:gdLst/>
              <a:ahLst/>
              <a:cxnLst/>
              <a:rect r="r" b="b" t="t" l="l"/>
              <a:pathLst>
                <a:path h="394493" w="5299273">
                  <a:moveTo>
                    <a:pt x="0" y="0"/>
                  </a:moveTo>
                  <a:lnTo>
                    <a:pt x="5299273" y="0"/>
                  </a:lnTo>
                  <a:lnTo>
                    <a:pt x="5299273" y="394493"/>
                  </a:lnTo>
                  <a:lnTo>
                    <a:pt x="0" y="394493"/>
                  </a:lnTo>
                  <a:close/>
                </a:path>
              </a:pathLst>
            </a:custGeom>
            <a:solidFill>
              <a:srgbClr val="000000">
                <a:alpha val="0"/>
              </a:srgbClr>
            </a:solidFill>
          </p:spPr>
        </p:sp>
        <p:sp>
          <p:nvSpPr>
            <p:cNvPr name="TextBox 89" id="89"/>
            <p:cNvSpPr txBox="true"/>
            <p:nvPr/>
          </p:nvSpPr>
          <p:spPr>
            <a:xfrm>
              <a:off x="0" y="-66675"/>
              <a:ext cx="5299273" cy="461168"/>
            </a:xfrm>
            <a:prstGeom prst="rect">
              <a:avLst/>
            </a:prstGeom>
          </p:spPr>
          <p:txBody>
            <a:bodyPr anchor="t" rtlCol="false" tIns="0" lIns="0" bIns="0" rIns="0"/>
            <a:lstStyle/>
            <a:p>
              <a:pPr algn="l">
                <a:lnSpc>
                  <a:spcPts val="2312"/>
                </a:lnSpc>
              </a:pPr>
              <a:r>
                <a:rPr lang="en-US" sz="1437">
                  <a:solidFill>
                    <a:srgbClr val="00002E"/>
                  </a:solidFill>
                  <a:latin typeface="PT Sans"/>
                  <a:ea typeface="PT Sans"/>
                  <a:cs typeface="PT Sans"/>
                  <a:sym typeface="PT Sans"/>
                </a:rPr>
                <a:t>Mengingat kembali informasi yang telah dipelajari</a:t>
              </a:r>
            </a:p>
          </p:txBody>
        </p:sp>
      </p:grpSp>
      <p:grpSp>
        <p:nvGrpSpPr>
          <p:cNvPr name="Group 90" id="90"/>
          <p:cNvGrpSpPr/>
          <p:nvPr/>
        </p:nvGrpSpPr>
        <p:grpSpPr>
          <a:xfrm rot="0">
            <a:off x="647551" y="8386167"/>
            <a:ext cx="16992897" cy="591741"/>
            <a:chOff x="0" y="0"/>
            <a:chExt cx="22657197" cy="788988"/>
          </a:xfrm>
        </p:grpSpPr>
        <p:sp>
          <p:nvSpPr>
            <p:cNvPr name="Freeform 91" id="91"/>
            <p:cNvSpPr/>
            <p:nvPr/>
          </p:nvSpPr>
          <p:spPr>
            <a:xfrm flipH="false" flipV="false" rot="0">
              <a:off x="0" y="0"/>
              <a:ext cx="22657197" cy="788988"/>
            </a:xfrm>
            <a:custGeom>
              <a:avLst/>
              <a:gdLst/>
              <a:ahLst/>
              <a:cxnLst/>
              <a:rect r="r" b="b" t="t" l="l"/>
              <a:pathLst>
                <a:path h="788988" w="22657197">
                  <a:moveTo>
                    <a:pt x="0" y="0"/>
                  </a:moveTo>
                  <a:lnTo>
                    <a:pt x="22657197" y="0"/>
                  </a:lnTo>
                  <a:lnTo>
                    <a:pt x="22657197" y="788988"/>
                  </a:lnTo>
                  <a:lnTo>
                    <a:pt x="0" y="788988"/>
                  </a:lnTo>
                  <a:close/>
                </a:path>
              </a:pathLst>
            </a:custGeom>
            <a:solidFill>
              <a:srgbClr val="000000">
                <a:alpha val="0"/>
              </a:srgbClr>
            </a:solidFill>
          </p:spPr>
        </p:sp>
        <p:sp>
          <p:nvSpPr>
            <p:cNvPr name="TextBox 92" id="92"/>
            <p:cNvSpPr txBox="true"/>
            <p:nvPr/>
          </p:nvSpPr>
          <p:spPr>
            <a:xfrm>
              <a:off x="0" y="-66675"/>
              <a:ext cx="22657197" cy="855663"/>
            </a:xfrm>
            <a:prstGeom prst="rect">
              <a:avLst/>
            </a:prstGeom>
          </p:spPr>
          <p:txBody>
            <a:bodyPr anchor="t" rtlCol="false" tIns="0" lIns="0" bIns="0" rIns="0"/>
            <a:lstStyle/>
            <a:p>
              <a:pPr algn="l">
                <a:lnSpc>
                  <a:spcPts val="2312"/>
                </a:lnSpc>
              </a:pPr>
              <a:r>
                <a:rPr lang="en-US" sz="1437">
                  <a:solidFill>
                    <a:srgbClr val="00002E"/>
                  </a:solidFill>
                  <a:latin typeface="PT Sans"/>
                  <a:ea typeface="PT Sans"/>
                  <a:cs typeface="PT Sans"/>
                  <a:sym typeface="PT Sans"/>
                </a:rPr>
                <a:t>Pengetahuan dalam konteks kesehatan merupakan hasil dari tahu setelah seseorang melakukan penginderaan terhadap informasi kesehatan. Pengetahuan menjadi dasar penting dalam pembentukan perilaku sadar dan berdasarkan pilihan yang informasinya telah dipahami dengan baik.</a:t>
              </a:r>
            </a:p>
          </p:txBody>
        </p:sp>
      </p:grpSp>
      <p:grpSp>
        <p:nvGrpSpPr>
          <p:cNvPr name="Group 93" id="93"/>
          <p:cNvGrpSpPr/>
          <p:nvPr/>
        </p:nvGrpSpPr>
        <p:grpSpPr>
          <a:xfrm rot="0">
            <a:off x="647551" y="9185970"/>
            <a:ext cx="16992897" cy="591741"/>
            <a:chOff x="0" y="0"/>
            <a:chExt cx="22657197" cy="788988"/>
          </a:xfrm>
        </p:grpSpPr>
        <p:sp>
          <p:nvSpPr>
            <p:cNvPr name="Freeform 94" id="94"/>
            <p:cNvSpPr/>
            <p:nvPr/>
          </p:nvSpPr>
          <p:spPr>
            <a:xfrm flipH="false" flipV="false" rot="0">
              <a:off x="0" y="0"/>
              <a:ext cx="22657197" cy="788988"/>
            </a:xfrm>
            <a:custGeom>
              <a:avLst/>
              <a:gdLst/>
              <a:ahLst/>
              <a:cxnLst/>
              <a:rect r="r" b="b" t="t" l="l"/>
              <a:pathLst>
                <a:path h="788988" w="22657197">
                  <a:moveTo>
                    <a:pt x="0" y="0"/>
                  </a:moveTo>
                  <a:lnTo>
                    <a:pt x="22657197" y="0"/>
                  </a:lnTo>
                  <a:lnTo>
                    <a:pt x="22657197" y="788988"/>
                  </a:lnTo>
                  <a:lnTo>
                    <a:pt x="0" y="788988"/>
                  </a:lnTo>
                  <a:close/>
                </a:path>
              </a:pathLst>
            </a:custGeom>
            <a:solidFill>
              <a:srgbClr val="000000">
                <a:alpha val="0"/>
              </a:srgbClr>
            </a:solidFill>
          </p:spPr>
        </p:sp>
        <p:sp>
          <p:nvSpPr>
            <p:cNvPr name="TextBox 95" id="95"/>
            <p:cNvSpPr txBox="true"/>
            <p:nvPr/>
          </p:nvSpPr>
          <p:spPr>
            <a:xfrm>
              <a:off x="0" y="-66675"/>
              <a:ext cx="22657197" cy="855663"/>
            </a:xfrm>
            <a:prstGeom prst="rect">
              <a:avLst/>
            </a:prstGeom>
          </p:spPr>
          <p:txBody>
            <a:bodyPr anchor="t" rtlCol="false" tIns="0" lIns="0" bIns="0" rIns="0"/>
            <a:lstStyle/>
            <a:p>
              <a:pPr algn="l">
                <a:lnSpc>
                  <a:spcPts val="2312"/>
                </a:lnSpc>
              </a:pPr>
              <a:r>
                <a:rPr lang="en-US" sz="1437">
                  <a:solidFill>
                    <a:srgbClr val="00002E"/>
                  </a:solidFill>
                  <a:latin typeface="PT Sans"/>
                  <a:ea typeface="PT Sans"/>
                  <a:cs typeface="PT Sans"/>
                  <a:sym typeface="PT Sans"/>
                </a:rPr>
                <a:t>Tingkatan pengetahuan mulai dari sekadar mengenal informasi hingga mampu mengevaluasi dengan kritis merupakan proses bertahap yang memengaruhi kedalaman pemahaman seseorang terhadap isu kesehatan. Dalam promosi kesehatan, intervensi idealnya dirancang untuk mendorong peningkatan level pengetahuan masyarakat.</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F">
                <a:alpha val="56078"/>
              </a:srgbClr>
            </a:solidFill>
          </p:spPr>
        </p:sp>
      </p:grpSp>
      <p:grpSp>
        <p:nvGrpSpPr>
          <p:cNvPr name="Group 5" id="5"/>
          <p:cNvGrpSpPr/>
          <p:nvPr/>
        </p:nvGrpSpPr>
        <p:grpSpPr>
          <a:xfrm rot="0">
            <a:off x="931812" y="816471"/>
            <a:ext cx="10657285" cy="1121360"/>
            <a:chOff x="0" y="0"/>
            <a:chExt cx="9921875" cy="1043980"/>
          </a:xfrm>
        </p:grpSpPr>
        <p:sp>
          <p:nvSpPr>
            <p:cNvPr name="Freeform 6" id="6"/>
            <p:cNvSpPr/>
            <p:nvPr/>
          </p:nvSpPr>
          <p:spPr>
            <a:xfrm flipH="false" flipV="false" rot="0">
              <a:off x="0" y="0"/>
              <a:ext cx="9921875" cy="1043980"/>
            </a:xfrm>
            <a:custGeom>
              <a:avLst/>
              <a:gdLst/>
              <a:ahLst/>
              <a:cxnLst/>
              <a:rect r="r" b="b" t="t" l="l"/>
              <a:pathLst>
                <a:path h="1043980" w="9921875">
                  <a:moveTo>
                    <a:pt x="0" y="0"/>
                  </a:moveTo>
                  <a:lnTo>
                    <a:pt x="9921875" y="0"/>
                  </a:lnTo>
                  <a:lnTo>
                    <a:pt x="9921875" y="1043980"/>
                  </a:lnTo>
                  <a:lnTo>
                    <a:pt x="0" y="1043980"/>
                  </a:lnTo>
                  <a:close/>
                </a:path>
              </a:pathLst>
            </a:custGeom>
            <a:solidFill>
              <a:srgbClr val="000000">
                <a:alpha val="0"/>
              </a:srgbClr>
            </a:solidFill>
          </p:spPr>
        </p:sp>
        <p:sp>
          <p:nvSpPr>
            <p:cNvPr name="TextBox 7" id="7"/>
            <p:cNvSpPr txBox="true"/>
            <p:nvPr/>
          </p:nvSpPr>
          <p:spPr>
            <a:xfrm>
              <a:off x="0" y="-19050"/>
              <a:ext cx="9921875" cy="1063030"/>
            </a:xfrm>
            <a:prstGeom prst="rect">
              <a:avLst/>
            </a:prstGeom>
          </p:spPr>
          <p:txBody>
            <a:bodyPr anchor="t" rtlCol="false" tIns="0" lIns="0" bIns="0" rIns="0"/>
            <a:lstStyle/>
            <a:p>
              <a:pPr algn="l">
                <a:lnSpc>
                  <a:spcPts val="6125"/>
                </a:lnSpc>
              </a:pPr>
              <a:r>
                <a:rPr lang="en-US" sz="4875" b="true">
                  <a:solidFill>
                    <a:srgbClr val="00002E"/>
                  </a:solidFill>
                  <a:latin typeface="Nunito Bold"/>
                  <a:ea typeface="Nunito Bold"/>
                  <a:cs typeface="Nunito Bold"/>
                  <a:sym typeface="Nunito Bold"/>
                </a:rPr>
                <a:t>Perubahan Perilaku: Sikap</a:t>
              </a:r>
            </a:p>
          </p:txBody>
        </p:sp>
      </p:grpSp>
      <p:grpSp>
        <p:nvGrpSpPr>
          <p:cNvPr name="Group 8" id="8"/>
          <p:cNvGrpSpPr/>
          <p:nvPr/>
        </p:nvGrpSpPr>
        <p:grpSpPr>
          <a:xfrm rot="0">
            <a:off x="3433614" y="3458915"/>
            <a:ext cx="3132087" cy="391566"/>
            <a:chOff x="0" y="0"/>
            <a:chExt cx="4176117" cy="522088"/>
          </a:xfrm>
        </p:grpSpPr>
        <p:sp>
          <p:nvSpPr>
            <p:cNvPr name="Freeform 9" id="9"/>
            <p:cNvSpPr/>
            <p:nvPr/>
          </p:nvSpPr>
          <p:spPr>
            <a:xfrm flipH="false" flipV="false" rot="0">
              <a:off x="0" y="0"/>
              <a:ext cx="4176117" cy="522088"/>
            </a:xfrm>
            <a:custGeom>
              <a:avLst/>
              <a:gdLst/>
              <a:ahLst/>
              <a:cxnLst/>
              <a:rect r="r" b="b" t="t" l="l"/>
              <a:pathLst>
                <a:path h="522088" w="4176117">
                  <a:moveTo>
                    <a:pt x="0" y="0"/>
                  </a:moveTo>
                  <a:lnTo>
                    <a:pt x="4176117" y="0"/>
                  </a:lnTo>
                  <a:lnTo>
                    <a:pt x="4176117" y="522088"/>
                  </a:lnTo>
                  <a:lnTo>
                    <a:pt x="0" y="522088"/>
                  </a:lnTo>
                  <a:close/>
                </a:path>
              </a:pathLst>
            </a:custGeom>
            <a:solidFill>
              <a:srgbClr val="000000">
                <a:alpha val="0"/>
              </a:srgbClr>
            </a:solidFill>
          </p:spPr>
        </p:sp>
        <p:sp>
          <p:nvSpPr>
            <p:cNvPr name="TextBox 10" id="10"/>
            <p:cNvSpPr txBox="true"/>
            <p:nvPr/>
          </p:nvSpPr>
          <p:spPr>
            <a:xfrm>
              <a:off x="0" y="-9525"/>
              <a:ext cx="4176117" cy="531613"/>
            </a:xfrm>
            <a:prstGeom prst="rect">
              <a:avLst/>
            </a:prstGeom>
          </p:spPr>
          <p:txBody>
            <a:bodyPr anchor="t" rtlCol="false" tIns="0" lIns="0" bIns="0" rIns="0"/>
            <a:lstStyle/>
            <a:p>
              <a:pPr algn="r">
                <a:lnSpc>
                  <a:spcPts val="3062"/>
                </a:lnSpc>
              </a:pPr>
              <a:r>
                <a:rPr lang="en-US" sz="2437" b="true">
                  <a:solidFill>
                    <a:srgbClr val="00002E"/>
                  </a:solidFill>
                  <a:latin typeface="Nunito Bold"/>
                  <a:ea typeface="Nunito Bold"/>
                  <a:cs typeface="Nunito Bold"/>
                  <a:sym typeface="Nunito Bold"/>
                </a:rPr>
                <a:t>Komponen Kognitif</a:t>
              </a:r>
            </a:p>
          </p:txBody>
        </p:sp>
      </p:grpSp>
      <p:grpSp>
        <p:nvGrpSpPr>
          <p:cNvPr name="Group 11" id="11"/>
          <p:cNvGrpSpPr/>
          <p:nvPr/>
        </p:nvGrpSpPr>
        <p:grpSpPr>
          <a:xfrm rot="0">
            <a:off x="931812" y="4010174"/>
            <a:ext cx="5633889" cy="2555676"/>
            <a:chOff x="0" y="0"/>
            <a:chExt cx="7511852" cy="3407568"/>
          </a:xfrm>
        </p:grpSpPr>
        <p:sp>
          <p:nvSpPr>
            <p:cNvPr name="Freeform 12" id="12"/>
            <p:cNvSpPr/>
            <p:nvPr/>
          </p:nvSpPr>
          <p:spPr>
            <a:xfrm flipH="false" flipV="false" rot="0">
              <a:off x="0" y="0"/>
              <a:ext cx="7511852" cy="3407568"/>
            </a:xfrm>
            <a:custGeom>
              <a:avLst/>
              <a:gdLst/>
              <a:ahLst/>
              <a:cxnLst/>
              <a:rect r="r" b="b" t="t" l="l"/>
              <a:pathLst>
                <a:path h="3407568" w="7511852">
                  <a:moveTo>
                    <a:pt x="0" y="0"/>
                  </a:moveTo>
                  <a:lnTo>
                    <a:pt x="7511852" y="0"/>
                  </a:lnTo>
                  <a:lnTo>
                    <a:pt x="7511852" y="3407568"/>
                  </a:lnTo>
                  <a:lnTo>
                    <a:pt x="0" y="3407568"/>
                  </a:lnTo>
                  <a:close/>
                </a:path>
              </a:pathLst>
            </a:custGeom>
            <a:solidFill>
              <a:srgbClr val="000000">
                <a:alpha val="0"/>
              </a:srgbClr>
            </a:solidFill>
          </p:spPr>
        </p:sp>
        <p:sp>
          <p:nvSpPr>
            <p:cNvPr name="TextBox 13" id="13"/>
            <p:cNvSpPr txBox="true"/>
            <p:nvPr/>
          </p:nvSpPr>
          <p:spPr>
            <a:xfrm>
              <a:off x="0" y="-85725"/>
              <a:ext cx="7511852" cy="3493293"/>
            </a:xfrm>
            <a:prstGeom prst="rect">
              <a:avLst/>
            </a:prstGeom>
          </p:spPr>
          <p:txBody>
            <a:bodyPr anchor="t" rtlCol="false" tIns="0" lIns="0" bIns="0" rIns="0"/>
            <a:lstStyle/>
            <a:p>
              <a:pPr algn="just">
                <a:lnSpc>
                  <a:spcPts val="3312"/>
                </a:lnSpc>
              </a:pPr>
              <a:r>
                <a:rPr lang="en-US" sz="2062">
                  <a:solidFill>
                    <a:srgbClr val="00002E"/>
                  </a:solidFill>
                  <a:latin typeface="PT Sans"/>
                  <a:ea typeface="PT Sans"/>
                  <a:cs typeface="PT Sans"/>
                  <a:sym typeface="PT Sans"/>
                </a:rPr>
                <a:t>Berkaitan dengan pengetahuan, pandangan, dan keyakinan tentang objek sikap. Ini melibatkan pemikiran dan kepercayaan seseorang terhadap informasi kesehatan yang diterima, seperti pemahaman tentang bahaya merokok bagi kesehatan.</a:t>
              </a:r>
            </a:p>
          </p:txBody>
        </p:sp>
      </p:grpSp>
      <p:sp>
        <p:nvSpPr>
          <p:cNvPr name="Freeform 14" id="14" descr="preencoded.png"/>
          <p:cNvSpPr/>
          <p:nvPr/>
        </p:nvSpPr>
        <p:spPr>
          <a:xfrm flipH="false" flipV="false" rot="0">
            <a:off x="7098060" y="2966591"/>
            <a:ext cx="4091731" cy="4091731"/>
          </a:xfrm>
          <a:custGeom>
            <a:avLst/>
            <a:gdLst/>
            <a:ahLst/>
            <a:cxnLst/>
            <a:rect r="r" b="b" t="t" l="l"/>
            <a:pathLst>
              <a:path h="4091731" w="4091731">
                <a:moveTo>
                  <a:pt x="0" y="0"/>
                </a:moveTo>
                <a:lnTo>
                  <a:pt x="4091731" y="0"/>
                </a:lnTo>
                <a:lnTo>
                  <a:pt x="4091731" y="4091732"/>
                </a:lnTo>
                <a:lnTo>
                  <a:pt x="0" y="4091732"/>
                </a:lnTo>
                <a:lnTo>
                  <a:pt x="0" y="0"/>
                </a:lnTo>
                <a:close/>
              </a:path>
            </a:pathLst>
          </a:custGeom>
          <a:blipFill>
            <a:blip r:embed="rId4"/>
            <a:stretch>
              <a:fillRect l="0" t="0" r="0" b="0"/>
            </a:stretch>
          </a:blipFill>
        </p:spPr>
      </p:sp>
      <p:grpSp>
        <p:nvGrpSpPr>
          <p:cNvPr name="Group 15" id="15"/>
          <p:cNvGrpSpPr/>
          <p:nvPr/>
        </p:nvGrpSpPr>
        <p:grpSpPr>
          <a:xfrm rot="0">
            <a:off x="6827639" y="4665315"/>
            <a:ext cx="694135" cy="694135"/>
            <a:chOff x="0" y="0"/>
            <a:chExt cx="925513" cy="925513"/>
          </a:xfrm>
        </p:grpSpPr>
        <p:sp>
          <p:nvSpPr>
            <p:cNvPr name="Freeform 16" id="16"/>
            <p:cNvSpPr/>
            <p:nvPr/>
          </p:nvSpPr>
          <p:spPr>
            <a:xfrm flipH="false" flipV="false" rot="0">
              <a:off x="19050" y="19050"/>
              <a:ext cx="887476" cy="887476"/>
            </a:xfrm>
            <a:custGeom>
              <a:avLst/>
              <a:gdLst/>
              <a:ahLst/>
              <a:cxnLst/>
              <a:rect r="r" b="b" t="t" l="l"/>
              <a:pathLst>
                <a:path h="887476" w="887476">
                  <a:moveTo>
                    <a:pt x="0" y="443738"/>
                  </a:moveTo>
                  <a:cubicBezTo>
                    <a:pt x="0" y="198628"/>
                    <a:pt x="198628" y="0"/>
                    <a:pt x="443738" y="0"/>
                  </a:cubicBezTo>
                  <a:cubicBezTo>
                    <a:pt x="688848" y="0"/>
                    <a:pt x="887476" y="198628"/>
                    <a:pt x="887476" y="443738"/>
                  </a:cubicBezTo>
                  <a:cubicBezTo>
                    <a:pt x="887476" y="688848"/>
                    <a:pt x="688721" y="887476"/>
                    <a:pt x="443738" y="887476"/>
                  </a:cubicBezTo>
                  <a:cubicBezTo>
                    <a:pt x="198755" y="887476"/>
                    <a:pt x="0" y="688721"/>
                    <a:pt x="0" y="443738"/>
                  </a:cubicBezTo>
                  <a:close/>
                </a:path>
              </a:pathLst>
            </a:custGeom>
            <a:solidFill>
              <a:srgbClr val="F3F3FF"/>
            </a:solidFill>
          </p:spPr>
        </p:sp>
        <p:sp>
          <p:nvSpPr>
            <p:cNvPr name="Freeform 17" id="17"/>
            <p:cNvSpPr/>
            <p:nvPr/>
          </p:nvSpPr>
          <p:spPr>
            <a:xfrm flipH="false" flipV="false" rot="0">
              <a:off x="0" y="0"/>
              <a:ext cx="925576" cy="925576"/>
            </a:xfrm>
            <a:custGeom>
              <a:avLst/>
              <a:gdLst/>
              <a:ahLst/>
              <a:cxnLst/>
              <a:rect r="r" b="b" t="t" l="l"/>
              <a:pathLst>
                <a:path h="925576" w="925576">
                  <a:moveTo>
                    <a:pt x="0" y="462788"/>
                  </a:moveTo>
                  <a:cubicBezTo>
                    <a:pt x="0" y="207137"/>
                    <a:pt x="207137" y="0"/>
                    <a:pt x="462788" y="0"/>
                  </a:cubicBezTo>
                  <a:cubicBezTo>
                    <a:pt x="466344" y="0"/>
                    <a:pt x="469900" y="1016"/>
                    <a:pt x="472821" y="2921"/>
                  </a:cubicBezTo>
                  <a:lnTo>
                    <a:pt x="462788" y="19050"/>
                  </a:lnTo>
                  <a:lnTo>
                    <a:pt x="462788" y="0"/>
                  </a:lnTo>
                  <a:lnTo>
                    <a:pt x="462788" y="19050"/>
                  </a:lnTo>
                  <a:lnTo>
                    <a:pt x="462788" y="0"/>
                  </a:lnTo>
                  <a:cubicBezTo>
                    <a:pt x="718312" y="0"/>
                    <a:pt x="925576" y="207137"/>
                    <a:pt x="925576" y="462788"/>
                  </a:cubicBezTo>
                  <a:cubicBezTo>
                    <a:pt x="925576" y="470027"/>
                    <a:pt x="921512" y="476631"/>
                    <a:pt x="915035" y="479806"/>
                  </a:cubicBezTo>
                  <a:lnTo>
                    <a:pt x="906526" y="462788"/>
                  </a:lnTo>
                  <a:lnTo>
                    <a:pt x="925576" y="462788"/>
                  </a:lnTo>
                  <a:cubicBezTo>
                    <a:pt x="925576" y="718312"/>
                    <a:pt x="718439" y="925576"/>
                    <a:pt x="462788" y="925576"/>
                  </a:cubicBezTo>
                  <a:lnTo>
                    <a:pt x="462788" y="906526"/>
                  </a:lnTo>
                  <a:lnTo>
                    <a:pt x="462788" y="887476"/>
                  </a:lnTo>
                  <a:lnTo>
                    <a:pt x="462788" y="906526"/>
                  </a:lnTo>
                  <a:lnTo>
                    <a:pt x="462788" y="925576"/>
                  </a:lnTo>
                  <a:cubicBezTo>
                    <a:pt x="207137" y="925576"/>
                    <a:pt x="0" y="718312"/>
                    <a:pt x="0" y="462788"/>
                  </a:cubicBezTo>
                  <a:lnTo>
                    <a:pt x="19050" y="462788"/>
                  </a:lnTo>
                  <a:lnTo>
                    <a:pt x="0" y="462788"/>
                  </a:lnTo>
                  <a:moveTo>
                    <a:pt x="38100" y="462788"/>
                  </a:moveTo>
                  <a:lnTo>
                    <a:pt x="19050" y="462788"/>
                  </a:lnTo>
                  <a:lnTo>
                    <a:pt x="38100" y="462788"/>
                  </a:lnTo>
                  <a:cubicBezTo>
                    <a:pt x="38100" y="697230"/>
                    <a:pt x="228219" y="887476"/>
                    <a:pt x="462788" y="887476"/>
                  </a:cubicBezTo>
                  <a:cubicBezTo>
                    <a:pt x="473329" y="887476"/>
                    <a:pt x="481838" y="895985"/>
                    <a:pt x="481838" y="906526"/>
                  </a:cubicBezTo>
                  <a:cubicBezTo>
                    <a:pt x="481838" y="917067"/>
                    <a:pt x="473329" y="925576"/>
                    <a:pt x="462788" y="925576"/>
                  </a:cubicBezTo>
                  <a:cubicBezTo>
                    <a:pt x="452247" y="925576"/>
                    <a:pt x="443738" y="917067"/>
                    <a:pt x="443738" y="906526"/>
                  </a:cubicBezTo>
                  <a:cubicBezTo>
                    <a:pt x="443738" y="895985"/>
                    <a:pt x="452247" y="887476"/>
                    <a:pt x="462788" y="887476"/>
                  </a:cubicBezTo>
                  <a:cubicBezTo>
                    <a:pt x="697357" y="887476"/>
                    <a:pt x="887476" y="697357"/>
                    <a:pt x="887476" y="462788"/>
                  </a:cubicBezTo>
                  <a:cubicBezTo>
                    <a:pt x="887476" y="455549"/>
                    <a:pt x="891540" y="448945"/>
                    <a:pt x="898017" y="445770"/>
                  </a:cubicBezTo>
                  <a:lnTo>
                    <a:pt x="906526" y="462788"/>
                  </a:lnTo>
                  <a:lnTo>
                    <a:pt x="887476" y="462788"/>
                  </a:lnTo>
                  <a:cubicBezTo>
                    <a:pt x="887476" y="228219"/>
                    <a:pt x="697230" y="38100"/>
                    <a:pt x="462788" y="38100"/>
                  </a:cubicBezTo>
                  <a:cubicBezTo>
                    <a:pt x="459232" y="38100"/>
                    <a:pt x="455676" y="37084"/>
                    <a:pt x="452755" y="35179"/>
                  </a:cubicBezTo>
                  <a:lnTo>
                    <a:pt x="462788" y="19050"/>
                  </a:lnTo>
                  <a:lnTo>
                    <a:pt x="462788" y="38100"/>
                  </a:lnTo>
                  <a:cubicBezTo>
                    <a:pt x="228219" y="38100"/>
                    <a:pt x="38100" y="228219"/>
                    <a:pt x="38100" y="462788"/>
                  </a:cubicBezTo>
                  <a:close/>
                </a:path>
              </a:pathLst>
            </a:custGeom>
            <a:solidFill>
              <a:srgbClr val="2D4DF2"/>
            </a:solidFill>
          </p:spPr>
        </p:sp>
      </p:grpSp>
      <p:grpSp>
        <p:nvGrpSpPr>
          <p:cNvPr name="Group 18" id="18"/>
          <p:cNvGrpSpPr/>
          <p:nvPr/>
        </p:nvGrpSpPr>
        <p:grpSpPr>
          <a:xfrm rot="0">
            <a:off x="7024985" y="4825156"/>
            <a:ext cx="299442" cy="374303"/>
            <a:chOff x="0" y="0"/>
            <a:chExt cx="399257" cy="499070"/>
          </a:xfrm>
        </p:grpSpPr>
        <p:sp>
          <p:nvSpPr>
            <p:cNvPr name="Freeform 19" id="19"/>
            <p:cNvSpPr/>
            <p:nvPr/>
          </p:nvSpPr>
          <p:spPr>
            <a:xfrm flipH="false" flipV="false" rot="0">
              <a:off x="0" y="0"/>
              <a:ext cx="399257" cy="499070"/>
            </a:xfrm>
            <a:custGeom>
              <a:avLst/>
              <a:gdLst/>
              <a:ahLst/>
              <a:cxnLst/>
              <a:rect r="r" b="b" t="t" l="l"/>
              <a:pathLst>
                <a:path h="499070" w="399257">
                  <a:moveTo>
                    <a:pt x="0" y="0"/>
                  </a:moveTo>
                  <a:lnTo>
                    <a:pt x="399257" y="0"/>
                  </a:lnTo>
                  <a:lnTo>
                    <a:pt x="399257" y="499070"/>
                  </a:lnTo>
                  <a:lnTo>
                    <a:pt x="0" y="499070"/>
                  </a:lnTo>
                  <a:close/>
                </a:path>
              </a:pathLst>
            </a:custGeom>
            <a:solidFill>
              <a:srgbClr val="000000">
                <a:alpha val="0"/>
              </a:srgbClr>
            </a:solidFill>
          </p:spPr>
        </p:sp>
        <p:sp>
          <p:nvSpPr>
            <p:cNvPr name="TextBox 20" id="20"/>
            <p:cNvSpPr txBox="true"/>
            <p:nvPr/>
          </p:nvSpPr>
          <p:spPr>
            <a:xfrm>
              <a:off x="0" y="-85725"/>
              <a:ext cx="399257" cy="584795"/>
            </a:xfrm>
            <a:prstGeom prst="rect">
              <a:avLst/>
            </a:prstGeom>
          </p:spPr>
          <p:txBody>
            <a:bodyPr anchor="t" rtlCol="false" tIns="0" lIns="0" bIns="0" rIns="0"/>
            <a:lstStyle/>
            <a:p>
              <a:pPr algn="l">
                <a:lnSpc>
                  <a:spcPts val="3750"/>
                </a:lnSpc>
              </a:pPr>
              <a:r>
                <a:rPr lang="en-US" sz="2312" b="true">
                  <a:solidFill>
                    <a:srgbClr val="00002E"/>
                  </a:solidFill>
                  <a:latin typeface="Nunito Bold"/>
                  <a:ea typeface="Nunito Bold"/>
                  <a:cs typeface="Nunito Bold"/>
                  <a:sym typeface="Nunito Bold"/>
                </a:rPr>
                <a:t>1</a:t>
              </a:r>
            </a:p>
          </p:txBody>
        </p:sp>
      </p:grpSp>
      <p:grpSp>
        <p:nvGrpSpPr>
          <p:cNvPr name="Group 21" id="21"/>
          <p:cNvGrpSpPr/>
          <p:nvPr/>
        </p:nvGrpSpPr>
        <p:grpSpPr>
          <a:xfrm rot="0">
            <a:off x="11589098" y="2131814"/>
            <a:ext cx="3132087" cy="391566"/>
            <a:chOff x="0" y="0"/>
            <a:chExt cx="4176117" cy="522088"/>
          </a:xfrm>
        </p:grpSpPr>
        <p:sp>
          <p:nvSpPr>
            <p:cNvPr name="Freeform 22" id="22"/>
            <p:cNvSpPr/>
            <p:nvPr/>
          </p:nvSpPr>
          <p:spPr>
            <a:xfrm flipH="false" flipV="false" rot="0">
              <a:off x="0" y="0"/>
              <a:ext cx="4176117" cy="522088"/>
            </a:xfrm>
            <a:custGeom>
              <a:avLst/>
              <a:gdLst/>
              <a:ahLst/>
              <a:cxnLst/>
              <a:rect r="r" b="b" t="t" l="l"/>
              <a:pathLst>
                <a:path h="522088" w="4176117">
                  <a:moveTo>
                    <a:pt x="0" y="0"/>
                  </a:moveTo>
                  <a:lnTo>
                    <a:pt x="4176117" y="0"/>
                  </a:lnTo>
                  <a:lnTo>
                    <a:pt x="4176117" y="522088"/>
                  </a:lnTo>
                  <a:lnTo>
                    <a:pt x="0" y="522088"/>
                  </a:lnTo>
                  <a:close/>
                </a:path>
              </a:pathLst>
            </a:custGeom>
            <a:solidFill>
              <a:srgbClr val="000000">
                <a:alpha val="0"/>
              </a:srgbClr>
            </a:solidFill>
          </p:spPr>
        </p:sp>
        <p:sp>
          <p:nvSpPr>
            <p:cNvPr name="TextBox 23" id="23"/>
            <p:cNvSpPr txBox="true"/>
            <p:nvPr/>
          </p:nvSpPr>
          <p:spPr>
            <a:xfrm>
              <a:off x="0" y="-9525"/>
              <a:ext cx="4176117" cy="531613"/>
            </a:xfrm>
            <a:prstGeom prst="rect">
              <a:avLst/>
            </a:prstGeom>
          </p:spPr>
          <p:txBody>
            <a:bodyPr anchor="t" rtlCol="false" tIns="0" lIns="0" bIns="0" rIns="0"/>
            <a:lstStyle/>
            <a:p>
              <a:pPr algn="l">
                <a:lnSpc>
                  <a:spcPts val="3062"/>
                </a:lnSpc>
              </a:pPr>
              <a:r>
                <a:rPr lang="en-US" sz="2437" b="true">
                  <a:solidFill>
                    <a:srgbClr val="00002E"/>
                  </a:solidFill>
                  <a:latin typeface="Nunito Bold"/>
                  <a:ea typeface="Nunito Bold"/>
                  <a:cs typeface="Nunito Bold"/>
                  <a:sym typeface="Nunito Bold"/>
                </a:rPr>
                <a:t>Komponen Afektif</a:t>
              </a:r>
            </a:p>
          </p:txBody>
        </p:sp>
      </p:grpSp>
      <p:grpSp>
        <p:nvGrpSpPr>
          <p:cNvPr name="Group 24" id="24"/>
          <p:cNvGrpSpPr/>
          <p:nvPr/>
        </p:nvGrpSpPr>
        <p:grpSpPr>
          <a:xfrm rot="0">
            <a:off x="11589098" y="2683074"/>
            <a:ext cx="5767090" cy="2129730"/>
            <a:chOff x="0" y="0"/>
            <a:chExt cx="7689453" cy="2839640"/>
          </a:xfrm>
        </p:grpSpPr>
        <p:sp>
          <p:nvSpPr>
            <p:cNvPr name="Freeform 25" id="25"/>
            <p:cNvSpPr/>
            <p:nvPr/>
          </p:nvSpPr>
          <p:spPr>
            <a:xfrm flipH="false" flipV="false" rot="0">
              <a:off x="0" y="0"/>
              <a:ext cx="7689453" cy="2839640"/>
            </a:xfrm>
            <a:custGeom>
              <a:avLst/>
              <a:gdLst/>
              <a:ahLst/>
              <a:cxnLst/>
              <a:rect r="r" b="b" t="t" l="l"/>
              <a:pathLst>
                <a:path h="2839640" w="7689453">
                  <a:moveTo>
                    <a:pt x="0" y="0"/>
                  </a:moveTo>
                  <a:lnTo>
                    <a:pt x="7689453" y="0"/>
                  </a:lnTo>
                  <a:lnTo>
                    <a:pt x="7689453" y="2839640"/>
                  </a:lnTo>
                  <a:lnTo>
                    <a:pt x="0" y="2839640"/>
                  </a:lnTo>
                  <a:close/>
                </a:path>
              </a:pathLst>
            </a:custGeom>
            <a:solidFill>
              <a:srgbClr val="000000">
                <a:alpha val="0"/>
              </a:srgbClr>
            </a:solidFill>
          </p:spPr>
        </p:sp>
        <p:sp>
          <p:nvSpPr>
            <p:cNvPr name="TextBox 26" id="26"/>
            <p:cNvSpPr txBox="true"/>
            <p:nvPr/>
          </p:nvSpPr>
          <p:spPr>
            <a:xfrm>
              <a:off x="0" y="-85725"/>
              <a:ext cx="7689453" cy="2925365"/>
            </a:xfrm>
            <a:prstGeom prst="rect">
              <a:avLst/>
            </a:prstGeom>
          </p:spPr>
          <p:txBody>
            <a:bodyPr anchor="t" rtlCol="false" tIns="0" lIns="0" bIns="0" rIns="0"/>
            <a:lstStyle/>
            <a:p>
              <a:pPr algn="just">
                <a:lnSpc>
                  <a:spcPts val="3312"/>
                </a:lnSpc>
              </a:pPr>
              <a:r>
                <a:rPr lang="en-US" sz="2062">
                  <a:solidFill>
                    <a:srgbClr val="00002E"/>
                  </a:solidFill>
                  <a:latin typeface="PT Sans"/>
                  <a:ea typeface="PT Sans"/>
                  <a:cs typeface="PT Sans"/>
                  <a:sym typeface="PT Sans"/>
                </a:rPr>
                <a:t>Melibatkan perasaan dan emosi terhadap objek sikap. Seseorang mungkin merasa takut atau khawatir setelah mengetahui risiko kesehatan dari perilaku tidak sehat, yang dapat menjadi pendorong perubahan sikap.</a:t>
              </a:r>
            </a:p>
          </p:txBody>
        </p:sp>
      </p:grpSp>
      <p:sp>
        <p:nvSpPr>
          <p:cNvPr name="Freeform 27" id="27" descr="preencoded.png"/>
          <p:cNvSpPr/>
          <p:nvPr/>
        </p:nvSpPr>
        <p:spPr>
          <a:xfrm flipH="false" flipV="false" rot="0">
            <a:off x="7098060" y="2966591"/>
            <a:ext cx="4091731" cy="4091731"/>
          </a:xfrm>
          <a:custGeom>
            <a:avLst/>
            <a:gdLst/>
            <a:ahLst/>
            <a:cxnLst/>
            <a:rect r="r" b="b" t="t" l="l"/>
            <a:pathLst>
              <a:path h="4091731" w="4091731">
                <a:moveTo>
                  <a:pt x="0" y="0"/>
                </a:moveTo>
                <a:lnTo>
                  <a:pt x="4091731" y="0"/>
                </a:lnTo>
                <a:lnTo>
                  <a:pt x="4091731" y="4091732"/>
                </a:lnTo>
                <a:lnTo>
                  <a:pt x="0" y="4091732"/>
                </a:lnTo>
                <a:lnTo>
                  <a:pt x="0" y="0"/>
                </a:lnTo>
                <a:close/>
              </a:path>
            </a:pathLst>
          </a:custGeom>
          <a:blipFill>
            <a:blip r:embed="rId5"/>
            <a:stretch>
              <a:fillRect l="0" t="0" r="0" b="0"/>
            </a:stretch>
          </a:blipFill>
        </p:spPr>
      </p:sp>
      <p:grpSp>
        <p:nvGrpSpPr>
          <p:cNvPr name="Group 28" id="28"/>
          <p:cNvGrpSpPr/>
          <p:nvPr/>
        </p:nvGrpSpPr>
        <p:grpSpPr>
          <a:xfrm rot="0">
            <a:off x="9781431" y="2960042"/>
            <a:ext cx="694135" cy="694135"/>
            <a:chOff x="0" y="0"/>
            <a:chExt cx="925513" cy="925513"/>
          </a:xfrm>
        </p:grpSpPr>
        <p:sp>
          <p:nvSpPr>
            <p:cNvPr name="Freeform 29" id="29"/>
            <p:cNvSpPr/>
            <p:nvPr/>
          </p:nvSpPr>
          <p:spPr>
            <a:xfrm flipH="false" flipV="false" rot="0">
              <a:off x="19050" y="19050"/>
              <a:ext cx="887476" cy="887476"/>
            </a:xfrm>
            <a:custGeom>
              <a:avLst/>
              <a:gdLst/>
              <a:ahLst/>
              <a:cxnLst/>
              <a:rect r="r" b="b" t="t" l="l"/>
              <a:pathLst>
                <a:path h="887476" w="887476">
                  <a:moveTo>
                    <a:pt x="0" y="443738"/>
                  </a:moveTo>
                  <a:cubicBezTo>
                    <a:pt x="0" y="198628"/>
                    <a:pt x="198628" y="0"/>
                    <a:pt x="443738" y="0"/>
                  </a:cubicBezTo>
                  <a:cubicBezTo>
                    <a:pt x="688848" y="0"/>
                    <a:pt x="887476" y="198628"/>
                    <a:pt x="887476" y="443738"/>
                  </a:cubicBezTo>
                  <a:cubicBezTo>
                    <a:pt x="887476" y="688848"/>
                    <a:pt x="688721" y="887476"/>
                    <a:pt x="443738" y="887476"/>
                  </a:cubicBezTo>
                  <a:cubicBezTo>
                    <a:pt x="198755" y="887476"/>
                    <a:pt x="0" y="688721"/>
                    <a:pt x="0" y="443738"/>
                  </a:cubicBezTo>
                  <a:close/>
                </a:path>
              </a:pathLst>
            </a:custGeom>
            <a:solidFill>
              <a:srgbClr val="F3F3FF"/>
            </a:solidFill>
          </p:spPr>
        </p:sp>
        <p:sp>
          <p:nvSpPr>
            <p:cNvPr name="Freeform 30" id="30"/>
            <p:cNvSpPr/>
            <p:nvPr/>
          </p:nvSpPr>
          <p:spPr>
            <a:xfrm flipH="false" flipV="false" rot="0">
              <a:off x="0" y="0"/>
              <a:ext cx="925576" cy="925576"/>
            </a:xfrm>
            <a:custGeom>
              <a:avLst/>
              <a:gdLst/>
              <a:ahLst/>
              <a:cxnLst/>
              <a:rect r="r" b="b" t="t" l="l"/>
              <a:pathLst>
                <a:path h="925576" w="925576">
                  <a:moveTo>
                    <a:pt x="0" y="462788"/>
                  </a:moveTo>
                  <a:cubicBezTo>
                    <a:pt x="0" y="207137"/>
                    <a:pt x="207137" y="0"/>
                    <a:pt x="462788" y="0"/>
                  </a:cubicBezTo>
                  <a:cubicBezTo>
                    <a:pt x="466344" y="0"/>
                    <a:pt x="469900" y="1016"/>
                    <a:pt x="472821" y="2921"/>
                  </a:cubicBezTo>
                  <a:lnTo>
                    <a:pt x="462788" y="19050"/>
                  </a:lnTo>
                  <a:lnTo>
                    <a:pt x="462788" y="0"/>
                  </a:lnTo>
                  <a:lnTo>
                    <a:pt x="462788" y="19050"/>
                  </a:lnTo>
                  <a:lnTo>
                    <a:pt x="462788" y="0"/>
                  </a:lnTo>
                  <a:cubicBezTo>
                    <a:pt x="718312" y="0"/>
                    <a:pt x="925576" y="207137"/>
                    <a:pt x="925576" y="462788"/>
                  </a:cubicBezTo>
                  <a:cubicBezTo>
                    <a:pt x="925576" y="470027"/>
                    <a:pt x="921512" y="476631"/>
                    <a:pt x="915035" y="479806"/>
                  </a:cubicBezTo>
                  <a:lnTo>
                    <a:pt x="906526" y="462788"/>
                  </a:lnTo>
                  <a:lnTo>
                    <a:pt x="925576" y="462788"/>
                  </a:lnTo>
                  <a:cubicBezTo>
                    <a:pt x="925576" y="718312"/>
                    <a:pt x="718439" y="925576"/>
                    <a:pt x="462788" y="925576"/>
                  </a:cubicBezTo>
                  <a:lnTo>
                    <a:pt x="462788" y="906526"/>
                  </a:lnTo>
                  <a:lnTo>
                    <a:pt x="462788" y="887476"/>
                  </a:lnTo>
                  <a:lnTo>
                    <a:pt x="462788" y="906526"/>
                  </a:lnTo>
                  <a:lnTo>
                    <a:pt x="462788" y="925576"/>
                  </a:lnTo>
                  <a:cubicBezTo>
                    <a:pt x="207137" y="925576"/>
                    <a:pt x="0" y="718312"/>
                    <a:pt x="0" y="462788"/>
                  </a:cubicBezTo>
                  <a:lnTo>
                    <a:pt x="19050" y="462788"/>
                  </a:lnTo>
                  <a:lnTo>
                    <a:pt x="0" y="462788"/>
                  </a:lnTo>
                  <a:moveTo>
                    <a:pt x="38100" y="462788"/>
                  </a:moveTo>
                  <a:lnTo>
                    <a:pt x="19050" y="462788"/>
                  </a:lnTo>
                  <a:lnTo>
                    <a:pt x="38100" y="462788"/>
                  </a:lnTo>
                  <a:cubicBezTo>
                    <a:pt x="38100" y="697230"/>
                    <a:pt x="228219" y="887476"/>
                    <a:pt x="462788" y="887476"/>
                  </a:cubicBezTo>
                  <a:cubicBezTo>
                    <a:pt x="473329" y="887476"/>
                    <a:pt x="481838" y="895985"/>
                    <a:pt x="481838" y="906526"/>
                  </a:cubicBezTo>
                  <a:cubicBezTo>
                    <a:pt x="481838" y="917067"/>
                    <a:pt x="473329" y="925576"/>
                    <a:pt x="462788" y="925576"/>
                  </a:cubicBezTo>
                  <a:cubicBezTo>
                    <a:pt x="452247" y="925576"/>
                    <a:pt x="443738" y="917067"/>
                    <a:pt x="443738" y="906526"/>
                  </a:cubicBezTo>
                  <a:cubicBezTo>
                    <a:pt x="443738" y="895985"/>
                    <a:pt x="452247" y="887476"/>
                    <a:pt x="462788" y="887476"/>
                  </a:cubicBezTo>
                  <a:cubicBezTo>
                    <a:pt x="697357" y="887476"/>
                    <a:pt x="887476" y="697357"/>
                    <a:pt x="887476" y="462788"/>
                  </a:cubicBezTo>
                  <a:cubicBezTo>
                    <a:pt x="887476" y="455549"/>
                    <a:pt x="891540" y="448945"/>
                    <a:pt x="898017" y="445770"/>
                  </a:cubicBezTo>
                  <a:lnTo>
                    <a:pt x="906526" y="462788"/>
                  </a:lnTo>
                  <a:lnTo>
                    <a:pt x="887476" y="462788"/>
                  </a:lnTo>
                  <a:cubicBezTo>
                    <a:pt x="887476" y="228219"/>
                    <a:pt x="697230" y="38100"/>
                    <a:pt x="462788" y="38100"/>
                  </a:cubicBezTo>
                  <a:cubicBezTo>
                    <a:pt x="459232" y="38100"/>
                    <a:pt x="455676" y="37084"/>
                    <a:pt x="452755" y="35179"/>
                  </a:cubicBezTo>
                  <a:lnTo>
                    <a:pt x="462788" y="19050"/>
                  </a:lnTo>
                  <a:lnTo>
                    <a:pt x="462788" y="38100"/>
                  </a:lnTo>
                  <a:cubicBezTo>
                    <a:pt x="228219" y="38100"/>
                    <a:pt x="38100" y="228219"/>
                    <a:pt x="38100" y="462788"/>
                  </a:cubicBezTo>
                  <a:close/>
                </a:path>
              </a:pathLst>
            </a:custGeom>
            <a:solidFill>
              <a:srgbClr val="018CE1"/>
            </a:solidFill>
          </p:spPr>
        </p:sp>
      </p:grpSp>
      <p:grpSp>
        <p:nvGrpSpPr>
          <p:cNvPr name="Group 31" id="31"/>
          <p:cNvGrpSpPr/>
          <p:nvPr/>
        </p:nvGrpSpPr>
        <p:grpSpPr>
          <a:xfrm rot="0">
            <a:off x="9978777" y="3119884"/>
            <a:ext cx="299443" cy="374302"/>
            <a:chOff x="0" y="0"/>
            <a:chExt cx="399257" cy="499070"/>
          </a:xfrm>
        </p:grpSpPr>
        <p:sp>
          <p:nvSpPr>
            <p:cNvPr name="Freeform 32" id="32"/>
            <p:cNvSpPr/>
            <p:nvPr/>
          </p:nvSpPr>
          <p:spPr>
            <a:xfrm flipH="false" flipV="false" rot="0">
              <a:off x="0" y="0"/>
              <a:ext cx="399257" cy="499070"/>
            </a:xfrm>
            <a:custGeom>
              <a:avLst/>
              <a:gdLst/>
              <a:ahLst/>
              <a:cxnLst/>
              <a:rect r="r" b="b" t="t" l="l"/>
              <a:pathLst>
                <a:path h="499070" w="399257">
                  <a:moveTo>
                    <a:pt x="0" y="0"/>
                  </a:moveTo>
                  <a:lnTo>
                    <a:pt x="399257" y="0"/>
                  </a:lnTo>
                  <a:lnTo>
                    <a:pt x="399257" y="499070"/>
                  </a:lnTo>
                  <a:lnTo>
                    <a:pt x="0" y="499070"/>
                  </a:lnTo>
                  <a:close/>
                </a:path>
              </a:pathLst>
            </a:custGeom>
            <a:solidFill>
              <a:srgbClr val="000000">
                <a:alpha val="0"/>
              </a:srgbClr>
            </a:solidFill>
          </p:spPr>
        </p:sp>
        <p:sp>
          <p:nvSpPr>
            <p:cNvPr name="TextBox 33" id="33"/>
            <p:cNvSpPr txBox="true"/>
            <p:nvPr/>
          </p:nvSpPr>
          <p:spPr>
            <a:xfrm>
              <a:off x="0" y="-85725"/>
              <a:ext cx="399257" cy="584795"/>
            </a:xfrm>
            <a:prstGeom prst="rect">
              <a:avLst/>
            </a:prstGeom>
          </p:spPr>
          <p:txBody>
            <a:bodyPr anchor="t" rtlCol="false" tIns="0" lIns="0" bIns="0" rIns="0"/>
            <a:lstStyle/>
            <a:p>
              <a:pPr algn="l">
                <a:lnSpc>
                  <a:spcPts val="3750"/>
                </a:lnSpc>
              </a:pPr>
              <a:r>
                <a:rPr lang="en-US" sz="2312" b="true">
                  <a:solidFill>
                    <a:srgbClr val="00002E"/>
                  </a:solidFill>
                  <a:latin typeface="Nunito Bold"/>
                  <a:ea typeface="Nunito Bold"/>
                  <a:cs typeface="Nunito Bold"/>
                  <a:sym typeface="Nunito Bold"/>
                </a:rPr>
                <a:t>2</a:t>
              </a:r>
            </a:p>
          </p:txBody>
        </p:sp>
      </p:grpSp>
      <p:grpSp>
        <p:nvGrpSpPr>
          <p:cNvPr name="Group 34" id="34"/>
          <p:cNvGrpSpPr/>
          <p:nvPr/>
        </p:nvGrpSpPr>
        <p:grpSpPr>
          <a:xfrm rot="0">
            <a:off x="11589098" y="5212110"/>
            <a:ext cx="3132087" cy="391566"/>
            <a:chOff x="0" y="0"/>
            <a:chExt cx="4176117" cy="522088"/>
          </a:xfrm>
        </p:grpSpPr>
        <p:sp>
          <p:nvSpPr>
            <p:cNvPr name="Freeform 35" id="35"/>
            <p:cNvSpPr/>
            <p:nvPr/>
          </p:nvSpPr>
          <p:spPr>
            <a:xfrm flipH="false" flipV="false" rot="0">
              <a:off x="0" y="0"/>
              <a:ext cx="4176117" cy="522088"/>
            </a:xfrm>
            <a:custGeom>
              <a:avLst/>
              <a:gdLst/>
              <a:ahLst/>
              <a:cxnLst/>
              <a:rect r="r" b="b" t="t" l="l"/>
              <a:pathLst>
                <a:path h="522088" w="4176117">
                  <a:moveTo>
                    <a:pt x="0" y="0"/>
                  </a:moveTo>
                  <a:lnTo>
                    <a:pt x="4176117" y="0"/>
                  </a:lnTo>
                  <a:lnTo>
                    <a:pt x="4176117" y="522088"/>
                  </a:lnTo>
                  <a:lnTo>
                    <a:pt x="0" y="522088"/>
                  </a:lnTo>
                  <a:close/>
                </a:path>
              </a:pathLst>
            </a:custGeom>
            <a:solidFill>
              <a:srgbClr val="000000">
                <a:alpha val="0"/>
              </a:srgbClr>
            </a:solidFill>
          </p:spPr>
        </p:sp>
        <p:sp>
          <p:nvSpPr>
            <p:cNvPr name="TextBox 36" id="36"/>
            <p:cNvSpPr txBox="true"/>
            <p:nvPr/>
          </p:nvSpPr>
          <p:spPr>
            <a:xfrm>
              <a:off x="0" y="-9525"/>
              <a:ext cx="4176117" cy="531613"/>
            </a:xfrm>
            <a:prstGeom prst="rect">
              <a:avLst/>
            </a:prstGeom>
          </p:spPr>
          <p:txBody>
            <a:bodyPr anchor="t" rtlCol="false" tIns="0" lIns="0" bIns="0" rIns="0"/>
            <a:lstStyle/>
            <a:p>
              <a:pPr algn="l">
                <a:lnSpc>
                  <a:spcPts val="3062"/>
                </a:lnSpc>
              </a:pPr>
              <a:r>
                <a:rPr lang="en-US" sz="2437" b="true">
                  <a:solidFill>
                    <a:srgbClr val="00002E"/>
                  </a:solidFill>
                  <a:latin typeface="Nunito Bold"/>
                  <a:ea typeface="Nunito Bold"/>
                  <a:cs typeface="Nunito Bold"/>
                  <a:sym typeface="Nunito Bold"/>
                </a:rPr>
                <a:t>Komponen Konatif</a:t>
              </a:r>
            </a:p>
          </p:txBody>
        </p:sp>
      </p:grpSp>
      <p:grpSp>
        <p:nvGrpSpPr>
          <p:cNvPr name="Group 37" id="37"/>
          <p:cNvGrpSpPr/>
          <p:nvPr/>
        </p:nvGrpSpPr>
        <p:grpSpPr>
          <a:xfrm rot="0">
            <a:off x="11589098" y="5763369"/>
            <a:ext cx="5767090" cy="2129730"/>
            <a:chOff x="0" y="0"/>
            <a:chExt cx="7689453" cy="2839640"/>
          </a:xfrm>
        </p:grpSpPr>
        <p:sp>
          <p:nvSpPr>
            <p:cNvPr name="Freeform 38" id="38"/>
            <p:cNvSpPr/>
            <p:nvPr/>
          </p:nvSpPr>
          <p:spPr>
            <a:xfrm flipH="false" flipV="false" rot="0">
              <a:off x="0" y="0"/>
              <a:ext cx="7689453" cy="2839640"/>
            </a:xfrm>
            <a:custGeom>
              <a:avLst/>
              <a:gdLst/>
              <a:ahLst/>
              <a:cxnLst/>
              <a:rect r="r" b="b" t="t" l="l"/>
              <a:pathLst>
                <a:path h="2839640" w="7689453">
                  <a:moveTo>
                    <a:pt x="0" y="0"/>
                  </a:moveTo>
                  <a:lnTo>
                    <a:pt x="7689453" y="0"/>
                  </a:lnTo>
                  <a:lnTo>
                    <a:pt x="7689453" y="2839640"/>
                  </a:lnTo>
                  <a:lnTo>
                    <a:pt x="0" y="2839640"/>
                  </a:lnTo>
                  <a:close/>
                </a:path>
              </a:pathLst>
            </a:custGeom>
            <a:solidFill>
              <a:srgbClr val="000000">
                <a:alpha val="0"/>
              </a:srgbClr>
            </a:solidFill>
          </p:spPr>
        </p:sp>
        <p:sp>
          <p:nvSpPr>
            <p:cNvPr name="TextBox 39" id="39"/>
            <p:cNvSpPr txBox="true"/>
            <p:nvPr/>
          </p:nvSpPr>
          <p:spPr>
            <a:xfrm>
              <a:off x="0" y="-85725"/>
              <a:ext cx="7689453" cy="2925365"/>
            </a:xfrm>
            <a:prstGeom prst="rect">
              <a:avLst/>
            </a:prstGeom>
          </p:spPr>
          <p:txBody>
            <a:bodyPr anchor="t" rtlCol="false" tIns="0" lIns="0" bIns="0" rIns="0"/>
            <a:lstStyle/>
            <a:p>
              <a:pPr algn="just">
                <a:lnSpc>
                  <a:spcPts val="3312"/>
                </a:lnSpc>
              </a:pPr>
              <a:r>
                <a:rPr lang="en-US" sz="2062">
                  <a:solidFill>
                    <a:srgbClr val="00002E"/>
                  </a:solidFill>
                  <a:latin typeface="PT Sans"/>
                  <a:ea typeface="PT Sans"/>
                  <a:cs typeface="PT Sans"/>
                  <a:sym typeface="PT Sans"/>
                </a:rPr>
                <a:t>Kecenderungan untuk bertindak atau bereaksi dengan cara tertentu terhadap objek sikap. Ini merupakan tahap kesiapan berperilaku sesuai dengan sikap yang telah terbentuk, misalnya kesiapan untuk berhenti merokok.</a:t>
              </a:r>
            </a:p>
          </p:txBody>
        </p:sp>
      </p:grpSp>
      <p:sp>
        <p:nvSpPr>
          <p:cNvPr name="Freeform 40" id="40" descr="preencoded.png"/>
          <p:cNvSpPr/>
          <p:nvPr/>
        </p:nvSpPr>
        <p:spPr>
          <a:xfrm flipH="false" flipV="false" rot="0">
            <a:off x="7098060" y="2966591"/>
            <a:ext cx="4091731" cy="4091731"/>
          </a:xfrm>
          <a:custGeom>
            <a:avLst/>
            <a:gdLst/>
            <a:ahLst/>
            <a:cxnLst/>
            <a:rect r="r" b="b" t="t" l="l"/>
            <a:pathLst>
              <a:path h="4091731" w="4091731">
                <a:moveTo>
                  <a:pt x="0" y="0"/>
                </a:moveTo>
                <a:lnTo>
                  <a:pt x="4091731" y="0"/>
                </a:lnTo>
                <a:lnTo>
                  <a:pt x="4091731" y="4091732"/>
                </a:lnTo>
                <a:lnTo>
                  <a:pt x="0" y="4091732"/>
                </a:lnTo>
                <a:lnTo>
                  <a:pt x="0" y="0"/>
                </a:lnTo>
                <a:close/>
              </a:path>
            </a:pathLst>
          </a:custGeom>
          <a:blipFill>
            <a:blip r:embed="rId6"/>
            <a:stretch>
              <a:fillRect l="0" t="0" r="0" b="0"/>
            </a:stretch>
          </a:blipFill>
        </p:spPr>
      </p:sp>
      <p:grpSp>
        <p:nvGrpSpPr>
          <p:cNvPr name="Group 41" id="41"/>
          <p:cNvGrpSpPr/>
          <p:nvPr/>
        </p:nvGrpSpPr>
        <p:grpSpPr>
          <a:xfrm rot="0">
            <a:off x="9781431" y="6370588"/>
            <a:ext cx="694135" cy="694135"/>
            <a:chOff x="0" y="0"/>
            <a:chExt cx="925513" cy="925513"/>
          </a:xfrm>
        </p:grpSpPr>
        <p:sp>
          <p:nvSpPr>
            <p:cNvPr name="Freeform 42" id="42"/>
            <p:cNvSpPr/>
            <p:nvPr/>
          </p:nvSpPr>
          <p:spPr>
            <a:xfrm flipH="false" flipV="false" rot="0">
              <a:off x="19050" y="19050"/>
              <a:ext cx="887476" cy="887476"/>
            </a:xfrm>
            <a:custGeom>
              <a:avLst/>
              <a:gdLst/>
              <a:ahLst/>
              <a:cxnLst/>
              <a:rect r="r" b="b" t="t" l="l"/>
              <a:pathLst>
                <a:path h="887476" w="887476">
                  <a:moveTo>
                    <a:pt x="0" y="443738"/>
                  </a:moveTo>
                  <a:cubicBezTo>
                    <a:pt x="0" y="198628"/>
                    <a:pt x="198628" y="0"/>
                    <a:pt x="443738" y="0"/>
                  </a:cubicBezTo>
                  <a:cubicBezTo>
                    <a:pt x="688848" y="0"/>
                    <a:pt x="887476" y="198628"/>
                    <a:pt x="887476" y="443738"/>
                  </a:cubicBezTo>
                  <a:cubicBezTo>
                    <a:pt x="887476" y="688848"/>
                    <a:pt x="688721" y="887476"/>
                    <a:pt x="443738" y="887476"/>
                  </a:cubicBezTo>
                  <a:cubicBezTo>
                    <a:pt x="198755" y="887476"/>
                    <a:pt x="0" y="688721"/>
                    <a:pt x="0" y="443738"/>
                  </a:cubicBezTo>
                  <a:close/>
                </a:path>
              </a:pathLst>
            </a:custGeom>
            <a:solidFill>
              <a:srgbClr val="F3F3FF"/>
            </a:solidFill>
          </p:spPr>
        </p:sp>
        <p:sp>
          <p:nvSpPr>
            <p:cNvPr name="Freeform 43" id="43"/>
            <p:cNvSpPr/>
            <p:nvPr/>
          </p:nvSpPr>
          <p:spPr>
            <a:xfrm flipH="false" flipV="false" rot="0">
              <a:off x="0" y="0"/>
              <a:ext cx="925576" cy="925576"/>
            </a:xfrm>
            <a:custGeom>
              <a:avLst/>
              <a:gdLst/>
              <a:ahLst/>
              <a:cxnLst/>
              <a:rect r="r" b="b" t="t" l="l"/>
              <a:pathLst>
                <a:path h="925576" w="925576">
                  <a:moveTo>
                    <a:pt x="0" y="462788"/>
                  </a:moveTo>
                  <a:cubicBezTo>
                    <a:pt x="0" y="207137"/>
                    <a:pt x="207137" y="0"/>
                    <a:pt x="462788" y="0"/>
                  </a:cubicBezTo>
                  <a:cubicBezTo>
                    <a:pt x="466344" y="0"/>
                    <a:pt x="469900" y="1016"/>
                    <a:pt x="472821" y="2921"/>
                  </a:cubicBezTo>
                  <a:lnTo>
                    <a:pt x="462788" y="19050"/>
                  </a:lnTo>
                  <a:lnTo>
                    <a:pt x="462788" y="0"/>
                  </a:lnTo>
                  <a:lnTo>
                    <a:pt x="462788" y="19050"/>
                  </a:lnTo>
                  <a:lnTo>
                    <a:pt x="462788" y="0"/>
                  </a:lnTo>
                  <a:cubicBezTo>
                    <a:pt x="718312" y="0"/>
                    <a:pt x="925576" y="207137"/>
                    <a:pt x="925576" y="462788"/>
                  </a:cubicBezTo>
                  <a:cubicBezTo>
                    <a:pt x="925576" y="470027"/>
                    <a:pt x="921512" y="476631"/>
                    <a:pt x="915035" y="479806"/>
                  </a:cubicBezTo>
                  <a:lnTo>
                    <a:pt x="906526" y="462788"/>
                  </a:lnTo>
                  <a:lnTo>
                    <a:pt x="925576" y="462788"/>
                  </a:lnTo>
                  <a:cubicBezTo>
                    <a:pt x="925576" y="718312"/>
                    <a:pt x="718439" y="925576"/>
                    <a:pt x="462788" y="925576"/>
                  </a:cubicBezTo>
                  <a:lnTo>
                    <a:pt x="462788" y="906526"/>
                  </a:lnTo>
                  <a:lnTo>
                    <a:pt x="462788" y="887476"/>
                  </a:lnTo>
                  <a:lnTo>
                    <a:pt x="462788" y="906526"/>
                  </a:lnTo>
                  <a:lnTo>
                    <a:pt x="462788" y="925576"/>
                  </a:lnTo>
                  <a:cubicBezTo>
                    <a:pt x="207137" y="925576"/>
                    <a:pt x="0" y="718312"/>
                    <a:pt x="0" y="462788"/>
                  </a:cubicBezTo>
                  <a:lnTo>
                    <a:pt x="19050" y="462788"/>
                  </a:lnTo>
                  <a:lnTo>
                    <a:pt x="0" y="462788"/>
                  </a:lnTo>
                  <a:moveTo>
                    <a:pt x="38100" y="462788"/>
                  </a:moveTo>
                  <a:lnTo>
                    <a:pt x="19050" y="462788"/>
                  </a:lnTo>
                  <a:lnTo>
                    <a:pt x="38100" y="462788"/>
                  </a:lnTo>
                  <a:cubicBezTo>
                    <a:pt x="38100" y="697230"/>
                    <a:pt x="228219" y="887476"/>
                    <a:pt x="462788" y="887476"/>
                  </a:cubicBezTo>
                  <a:cubicBezTo>
                    <a:pt x="473329" y="887476"/>
                    <a:pt x="481838" y="895985"/>
                    <a:pt x="481838" y="906526"/>
                  </a:cubicBezTo>
                  <a:cubicBezTo>
                    <a:pt x="481838" y="917067"/>
                    <a:pt x="473329" y="925576"/>
                    <a:pt x="462788" y="925576"/>
                  </a:cubicBezTo>
                  <a:cubicBezTo>
                    <a:pt x="452247" y="925576"/>
                    <a:pt x="443738" y="917067"/>
                    <a:pt x="443738" y="906526"/>
                  </a:cubicBezTo>
                  <a:cubicBezTo>
                    <a:pt x="443738" y="895985"/>
                    <a:pt x="452247" y="887476"/>
                    <a:pt x="462788" y="887476"/>
                  </a:cubicBezTo>
                  <a:cubicBezTo>
                    <a:pt x="697357" y="887476"/>
                    <a:pt x="887476" y="697357"/>
                    <a:pt x="887476" y="462788"/>
                  </a:cubicBezTo>
                  <a:cubicBezTo>
                    <a:pt x="887476" y="455549"/>
                    <a:pt x="891540" y="448945"/>
                    <a:pt x="898017" y="445770"/>
                  </a:cubicBezTo>
                  <a:lnTo>
                    <a:pt x="906526" y="462788"/>
                  </a:lnTo>
                  <a:lnTo>
                    <a:pt x="887476" y="462788"/>
                  </a:lnTo>
                  <a:cubicBezTo>
                    <a:pt x="887476" y="228219"/>
                    <a:pt x="697230" y="38100"/>
                    <a:pt x="462788" y="38100"/>
                  </a:cubicBezTo>
                  <a:cubicBezTo>
                    <a:pt x="459232" y="38100"/>
                    <a:pt x="455676" y="37084"/>
                    <a:pt x="452755" y="35179"/>
                  </a:cubicBezTo>
                  <a:lnTo>
                    <a:pt x="462788" y="19050"/>
                  </a:lnTo>
                  <a:lnTo>
                    <a:pt x="462788" y="38100"/>
                  </a:lnTo>
                  <a:cubicBezTo>
                    <a:pt x="228219" y="38100"/>
                    <a:pt x="38100" y="228219"/>
                    <a:pt x="38100" y="462788"/>
                  </a:cubicBezTo>
                  <a:close/>
                </a:path>
              </a:pathLst>
            </a:custGeom>
            <a:solidFill>
              <a:srgbClr val="DA33BF"/>
            </a:solidFill>
          </p:spPr>
        </p:sp>
      </p:grpSp>
      <p:grpSp>
        <p:nvGrpSpPr>
          <p:cNvPr name="Group 44" id="44"/>
          <p:cNvGrpSpPr/>
          <p:nvPr/>
        </p:nvGrpSpPr>
        <p:grpSpPr>
          <a:xfrm rot="0">
            <a:off x="9978777" y="6530429"/>
            <a:ext cx="299443" cy="374302"/>
            <a:chOff x="0" y="0"/>
            <a:chExt cx="399257" cy="499070"/>
          </a:xfrm>
        </p:grpSpPr>
        <p:sp>
          <p:nvSpPr>
            <p:cNvPr name="Freeform 45" id="45"/>
            <p:cNvSpPr/>
            <p:nvPr/>
          </p:nvSpPr>
          <p:spPr>
            <a:xfrm flipH="false" flipV="false" rot="0">
              <a:off x="0" y="0"/>
              <a:ext cx="399257" cy="499070"/>
            </a:xfrm>
            <a:custGeom>
              <a:avLst/>
              <a:gdLst/>
              <a:ahLst/>
              <a:cxnLst/>
              <a:rect r="r" b="b" t="t" l="l"/>
              <a:pathLst>
                <a:path h="499070" w="399257">
                  <a:moveTo>
                    <a:pt x="0" y="0"/>
                  </a:moveTo>
                  <a:lnTo>
                    <a:pt x="399257" y="0"/>
                  </a:lnTo>
                  <a:lnTo>
                    <a:pt x="399257" y="499070"/>
                  </a:lnTo>
                  <a:lnTo>
                    <a:pt x="0" y="499070"/>
                  </a:lnTo>
                  <a:close/>
                </a:path>
              </a:pathLst>
            </a:custGeom>
            <a:solidFill>
              <a:srgbClr val="000000">
                <a:alpha val="0"/>
              </a:srgbClr>
            </a:solidFill>
          </p:spPr>
        </p:sp>
        <p:sp>
          <p:nvSpPr>
            <p:cNvPr name="TextBox 46" id="46"/>
            <p:cNvSpPr txBox="true"/>
            <p:nvPr/>
          </p:nvSpPr>
          <p:spPr>
            <a:xfrm>
              <a:off x="0" y="-85725"/>
              <a:ext cx="399257" cy="584795"/>
            </a:xfrm>
            <a:prstGeom prst="rect">
              <a:avLst/>
            </a:prstGeom>
          </p:spPr>
          <p:txBody>
            <a:bodyPr anchor="t" rtlCol="false" tIns="0" lIns="0" bIns="0" rIns="0"/>
            <a:lstStyle/>
            <a:p>
              <a:pPr algn="l">
                <a:lnSpc>
                  <a:spcPts val="3750"/>
                </a:lnSpc>
              </a:pPr>
              <a:r>
                <a:rPr lang="en-US" sz="2312" b="true">
                  <a:solidFill>
                    <a:srgbClr val="00002E"/>
                  </a:solidFill>
                  <a:latin typeface="Nunito Bold"/>
                  <a:ea typeface="Nunito Bold"/>
                  <a:cs typeface="Nunito Bold"/>
                  <a:sym typeface="Nunito Bold"/>
                </a:rPr>
                <a:t>3</a:t>
              </a:r>
            </a:p>
          </p:txBody>
        </p:sp>
      </p:grpSp>
      <p:grpSp>
        <p:nvGrpSpPr>
          <p:cNvPr name="Group 47" id="47"/>
          <p:cNvGrpSpPr/>
          <p:nvPr/>
        </p:nvGrpSpPr>
        <p:grpSpPr>
          <a:xfrm rot="0">
            <a:off x="931812" y="8192541"/>
            <a:ext cx="16424374" cy="1277839"/>
            <a:chOff x="0" y="0"/>
            <a:chExt cx="21899165" cy="1703785"/>
          </a:xfrm>
        </p:grpSpPr>
        <p:sp>
          <p:nvSpPr>
            <p:cNvPr name="Freeform 48" id="48"/>
            <p:cNvSpPr/>
            <p:nvPr/>
          </p:nvSpPr>
          <p:spPr>
            <a:xfrm flipH="false" flipV="false" rot="0">
              <a:off x="0" y="0"/>
              <a:ext cx="21899166" cy="1703785"/>
            </a:xfrm>
            <a:custGeom>
              <a:avLst/>
              <a:gdLst/>
              <a:ahLst/>
              <a:cxnLst/>
              <a:rect r="r" b="b" t="t" l="l"/>
              <a:pathLst>
                <a:path h="1703785" w="21899166">
                  <a:moveTo>
                    <a:pt x="0" y="0"/>
                  </a:moveTo>
                  <a:lnTo>
                    <a:pt x="21899166" y="0"/>
                  </a:lnTo>
                  <a:lnTo>
                    <a:pt x="21899166" y="1703785"/>
                  </a:lnTo>
                  <a:lnTo>
                    <a:pt x="0" y="1703785"/>
                  </a:lnTo>
                  <a:close/>
                </a:path>
              </a:pathLst>
            </a:custGeom>
            <a:solidFill>
              <a:srgbClr val="000000">
                <a:alpha val="0"/>
              </a:srgbClr>
            </a:solidFill>
          </p:spPr>
        </p:sp>
        <p:sp>
          <p:nvSpPr>
            <p:cNvPr name="TextBox 49" id="49"/>
            <p:cNvSpPr txBox="true"/>
            <p:nvPr/>
          </p:nvSpPr>
          <p:spPr>
            <a:xfrm>
              <a:off x="0" y="-85725"/>
              <a:ext cx="21899165" cy="1789510"/>
            </a:xfrm>
            <a:prstGeom prst="rect">
              <a:avLst/>
            </a:prstGeom>
          </p:spPr>
          <p:txBody>
            <a:bodyPr anchor="t" rtlCol="false" tIns="0" lIns="0" bIns="0" rIns="0"/>
            <a:lstStyle/>
            <a:p>
              <a:pPr algn="l">
                <a:lnSpc>
                  <a:spcPts val="3312"/>
                </a:lnSpc>
              </a:pPr>
              <a:r>
                <a:rPr lang="en-US" sz="2062">
                  <a:solidFill>
                    <a:srgbClr val="00002E"/>
                  </a:solidFill>
                  <a:latin typeface="PT Sans"/>
                  <a:ea typeface="PT Sans"/>
                  <a:cs typeface="PT Sans"/>
                  <a:sym typeface="PT Sans"/>
                </a:rPr>
                <a:t>Sikap adalah kecenderungan untuk bertindak yang dipengaruhi oleh ketiga komponen yang saling berinteraksi. Dalam promosi kesehatan, memahami dinamika antara ketiga komponen ini penting untuk merancang intervensi yang efektif mengubah sikap masyarakat terhadap isu kesehatan.</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F">
                <a:alpha val="56078"/>
              </a:srgbClr>
            </a:solidFill>
          </p:spPr>
        </p:sp>
      </p:grpSp>
      <p:grpSp>
        <p:nvGrpSpPr>
          <p:cNvPr name="Group 5" id="5"/>
          <p:cNvGrpSpPr/>
          <p:nvPr/>
        </p:nvGrpSpPr>
        <p:grpSpPr>
          <a:xfrm rot="0">
            <a:off x="941635" y="740271"/>
            <a:ext cx="13712224" cy="1365930"/>
            <a:chOff x="0" y="0"/>
            <a:chExt cx="10591800" cy="1055092"/>
          </a:xfrm>
        </p:grpSpPr>
        <p:sp>
          <p:nvSpPr>
            <p:cNvPr name="Freeform 6" id="6"/>
            <p:cNvSpPr/>
            <p:nvPr/>
          </p:nvSpPr>
          <p:spPr>
            <a:xfrm flipH="false" flipV="false" rot="0">
              <a:off x="0" y="0"/>
              <a:ext cx="10591800" cy="1055092"/>
            </a:xfrm>
            <a:custGeom>
              <a:avLst/>
              <a:gdLst/>
              <a:ahLst/>
              <a:cxnLst/>
              <a:rect r="r" b="b" t="t" l="l"/>
              <a:pathLst>
                <a:path h="1055092" w="10591800">
                  <a:moveTo>
                    <a:pt x="0" y="0"/>
                  </a:moveTo>
                  <a:lnTo>
                    <a:pt x="10591800" y="0"/>
                  </a:lnTo>
                  <a:lnTo>
                    <a:pt x="10591800" y="1055092"/>
                  </a:lnTo>
                  <a:lnTo>
                    <a:pt x="0" y="1055092"/>
                  </a:lnTo>
                  <a:close/>
                </a:path>
              </a:pathLst>
            </a:custGeom>
            <a:solidFill>
              <a:srgbClr val="000000">
                <a:alpha val="0"/>
              </a:srgbClr>
            </a:solidFill>
          </p:spPr>
        </p:sp>
        <p:sp>
          <p:nvSpPr>
            <p:cNvPr name="TextBox 7" id="7"/>
            <p:cNvSpPr txBox="true"/>
            <p:nvPr/>
          </p:nvSpPr>
          <p:spPr>
            <a:xfrm>
              <a:off x="0" y="-28575"/>
              <a:ext cx="10591800" cy="1083667"/>
            </a:xfrm>
            <a:prstGeom prst="rect">
              <a:avLst/>
            </a:prstGeom>
          </p:spPr>
          <p:txBody>
            <a:bodyPr anchor="t" rtlCol="false" tIns="0" lIns="0" bIns="0" rIns="0"/>
            <a:lstStyle/>
            <a:p>
              <a:pPr algn="l">
                <a:lnSpc>
                  <a:spcPts val="6187"/>
                </a:lnSpc>
              </a:pPr>
              <a:r>
                <a:rPr lang="en-US" sz="4937" b="true">
                  <a:solidFill>
                    <a:srgbClr val="00002E"/>
                  </a:solidFill>
                  <a:latin typeface="Nunito Bold"/>
                  <a:ea typeface="Nunito Bold"/>
                  <a:cs typeface="Nunito Bold"/>
                  <a:sym typeface="Nunito Bold"/>
                </a:rPr>
                <a:t>Perubahan Perilaku: Praktik</a:t>
              </a:r>
            </a:p>
          </p:txBody>
        </p:sp>
      </p:grpSp>
      <p:grpSp>
        <p:nvGrpSpPr>
          <p:cNvPr name="Group 8" id="8"/>
          <p:cNvGrpSpPr/>
          <p:nvPr/>
        </p:nvGrpSpPr>
        <p:grpSpPr>
          <a:xfrm rot="0">
            <a:off x="927348" y="3266034"/>
            <a:ext cx="3827115" cy="297508"/>
            <a:chOff x="0" y="0"/>
            <a:chExt cx="5102820" cy="396677"/>
          </a:xfrm>
        </p:grpSpPr>
        <p:sp>
          <p:nvSpPr>
            <p:cNvPr name="Freeform 9" id="9"/>
            <p:cNvSpPr/>
            <p:nvPr/>
          </p:nvSpPr>
          <p:spPr>
            <a:xfrm flipH="false" flipV="false" rot="0">
              <a:off x="19050" y="19050"/>
              <a:ext cx="5064760" cy="358648"/>
            </a:xfrm>
            <a:custGeom>
              <a:avLst/>
              <a:gdLst/>
              <a:ahLst/>
              <a:cxnLst/>
              <a:rect r="r" b="b" t="t" l="l"/>
              <a:pathLst>
                <a:path h="358648" w="5064760">
                  <a:moveTo>
                    <a:pt x="0" y="179324"/>
                  </a:moveTo>
                  <a:cubicBezTo>
                    <a:pt x="0" y="80264"/>
                    <a:pt x="88138" y="0"/>
                    <a:pt x="196850" y="0"/>
                  </a:cubicBezTo>
                  <a:lnTo>
                    <a:pt x="4867910" y="0"/>
                  </a:lnTo>
                  <a:cubicBezTo>
                    <a:pt x="4976622" y="0"/>
                    <a:pt x="5064760" y="80264"/>
                    <a:pt x="5064760" y="179324"/>
                  </a:cubicBezTo>
                  <a:cubicBezTo>
                    <a:pt x="5064760" y="278384"/>
                    <a:pt x="4976622" y="358648"/>
                    <a:pt x="4867910" y="358648"/>
                  </a:cubicBezTo>
                  <a:lnTo>
                    <a:pt x="196850" y="358648"/>
                  </a:lnTo>
                  <a:cubicBezTo>
                    <a:pt x="88138" y="358648"/>
                    <a:pt x="0" y="278384"/>
                    <a:pt x="0" y="179324"/>
                  </a:cubicBezTo>
                  <a:close/>
                </a:path>
              </a:pathLst>
            </a:custGeom>
            <a:solidFill>
              <a:srgbClr val="F3F3FF"/>
            </a:solidFill>
          </p:spPr>
        </p:sp>
        <p:sp>
          <p:nvSpPr>
            <p:cNvPr name="Freeform 10" id="10"/>
            <p:cNvSpPr/>
            <p:nvPr/>
          </p:nvSpPr>
          <p:spPr>
            <a:xfrm flipH="false" flipV="false" rot="0">
              <a:off x="0" y="0"/>
              <a:ext cx="5102860" cy="396748"/>
            </a:xfrm>
            <a:custGeom>
              <a:avLst/>
              <a:gdLst/>
              <a:ahLst/>
              <a:cxnLst/>
              <a:rect r="r" b="b" t="t" l="l"/>
              <a:pathLst>
                <a:path h="396748" w="5102860">
                  <a:moveTo>
                    <a:pt x="0" y="198374"/>
                  </a:moveTo>
                  <a:cubicBezTo>
                    <a:pt x="0" y="87122"/>
                    <a:pt x="98425" y="0"/>
                    <a:pt x="215900" y="0"/>
                  </a:cubicBezTo>
                  <a:lnTo>
                    <a:pt x="4886960" y="0"/>
                  </a:lnTo>
                  <a:lnTo>
                    <a:pt x="4886960" y="19050"/>
                  </a:lnTo>
                  <a:lnTo>
                    <a:pt x="4886960" y="0"/>
                  </a:lnTo>
                  <a:cubicBezTo>
                    <a:pt x="5004435" y="0"/>
                    <a:pt x="5102860" y="87122"/>
                    <a:pt x="5102860" y="198374"/>
                  </a:cubicBezTo>
                  <a:lnTo>
                    <a:pt x="5083810" y="198374"/>
                  </a:lnTo>
                  <a:lnTo>
                    <a:pt x="5102860" y="198374"/>
                  </a:lnTo>
                  <a:lnTo>
                    <a:pt x="5083810" y="198374"/>
                  </a:lnTo>
                  <a:lnTo>
                    <a:pt x="5102860" y="198374"/>
                  </a:lnTo>
                  <a:cubicBezTo>
                    <a:pt x="5102860" y="309499"/>
                    <a:pt x="5004435" y="396748"/>
                    <a:pt x="4886960" y="396748"/>
                  </a:cubicBezTo>
                  <a:lnTo>
                    <a:pt x="4886960" y="377698"/>
                  </a:lnTo>
                  <a:lnTo>
                    <a:pt x="4886960" y="396748"/>
                  </a:lnTo>
                  <a:lnTo>
                    <a:pt x="215900" y="396748"/>
                  </a:lnTo>
                  <a:lnTo>
                    <a:pt x="215900" y="377698"/>
                  </a:lnTo>
                  <a:lnTo>
                    <a:pt x="215900" y="396748"/>
                  </a:lnTo>
                  <a:cubicBezTo>
                    <a:pt x="98425" y="396748"/>
                    <a:pt x="0" y="309626"/>
                    <a:pt x="0" y="198374"/>
                  </a:cubicBezTo>
                  <a:lnTo>
                    <a:pt x="19050" y="198374"/>
                  </a:lnTo>
                  <a:lnTo>
                    <a:pt x="0" y="198374"/>
                  </a:lnTo>
                  <a:moveTo>
                    <a:pt x="38100" y="198374"/>
                  </a:moveTo>
                  <a:lnTo>
                    <a:pt x="19050" y="198374"/>
                  </a:lnTo>
                  <a:lnTo>
                    <a:pt x="38100" y="198374"/>
                  </a:lnTo>
                  <a:cubicBezTo>
                    <a:pt x="38100" y="285242"/>
                    <a:pt x="115951" y="358648"/>
                    <a:pt x="215900" y="358648"/>
                  </a:cubicBezTo>
                  <a:lnTo>
                    <a:pt x="4886960" y="358648"/>
                  </a:lnTo>
                  <a:cubicBezTo>
                    <a:pt x="4986909" y="358648"/>
                    <a:pt x="5064760" y="285242"/>
                    <a:pt x="5064760" y="198374"/>
                  </a:cubicBezTo>
                  <a:cubicBezTo>
                    <a:pt x="5064760" y="111506"/>
                    <a:pt x="4986782" y="38100"/>
                    <a:pt x="4886960" y="38100"/>
                  </a:cubicBezTo>
                  <a:lnTo>
                    <a:pt x="215900" y="38100"/>
                  </a:lnTo>
                  <a:lnTo>
                    <a:pt x="215900" y="19050"/>
                  </a:lnTo>
                  <a:lnTo>
                    <a:pt x="215900" y="38100"/>
                  </a:lnTo>
                  <a:cubicBezTo>
                    <a:pt x="115951" y="38100"/>
                    <a:pt x="38100" y="111506"/>
                    <a:pt x="38100" y="198374"/>
                  </a:cubicBezTo>
                  <a:close/>
                </a:path>
              </a:pathLst>
            </a:custGeom>
            <a:solidFill>
              <a:srgbClr val="2D4DF2"/>
            </a:solidFill>
          </p:spPr>
        </p:sp>
      </p:grpSp>
      <p:grpSp>
        <p:nvGrpSpPr>
          <p:cNvPr name="Group 11" id="11"/>
          <p:cNvGrpSpPr/>
          <p:nvPr/>
        </p:nvGrpSpPr>
        <p:grpSpPr>
          <a:xfrm rot="0">
            <a:off x="941635" y="3952726"/>
            <a:ext cx="3165276" cy="395585"/>
            <a:chOff x="0" y="0"/>
            <a:chExt cx="4220368" cy="527447"/>
          </a:xfrm>
        </p:grpSpPr>
        <p:sp>
          <p:nvSpPr>
            <p:cNvPr name="Freeform 12" id="12"/>
            <p:cNvSpPr/>
            <p:nvPr/>
          </p:nvSpPr>
          <p:spPr>
            <a:xfrm flipH="false" flipV="false" rot="0">
              <a:off x="0" y="0"/>
              <a:ext cx="4220368" cy="527447"/>
            </a:xfrm>
            <a:custGeom>
              <a:avLst/>
              <a:gdLst/>
              <a:ahLst/>
              <a:cxnLst/>
              <a:rect r="r" b="b" t="t" l="l"/>
              <a:pathLst>
                <a:path h="527447" w="4220368">
                  <a:moveTo>
                    <a:pt x="0" y="0"/>
                  </a:moveTo>
                  <a:lnTo>
                    <a:pt x="4220368" y="0"/>
                  </a:lnTo>
                  <a:lnTo>
                    <a:pt x="4220368" y="527447"/>
                  </a:lnTo>
                  <a:lnTo>
                    <a:pt x="0" y="527447"/>
                  </a:lnTo>
                  <a:close/>
                </a:path>
              </a:pathLst>
            </a:custGeom>
            <a:solidFill>
              <a:srgbClr val="000000">
                <a:alpha val="0"/>
              </a:srgbClr>
            </a:solidFill>
          </p:spPr>
        </p:sp>
        <p:sp>
          <p:nvSpPr>
            <p:cNvPr name="TextBox 13" id="13"/>
            <p:cNvSpPr txBox="true"/>
            <p:nvPr/>
          </p:nvSpPr>
          <p:spPr>
            <a:xfrm>
              <a:off x="0" y="-9525"/>
              <a:ext cx="4220368" cy="536972"/>
            </a:xfrm>
            <a:prstGeom prst="rect">
              <a:avLst/>
            </a:prstGeom>
          </p:spPr>
          <p:txBody>
            <a:bodyPr anchor="t" rtlCol="false" tIns="0" lIns="0" bIns="0" rIns="0"/>
            <a:lstStyle/>
            <a:p>
              <a:pPr algn="l">
                <a:lnSpc>
                  <a:spcPts val="3062"/>
                </a:lnSpc>
              </a:pPr>
              <a:r>
                <a:rPr lang="en-US" sz="2437" b="true">
                  <a:solidFill>
                    <a:srgbClr val="00002E"/>
                  </a:solidFill>
                  <a:latin typeface="Nunito Bold"/>
                  <a:ea typeface="Nunito Bold"/>
                  <a:cs typeface="Nunito Bold"/>
                  <a:sym typeface="Nunito Bold"/>
                </a:rPr>
                <a:t>Adopsi (Adoption)</a:t>
              </a:r>
            </a:p>
          </p:txBody>
        </p:sp>
      </p:grpSp>
      <p:grpSp>
        <p:nvGrpSpPr>
          <p:cNvPr name="Group 14" id="14"/>
          <p:cNvGrpSpPr/>
          <p:nvPr/>
        </p:nvGrpSpPr>
        <p:grpSpPr>
          <a:xfrm rot="0">
            <a:off x="941635" y="4509641"/>
            <a:ext cx="3798540" cy="3443288"/>
            <a:chOff x="0" y="0"/>
            <a:chExt cx="5064720" cy="4591050"/>
          </a:xfrm>
        </p:grpSpPr>
        <p:sp>
          <p:nvSpPr>
            <p:cNvPr name="Freeform 15" id="15"/>
            <p:cNvSpPr/>
            <p:nvPr/>
          </p:nvSpPr>
          <p:spPr>
            <a:xfrm flipH="false" flipV="false" rot="0">
              <a:off x="0" y="0"/>
              <a:ext cx="5064720" cy="4591050"/>
            </a:xfrm>
            <a:custGeom>
              <a:avLst/>
              <a:gdLst/>
              <a:ahLst/>
              <a:cxnLst/>
              <a:rect r="r" b="b" t="t" l="l"/>
              <a:pathLst>
                <a:path h="4591050" w="5064720">
                  <a:moveTo>
                    <a:pt x="0" y="0"/>
                  </a:moveTo>
                  <a:lnTo>
                    <a:pt x="5064720" y="0"/>
                  </a:lnTo>
                  <a:lnTo>
                    <a:pt x="5064720" y="4591050"/>
                  </a:lnTo>
                  <a:lnTo>
                    <a:pt x="0" y="4591050"/>
                  </a:lnTo>
                  <a:close/>
                </a:path>
              </a:pathLst>
            </a:custGeom>
            <a:solidFill>
              <a:srgbClr val="000000">
                <a:alpha val="0"/>
              </a:srgbClr>
            </a:solidFill>
          </p:spPr>
        </p:sp>
        <p:sp>
          <p:nvSpPr>
            <p:cNvPr name="TextBox 16" id="16"/>
            <p:cNvSpPr txBox="true"/>
            <p:nvPr/>
          </p:nvSpPr>
          <p:spPr>
            <a:xfrm>
              <a:off x="0" y="-85725"/>
              <a:ext cx="5064720" cy="4676775"/>
            </a:xfrm>
            <a:prstGeom prst="rect">
              <a:avLst/>
            </a:prstGeom>
          </p:spPr>
          <p:txBody>
            <a:bodyPr anchor="t" rtlCol="false" tIns="0" lIns="0" bIns="0" rIns="0"/>
            <a:lstStyle/>
            <a:p>
              <a:pPr algn="just">
                <a:lnSpc>
                  <a:spcPts val="3374"/>
                </a:lnSpc>
              </a:pPr>
              <a:r>
                <a:rPr lang="en-US" sz="2062">
                  <a:solidFill>
                    <a:srgbClr val="00002E"/>
                  </a:solidFill>
                  <a:latin typeface="PT Sans"/>
                  <a:ea typeface="PT Sans"/>
                  <a:cs typeface="PT Sans"/>
                  <a:sym typeface="PT Sans"/>
                </a:rPr>
                <a:t>Perilaku sudah berkembang dengan baik dan dilakukan secara konsisten. Individu telah menjadikan perilaku sehat sebagai bagian dari gaya hidup sehari-hari, seperti rutin berolahraga atau menjaga pola makan seimbang.</a:t>
              </a:r>
            </a:p>
          </p:txBody>
        </p:sp>
      </p:grpSp>
      <p:grpSp>
        <p:nvGrpSpPr>
          <p:cNvPr name="Group 17" id="17"/>
          <p:cNvGrpSpPr/>
          <p:nvPr/>
        </p:nvGrpSpPr>
        <p:grpSpPr>
          <a:xfrm rot="0">
            <a:off x="5129361" y="2862411"/>
            <a:ext cx="3827115" cy="297508"/>
            <a:chOff x="0" y="0"/>
            <a:chExt cx="5102820" cy="396677"/>
          </a:xfrm>
        </p:grpSpPr>
        <p:sp>
          <p:nvSpPr>
            <p:cNvPr name="Freeform 18" id="18"/>
            <p:cNvSpPr/>
            <p:nvPr/>
          </p:nvSpPr>
          <p:spPr>
            <a:xfrm flipH="false" flipV="false" rot="0">
              <a:off x="19050" y="19050"/>
              <a:ext cx="5064760" cy="358648"/>
            </a:xfrm>
            <a:custGeom>
              <a:avLst/>
              <a:gdLst/>
              <a:ahLst/>
              <a:cxnLst/>
              <a:rect r="r" b="b" t="t" l="l"/>
              <a:pathLst>
                <a:path h="358648" w="5064760">
                  <a:moveTo>
                    <a:pt x="0" y="179324"/>
                  </a:moveTo>
                  <a:cubicBezTo>
                    <a:pt x="0" y="80264"/>
                    <a:pt x="88138" y="0"/>
                    <a:pt x="196850" y="0"/>
                  </a:cubicBezTo>
                  <a:lnTo>
                    <a:pt x="4867910" y="0"/>
                  </a:lnTo>
                  <a:cubicBezTo>
                    <a:pt x="4976622" y="0"/>
                    <a:pt x="5064760" y="80264"/>
                    <a:pt x="5064760" y="179324"/>
                  </a:cubicBezTo>
                  <a:cubicBezTo>
                    <a:pt x="5064760" y="278384"/>
                    <a:pt x="4976622" y="358648"/>
                    <a:pt x="4867910" y="358648"/>
                  </a:cubicBezTo>
                  <a:lnTo>
                    <a:pt x="196850" y="358648"/>
                  </a:lnTo>
                  <a:cubicBezTo>
                    <a:pt x="88138" y="358648"/>
                    <a:pt x="0" y="278384"/>
                    <a:pt x="0" y="179324"/>
                  </a:cubicBezTo>
                  <a:close/>
                </a:path>
              </a:pathLst>
            </a:custGeom>
            <a:solidFill>
              <a:srgbClr val="F3F3FF"/>
            </a:solidFill>
          </p:spPr>
        </p:sp>
        <p:sp>
          <p:nvSpPr>
            <p:cNvPr name="Freeform 19" id="19"/>
            <p:cNvSpPr/>
            <p:nvPr/>
          </p:nvSpPr>
          <p:spPr>
            <a:xfrm flipH="false" flipV="false" rot="0">
              <a:off x="0" y="0"/>
              <a:ext cx="5102860" cy="396748"/>
            </a:xfrm>
            <a:custGeom>
              <a:avLst/>
              <a:gdLst/>
              <a:ahLst/>
              <a:cxnLst/>
              <a:rect r="r" b="b" t="t" l="l"/>
              <a:pathLst>
                <a:path h="396748" w="5102860">
                  <a:moveTo>
                    <a:pt x="0" y="198374"/>
                  </a:moveTo>
                  <a:cubicBezTo>
                    <a:pt x="0" y="87122"/>
                    <a:pt x="98425" y="0"/>
                    <a:pt x="215900" y="0"/>
                  </a:cubicBezTo>
                  <a:lnTo>
                    <a:pt x="4886960" y="0"/>
                  </a:lnTo>
                  <a:lnTo>
                    <a:pt x="4886960" y="19050"/>
                  </a:lnTo>
                  <a:lnTo>
                    <a:pt x="4886960" y="0"/>
                  </a:lnTo>
                  <a:cubicBezTo>
                    <a:pt x="5004435" y="0"/>
                    <a:pt x="5102860" y="87122"/>
                    <a:pt x="5102860" y="198374"/>
                  </a:cubicBezTo>
                  <a:lnTo>
                    <a:pt x="5083810" y="198374"/>
                  </a:lnTo>
                  <a:lnTo>
                    <a:pt x="5102860" y="198374"/>
                  </a:lnTo>
                  <a:lnTo>
                    <a:pt x="5083810" y="198374"/>
                  </a:lnTo>
                  <a:lnTo>
                    <a:pt x="5102860" y="198374"/>
                  </a:lnTo>
                  <a:cubicBezTo>
                    <a:pt x="5102860" y="309499"/>
                    <a:pt x="5004435" y="396748"/>
                    <a:pt x="4886960" y="396748"/>
                  </a:cubicBezTo>
                  <a:lnTo>
                    <a:pt x="4886960" y="377698"/>
                  </a:lnTo>
                  <a:lnTo>
                    <a:pt x="4886960" y="396748"/>
                  </a:lnTo>
                  <a:lnTo>
                    <a:pt x="215900" y="396748"/>
                  </a:lnTo>
                  <a:lnTo>
                    <a:pt x="215900" y="377698"/>
                  </a:lnTo>
                  <a:lnTo>
                    <a:pt x="215900" y="396748"/>
                  </a:lnTo>
                  <a:cubicBezTo>
                    <a:pt x="98425" y="396748"/>
                    <a:pt x="0" y="309626"/>
                    <a:pt x="0" y="198374"/>
                  </a:cubicBezTo>
                  <a:lnTo>
                    <a:pt x="19050" y="198374"/>
                  </a:lnTo>
                  <a:lnTo>
                    <a:pt x="0" y="198374"/>
                  </a:lnTo>
                  <a:moveTo>
                    <a:pt x="38100" y="198374"/>
                  </a:moveTo>
                  <a:lnTo>
                    <a:pt x="19050" y="198374"/>
                  </a:lnTo>
                  <a:lnTo>
                    <a:pt x="38100" y="198374"/>
                  </a:lnTo>
                  <a:cubicBezTo>
                    <a:pt x="38100" y="285242"/>
                    <a:pt x="115951" y="358648"/>
                    <a:pt x="215900" y="358648"/>
                  </a:cubicBezTo>
                  <a:lnTo>
                    <a:pt x="4886960" y="358648"/>
                  </a:lnTo>
                  <a:cubicBezTo>
                    <a:pt x="4986909" y="358648"/>
                    <a:pt x="5064760" y="285242"/>
                    <a:pt x="5064760" y="198374"/>
                  </a:cubicBezTo>
                  <a:cubicBezTo>
                    <a:pt x="5064760" y="111506"/>
                    <a:pt x="4986782" y="38100"/>
                    <a:pt x="4886960" y="38100"/>
                  </a:cubicBezTo>
                  <a:lnTo>
                    <a:pt x="215900" y="38100"/>
                  </a:lnTo>
                  <a:lnTo>
                    <a:pt x="215900" y="19050"/>
                  </a:lnTo>
                  <a:lnTo>
                    <a:pt x="215900" y="38100"/>
                  </a:lnTo>
                  <a:cubicBezTo>
                    <a:pt x="115951" y="38100"/>
                    <a:pt x="38100" y="111506"/>
                    <a:pt x="38100" y="198374"/>
                  </a:cubicBezTo>
                  <a:close/>
                </a:path>
              </a:pathLst>
            </a:custGeom>
            <a:solidFill>
              <a:srgbClr val="018CE1"/>
            </a:solidFill>
          </p:spPr>
        </p:sp>
      </p:grpSp>
      <p:grpSp>
        <p:nvGrpSpPr>
          <p:cNvPr name="Group 20" id="20"/>
          <p:cNvGrpSpPr/>
          <p:nvPr/>
        </p:nvGrpSpPr>
        <p:grpSpPr>
          <a:xfrm rot="0">
            <a:off x="5143649" y="3549104"/>
            <a:ext cx="3554909" cy="395585"/>
            <a:chOff x="0" y="0"/>
            <a:chExt cx="4739878" cy="527447"/>
          </a:xfrm>
        </p:grpSpPr>
        <p:sp>
          <p:nvSpPr>
            <p:cNvPr name="Freeform 21" id="21"/>
            <p:cNvSpPr/>
            <p:nvPr/>
          </p:nvSpPr>
          <p:spPr>
            <a:xfrm flipH="false" flipV="false" rot="0">
              <a:off x="0" y="0"/>
              <a:ext cx="4739879" cy="527447"/>
            </a:xfrm>
            <a:custGeom>
              <a:avLst/>
              <a:gdLst/>
              <a:ahLst/>
              <a:cxnLst/>
              <a:rect r="r" b="b" t="t" l="l"/>
              <a:pathLst>
                <a:path h="527447" w="4739879">
                  <a:moveTo>
                    <a:pt x="0" y="0"/>
                  </a:moveTo>
                  <a:lnTo>
                    <a:pt x="4739879" y="0"/>
                  </a:lnTo>
                  <a:lnTo>
                    <a:pt x="4739879" y="527447"/>
                  </a:lnTo>
                  <a:lnTo>
                    <a:pt x="0" y="527447"/>
                  </a:lnTo>
                  <a:close/>
                </a:path>
              </a:pathLst>
            </a:custGeom>
            <a:solidFill>
              <a:srgbClr val="000000">
                <a:alpha val="0"/>
              </a:srgbClr>
            </a:solidFill>
          </p:spPr>
        </p:sp>
        <p:sp>
          <p:nvSpPr>
            <p:cNvPr name="TextBox 22" id="22"/>
            <p:cNvSpPr txBox="true"/>
            <p:nvPr/>
          </p:nvSpPr>
          <p:spPr>
            <a:xfrm>
              <a:off x="0" y="-9525"/>
              <a:ext cx="4739878" cy="536972"/>
            </a:xfrm>
            <a:prstGeom prst="rect">
              <a:avLst/>
            </a:prstGeom>
          </p:spPr>
          <p:txBody>
            <a:bodyPr anchor="t" rtlCol="false" tIns="0" lIns="0" bIns="0" rIns="0"/>
            <a:lstStyle/>
            <a:p>
              <a:pPr algn="l">
                <a:lnSpc>
                  <a:spcPts val="3062"/>
                </a:lnSpc>
              </a:pPr>
              <a:r>
                <a:rPr lang="en-US" sz="2437" b="true">
                  <a:solidFill>
                    <a:srgbClr val="00002E"/>
                  </a:solidFill>
                  <a:latin typeface="Nunito Bold"/>
                  <a:ea typeface="Nunito Bold"/>
                  <a:cs typeface="Nunito Bold"/>
                  <a:sym typeface="Nunito Bold"/>
                </a:rPr>
                <a:t>Mekanisme (Mechanism)</a:t>
              </a:r>
            </a:p>
          </p:txBody>
        </p:sp>
      </p:grpSp>
      <p:grpSp>
        <p:nvGrpSpPr>
          <p:cNvPr name="Group 23" id="23"/>
          <p:cNvGrpSpPr/>
          <p:nvPr/>
        </p:nvGrpSpPr>
        <p:grpSpPr>
          <a:xfrm rot="0">
            <a:off x="5143649" y="4106019"/>
            <a:ext cx="3798540" cy="3012876"/>
            <a:chOff x="0" y="0"/>
            <a:chExt cx="5064720" cy="4017168"/>
          </a:xfrm>
        </p:grpSpPr>
        <p:sp>
          <p:nvSpPr>
            <p:cNvPr name="Freeform 24" id="24"/>
            <p:cNvSpPr/>
            <p:nvPr/>
          </p:nvSpPr>
          <p:spPr>
            <a:xfrm flipH="false" flipV="false" rot="0">
              <a:off x="0" y="0"/>
              <a:ext cx="5064720" cy="4017168"/>
            </a:xfrm>
            <a:custGeom>
              <a:avLst/>
              <a:gdLst/>
              <a:ahLst/>
              <a:cxnLst/>
              <a:rect r="r" b="b" t="t" l="l"/>
              <a:pathLst>
                <a:path h="4017168" w="5064720">
                  <a:moveTo>
                    <a:pt x="0" y="0"/>
                  </a:moveTo>
                  <a:lnTo>
                    <a:pt x="5064720" y="0"/>
                  </a:lnTo>
                  <a:lnTo>
                    <a:pt x="5064720" y="4017168"/>
                  </a:lnTo>
                  <a:lnTo>
                    <a:pt x="0" y="4017168"/>
                  </a:lnTo>
                  <a:close/>
                </a:path>
              </a:pathLst>
            </a:custGeom>
            <a:solidFill>
              <a:srgbClr val="000000">
                <a:alpha val="0"/>
              </a:srgbClr>
            </a:solidFill>
          </p:spPr>
        </p:sp>
        <p:sp>
          <p:nvSpPr>
            <p:cNvPr name="TextBox 25" id="25"/>
            <p:cNvSpPr txBox="true"/>
            <p:nvPr/>
          </p:nvSpPr>
          <p:spPr>
            <a:xfrm>
              <a:off x="0" y="-85725"/>
              <a:ext cx="5064720" cy="4102893"/>
            </a:xfrm>
            <a:prstGeom prst="rect">
              <a:avLst/>
            </a:prstGeom>
          </p:spPr>
          <p:txBody>
            <a:bodyPr anchor="t" rtlCol="false" tIns="0" lIns="0" bIns="0" rIns="0"/>
            <a:lstStyle/>
            <a:p>
              <a:pPr algn="just">
                <a:lnSpc>
                  <a:spcPts val="3374"/>
                </a:lnSpc>
              </a:pPr>
              <a:r>
                <a:rPr lang="en-US" sz="2062">
                  <a:solidFill>
                    <a:srgbClr val="00002E"/>
                  </a:solidFill>
                  <a:latin typeface="PT Sans"/>
                  <a:ea typeface="PT Sans"/>
                  <a:cs typeface="PT Sans"/>
                  <a:sym typeface="PT Sans"/>
                </a:rPr>
                <a:t>Perilaku sudah menjadi kebiasaan dan dilakukan dengan lancar. Pada tahap ini, perilaku sehat dilakukan dengan lebih otomatis tanpa memerlukan banyak pemikiran atau usaha sadar.</a:t>
              </a:r>
            </a:p>
          </p:txBody>
        </p:sp>
      </p:grpSp>
      <p:grpSp>
        <p:nvGrpSpPr>
          <p:cNvPr name="Group 26" id="26"/>
          <p:cNvGrpSpPr/>
          <p:nvPr/>
        </p:nvGrpSpPr>
        <p:grpSpPr>
          <a:xfrm rot="0">
            <a:off x="9331375" y="2458790"/>
            <a:ext cx="3827115" cy="297508"/>
            <a:chOff x="0" y="0"/>
            <a:chExt cx="5102820" cy="396677"/>
          </a:xfrm>
        </p:grpSpPr>
        <p:sp>
          <p:nvSpPr>
            <p:cNvPr name="Freeform 27" id="27"/>
            <p:cNvSpPr/>
            <p:nvPr/>
          </p:nvSpPr>
          <p:spPr>
            <a:xfrm flipH="false" flipV="false" rot="0">
              <a:off x="19050" y="19050"/>
              <a:ext cx="5064760" cy="358648"/>
            </a:xfrm>
            <a:custGeom>
              <a:avLst/>
              <a:gdLst/>
              <a:ahLst/>
              <a:cxnLst/>
              <a:rect r="r" b="b" t="t" l="l"/>
              <a:pathLst>
                <a:path h="358648" w="5064760">
                  <a:moveTo>
                    <a:pt x="0" y="179324"/>
                  </a:moveTo>
                  <a:cubicBezTo>
                    <a:pt x="0" y="80264"/>
                    <a:pt x="88138" y="0"/>
                    <a:pt x="196850" y="0"/>
                  </a:cubicBezTo>
                  <a:lnTo>
                    <a:pt x="4867910" y="0"/>
                  </a:lnTo>
                  <a:cubicBezTo>
                    <a:pt x="4976622" y="0"/>
                    <a:pt x="5064760" y="80264"/>
                    <a:pt x="5064760" y="179324"/>
                  </a:cubicBezTo>
                  <a:cubicBezTo>
                    <a:pt x="5064760" y="278384"/>
                    <a:pt x="4976622" y="358648"/>
                    <a:pt x="4867910" y="358648"/>
                  </a:cubicBezTo>
                  <a:lnTo>
                    <a:pt x="196850" y="358648"/>
                  </a:lnTo>
                  <a:cubicBezTo>
                    <a:pt x="88138" y="358648"/>
                    <a:pt x="0" y="278384"/>
                    <a:pt x="0" y="179324"/>
                  </a:cubicBezTo>
                  <a:close/>
                </a:path>
              </a:pathLst>
            </a:custGeom>
            <a:solidFill>
              <a:srgbClr val="F3F3FF"/>
            </a:solidFill>
          </p:spPr>
        </p:sp>
        <p:sp>
          <p:nvSpPr>
            <p:cNvPr name="Freeform 28" id="28"/>
            <p:cNvSpPr/>
            <p:nvPr/>
          </p:nvSpPr>
          <p:spPr>
            <a:xfrm flipH="false" flipV="false" rot="0">
              <a:off x="0" y="0"/>
              <a:ext cx="5102860" cy="396748"/>
            </a:xfrm>
            <a:custGeom>
              <a:avLst/>
              <a:gdLst/>
              <a:ahLst/>
              <a:cxnLst/>
              <a:rect r="r" b="b" t="t" l="l"/>
              <a:pathLst>
                <a:path h="396748" w="5102860">
                  <a:moveTo>
                    <a:pt x="0" y="198374"/>
                  </a:moveTo>
                  <a:cubicBezTo>
                    <a:pt x="0" y="87122"/>
                    <a:pt x="98425" y="0"/>
                    <a:pt x="215900" y="0"/>
                  </a:cubicBezTo>
                  <a:lnTo>
                    <a:pt x="4886960" y="0"/>
                  </a:lnTo>
                  <a:lnTo>
                    <a:pt x="4886960" y="19050"/>
                  </a:lnTo>
                  <a:lnTo>
                    <a:pt x="4886960" y="0"/>
                  </a:lnTo>
                  <a:cubicBezTo>
                    <a:pt x="5004435" y="0"/>
                    <a:pt x="5102860" y="87122"/>
                    <a:pt x="5102860" y="198374"/>
                  </a:cubicBezTo>
                  <a:lnTo>
                    <a:pt x="5083810" y="198374"/>
                  </a:lnTo>
                  <a:lnTo>
                    <a:pt x="5102860" y="198374"/>
                  </a:lnTo>
                  <a:lnTo>
                    <a:pt x="5083810" y="198374"/>
                  </a:lnTo>
                  <a:lnTo>
                    <a:pt x="5102860" y="198374"/>
                  </a:lnTo>
                  <a:cubicBezTo>
                    <a:pt x="5102860" y="309499"/>
                    <a:pt x="5004435" y="396748"/>
                    <a:pt x="4886960" y="396748"/>
                  </a:cubicBezTo>
                  <a:lnTo>
                    <a:pt x="4886960" y="377698"/>
                  </a:lnTo>
                  <a:lnTo>
                    <a:pt x="4886960" y="396748"/>
                  </a:lnTo>
                  <a:lnTo>
                    <a:pt x="215900" y="396748"/>
                  </a:lnTo>
                  <a:lnTo>
                    <a:pt x="215900" y="377698"/>
                  </a:lnTo>
                  <a:lnTo>
                    <a:pt x="215900" y="396748"/>
                  </a:lnTo>
                  <a:cubicBezTo>
                    <a:pt x="98425" y="396748"/>
                    <a:pt x="0" y="309626"/>
                    <a:pt x="0" y="198374"/>
                  </a:cubicBezTo>
                  <a:lnTo>
                    <a:pt x="19050" y="198374"/>
                  </a:lnTo>
                  <a:lnTo>
                    <a:pt x="0" y="198374"/>
                  </a:lnTo>
                  <a:moveTo>
                    <a:pt x="38100" y="198374"/>
                  </a:moveTo>
                  <a:lnTo>
                    <a:pt x="19050" y="198374"/>
                  </a:lnTo>
                  <a:lnTo>
                    <a:pt x="38100" y="198374"/>
                  </a:lnTo>
                  <a:cubicBezTo>
                    <a:pt x="38100" y="285242"/>
                    <a:pt x="115951" y="358648"/>
                    <a:pt x="215900" y="358648"/>
                  </a:cubicBezTo>
                  <a:lnTo>
                    <a:pt x="4886960" y="358648"/>
                  </a:lnTo>
                  <a:cubicBezTo>
                    <a:pt x="4986909" y="358648"/>
                    <a:pt x="5064760" y="285242"/>
                    <a:pt x="5064760" y="198374"/>
                  </a:cubicBezTo>
                  <a:cubicBezTo>
                    <a:pt x="5064760" y="111506"/>
                    <a:pt x="4986782" y="38100"/>
                    <a:pt x="4886960" y="38100"/>
                  </a:cubicBezTo>
                  <a:lnTo>
                    <a:pt x="215900" y="38100"/>
                  </a:lnTo>
                  <a:lnTo>
                    <a:pt x="215900" y="19050"/>
                  </a:lnTo>
                  <a:lnTo>
                    <a:pt x="215900" y="38100"/>
                  </a:lnTo>
                  <a:cubicBezTo>
                    <a:pt x="115951" y="38100"/>
                    <a:pt x="38100" y="111506"/>
                    <a:pt x="38100" y="198374"/>
                  </a:cubicBezTo>
                  <a:close/>
                </a:path>
              </a:pathLst>
            </a:custGeom>
            <a:solidFill>
              <a:srgbClr val="DA33BF"/>
            </a:solidFill>
          </p:spPr>
        </p:sp>
      </p:grpSp>
      <p:grpSp>
        <p:nvGrpSpPr>
          <p:cNvPr name="Group 29" id="29"/>
          <p:cNvGrpSpPr/>
          <p:nvPr/>
        </p:nvGrpSpPr>
        <p:grpSpPr>
          <a:xfrm rot="0">
            <a:off x="9345662" y="3145482"/>
            <a:ext cx="3798540" cy="791170"/>
            <a:chOff x="0" y="0"/>
            <a:chExt cx="5064720" cy="1054893"/>
          </a:xfrm>
        </p:grpSpPr>
        <p:sp>
          <p:nvSpPr>
            <p:cNvPr name="Freeform 30" id="30"/>
            <p:cNvSpPr/>
            <p:nvPr/>
          </p:nvSpPr>
          <p:spPr>
            <a:xfrm flipH="false" flipV="false" rot="0">
              <a:off x="0" y="0"/>
              <a:ext cx="5064720" cy="1054893"/>
            </a:xfrm>
            <a:custGeom>
              <a:avLst/>
              <a:gdLst/>
              <a:ahLst/>
              <a:cxnLst/>
              <a:rect r="r" b="b" t="t" l="l"/>
              <a:pathLst>
                <a:path h="1054893" w="5064720">
                  <a:moveTo>
                    <a:pt x="0" y="0"/>
                  </a:moveTo>
                  <a:lnTo>
                    <a:pt x="5064720" y="0"/>
                  </a:lnTo>
                  <a:lnTo>
                    <a:pt x="5064720" y="1054893"/>
                  </a:lnTo>
                  <a:lnTo>
                    <a:pt x="0" y="1054893"/>
                  </a:lnTo>
                  <a:close/>
                </a:path>
              </a:pathLst>
            </a:custGeom>
            <a:solidFill>
              <a:srgbClr val="000000">
                <a:alpha val="0"/>
              </a:srgbClr>
            </a:solidFill>
          </p:spPr>
        </p:sp>
        <p:sp>
          <p:nvSpPr>
            <p:cNvPr name="TextBox 31" id="31"/>
            <p:cNvSpPr txBox="true"/>
            <p:nvPr/>
          </p:nvSpPr>
          <p:spPr>
            <a:xfrm>
              <a:off x="0" y="-9525"/>
              <a:ext cx="5064720" cy="1064418"/>
            </a:xfrm>
            <a:prstGeom prst="rect">
              <a:avLst/>
            </a:prstGeom>
          </p:spPr>
          <p:txBody>
            <a:bodyPr anchor="t" rtlCol="false" tIns="0" lIns="0" bIns="0" rIns="0"/>
            <a:lstStyle/>
            <a:p>
              <a:pPr algn="l">
                <a:lnSpc>
                  <a:spcPts val="3062"/>
                </a:lnSpc>
              </a:pPr>
              <a:r>
                <a:rPr lang="en-US" sz="2437" b="true">
                  <a:solidFill>
                    <a:srgbClr val="00002E"/>
                  </a:solidFill>
                  <a:latin typeface="Nunito Bold"/>
                  <a:ea typeface="Nunito Bold"/>
                  <a:cs typeface="Nunito Bold"/>
                  <a:sym typeface="Nunito Bold"/>
                </a:rPr>
                <a:t>Respon Terpimpin (Guided Response)</a:t>
              </a:r>
            </a:p>
          </p:txBody>
        </p:sp>
      </p:grpSp>
      <p:grpSp>
        <p:nvGrpSpPr>
          <p:cNvPr name="Group 32" id="32"/>
          <p:cNvGrpSpPr/>
          <p:nvPr/>
        </p:nvGrpSpPr>
        <p:grpSpPr>
          <a:xfrm rot="0">
            <a:off x="9345662" y="4097982"/>
            <a:ext cx="3798540" cy="3443288"/>
            <a:chOff x="0" y="0"/>
            <a:chExt cx="5064720" cy="4591050"/>
          </a:xfrm>
        </p:grpSpPr>
        <p:sp>
          <p:nvSpPr>
            <p:cNvPr name="Freeform 33" id="33"/>
            <p:cNvSpPr/>
            <p:nvPr/>
          </p:nvSpPr>
          <p:spPr>
            <a:xfrm flipH="false" flipV="false" rot="0">
              <a:off x="0" y="0"/>
              <a:ext cx="5064720" cy="4591050"/>
            </a:xfrm>
            <a:custGeom>
              <a:avLst/>
              <a:gdLst/>
              <a:ahLst/>
              <a:cxnLst/>
              <a:rect r="r" b="b" t="t" l="l"/>
              <a:pathLst>
                <a:path h="4591050" w="5064720">
                  <a:moveTo>
                    <a:pt x="0" y="0"/>
                  </a:moveTo>
                  <a:lnTo>
                    <a:pt x="5064720" y="0"/>
                  </a:lnTo>
                  <a:lnTo>
                    <a:pt x="5064720" y="4591050"/>
                  </a:lnTo>
                  <a:lnTo>
                    <a:pt x="0" y="4591050"/>
                  </a:lnTo>
                  <a:close/>
                </a:path>
              </a:pathLst>
            </a:custGeom>
            <a:solidFill>
              <a:srgbClr val="000000">
                <a:alpha val="0"/>
              </a:srgbClr>
            </a:solidFill>
          </p:spPr>
        </p:sp>
        <p:sp>
          <p:nvSpPr>
            <p:cNvPr name="TextBox 34" id="34"/>
            <p:cNvSpPr txBox="true"/>
            <p:nvPr/>
          </p:nvSpPr>
          <p:spPr>
            <a:xfrm>
              <a:off x="0" y="-85725"/>
              <a:ext cx="5064720" cy="4676775"/>
            </a:xfrm>
            <a:prstGeom prst="rect">
              <a:avLst/>
            </a:prstGeom>
          </p:spPr>
          <p:txBody>
            <a:bodyPr anchor="t" rtlCol="false" tIns="0" lIns="0" bIns="0" rIns="0"/>
            <a:lstStyle/>
            <a:p>
              <a:pPr algn="just">
                <a:lnSpc>
                  <a:spcPts val="3374"/>
                </a:lnSpc>
              </a:pPr>
              <a:r>
                <a:rPr lang="en-US" sz="2062">
                  <a:solidFill>
                    <a:srgbClr val="00002E"/>
                  </a:solidFill>
                  <a:latin typeface="PT Sans"/>
                  <a:ea typeface="PT Sans"/>
                  <a:cs typeface="PT Sans"/>
                  <a:sym typeface="PT Sans"/>
                </a:rPr>
                <a:t>Dapat melakukan perilaku sesuai dengan urutan yang benar dengan panduan. Individu masih membutuhkan bimbingan atau instruksi dalam melakukan perilaku kesehatan, seperti mengikuti petunjuk cuci tangan yang benar.</a:t>
              </a:r>
            </a:p>
          </p:txBody>
        </p:sp>
      </p:grpSp>
      <p:grpSp>
        <p:nvGrpSpPr>
          <p:cNvPr name="Group 35" id="35"/>
          <p:cNvGrpSpPr/>
          <p:nvPr/>
        </p:nvGrpSpPr>
        <p:grpSpPr>
          <a:xfrm rot="0">
            <a:off x="13533387" y="2055316"/>
            <a:ext cx="3827264" cy="297508"/>
            <a:chOff x="0" y="0"/>
            <a:chExt cx="5103018" cy="396677"/>
          </a:xfrm>
        </p:grpSpPr>
        <p:sp>
          <p:nvSpPr>
            <p:cNvPr name="Freeform 36" id="36"/>
            <p:cNvSpPr/>
            <p:nvPr/>
          </p:nvSpPr>
          <p:spPr>
            <a:xfrm flipH="false" flipV="false" rot="0">
              <a:off x="19050" y="19050"/>
              <a:ext cx="5064887" cy="358648"/>
            </a:xfrm>
            <a:custGeom>
              <a:avLst/>
              <a:gdLst/>
              <a:ahLst/>
              <a:cxnLst/>
              <a:rect r="r" b="b" t="t" l="l"/>
              <a:pathLst>
                <a:path h="358648" w="5064887">
                  <a:moveTo>
                    <a:pt x="0" y="179324"/>
                  </a:moveTo>
                  <a:cubicBezTo>
                    <a:pt x="0" y="80264"/>
                    <a:pt x="88138" y="0"/>
                    <a:pt x="196850" y="0"/>
                  </a:cubicBezTo>
                  <a:lnTo>
                    <a:pt x="4868037" y="0"/>
                  </a:lnTo>
                  <a:cubicBezTo>
                    <a:pt x="4976749" y="0"/>
                    <a:pt x="5064887" y="80264"/>
                    <a:pt x="5064887" y="179324"/>
                  </a:cubicBezTo>
                  <a:cubicBezTo>
                    <a:pt x="5064887" y="278384"/>
                    <a:pt x="4976749" y="358648"/>
                    <a:pt x="4868037" y="358648"/>
                  </a:cubicBezTo>
                  <a:lnTo>
                    <a:pt x="196850" y="358648"/>
                  </a:lnTo>
                  <a:cubicBezTo>
                    <a:pt x="88138" y="358648"/>
                    <a:pt x="0" y="278384"/>
                    <a:pt x="0" y="179324"/>
                  </a:cubicBezTo>
                  <a:close/>
                </a:path>
              </a:pathLst>
            </a:custGeom>
            <a:solidFill>
              <a:srgbClr val="F3F3FF"/>
            </a:solidFill>
          </p:spPr>
        </p:sp>
        <p:sp>
          <p:nvSpPr>
            <p:cNvPr name="Freeform 37" id="37"/>
            <p:cNvSpPr/>
            <p:nvPr/>
          </p:nvSpPr>
          <p:spPr>
            <a:xfrm flipH="false" flipV="false" rot="0">
              <a:off x="0" y="0"/>
              <a:ext cx="5102987" cy="396748"/>
            </a:xfrm>
            <a:custGeom>
              <a:avLst/>
              <a:gdLst/>
              <a:ahLst/>
              <a:cxnLst/>
              <a:rect r="r" b="b" t="t" l="l"/>
              <a:pathLst>
                <a:path h="396748" w="5102987">
                  <a:moveTo>
                    <a:pt x="0" y="198374"/>
                  </a:moveTo>
                  <a:cubicBezTo>
                    <a:pt x="0" y="87122"/>
                    <a:pt x="98425" y="0"/>
                    <a:pt x="215900" y="0"/>
                  </a:cubicBezTo>
                  <a:lnTo>
                    <a:pt x="4887087" y="0"/>
                  </a:lnTo>
                  <a:lnTo>
                    <a:pt x="4887087" y="19050"/>
                  </a:lnTo>
                  <a:lnTo>
                    <a:pt x="4887087" y="0"/>
                  </a:lnTo>
                  <a:cubicBezTo>
                    <a:pt x="5004562" y="0"/>
                    <a:pt x="5102987" y="87122"/>
                    <a:pt x="5102987" y="198374"/>
                  </a:cubicBezTo>
                  <a:lnTo>
                    <a:pt x="5083937" y="198374"/>
                  </a:lnTo>
                  <a:lnTo>
                    <a:pt x="5102987" y="198374"/>
                  </a:lnTo>
                  <a:lnTo>
                    <a:pt x="5083937" y="198374"/>
                  </a:lnTo>
                  <a:lnTo>
                    <a:pt x="5102987" y="198374"/>
                  </a:lnTo>
                  <a:cubicBezTo>
                    <a:pt x="5102987" y="309499"/>
                    <a:pt x="5004562" y="396748"/>
                    <a:pt x="4887087" y="396748"/>
                  </a:cubicBezTo>
                  <a:lnTo>
                    <a:pt x="4887087" y="377698"/>
                  </a:lnTo>
                  <a:lnTo>
                    <a:pt x="4887087" y="396748"/>
                  </a:lnTo>
                  <a:lnTo>
                    <a:pt x="215900" y="396748"/>
                  </a:lnTo>
                  <a:lnTo>
                    <a:pt x="215900" y="377698"/>
                  </a:lnTo>
                  <a:lnTo>
                    <a:pt x="215900" y="396748"/>
                  </a:lnTo>
                  <a:cubicBezTo>
                    <a:pt x="98425" y="396748"/>
                    <a:pt x="0" y="309626"/>
                    <a:pt x="0" y="198374"/>
                  </a:cubicBezTo>
                  <a:lnTo>
                    <a:pt x="19050" y="198374"/>
                  </a:lnTo>
                  <a:lnTo>
                    <a:pt x="0" y="198374"/>
                  </a:lnTo>
                  <a:moveTo>
                    <a:pt x="38100" y="198374"/>
                  </a:moveTo>
                  <a:lnTo>
                    <a:pt x="19050" y="198374"/>
                  </a:lnTo>
                  <a:lnTo>
                    <a:pt x="38100" y="198374"/>
                  </a:lnTo>
                  <a:cubicBezTo>
                    <a:pt x="38100" y="285242"/>
                    <a:pt x="115951" y="358648"/>
                    <a:pt x="215900" y="358648"/>
                  </a:cubicBezTo>
                  <a:lnTo>
                    <a:pt x="4887087" y="358648"/>
                  </a:lnTo>
                  <a:cubicBezTo>
                    <a:pt x="4987036" y="358648"/>
                    <a:pt x="5064887" y="285242"/>
                    <a:pt x="5064887" y="198374"/>
                  </a:cubicBezTo>
                  <a:cubicBezTo>
                    <a:pt x="5064887" y="111506"/>
                    <a:pt x="4987036" y="38100"/>
                    <a:pt x="4887087" y="38100"/>
                  </a:cubicBezTo>
                  <a:lnTo>
                    <a:pt x="215900" y="38100"/>
                  </a:lnTo>
                  <a:lnTo>
                    <a:pt x="215900" y="19050"/>
                  </a:lnTo>
                  <a:lnTo>
                    <a:pt x="215900" y="38100"/>
                  </a:lnTo>
                  <a:cubicBezTo>
                    <a:pt x="115951" y="38100"/>
                    <a:pt x="38100" y="111506"/>
                    <a:pt x="38100" y="198374"/>
                  </a:cubicBezTo>
                  <a:close/>
                </a:path>
              </a:pathLst>
            </a:custGeom>
            <a:solidFill>
              <a:srgbClr val="2D4DF2"/>
            </a:solidFill>
          </p:spPr>
        </p:sp>
      </p:grpSp>
      <p:grpSp>
        <p:nvGrpSpPr>
          <p:cNvPr name="Group 38" id="38"/>
          <p:cNvGrpSpPr/>
          <p:nvPr/>
        </p:nvGrpSpPr>
        <p:grpSpPr>
          <a:xfrm rot="0">
            <a:off x="13547675" y="2742010"/>
            <a:ext cx="3165276" cy="395585"/>
            <a:chOff x="0" y="0"/>
            <a:chExt cx="4220368" cy="527447"/>
          </a:xfrm>
        </p:grpSpPr>
        <p:sp>
          <p:nvSpPr>
            <p:cNvPr name="Freeform 39" id="39"/>
            <p:cNvSpPr/>
            <p:nvPr/>
          </p:nvSpPr>
          <p:spPr>
            <a:xfrm flipH="false" flipV="false" rot="0">
              <a:off x="0" y="0"/>
              <a:ext cx="4220368" cy="527447"/>
            </a:xfrm>
            <a:custGeom>
              <a:avLst/>
              <a:gdLst/>
              <a:ahLst/>
              <a:cxnLst/>
              <a:rect r="r" b="b" t="t" l="l"/>
              <a:pathLst>
                <a:path h="527447" w="4220368">
                  <a:moveTo>
                    <a:pt x="0" y="0"/>
                  </a:moveTo>
                  <a:lnTo>
                    <a:pt x="4220368" y="0"/>
                  </a:lnTo>
                  <a:lnTo>
                    <a:pt x="4220368" y="527447"/>
                  </a:lnTo>
                  <a:lnTo>
                    <a:pt x="0" y="527447"/>
                  </a:lnTo>
                  <a:close/>
                </a:path>
              </a:pathLst>
            </a:custGeom>
            <a:solidFill>
              <a:srgbClr val="000000">
                <a:alpha val="0"/>
              </a:srgbClr>
            </a:solidFill>
          </p:spPr>
        </p:sp>
        <p:sp>
          <p:nvSpPr>
            <p:cNvPr name="TextBox 40" id="40"/>
            <p:cNvSpPr txBox="true"/>
            <p:nvPr/>
          </p:nvSpPr>
          <p:spPr>
            <a:xfrm>
              <a:off x="0" y="-9525"/>
              <a:ext cx="4220368" cy="536972"/>
            </a:xfrm>
            <a:prstGeom prst="rect">
              <a:avLst/>
            </a:prstGeom>
          </p:spPr>
          <p:txBody>
            <a:bodyPr anchor="t" rtlCol="false" tIns="0" lIns="0" bIns="0" rIns="0"/>
            <a:lstStyle/>
            <a:p>
              <a:pPr algn="l">
                <a:lnSpc>
                  <a:spcPts val="3062"/>
                </a:lnSpc>
              </a:pPr>
              <a:r>
                <a:rPr lang="en-US" sz="2437" b="true">
                  <a:solidFill>
                    <a:srgbClr val="00002E"/>
                  </a:solidFill>
                  <a:latin typeface="Nunito Bold"/>
                  <a:ea typeface="Nunito Bold"/>
                  <a:cs typeface="Nunito Bold"/>
                  <a:sym typeface="Nunito Bold"/>
                </a:rPr>
                <a:t>Persepsi (Perception)</a:t>
              </a:r>
            </a:p>
          </p:txBody>
        </p:sp>
      </p:grpSp>
      <p:grpSp>
        <p:nvGrpSpPr>
          <p:cNvPr name="Group 41" id="41"/>
          <p:cNvGrpSpPr/>
          <p:nvPr/>
        </p:nvGrpSpPr>
        <p:grpSpPr>
          <a:xfrm rot="0">
            <a:off x="13547675" y="3298924"/>
            <a:ext cx="3798689" cy="2582466"/>
            <a:chOff x="0" y="0"/>
            <a:chExt cx="5064918" cy="3443288"/>
          </a:xfrm>
        </p:grpSpPr>
        <p:sp>
          <p:nvSpPr>
            <p:cNvPr name="Freeform 42" id="42"/>
            <p:cNvSpPr/>
            <p:nvPr/>
          </p:nvSpPr>
          <p:spPr>
            <a:xfrm flipH="false" flipV="false" rot="0">
              <a:off x="0" y="0"/>
              <a:ext cx="5064918" cy="3443288"/>
            </a:xfrm>
            <a:custGeom>
              <a:avLst/>
              <a:gdLst/>
              <a:ahLst/>
              <a:cxnLst/>
              <a:rect r="r" b="b" t="t" l="l"/>
              <a:pathLst>
                <a:path h="3443288" w="5064918">
                  <a:moveTo>
                    <a:pt x="0" y="0"/>
                  </a:moveTo>
                  <a:lnTo>
                    <a:pt x="5064918" y="0"/>
                  </a:lnTo>
                  <a:lnTo>
                    <a:pt x="5064918" y="3443288"/>
                  </a:lnTo>
                  <a:lnTo>
                    <a:pt x="0" y="3443288"/>
                  </a:lnTo>
                  <a:close/>
                </a:path>
              </a:pathLst>
            </a:custGeom>
            <a:solidFill>
              <a:srgbClr val="000000">
                <a:alpha val="0"/>
              </a:srgbClr>
            </a:solidFill>
          </p:spPr>
        </p:sp>
        <p:sp>
          <p:nvSpPr>
            <p:cNvPr name="TextBox 43" id="43"/>
            <p:cNvSpPr txBox="true"/>
            <p:nvPr/>
          </p:nvSpPr>
          <p:spPr>
            <a:xfrm>
              <a:off x="0" y="-85725"/>
              <a:ext cx="5064918" cy="3529013"/>
            </a:xfrm>
            <a:prstGeom prst="rect">
              <a:avLst/>
            </a:prstGeom>
          </p:spPr>
          <p:txBody>
            <a:bodyPr anchor="t" rtlCol="false" tIns="0" lIns="0" bIns="0" rIns="0"/>
            <a:lstStyle/>
            <a:p>
              <a:pPr algn="just">
                <a:lnSpc>
                  <a:spcPts val="3374"/>
                </a:lnSpc>
              </a:pPr>
              <a:r>
                <a:rPr lang="en-US" sz="2062">
                  <a:solidFill>
                    <a:srgbClr val="00002E"/>
                  </a:solidFill>
                  <a:latin typeface="PT Sans"/>
                  <a:ea typeface="PT Sans"/>
                  <a:cs typeface="PT Sans"/>
                  <a:sym typeface="PT Sans"/>
                </a:rPr>
                <a:t>Mengenal dan memilih berbagai objek sehubungan dengan tindakan yang akan diambil. Ini merupakan tahap awal individu mulai mengenali pentingnya perilaku sehat tertentu.</a:t>
              </a:r>
            </a:p>
          </p:txBody>
        </p:sp>
      </p:grpSp>
      <p:grpSp>
        <p:nvGrpSpPr>
          <p:cNvPr name="Group 44" id="44"/>
          <p:cNvGrpSpPr/>
          <p:nvPr/>
        </p:nvGrpSpPr>
        <p:grpSpPr>
          <a:xfrm rot="0">
            <a:off x="941635" y="8255496"/>
            <a:ext cx="16404729" cy="1291232"/>
            <a:chOff x="0" y="0"/>
            <a:chExt cx="21872972" cy="1721643"/>
          </a:xfrm>
        </p:grpSpPr>
        <p:sp>
          <p:nvSpPr>
            <p:cNvPr name="Freeform 45" id="45"/>
            <p:cNvSpPr/>
            <p:nvPr/>
          </p:nvSpPr>
          <p:spPr>
            <a:xfrm flipH="false" flipV="false" rot="0">
              <a:off x="0" y="0"/>
              <a:ext cx="21872972" cy="1721643"/>
            </a:xfrm>
            <a:custGeom>
              <a:avLst/>
              <a:gdLst/>
              <a:ahLst/>
              <a:cxnLst/>
              <a:rect r="r" b="b" t="t" l="l"/>
              <a:pathLst>
                <a:path h="1721643" w="21872972">
                  <a:moveTo>
                    <a:pt x="0" y="0"/>
                  </a:moveTo>
                  <a:lnTo>
                    <a:pt x="21872972" y="0"/>
                  </a:lnTo>
                  <a:lnTo>
                    <a:pt x="21872972" y="1721643"/>
                  </a:lnTo>
                  <a:lnTo>
                    <a:pt x="0" y="1721643"/>
                  </a:lnTo>
                  <a:close/>
                </a:path>
              </a:pathLst>
            </a:custGeom>
            <a:solidFill>
              <a:srgbClr val="000000">
                <a:alpha val="0"/>
              </a:srgbClr>
            </a:solidFill>
          </p:spPr>
        </p:sp>
        <p:sp>
          <p:nvSpPr>
            <p:cNvPr name="TextBox 46" id="46"/>
            <p:cNvSpPr txBox="true"/>
            <p:nvPr/>
          </p:nvSpPr>
          <p:spPr>
            <a:xfrm>
              <a:off x="0" y="-85725"/>
              <a:ext cx="21872972" cy="1807368"/>
            </a:xfrm>
            <a:prstGeom prst="rect">
              <a:avLst/>
            </a:prstGeom>
          </p:spPr>
          <p:txBody>
            <a:bodyPr anchor="t" rtlCol="false" tIns="0" lIns="0" bIns="0" rIns="0"/>
            <a:lstStyle/>
            <a:p>
              <a:pPr algn="l">
                <a:lnSpc>
                  <a:spcPts val="3374"/>
                </a:lnSpc>
              </a:pPr>
              <a:r>
                <a:rPr lang="en-US" sz="2062">
                  <a:solidFill>
                    <a:srgbClr val="00002E"/>
                  </a:solidFill>
                  <a:latin typeface="PT Sans"/>
                  <a:ea typeface="PT Sans"/>
                  <a:cs typeface="PT Sans"/>
                  <a:sym typeface="PT Sans"/>
                </a:rPr>
                <a:t>Praktik atau tindakan adalah wujud nyata dari pengetahuan dan sikap dalam bentuk perilaku kesehatan. Perubahan praktik merupakan tujuan akhir dari promosi kesehatan, namun juga merupakan aspek yang paling sulit untuk diubah karena membutuhkan proses bertahap dan berkelanjutan.</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F">
                <a:alpha val="56078"/>
              </a:srgbClr>
            </a:solidFill>
          </p:spPr>
        </p:sp>
      </p:grpSp>
      <p:grpSp>
        <p:nvGrpSpPr>
          <p:cNvPr name="Group 5" id="5"/>
          <p:cNvGrpSpPr/>
          <p:nvPr/>
        </p:nvGrpSpPr>
        <p:grpSpPr>
          <a:xfrm rot="0">
            <a:off x="865882" y="772417"/>
            <a:ext cx="11849249" cy="727473"/>
            <a:chOff x="0" y="0"/>
            <a:chExt cx="15798998" cy="969963"/>
          </a:xfrm>
        </p:grpSpPr>
        <p:sp>
          <p:nvSpPr>
            <p:cNvPr name="Freeform 6" id="6"/>
            <p:cNvSpPr/>
            <p:nvPr/>
          </p:nvSpPr>
          <p:spPr>
            <a:xfrm flipH="false" flipV="false" rot="0">
              <a:off x="0" y="0"/>
              <a:ext cx="15798998" cy="969963"/>
            </a:xfrm>
            <a:custGeom>
              <a:avLst/>
              <a:gdLst/>
              <a:ahLst/>
              <a:cxnLst/>
              <a:rect r="r" b="b" t="t" l="l"/>
              <a:pathLst>
                <a:path h="969963" w="15798998">
                  <a:moveTo>
                    <a:pt x="0" y="0"/>
                  </a:moveTo>
                  <a:lnTo>
                    <a:pt x="15798998" y="0"/>
                  </a:lnTo>
                  <a:lnTo>
                    <a:pt x="15798998" y="969963"/>
                  </a:lnTo>
                  <a:lnTo>
                    <a:pt x="0" y="969963"/>
                  </a:lnTo>
                  <a:close/>
                </a:path>
              </a:pathLst>
            </a:custGeom>
            <a:solidFill>
              <a:srgbClr val="000000">
                <a:alpha val="0"/>
              </a:srgbClr>
            </a:solidFill>
          </p:spPr>
        </p:sp>
        <p:sp>
          <p:nvSpPr>
            <p:cNvPr name="TextBox 7" id="7"/>
            <p:cNvSpPr txBox="true"/>
            <p:nvPr/>
          </p:nvSpPr>
          <p:spPr>
            <a:xfrm>
              <a:off x="0" y="-9525"/>
              <a:ext cx="15798998" cy="979488"/>
            </a:xfrm>
            <a:prstGeom prst="rect">
              <a:avLst/>
            </a:prstGeom>
          </p:spPr>
          <p:txBody>
            <a:bodyPr anchor="t" rtlCol="false" tIns="0" lIns="0" bIns="0" rIns="0"/>
            <a:lstStyle/>
            <a:p>
              <a:pPr algn="l">
                <a:lnSpc>
                  <a:spcPts val="5687"/>
                </a:lnSpc>
              </a:pPr>
              <a:r>
                <a:rPr lang="en-US" sz="4562" b="true">
                  <a:solidFill>
                    <a:srgbClr val="00002E"/>
                  </a:solidFill>
                  <a:latin typeface="Nunito Bold"/>
                  <a:ea typeface="Nunito Bold"/>
                  <a:cs typeface="Nunito Bold"/>
                  <a:sym typeface="Nunito Bold"/>
                </a:rPr>
                <a:t>3. Proses Perubahan Perilaku: Teori Stimulus</a:t>
              </a:r>
            </a:p>
          </p:txBody>
        </p:sp>
      </p:grpSp>
      <p:grpSp>
        <p:nvGrpSpPr>
          <p:cNvPr name="Group 8" id="8"/>
          <p:cNvGrpSpPr/>
          <p:nvPr/>
        </p:nvGrpSpPr>
        <p:grpSpPr>
          <a:xfrm rot="0">
            <a:off x="9129712" y="1994595"/>
            <a:ext cx="28575" cy="6450211"/>
            <a:chOff x="0" y="0"/>
            <a:chExt cx="38100" cy="8600282"/>
          </a:xfrm>
        </p:grpSpPr>
        <p:sp>
          <p:nvSpPr>
            <p:cNvPr name="Freeform 9" id="9"/>
            <p:cNvSpPr/>
            <p:nvPr/>
          </p:nvSpPr>
          <p:spPr>
            <a:xfrm flipH="false" flipV="false" rot="0">
              <a:off x="0" y="0"/>
              <a:ext cx="38100" cy="8600313"/>
            </a:xfrm>
            <a:custGeom>
              <a:avLst/>
              <a:gdLst/>
              <a:ahLst/>
              <a:cxnLst/>
              <a:rect r="r" b="b" t="t" l="l"/>
              <a:pathLst>
                <a:path h="8600313" w="38100">
                  <a:moveTo>
                    <a:pt x="0" y="19050"/>
                  </a:moveTo>
                  <a:cubicBezTo>
                    <a:pt x="0" y="8509"/>
                    <a:pt x="8509" y="0"/>
                    <a:pt x="19050" y="0"/>
                  </a:cubicBezTo>
                  <a:cubicBezTo>
                    <a:pt x="29591" y="0"/>
                    <a:pt x="38100" y="8509"/>
                    <a:pt x="38100" y="19050"/>
                  </a:cubicBezTo>
                  <a:lnTo>
                    <a:pt x="38100" y="8581263"/>
                  </a:lnTo>
                  <a:cubicBezTo>
                    <a:pt x="38100" y="8591804"/>
                    <a:pt x="29591" y="8600313"/>
                    <a:pt x="19050" y="8600313"/>
                  </a:cubicBezTo>
                  <a:cubicBezTo>
                    <a:pt x="8509" y="8600313"/>
                    <a:pt x="0" y="8591804"/>
                    <a:pt x="0" y="8581263"/>
                  </a:cubicBezTo>
                  <a:close/>
                </a:path>
              </a:pathLst>
            </a:custGeom>
            <a:solidFill>
              <a:srgbClr val="000000">
                <a:alpha val="392"/>
              </a:srgbClr>
            </a:solidFill>
          </p:spPr>
        </p:sp>
      </p:grpSp>
      <p:grpSp>
        <p:nvGrpSpPr>
          <p:cNvPr name="Group 10" id="10"/>
          <p:cNvGrpSpPr/>
          <p:nvPr/>
        </p:nvGrpSpPr>
        <p:grpSpPr>
          <a:xfrm rot="0">
            <a:off x="8152060" y="2536924"/>
            <a:ext cx="742206" cy="28575"/>
            <a:chOff x="0" y="0"/>
            <a:chExt cx="989608" cy="38100"/>
          </a:xfrm>
        </p:grpSpPr>
        <p:sp>
          <p:nvSpPr>
            <p:cNvPr name="Freeform 11" id="11"/>
            <p:cNvSpPr/>
            <p:nvPr/>
          </p:nvSpPr>
          <p:spPr>
            <a:xfrm flipH="false" flipV="false" rot="0">
              <a:off x="0" y="0"/>
              <a:ext cx="989584" cy="38100"/>
            </a:xfrm>
            <a:custGeom>
              <a:avLst/>
              <a:gdLst/>
              <a:ahLst/>
              <a:cxnLst/>
              <a:rect r="r" b="b" t="t" l="l"/>
              <a:pathLst>
                <a:path h="38100" w="989584">
                  <a:moveTo>
                    <a:pt x="0" y="19050"/>
                  </a:moveTo>
                  <a:cubicBezTo>
                    <a:pt x="0" y="8509"/>
                    <a:pt x="8509" y="0"/>
                    <a:pt x="19050" y="0"/>
                  </a:cubicBezTo>
                  <a:lnTo>
                    <a:pt x="970534" y="0"/>
                  </a:lnTo>
                  <a:cubicBezTo>
                    <a:pt x="981075" y="0"/>
                    <a:pt x="989584" y="8509"/>
                    <a:pt x="989584" y="19050"/>
                  </a:cubicBezTo>
                  <a:cubicBezTo>
                    <a:pt x="989584" y="29591"/>
                    <a:pt x="981075" y="38100"/>
                    <a:pt x="970534" y="38100"/>
                  </a:cubicBezTo>
                  <a:lnTo>
                    <a:pt x="19050" y="38100"/>
                  </a:lnTo>
                  <a:cubicBezTo>
                    <a:pt x="8509" y="38100"/>
                    <a:pt x="0" y="29591"/>
                    <a:pt x="0" y="19050"/>
                  </a:cubicBezTo>
                  <a:close/>
                </a:path>
              </a:pathLst>
            </a:custGeom>
            <a:solidFill>
              <a:srgbClr val="2D4DF2"/>
            </a:solidFill>
          </p:spPr>
        </p:sp>
      </p:grpSp>
      <p:grpSp>
        <p:nvGrpSpPr>
          <p:cNvPr name="Group 12" id="12"/>
          <p:cNvGrpSpPr/>
          <p:nvPr/>
        </p:nvGrpSpPr>
        <p:grpSpPr>
          <a:xfrm rot="0">
            <a:off x="8851404" y="2258616"/>
            <a:ext cx="585192" cy="585193"/>
            <a:chOff x="0" y="0"/>
            <a:chExt cx="780257" cy="780257"/>
          </a:xfrm>
        </p:grpSpPr>
        <p:sp>
          <p:nvSpPr>
            <p:cNvPr name="Freeform 13" id="13"/>
            <p:cNvSpPr/>
            <p:nvPr/>
          </p:nvSpPr>
          <p:spPr>
            <a:xfrm flipH="false" flipV="false" rot="0">
              <a:off x="19050" y="19050"/>
              <a:ext cx="742188" cy="742188"/>
            </a:xfrm>
            <a:custGeom>
              <a:avLst/>
              <a:gdLst/>
              <a:ahLst/>
              <a:cxnLst/>
              <a:rect r="r" b="b" t="t" l="l"/>
              <a:pathLst>
                <a:path h="742188" w="742188">
                  <a:moveTo>
                    <a:pt x="0" y="371094"/>
                  </a:moveTo>
                  <a:cubicBezTo>
                    <a:pt x="0" y="166116"/>
                    <a:pt x="166116" y="0"/>
                    <a:pt x="371094" y="0"/>
                  </a:cubicBezTo>
                  <a:cubicBezTo>
                    <a:pt x="576072" y="0"/>
                    <a:pt x="742188" y="166116"/>
                    <a:pt x="742188" y="371094"/>
                  </a:cubicBezTo>
                  <a:cubicBezTo>
                    <a:pt x="742188" y="576072"/>
                    <a:pt x="576072" y="742188"/>
                    <a:pt x="371094" y="742188"/>
                  </a:cubicBezTo>
                  <a:cubicBezTo>
                    <a:pt x="166116" y="742188"/>
                    <a:pt x="0" y="576072"/>
                    <a:pt x="0" y="371094"/>
                  </a:cubicBezTo>
                  <a:close/>
                </a:path>
              </a:pathLst>
            </a:custGeom>
            <a:solidFill>
              <a:srgbClr val="F3F3FF"/>
            </a:solidFill>
          </p:spPr>
        </p:sp>
        <p:sp>
          <p:nvSpPr>
            <p:cNvPr name="Freeform 14" id="14"/>
            <p:cNvSpPr/>
            <p:nvPr/>
          </p:nvSpPr>
          <p:spPr>
            <a:xfrm flipH="false" flipV="false" rot="0">
              <a:off x="0" y="0"/>
              <a:ext cx="780288" cy="780288"/>
            </a:xfrm>
            <a:custGeom>
              <a:avLst/>
              <a:gdLst/>
              <a:ahLst/>
              <a:cxnLst/>
              <a:rect r="r" b="b" t="t" l="l"/>
              <a:pathLst>
                <a:path h="780288" w="780288">
                  <a:moveTo>
                    <a:pt x="0" y="390144"/>
                  </a:moveTo>
                  <a:cubicBezTo>
                    <a:pt x="0" y="174625"/>
                    <a:pt x="174625" y="0"/>
                    <a:pt x="390144" y="0"/>
                  </a:cubicBezTo>
                  <a:cubicBezTo>
                    <a:pt x="393700" y="0"/>
                    <a:pt x="397256" y="1016"/>
                    <a:pt x="400177" y="2921"/>
                  </a:cubicBezTo>
                  <a:lnTo>
                    <a:pt x="390144" y="19050"/>
                  </a:lnTo>
                  <a:lnTo>
                    <a:pt x="390144" y="0"/>
                  </a:lnTo>
                  <a:lnTo>
                    <a:pt x="390144" y="19050"/>
                  </a:lnTo>
                  <a:lnTo>
                    <a:pt x="390144" y="0"/>
                  </a:lnTo>
                  <a:cubicBezTo>
                    <a:pt x="605536" y="0"/>
                    <a:pt x="780288" y="174625"/>
                    <a:pt x="780288" y="390144"/>
                  </a:cubicBezTo>
                  <a:cubicBezTo>
                    <a:pt x="780288" y="396113"/>
                    <a:pt x="777494" y="401828"/>
                    <a:pt x="772668" y="405384"/>
                  </a:cubicBezTo>
                  <a:lnTo>
                    <a:pt x="761238" y="390144"/>
                  </a:lnTo>
                  <a:lnTo>
                    <a:pt x="780288" y="390144"/>
                  </a:lnTo>
                  <a:cubicBezTo>
                    <a:pt x="780288" y="605663"/>
                    <a:pt x="605663" y="780288"/>
                    <a:pt x="390144" y="780288"/>
                  </a:cubicBezTo>
                  <a:lnTo>
                    <a:pt x="390144" y="761238"/>
                  </a:lnTo>
                  <a:lnTo>
                    <a:pt x="390144" y="742188"/>
                  </a:lnTo>
                  <a:lnTo>
                    <a:pt x="390144" y="761238"/>
                  </a:lnTo>
                  <a:lnTo>
                    <a:pt x="390144" y="780288"/>
                  </a:lnTo>
                  <a:cubicBezTo>
                    <a:pt x="174625" y="780288"/>
                    <a:pt x="0" y="605536"/>
                    <a:pt x="0" y="390144"/>
                  </a:cubicBezTo>
                  <a:lnTo>
                    <a:pt x="19050" y="390144"/>
                  </a:lnTo>
                  <a:lnTo>
                    <a:pt x="0" y="390144"/>
                  </a:lnTo>
                  <a:moveTo>
                    <a:pt x="38100" y="390144"/>
                  </a:moveTo>
                  <a:lnTo>
                    <a:pt x="19050" y="390144"/>
                  </a:lnTo>
                  <a:lnTo>
                    <a:pt x="38100" y="390144"/>
                  </a:lnTo>
                  <a:cubicBezTo>
                    <a:pt x="38100" y="584581"/>
                    <a:pt x="195707" y="742188"/>
                    <a:pt x="390144" y="742188"/>
                  </a:cubicBezTo>
                  <a:cubicBezTo>
                    <a:pt x="400685" y="742188"/>
                    <a:pt x="409194" y="750697"/>
                    <a:pt x="409194" y="761238"/>
                  </a:cubicBezTo>
                  <a:cubicBezTo>
                    <a:pt x="409194" y="771779"/>
                    <a:pt x="400685" y="780288"/>
                    <a:pt x="390144" y="780288"/>
                  </a:cubicBezTo>
                  <a:cubicBezTo>
                    <a:pt x="379603" y="780288"/>
                    <a:pt x="371094" y="771779"/>
                    <a:pt x="371094" y="761238"/>
                  </a:cubicBezTo>
                  <a:cubicBezTo>
                    <a:pt x="371094" y="750697"/>
                    <a:pt x="379603" y="742188"/>
                    <a:pt x="390144" y="742188"/>
                  </a:cubicBezTo>
                  <a:cubicBezTo>
                    <a:pt x="584581" y="742188"/>
                    <a:pt x="742188" y="584581"/>
                    <a:pt x="742188" y="390144"/>
                  </a:cubicBezTo>
                  <a:cubicBezTo>
                    <a:pt x="742188" y="384175"/>
                    <a:pt x="744982" y="378460"/>
                    <a:pt x="749808" y="374904"/>
                  </a:cubicBezTo>
                  <a:lnTo>
                    <a:pt x="761238" y="390144"/>
                  </a:lnTo>
                  <a:lnTo>
                    <a:pt x="742188" y="390144"/>
                  </a:lnTo>
                  <a:cubicBezTo>
                    <a:pt x="742188" y="195707"/>
                    <a:pt x="584581" y="38100"/>
                    <a:pt x="390144" y="38100"/>
                  </a:cubicBezTo>
                  <a:cubicBezTo>
                    <a:pt x="386588" y="38100"/>
                    <a:pt x="383032" y="37084"/>
                    <a:pt x="380111" y="35179"/>
                  </a:cubicBezTo>
                  <a:lnTo>
                    <a:pt x="390144" y="19050"/>
                  </a:lnTo>
                  <a:lnTo>
                    <a:pt x="390144" y="38100"/>
                  </a:lnTo>
                  <a:cubicBezTo>
                    <a:pt x="195707" y="38100"/>
                    <a:pt x="38100" y="195707"/>
                    <a:pt x="38100" y="390144"/>
                  </a:cubicBezTo>
                  <a:close/>
                </a:path>
              </a:pathLst>
            </a:custGeom>
            <a:solidFill>
              <a:srgbClr val="2D4DF2"/>
            </a:solidFill>
          </p:spPr>
        </p:sp>
      </p:grpSp>
      <p:grpSp>
        <p:nvGrpSpPr>
          <p:cNvPr name="Group 15" id="15"/>
          <p:cNvGrpSpPr/>
          <p:nvPr/>
        </p:nvGrpSpPr>
        <p:grpSpPr>
          <a:xfrm rot="0">
            <a:off x="8969425" y="2332955"/>
            <a:ext cx="349151" cy="436513"/>
            <a:chOff x="0" y="0"/>
            <a:chExt cx="465535" cy="582017"/>
          </a:xfrm>
        </p:grpSpPr>
        <p:sp>
          <p:nvSpPr>
            <p:cNvPr name="Freeform 16" id="16"/>
            <p:cNvSpPr/>
            <p:nvPr/>
          </p:nvSpPr>
          <p:spPr>
            <a:xfrm flipH="false" flipV="false" rot="0">
              <a:off x="0" y="0"/>
              <a:ext cx="465535" cy="582017"/>
            </a:xfrm>
            <a:custGeom>
              <a:avLst/>
              <a:gdLst/>
              <a:ahLst/>
              <a:cxnLst/>
              <a:rect r="r" b="b" t="t" l="l"/>
              <a:pathLst>
                <a:path h="582017" w="465535">
                  <a:moveTo>
                    <a:pt x="0" y="0"/>
                  </a:moveTo>
                  <a:lnTo>
                    <a:pt x="465535" y="0"/>
                  </a:lnTo>
                  <a:lnTo>
                    <a:pt x="465535" y="582017"/>
                  </a:lnTo>
                  <a:lnTo>
                    <a:pt x="0" y="582017"/>
                  </a:lnTo>
                  <a:close/>
                </a:path>
              </a:pathLst>
            </a:custGeom>
            <a:solidFill>
              <a:srgbClr val="000000">
                <a:alpha val="0"/>
              </a:srgbClr>
            </a:solidFill>
          </p:spPr>
        </p:sp>
        <p:sp>
          <p:nvSpPr>
            <p:cNvPr name="TextBox 17" id="17"/>
            <p:cNvSpPr txBox="true"/>
            <p:nvPr/>
          </p:nvSpPr>
          <p:spPr>
            <a:xfrm>
              <a:off x="0" y="47625"/>
              <a:ext cx="465535" cy="534392"/>
            </a:xfrm>
            <a:prstGeom prst="rect">
              <a:avLst/>
            </a:prstGeom>
          </p:spPr>
          <p:txBody>
            <a:bodyPr anchor="t" rtlCol="false" tIns="0" lIns="0" bIns="0" rIns="0"/>
            <a:lstStyle/>
            <a:p>
              <a:pPr algn="ctr">
                <a:lnSpc>
                  <a:spcPts val="2750"/>
                </a:lnSpc>
              </a:pPr>
              <a:r>
                <a:rPr lang="en-US" sz="2750" b="true">
                  <a:solidFill>
                    <a:srgbClr val="00002E"/>
                  </a:solidFill>
                  <a:latin typeface="Nunito Bold"/>
                  <a:ea typeface="Nunito Bold"/>
                  <a:cs typeface="Nunito Bold"/>
                  <a:sym typeface="Nunito Bold"/>
                </a:rPr>
                <a:t>1</a:t>
              </a:r>
            </a:p>
          </p:txBody>
        </p:sp>
      </p:grpSp>
      <p:grpSp>
        <p:nvGrpSpPr>
          <p:cNvPr name="Group 18" id="18"/>
          <p:cNvGrpSpPr/>
          <p:nvPr/>
        </p:nvGrpSpPr>
        <p:grpSpPr>
          <a:xfrm rot="0">
            <a:off x="3881884" y="2241948"/>
            <a:ext cx="4025205" cy="363885"/>
            <a:chOff x="0" y="0"/>
            <a:chExt cx="5366940" cy="485180"/>
          </a:xfrm>
        </p:grpSpPr>
        <p:sp>
          <p:nvSpPr>
            <p:cNvPr name="Freeform 19" id="19"/>
            <p:cNvSpPr/>
            <p:nvPr/>
          </p:nvSpPr>
          <p:spPr>
            <a:xfrm flipH="false" flipV="false" rot="0">
              <a:off x="0" y="0"/>
              <a:ext cx="5366940" cy="485180"/>
            </a:xfrm>
            <a:custGeom>
              <a:avLst/>
              <a:gdLst/>
              <a:ahLst/>
              <a:cxnLst/>
              <a:rect r="r" b="b" t="t" l="l"/>
              <a:pathLst>
                <a:path h="485180" w="5366940">
                  <a:moveTo>
                    <a:pt x="0" y="0"/>
                  </a:moveTo>
                  <a:lnTo>
                    <a:pt x="5366940" y="0"/>
                  </a:lnTo>
                  <a:lnTo>
                    <a:pt x="5366940" y="485180"/>
                  </a:lnTo>
                  <a:lnTo>
                    <a:pt x="0" y="485180"/>
                  </a:lnTo>
                  <a:close/>
                </a:path>
              </a:pathLst>
            </a:custGeom>
            <a:solidFill>
              <a:srgbClr val="000000">
                <a:alpha val="0"/>
              </a:srgbClr>
            </a:solidFill>
          </p:spPr>
        </p:sp>
        <p:sp>
          <p:nvSpPr>
            <p:cNvPr name="TextBox 20" id="20"/>
            <p:cNvSpPr txBox="true"/>
            <p:nvPr/>
          </p:nvSpPr>
          <p:spPr>
            <a:xfrm>
              <a:off x="0" y="-19050"/>
              <a:ext cx="5366940" cy="504230"/>
            </a:xfrm>
            <a:prstGeom prst="rect">
              <a:avLst/>
            </a:prstGeom>
          </p:spPr>
          <p:txBody>
            <a:bodyPr anchor="t" rtlCol="false" tIns="0" lIns="0" bIns="0" rIns="0"/>
            <a:lstStyle/>
            <a:p>
              <a:pPr algn="r">
                <a:lnSpc>
                  <a:spcPts val="2812"/>
                </a:lnSpc>
              </a:pPr>
              <a:r>
                <a:rPr lang="en-US" sz="2249" b="true">
                  <a:solidFill>
                    <a:srgbClr val="00002E"/>
                  </a:solidFill>
                  <a:latin typeface="Nunito Bold"/>
                  <a:ea typeface="Nunito Bold"/>
                  <a:cs typeface="Nunito Bold"/>
                  <a:sym typeface="Nunito Bold"/>
                </a:rPr>
                <a:t>Tahap 1: Penerimaan Stimulus</a:t>
              </a:r>
            </a:p>
          </p:txBody>
        </p:sp>
      </p:grpSp>
      <p:grpSp>
        <p:nvGrpSpPr>
          <p:cNvPr name="Group 21" id="21"/>
          <p:cNvGrpSpPr/>
          <p:nvPr/>
        </p:nvGrpSpPr>
        <p:grpSpPr>
          <a:xfrm rot="0">
            <a:off x="865882" y="2754214"/>
            <a:ext cx="7041208" cy="1582936"/>
            <a:chOff x="0" y="0"/>
            <a:chExt cx="9388277" cy="2110582"/>
          </a:xfrm>
        </p:grpSpPr>
        <p:sp>
          <p:nvSpPr>
            <p:cNvPr name="Freeform 22" id="22"/>
            <p:cNvSpPr/>
            <p:nvPr/>
          </p:nvSpPr>
          <p:spPr>
            <a:xfrm flipH="false" flipV="false" rot="0">
              <a:off x="0" y="0"/>
              <a:ext cx="9388277" cy="2110582"/>
            </a:xfrm>
            <a:custGeom>
              <a:avLst/>
              <a:gdLst/>
              <a:ahLst/>
              <a:cxnLst/>
              <a:rect r="r" b="b" t="t" l="l"/>
              <a:pathLst>
                <a:path h="2110582" w="9388277">
                  <a:moveTo>
                    <a:pt x="0" y="0"/>
                  </a:moveTo>
                  <a:lnTo>
                    <a:pt x="9388277" y="0"/>
                  </a:lnTo>
                  <a:lnTo>
                    <a:pt x="9388277" y="2110582"/>
                  </a:lnTo>
                  <a:lnTo>
                    <a:pt x="0" y="2110582"/>
                  </a:lnTo>
                  <a:close/>
                </a:path>
              </a:pathLst>
            </a:custGeom>
            <a:solidFill>
              <a:srgbClr val="000000">
                <a:alpha val="0"/>
              </a:srgbClr>
            </a:solidFill>
          </p:spPr>
        </p:sp>
        <p:sp>
          <p:nvSpPr>
            <p:cNvPr name="TextBox 23" id="23"/>
            <p:cNvSpPr txBox="true"/>
            <p:nvPr/>
          </p:nvSpPr>
          <p:spPr>
            <a:xfrm>
              <a:off x="0" y="-66675"/>
              <a:ext cx="9388277" cy="2177257"/>
            </a:xfrm>
            <a:prstGeom prst="rect">
              <a:avLst/>
            </a:prstGeom>
          </p:spPr>
          <p:txBody>
            <a:bodyPr anchor="t" rtlCol="false" tIns="0" lIns="0" bIns="0" rIns="0"/>
            <a:lstStyle/>
            <a:p>
              <a:pPr algn="r">
                <a:lnSpc>
                  <a:spcPts val="3062"/>
                </a:lnSpc>
              </a:pPr>
              <a:r>
                <a:rPr lang="en-US" sz="1937">
                  <a:solidFill>
                    <a:srgbClr val="00002E"/>
                  </a:solidFill>
                  <a:latin typeface="PT Sans"/>
                  <a:ea typeface="PT Sans"/>
                  <a:cs typeface="PT Sans"/>
                  <a:sym typeface="PT Sans"/>
                </a:rPr>
                <a:t>Individu menerima rangsangan berupa informasi kesehatan melalui berbagai saluran komunikasi. Pada tahap ini, kejelasan informasi dan kredibilitas sumber sangat berpengaruh terhadap penerimaan pesan.</a:t>
              </a:r>
            </a:p>
          </p:txBody>
        </p:sp>
      </p:grpSp>
      <p:grpSp>
        <p:nvGrpSpPr>
          <p:cNvPr name="Group 24" id="24"/>
          <p:cNvGrpSpPr/>
          <p:nvPr/>
        </p:nvGrpSpPr>
        <p:grpSpPr>
          <a:xfrm rot="0">
            <a:off x="9393734" y="3773835"/>
            <a:ext cx="742206" cy="28575"/>
            <a:chOff x="0" y="0"/>
            <a:chExt cx="989608" cy="38100"/>
          </a:xfrm>
        </p:grpSpPr>
        <p:sp>
          <p:nvSpPr>
            <p:cNvPr name="Freeform 25" id="25"/>
            <p:cNvSpPr/>
            <p:nvPr/>
          </p:nvSpPr>
          <p:spPr>
            <a:xfrm flipH="false" flipV="false" rot="0">
              <a:off x="0" y="0"/>
              <a:ext cx="989584" cy="38100"/>
            </a:xfrm>
            <a:custGeom>
              <a:avLst/>
              <a:gdLst/>
              <a:ahLst/>
              <a:cxnLst/>
              <a:rect r="r" b="b" t="t" l="l"/>
              <a:pathLst>
                <a:path h="38100" w="989584">
                  <a:moveTo>
                    <a:pt x="0" y="19050"/>
                  </a:moveTo>
                  <a:cubicBezTo>
                    <a:pt x="0" y="8509"/>
                    <a:pt x="8509" y="0"/>
                    <a:pt x="19050" y="0"/>
                  </a:cubicBezTo>
                  <a:lnTo>
                    <a:pt x="970534" y="0"/>
                  </a:lnTo>
                  <a:cubicBezTo>
                    <a:pt x="981075" y="0"/>
                    <a:pt x="989584" y="8509"/>
                    <a:pt x="989584" y="19050"/>
                  </a:cubicBezTo>
                  <a:cubicBezTo>
                    <a:pt x="989584" y="29591"/>
                    <a:pt x="981075" y="38100"/>
                    <a:pt x="970534" y="38100"/>
                  </a:cubicBezTo>
                  <a:lnTo>
                    <a:pt x="19050" y="38100"/>
                  </a:lnTo>
                  <a:cubicBezTo>
                    <a:pt x="8509" y="38100"/>
                    <a:pt x="0" y="29591"/>
                    <a:pt x="0" y="19050"/>
                  </a:cubicBezTo>
                  <a:close/>
                </a:path>
              </a:pathLst>
            </a:custGeom>
            <a:solidFill>
              <a:srgbClr val="018CE1"/>
            </a:solidFill>
          </p:spPr>
        </p:sp>
      </p:grpSp>
      <p:grpSp>
        <p:nvGrpSpPr>
          <p:cNvPr name="Group 26" id="26"/>
          <p:cNvGrpSpPr/>
          <p:nvPr/>
        </p:nvGrpSpPr>
        <p:grpSpPr>
          <a:xfrm rot="0">
            <a:off x="8851404" y="3495526"/>
            <a:ext cx="585192" cy="585192"/>
            <a:chOff x="0" y="0"/>
            <a:chExt cx="780257" cy="780257"/>
          </a:xfrm>
        </p:grpSpPr>
        <p:sp>
          <p:nvSpPr>
            <p:cNvPr name="Freeform 27" id="27"/>
            <p:cNvSpPr/>
            <p:nvPr/>
          </p:nvSpPr>
          <p:spPr>
            <a:xfrm flipH="false" flipV="false" rot="0">
              <a:off x="19050" y="19050"/>
              <a:ext cx="742188" cy="742188"/>
            </a:xfrm>
            <a:custGeom>
              <a:avLst/>
              <a:gdLst/>
              <a:ahLst/>
              <a:cxnLst/>
              <a:rect r="r" b="b" t="t" l="l"/>
              <a:pathLst>
                <a:path h="742188" w="742188">
                  <a:moveTo>
                    <a:pt x="0" y="371094"/>
                  </a:moveTo>
                  <a:cubicBezTo>
                    <a:pt x="0" y="166116"/>
                    <a:pt x="166116" y="0"/>
                    <a:pt x="371094" y="0"/>
                  </a:cubicBezTo>
                  <a:cubicBezTo>
                    <a:pt x="576072" y="0"/>
                    <a:pt x="742188" y="166116"/>
                    <a:pt x="742188" y="371094"/>
                  </a:cubicBezTo>
                  <a:cubicBezTo>
                    <a:pt x="742188" y="576072"/>
                    <a:pt x="576072" y="742188"/>
                    <a:pt x="371094" y="742188"/>
                  </a:cubicBezTo>
                  <a:cubicBezTo>
                    <a:pt x="166116" y="742188"/>
                    <a:pt x="0" y="576072"/>
                    <a:pt x="0" y="371094"/>
                  </a:cubicBezTo>
                  <a:close/>
                </a:path>
              </a:pathLst>
            </a:custGeom>
            <a:solidFill>
              <a:srgbClr val="F3F3FF"/>
            </a:solidFill>
          </p:spPr>
        </p:sp>
        <p:sp>
          <p:nvSpPr>
            <p:cNvPr name="Freeform 28" id="28"/>
            <p:cNvSpPr/>
            <p:nvPr/>
          </p:nvSpPr>
          <p:spPr>
            <a:xfrm flipH="false" flipV="false" rot="0">
              <a:off x="0" y="0"/>
              <a:ext cx="780288" cy="780288"/>
            </a:xfrm>
            <a:custGeom>
              <a:avLst/>
              <a:gdLst/>
              <a:ahLst/>
              <a:cxnLst/>
              <a:rect r="r" b="b" t="t" l="l"/>
              <a:pathLst>
                <a:path h="780288" w="780288">
                  <a:moveTo>
                    <a:pt x="0" y="390144"/>
                  </a:moveTo>
                  <a:cubicBezTo>
                    <a:pt x="0" y="174625"/>
                    <a:pt x="174625" y="0"/>
                    <a:pt x="390144" y="0"/>
                  </a:cubicBezTo>
                  <a:cubicBezTo>
                    <a:pt x="393700" y="0"/>
                    <a:pt x="397256" y="1016"/>
                    <a:pt x="400177" y="2921"/>
                  </a:cubicBezTo>
                  <a:lnTo>
                    <a:pt x="390144" y="19050"/>
                  </a:lnTo>
                  <a:lnTo>
                    <a:pt x="390144" y="0"/>
                  </a:lnTo>
                  <a:lnTo>
                    <a:pt x="390144" y="19050"/>
                  </a:lnTo>
                  <a:lnTo>
                    <a:pt x="390144" y="0"/>
                  </a:lnTo>
                  <a:cubicBezTo>
                    <a:pt x="605536" y="0"/>
                    <a:pt x="780288" y="174625"/>
                    <a:pt x="780288" y="390144"/>
                  </a:cubicBezTo>
                  <a:cubicBezTo>
                    <a:pt x="780288" y="396113"/>
                    <a:pt x="777494" y="401828"/>
                    <a:pt x="772668" y="405384"/>
                  </a:cubicBezTo>
                  <a:lnTo>
                    <a:pt x="761238" y="390144"/>
                  </a:lnTo>
                  <a:lnTo>
                    <a:pt x="780288" y="390144"/>
                  </a:lnTo>
                  <a:cubicBezTo>
                    <a:pt x="780288" y="605663"/>
                    <a:pt x="605663" y="780288"/>
                    <a:pt x="390144" y="780288"/>
                  </a:cubicBezTo>
                  <a:lnTo>
                    <a:pt x="390144" y="761238"/>
                  </a:lnTo>
                  <a:lnTo>
                    <a:pt x="390144" y="742188"/>
                  </a:lnTo>
                  <a:lnTo>
                    <a:pt x="390144" y="761238"/>
                  </a:lnTo>
                  <a:lnTo>
                    <a:pt x="390144" y="780288"/>
                  </a:lnTo>
                  <a:cubicBezTo>
                    <a:pt x="174625" y="780288"/>
                    <a:pt x="0" y="605536"/>
                    <a:pt x="0" y="390144"/>
                  </a:cubicBezTo>
                  <a:lnTo>
                    <a:pt x="19050" y="390144"/>
                  </a:lnTo>
                  <a:lnTo>
                    <a:pt x="0" y="390144"/>
                  </a:lnTo>
                  <a:moveTo>
                    <a:pt x="38100" y="390144"/>
                  </a:moveTo>
                  <a:lnTo>
                    <a:pt x="19050" y="390144"/>
                  </a:lnTo>
                  <a:lnTo>
                    <a:pt x="38100" y="390144"/>
                  </a:lnTo>
                  <a:cubicBezTo>
                    <a:pt x="38100" y="584581"/>
                    <a:pt x="195707" y="742188"/>
                    <a:pt x="390144" y="742188"/>
                  </a:cubicBezTo>
                  <a:cubicBezTo>
                    <a:pt x="400685" y="742188"/>
                    <a:pt x="409194" y="750697"/>
                    <a:pt x="409194" y="761238"/>
                  </a:cubicBezTo>
                  <a:cubicBezTo>
                    <a:pt x="409194" y="771779"/>
                    <a:pt x="400685" y="780288"/>
                    <a:pt x="390144" y="780288"/>
                  </a:cubicBezTo>
                  <a:cubicBezTo>
                    <a:pt x="379603" y="780288"/>
                    <a:pt x="371094" y="771779"/>
                    <a:pt x="371094" y="761238"/>
                  </a:cubicBezTo>
                  <a:cubicBezTo>
                    <a:pt x="371094" y="750697"/>
                    <a:pt x="379603" y="742188"/>
                    <a:pt x="390144" y="742188"/>
                  </a:cubicBezTo>
                  <a:cubicBezTo>
                    <a:pt x="584581" y="742188"/>
                    <a:pt x="742188" y="584581"/>
                    <a:pt x="742188" y="390144"/>
                  </a:cubicBezTo>
                  <a:cubicBezTo>
                    <a:pt x="742188" y="384175"/>
                    <a:pt x="744982" y="378460"/>
                    <a:pt x="749808" y="374904"/>
                  </a:cubicBezTo>
                  <a:lnTo>
                    <a:pt x="761238" y="390144"/>
                  </a:lnTo>
                  <a:lnTo>
                    <a:pt x="742188" y="390144"/>
                  </a:lnTo>
                  <a:cubicBezTo>
                    <a:pt x="742188" y="195707"/>
                    <a:pt x="584581" y="38100"/>
                    <a:pt x="390144" y="38100"/>
                  </a:cubicBezTo>
                  <a:cubicBezTo>
                    <a:pt x="386588" y="38100"/>
                    <a:pt x="383032" y="37084"/>
                    <a:pt x="380111" y="35179"/>
                  </a:cubicBezTo>
                  <a:lnTo>
                    <a:pt x="390144" y="19050"/>
                  </a:lnTo>
                  <a:lnTo>
                    <a:pt x="390144" y="38100"/>
                  </a:lnTo>
                  <a:cubicBezTo>
                    <a:pt x="195707" y="38100"/>
                    <a:pt x="38100" y="195707"/>
                    <a:pt x="38100" y="390144"/>
                  </a:cubicBezTo>
                  <a:close/>
                </a:path>
              </a:pathLst>
            </a:custGeom>
            <a:solidFill>
              <a:srgbClr val="018CE1"/>
            </a:solidFill>
          </p:spPr>
        </p:sp>
      </p:grpSp>
      <p:grpSp>
        <p:nvGrpSpPr>
          <p:cNvPr name="Group 29" id="29"/>
          <p:cNvGrpSpPr/>
          <p:nvPr/>
        </p:nvGrpSpPr>
        <p:grpSpPr>
          <a:xfrm rot="0">
            <a:off x="8969425" y="3569866"/>
            <a:ext cx="349151" cy="436512"/>
            <a:chOff x="0" y="0"/>
            <a:chExt cx="465535" cy="582017"/>
          </a:xfrm>
        </p:grpSpPr>
        <p:sp>
          <p:nvSpPr>
            <p:cNvPr name="Freeform 30" id="30"/>
            <p:cNvSpPr/>
            <p:nvPr/>
          </p:nvSpPr>
          <p:spPr>
            <a:xfrm flipH="false" flipV="false" rot="0">
              <a:off x="0" y="0"/>
              <a:ext cx="465535" cy="582017"/>
            </a:xfrm>
            <a:custGeom>
              <a:avLst/>
              <a:gdLst/>
              <a:ahLst/>
              <a:cxnLst/>
              <a:rect r="r" b="b" t="t" l="l"/>
              <a:pathLst>
                <a:path h="582017" w="465535">
                  <a:moveTo>
                    <a:pt x="0" y="0"/>
                  </a:moveTo>
                  <a:lnTo>
                    <a:pt x="465535" y="0"/>
                  </a:lnTo>
                  <a:lnTo>
                    <a:pt x="465535" y="582017"/>
                  </a:lnTo>
                  <a:lnTo>
                    <a:pt x="0" y="582017"/>
                  </a:lnTo>
                  <a:close/>
                </a:path>
              </a:pathLst>
            </a:custGeom>
            <a:solidFill>
              <a:srgbClr val="000000">
                <a:alpha val="0"/>
              </a:srgbClr>
            </a:solidFill>
          </p:spPr>
        </p:sp>
        <p:sp>
          <p:nvSpPr>
            <p:cNvPr name="TextBox 31" id="31"/>
            <p:cNvSpPr txBox="true"/>
            <p:nvPr/>
          </p:nvSpPr>
          <p:spPr>
            <a:xfrm>
              <a:off x="0" y="47625"/>
              <a:ext cx="465535" cy="534392"/>
            </a:xfrm>
            <a:prstGeom prst="rect">
              <a:avLst/>
            </a:prstGeom>
          </p:spPr>
          <p:txBody>
            <a:bodyPr anchor="t" rtlCol="false" tIns="0" lIns="0" bIns="0" rIns="0"/>
            <a:lstStyle/>
            <a:p>
              <a:pPr algn="ctr">
                <a:lnSpc>
                  <a:spcPts val="2750"/>
                </a:lnSpc>
              </a:pPr>
              <a:r>
                <a:rPr lang="en-US" sz="2750" b="true">
                  <a:solidFill>
                    <a:srgbClr val="00002E"/>
                  </a:solidFill>
                  <a:latin typeface="Nunito Bold"/>
                  <a:ea typeface="Nunito Bold"/>
                  <a:cs typeface="Nunito Bold"/>
                  <a:sym typeface="Nunito Bold"/>
                </a:rPr>
                <a:t>2</a:t>
              </a:r>
            </a:p>
          </p:txBody>
        </p:sp>
      </p:grpSp>
      <p:grpSp>
        <p:nvGrpSpPr>
          <p:cNvPr name="Group 32" id="32"/>
          <p:cNvGrpSpPr/>
          <p:nvPr/>
        </p:nvGrpSpPr>
        <p:grpSpPr>
          <a:xfrm rot="0">
            <a:off x="10380910" y="3478857"/>
            <a:ext cx="3941712" cy="363885"/>
            <a:chOff x="0" y="0"/>
            <a:chExt cx="5255617" cy="485180"/>
          </a:xfrm>
        </p:grpSpPr>
        <p:sp>
          <p:nvSpPr>
            <p:cNvPr name="Freeform 33" id="33"/>
            <p:cNvSpPr/>
            <p:nvPr/>
          </p:nvSpPr>
          <p:spPr>
            <a:xfrm flipH="false" flipV="false" rot="0">
              <a:off x="0" y="0"/>
              <a:ext cx="5255617" cy="485180"/>
            </a:xfrm>
            <a:custGeom>
              <a:avLst/>
              <a:gdLst/>
              <a:ahLst/>
              <a:cxnLst/>
              <a:rect r="r" b="b" t="t" l="l"/>
              <a:pathLst>
                <a:path h="485180" w="5255617">
                  <a:moveTo>
                    <a:pt x="0" y="0"/>
                  </a:moveTo>
                  <a:lnTo>
                    <a:pt x="5255617" y="0"/>
                  </a:lnTo>
                  <a:lnTo>
                    <a:pt x="5255617" y="485180"/>
                  </a:lnTo>
                  <a:lnTo>
                    <a:pt x="0" y="485180"/>
                  </a:lnTo>
                  <a:close/>
                </a:path>
              </a:pathLst>
            </a:custGeom>
            <a:solidFill>
              <a:srgbClr val="000000">
                <a:alpha val="0"/>
              </a:srgbClr>
            </a:solidFill>
          </p:spPr>
        </p:sp>
        <p:sp>
          <p:nvSpPr>
            <p:cNvPr name="TextBox 34" id="34"/>
            <p:cNvSpPr txBox="true"/>
            <p:nvPr/>
          </p:nvSpPr>
          <p:spPr>
            <a:xfrm>
              <a:off x="0" y="-19050"/>
              <a:ext cx="5255617" cy="504230"/>
            </a:xfrm>
            <a:prstGeom prst="rect">
              <a:avLst/>
            </a:prstGeom>
          </p:spPr>
          <p:txBody>
            <a:bodyPr anchor="t" rtlCol="false" tIns="0" lIns="0" bIns="0" rIns="0"/>
            <a:lstStyle/>
            <a:p>
              <a:pPr algn="l">
                <a:lnSpc>
                  <a:spcPts val="2812"/>
                </a:lnSpc>
              </a:pPr>
              <a:r>
                <a:rPr lang="en-US" sz="2249" b="true">
                  <a:solidFill>
                    <a:srgbClr val="00002E"/>
                  </a:solidFill>
                  <a:latin typeface="Nunito Bold"/>
                  <a:ea typeface="Nunito Bold"/>
                  <a:cs typeface="Nunito Bold"/>
                  <a:sym typeface="Nunito Bold"/>
                </a:rPr>
                <a:t>Tahap 2: Pemrosesan Kognitif</a:t>
              </a:r>
            </a:p>
          </p:txBody>
        </p:sp>
      </p:grpSp>
      <p:grpSp>
        <p:nvGrpSpPr>
          <p:cNvPr name="Group 35" id="35"/>
          <p:cNvGrpSpPr/>
          <p:nvPr/>
        </p:nvGrpSpPr>
        <p:grpSpPr>
          <a:xfrm rot="0">
            <a:off x="10380910" y="3991124"/>
            <a:ext cx="7041208" cy="1582936"/>
            <a:chOff x="0" y="0"/>
            <a:chExt cx="9388277" cy="2110582"/>
          </a:xfrm>
        </p:grpSpPr>
        <p:sp>
          <p:nvSpPr>
            <p:cNvPr name="Freeform 36" id="36"/>
            <p:cNvSpPr/>
            <p:nvPr/>
          </p:nvSpPr>
          <p:spPr>
            <a:xfrm flipH="false" flipV="false" rot="0">
              <a:off x="0" y="0"/>
              <a:ext cx="9388277" cy="2110582"/>
            </a:xfrm>
            <a:custGeom>
              <a:avLst/>
              <a:gdLst/>
              <a:ahLst/>
              <a:cxnLst/>
              <a:rect r="r" b="b" t="t" l="l"/>
              <a:pathLst>
                <a:path h="2110582" w="9388277">
                  <a:moveTo>
                    <a:pt x="0" y="0"/>
                  </a:moveTo>
                  <a:lnTo>
                    <a:pt x="9388277" y="0"/>
                  </a:lnTo>
                  <a:lnTo>
                    <a:pt x="9388277" y="2110582"/>
                  </a:lnTo>
                  <a:lnTo>
                    <a:pt x="0" y="2110582"/>
                  </a:lnTo>
                  <a:close/>
                </a:path>
              </a:pathLst>
            </a:custGeom>
            <a:solidFill>
              <a:srgbClr val="000000">
                <a:alpha val="0"/>
              </a:srgbClr>
            </a:solidFill>
          </p:spPr>
        </p:sp>
        <p:sp>
          <p:nvSpPr>
            <p:cNvPr name="TextBox 37" id="37"/>
            <p:cNvSpPr txBox="true"/>
            <p:nvPr/>
          </p:nvSpPr>
          <p:spPr>
            <a:xfrm>
              <a:off x="0" y="-66675"/>
              <a:ext cx="9388277" cy="2177257"/>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Individu memproses informasi yang diterima berdasarkan pengetahuan, pengalaman, dan nilai yang dimiliki. Terjadi proses mental untuk memahami, menganalisis, dan mengevaluasi relevansi informasi.</a:t>
              </a:r>
            </a:p>
          </p:txBody>
        </p:sp>
      </p:grpSp>
      <p:grpSp>
        <p:nvGrpSpPr>
          <p:cNvPr name="Group 38" id="38"/>
          <p:cNvGrpSpPr/>
          <p:nvPr/>
        </p:nvGrpSpPr>
        <p:grpSpPr>
          <a:xfrm rot="0">
            <a:off x="8152060" y="5374184"/>
            <a:ext cx="742206" cy="28575"/>
            <a:chOff x="0" y="0"/>
            <a:chExt cx="989608" cy="38100"/>
          </a:xfrm>
        </p:grpSpPr>
        <p:sp>
          <p:nvSpPr>
            <p:cNvPr name="Freeform 39" id="39"/>
            <p:cNvSpPr/>
            <p:nvPr/>
          </p:nvSpPr>
          <p:spPr>
            <a:xfrm flipH="false" flipV="false" rot="0">
              <a:off x="0" y="0"/>
              <a:ext cx="989584" cy="38100"/>
            </a:xfrm>
            <a:custGeom>
              <a:avLst/>
              <a:gdLst/>
              <a:ahLst/>
              <a:cxnLst/>
              <a:rect r="r" b="b" t="t" l="l"/>
              <a:pathLst>
                <a:path h="38100" w="989584">
                  <a:moveTo>
                    <a:pt x="0" y="19050"/>
                  </a:moveTo>
                  <a:cubicBezTo>
                    <a:pt x="0" y="8509"/>
                    <a:pt x="8509" y="0"/>
                    <a:pt x="19050" y="0"/>
                  </a:cubicBezTo>
                  <a:lnTo>
                    <a:pt x="970534" y="0"/>
                  </a:lnTo>
                  <a:cubicBezTo>
                    <a:pt x="981075" y="0"/>
                    <a:pt x="989584" y="8509"/>
                    <a:pt x="989584" y="19050"/>
                  </a:cubicBezTo>
                  <a:cubicBezTo>
                    <a:pt x="989584" y="29591"/>
                    <a:pt x="981075" y="38100"/>
                    <a:pt x="970534" y="38100"/>
                  </a:cubicBezTo>
                  <a:lnTo>
                    <a:pt x="19050" y="38100"/>
                  </a:lnTo>
                  <a:cubicBezTo>
                    <a:pt x="8509" y="38100"/>
                    <a:pt x="0" y="29591"/>
                    <a:pt x="0" y="19050"/>
                  </a:cubicBezTo>
                  <a:close/>
                </a:path>
              </a:pathLst>
            </a:custGeom>
            <a:solidFill>
              <a:srgbClr val="DA33BF"/>
            </a:solidFill>
          </p:spPr>
        </p:sp>
      </p:grpSp>
      <p:grpSp>
        <p:nvGrpSpPr>
          <p:cNvPr name="Group 40" id="40"/>
          <p:cNvGrpSpPr/>
          <p:nvPr/>
        </p:nvGrpSpPr>
        <p:grpSpPr>
          <a:xfrm rot="0">
            <a:off x="8851404" y="5095875"/>
            <a:ext cx="585192" cy="585192"/>
            <a:chOff x="0" y="0"/>
            <a:chExt cx="780257" cy="780257"/>
          </a:xfrm>
        </p:grpSpPr>
        <p:sp>
          <p:nvSpPr>
            <p:cNvPr name="Freeform 41" id="41"/>
            <p:cNvSpPr/>
            <p:nvPr/>
          </p:nvSpPr>
          <p:spPr>
            <a:xfrm flipH="false" flipV="false" rot="0">
              <a:off x="19050" y="19050"/>
              <a:ext cx="742188" cy="742188"/>
            </a:xfrm>
            <a:custGeom>
              <a:avLst/>
              <a:gdLst/>
              <a:ahLst/>
              <a:cxnLst/>
              <a:rect r="r" b="b" t="t" l="l"/>
              <a:pathLst>
                <a:path h="742188" w="742188">
                  <a:moveTo>
                    <a:pt x="0" y="371094"/>
                  </a:moveTo>
                  <a:cubicBezTo>
                    <a:pt x="0" y="166116"/>
                    <a:pt x="166116" y="0"/>
                    <a:pt x="371094" y="0"/>
                  </a:cubicBezTo>
                  <a:cubicBezTo>
                    <a:pt x="576072" y="0"/>
                    <a:pt x="742188" y="166116"/>
                    <a:pt x="742188" y="371094"/>
                  </a:cubicBezTo>
                  <a:cubicBezTo>
                    <a:pt x="742188" y="576072"/>
                    <a:pt x="576072" y="742188"/>
                    <a:pt x="371094" y="742188"/>
                  </a:cubicBezTo>
                  <a:cubicBezTo>
                    <a:pt x="166116" y="742188"/>
                    <a:pt x="0" y="576072"/>
                    <a:pt x="0" y="371094"/>
                  </a:cubicBezTo>
                  <a:close/>
                </a:path>
              </a:pathLst>
            </a:custGeom>
            <a:solidFill>
              <a:srgbClr val="F3F3FF"/>
            </a:solidFill>
          </p:spPr>
        </p:sp>
        <p:sp>
          <p:nvSpPr>
            <p:cNvPr name="Freeform 42" id="42"/>
            <p:cNvSpPr/>
            <p:nvPr/>
          </p:nvSpPr>
          <p:spPr>
            <a:xfrm flipH="false" flipV="false" rot="0">
              <a:off x="0" y="0"/>
              <a:ext cx="780288" cy="780288"/>
            </a:xfrm>
            <a:custGeom>
              <a:avLst/>
              <a:gdLst/>
              <a:ahLst/>
              <a:cxnLst/>
              <a:rect r="r" b="b" t="t" l="l"/>
              <a:pathLst>
                <a:path h="780288" w="780288">
                  <a:moveTo>
                    <a:pt x="0" y="390144"/>
                  </a:moveTo>
                  <a:cubicBezTo>
                    <a:pt x="0" y="174625"/>
                    <a:pt x="174625" y="0"/>
                    <a:pt x="390144" y="0"/>
                  </a:cubicBezTo>
                  <a:cubicBezTo>
                    <a:pt x="393700" y="0"/>
                    <a:pt x="397256" y="1016"/>
                    <a:pt x="400177" y="2921"/>
                  </a:cubicBezTo>
                  <a:lnTo>
                    <a:pt x="390144" y="19050"/>
                  </a:lnTo>
                  <a:lnTo>
                    <a:pt x="390144" y="0"/>
                  </a:lnTo>
                  <a:lnTo>
                    <a:pt x="390144" y="19050"/>
                  </a:lnTo>
                  <a:lnTo>
                    <a:pt x="390144" y="0"/>
                  </a:lnTo>
                  <a:cubicBezTo>
                    <a:pt x="605536" y="0"/>
                    <a:pt x="780288" y="174625"/>
                    <a:pt x="780288" y="390144"/>
                  </a:cubicBezTo>
                  <a:cubicBezTo>
                    <a:pt x="780288" y="396113"/>
                    <a:pt x="777494" y="401828"/>
                    <a:pt x="772668" y="405384"/>
                  </a:cubicBezTo>
                  <a:lnTo>
                    <a:pt x="761238" y="390144"/>
                  </a:lnTo>
                  <a:lnTo>
                    <a:pt x="780288" y="390144"/>
                  </a:lnTo>
                  <a:cubicBezTo>
                    <a:pt x="780288" y="605663"/>
                    <a:pt x="605663" y="780288"/>
                    <a:pt x="390144" y="780288"/>
                  </a:cubicBezTo>
                  <a:lnTo>
                    <a:pt x="390144" y="761238"/>
                  </a:lnTo>
                  <a:lnTo>
                    <a:pt x="390144" y="742188"/>
                  </a:lnTo>
                  <a:lnTo>
                    <a:pt x="390144" y="761238"/>
                  </a:lnTo>
                  <a:lnTo>
                    <a:pt x="390144" y="780288"/>
                  </a:lnTo>
                  <a:cubicBezTo>
                    <a:pt x="174625" y="780288"/>
                    <a:pt x="0" y="605536"/>
                    <a:pt x="0" y="390144"/>
                  </a:cubicBezTo>
                  <a:lnTo>
                    <a:pt x="19050" y="390144"/>
                  </a:lnTo>
                  <a:lnTo>
                    <a:pt x="0" y="390144"/>
                  </a:lnTo>
                  <a:moveTo>
                    <a:pt x="38100" y="390144"/>
                  </a:moveTo>
                  <a:lnTo>
                    <a:pt x="19050" y="390144"/>
                  </a:lnTo>
                  <a:lnTo>
                    <a:pt x="38100" y="390144"/>
                  </a:lnTo>
                  <a:cubicBezTo>
                    <a:pt x="38100" y="584581"/>
                    <a:pt x="195707" y="742188"/>
                    <a:pt x="390144" y="742188"/>
                  </a:cubicBezTo>
                  <a:cubicBezTo>
                    <a:pt x="400685" y="742188"/>
                    <a:pt x="409194" y="750697"/>
                    <a:pt x="409194" y="761238"/>
                  </a:cubicBezTo>
                  <a:cubicBezTo>
                    <a:pt x="409194" y="771779"/>
                    <a:pt x="400685" y="780288"/>
                    <a:pt x="390144" y="780288"/>
                  </a:cubicBezTo>
                  <a:cubicBezTo>
                    <a:pt x="379603" y="780288"/>
                    <a:pt x="371094" y="771779"/>
                    <a:pt x="371094" y="761238"/>
                  </a:cubicBezTo>
                  <a:cubicBezTo>
                    <a:pt x="371094" y="750697"/>
                    <a:pt x="379603" y="742188"/>
                    <a:pt x="390144" y="742188"/>
                  </a:cubicBezTo>
                  <a:cubicBezTo>
                    <a:pt x="584581" y="742188"/>
                    <a:pt x="742188" y="584581"/>
                    <a:pt x="742188" y="390144"/>
                  </a:cubicBezTo>
                  <a:cubicBezTo>
                    <a:pt x="742188" y="384175"/>
                    <a:pt x="744982" y="378460"/>
                    <a:pt x="749808" y="374904"/>
                  </a:cubicBezTo>
                  <a:lnTo>
                    <a:pt x="761238" y="390144"/>
                  </a:lnTo>
                  <a:lnTo>
                    <a:pt x="742188" y="390144"/>
                  </a:lnTo>
                  <a:cubicBezTo>
                    <a:pt x="742188" y="195707"/>
                    <a:pt x="584581" y="38100"/>
                    <a:pt x="390144" y="38100"/>
                  </a:cubicBezTo>
                  <a:cubicBezTo>
                    <a:pt x="386588" y="38100"/>
                    <a:pt x="383032" y="37084"/>
                    <a:pt x="380111" y="35179"/>
                  </a:cubicBezTo>
                  <a:lnTo>
                    <a:pt x="390144" y="19050"/>
                  </a:lnTo>
                  <a:lnTo>
                    <a:pt x="390144" y="38100"/>
                  </a:lnTo>
                  <a:cubicBezTo>
                    <a:pt x="195707" y="38100"/>
                    <a:pt x="38100" y="195707"/>
                    <a:pt x="38100" y="390144"/>
                  </a:cubicBezTo>
                  <a:close/>
                </a:path>
              </a:pathLst>
            </a:custGeom>
            <a:solidFill>
              <a:srgbClr val="DA33BF"/>
            </a:solidFill>
          </p:spPr>
        </p:sp>
      </p:grpSp>
      <p:grpSp>
        <p:nvGrpSpPr>
          <p:cNvPr name="Group 43" id="43"/>
          <p:cNvGrpSpPr/>
          <p:nvPr/>
        </p:nvGrpSpPr>
        <p:grpSpPr>
          <a:xfrm rot="0">
            <a:off x="8969425" y="5170215"/>
            <a:ext cx="349151" cy="436513"/>
            <a:chOff x="0" y="0"/>
            <a:chExt cx="465535" cy="582017"/>
          </a:xfrm>
        </p:grpSpPr>
        <p:sp>
          <p:nvSpPr>
            <p:cNvPr name="Freeform 44" id="44"/>
            <p:cNvSpPr/>
            <p:nvPr/>
          </p:nvSpPr>
          <p:spPr>
            <a:xfrm flipH="false" flipV="false" rot="0">
              <a:off x="0" y="0"/>
              <a:ext cx="465535" cy="582017"/>
            </a:xfrm>
            <a:custGeom>
              <a:avLst/>
              <a:gdLst/>
              <a:ahLst/>
              <a:cxnLst/>
              <a:rect r="r" b="b" t="t" l="l"/>
              <a:pathLst>
                <a:path h="582017" w="465535">
                  <a:moveTo>
                    <a:pt x="0" y="0"/>
                  </a:moveTo>
                  <a:lnTo>
                    <a:pt x="465535" y="0"/>
                  </a:lnTo>
                  <a:lnTo>
                    <a:pt x="465535" y="582017"/>
                  </a:lnTo>
                  <a:lnTo>
                    <a:pt x="0" y="582017"/>
                  </a:lnTo>
                  <a:close/>
                </a:path>
              </a:pathLst>
            </a:custGeom>
            <a:solidFill>
              <a:srgbClr val="000000">
                <a:alpha val="0"/>
              </a:srgbClr>
            </a:solidFill>
          </p:spPr>
        </p:sp>
        <p:sp>
          <p:nvSpPr>
            <p:cNvPr name="TextBox 45" id="45"/>
            <p:cNvSpPr txBox="true"/>
            <p:nvPr/>
          </p:nvSpPr>
          <p:spPr>
            <a:xfrm>
              <a:off x="0" y="47625"/>
              <a:ext cx="465535" cy="534392"/>
            </a:xfrm>
            <a:prstGeom prst="rect">
              <a:avLst/>
            </a:prstGeom>
          </p:spPr>
          <p:txBody>
            <a:bodyPr anchor="t" rtlCol="false" tIns="0" lIns="0" bIns="0" rIns="0"/>
            <a:lstStyle/>
            <a:p>
              <a:pPr algn="ctr">
                <a:lnSpc>
                  <a:spcPts val="2750"/>
                </a:lnSpc>
              </a:pPr>
              <a:r>
                <a:rPr lang="en-US" sz="2750" b="true">
                  <a:solidFill>
                    <a:srgbClr val="00002E"/>
                  </a:solidFill>
                  <a:latin typeface="Nunito Bold"/>
                  <a:ea typeface="Nunito Bold"/>
                  <a:cs typeface="Nunito Bold"/>
                  <a:sym typeface="Nunito Bold"/>
                </a:rPr>
                <a:t>3</a:t>
              </a:r>
            </a:p>
          </p:txBody>
        </p:sp>
      </p:grpSp>
      <p:grpSp>
        <p:nvGrpSpPr>
          <p:cNvPr name="Group 46" id="46"/>
          <p:cNvGrpSpPr/>
          <p:nvPr/>
        </p:nvGrpSpPr>
        <p:grpSpPr>
          <a:xfrm rot="0">
            <a:off x="4068961" y="5079206"/>
            <a:ext cx="3838129" cy="363885"/>
            <a:chOff x="0" y="0"/>
            <a:chExt cx="5117505" cy="485180"/>
          </a:xfrm>
        </p:grpSpPr>
        <p:sp>
          <p:nvSpPr>
            <p:cNvPr name="Freeform 47" id="47"/>
            <p:cNvSpPr/>
            <p:nvPr/>
          </p:nvSpPr>
          <p:spPr>
            <a:xfrm flipH="false" flipV="false" rot="0">
              <a:off x="0" y="0"/>
              <a:ext cx="5117505" cy="485180"/>
            </a:xfrm>
            <a:custGeom>
              <a:avLst/>
              <a:gdLst/>
              <a:ahLst/>
              <a:cxnLst/>
              <a:rect r="r" b="b" t="t" l="l"/>
              <a:pathLst>
                <a:path h="485180" w="5117505">
                  <a:moveTo>
                    <a:pt x="0" y="0"/>
                  </a:moveTo>
                  <a:lnTo>
                    <a:pt x="5117505" y="0"/>
                  </a:lnTo>
                  <a:lnTo>
                    <a:pt x="5117505" y="485180"/>
                  </a:lnTo>
                  <a:lnTo>
                    <a:pt x="0" y="485180"/>
                  </a:lnTo>
                  <a:close/>
                </a:path>
              </a:pathLst>
            </a:custGeom>
            <a:solidFill>
              <a:srgbClr val="000000">
                <a:alpha val="0"/>
              </a:srgbClr>
            </a:solidFill>
          </p:spPr>
        </p:sp>
        <p:sp>
          <p:nvSpPr>
            <p:cNvPr name="TextBox 48" id="48"/>
            <p:cNvSpPr txBox="true"/>
            <p:nvPr/>
          </p:nvSpPr>
          <p:spPr>
            <a:xfrm>
              <a:off x="0" y="-19050"/>
              <a:ext cx="5117505" cy="504230"/>
            </a:xfrm>
            <a:prstGeom prst="rect">
              <a:avLst/>
            </a:prstGeom>
          </p:spPr>
          <p:txBody>
            <a:bodyPr anchor="t" rtlCol="false" tIns="0" lIns="0" bIns="0" rIns="0"/>
            <a:lstStyle/>
            <a:p>
              <a:pPr algn="r">
                <a:lnSpc>
                  <a:spcPts val="2812"/>
                </a:lnSpc>
              </a:pPr>
              <a:r>
                <a:rPr lang="en-US" sz="2249" b="true">
                  <a:solidFill>
                    <a:srgbClr val="00002E"/>
                  </a:solidFill>
                  <a:latin typeface="Nunito Bold"/>
                  <a:ea typeface="Nunito Bold"/>
                  <a:cs typeface="Nunito Bold"/>
                  <a:sym typeface="Nunito Bold"/>
                </a:rPr>
                <a:t>Tahap 3: Pembentukan Sikap</a:t>
              </a:r>
            </a:p>
          </p:txBody>
        </p:sp>
      </p:grpSp>
      <p:grpSp>
        <p:nvGrpSpPr>
          <p:cNvPr name="Group 49" id="49"/>
          <p:cNvGrpSpPr/>
          <p:nvPr/>
        </p:nvGrpSpPr>
        <p:grpSpPr>
          <a:xfrm rot="0">
            <a:off x="865882" y="5591472"/>
            <a:ext cx="7041208" cy="1187203"/>
            <a:chOff x="0" y="0"/>
            <a:chExt cx="9388277" cy="1582937"/>
          </a:xfrm>
        </p:grpSpPr>
        <p:sp>
          <p:nvSpPr>
            <p:cNvPr name="Freeform 50" id="50"/>
            <p:cNvSpPr/>
            <p:nvPr/>
          </p:nvSpPr>
          <p:spPr>
            <a:xfrm flipH="false" flipV="false" rot="0">
              <a:off x="0" y="0"/>
              <a:ext cx="9388277" cy="1582937"/>
            </a:xfrm>
            <a:custGeom>
              <a:avLst/>
              <a:gdLst/>
              <a:ahLst/>
              <a:cxnLst/>
              <a:rect r="r" b="b" t="t" l="l"/>
              <a:pathLst>
                <a:path h="1582937" w="9388277">
                  <a:moveTo>
                    <a:pt x="0" y="0"/>
                  </a:moveTo>
                  <a:lnTo>
                    <a:pt x="9388277" y="0"/>
                  </a:lnTo>
                  <a:lnTo>
                    <a:pt x="9388277" y="1582937"/>
                  </a:lnTo>
                  <a:lnTo>
                    <a:pt x="0" y="1582937"/>
                  </a:lnTo>
                  <a:close/>
                </a:path>
              </a:pathLst>
            </a:custGeom>
            <a:solidFill>
              <a:srgbClr val="000000">
                <a:alpha val="0"/>
              </a:srgbClr>
            </a:solidFill>
          </p:spPr>
        </p:sp>
        <p:sp>
          <p:nvSpPr>
            <p:cNvPr name="TextBox 51" id="51"/>
            <p:cNvSpPr txBox="true"/>
            <p:nvPr/>
          </p:nvSpPr>
          <p:spPr>
            <a:xfrm>
              <a:off x="0" y="-66675"/>
              <a:ext cx="9388277" cy="1649612"/>
            </a:xfrm>
            <a:prstGeom prst="rect">
              <a:avLst/>
            </a:prstGeom>
          </p:spPr>
          <p:txBody>
            <a:bodyPr anchor="t" rtlCol="false" tIns="0" lIns="0" bIns="0" rIns="0"/>
            <a:lstStyle/>
            <a:p>
              <a:pPr algn="r">
                <a:lnSpc>
                  <a:spcPts val="3062"/>
                </a:lnSpc>
              </a:pPr>
              <a:r>
                <a:rPr lang="en-US" sz="1937">
                  <a:solidFill>
                    <a:srgbClr val="00002E"/>
                  </a:solidFill>
                  <a:latin typeface="PT Sans"/>
                  <a:ea typeface="PT Sans"/>
                  <a:cs typeface="PT Sans"/>
                  <a:sym typeface="PT Sans"/>
                </a:rPr>
                <a:t>Berdasarkan hasil pemrosesan kognitif, terbentuk sikap positif atau negatif terhadap perilaku kesehatan yang dianjurkan. Sikap ini menjadi dasar kecenderungan untuk bertindak.</a:t>
              </a:r>
            </a:p>
          </p:txBody>
        </p:sp>
      </p:grpSp>
      <p:grpSp>
        <p:nvGrpSpPr>
          <p:cNvPr name="Group 52" id="52"/>
          <p:cNvGrpSpPr/>
          <p:nvPr/>
        </p:nvGrpSpPr>
        <p:grpSpPr>
          <a:xfrm rot="0">
            <a:off x="9393734" y="6792814"/>
            <a:ext cx="742206" cy="28575"/>
            <a:chOff x="0" y="0"/>
            <a:chExt cx="989608" cy="38100"/>
          </a:xfrm>
        </p:grpSpPr>
        <p:sp>
          <p:nvSpPr>
            <p:cNvPr name="Freeform 53" id="53"/>
            <p:cNvSpPr/>
            <p:nvPr/>
          </p:nvSpPr>
          <p:spPr>
            <a:xfrm flipH="false" flipV="false" rot="0">
              <a:off x="0" y="0"/>
              <a:ext cx="989584" cy="38100"/>
            </a:xfrm>
            <a:custGeom>
              <a:avLst/>
              <a:gdLst/>
              <a:ahLst/>
              <a:cxnLst/>
              <a:rect r="r" b="b" t="t" l="l"/>
              <a:pathLst>
                <a:path h="38100" w="989584">
                  <a:moveTo>
                    <a:pt x="0" y="19050"/>
                  </a:moveTo>
                  <a:cubicBezTo>
                    <a:pt x="0" y="8509"/>
                    <a:pt x="8509" y="0"/>
                    <a:pt x="19050" y="0"/>
                  </a:cubicBezTo>
                  <a:lnTo>
                    <a:pt x="970534" y="0"/>
                  </a:lnTo>
                  <a:cubicBezTo>
                    <a:pt x="981075" y="0"/>
                    <a:pt x="989584" y="8509"/>
                    <a:pt x="989584" y="19050"/>
                  </a:cubicBezTo>
                  <a:cubicBezTo>
                    <a:pt x="989584" y="29591"/>
                    <a:pt x="981075" y="38100"/>
                    <a:pt x="970534" y="38100"/>
                  </a:cubicBezTo>
                  <a:lnTo>
                    <a:pt x="19050" y="38100"/>
                  </a:lnTo>
                  <a:cubicBezTo>
                    <a:pt x="8509" y="38100"/>
                    <a:pt x="0" y="29591"/>
                    <a:pt x="0" y="19050"/>
                  </a:cubicBezTo>
                  <a:close/>
                </a:path>
              </a:pathLst>
            </a:custGeom>
            <a:solidFill>
              <a:srgbClr val="2D4DF2"/>
            </a:solidFill>
          </p:spPr>
        </p:sp>
      </p:grpSp>
      <p:grpSp>
        <p:nvGrpSpPr>
          <p:cNvPr name="Group 54" id="54"/>
          <p:cNvGrpSpPr/>
          <p:nvPr/>
        </p:nvGrpSpPr>
        <p:grpSpPr>
          <a:xfrm rot="0">
            <a:off x="8851404" y="6514505"/>
            <a:ext cx="585192" cy="585192"/>
            <a:chOff x="0" y="0"/>
            <a:chExt cx="780257" cy="780257"/>
          </a:xfrm>
        </p:grpSpPr>
        <p:sp>
          <p:nvSpPr>
            <p:cNvPr name="Freeform 55" id="55"/>
            <p:cNvSpPr/>
            <p:nvPr/>
          </p:nvSpPr>
          <p:spPr>
            <a:xfrm flipH="false" flipV="false" rot="0">
              <a:off x="19050" y="19050"/>
              <a:ext cx="742188" cy="742188"/>
            </a:xfrm>
            <a:custGeom>
              <a:avLst/>
              <a:gdLst/>
              <a:ahLst/>
              <a:cxnLst/>
              <a:rect r="r" b="b" t="t" l="l"/>
              <a:pathLst>
                <a:path h="742188" w="742188">
                  <a:moveTo>
                    <a:pt x="0" y="371094"/>
                  </a:moveTo>
                  <a:cubicBezTo>
                    <a:pt x="0" y="166116"/>
                    <a:pt x="166116" y="0"/>
                    <a:pt x="371094" y="0"/>
                  </a:cubicBezTo>
                  <a:cubicBezTo>
                    <a:pt x="576072" y="0"/>
                    <a:pt x="742188" y="166116"/>
                    <a:pt x="742188" y="371094"/>
                  </a:cubicBezTo>
                  <a:cubicBezTo>
                    <a:pt x="742188" y="576072"/>
                    <a:pt x="576072" y="742188"/>
                    <a:pt x="371094" y="742188"/>
                  </a:cubicBezTo>
                  <a:cubicBezTo>
                    <a:pt x="166116" y="742188"/>
                    <a:pt x="0" y="576072"/>
                    <a:pt x="0" y="371094"/>
                  </a:cubicBezTo>
                  <a:close/>
                </a:path>
              </a:pathLst>
            </a:custGeom>
            <a:solidFill>
              <a:srgbClr val="F3F3FF"/>
            </a:solidFill>
          </p:spPr>
        </p:sp>
        <p:sp>
          <p:nvSpPr>
            <p:cNvPr name="Freeform 56" id="56"/>
            <p:cNvSpPr/>
            <p:nvPr/>
          </p:nvSpPr>
          <p:spPr>
            <a:xfrm flipH="false" flipV="false" rot="0">
              <a:off x="0" y="0"/>
              <a:ext cx="780288" cy="780288"/>
            </a:xfrm>
            <a:custGeom>
              <a:avLst/>
              <a:gdLst/>
              <a:ahLst/>
              <a:cxnLst/>
              <a:rect r="r" b="b" t="t" l="l"/>
              <a:pathLst>
                <a:path h="780288" w="780288">
                  <a:moveTo>
                    <a:pt x="0" y="390144"/>
                  </a:moveTo>
                  <a:cubicBezTo>
                    <a:pt x="0" y="174625"/>
                    <a:pt x="174625" y="0"/>
                    <a:pt x="390144" y="0"/>
                  </a:cubicBezTo>
                  <a:cubicBezTo>
                    <a:pt x="393700" y="0"/>
                    <a:pt x="397256" y="1016"/>
                    <a:pt x="400177" y="2921"/>
                  </a:cubicBezTo>
                  <a:lnTo>
                    <a:pt x="390144" y="19050"/>
                  </a:lnTo>
                  <a:lnTo>
                    <a:pt x="390144" y="0"/>
                  </a:lnTo>
                  <a:lnTo>
                    <a:pt x="390144" y="19050"/>
                  </a:lnTo>
                  <a:lnTo>
                    <a:pt x="390144" y="0"/>
                  </a:lnTo>
                  <a:cubicBezTo>
                    <a:pt x="605536" y="0"/>
                    <a:pt x="780288" y="174625"/>
                    <a:pt x="780288" y="390144"/>
                  </a:cubicBezTo>
                  <a:cubicBezTo>
                    <a:pt x="780288" y="396113"/>
                    <a:pt x="777494" y="401828"/>
                    <a:pt x="772668" y="405384"/>
                  </a:cubicBezTo>
                  <a:lnTo>
                    <a:pt x="761238" y="390144"/>
                  </a:lnTo>
                  <a:lnTo>
                    <a:pt x="780288" y="390144"/>
                  </a:lnTo>
                  <a:cubicBezTo>
                    <a:pt x="780288" y="605663"/>
                    <a:pt x="605663" y="780288"/>
                    <a:pt x="390144" y="780288"/>
                  </a:cubicBezTo>
                  <a:lnTo>
                    <a:pt x="390144" y="761238"/>
                  </a:lnTo>
                  <a:lnTo>
                    <a:pt x="390144" y="742188"/>
                  </a:lnTo>
                  <a:lnTo>
                    <a:pt x="390144" y="761238"/>
                  </a:lnTo>
                  <a:lnTo>
                    <a:pt x="390144" y="780288"/>
                  </a:lnTo>
                  <a:cubicBezTo>
                    <a:pt x="174625" y="780288"/>
                    <a:pt x="0" y="605536"/>
                    <a:pt x="0" y="390144"/>
                  </a:cubicBezTo>
                  <a:lnTo>
                    <a:pt x="19050" y="390144"/>
                  </a:lnTo>
                  <a:lnTo>
                    <a:pt x="0" y="390144"/>
                  </a:lnTo>
                  <a:moveTo>
                    <a:pt x="38100" y="390144"/>
                  </a:moveTo>
                  <a:lnTo>
                    <a:pt x="19050" y="390144"/>
                  </a:lnTo>
                  <a:lnTo>
                    <a:pt x="38100" y="390144"/>
                  </a:lnTo>
                  <a:cubicBezTo>
                    <a:pt x="38100" y="584581"/>
                    <a:pt x="195707" y="742188"/>
                    <a:pt x="390144" y="742188"/>
                  </a:cubicBezTo>
                  <a:cubicBezTo>
                    <a:pt x="400685" y="742188"/>
                    <a:pt x="409194" y="750697"/>
                    <a:pt x="409194" y="761238"/>
                  </a:cubicBezTo>
                  <a:cubicBezTo>
                    <a:pt x="409194" y="771779"/>
                    <a:pt x="400685" y="780288"/>
                    <a:pt x="390144" y="780288"/>
                  </a:cubicBezTo>
                  <a:cubicBezTo>
                    <a:pt x="379603" y="780288"/>
                    <a:pt x="371094" y="771779"/>
                    <a:pt x="371094" y="761238"/>
                  </a:cubicBezTo>
                  <a:cubicBezTo>
                    <a:pt x="371094" y="750697"/>
                    <a:pt x="379603" y="742188"/>
                    <a:pt x="390144" y="742188"/>
                  </a:cubicBezTo>
                  <a:cubicBezTo>
                    <a:pt x="584581" y="742188"/>
                    <a:pt x="742188" y="584581"/>
                    <a:pt x="742188" y="390144"/>
                  </a:cubicBezTo>
                  <a:cubicBezTo>
                    <a:pt x="742188" y="384175"/>
                    <a:pt x="744982" y="378460"/>
                    <a:pt x="749808" y="374904"/>
                  </a:cubicBezTo>
                  <a:lnTo>
                    <a:pt x="761238" y="390144"/>
                  </a:lnTo>
                  <a:lnTo>
                    <a:pt x="742188" y="390144"/>
                  </a:lnTo>
                  <a:cubicBezTo>
                    <a:pt x="742188" y="195707"/>
                    <a:pt x="584581" y="38100"/>
                    <a:pt x="390144" y="38100"/>
                  </a:cubicBezTo>
                  <a:cubicBezTo>
                    <a:pt x="386588" y="38100"/>
                    <a:pt x="383032" y="37084"/>
                    <a:pt x="380111" y="35179"/>
                  </a:cubicBezTo>
                  <a:lnTo>
                    <a:pt x="390144" y="19050"/>
                  </a:lnTo>
                  <a:lnTo>
                    <a:pt x="390144" y="38100"/>
                  </a:lnTo>
                  <a:cubicBezTo>
                    <a:pt x="195707" y="38100"/>
                    <a:pt x="38100" y="195707"/>
                    <a:pt x="38100" y="390144"/>
                  </a:cubicBezTo>
                  <a:close/>
                </a:path>
              </a:pathLst>
            </a:custGeom>
            <a:solidFill>
              <a:srgbClr val="2D4DF2"/>
            </a:solidFill>
          </p:spPr>
        </p:sp>
      </p:grpSp>
      <p:grpSp>
        <p:nvGrpSpPr>
          <p:cNvPr name="Group 57" id="57"/>
          <p:cNvGrpSpPr/>
          <p:nvPr/>
        </p:nvGrpSpPr>
        <p:grpSpPr>
          <a:xfrm rot="0">
            <a:off x="8969425" y="6588844"/>
            <a:ext cx="349151" cy="436513"/>
            <a:chOff x="0" y="0"/>
            <a:chExt cx="465535" cy="582017"/>
          </a:xfrm>
        </p:grpSpPr>
        <p:sp>
          <p:nvSpPr>
            <p:cNvPr name="Freeform 58" id="58"/>
            <p:cNvSpPr/>
            <p:nvPr/>
          </p:nvSpPr>
          <p:spPr>
            <a:xfrm flipH="false" flipV="false" rot="0">
              <a:off x="0" y="0"/>
              <a:ext cx="465535" cy="582017"/>
            </a:xfrm>
            <a:custGeom>
              <a:avLst/>
              <a:gdLst/>
              <a:ahLst/>
              <a:cxnLst/>
              <a:rect r="r" b="b" t="t" l="l"/>
              <a:pathLst>
                <a:path h="582017" w="465535">
                  <a:moveTo>
                    <a:pt x="0" y="0"/>
                  </a:moveTo>
                  <a:lnTo>
                    <a:pt x="465535" y="0"/>
                  </a:lnTo>
                  <a:lnTo>
                    <a:pt x="465535" y="582017"/>
                  </a:lnTo>
                  <a:lnTo>
                    <a:pt x="0" y="582017"/>
                  </a:lnTo>
                  <a:close/>
                </a:path>
              </a:pathLst>
            </a:custGeom>
            <a:solidFill>
              <a:srgbClr val="000000">
                <a:alpha val="0"/>
              </a:srgbClr>
            </a:solidFill>
          </p:spPr>
        </p:sp>
        <p:sp>
          <p:nvSpPr>
            <p:cNvPr name="TextBox 59" id="59"/>
            <p:cNvSpPr txBox="true"/>
            <p:nvPr/>
          </p:nvSpPr>
          <p:spPr>
            <a:xfrm>
              <a:off x="0" y="47625"/>
              <a:ext cx="465535" cy="534392"/>
            </a:xfrm>
            <a:prstGeom prst="rect">
              <a:avLst/>
            </a:prstGeom>
          </p:spPr>
          <p:txBody>
            <a:bodyPr anchor="t" rtlCol="false" tIns="0" lIns="0" bIns="0" rIns="0"/>
            <a:lstStyle/>
            <a:p>
              <a:pPr algn="ctr">
                <a:lnSpc>
                  <a:spcPts val="2750"/>
                </a:lnSpc>
              </a:pPr>
              <a:r>
                <a:rPr lang="en-US" sz="2750" b="true">
                  <a:solidFill>
                    <a:srgbClr val="00002E"/>
                  </a:solidFill>
                  <a:latin typeface="Nunito Bold"/>
                  <a:ea typeface="Nunito Bold"/>
                  <a:cs typeface="Nunito Bold"/>
                  <a:sym typeface="Nunito Bold"/>
                </a:rPr>
                <a:t>4</a:t>
              </a:r>
            </a:p>
          </p:txBody>
        </p:sp>
      </p:grpSp>
      <p:grpSp>
        <p:nvGrpSpPr>
          <p:cNvPr name="Group 60" id="60"/>
          <p:cNvGrpSpPr/>
          <p:nvPr/>
        </p:nvGrpSpPr>
        <p:grpSpPr>
          <a:xfrm rot="0">
            <a:off x="10380910" y="6497836"/>
            <a:ext cx="3654475" cy="363885"/>
            <a:chOff x="0" y="0"/>
            <a:chExt cx="4872633" cy="485180"/>
          </a:xfrm>
        </p:grpSpPr>
        <p:sp>
          <p:nvSpPr>
            <p:cNvPr name="Freeform 61" id="61"/>
            <p:cNvSpPr/>
            <p:nvPr/>
          </p:nvSpPr>
          <p:spPr>
            <a:xfrm flipH="false" flipV="false" rot="0">
              <a:off x="0" y="0"/>
              <a:ext cx="4872633" cy="485180"/>
            </a:xfrm>
            <a:custGeom>
              <a:avLst/>
              <a:gdLst/>
              <a:ahLst/>
              <a:cxnLst/>
              <a:rect r="r" b="b" t="t" l="l"/>
              <a:pathLst>
                <a:path h="485180" w="4872633">
                  <a:moveTo>
                    <a:pt x="0" y="0"/>
                  </a:moveTo>
                  <a:lnTo>
                    <a:pt x="4872633" y="0"/>
                  </a:lnTo>
                  <a:lnTo>
                    <a:pt x="4872633" y="485180"/>
                  </a:lnTo>
                  <a:lnTo>
                    <a:pt x="0" y="485180"/>
                  </a:lnTo>
                  <a:close/>
                </a:path>
              </a:pathLst>
            </a:custGeom>
            <a:solidFill>
              <a:srgbClr val="000000">
                <a:alpha val="0"/>
              </a:srgbClr>
            </a:solidFill>
          </p:spPr>
        </p:sp>
        <p:sp>
          <p:nvSpPr>
            <p:cNvPr name="TextBox 62" id="62"/>
            <p:cNvSpPr txBox="true"/>
            <p:nvPr/>
          </p:nvSpPr>
          <p:spPr>
            <a:xfrm>
              <a:off x="0" y="-19050"/>
              <a:ext cx="4872633" cy="504230"/>
            </a:xfrm>
            <a:prstGeom prst="rect">
              <a:avLst/>
            </a:prstGeom>
          </p:spPr>
          <p:txBody>
            <a:bodyPr anchor="t" rtlCol="false" tIns="0" lIns="0" bIns="0" rIns="0"/>
            <a:lstStyle/>
            <a:p>
              <a:pPr algn="l">
                <a:lnSpc>
                  <a:spcPts val="2812"/>
                </a:lnSpc>
              </a:pPr>
              <a:r>
                <a:rPr lang="en-US" sz="2249" b="true">
                  <a:solidFill>
                    <a:srgbClr val="00002E"/>
                  </a:solidFill>
                  <a:latin typeface="Nunito Bold"/>
                  <a:ea typeface="Nunito Bold"/>
                  <a:cs typeface="Nunito Bold"/>
                  <a:sym typeface="Nunito Bold"/>
                </a:rPr>
                <a:t>Tahap 4: Tindakan/Respons</a:t>
              </a:r>
            </a:p>
          </p:txBody>
        </p:sp>
      </p:grpSp>
      <p:grpSp>
        <p:nvGrpSpPr>
          <p:cNvPr name="Group 63" id="63"/>
          <p:cNvGrpSpPr/>
          <p:nvPr/>
        </p:nvGrpSpPr>
        <p:grpSpPr>
          <a:xfrm rot="0">
            <a:off x="10380910" y="7010102"/>
            <a:ext cx="7041208" cy="1187203"/>
            <a:chOff x="0" y="0"/>
            <a:chExt cx="9388277" cy="1582937"/>
          </a:xfrm>
        </p:grpSpPr>
        <p:sp>
          <p:nvSpPr>
            <p:cNvPr name="Freeform 64" id="64"/>
            <p:cNvSpPr/>
            <p:nvPr/>
          </p:nvSpPr>
          <p:spPr>
            <a:xfrm flipH="false" flipV="false" rot="0">
              <a:off x="0" y="0"/>
              <a:ext cx="9388277" cy="1582937"/>
            </a:xfrm>
            <a:custGeom>
              <a:avLst/>
              <a:gdLst/>
              <a:ahLst/>
              <a:cxnLst/>
              <a:rect r="r" b="b" t="t" l="l"/>
              <a:pathLst>
                <a:path h="1582937" w="9388277">
                  <a:moveTo>
                    <a:pt x="0" y="0"/>
                  </a:moveTo>
                  <a:lnTo>
                    <a:pt x="9388277" y="0"/>
                  </a:lnTo>
                  <a:lnTo>
                    <a:pt x="9388277" y="1582937"/>
                  </a:lnTo>
                  <a:lnTo>
                    <a:pt x="0" y="1582937"/>
                  </a:lnTo>
                  <a:close/>
                </a:path>
              </a:pathLst>
            </a:custGeom>
            <a:solidFill>
              <a:srgbClr val="000000">
                <a:alpha val="0"/>
              </a:srgbClr>
            </a:solidFill>
          </p:spPr>
        </p:sp>
        <p:sp>
          <p:nvSpPr>
            <p:cNvPr name="TextBox 65" id="65"/>
            <p:cNvSpPr txBox="true"/>
            <p:nvPr/>
          </p:nvSpPr>
          <p:spPr>
            <a:xfrm>
              <a:off x="0" y="-66675"/>
              <a:ext cx="9388277" cy="1649612"/>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Individu mengambil tindakan nyata berdasarkan sikap yang telah terbentuk. Tindakan ini dapat berupa penerapan perilaku sehat atau penolakan terhadap perilaku berisiko.</a:t>
              </a:r>
            </a:p>
          </p:txBody>
        </p:sp>
      </p:grpSp>
      <p:grpSp>
        <p:nvGrpSpPr>
          <p:cNvPr name="Group 66" id="66"/>
          <p:cNvGrpSpPr/>
          <p:nvPr/>
        </p:nvGrpSpPr>
        <p:grpSpPr>
          <a:xfrm rot="0">
            <a:off x="865882" y="8723114"/>
            <a:ext cx="16556236" cy="791467"/>
            <a:chOff x="0" y="0"/>
            <a:chExt cx="22074982" cy="1055290"/>
          </a:xfrm>
        </p:grpSpPr>
        <p:sp>
          <p:nvSpPr>
            <p:cNvPr name="Freeform 67" id="67"/>
            <p:cNvSpPr/>
            <p:nvPr/>
          </p:nvSpPr>
          <p:spPr>
            <a:xfrm flipH="false" flipV="false" rot="0">
              <a:off x="0" y="0"/>
              <a:ext cx="22074981" cy="1055290"/>
            </a:xfrm>
            <a:custGeom>
              <a:avLst/>
              <a:gdLst/>
              <a:ahLst/>
              <a:cxnLst/>
              <a:rect r="r" b="b" t="t" l="l"/>
              <a:pathLst>
                <a:path h="1055290" w="22074981">
                  <a:moveTo>
                    <a:pt x="0" y="0"/>
                  </a:moveTo>
                  <a:lnTo>
                    <a:pt x="22074981" y="0"/>
                  </a:lnTo>
                  <a:lnTo>
                    <a:pt x="22074981" y="1055290"/>
                  </a:lnTo>
                  <a:lnTo>
                    <a:pt x="0" y="1055290"/>
                  </a:lnTo>
                  <a:close/>
                </a:path>
              </a:pathLst>
            </a:custGeom>
            <a:solidFill>
              <a:srgbClr val="000000">
                <a:alpha val="0"/>
              </a:srgbClr>
            </a:solidFill>
          </p:spPr>
        </p:sp>
        <p:sp>
          <p:nvSpPr>
            <p:cNvPr name="TextBox 68" id="68"/>
            <p:cNvSpPr txBox="true"/>
            <p:nvPr/>
          </p:nvSpPr>
          <p:spPr>
            <a:xfrm>
              <a:off x="0" y="-66675"/>
              <a:ext cx="22074982" cy="1121965"/>
            </a:xfrm>
            <a:prstGeom prst="rect">
              <a:avLst/>
            </a:prstGeom>
          </p:spPr>
          <p:txBody>
            <a:bodyPr anchor="t" rtlCol="false" tIns="0" lIns="0" bIns="0" rIns="0"/>
            <a:lstStyle/>
            <a:p>
              <a:pPr algn="l">
                <a:lnSpc>
                  <a:spcPts val="3062"/>
                </a:lnSpc>
              </a:pPr>
              <a:r>
                <a:rPr lang="en-US" sz="1937">
                  <a:solidFill>
                    <a:srgbClr val="00002E"/>
                  </a:solidFill>
                  <a:latin typeface="PT Sans"/>
                  <a:ea typeface="PT Sans"/>
                  <a:cs typeface="PT Sans"/>
                  <a:sym typeface="PT Sans"/>
                </a:rPr>
                <a:t>Teori Stimulus menekankan bahwa perubahan perilaku terjadi sebagai respons terhadap stimulus yang diterima oleh individu. Dalam promosi kesehatan, pemahaman tentang tahapan ini membantu perancangan pesan dan intervensi yang dapat merangsang perubahan perilaku yang diinginkan.</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3F3FF">
                <a:alpha val="56078"/>
              </a:srgbClr>
            </a:solidFill>
          </p:spPr>
        </p:sp>
      </p:grpSp>
      <p:grpSp>
        <p:nvGrpSpPr>
          <p:cNvPr name="Group 5" id="5"/>
          <p:cNvGrpSpPr/>
          <p:nvPr/>
        </p:nvGrpSpPr>
        <p:grpSpPr>
          <a:xfrm rot="0">
            <a:off x="985986" y="1208634"/>
            <a:ext cx="10635555" cy="828526"/>
            <a:chOff x="0" y="0"/>
            <a:chExt cx="14180740" cy="1104702"/>
          </a:xfrm>
        </p:grpSpPr>
        <p:sp>
          <p:nvSpPr>
            <p:cNvPr name="Freeform 6" id="6"/>
            <p:cNvSpPr/>
            <p:nvPr/>
          </p:nvSpPr>
          <p:spPr>
            <a:xfrm flipH="false" flipV="false" rot="0">
              <a:off x="0" y="0"/>
              <a:ext cx="14180741" cy="1104702"/>
            </a:xfrm>
            <a:custGeom>
              <a:avLst/>
              <a:gdLst/>
              <a:ahLst/>
              <a:cxnLst/>
              <a:rect r="r" b="b" t="t" l="l"/>
              <a:pathLst>
                <a:path h="1104702" w="14180741">
                  <a:moveTo>
                    <a:pt x="0" y="0"/>
                  </a:moveTo>
                  <a:lnTo>
                    <a:pt x="14180741" y="0"/>
                  </a:lnTo>
                  <a:lnTo>
                    <a:pt x="14180741" y="1104702"/>
                  </a:lnTo>
                  <a:lnTo>
                    <a:pt x="0" y="1104702"/>
                  </a:lnTo>
                  <a:close/>
                </a:path>
              </a:pathLst>
            </a:custGeom>
            <a:solidFill>
              <a:srgbClr val="000000">
                <a:alpha val="0"/>
              </a:srgbClr>
            </a:solidFill>
          </p:spPr>
        </p:sp>
        <p:sp>
          <p:nvSpPr>
            <p:cNvPr name="TextBox 7" id="7"/>
            <p:cNvSpPr txBox="true"/>
            <p:nvPr/>
          </p:nvSpPr>
          <p:spPr>
            <a:xfrm>
              <a:off x="0" y="-28575"/>
              <a:ext cx="14180740" cy="1133277"/>
            </a:xfrm>
            <a:prstGeom prst="rect">
              <a:avLst/>
            </a:prstGeom>
          </p:spPr>
          <p:txBody>
            <a:bodyPr anchor="t" rtlCol="false" tIns="0" lIns="0" bIns="0" rIns="0"/>
            <a:lstStyle/>
            <a:p>
              <a:pPr algn="l">
                <a:lnSpc>
                  <a:spcPts val="6500"/>
                </a:lnSpc>
              </a:pPr>
              <a:r>
                <a:rPr lang="en-US" sz="5187" b="true">
                  <a:solidFill>
                    <a:srgbClr val="00002E"/>
                  </a:solidFill>
                  <a:latin typeface="Nunito Bold"/>
                  <a:ea typeface="Nunito Bold"/>
                  <a:cs typeface="Nunito Bold"/>
                  <a:sym typeface="Nunito Bold"/>
                </a:rPr>
                <a:t>Teori Festinger (Disonansi Kognitif)</a:t>
              </a:r>
            </a:p>
          </p:txBody>
        </p:sp>
      </p:grpSp>
      <p:grpSp>
        <p:nvGrpSpPr>
          <p:cNvPr name="Group 8" id="8"/>
          <p:cNvGrpSpPr/>
          <p:nvPr/>
        </p:nvGrpSpPr>
        <p:grpSpPr>
          <a:xfrm rot="0">
            <a:off x="971699" y="2586335"/>
            <a:ext cx="5279380" cy="4837510"/>
            <a:chOff x="0" y="0"/>
            <a:chExt cx="7039173" cy="6450013"/>
          </a:xfrm>
        </p:grpSpPr>
        <p:sp>
          <p:nvSpPr>
            <p:cNvPr name="Freeform 9" id="9"/>
            <p:cNvSpPr/>
            <p:nvPr/>
          </p:nvSpPr>
          <p:spPr>
            <a:xfrm flipH="false" flipV="false" rot="0">
              <a:off x="19050" y="19050"/>
              <a:ext cx="7001129" cy="6411976"/>
            </a:xfrm>
            <a:custGeom>
              <a:avLst/>
              <a:gdLst/>
              <a:ahLst/>
              <a:cxnLst/>
              <a:rect r="r" b="b" t="t" l="l"/>
              <a:pathLst>
                <a:path h="6411976" w="7001129">
                  <a:moveTo>
                    <a:pt x="0" y="563499"/>
                  </a:moveTo>
                  <a:cubicBezTo>
                    <a:pt x="0" y="252222"/>
                    <a:pt x="252349" y="0"/>
                    <a:pt x="563753" y="0"/>
                  </a:cubicBezTo>
                  <a:lnTo>
                    <a:pt x="6437376" y="0"/>
                  </a:lnTo>
                  <a:cubicBezTo>
                    <a:pt x="6748780" y="0"/>
                    <a:pt x="7001129" y="252222"/>
                    <a:pt x="7001129" y="563499"/>
                  </a:cubicBezTo>
                  <a:lnTo>
                    <a:pt x="7001129" y="5848477"/>
                  </a:lnTo>
                  <a:cubicBezTo>
                    <a:pt x="7001129" y="6159627"/>
                    <a:pt x="6748780" y="6411976"/>
                    <a:pt x="6437376" y="6411976"/>
                  </a:cubicBezTo>
                  <a:lnTo>
                    <a:pt x="563753" y="6411976"/>
                  </a:lnTo>
                  <a:cubicBezTo>
                    <a:pt x="252349" y="6411976"/>
                    <a:pt x="0" y="6159754"/>
                    <a:pt x="0" y="5848477"/>
                  </a:cubicBezTo>
                  <a:close/>
                </a:path>
              </a:pathLst>
            </a:custGeom>
            <a:solidFill>
              <a:srgbClr val="F3F3FF"/>
            </a:solidFill>
          </p:spPr>
        </p:sp>
        <p:sp>
          <p:nvSpPr>
            <p:cNvPr name="Freeform 10" id="10"/>
            <p:cNvSpPr/>
            <p:nvPr/>
          </p:nvSpPr>
          <p:spPr>
            <a:xfrm flipH="false" flipV="false" rot="0">
              <a:off x="0" y="0"/>
              <a:ext cx="7039229" cy="6450076"/>
            </a:xfrm>
            <a:custGeom>
              <a:avLst/>
              <a:gdLst/>
              <a:ahLst/>
              <a:cxnLst/>
              <a:rect r="r" b="b" t="t" l="l"/>
              <a:pathLst>
                <a:path h="6450076" w="7039229">
                  <a:moveTo>
                    <a:pt x="0" y="582549"/>
                  </a:moveTo>
                  <a:cubicBezTo>
                    <a:pt x="0" y="260858"/>
                    <a:pt x="260985" y="0"/>
                    <a:pt x="582803" y="0"/>
                  </a:cubicBezTo>
                  <a:lnTo>
                    <a:pt x="6456426" y="0"/>
                  </a:lnTo>
                  <a:lnTo>
                    <a:pt x="6456426" y="19050"/>
                  </a:lnTo>
                  <a:lnTo>
                    <a:pt x="6456426" y="0"/>
                  </a:lnTo>
                  <a:cubicBezTo>
                    <a:pt x="6778244" y="0"/>
                    <a:pt x="7039229" y="260858"/>
                    <a:pt x="7039229" y="582549"/>
                  </a:cubicBezTo>
                  <a:lnTo>
                    <a:pt x="7020179" y="582549"/>
                  </a:lnTo>
                  <a:lnTo>
                    <a:pt x="7039229" y="582549"/>
                  </a:lnTo>
                  <a:lnTo>
                    <a:pt x="7039229" y="5867527"/>
                  </a:lnTo>
                  <a:lnTo>
                    <a:pt x="7020179" y="5867527"/>
                  </a:lnTo>
                  <a:lnTo>
                    <a:pt x="7039229" y="5867527"/>
                  </a:lnTo>
                  <a:cubicBezTo>
                    <a:pt x="7039229" y="6189218"/>
                    <a:pt x="6778244" y="6450076"/>
                    <a:pt x="6456426" y="6450076"/>
                  </a:cubicBezTo>
                  <a:lnTo>
                    <a:pt x="6456426" y="6431026"/>
                  </a:lnTo>
                  <a:lnTo>
                    <a:pt x="6456426" y="6450076"/>
                  </a:lnTo>
                  <a:lnTo>
                    <a:pt x="582803" y="6450076"/>
                  </a:lnTo>
                  <a:lnTo>
                    <a:pt x="582803" y="6431026"/>
                  </a:lnTo>
                  <a:lnTo>
                    <a:pt x="582803" y="6450076"/>
                  </a:lnTo>
                  <a:cubicBezTo>
                    <a:pt x="260985" y="6450076"/>
                    <a:pt x="0" y="6189218"/>
                    <a:pt x="0" y="5867527"/>
                  </a:cubicBezTo>
                  <a:lnTo>
                    <a:pt x="0" y="582549"/>
                  </a:lnTo>
                  <a:lnTo>
                    <a:pt x="19050" y="582549"/>
                  </a:lnTo>
                  <a:lnTo>
                    <a:pt x="0" y="582549"/>
                  </a:lnTo>
                  <a:moveTo>
                    <a:pt x="38100" y="582549"/>
                  </a:moveTo>
                  <a:lnTo>
                    <a:pt x="38100" y="5867527"/>
                  </a:lnTo>
                  <a:lnTo>
                    <a:pt x="19050" y="5867527"/>
                  </a:lnTo>
                  <a:lnTo>
                    <a:pt x="38100" y="5867527"/>
                  </a:lnTo>
                  <a:cubicBezTo>
                    <a:pt x="38100" y="6168136"/>
                    <a:pt x="281940" y="6411976"/>
                    <a:pt x="582803" y="6411976"/>
                  </a:cubicBezTo>
                  <a:lnTo>
                    <a:pt x="6456426" y="6411976"/>
                  </a:lnTo>
                  <a:cubicBezTo>
                    <a:pt x="6757289" y="6411976"/>
                    <a:pt x="7001129" y="6168263"/>
                    <a:pt x="7001129" y="5867527"/>
                  </a:cubicBezTo>
                  <a:lnTo>
                    <a:pt x="7001129" y="582549"/>
                  </a:lnTo>
                  <a:cubicBezTo>
                    <a:pt x="7001129" y="281813"/>
                    <a:pt x="6757162" y="38100"/>
                    <a:pt x="6456426" y="38100"/>
                  </a:cubicBezTo>
                  <a:lnTo>
                    <a:pt x="582803" y="38100"/>
                  </a:lnTo>
                  <a:lnTo>
                    <a:pt x="582803" y="19050"/>
                  </a:lnTo>
                  <a:lnTo>
                    <a:pt x="582803" y="38100"/>
                  </a:lnTo>
                  <a:cubicBezTo>
                    <a:pt x="281940" y="38100"/>
                    <a:pt x="38100" y="281813"/>
                    <a:pt x="38100" y="582549"/>
                  </a:cubicBezTo>
                  <a:close/>
                </a:path>
              </a:pathLst>
            </a:custGeom>
            <a:solidFill>
              <a:srgbClr val="2D4DF2"/>
            </a:solidFill>
          </p:spPr>
        </p:sp>
      </p:grpSp>
      <p:grpSp>
        <p:nvGrpSpPr>
          <p:cNvPr name="Group 11" id="11"/>
          <p:cNvGrpSpPr/>
          <p:nvPr/>
        </p:nvGrpSpPr>
        <p:grpSpPr>
          <a:xfrm rot="0">
            <a:off x="1296292" y="2910929"/>
            <a:ext cx="3957043" cy="414189"/>
            <a:chOff x="0" y="0"/>
            <a:chExt cx="5276057" cy="552252"/>
          </a:xfrm>
        </p:grpSpPr>
        <p:sp>
          <p:nvSpPr>
            <p:cNvPr name="Freeform 12" id="12"/>
            <p:cNvSpPr/>
            <p:nvPr/>
          </p:nvSpPr>
          <p:spPr>
            <a:xfrm flipH="false" flipV="false" rot="0">
              <a:off x="0" y="0"/>
              <a:ext cx="5276057" cy="552252"/>
            </a:xfrm>
            <a:custGeom>
              <a:avLst/>
              <a:gdLst/>
              <a:ahLst/>
              <a:cxnLst/>
              <a:rect r="r" b="b" t="t" l="l"/>
              <a:pathLst>
                <a:path h="552252" w="5276057">
                  <a:moveTo>
                    <a:pt x="0" y="0"/>
                  </a:moveTo>
                  <a:lnTo>
                    <a:pt x="5276057" y="0"/>
                  </a:lnTo>
                  <a:lnTo>
                    <a:pt x="5276057" y="552252"/>
                  </a:lnTo>
                  <a:lnTo>
                    <a:pt x="0" y="552252"/>
                  </a:lnTo>
                  <a:close/>
                </a:path>
              </a:pathLst>
            </a:custGeom>
            <a:solidFill>
              <a:srgbClr val="000000">
                <a:alpha val="0"/>
              </a:srgbClr>
            </a:solidFill>
          </p:spPr>
        </p:sp>
        <p:sp>
          <p:nvSpPr>
            <p:cNvPr name="TextBox 13" id="13"/>
            <p:cNvSpPr txBox="true"/>
            <p:nvPr/>
          </p:nvSpPr>
          <p:spPr>
            <a:xfrm>
              <a:off x="0" y="-19050"/>
              <a:ext cx="5276057" cy="571302"/>
            </a:xfrm>
            <a:prstGeom prst="rect">
              <a:avLst/>
            </a:prstGeom>
          </p:spPr>
          <p:txBody>
            <a:bodyPr anchor="t" rtlCol="false" tIns="0" lIns="0" bIns="0" rIns="0"/>
            <a:lstStyle/>
            <a:p>
              <a:pPr algn="l">
                <a:lnSpc>
                  <a:spcPts val="3250"/>
                </a:lnSpc>
              </a:pPr>
              <a:r>
                <a:rPr lang="en-US" sz="2562" b="true">
                  <a:solidFill>
                    <a:srgbClr val="00002E"/>
                  </a:solidFill>
                  <a:latin typeface="Nunito Bold"/>
                  <a:ea typeface="Nunito Bold"/>
                  <a:cs typeface="Nunito Bold"/>
                  <a:sym typeface="Nunito Bold"/>
                </a:rPr>
                <a:t>Konsep Disonansi Kognitif</a:t>
              </a:r>
            </a:p>
          </p:txBody>
        </p:sp>
      </p:grpSp>
      <p:grpSp>
        <p:nvGrpSpPr>
          <p:cNvPr name="Group 14" id="14"/>
          <p:cNvGrpSpPr/>
          <p:nvPr/>
        </p:nvGrpSpPr>
        <p:grpSpPr>
          <a:xfrm rot="0">
            <a:off x="1296292" y="3494037"/>
            <a:ext cx="4630191" cy="3605212"/>
            <a:chOff x="0" y="0"/>
            <a:chExt cx="6173588" cy="4806950"/>
          </a:xfrm>
        </p:grpSpPr>
        <p:sp>
          <p:nvSpPr>
            <p:cNvPr name="Freeform 15" id="15"/>
            <p:cNvSpPr/>
            <p:nvPr/>
          </p:nvSpPr>
          <p:spPr>
            <a:xfrm flipH="false" flipV="false" rot="0">
              <a:off x="0" y="0"/>
              <a:ext cx="6173588" cy="4806950"/>
            </a:xfrm>
            <a:custGeom>
              <a:avLst/>
              <a:gdLst/>
              <a:ahLst/>
              <a:cxnLst/>
              <a:rect r="r" b="b" t="t" l="l"/>
              <a:pathLst>
                <a:path h="4806950" w="6173588">
                  <a:moveTo>
                    <a:pt x="0" y="0"/>
                  </a:moveTo>
                  <a:lnTo>
                    <a:pt x="6173588" y="0"/>
                  </a:lnTo>
                  <a:lnTo>
                    <a:pt x="6173588" y="4806950"/>
                  </a:lnTo>
                  <a:lnTo>
                    <a:pt x="0" y="4806950"/>
                  </a:lnTo>
                  <a:close/>
                </a:path>
              </a:pathLst>
            </a:custGeom>
            <a:solidFill>
              <a:srgbClr val="000000">
                <a:alpha val="0"/>
              </a:srgbClr>
            </a:solidFill>
          </p:spPr>
        </p:sp>
        <p:sp>
          <p:nvSpPr>
            <p:cNvPr name="TextBox 16" id="16"/>
            <p:cNvSpPr txBox="true"/>
            <p:nvPr/>
          </p:nvSpPr>
          <p:spPr>
            <a:xfrm>
              <a:off x="0" y="-85725"/>
              <a:ext cx="6173588" cy="4892675"/>
            </a:xfrm>
            <a:prstGeom prst="rect">
              <a:avLst/>
            </a:prstGeom>
          </p:spPr>
          <p:txBody>
            <a:bodyPr anchor="t" rtlCol="false" tIns="0" lIns="0" bIns="0" rIns="0"/>
            <a:lstStyle/>
            <a:p>
              <a:pPr algn="just">
                <a:lnSpc>
                  <a:spcPts val="3500"/>
                </a:lnSpc>
              </a:pPr>
              <a:r>
                <a:rPr lang="en-US" sz="2187">
                  <a:solidFill>
                    <a:srgbClr val="00002E"/>
                  </a:solidFill>
                  <a:latin typeface="PT Sans"/>
                  <a:ea typeface="PT Sans"/>
                  <a:cs typeface="PT Sans"/>
                  <a:sym typeface="PT Sans"/>
                </a:rPr>
                <a:t>Ketidakselarasan antara dua atau lebih kognisi (pengetahuan, sikap, keyakinan) yang menyebabkan ketidaknyamanan psikologis. Contohnya, seseorang yang mengetahui bahaya merokok namun tetap merokok akan mengalami disonansi kognitif.</a:t>
              </a:r>
            </a:p>
          </p:txBody>
        </p:sp>
      </p:grpSp>
      <p:grpSp>
        <p:nvGrpSpPr>
          <p:cNvPr name="Group 17" id="17"/>
          <p:cNvGrpSpPr/>
          <p:nvPr/>
        </p:nvGrpSpPr>
        <p:grpSpPr>
          <a:xfrm rot="0">
            <a:off x="6504235" y="2586335"/>
            <a:ext cx="5279380" cy="4837510"/>
            <a:chOff x="0" y="0"/>
            <a:chExt cx="7039173" cy="6450013"/>
          </a:xfrm>
        </p:grpSpPr>
        <p:sp>
          <p:nvSpPr>
            <p:cNvPr name="Freeform 18" id="18"/>
            <p:cNvSpPr/>
            <p:nvPr/>
          </p:nvSpPr>
          <p:spPr>
            <a:xfrm flipH="false" flipV="false" rot="0">
              <a:off x="19050" y="19050"/>
              <a:ext cx="7001129" cy="6411976"/>
            </a:xfrm>
            <a:custGeom>
              <a:avLst/>
              <a:gdLst/>
              <a:ahLst/>
              <a:cxnLst/>
              <a:rect r="r" b="b" t="t" l="l"/>
              <a:pathLst>
                <a:path h="6411976" w="7001129">
                  <a:moveTo>
                    <a:pt x="0" y="563499"/>
                  </a:moveTo>
                  <a:cubicBezTo>
                    <a:pt x="0" y="252222"/>
                    <a:pt x="252349" y="0"/>
                    <a:pt x="563753" y="0"/>
                  </a:cubicBezTo>
                  <a:lnTo>
                    <a:pt x="6437376" y="0"/>
                  </a:lnTo>
                  <a:cubicBezTo>
                    <a:pt x="6748780" y="0"/>
                    <a:pt x="7001129" y="252222"/>
                    <a:pt x="7001129" y="563499"/>
                  </a:cubicBezTo>
                  <a:lnTo>
                    <a:pt x="7001129" y="5848477"/>
                  </a:lnTo>
                  <a:cubicBezTo>
                    <a:pt x="7001129" y="6159627"/>
                    <a:pt x="6748780" y="6411976"/>
                    <a:pt x="6437376" y="6411976"/>
                  </a:cubicBezTo>
                  <a:lnTo>
                    <a:pt x="563753" y="6411976"/>
                  </a:lnTo>
                  <a:cubicBezTo>
                    <a:pt x="252349" y="6411976"/>
                    <a:pt x="0" y="6159754"/>
                    <a:pt x="0" y="5848477"/>
                  </a:cubicBezTo>
                  <a:close/>
                </a:path>
              </a:pathLst>
            </a:custGeom>
            <a:solidFill>
              <a:srgbClr val="F3F3FF"/>
            </a:solidFill>
          </p:spPr>
        </p:sp>
        <p:sp>
          <p:nvSpPr>
            <p:cNvPr name="Freeform 19" id="19"/>
            <p:cNvSpPr/>
            <p:nvPr/>
          </p:nvSpPr>
          <p:spPr>
            <a:xfrm flipH="false" flipV="false" rot="0">
              <a:off x="0" y="0"/>
              <a:ext cx="7039229" cy="6450076"/>
            </a:xfrm>
            <a:custGeom>
              <a:avLst/>
              <a:gdLst/>
              <a:ahLst/>
              <a:cxnLst/>
              <a:rect r="r" b="b" t="t" l="l"/>
              <a:pathLst>
                <a:path h="6450076" w="7039229">
                  <a:moveTo>
                    <a:pt x="0" y="582549"/>
                  </a:moveTo>
                  <a:cubicBezTo>
                    <a:pt x="0" y="260858"/>
                    <a:pt x="260985" y="0"/>
                    <a:pt x="582803" y="0"/>
                  </a:cubicBezTo>
                  <a:lnTo>
                    <a:pt x="6456426" y="0"/>
                  </a:lnTo>
                  <a:lnTo>
                    <a:pt x="6456426" y="19050"/>
                  </a:lnTo>
                  <a:lnTo>
                    <a:pt x="6456426" y="0"/>
                  </a:lnTo>
                  <a:cubicBezTo>
                    <a:pt x="6778244" y="0"/>
                    <a:pt x="7039229" y="260858"/>
                    <a:pt x="7039229" y="582549"/>
                  </a:cubicBezTo>
                  <a:lnTo>
                    <a:pt x="7020179" y="582549"/>
                  </a:lnTo>
                  <a:lnTo>
                    <a:pt x="7039229" y="582549"/>
                  </a:lnTo>
                  <a:lnTo>
                    <a:pt x="7039229" y="5867527"/>
                  </a:lnTo>
                  <a:lnTo>
                    <a:pt x="7020179" y="5867527"/>
                  </a:lnTo>
                  <a:lnTo>
                    <a:pt x="7039229" y="5867527"/>
                  </a:lnTo>
                  <a:cubicBezTo>
                    <a:pt x="7039229" y="6189218"/>
                    <a:pt x="6778244" y="6450076"/>
                    <a:pt x="6456426" y="6450076"/>
                  </a:cubicBezTo>
                  <a:lnTo>
                    <a:pt x="6456426" y="6431026"/>
                  </a:lnTo>
                  <a:lnTo>
                    <a:pt x="6456426" y="6450076"/>
                  </a:lnTo>
                  <a:lnTo>
                    <a:pt x="582803" y="6450076"/>
                  </a:lnTo>
                  <a:lnTo>
                    <a:pt x="582803" y="6431026"/>
                  </a:lnTo>
                  <a:lnTo>
                    <a:pt x="582803" y="6450076"/>
                  </a:lnTo>
                  <a:cubicBezTo>
                    <a:pt x="260985" y="6450076"/>
                    <a:pt x="0" y="6189218"/>
                    <a:pt x="0" y="5867527"/>
                  </a:cubicBezTo>
                  <a:lnTo>
                    <a:pt x="0" y="582549"/>
                  </a:lnTo>
                  <a:lnTo>
                    <a:pt x="19050" y="582549"/>
                  </a:lnTo>
                  <a:lnTo>
                    <a:pt x="0" y="582549"/>
                  </a:lnTo>
                  <a:moveTo>
                    <a:pt x="38100" y="582549"/>
                  </a:moveTo>
                  <a:lnTo>
                    <a:pt x="38100" y="5867527"/>
                  </a:lnTo>
                  <a:lnTo>
                    <a:pt x="19050" y="5867527"/>
                  </a:lnTo>
                  <a:lnTo>
                    <a:pt x="38100" y="5867527"/>
                  </a:lnTo>
                  <a:cubicBezTo>
                    <a:pt x="38100" y="6168136"/>
                    <a:pt x="281940" y="6411976"/>
                    <a:pt x="582803" y="6411976"/>
                  </a:cubicBezTo>
                  <a:lnTo>
                    <a:pt x="6456426" y="6411976"/>
                  </a:lnTo>
                  <a:cubicBezTo>
                    <a:pt x="6757289" y="6411976"/>
                    <a:pt x="7001129" y="6168263"/>
                    <a:pt x="7001129" y="5867527"/>
                  </a:cubicBezTo>
                  <a:lnTo>
                    <a:pt x="7001129" y="582549"/>
                  </a:lnTo>
                  <a:cubicBezTo>
                    <a:pt x="7001129" y="281813"/>
                    <a:pt x="6757162" y="38100"/>
                    <a:pt x="6456426" y="38100"/>
                  </a:cubicBezTo>
                  <a:lnTo>
                    <a:pt x="582803" y="38100"/>
                  </a:lnTo>
                  <a:lnTo>
                    <a:pt x="582803" y="19050"/>
                  </a:lnTo>
                  <a:lnTo>
                    <a:pt x="582803" y="38100"/>
                  </a:lnTo>
                  <a:cubicBezTo>
                    <a:pt x="281940" y="38100"/>
                    <a:pt x="38100" y="281813"/>
                    <a:pt x="38100" y="582549"/>
                  </a:cubicBezTo>
                  <a:close/>
                </a:path>
              </a:pathLst>
            </a:custGeom>
            <a:solidFill>
              <a:srgbClr val="018CE1"/>
            </a:solidFill>
          </p:spPr>
        </p:sp>
      </p:grpSp>
      <p:grpSp>
        <p:nvGrpSpPr>
          <p:cNvPr name="Group 20" id="20"/>
          <p:cNvGrpSpPr/>
          <p:nvPr/>
        </p:nvGrpSpPr>
        <p:grpSpPr>
          <a:xfrm rot="0">
            <a:off x="6828830" y="2910929"/>
            <a:ext cx="4421089" cy="414189"/>
            <a:chOff x="0" y="0"/>
            <a:chExt cx="5894785" cy="552252"/>
          </a:xfrm>
        </p:grpSpPr>
        <p:sp>
          <p:nvSpPr>
            <p:cNvPr name="Freeform 21" id="21"/>
            <p:cNvSpPr/>
            <p:nvPr/>
          </p:nvSpPr>
          <p:spPr>
            <a:xfrm flipH="false" flipV="false" rot="0">
              <a:off x="0" y="0"/>
              <a:ext cx="5894785" cy="552252"/>
            </a:xfrm>
            <a:custGeom>
              <a:avLst/>
              <a:gdLst/>
              <a:ahLst/>
              <a:cxnLst/>
              <a:rect r="r" b="b" t="t" l="l"/>
              <a:pathLst>
                <a:path h="552252" w="5894785">
                  <a:moveTo>
                    <a:pt x="0" y="0"/>
                  </a:moveTo>
                  <a:lnTo>
                    <a:pt x="5894785" y="0"/>
                  </a:lnTo>
                  <a:lnTo>
                    <a:pt x="5894785" y="552252"/>
                  </a:lnTo>
                  <a:lnTo>
                    <a:pt x="0" y="552252"/>
                  </a:lnTo>
                  <a:close/>
                </a:path>
              </a:pathLst>
            </a:custGeom>
            <a:solidFill>
              <a:srgbClr val="000000">
                <a:alpha val="0"/>
              </a:srgbClr>
            </a:solidFill>
          </p:spPr>
        </p:sp>
        <p:sp>
          <p:nvSpPr>
            <p:cNvPr name="TextBox 22" id="22"/>
            <p:cNvSpPr txBox="true"/>
            <p:nvPr/>
          </p:nvSpPr>
          <p:spPr>
            <a:xfrm>
              <a:off x="0" y="-19050"/>
              <a:ext cx="5894785" cy="571302"/>
            </a:xfrm>
            <a:prstGeom prst="rect">
              <a:avLst/>
            </a:prstGeom>
          </p:spPr>
          <p:txBody>
            <a:bodyPr anchor="t" rtlCol="false" tIns="0" lIns="0" bIns="0" rIns="0"/>
            <a:lstStyle/>
            <a:p>
              <a:pPr algn="l">
                <a:lnSpc>
                  <a:spcPts val="3250"/>
                </a:lnSpc>
              </a:pPr>
              <a:r>
                <a:rPr lang="en-US" sz="2562" b="true">
                  <a:solidFill>
                    <a:srgbClr val="00002E"/>
                  </a:solidFill>
                  <a:latin typeface="Nunito Bold"/>
                  <a:ea typeface="Nunito Bold"/>
                  <a:cs typeface="Nunito Bold"/>
                  <a:sym typeface="Nunito Bold"/>
                </a:rPr>
                <a:t>Upaya Mengurangi Disonansi</a:t>
              </a:r>
            </a:p>
          </p:txBody>
        </p:sp>
      </p:grpSp>
      <p:grpSp>
        <p:nvGrpSpPr>
          <p:cNvPr name="Group 23" id="23"/>
          <p:cNvGrpSpPr/>
          <p:nvPr/>
        </p:nvGrpSpPr>
        <p:grpSpPr>
          <a:xfrm rot="0">
            <a:off x="6828830" y="3494037"/>
            <a:ext cx="4630191" cy="2703910"/>
            <a:chOff x="0" y="0"/>
            <a:chExt cx="6173588" cy="3605213"/>
          </a:xfrm>
        </p:grpSpPr>
        <p:sp>
          <p:nvSpPr>
            <p:cNvPr name="Freeform 24" id="24"/>
            <p:cNvSpPr/>
            <p:nvPr/>
          </p:nvSpPr>
          <p:spPr>
            <a:xfrm flipH="false" flipV="false" rot="0">
              <a:off x="0" y="0"/>
              <a:ext cx="6173588" cy="3605213"/>
            </a:xfrm>
            <a:custGeom>
              <a:avLst/>
              <a:gdLst/>
              <a:ahLst/>
              <a:cxnLst/>
              <a:rect r="r" b="b" t="t" l="l"/>
              <a:pathLst>
                <a:path h="3605213" w="6173588">
                  <a:moveTo>
                    <a:pt x="0" y="0"/>
                  </a:moveTo>
                  <a:lnTo>
                    <a:pt x="6173588" y="0"/>
                  </a:lnTo>
                  <a:lnTo>
                    <a:pt x="6173588" y="3605213"/>
                  </a:lnTo>
                  <a:lnTo>
                    <a:pt x="0" y="3605213"/>
                  </a:lnTo>
                  <a:close/>
                </a:path>
              </a:pathLst>
            </a:custGeom>
            <a:solidFill>
              <a:srgbClr val="000000">
                <a:alpha val="0"/>
              </a:srgbClr>
            </a:solidFill>
          </p:spPr>
        </p:sp>
        <p:sp>
          <p:nvSpPr>
            <p:cNvPr name="TextBox 25" id="25"/>
            <p:cNvSpPr txBox="true"/>
            <p:nvPr/>
          </p:nvSpPr>
          <p:spPr>
            <a:xfrm>
              <a:off x="0" y="-85725"/>
              <a:ext cx="6173588" cy="3690938"/>
            </a:xfrm>
            <a:prstGeom prst="rect">
              <a:avLst/>
            </a:prstGeom>
          </p:spPr>
          <p:txBody>
            <a:bodyPr anchor="t" rtlCol="false" tIns="0" lIns="0" bIns="0" rIns="0"/>
            <a:lstStyle/>
            <a:p>
              <a:pPr algn="just">
                <a:lnSpc>
                  <a:spcPts val="3500"/>
                </a:lnSpc>
              </a:pPr>
              <a:r>
                <a:rPr lang="en-US" sz="2187">
                  <a:solidFill>
                    <a:srgbClr val="00002E"/>
                  </a:solidFill>
                  <a:latin typeface="PT Sans"/>
                  <a:ea typeface="PT Sans"/>
                  <a:cs typeface="PT Sans"/>
                  <a:sym typeface="PT Sans"/>
                </a:rPr>
                <a:t>Individu akan berusaha mengurangi disonansi dengan: mengubah perilaku (berhenti merokok), mengubah kognisi (meragukan bukti bahaya merokok), atau menambah kognisi baru (merokok filter lebih aman).</a:t>
              </a:r>
            </a:p>
          </p:txBody>
        </p:sp>
      </p:grpSp>
      <p:grpSp>
        <p:nvGrpSpPr>
          <p:cNvPr name="Group 26" id="26"/>
          <p:cNvGrpSpPr/>
          <p:nvPr/>
        </p:nvGrpSpPr>
        <p:grpSpPr>
          <a:xfrm rot="0">
            <a:off x="12036772" y="2586335"/>
            <a:ext cx="5279380" cy="4837510"/>
            <a:chOff x="0" y="0"/>
            <a:chExt cx="7039173" cy="6450013"/>
          </a:xfrm>
        </p:grpSpPr>
        <p:sp>
          <p:nvSpPr>
            <p:cNvPr name="Freeform 27" id="27"/>
            <p:cNvSpPr/>
            <p:nvPr/>
          </p:nvSpPr>
          <p:spPr>
            <a:xfrm flipH="false" flipV="false" rot="0">
              <a:off x="19050" y="19050"/>
              <a:ext cx="7001129" cy="6411976"/>
            </a:xfrm>
            <a:custGeom>
              <a:avLst/>
              <a:gdLst/>
              <a:ahLst/>
              <a:cxnLst/>
              <a:rect r="r" b="b" t="t" l="l"/>
              <a:pathLst>
                <a:path h="6411976" w="7001129">
                  <a:moveTo>
                    <a:pt x="0" y="563499"/>
                  </a:moveTo>
                  <a:cubicBezTo>
                    <a:pt x="0" y="252222"/>
                    <a:pt x="252349" y="0"/>
                    <a:pt x="563753" y="0"/>
                  </a:cubicBezTo>
                  <a:lnTo>
                    <a:pt x="6437376" y="0"/>
                  </a:lnTo>
                  <a:cubicBezTo>
                    <a:pt x="6748780" y="0"/>
                    <a:pt x="7001129" y="252222"/>
                    <a:pt x="7001129" y="563499"/>
                  </a:cubicBezTo>
                  <a:lnTo>
                    <a:pt x="7001129" y="5848477"/>
                  </a:lnTo>
                  <a:cubicBezTo>
                    <a:pt x="7001129" y="6159627"/>
                    <a:pt x="6748780" y="6411976"/>
                    <a:pt x="6437376" y="6411976"/>
                  </a:cubicBezTo>
                  <a:lnTo>
                    <a:pt x="563753" y="6411976"/>
                  </a:lnTo>
                  <a:cubicBezTo>
                    <a:pt x="252349" y="6411976"/>
                    <a:pt x="0" y="6159754"/>
                    <a:pt x="0" y="5848477"/>
                  </a:cubicBezTo>
                  <a:close/>
                </a:path>
              </a:pathLst>
            </a:custGeom>
            <a:solidFill>
              <a:srgbClr val="F3F3FF"/>
            </a:solidFill>
          </p:spPr>
        </p:sp>
        <p:sp>
          <p:nvSpPr>
            <p:cNvPr name="Freeform 28" id="28"/>
            <p:cNvSpPr/>
            <p:nvPr/>
          </p:nvSpPr>
          <p:spPr>
            <a:xfrm flipH="false" flipV="false" rot="0">
              <a:off x="0" y="0"/>
              <a:ext cx="7039229" cy="6450076"/>
            </a:xfrm>
            <a:custGeom>
              <a:avLst/>
              <a:gdLst/>
              <a:ahLst/>
              <a:cxnLst/>
              <a:rect r="r" b="b" t="t" l="l"/>
              <a:pathLst>
                <a:path h="6450076" w="7039229">
                  <a:moveTo>
                    <a:pt x="0" y="582549"/>
                  </a:moveTo>
                  <a:cubicBezTo>
                    <a:pt x="0" y="260858"/>
                    <a:pt x="260985" y="0"/>
                    <a:pt x="582803" y="0"/>
                  </a:cubicBezTo>
                  <a:lnTo>
                    <a:pt x="6456426" y="0"/>
                  </a:lnTo>
                  <a:lnTo>
                    <a:pt x="6456426" y="19050"/>
                  </a:lnTo>
                  <a:lnTo>
                    <a:pt x="6456426" y="0"/>
                  </a:lnTo>
                  <a:cubicBezTo>
                    <a:pt x="6778244" y="0"/>
                    <a:pt x="7039229" y="260858"/>
                    <a:pt x="7039229" y="582549"/>
                  </a:cubicBezTo>
                  <a:lnTo>
                    <a:pt x="7020179" y="582549"/>
                  </a:lnTo>
                  <a:lnTo>
                    <a:pt x="7039229" y="582549"/>
                  </a:lnTo>
                  <a:lnTo>
                    <a:pt x="7039229" y="5867527"/>
                  </a:lnTo>
                  <a:lnTo>
                    <a:pt x="7020179" y="5867527"/>
                  </a:lnTo>
                  <a:lnTo>
                    <a:pt x="7039229" y="5867527"/>
                  </a:lnTo>
                  <a:cubicBezTo>
                    <a:pt x="7039229" y="6189218"/>
                    <a:pt x="6778244" y="6450076"/>
                    <a:pt x="6456426" y="6450076"/>
                  </a:cubicBezTo>
                  <a:lnTo>
                    <a:pt x="6456426" y="6431026"/>
                  </a:lnTo>
                  <a:lnTo>
                    <a:pt x="6456426" y="6450076"/>
                  </a:lnTo>
                  <a:lnTo>
                    <a:pt x="582803" y="6450076"/>
                  </a:lnTo>
                  <a:lnTo>
                    <a:pt x="582803" y="6431026"/>
                  </a:lnTo>
                  <a:lnTo>
                    <a:pt x="582803" y="6450076"/>
                  </a:lnTo>
                  <a:cubicBezTo>
                    <a:pt x="260985" y="6450076"/>
                    <a:pt x="0" y="6189218"/>
                    <a:pt x="0" y="5867527"/>
                  </a:cubicBezTo>
                  <a:lnTo>
                    <a:pt x="0" y="582549"/>
                  </a:lnTo>
                  <a:lnTo>
                    <a:pt x="19050" y="582549"/>
                  </a:lnTo>
                  <a:lnTo>
                    <a:pt x="0" y="582549"/>
                  </a:lnTo>
                  <a:moveTo>
                    <a:pt x="38100" y="582549"/>
                  </a:moveTo>
                  <a:lnTo>
                    <a:pt x="38100" y="5867527"/>
                  </a:lnTo>
                  <a:lnTo>
                    <a:pt x="19050" y="5867527"/>
                  </a:lnTo>
                  <a:lnTo>
                    <a:pt x="38100" y="5867527"/>
                  </a:lnTo>
                  <a:cubicBezTo>
                    <a:pt x="38100" y="6168136"/>
                    <a:pt x="281940" y="6411976"/>
                    <a:pt x="582803" y="6411976"/>
                  </a:cubicBezTo>
                  <a:lnTo>
                    <a:pt x="6456426" y="6411976"/>
                  </a:lnTo>
                  <a:cubicBezTo>
                    <a:pt x="6757289" y="6411976"/>
                    <a:pt x="7001129" y="6168263"/>
                    <a:pt x="7001129" y="5867527"/>
                  </a:cubicBezTo>
                  <a:lnTo>
                    <a:pt x="7001129" y="582549"/>
                  </a:lnTo>
                  <a:cubicBezTo>
                    <a:pt x="7001129" y="281813"/>
                    <a:pt x="6757162" y="38100"/>
                    <a:pt x="6456426" y="38100"/>
                  </a:cubicBezTo>
                  <a:lnTo>
                    <a:pt x="582803" y="38100"/>
                  </a:lnTo>
                  <a:lnTo>
                    <a:pt x="582803" y="19050"/>
                  </a:lnTo>
                  <a:lnTo>
                    <a:pt x="582803" y="38100"/>
                  </a:lnTo>
                  <a:cubicBezTo>
                    <a:pt x="281940" y="38100"/>
                    <a:pt x="38100" y="281813"/>
                    <a:pt x="38100" y="582549"/>
                  </a:cubicBezTo>
                  <a:close/>
                </a:path>
              </a:pathLst>
            </a:custGeom>
            <a:solidFill>
              <a:srgbClr val="DA33BF"/>
            </a:solidFill>
          </p:spPr>
        </p:sp>
      </p:grpSp>
      <p:grpSp>
        <p:nvGrpSpPr>
          <p:cNvPr name="Group 29" id="29"/>
          <p:cNvGrpSpPr/>
          <p:nvPr/>
        </p:nvGrpSpPr>
        <p:grpSpPr>
          <a:xfrm rot="0">
            <a:off x="12361366" y="2910929"/>
            <a:ext cx="4630191" cy="828378"/>
            <a:chOff x="0" y="0"/>
            <a:chExt cx="6173588" cy="1104503"/>
          </a:xfrm>
        </p:grpSpPr>
        <p:sp>
          <p:nvSpPr>
            <p:cNvPr name="Freeform 30" id="30"/>
            <p:cNvSpPr/>
            <p:nvPr/>
          </p:nvSpPr>
          <p:spPr>
            <a:xfrm flipH="false" flipV="false" rot="0">
              <a:off x="0" y="0"/>
              <a:ext cx="6173588" cy="1104503"/>
            </a:xfrm>
            <a:custGeom>
              <a:avLst/>
              <a:gdLst/>
              <a:ahLst/>
              <a:cxnLst/>
              <a:rect r="r" b="b" t="t" l="l"/>
              <a:pathLst>
                <a:path h="1104503" w="6173588">
                  <a:moveTo>
                    <a:pt x="0" y="0"/>
                  </a:moveTo>
                  <a:lnTo>
                    <a:pt x="6173588" y="0"/>
                  </a:lnTo>
                  <a:lnTo>
                    <a:pt x="6173588" y="1104503"/>
                  </a:lnTo>
                  <a:lnTo>
                    <a:pt x="0" y="1104503"/>
                  </a:lnTo>
                  <a:close/>
                </a:path>
              </a:pathLst>
            </a:custGeom>
            <a:solidFill>
              <a:srgbClr val="000000">
                <a:alpha val="0"/>
              </a:srgbClr>
            </a:solidFill>
          </p:spPr>
        </p:sp>
        <p:sp>
          <p:nvSpPr>
            <p:cNvPr name="TextBox 31" id="31"/>
            <p:cNvSpPr txBox="true"/>
            <p:nvPr/>
          </p:nvSpPr>
          <p:spPr>
            <a:xfrm>
              <a:off x="0" y="-19050"/>
              <a:ext cx="6173588" cy="1123553"/>
            </a:xfrm>
            <a:prstGeom prst="rect">
              <a:avLst/>
            </a:prstGeom>
          </p:spPr>
          <p:txBody>
            <a:bodyPr anchor="t" rtlCol="false" tIns="0" lIns="0" bIns="0" rIns="0"/>
            <a:lstStyle/>
            <a:p>
              <a:pPr algn="l">
                <a:lnSpc>
                  <a:spcPts val="3250"/>
                </a:lnSpc>
              </a:pPr>
              <a:r>
                <a:rPr lang="en-US" sz="2562" b="true">
                  <a:solidFill>
                    <a:srgbClr val="00002E"/>
                  </a:solidFill>
                  <a:latin typeface="Nunito Bold"/>
                  <a:ea typeface="Nunito Bold"/>
                  <a:cs typeface="Nunito Bold"/>
                  <a:sym typeface="Nunito Bold"/>
                </a:rPr>
                <a:t>Aplikasi dalam Promosi Kesehatan</a:t>
              </a:r>
            </a:p>
          </p:txBody>
        </p:sp>
      </p:grpSp>
      <p:grpSp>
        <p:nvGrpSpPr>
          <p:cNvPr name="Group 32" id="32"/>
          <p:cNvGrpSpPr/>
          <p:nvPr/>
        </p:nvGrpSpPr>
        <p:grpSpPr>
          <a:xfrm rot="0">
            <a:off x="12361366" y="3908226"/>
            <a:ext cx="4630191" cy="3154561"/>
            <a:chOff x="0" y="0"/>
            <a:chExt cx="6173588" cy="4206082"/>
          </a:xfrm>
        </p:grpSpPr>
        <p:sp>
          <p:nvSpPr>
            <p:cNvPr name="Freeform 33" id="33"/>
            <p:cNvSpPr/>
            <p:nvPr/>
          </p:nvSpPr>
          <p:spPr>
            <a:xfrm flipH="false" flipV="false" rot="0">
              <a:off x="0" y="0"/>
              <a:ext cx="6173588" cy="4206082"/>
            </a:xfrm>
            <a:custGeom>
              <a:avLst/>
              <a:gdLst/>
              <a:ahLst/>
              <a:cxnLst/>
              <a:rect r="r" b="b" t="t" l="l"/>
              <a:pathLst>
                <a:path h="4206082" w="6173588">
                  <a:moveTo>
                    <a:pt x="0" y="0"/>
                  </a:moveTo>
                  <a:lnTo>
                    <a:pt x="6173588" y="0"/>
                  </a:lnTo>
                  <a:lnTo>
                    <a:pt x="6173588" y="4206082"/>
                  </a:lnTo>
                  <a:lnTo>
                    <a:pt x="0" y="4206082"/>
                  </a:lnTo>
                  <a:close/>
                </a:path>
              </a:pathLst>
            </a:custGeom>
            <a:solidFill>
              <a:srgbClr val="000000">
                <a:alpha val="0"/>
              </a:srgbClr>
            </a:solidFill>
          </p:spPr>
        </p:sp>
        <p:sp>
          <p:nvSpPr>
            <p:cNvPr name="TextBox 34" id="34"/>
            <p:cNvSpPr txBox="true"/>
            <p:nvPr/>
          </p:nvSpPr>
          <p:spPr>
            <a:xfrm>
              <a:off x="0" y="-85725"/>
              <a:ext cx="6173588" cy="4291807"/>
            </a:xfrm>
            <a:prstGeom prst="rect">
              <a:avLst/>
            </a:prstGeom>
          </p:spPr>
          <p:txBody>
            <a:bodyPr anchor="t" rtlCol="false" tIns="0" lIns="0" bIns="0" rIns="0"/>
            <a:lstStyle/>
            <a:p>
              <a:pPr algn="just">
                <a:lnSpc>
                  <a:spcPts val="3500"/>
                </a:lnSpc>
              </a:pPr>
              <a:r>
                <a:rPr lang="en-US" sz="2187">
                  <a:solidFill>
                    <a:srgbClr val="00002E"/>
                  </a:solidFill>
                  <a:latin typeface="PT Sans"/>
                  <a:ea typeface="PT Sans"/>
                  <a:cs typeface="PT Sans"/>
                  <a:sym typeface="PT Sans"/>
                </a:rPr>
                <a:t>Menciptakan disonansi secara sengaja melalui informasi yang kuat dan relevan dapat mendorong perubahan perilaku. Misalnya, menunjukkan dampak penyakit pada keluarga dapat menciptakan disonansi bagi individu dengan perilaku berisiko.</a:t>
              </a:r>
            </a:p>
          </p:txBody>
        </p:sp>
      </p:grpSp>
      <p:grpSp>
        <p:nvGrpSpPr>
          <p:cNvPr name="Group 35" id="35"/>
          <p:cNvGrpSpPr/>
          <p:nvPr/>
        </p:nvGrpSpPr>
        <p:grpSpPr>
          <a:xfrm rot="0">
            <a:off x="985986" y="7726412"/>
            <a:ext cx="16316027" cy="1351955"/>
            <a:chOff x="0" y="0"/>
            <a:chExt cx="21754703" cy="1802607"/>
          </a:xfrm>
        </p:grpSpPr>
        <p:sp>
          <p:nvSpPr>
            <p:cNvPr name="Freeform 36" id="36"/>
            <p:cNvSpPr/>
            <p:nvPr/>
          </p:nvSpPr>
          <p:spPr>
            <a:xfrm flipH="false" flipV="false" rot="0">
              <a:off x="0" y="0"/>
              <a:ext cx="21754703" cy="1802607"/>
            </a:xfrm>
            <a:custGeom>
              <a:avLst/>
              <a:gdLst/>
              <a:ahLst/>
              <a:cxnLst/>
              <a:rect r="r" b="b" t="t" l="l"/>
              <a:pathLst>
                <a:path h="1802607" w="21754703">
                  <a:moveTo>
                    <a:pt x="0" y="0"/>
                  </a:moveTo>
                  <a:lnTo>
                    <a:pt x="21754703" y="0"/>
                  </a:lnTo>
                  <a:lnTo>
                    <a:pt x="21754703" y="1802607"/>
                  </a:lnTo>
                  <a:lnTo>
                    <a:pt x="0" y="1802607"/>
                  </a:lnTo>
                  <a:close/>
                </a:path>
              </a:pathLst>
            </a:custGeom>
            <a:solidFill>
              <a:srgbClr val="000000">
                <a:alpha val="0"/>
              </a:srgbClr>
            </a:solidFill>
          </p:spPr>
        </p:sp>
        <p:sp>
          <p:nvSpPr>
            <p:cNvPr name="TextBox 37" id="37"/>
            <p:cNvSpPr txBox="true"/>
            <p:nvPr/>
          </p:nvSpPr>
          <p:spPr>
            <a:xfrm>
              <a:off x="0" y="-85725"/>
              <a:ext cx="21754703" cy="1888332"/>
            </a:xfrm>
            <a:prstGeom prst="rect">
              <a:avLst/>
            </a:prstGeom>
          </p:spPr>
          <p:txBody>
            <a:bodyPr anchor="t" rtlCol="false" tIns="0" lIns="0" bIns="0" rIns="0"/>
            <a:lstStyle/>
            <a:p>
              <a:pPr algn="l">
                <a:lnSpc>
                  <a:spcPts val="3500"/>
                </a:lnSpc>
              </a:pPr>
              <a:r>
                <a:rPr lang="en-US" sz="2187">
                  <a:solidFill>
                    <a:srgbClr val="00002E"/>
                  </a:solidFill>
                  <a:latin typeface="PT Sans"/>
                  <a:ea typeface="PT Sans"/>
                  <a:cs typeface="PT Sans"/>
                  <a:sym typeface="PT Sans"/>
                </a:rPr>
                <a:t>Teori Festinger memberikan pemahaman bahwa ketidaknyamanan psikologis akibat disonansi kognitif dapat menjadi pendorong kuat bagi perubahan perilaku. Promotor kesehatan dapat memanfaatkan fenomena ini dengan menyediakan informasi yang menciptakan disonansi sekaligus memberi solusi berupa perilaku sehat yang dapat mengurangi disonansi tersebut.</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DAGh8gdThvc</dc:identifier>
  <dcterms:modified xsi:type="dcterms:W3CDTF">2011-08-01T06:04:30Z</dcterms:modified>
  <cp:revision>1</cp:revision>
  <dc:title>Prinsip Perubahan Perilaku dalam Promosi Kesehatan.pptx</dc:title>
</cp:coreProperties>
</file>