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307" r:id="rId4"/>
    <p:sldId id="310" r:id="rId5"/>
    <p:sldId id="311" r:id="rId6"/>
    <p:sldId id="313" r:id="rId7"/>
    <p:sldId id="284" r:id="rId8"/>
    <p:sldId id="312" r:id="rId9"/>
    <p:sldId id="314" r:id="rId10"/>
    <p:sldId id="315" r:id="rId11"/>
    <p:sldId id="290" r:id="rId12"/>
    <p:sldId id="266" r:id="rId13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15"/>
      <p:bold r:id="rId16"/>
      <p:italic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Century" panose="02040604050505020304" pitchFamily="18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Neuton" panose="020B0604020202020204" charset="0"/>
      <p:regular r:id="rId31"/>
      <p:bold r:id="rId32"/>
      <p:italic r:id="rId33"/>
    </p:embeddedFont>
    <p:embeddedFont>
      <p:font typeface="Yellowtail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  <a:srgbClr val="F4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FB372B-0503-4322-A37D-FBCC329EF9F7}">
  <a:tblStyle styleId="{30FB372B-0503-4322-A37D-FBCC329EF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875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90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81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86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1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06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99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2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02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0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7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28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2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93B77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7504" y="987574"/>
            <a:ext cx="8322147" cy="24414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ko-KR" sz="3200" b="1" dirty="0">
                <a:solidFill>
                  <a:schemeClr val="tx1"/>
                </a:solidFill>
                <a:latin typeface="Bookman Old Style" pitchFamily="18" charset="0"/>
                <a:ea typeface="맑은 고딕" pitchFamily="50" charset="-127"/>
              </a:rPr>
              <a:t>Public Speaking Skill</a:t>
            </a:r>
            <a:endParaRPr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Google Shape;639;p13"/>
          <p:cNvSpPr txBox="1">
            <a:spLocks/>
          </p:cNvSpPr>
          <p:nvPr/>
        </p:nvSpPr>
        <p:spPr>
          <a:xfrm>
            <a:off x="5715008" y="4143386"/>
            <a:ext cx="2867043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Yellowtail"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Yellowtail"/>
                <a:cs typeface="Yellowtail"/>
                <a:sym typeface="Yellowtail"/>
              </a:rPr>
              <a:t>Riza Nurhana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Yellowtail"/>
              <a:cs typeface="Yellowtail"/>
              <a:sym typeface="Yellowtai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ED6FD3-7CAE-87CE-47AE-5C836BD2F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275606"/>
            <a:ext cx="6607646" cy="2349331"/>
          </a:xfrm>
          <a:prstGeom prst="rect">
            <a:avLst/>
          </a:prstGeom>
          <a:solidFill>
            <a:srgbClr val="B8EEED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5"/>
              </a:spcBef>
              <a:spcAft>
                <a:spcPts val="0"/>
              </a:spcAft>
              <a:buSzPts val="1100"/>
              <a:tabLst>
                <a:tab pos="1346835" algn="l"/>
              </a:tabLst>
            </a:pPr>
            <a:r>
              <a:rPr lang="en-US" sz="15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How to do Sales Presentation</a:t>
            </a:r>
          </a:p>
          <a:p>
            <a:pPr marR="0" lvl="0" algn="ctr">
              <a:spcBef>
                <a:spcPts val="5"/>
              </a:spcBef>
              <a:spcAft>
                <a:spcPts val="0"/>
              </a:spcAft>
              <a:buSzPts val="1100"/>
              <a:tabLst>
                <a:tab pos="1346835" algn="l"/>
              </a:tabLst>
            </a:pPr>
            <a:endParaRPr lang="en-US" sz="1300" dirty="0">
              <a:solidFill>
                <a:schemeClr val="tx1"/>
              </a:solidFill>
              <a:effectLst/>
              <a:latin typeface="Arial" panose="020B0604020202020204" pitchFamily="34" charset="0"/>
              <a:ea typeface="Carlito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5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Greet people and introduce</a:t>
            </a:r>
            <a:r>
              <a:rPr lang="en-US" sz="1300" spc="-1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yourself.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Explain what you are going to present, including the name of the</a:t>
            </a:r>
            <a:r>
              <a:rPr lang="en-US" sz="1300" spc="-8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product.</a:t>
            </a:r>
          </a:p>
          <a:p>
            <a:pPr marL="342900" marR="0" lvl="0" indent="-342900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Describe the problem that people have without your product</a:t>
            </a:r>
            <a:r>
              <a:rPr lang="en-US" sz="1300" spc="-5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(“Before”).</a:t>
            </a:r>
          </a:p>
          <a:p>
            <a:pPr marL="342900" marR="0" lvl="0" indent="-342900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Describe the situation that people want to have</a:t>
            </a:r>
            <a:r>
              <a:rPr lang="en-US" sz="1300" spc="-6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(“After”).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Describe the benefits of your product to help people achieve what they</a:t>
            </a:r>
            <a:r>
              <a:rPr lang="en-US" sz="1300" spc="-6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want.</a:t>
            </a:r>
          </a:p>
          <a:p>
            <a:pPr marL="342900" marR="0" lvl="0" indent="-342900">
              <a:spcBef>
                <a:spcPts val="5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Show the advantage of your product compared to other</a:t>
            </a:r>
            <a:r>
              <a:rPr lang="en-US" sz="1300" spc="-4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products.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Convince people that they need to buy your product</a:t>
            </a:r>
            <a:r>
              <a:rPr lang="en-US" sz="1300" spc="-3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soon.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Give information on how people can buy your</a:t>
            </a:r>
            <a:r>
              <a:rPr lang="en-US" sz="1300" spc="-5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product.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100"/>
              <a:buFont typeface="Carlito"/>
              <a:buAutoNum type="arabicParenR"/>
              <a:tabLst>
                <a:tab pos="1346835" algn="l"/>
              </a:tabLst>
            </a:pP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Say thank you and goodbye to end the</a:t>
            </a:r>
            <a:r>
              <a:rPr lang="en-US" sz="1300" spc="-3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Arial" panose="020B0604020202020204" pitchFamily="34" charset="0"/>
              </a:rPr>
              <a:t>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8310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6"/>
          <p:cNvSpPr txBox="1">
            <a:spLocks noGrp="1"/>
          </p:cNvSpPr>
          <p:nvPr>
            <p:ph type="subTitle" idx="4294967295"/>
          </p:nvPr>
        </p:nvSpPr>
        <p:spPr>
          <a:xfrm>
            <a:off x="1403648" y="1131590"/>
            <a:ext cx="6203466" cy="2356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tx1"/>
                </a:solidFill>
                <a:latin typeface="Candara" pitchFamily="34" charset="0"/>
              </a:rPr>
              <a:t>There are three things to aim at in pubic speaking: first, to get into your subject, then to get the subject into yourself, and lastly, to get the subject into the heart of your audience.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chemeClr val="tx1"/>
              </a:solidFill>
              <a:latin typeface="Candara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chemeClr val="tx1"/>
              </a:solidFill>
              <a:latin typeface="Candara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ndara" pitchFamily="34" charset="0"/>
              </a:rPr>
              <a:t>-Alexander Greg-</a:t>
            </a:r>
            <a:endParaRPr dirty="0">
              <a:solidFill>
                <a:schemeClr val="tx1"/>
              </a:solidFill>
              <a:latin typeface="Candara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x-none" i="1" dirty="0">
              <a:solidFill>
                <a:schemeClr val="tx1"/>
              </a:solidFill>
              <a:latin typeface="Candara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x-none" i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42" name="Google Shape;842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" name="Google Shape;840;p36"/>
          <p:cNvSpPr txBox="1">
            <a:spLocks/>
          </p:cNvSpPr>
          <p:nvPr/>
        </p:nvSpPr>
        <p:spPr>
          <a:xfrm>
            <a:off x="1000800" y="72867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tabLst/>
              <a:defRPr/>
            </a:pPr>
            <a:endParaRPr kumimoji="0" lang="id-ID" sz="4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Yellowtail"/>
              <a:ea typeface="Yellowtail"/>
              <a:cs typeface="Yellowtail"/>
              <a:sym typeface="Yellowtai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4" name="Google Shape;840;p36"/>
          <p:cNvSpPr txBox="1">
            <a:spLocks/>
          </p:cNvSpPr>
          <p:nvPr/>
        </p:nvSpPr>
        <p:spPr>
          <a:xfrm>
            <a:off x="1560902" y="1928808"/>
            <a:ext cx="4082668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tabLst/>
              <a:defRPr/>
            </a:pPr>
            <a:r>
              <a:rPr kumimoji="0" lang="id-ID" sz="6000" b="0" i="0" u="none" strike="noStrike" kern="0" cap="none" spc="0" normalizeH="0" baseline="0" noProof="0" dirty="0">
                <a:ln>
                  <a:noFill/>
                </a:ln>
                <a:solidFill>
                  <a:srgbClr val="97BFAC"/>
                </a:solidFill>
                <a:effectLst/>
                <a:uLnTx/>
                <a:uFillTx/>
                <a:latin typeface="Yellowtail"/>
                <a:ea typeface="Yellowtail"/>
                <a:cs typeface="Yellowtail"/>
                <a:sym typeface="Yellowtail"/>
              </a:rPr>
              <a:t>Thank</a:t>
            </a:r>
            <a:r>
              <a:rPr kumimoji="0" lang="id-ID" sz="6000" b="0" i="0" u="none" strike="noStrike" kern="0" cap="none" spc="0" normalizeH="0" noProof="0" dirty="0">
                <a:ln>
                  <a:noFill/>
                </a:ln>
                <a:solidFill>
                  <a:srgbClr val="97BFAC"/>
                </a:solidFill>
                <a:effectLst/>
                <a:uLnTx/>
                <a:uFillTx/>
                <a:latin typeface="Yellowtail"/>
                <a:ea typeface="Yellowtail"/>
                <a:cs typeface="Yellowtail"/>
                <a:sym typeface="Yellowtail"/>
              </a:rPr>
              <a:t> You</a:t>
            </a:r>
            <a:endParaRPr kumimoji="0" lang="id-ID" sz="6000" b="0" i="0" u="none" strike="noStrike" kern="0" cap="none" spc="0" normalizeH="0" baseline="0" noProof="0" dirty="0">
              <a:ln>
                <a:noFill/>
              </a:ln>
              <a:solidFill>
                <a:srgbClr val="97BFAC"/>
              </a:solidFill>
              <a:effectLst/>
              <a:uLnTx/>
              <a:uFillTx/>
              <a:latin typeface="Yellowtail"/>
              <a:ea typeface="Yellowtail"/>
              <a:cs typeface="Yellowtail"/>
              <a:sym typeface="Yellowtai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4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Outline</a:t>
            </a:r>
            <a:endParaRPr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47" name="Google Shape;647;p14"/>
          <p:cNvSpPr txBox="1">
            <a:spLocks noGrp="1"/>
          </p:cNvSpPr>
          <p:nvPr>
            <p:ph type="body" idx="1"/>
          </p:nvPr>
        </p:nvSpPr>
        <p:spPr>
          <a:xfrm>
            <a:off x="457200" y="1305246"/>
            <a:ext cx="6615130" cy="3714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Definition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Functions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Methods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Techniques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Common Problems and Solutions</a:t>
            </a:r>
          </a:p>
          <a:p>
            <a:pPr lvl="1">
              <a:defRPr/>
            </a:pPr>
            <a:endParaRPr lang="ko-KR" altLang="en-US" sz="2000" dirty="0">
              <a:solidFill>
                <a:schemeClr val="tx1"/>
              </a:solidFill>
              <a:latin typeface="Bell MT" panose="02020503060305020303" pitchFamily="18" charset="0"/>
              <a:cs typeface="Arial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Public Speaking</a:t>
            </a:r>
            <a:endParaRPr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D6D50-3C6A-46D9-BE2C-4EAACFC8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32" y="1317876"/>
            <a:ext cx="3571875" cy="2381250"/>
          </a:xfrm>
          <a:prstGeom prst="rect">
            <a:avLst/>
          </a:prstGeom>
        </p:spPr>
      </p:pic>
      <p:sp>
        <p:nvSpPr>
          <p:cNvPr id="8" name="Google Shape;699;p21"/>
          <p:cNvSpPr txBox="1">
            <a:spLocks noGrp="1"/>
          </p:cNvSpPr>
          <p:nvPr>
            <p:ph type="body" idx="1"/>
          </p:nvPr>
        </p:nvSpPr>
        <p:spPr>
          <a:xfrm>
            <a:off x="3491880" y="2287762"/>
            <a:ext cx="3663750" cy="1868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Public speaking involves talking in front of a group of people, usually with some preparation. It can be in front of people that you know (e.g. at a family celebration) or a crowd of strangers. </a:t>
            </a:r>
            <a:endParaRPr lang="id-ID" dirty="0">
              <a:solidFill>
                <a:schemeClr val="tx2">
                  <a:lumMod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d-ID" sz="1600" dirty="0">
              <a:solidFill>
                <a:schemeClr val="tx2">
                  <a:lumMod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d-ID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6720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Speeches have different functions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628974" y="1392389"/>
            <a:ext cx="4951138" cy="312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Persuasive</a:t>
            </a: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e.g. trying to convince the audience to vote for you.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Informative</a:t>
            </a: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e.g. speaking about the dangers of smoking.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Entertaining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Century" panose="02040604050505020304" pitchFamily="18" charset="0"/>
              </a:rPr>
              <a:t>e.g. a best man’s speech at a wedding.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Celebratory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e.g. to introduce the winner of an award.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625B0-26C5-41F1-8BD9-E2A499A1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0"/>
            <a:ext cx="3995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Methods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3347864" y="1131590"/>
            <a:ext cx="3960439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1. Impromptu or Ad Libitum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It is spontaneous/ without a script. 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(+) Natural, spontaneous, honest.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(-) Raw conclusion, unsystematic, and disfluent. </a:t>
            </a: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7ED86-7B74-48BF-A749-03FE8845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53" y="1995686"/>
            <a:ext cx="3028896" cy="1822386"/>
          </a:xfrm>
          <a:prstGeom prst="rect">
            <a:avLst/>
          </a:prstGeom>
        </p:spPr>
      </p:pic>
      <p:sp>
        <p:nvSpPr>
          <p:cNvPr id="6" name="Google Shape;707;p22">
            <a:extLst>
              <a:ext uri="{FF2B5EF4-FFF2-40B4-BE49-F238E27FC236}">
                <a16:creationId xmlns:a16="http://schemas.microsoft.com/office/drawing/2014/main" id="{815A2448-CC2C-423F-8C75-A2CAF1AC0AE7}"/>
              </a:ext>
            </a:extLst>
          </p:cNvPr>
          <p:cNvSpPr txBox="1">
            <a:spLocks/>
          </p:cNvSpPr>
          <p:nvPr/>
        </p:nvSpPr>
        <p:spPr>
          <a:xfrm>
            <a:off x="3347864" y="2787774"/>
            <a:ext cx="4608512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2. Manuscript/ reading complete text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Formal speech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(+) editing time, fluent, prevent unwanted statement, script can be copied.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(-) Less interaction, longer preparation, stiff</a:t>
            </a:r>
          </a:p>
          <a:p>
            <a:pPr marL="0" indent="0">
              <a:buFont typeface="Neuton"/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Methods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3347864" y="1131590"/>
            <a:ext cx="3960439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3. Memoriter/ memorizing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It is not recommended for those who have problem in memorizing long sentences. </a:t>
            </a: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707;p22">
            <a:extLst>
              <a:ext uri="{FF2B5EF4-FFF2-40B4-BE49-F238E27FC236}">
                <a16:creationId xmlns:a16="http://schemas.microsoft.com/office/drawing/2014/main" id="{815A2448-CC2C-423F-8C75-A2CAF1AC0AE7}"/>
              </a:ext>
            </a:extLst>
          </p:cNvPr>
          <p:cNvSpPr txBox="1">
            <a:spLocks/>
          </p:cNvSpPr>
          <p:nvPr/>
        </p:nvSpPr>
        <p:spPr>
          <a:xfrm>
            <a:off x="3347864" y="2787774"/>
            <a:ext cx="4608512" cy="188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4. Extempore/ Using note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(+) better communication, flexible, and spontaneous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(-) longer preparation, probability of uninteresting diction, decreased fluency. </a:t>
            </a:r>
          </a:p>
          <a:p>
            <a:pPr marL="0" indent="0">
              <a:buFont typeface="Neuton"/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A6C4D-3D66-4A8D-A7BA-223C8409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0" y="1779662"/>
            <a:ext cx="2728644" cy="18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What techniques are used to prepare?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3491881" y="1347614"/>
            <a:ext cx="3600400" cy="312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Ideas / content generation</a:t>
            </a:r>
          </a:p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Structure</a:t>
            </a:r>
          </a:p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Body language (Posture, gesture and eye contact)</a:t>
            </a:r>
          </a:p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Chunking (pauses and stress)</a:t>
            </a:r>
          </a:p>
          <a:p>
            <a:pPr marL="342900" lvl="0" indent="-342900">
              <a:buAutoNum type="arabicPeriod"/>
            </a:pP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662D0-CF74-4374-AFA7-54E12755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9702"/>
            <a:ext cx="3384376" cy="1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683568" y="634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Common Problems and Solutions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899592" y="627534"/>
            <a:ext cx="6768752" cy="4353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Lack of confidence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Only practice, practice and more practice will help to overcome.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Breath properly while you’re speaking.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Think positively about your ability to speak well.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Speaking too fast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Appropriacy of body language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Century" panose="02040604050505020304" pitchFamily="18" charset="0"/>
              </a:rPr>
              <a:t>Try videoing the speaker and watch the video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Boring speeches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It can be the material or the appropriacy of the style. Think about your audience. Be communicative.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itchFamily="34" charset="0"/>
                <a:sym typeface="Neuton"/>
              </a:rPr>
              <a:t>Plagiarism of Material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Use only notes or key words to help you deliver their speech.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7504" y="987574"/>
            <a:ext cx="8322147" cy="24414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ko-KR" sz="3200" b="1" dirty="0">
                <a:solidFill>
                  <a:schemeClr val="tx1"/>
                </a:solidFill>
                <a:latin typeface="Bookman Old Style" pitchFamily="18" charset="0"/>
                <a:ea typeface="맑은 고딕" pitchFamily="50" charset="-127"/>
              </a:rPr>
              <a:t>Sales Presentation</a:t>
            </a:r>
            <a:endParaRPr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8418"/>
      </p:ext>
    </p:extLst>
  </p:cSld>
  <p:clrMapOvr>
    <a:masterClrMapping/>
  </p:clrMapOvr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508</Words>
  <Application>Microsoft Office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Century</vt:lpstr>
      <vt:lpstr>Wingdings</vt:lpstr>
      <vt:lpstr>Candara</vt:lpstr>
      <vt:lpstr>Carlito</vt:lpstr>
      <vt:lpstr>Arial</vt:lpstr>
      <vt:lpstr>Bookman Old Style</vt:lpstr>
      <vt:lpstr>Neuton</vt:lpstr>
      <vt:lpstr>Bell MT</vt:lpstr>
      <vt:lpstr>Yellowtail</vt:lpstr>
      <vt:lpstr>Century Gothic</vt:lpstr>
      <vt:lpstr>Ceres template</vt:lpstr>
      <vt:lpstr>Public Speaking Skill</vt:lpstr>
      <vt:lpstr>Outline</vt:lpstr>
      <vt:lpstr>Public Speaking</vt:lpstr>
      <vt:lpstr>Speeches have different functions</vt:lpstr>
      <vt:lpstr>Methods</vt:lpstr>
      <vt:lpstr>Methods</vt:lpstr>
      <vt:lpstr>What techniques are used to prepare?</vt:lpstr>
      <vt:lpstr>Common Problems and Solutions</vt:lpstr>
      <vt:lpstr>Sales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Path to Lifelong Learning:  Oral Feedback in Speaking Activity for More Self-Directed Learning</dc:title>
  <cp:lastModifiedBy>ohs_asus1209@outlook.com</cp:lastModifiedBy>
  <cp:revision>126</cp:revision>
  <dcterms:modified xsi:type="dcterms:W3CDTF">2022-05-24T08:12:23Z</dcterms:modified>
</cp:coreProperties>
</file>