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73" r:id="rId14"/>
    <p:sldId id="274" r:id="rId15"/>
    <p:sldId id="275" r:id="rId16"/>
    <p:sldId id="269" r:id="rId17"/>
    <p:sldId id="270" r:id="rId18"/>
    <p:sldId id="276" r:id="rId19"/>
    <p:sldId id="277" r:id="rId20"/>
    <p:sldId id="278" r:id="rId21"/>
    <p:sldId id="279" r:id="rId22"/>
    <p:sldId id="281" r:id="rId23"/>
    <p:sldId id="282" r:id="rId24"/>
    <p:sldId id="283" r:id="rId25"/>
    <p:sldId id="284" r:id="rId26"/>
    <p:sldId id="285" r:id="rId27"/>
    <p:sldId id="286" r:id="rId28"/>
    <p:sldId id="287" r:id="rId29"/>
    <p:sldId id="280" r:id="rId30"/>
    <p:sldId id="288" r:id="rId31"/>
    <p:sldId id="265" r:id="rId32"/>
  </p:sldIdLst>
  <p:sldSz cx="14630400" cy="8229600"/>
  <p:notesSz cx="8229600" cy="14630400"/>
  <p:embeddedFontLst>
    <p:embeddedFont>
      <p:font typeface="Mongolian Baiti" panose="03000500000000000000" pitchFamily="66" charset="0"/>
      <p:regular r:id="rId34"/>
    </p:embeddedFont>
    <p:embeddedFont>
      <p:font typeface="MuseoModerno Medium" panose="020B0604020202020204" charset="0"/>
      <p:regular r:id="rId35"/>
    </p:embeddedFont>
    <p:embeddedFont>
      <p:font typeface="Source Sans Pro" panose="020B0503030403020204" pitchFamily="34" charset="0"/>
      <p:regular r:id="rId36"/>
      <p:bold r:id="rId37"/>
      <p:italic r:id="rId38"/>
    </p:embeddedFont>
    <p:embeddedFont>
      <p:font typeface="Source Sans Pro Bold" panose="020B0703030403020204" charset="0"/>
      <p:bold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88598" autoAdjust="0"/>
  </p:normalViewPr>
  <p:slideViewPr>
    <p:cSldViewPr snapToGrid="0" snapToObjects="1">
      <p:cViewPr varScale="1">
        <p:scale>
          <a:sx n="63" d="100"/>
          <a:sy n="63" d="100"/>
        </p:scale>
        <p:origin x="642"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9324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solidFill>
                  <a:srgbClr val="2B4150"/>
                </a:solidFill>
                <a:latin typeface="Source Sans Pro" pitchFamily="34" charset="0"/>
                <a:ea typeface="Source Sans Pro" pitchFamily="34" charset="-122"/>
                <a:cs typeface="Source Sans Pro" pitchFamily="34" charset="-120"/>
              </a:rPr>
              <a:t>Deteksi</a:t>
            </a:r>
            <a:r>
              <a:rPr lang="en-US" sz="1200" dirty="0">
                <a:solidFill>
                  <a:srgbClr val="2B4150"/>
                </a:solidFill>
                <a:latin typeface="Source Sans Pro" pitchFamily="34" charset="0"/>
                <a:ea typeface="Source Sans Pro" pitchFamily="34" charset="-122"/>
                <a:cs typeface="Source Sans Pro" pitchFamily="34" charset="-120"/>
              </a:rPr>
              <a:t> </a:t>
            </a:r>
            <a:r>
              <a:rPr lang="en-US" sz="1200" dirty="0" err="1">
                <a:solidFill>
                  <a:srgbClr val="2B4150"/>
                </a:solidFill>
                <a:latin typeface="Source Sans Pro" pitchFamily="34" charset="0"/>
                <a:ea typeface="Source Sans Pro" pitchFamily="34" charset="-122"/>
                <a:cs typeface="Source Sans Pro" pitchFamily="34" charset="-120"/>
              </a:rPr>
              <a:t>dini</a:t>
            </a:r>
            <a:r>
              <a:rPr lang="en-US" sz="1200" dirty="0">
                <a:solidFill>
                  <a:srgbClr val="2B4150"/>
                </a:solidFill>
                <a:latin typeface="Source Sans Pro" pitchFamily="34" charset="0"/>
                <a:ea typeface="Source Sans Pro" pitchFamily="34" charset="-122"/>
                <a:cs typeface="Source Sans Pro" pitchFamily="34" charset="-120"/>
              </a:rPr>
              <a:t> </a:t>
            </a:r>
            <a:r>
              <a:rPr lang="en-US" sz="1200" dirty="0" err="1">
                <a:solidFill>
                  <a:srgbClr val="2B4150"/>
                </a:solidFill>
                <a:latin typeface="Source Sans Pro" pitchFamily="34" charset="0"/>
                <a:ea typeface="Source Sans Pro" pitchFamily="34" charset="-122"/>
                <a:cs typeface="Source Sans Pro" pitchFamily="34" charset="-120"/>
              </a:rPr>
              <a:t>penyulit</a:t>
            </a:r>
            <a:r>
              <a:rPr lang="en-US" sz="1200" dirty="0">
                <a:solidFill>
                  <a:srgbClr val="2B4150"/>
                </a:solidFill>
                <a:latin typeface="Source Sans Pro" pitchFamily="34" charset="0"/>
                <a:ea typeface="Source Sans Pro" pitchFamily="34" charset="-122"/>
                <a:cs typeface="Source Sans Pro" pitchFamily="34" charset="-120"/>
              </a:rPr>
              <a:t> </a:t>
            </a:r>
            <a:r>
              <a:rPr lang="en-US" sz="1200" dirty="0" err="1">
                <a:solidFill>
                  <a:srgbClr val="2B4150"/>
                </a:solidFill>
                <a:latin typeface="Source Sans Pro" pitchFamily="34" charset="0"/>
                <a:ea typeface="Source Sans Pro" pitchFamily="34" charset="-122"/>
                <a:cs typeface="Source Sans Pro" pitchFamily="34" charset="-120"/>
              </a:rPr>
              <a:t>atau</a:t>
            </a:r>
            <a:r>
              <a:rPr lang="en-US" sz="1200" dirty="0">
                <a:solidFill>
                  <a:srgbClr val="2B4150"/>
                </a:solidFill>
                <a:latin typeface="Source Sans Pro" pitchFamily="34" charset="0"/>
                <a:ea typeface="Source Sans Pro" pitchFamily="34" charset="-122"/>
                <a:cs typeface="Source Sans Pro" pitchFamily="34" charset="-120"/>
              </a:rPr>
              <a:t> </a:t>
            </a:r>
            <a:r>
              <a:rPr lang="en-US" sz="1200" dirty="0" err="1">
                <a:solidFill>
                  <a:srgbClr val="2B4150"/>
                </a:solidFill>
                <a:latin typeface="Source Sans Pro" pitchFamily="34" charset="0"/>
                <a:ea typeface="Source Sans Pro" pitchFamily="34" charset="-122"/>
                <a:cs typeface="Source Sans Pro" pitchFamily="34" charset="-120"/>
              </a:rPr>
              <a:t>komplikasi</a:t>
            </a:r>
            <a:r>
              <a:rPr lang="en-US" sz="1200" dirty="0">
                <a:solidFill>
                  <a:srgbClr val="2B4150"/>
                </a:solidFill>
                <a:latin typeface="Source Sans Pro" pitchFamily="34" charset="0"/>
                <a:ea typeface="Source Sans Pro" pitchFamily="34" charset="-122"/>
                <a:cs typeface="Source Sans Pro" pitchFamily="34" charset="-120"/>
              </a:rPr>
              <a:t> pada masa </a:t>
            </a:r>
            <a:r>
              <a:rPr lang="en-US" sz="1200" dirty="0" err="1">
                <a:solidFill>
                  <a:srgbClr val="2B4150"/>
                </a:solidFill>
                <a:latin typeface="Source Sans Pro" pitchFamily="34" charset="0"/>
                <a:ea typeface="Source Sans Pro" pitchFamily="34" charset="-122"/>
                <a:cs typeface="Source Sans Pro" pitchFamily="34" charset="-120"/>
              </a:rPr>
              <a:t>nifas</a:t>
            </a:r>
            <a:r>
              <a:rPr lang="en-US" sz="1200" dirty="0">
                <a:solidFill>
                  <a:srgbClr val="2B4150"/>
                </a:solidFill>
                <a:latin typeface="Source Sans Pro" pitchFamily="34" charset="0"/>
                <a:ea typeface="Source Sans Pro" pitchFamily="34" charset="-122"/>
                <a:cs typeface="Source Sans Pro" pitchFamily="34" charset="-120"/>
              </a:rPr>
              <a:t> dan </a:t>
            </a:r>
            <a:r>
              <a:rPr lang="en-US" sz="1200" dirty="0" err="1">
                <a:solidFill>
                  <a:srgbClr val="2B4150"/>
                </a:solidFill>
                <a:latin typeface="Source Sans Pro" pitchFamily="34" charset="0"/>
                <a:ea typeface="Source Sans Pro" pitchFamily="34" charset="-122"/>
                <a:cs typeface="Source Sans Pro" pitchFamily="34" charset="-120"/>
              </a:rPr>
              <a:t>menyusui</a:t>
            </a:r>
            <a:r>
              <a:rPr lang="en-US" sz="1200" dirty="0">
                <a:solidFill>
                  <a:srgbClr val="2B4150"/>
                </a:solidFill>
                <a:latin typeface="Source Sans Pro" pitchFamily="34" charset="0"/>
                <a:ea typeface="Source Sans Pro" pitchFamily="34" charset="-122"/>
                <a:cs typeface="Source Sans Pro" pitchFamily="34" charset="-120"/>
              </a:rPr>
              <a:t> sangat </a:t>
            </a:r>
            <a:r>
              <a:rPr lang="en-US" sz="1200" dirty="0" err="1">
                <a:solidFill>
                  <a:srgbClr val="2B4150"/>
                </a:solidFill>
                <a:latin typeface="Source Sans Pro" pitchFamily="34" charset="0"/>
                <a:ea typeface="Source Sans Pro" pitchFamily="34" charset="-122"/>
                <a:cs typeface="Source Sans Pro" pitchFamily="34" charset="-120"/>
              </a:rPr>
              <a:t>krusial</a:t>
            </a:r>
            <a:r>
              <a:rPr lang="en-US" sz="1200" dirty="0">
                <a:solidFill>
                  <a:srgbClr val="2B4150"/>
                </a:solidFill>
                <a:latin typeface="Source Sans Pro" pitchFamily="34" charset="0"/>
                <a:ea typeface="Source Sans Pro" pitchFamily="34" charset="-122"/>
                <a:cs typeface="Source Sans Pro" pitchFamily="34" charset="-120"/>
              </a:rPr>
              <a:t> </a:t>
            </a:r>
            <a:r>
              <a:rPr lang="en-US" sz="1200" dirty="0" err="1">
                <a:solidFill>
                  <a:srgbClr val="2B4150"/>
                </a:solidFill>
                <a:latin typeface="Source Sans Pro" pitchFamily="34" charset="0"/>
                <a:ea typeface="Source Sans Pro" pitchFamily="34" charset="-122"/>
                <a:cs typeface="Source Sans Pro" pitchFamily="34" charset="-120"/>
              </a:rPr>
              <a:t>untuk</a:t>
            </a:r>
            <a:r>
              <a:rPr lang="en-US" sz="1200" dirty="0">
                <a:solidFill>
                  <a:srgbClr val="2B4150"/>
                </a:solidFill>
                <a:latin typeface="Source Sans Pro" pitchFamily="34" charset="0"/>
                <a:ea typeface="Source Sans Pro" pitchFamily="34" charset="-122"/>
                <a:cs typeface="Source Sans Pro" pitchFamily="34" charset="-120"/>
              </a:rPr>
              <a:t> </a:t>
            </a:r>
            <a:r>
              <a:rPr lang="en-US" sz="1200" dirty="0" err="1">
                <a:solidFill>
                  <a:srgbClr val="2B4150"/>
                </a:solidFill>
                <a:latin typeface="Source Sans Pro" pitchFamily="34" charset="0"/>
                <a:ea typeface="Source Sans Pro" pitchFamily="34" charset="-122"/>
                <a:cs typeface="Source Sans Pro" pitchFamily="34" charset="-120"/>
              </a:rPr>
              <a:t>kesehatan</a:t>
            </a:r>
            <a:r>
              <a:rPr lang="en-US" sz="1200" dirty="0">
                <a:solidFill>
                  <a:srgbClr val="2B4150"/>
                </a:solidFill>
                <a:latin typeface="Source Sans Pro" pitchFamily="34" charset="0"/>
                <a:ea typeface="Source Sans Pro" pitchFamily="34" charset="-122"/>
                <a:cs typeface="Source Sans Pro" pitchFamily="34" charset="-120"/>
              </a:rPr>
              <a:t> </a:t>
            </a:r>
            <a:r>
              <a:rPr lang="en-US" sz="1200" dirty="0" err="1">
                <a:solidFill>
                  <a:srgbClr val="2B4150"/>
                </a:solidFill>
                <a:latin typeface="Source Sans Pro" pitchFamily="34" charset="0"/>
                <a:ea typeface="Source Sans Pro" pitchFamily="34" charset="-122"/>
                <a:cs typeface="Source Sans Pro" pitchFamily="34" charset="-120"/>
              </a:rPr>
              <a:t>ibu</a:t>
            </a:r>
            <a:r>
              <a:rPr lang="en-US" sz="1200" dirty="0">
                <a:solidFill>
                  <a:srgbClr val="2B4150"/>
                </a:solidFill>
                <a:latin typeface="Source Sans Pro" pitchFamily="34" charset="0"/>
                <a:ea typeface="Source Sans Pro" pitchFamily="34" charset="-122"/>
                <a:cs typeface="Source Sans Pro" pitchFamily="34" charset="-120"/>
              </a:rPr>
              <a:t> dan </a:t>
            </a:r>
            <a:r>
              <a:rPr lang="en-US" sz="1200" dirty="0" err="1">
                <a:solidFill>
                  <a:srgbClr val="2B4150"/>
                </a:solidFill>
                <a:latin typeface="Source Sans Pro" pitchFamily="34" charset="0"/>
                <a:ea typeface="Source Sans Pro" pitchFamily="34" charset="-122"/>
                <a:cs typeface="Source Sans Pro" pitchFamily="34" charset="-120"/>
              </a:rPr>
              <a:t>bayi</a:t>
            </a:r>
            <a:r>
              <a:rPr lang="en-US" sz="1200" dirty="0">
                <a:solidFill>
                  <a:srgbClr val="2B4150"/>
                </a:solidFill>
                <a:latin typeface="Source Sans Pro" pitchFamily="34" charset="0"/>
                <a:ea typeface="Source Sans Pro" pitchFamily="34" charset="-122"/>
                <a:cs typeface="Source Sans Pro" pitchFamily="34" charset="-120"/>
              </a:rPr>
              <a:t>. Masa </a:t>
            </a:r>
            <a:r>
              <a:rPr lang="en-US" sz="1200" dirty="0" err="1">
                <a:solidFill>
                  <a:srgbClr val="2B4150"/>
                </a:solidFill>
                <a:latin typeface="Source Sans Pro" pitchFamily="34" charset="0"/>
                <a:ea typeface="Source Sans Pro" pitchFamily="34" charset="-122"/>
                <a:cs typeface="Source Sans Pro" pitchFamily="34" charset="-120"/>
              </a:rPr>
              <a:t>nifas</a:t>
            </a:r>
            <a:r>
              <a:rPr lang="en-US" sz="1200" dirty="0">
                <a:solidFill>
                  <a:srgbClr val="2B4150"/>
                </a:solidFill>
                <a:latin typeface="Source Sans Pro" pitchFamily="34" charset="0"/>
                <a:ea typeface="Source Sans Pro" pitchFamily="34" charset="-122"/>
                <a:cs typeface="Source Sans Pro" pitchFamily="34" charset="-120"/>
              </a:rPr>
              <a:t>, </a:t>
            </a:r>
            <a:r>
              <a:rPr lang="en-US" sz="1200" dirty="0" err="1">
                <a:solidFill>
                  <a:srgbClr val="2B4150"/>
                </a:solidFill>
                <a:latin typeface="Source Sans Pro" pitchFamily="34" charset="0"/>
                <a:ea typeface="Source Sans Pro" pitchFamily="34" charset="-122"/>
                <a:cs typeface="Source Sans Pro" pitchFamily="34" charset="-120"/>
              </a:rPr>
              <a:t>periode</a:t>
            </a:r>
            <a:r>
              <a:rPr lang="en-US" sz="1200" dirty="0">
                <a:solidFill>
                  <a:srgbClr val="2B4150"/>
                </a:solidFill>
                <a:latin typeface="Source Sans Pro" pitchFamily="34" charset="0"/>
                <a:ea typeface="Source Sans Pro" pitchFamily="34" charset="-122"/>
                <a:cs typeface="Source Sans Pro" pitchFamily="34" charset="-120"/>
              </a:rPr>
              <a:t> </a:t>
            </a:r>
            <a:r>
              <a:rPr lang="en-US" sz="1200" dirty="0" err="1">
                <a:solidFill>
                  <a:srgbClr val="2B4150"/>
                </a:solidFill>
                <a:latin typeface="Source Sans Pro" pitchFamily="34" charset="0"/>
                <a:ea typeface="Source Sans Pro" pitchFamily="34" charset="-122"/>
                <a:cs typeface="Source Sans Pro" pitchFamily="34" charset="-120"/>
              </a:rPr>
              <a:t>penting</a:t>
            </a:r>
            <a:r>
              <a:rPr lang="en-US" sz="1200" dirty="0">
                <a:solidFill>
                  <a:srgbClr val="2B4150"/>
                </a:solidFill>
                <a:latin typeface="Source Sans Pro" pitchFamily="34" charset="0"/>
                <a:ea typeface="Source Sans Pro" pitchFamily="34" charset="-122"/>
                <a:cs typeface="Source Sans Pro" pitchFamily="34" charset="-120"/>
              </a:rPr>
              <a:t> </a:t>
            </a:r>
            <a:r>
              <a:rPr lang="en-US" sz="1200" dirty="0" err="1">
                <a:solidFill>
                  <a:srgbClr val="2B4150"/>
                </a:solidFill>
                <a:latin typeface="Source Sans Pro" pitchFamily="34" charset="0"/>
                <a:ea typeface="Source Sans Pro" pitchFamily="34" charset="-122"/>
                <a:cs typeface="Source Sans Pro" pitchFamily="34" charset="-120"/>
              </a:rPr>
              <a:t>selama</a:t>
            </a:r>
            <a:r>
              <a:rPr lang="en-US" sz="1200" dirty="0">
                <a:solidFill>
                  <a:srgbClr val="2B4150"/>
                </a:solidFill>
                <a:latin typeface="Source Sans Pro" pitchFamily="34" charset="0"/>
                <a:ea typeface="Source Sans Pro" pitchFamily="34" charset="-122"/>
                <a:cs typeface="Source Sans Pro" pitchFamily="34" charset="-120"/>
              </a:rPr>
              <a:t> 6 </a:t>
            </a:r>
            <a:r>
              <a:rPr lang="en-US" sz="1200" dirty="0" err="1">
                <a:solidFill>
                  <a:srgbClr val="2B4150"/>
                </a:solidFill>
                <a:latin typeface="Source Sans Pro" pitchFamily="34" charset="0"/>
                <a:ea typeface="Source Sans Pro" pitchFamily="34" charset="-122"/>
                <a:cs typeface="Source Sans Pro" pitchFamily="34" charset="-120"/>
              </a:rPr>
              <a:t>minggu</a:t>
            </a:r>
            <a:r>
              <a:rPr lang="en-US" sz="1200" dirty="0">
                <a:solidFill>
                  <a:srgbClr val="2B4150"/>
                </a:solidFill>
                <a:latin typeface="Source Sans Pro" pitchFamily="34" charset="0"/>
                <a:ea typeface="Source Sans Pro" pitchFamily="34" charset="-122"/>
                <a:cs typeface="Source Sans Pro" pitchFamily="34" charset="-120"/>
              </a:rPr>
              <a:t> </a:t>
            </a:r>
            <a:r>
              <a:rPr lang="en-US" sz="1200" dirty="0" err="1">
                <a:solidFill>
                  <a:srgbClr val="2B4150"/>
                </a:solidFill>
                <a:latin typeface="Source Sans Pro" pitchFamily="34" charset="0"/>
                <a:ea typeface="Source Sans Pro" pitchFamily="34" charset="-122"/>
                <a:cs typeface="Source Sans Pro" pitchFamily="34" charset="-120"/>
              </a:rPr>
              <a:t>setelah</a:t>
            </a:r>
            <a:r>
              <a:rPr lang="en-US" sz="1200" dirty="0">
                <a:solidFill>
                  <a:srgbClr val="2B4150"/>
                </a:solidFill>
                <a:latin typeface="Source Sans Pro" pitchFamily="34" charset="0"/>
                <a:ea typeface="Source Sans Pro" pitchFamily="34" charset="-122"/>
                <a:cs typeface="Source Sans Pro" pitchFamily="34" charset="-120"/>
              </a:rPr>
              <a:t> </a:t>
            </a:r>
            <a:r>
              <a:rPr lang="en-US" sz="1200" dirty="0" err="1">
                <a:solidFill>
                  <a:srgbClr val="2B4150"/>
                </a:solidFill>
                <a:latin typeface="Source Sans Pro" pitchFamily="34" charset="0"/>
                <a:ea typeface="Source Sans Pro" pitchFamily="34" charset="-122"/>
                <a:cs typeface="Source Sans Pro" pitchFamily="34" charset="-120"/>
              </a:rPr>
              <a:t>persalinan</a:t>
            </a:r>
            <a:r>
              <a:rPr lang="en-US" sz="1200" dirty="0">
                <a:solidFill>
                  <a:srgbClr val="2B4150"/>
                </a:solidFill>
                <a:latin typeface="Source Sans Pro" pitchFamily="34" charset="0"/>
                <a:ea typeface="Source Sans Pro" pitchFamily="34" charset="-122"/>
                <a:cs typeface="Source Sans Pro" pitchFamily="34" charset="-120"/>
              </a:rPr>
              <a:t>, </a:t>
            </a:r>
            <a:r>
              <a:rPr lang="en-US" sz="1200" dirty="0" err="1">
                <a:solidFill>
                  <a:srgbClr val="2B4150"/>
                </a:solidFill>
                <a:latin typeface="Source Sans Pro" pitchFamily="34" charset="0"/>
                <a:ea typeface="Source Sans Pro" pitchFamily="34" charset="-122"/>
                <a:cs typeface="Source Sans Pro" pitchFamily="34" charset="-120"/>
              </a:rPr>
              <a:t>memerlukan</a:t>
            </a:r>
            <a:r>
              <a:rPr lang="en-US" sz="1200" dirty="0">
                <a:solidFill>
                  <a:srgbClr val="2B4150"/>
                </a:solidFill>
                <a:latin typeface="Source Sans Pro" pitchFamily="34" charset="0"/>
                <a:ea typeface="Source Sans Pro" pitchFamily="34" charset="-122"/>
                <a:cs typeface="Source Sans Pro" pitchFamily="34" charset="-120"/>
              </a:rPr>
              <a:t> </a:t>
            </a:r>
            <a:r>
              <a:rPr lang="en-US" sz="1200" dirty="0" err="1">
                <a:solidFill>
                  <a:srgbClr val="2B4150"/>
                </a:solidFill>
                <a:latin typeface="Source Sans Pro" pitchFamily="34" charset="0"/>
                <a:ea typeface="Source Sans Pro" pitchFamily="34" charset="-122"/>
                <a:cs typeface="Source Sans Pro" pitchFamily="34" charset="-120"/>
              </a:rPr>
              <a:t>perhatian</a:t>
            </a:r>
            <a:r>
              <a:rPr lang="en-US" sz="1200" dirty="0">
                <a:solidFill>
                  <a:srgbClr val="2B4150"/>
                </a:solidFill>
                <a:latin typeface="Source Sans Pro" pitchFamily="34" charset="0"/>
                <a:ea typeface="Source Sans Pro" pitchFamily="34" charset="-122"/>
                <a:cs typeface="Source Sans Pro" pitchFamily="34" charset="-120"/>
              </a:rPr>
              <a:t> </a:t>
            </a:r>
            <a:r>
              <a:rPr lang="en-US" sz="1200" dirty="0" err="1">
                <a:solidFill>
                  <a:srgbClr val="2B4150"/>
                </a:solidFill>
                <a:latin typeface="Source Sans Pro" pitchFamily="34" charset="0"/>
                <a:ea typeface="Source Sans Pro" pitchFamily="34" charset="-122"/>
                <a:cs typeface="Source Sans Pro" pitchFamily="34" charset="-120"/>
              </a:rPr>
              <a:t>khusus</a:t>
            </a:r>
            <a:r>
              <a:rPr lang="en-US" sz="1200" dirty="0">
                <a:solidFill>
                  <a:srgbClr val="2B4150"/>
                </a:solidFill>
                <a:latin typeface="Source Sans Pro" pitchFamily="34" charset="0"/>
                <a:ea typeface="Source Sans Pro" pitchFamily="34" charset="-122"/>
                <a:cs typeface="Source Sans Pro" pitchFamily="34" charset="-120"/>
              </a:rPr>
              <a:t> </a:t>
            </a:r>
            <a:r>
              <a:rPr lang="en-US" sz="1200" dirty="0" err="1">
                <a:solidFill>
                  <a:srgbClr val="2B4150"/>
                </a:solidFill>
                <a:latin typeface="Source Sans Pro" pitchFamily="34" charset="0"/>
                <a:ea typeface="Source Sans Pro" pitchFamily="34" charset="-122"/>
                <a:cs typeface="Source Sans Pro" pitchFamily="34" charset="-120"/>
              </a:rPr>
              <a:t>terhadap</a:t>
            </a:r>
            <a:r>
              <a:rPr lang="en-US" sz="1200" dirty="0">
                <a:solidFill>
                  <a:srgbClr val="2B4150"/>
                </a:solidFill>
                <a:latin typeface="Source Sans Pro" pitchFamily="34" charset="0"/>
                <a:ea typeface="Source Sans Pro" pitchFamily="34" charset="-122"/>
                <a:cs typeface="Source Sans Pro" pitchFamily="34" charset="-120"/>
              </a:rPr>
              <a:t> </a:t>
            </a:r>
            <a:r>
              <a:rPr lang="en-US" sz="1200" dirty="0" err="1">
                <a:solidFill>
                  <a:srgbClr val="2B4150"/>
                </a:solidFill>
                <a:latin typeface="Source Sans Pro" pitchFamily="34" charset="0"/>
                <a:ea typeface="Source Sans Pro" pitchFamily="34" charset="-122"/>
                <a:cs typeface="Source Sans Pro" pitchFamily="34" charset="-120"/>
              </a:rPr>
              <a:t>potensi</a:t>
            </a:r>
            <a:r>
              <a:rPr lang="en-US" sz="1200" dirty="0">
                <a:solidFill>
                  <a:srgbClr val="2B4150"/>
                </a:solidFill>
                <a:latin typeface="Source Sans Pro" pitchFamily="34" charset="0"/>
                <a:ea typeface="Source Sans Pro" pitchFamily="34" charset="-122"/>
                <a:cs typeface="Source Sans Pro" pitchFamily="34" charset="-120"/>
              </a:rPr>
              <a:t> </a:t>
            </a:r>
            <a:r>
              <a:rPr lang="en-US" sz="1200" dirty="0" err="1">
                <a:solidFill>
                  <a:srgbClr val="2B4150"/>
                </a:solidFill>
                <a:latin typeface="Source Sans Pro" pitchFamily="34" charset="0"/>
                <a:ea typeface="Source Sans Pro" pitchFamily="34" charset="-122"/>
                <a:cs typeface="Source Sans Pro" pitchFamily="34" charset="-120"/>
              </a:rPr>
              <a:t>masalah</a:t>
            </a:r>
            <a:r>
              <a:rPr lang="en-US" sz="1200" dirty="0">
                <a:solidFill>
                  <a:srgbClr val="2B4150"/>
                </a:solidFill>
                <a:latin typeface="Source Sans Pro" pitchFamily="34" charset="0"/>
                <a:ea typeface="Source Sans Pro" pitchFamily="34" charset="-122"/>
                <a:cs typeface="Source Sans Pro" pitchFamily="34" charset="-120"/>
              </a:rPr>
              <a:t> </a:t>
            </a:r>
            <a:r>
              <a:rPr lang="en-US" sz="1200" dirty="0" err="1">
                <a:solidFill>
                  <a:srgbClr val="2B4150"/>
                </a:solidFill>
                <a:latin typeface="Source Sans Pro" pitchFamily="34" charset="0"/>
                <a:ea typeface="Source Sans Pro" pitchFamily="34" charset="-122"/>
                <a:cs typeface="Source Sans Pro" pitchFamily="34" charset="-120"/>
              </a:rPr>
              <a:t>seperti</a:t>
            </a:r>
            <a:r>
              <a:rPr lang="en-US" sz="1200" dirty="0">
                <a:solidFill>
                  <a:srgbClr val="2B4150"/>
                </a:solidFill>
                <a:latin typeface="Source Sans Pro" pitchFamily="34" charset="0"/>
                <a:ea typeface="Source Sans Pro" pitchFamily="34" charset="-122"/>
                <a:cs typeface="Source Sans Pro" pitchFamily="34" charset="-120"/>
              </a:rPr>
              <a:t> </a:t>
            </a:r>
            <a:r>
              <a:rPr lang="en-US" sz="1200" dirty="0" err="1">
                <a:solidFill>
                  <a:srgbClr val="2B4150"/>
                </a:solidFill>
                <a:latin typeface="Source Sans Pro" pitchFamily="34" charset="0"/>
                <a:ea typeface="Source Sans Pro" pitchFamily="34" charset="-122"/>
                <a:cs typeface="Source Sans Pro" pitchFamily="34" charset="-120"/>
              </a:rPr>
              <a:t>perdarahan</a:t>
            </a:r>
            <a:r>
              <a:rPr lang="en-US" sz="1200" dirty="0">
                <a:solidFill>
                  <a:srgbClr val="2B4150"/>
                </a:solidFill>
                <a:latin typeface="Source Sans Pro" pitchFamily="34" charset="0"/>
                <a:ea typeface="Source Sans Pro" pitchFamily="34" charset="-122"/>
                <a:cs typeface="Source Sans Pro" pitchFamily="34" charset="-120"/>
              </a:rPr>
              <a:t> postpartum dan </a:t>
            </a:r>
            <a:r>
              <a:rPr lang="en-US" sz="1200" dirty="0" err="1">
                <a:solidFill>
                  <a:srgbClr val="2B4150"/>
                </a:solidFill>
                <a:latin typeface="Source Sans Pro" pitchFamily="34" charset="0"/>
                <a:ea typeface="Source Sans Pro" pitchFamily="34" charset="-122"/>
                <a:cs typeface="Source Sans Pro" pitchFamily="34" charset="-120"/>
              </a:rPr>
              <a:t>infeksi</a:t>
            </a:r>
            <a:r>
              <a:rPr lang="en-US" sz="1200" dirty="0">
                <a:solidFill>
                  <a:srgbClr val="2B4150"/>
                </a:solidFill>
                <a:latin typeface="Source Sans Pro" pitchFamily="34" charset="0"/>
                <a:ea typeface="Source Sans Pro" pitchFamily="34" charset="-122"/>
                <a:cs typeface="Source Sans Pro" pitchFamily="34" charset="-120"/>
              </a:rPr>
              <a:t> masa </a:t>
            </a:r>
            <a:r>
              <a:rPr lang="en-US" sz="1200" dirty="0" err="1">
                <a:solidFill>
                  <a:srgbClr val="2B4150"/>
                </a:solidFill>
                <a:latin typeface="Source Sans Pro" pitchFamily="34" charset="0"/>
                <a:ea typeface="Source Sans Pro" pitchFamily="34" charset="-122"/>
                <a:cs typeface="Source Sans Pro" pitchFamily="34" charset="-120"/>
              </a:rPr>
              <a:t>nifas</a:t>
            </a:r>
            <a:r>
              <a:rPr lang="en-US" sz="1200" dirty="0">
                <a:solidFill>
                  <a:srgbClr val="2B4150"/>
                </a:solidFill>
                <a:latin typeface="Source Sans Pro" pitchFamily="34" charset="0"/>
                <a:ea typeface="Source Sans Pro" pitchFamily="34" charset="-122"/>
                <a:cs typeface="Source Sans Pro" pitchFamily="34" charset="-120"/>
              </a:rPr>
              <a:t>. Upaya </a:t>
            </a:r>
            <a:r>
              <a:rPr lang="en-US" sz="1200" dirty="0" err="1">
                <a:solidFill>
                  <a:srgbClr val="2B4150"/>
                </a:solidFill>
                <a:latin typeface="Source Sans Pro" pitchFamily="34" charset="0"/>
                <a:ea typeface="Source Sans Pro" pitchFamily="34" charset="-122"/>
                <a:cs typeface="Source Sans Pro" pitchFamily="34" charset="-120"/>
              </a:rPr>
              <a:t>deteksi</a:t>
            </a:r>
            <a:r>
              <a:rPr lang="en-US" sz="1200" dirty="0">
                <a:solidFill>
                  <a:srgbClr val="2B4150"/>
                </a:solidFill>
                <a:latin typeface="Source Sans Pro" pitchFamily="34" charset="0"/>
                <a:ea typeface="Source Sans Pro" pitchFamily="34" charset="-122"/>
                <a:cs typeface="Source Sans Pro" pitchFamily="34" charset="-120"/>
              </a:rPr>
              <a:t> </a:t>
            </a:r>
            <a:r>
              <a:rPr lang="en-US" sz="1200" dirty="0" err="1">
                <a:solidFill>
                  <a:srgbClr val="2B4150"/>
                </a:solidFill>
                <a:latin typeface="Source Sans Pro" pitchFamily="34" charset="0"/>
                <a:ea typeface="Source Sans Pro" pitchFamily="34" charset="-122"/>
                <a:cs typeface="Source Sans Pro" pitchFamily="34" charset="-120"/>
              </a:rPr>
              <a:t>dini</a:t>
            </a:r>
            <a:r>
              <a:rPr lang="en-US" sz="1200" dirty="0">
                <a:solidFill>
                  <a:srgbClr val="2B4150"/>
                </a:solidFill>
                <a:latin typeface="Source Sans Pro" pitchFamily="34" charset="0"/>
                <a:ea typeface="Source Sans Pro" pitchFamily="34" charset="-122"/>
                <a:cs typeface="Source Sans Pro" pitchFamily="34" charset="-120"/>
              </a:rPr>
              <a:t> </a:t>
            </a:r>
            <a:r>
              <a:rPr lang="en-US" sz="1200" dirty="0" err="1">
                <a:solidFill>
                  <a:srgbClr val="2B4150"/>
                </a:solidFill>
                <a:latin typeface="Source Sans Pro" pitchFamily="34" charset="0"/>
                <a:ea typeface="Source Sans Pro" pitchFamily="34" charset="-122"/>
                <a:cs typeface="Source Sans Pro" pitchFamily="34" charset="-120"/>
              </a:rPr>
              <a:t>dapat</a:t>
            </a:r>
            <a:r>
              <a:rPr lang="en-US" sz="1200" dirty="0">
                <a:solidFill>
                  <a:srgbClr val="2B4150"/>
                </a:solidFill>
                <a:latin typeface="Source Sans Pro" pitchFamily="34" charset="0"/>
                <a:ea typeface="Source Sans Pro" pitchFamily="34" charset="-122"/>
                <a:cs typeface="Source Sans Pro" pitchFamily="34" charset="-120"/>
              </a:rPr>
              <a:t> </a:t>
            </a:r>
            <a:r>
              <a:rPr lang="en-US" sz="1200" dirty="0" err="1">
                <a:solidFill>
                  <a:srgbClr val="2B4150"/>
                </a:solidFill>
                <a:latin typeface="Source Sans Pro" pitchFamily="34" charset="0"/>
                <a:ea typeface="Source Sans Pro" pitchFamily="34" charset="-122"/>
                <a:cs typeface="Source Sans Pro" pitchFamily="34" charset="-120"/>
              </a:rPr>
              <a:t>mencegah</a:t>
            </a:r>
            <a:r>
              <a:rPr lang="en-US" sz="1200" dirty="0">
                <a:solidFill>
                  <a:srgbClr val="2B4150"/>
                </a:solidFill>
                <a:latin typeface="Source Sans Pro" pitchFamily="34" charset="0"/>
                <a:ea typeface="Source Sans Pro" pitchFamily="34" charset="-122"/>
                <a:cs typeface="Source Sans Pro" pitchFamily="34" charset="-120"/>
              </a:rPr>
              <a:t> </a:t>
            </a:r>
            <a:r>
              <a:rPr lang="en-US" sz="1200" dirty="0" err="1">
                <a:solidFill>
                  <a:srgbClr val="2B4150"/>
                </a:solidFill>
                <a:latin typeface="Source Sans Pro" pitchFamily="34" charset="0"/>
                <a:ea typeface="Source Sans Pro" pitchFamily="34" charset="-122"/>
                <a:cs typeface="Source Sans Pro" pitchFamily="34" charset="-120"/>
              </a:rPr>
              <a:t>dampak</a:t>
            </a:r>
            <a:r>
              <a:rPr lang="en-US" sz="1200" dirty="0">
                <a:solidFill>
                  <a:srgbClr val="2B4150"/>
                </a:solidFill>
                <a:latin typeface="Source Sans Pro" pitchFamily="34" charset="0"/>
                <a:ea typeface="Source Sans Pro" pitchFamily="34" charset="-122"/>
                <a:cs typeface="Source Sans Pro" pitchFamily="34" charset="-120"/>
              </a:rPr>
              <a:t> </a:t>
            </a:r>
            <a:r>
              <a:rPr lang="en-US" sz="1200" dirty="0" err="1">
                <a:solidFill>
                  <a:srgbClr val="2B4150"/>
                </a:solidFill>
                <a:latin typeface="Source Sans Pro" pitchFamily="34" charset="0"/>
                <a:ea typeface="Source Sans Pro" pitchFamily="34" charset="-122"/>
                <a:cs typeface="Source Sans Pro" pitchFamily="34" charset="-120"/>
              </a:rPr>
              <a:t>buruk</a:t>
            </a:r>
            <a:r>
              <a:rPr lang="en-US" sz="1200" dirty="0">
                <a:solidFill>
                  <a:srgbClr val="2B4150"/>
                </a:solidFill>
                <a:latin typeface="Source Sans Pro" pitchFamily="34" charset="0"/>
                <a:ea typeface="Source Sans Pro" pitchFamily="34" charset="-122"/>
                <a:cs typeface="Source Sans Pro" pitchFamily="34" charset="-120"/>
              </a:rPr>
              <a:t> dan </a:t>
            </a:r>
            <a:r>
              <a:rPr lang="en-US" sz="1200" dirty="0" err="1">
                <a:solidFill>
                  <a:srgbClr val="2B4150"/>
                </a:solidFill>
                <a:latin typeface="Source Sans Pro" pitchFamily="34" charset="0"/>
                <a:ea typeface="Source Sans Pro" pitchFamily="34" charset="-122"/>
                <a:cs typeface="Source Sans Pro" pitchFamily="34" charset="-120"/>
              </a:rPr>
              <a:t>memastikan</a:t>
            </a:r>
            <a:r>
              <a:rPr lang="en-US" sz="1200" dirty="0">
                <a:solidFill>
                  <a:srgbClr val="2B4150"/>
                </a:solidFill>
                <a:latin typeface="Source Sans Pro" pitchFamily="34" charset="0"/>
                <a:ea typeface="Source Sans Pro" pitchFamily="34" charset="-122"/>
                <a:cs typeface="Source Sans Pro" pitchFamily="34" charset="-120"/>
              </a:rPr>
              <a:t> </a:t>
            </a:r>
            <a:r>
              <a:rPr lang="en-US" sz="1200" dirty="0" err="1">
                <a:solidFill>
                  <a:srgbClr val="2B4150"/>
                </a:solidFill>
                <a:latin typeface="Source Sans Pro" pitchFamily="34" charset="0"/>
                <a:ea typeface="Source Sans Pro" pitchFamily="34" charset="-122"/>
                <a:cs typeface="Source Sans Pro" pitchFamily="34" charset="-120"/>
              </a:rPr>
              <a:t>pemulihan</a:t>
            </a:r>
            <a:r>
              <a:rPr lang="en-US" sz="1200" dirty="0">
                <a:solidFill>
                  <a:srgbClr val="2B4150"/>
                </a:solidFill>
                <a:latin typeface="Source Sans Pro" pitchFamily="34" charset="0"/>
                <a:ea typeface="Source Sans Pro" pitchFamily="34" charset="-122"/>
                <a:cs typeface="Source Sans Pro" pitchFamily="34" charset="-120"/>
              </a:rPr>
              <a:t> yang optimal </a:t>
            </a:r>
            <a:r>
              <a:rPr lang="en-US" sz="1200" dirty="0" err="1">
                <a:solidFill>
                  <a:srgbClr val="2B4150"/>
                </a:solidFill>
                <a:latin typeface="Source Sans Pro" pitchFamily="34" charset="0"/>
                <a:ea typeface="Source Sans Pro" pitchFamily="34" charset="-122"/>
                <a:cs typeface="Source Sans Pro" pitchFamily="34" charset="-120"/>
              </a:rPr>
              <a:t>bagi</a:t>
            </a:r>
            <a:r>
              <a:rPr lang="en-US" sz="1200" dirty="0">
                <a:solidFill>
                  <a:srgbClr val="2B4150"/>
                </a:solidFill>
                <a:latin typeface="Source Sans Pro" pitchFamily="34" charset="0"/>
                <a:ea typeface="Source Sans Pro" pitchFamily="34" charset="-122"/>
                <a:cs typeface="Source Sans Pro" pitchFamily="34" charset="-120"/>
              </a:rPr>
              <a:t> </a:t>
            </a:r>
            <a:r>
              <a:rPr lang="en-US" sz="1200" dirty="0" err="1">
                <a:solidFill>
                  <a:srgbClr val="2B4150"/>
                </a:solidFill>
                <a:latin typeface="Source Sans Pro" pitchFamily="34" charset="0"/>
                <a:ea typeface="Source Sans Pro" pitchFamily="34" charset="-122"/>
                <a:cs typeface="Source Sans Pro" pitchFamily="34" charset="-120"/>
              </a:rPr>
              <a:t>ibu</a:t>
            </a:r>
            <a:r>
              <a:rPr lang="en-US" sz="1200" dirty="0">
                <a:solidFill>
                  <a:srgbClr val="2B4150"/>
                </a:solidFill>
                <a:latin typeface="Source Sans Pro" pitchFamily="34" charset="0"/>
                <a:ea typeface="Source Sans Pro" pitchFamily="34" charset="-122"/>
                <a:cs typeface="Source Sans Pro" pitchFamily="34" charset="-120"/>
              </a:rPr>
              <a:t> </a:t>
            </a:r>
            <a:r>
              <a:rPr lang="en-US" sz="1200" dirty="0" err="1">
                <a:solidFill>
                  <a:srgbClr val="2B4150"/>
                </a:solidFill>
                <a:latin typeface="Source Sans Pro" pitchFamily="34" charset="0"/>
                <a:ea typeface="Source Sans Pro" pitchFamily="34" charset="-122"/>
                <a:cs typeface="Source Sans Pro" pitchFamily="34" charset="-120"/>
              </a:rPr>
              <a:t>serta</a:t>
            </a:r>
            <a:r>
              <a:rPr lang="en-US" sz="1200" dirty="0">
                <a:solidFill>
                  <a:srgbClr val="2B4150"/>
                </a:solidFill>
                <a:latin typeface="Source Sans Pro" pitchFamily="34" charset="0"/>
                <a:ea typeface="Source Sans Pro" pitchFamily="34" charset="-122"/>
                <a:cs typeface="Source Sans Pro" pitchFamily="34" charset="-120"/>
              </a:rPr>
              <a:t> </a:t>
            </a:r>
            <a:r>
              <a:rPr lang="en-US" sz="1200" dirty="0" err="1">
                <a:solidFill>
                  <a:srgbClr val="2B4150"/>
                </a:solidFill>
                <a:latin typeface="Source Sans Pro" pitchFamily="34" charset="0"/>
                <a:ea typeface="Source Sans Pro" pitchFamily="34" charset="-122"/>
                <a:cs typeface="Source Sans Pro" pitchFamily="34" charset="-120"/>
              </a:rPr>
              <a:t>tumbuh</a:t>
            </a:r>
            <a:r>
              <a:rPr lang="en-US" sz="1200" dirty="0">
                <a:solidFill>
                  <a:srgbClr val="2B4150"/>
                </a:solidFill>
                <a:latin typeface="Source Sans Pro" pitchFamily="34" charset="0"/>
                <a:ea typeface="Source Sans Pro" pitchFamily="34" charset="-122"/>
                <a:cs typeface="Source Sans Pro" pitchFamily="34" charset="-120"/>
              </a:rPr>
              <a:t> </a:t>
            </a:r>
            <a:r>
              <a:rPr lang="en-US" sz="1200" dirty="0" err="1">
                <a:solidFill>
                  <a:srgbClr val="2B4150"/>
                </a:solidFill>
                <a:latin typeface="Source Sans Pro" pitchFamily="34" charset="0"/>
                <a:ea typeface="Source Sans Pro" pitchFamily="34" charset="-122"/>
                <a:cs typeface="Source Sans Pro" pitchFamily="34" charset="-120"/>
              </a:rPr>
              <a:t>kembang</a:t>
            </a:r>
            <a:r>
              <a:rPr lang="en-US" sz="1200" dirty="0">
                <a:solidFill>
                  <a:srgbClr val="2B4150"/>
                </a:solidFill>
                <a:latin typeface="Source Sans Pro" pitchFamily="34" charset="0"/>
                <a:ea typeface="Source Sans Pro" pitchFamily="34" charset="-122"/>
                <a:cs typeface="Source Sans Pro" pitchFamily="34" charset="-120"/>
              </a:rPr>
              <a:t> </a:t>
            </a:r>
            <a:r>
              <a:rPr lang="en-US" sz="1200" dirty="0" err="1">
                <a:solidFill>
                  <a:srgbClr val="2B4150"/>
                </a:solidFill>
                <a:latin typeface="Source Sans Pro" pitchFamily="34" charset="0"/>
                <a:ea typeface="Source Sans Pro" pitchFamily="34" charset="-122"/>
                <a:cs typeface="Source Sans Pro" pitchFamily="34" charset="-120"/>
              </a:rPr>
              <a:t>bayi</a:t>
            </a:r>
            <a:r>
              <a:rPr lang="en-US" sz="1200" dirty="0">
                <a:solidFill>
                  <a:srgbClr val="2B4150"/>
                </a:solidFill>
                <a:latin typeface="Source Sans Pro" pitchFamily="34" charset="0"/>
                <a:ea typeface="Source Sans Pro" pitchFamily="34" charset="-122"/>
                <a:cs typeface="Source Sans Pro" pitchFamily="34" charset="-120"/>
              </a:rPr>
              <a:t> yang </a:t>
            </a:r>
            <a:r>
              <a:rPr lang="en-US" sz="1200" dirty="0" err="1">
                <a:solidFill>
                  <a:srgbClr val="2B4150"/>
                </a:solidFill>
                <a:latin typeface="Source Sans Pro" pitchFamily="34" charset="0"/>
                <a:ea typeface="Source Sans Pro" pitchFamily="34" charset="-122"/>
                <a:cs typeface="Source Sans Pro" pitchFamily="34" charset="-120"/>
              </a:rPr>
              <a:t>sehat</a:t>
            </a:r>
            <a:r>
              <a:rPr lang="en-US" sz="1200" dirty="0">
                <a:solidFill>
                  <a:srgbClr val="2B4150"/>
                </a:solidFill>
                <a:latin typeface="Source Sans Pro" pitchFamily="34" charset="0"/>
                <a:ea typeface="Source Sans Pro" pitchFamily="34" charset="-122"/>
                <a:cs typeface="Source Sans Pro" pitchFamily="34" charset="-120"/>
              </a:rPr>
              <a:t>.</a:t>
            </a:r>
            <a:endParaRPr lang="en-US" sz="1200" dirty="0"/>
          </a:p>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Anagesik</a:t>
            </a:r>
            <a:r>
              <a:rPr lang="en-US" dirty="0"/>
              <a:t>, antibiotic, </a:t>
            </a:r>
            <a:r>
              <a:rPr lang="en-US" dirty="0" err="1"/>
              <a:t>uterotonika</a:t>
            </a:r>
            <a:r>
              <a:rPr lang="en-US" dirty="0"/>
              <a:t>, Fe, Asam </a:t>
            </a:r>
            <a:r>
              <a:rPr lang="en-US" dirty="0" err="1"/>
              <a:t>folat</a:t>
            </a:r>
            <a:r>
              <a:rPr lang="en-US" dirty="0"/>
              <a:t>, </a:t>
            </a:r>
            <a:r>
              <a:rPr lang="en-US" dirty="0" err="1"/>
              <a:t>anastesi</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D" b="1" dirty="0"/>
              <a:t>DVT</a:t>
            </a:r>
            <a:r>
              <a:rPr lang="en-ID" dirty="0"/>
              <a:t> </a:t>
            </a:r>
            <a:r>
              <a:rPr lang="en-ID" dirty="0" err="1"/>
              <a:t>adalah</a:t>
            </a:r>
            <a:r>
              <a:rPr lang="en-ID" dirty="0"/>
              <a:t> </a:t>
            </a:r>
            <a:r>
              <a:rPr lang="en-ID" dirty="0" err="1"/>
              <a:t>penyumbatan</a:t>
            </a:r>
            <a:r>
              <a:rPr lang="en-ID" dirty="0"/>
              <a:t> </a:t>
            </a:r>
            <a:r>
              <a:rPr lang="en-ID" dirty="0" err="1"/>
              <a:t>pembuluh</a:t>
            </a:r>
            <a:r>
              <a:rPr lang="en-ID" dirty="0"/>
              <a:t> </a:t>
            </a:r>
            <a:r>
              <a:rPr lang="en-ID" dirty="0" err="1"/>
              <a:t>darah</a:t>
            </a:r>
            <a:r>
              <a:rPr lang="en-ID" dirty="0"/>
              <a:t> vena oleh </a:t>
            </a:r>
            <a:r>
              <a:rPr lang="en-ID" dirty="0" err="1"/>
              <a:t>bekuan</a:t>
            </a:r>
            <a:r>
              <a:rPr lang="en-ID" dirty="0"/>
              <a:t> </a:t>
            </a:r>
            <a:r>
              <a:rPr lang="en-ID" dirty="0" err="1"/>
              <a:t>darah</a:t>
            </a:r>
            <a:r>
              <a:rPr lang="en-ID" dirty="0"/>
              <a:t> yang </a:t>
            </a:r>
            <a:r>
              <a:rPr lang="en-ID" dirty="0" err="1"/>
              <a:t>terbentuk</a:t>
            </a:r>
            <a:r>
              <a:rPr lang="en-ID" dirty="0"/>
              <a:t> di vena </a:t>
            </a:r>
            <a:r>
              <a:rPr lang="en-ID" dirty="0" err="1"/>
              <a:t>dalam</a:t>
            </a:r>
            <a:r>
              <a:rPr lang="en-ID" dirty="0"/>
              <a:t>, yang </a:t>
            </a:r>
            <a:r>
              <a:rPr lang="en-ID" dirty="0" err="1"/>
              <a:t>dapat</a:t>
            </a:r>
            <a:r>
              <a:rPr lang="en-ID" dirty="0"/>
              <a:t> </a:t>
            </a:r>
            <a:r>
              <a:rPr lang="en-ID" dirty="0" err="1"/>
              <a:t>mengganggu</a:t>
            </a:r>
            <a:r>
              <a:rPr lang="en-ID" dirty="0"/>
              <a:t> </a:t>
            </a:r>
            <a:r>
              <a:rPr lang="en-ID" dirty="0" err="1"/>
              <a:t>aliran</a:t>
            </a:r>
            <a:r>
              <a:rPr lang="en-ID" dirty="0"/>
              <a:t> </a:t>
            </a:r>
            <a:r>
              <a:rPr lang="en-ID" dirty="0" err="1"/>
              <a:t>darah</a:t>
            </a:r>
            <a:r>
              <a:rPr lang="en-ID" dirty="0"/>
              <a:t> dan </a:t>
            </a:r>
            <a:r>
              <a:rPr lang="en-ID" dirty="0" err="1"/>
              <a:t>berisiko</a:t>
            </a:r>
            <a:r>
              <a:rPr lang="en-ID" dirty="0"/>
              <a:t> </a:t>
            </a:r>
            <a:r>
              <a:rPr lang="en-ID" b="1" dirty="0" err="1"/>
              <a:t>menyebabkan</a:t>
            </a:r>
            <a:r>
              <a:rPr lang="en-ID" b="1" dirty="0"/>
              <a:t> emboli </a:t>
            </a:r>
            <a:r>
              <a:rPr lang="en-ID" b="1" dirty="0" err="1"/>
              <a:t>paru</a:t>
            </a:r>
            <a:r>
              <a:rPr lang="en-ID" b="1" dirty="0"/>
              <a:t> (pulmonary embolism)</a:t>
            </a:r>
            <a:r>
              <a:rPr lang="en-ID" dirty="0"/>
              <a:t> </a:t>
            </a:r>
            <a:r>
              <a:rPr lang="en-ID" dirty="0" err="1"/>
              <a:t>jika</a:t>
            </a:r>
            <a:r>
              <a:rPr lang="en-ID" dirty="0"/>
              <a:t> </a:t>
            </a:r>
            <a:r>
              <a:rPr lang="en-ID" dirty="0" err="1"/>
              <a:t>bekuan</a:t>
            </a:r>
            <a:r>
              <a:rPr lang="en-ID" dirty="0"/>
              <a:t> </a:t>
            </a:r>
            <a:r>
              <a:rPr lang="en-ID" dirty="0" err="1"/>
              <a:t>tersebut</a:t>
            </a:r>
            <a:r>
              <a:rPr lang="en-ID" dirty="0"/>
              <a:t> </a:t>
            </a:r>
            <a:r>
              <a:rPr lang="en-ID" dirty="0" err="1"/>
              <a:t>lepas</a:t>
            </a:r>
            <a:r>
              <a:rPr lang="en-ID" dirty="0"/>
              <a:t> dan </a:t>
            </a:r>
            <a:r>
              <a:rPr lang="en-ID" dirty="0" err="1"/>
              <a:t>mengalir</a:t>
            </a:r>
            <a:r>
              <a:rPr lang="en-ID" dirty="0"/>
              <a:t> </a:t>
            </a:r>
            <a:r>
              <a:rPr lang="en-ID" dirty="0" err="1"/>
              <a:t>ke</a:t>
            </a:r>
            <a:r>
              <a:rPr lang="en-ID" dirty="0"/>
              <a:t> </a:t>
            </a:r>
            <a:r>
              <a:rPr lang="en-ID" dirty="0" err="1"/>
              <a:t>paru-paru</a:t>
            </a:r>
            <a:r>
              <a:rPr lang="en-ID" dirty="0"/>
              <a:t>.</a:t>
            </a:r>
          </a:p>
          <a:p>
            <a:r>
              <a:rPr lang="en-ID" dirty="0" err="1"/>
              <a:t>peningkatan</a:t>
            </a:r>
            <a:r>
              <a:rPr lang="en-ID" dirty="0"/>
              <a:t> volume </a:t>
            </a:r>
            <a:r>
              <a:rPr lang="en-ID" dirty="0" err="1"/>
              <a:t>darah</a:t>
            </a:r>
            <a:r>
              <a:rPr lang="en-ID" dirty="0"/>
              <a:t> dan </a:t>
            </a:r>
            <a:r>
              <a:rPr lang="en-ID" dirty="0" err="1"/>
              <a:t>tekanan</a:t>
            </a:r>
            <a:r>
              <a:rPr lang="en-ID" dirty="0"/>
              <a:t> uterus </a:t>
            </a:r>
            <a:br>
              <a:rPr lang="en-ID" dirty="0"/>
            </a:br>
            <a:r>
              <a:rPr lang="en-ID" dirty="0"/>
              <a:t>bed rest </a:t>
            </a:r>
            <a:r>
              <a:rPr lang="en-ID" dirty="0" err="1"/>
              <a:t>pascaoperasi</a:t>
            </a:r>
            <a:br>
              <a:rPr lang="en-ID" dirty="0"/>
            </a:br>
            <a:r>
              <a:rPr lang="en-ID" dirty="0"/>
              <a:t>Trauma pada vena (</a:t>
            </a:r>
            <a:r>
              <a:rPr lang="en-ID" dirty="0" err="1"/>
              <a:t>cedera</a:t>
            </a:r>
            <a:r>
              <a:rPr lang="en-ID" dirty="0"/>
              <a:t>, </a:t>
            </a:r>
            <a:r>
              <a:rPr lang="en-ID" dirty="0" err="1"/>
              <a:t>operasi</a:t>
            </a:r>
            <a:r>
              <a:rPr lang="en-ID" dirty="0"/>
              <a: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D" b="1" dirty="0"/>
              <a:t>Thrombin (</a:t>
            </a:r>
            <a:r>
              <a:rPr lang="en-ID" b="1" dirty="0" err="1"/>
              <a:t>gangguan</a:t>
            </a:r>
            <a:r>
              <a:rPr lang="en-ID" b="1" dirty="0"/>
              <a:t> </a:t>
            </a:r>
            <a:r>
              <a:rPr lang="en-ID" b="1" dirty="0" err="1"/>
              <a:t>koagulasi</a:t>
            </a:r>
            <a:r>
              <a:rPr lang="en-ID" b="1" dirty="0"/>
              <a:t>)</a:t>
            </a:r>
            <a:r>
              <a:rPr lang="en-ID" dirty="0"/>
              <a:t> – </a:t>
            </a:r>
            <a:r>
              <a:rPr lang="en-ID" dirty="0" err="1"/>
              <a:t>Gangguan</a:t>
            </a:r>
            <a:r>
              <a:rPr lang="en-ID" dirty="0"/>
              <a:t> </a:t>
            </a:r>
            <a:r>
              <a:rPr lang="en-ID" dirty="0" err="1"/>
              <a:t>pembekuan</a:t>
            </a:r>
            <a:r>
              <a:rPr lang="en-ID" dirty="0"/>
              <a:t> </a:t>
            </a:r>
            <a:r>
              <a:rPr lang="en-ID" dirty="0" err="1"/>
              <a:t>darah</a:t>
            </a:r>
            <a:r>
              <a:rPr lang="en-ID" dirty="0"/>
              <a:t> </a:t>
            </a:r>
            <a:r>
              <a:rPr lang="en-ID" dirty="0" err="1"/>
              <a:t>seperti</a:t>
            </a:r>
            <a:r>
              <a:rPr lang="en-ID" dirty="0"/>
              <a:t> DIC (Disseminated Intravascular Coagulation), </a:t>
            </a:r>
            <a:r>
              <a:rPr lang="en-ID" dirty="0" err="1"/>
              <a:t>kelainan</a:t>
            </a:r>
            <a:r>
              <a:rPr lang="en-ID" dirty="0"/>
              <a:t> </a:t>
            </a:r>
            <a:r>
              <a:rPr lang="en-ID" dirty="0" err="1"/>
              <a:t>trombosit</a:t>
            </a:r>
            <a:r>
              <a:rPr lang="en-ID" dirty="0"/>
              <a:t>, </a:t>
            </a:r>
            <a:r>
              <a:rPr lang="en-ID" dirty="0" err="1"/>
              <a:t>atau</a:t>
            </a:r>
            <a:r>
              <a:rPr lang="en-ID" dirty="0"/>
              <a:t> </a:t>
            </a:r>
            <a:r>
              <a:rPr lang="en-ID" dirty="0" err="1"/>
              <a:t>penggunaan</a:t>
            </a:r>
            <a:r>
              <a:rPr lang="en-ID" dirty="0"/>
              <a:t> </a:t>
            </a:r>
            <a:r>
              <a:rPr lang="en-ID" dirty="0" err="1"/>
              <a:t>antikoagulan</a:t>
            </a:r>
            <a:r>
              <a:rPr lang="en-ID" dirty="0"/>
              <a:t>.</a:t>
            </a:r>
          </a:p>
          <a:p>
            <a:pPr>
              <a:buNone/>
            </a:pPr>
            <a:r>
              <a:rPr lang="en-ID" b="1" dirty="0" err="1"/>
              <a:t>Sekunder</a:t>
            </a:r>
            <a:r>
              <a:rPr lang="en-ID" b="1" dirty="0"/>
              <a:t>:</a:t>
            </a:r>
          </a:p>
          <a:p>
            <a:pPr>
              <a:buNone/>
            </a:pPr>
            <a:r>
              <a:rPr lang="en-ID" b="1" dirty="0" err="1"/>
              <a:t>Retensio</a:t>
            </a:r>
            <a:r>
              <a:rPr lang="en-ID" b="1" dirty="0"/>
              <a:t> </a:t>
            </a:r>
            <a:r>
              <a:rPr lang="en-ID" b="1" dirty="0" err="1"/>
              <a:t>jaringan</a:t>
            </a:r>
            <a:r>
              <a:rPr lang="en-ID" b="1" dirty="0"/>
              <a:t> </a:t>
            </a:r>
            <a:r>
              <a:rPr lang="en-ID" b="1" dirty="0" err="1"/>
              <a:t>plasenta</a:t>
            </a:r>
            <a:r>
              <a:rPr lang="en-ID" dirty="0"/>
              <a:t> – Sisa </a:t>
            </a:r>
            <a:r>
              <a:rPr lang="en-ID" dirty="0" err="1"/>
              <a:t>jaringan</a:t>
            </a:r>
            <a:r>
              <a:rPr lang="en-ID" dirty="0"/>
              <a:t> yang </a:t>
            </a:r>
            <a:r>
              <a:rPr lang="en-ID" dirty="0" err="1"/>
              <a:t>tertinggal</a:t>
            </a:r>
            <a:r>
              <a:rPr lang="en-ID" dirty="0"/>
              <a:t> </a:t>
            </a:r>
            <a:r>
              <a:rPr lang="en-ID" dirty="0" err="1"/>
              <a:t>memicu</a:t>
            </a:r>
            <a:r>
              <a:rPr lang="en-ID" dirty="0"/>
              <a:t> </a:t>
            </a:r>
            <a:r>
              <a:rPr lang="en-ID" dirty="0" err="1"/>
              <a:t>perdarahan</a:t>
            </a:r>
            <a:r>
              <a:rPr lang="en-ID" dirty="0"/>
              <a:t> dan </a:t>
            </a:r>
            <a:r>
              <a:rPr lang="en-ID" dirty="0" err="1"/>
              <a:t>infeksi</a:t>
            </a:r>
            <a:r>
              <a:rPr lang="en-ID" dirty="0"/>
              <a:t>.</a:t>
            </a:r>
          </a:p>
          <a:p>
            <a:pPr>
              <a:buNone/>
            </a:pPr>
            <a:r>
              <a:rPr lang="en-ID" b="1" dirty="0" err="1"/>
              <a:t>Infeksi</a:t>
            </a:r>
            <a:r>
              <a:rPr lang="en-ID" b="1" dirty="0"/>
              <a:t>/endometritis</a:t>
            </a:r>
            <a:r>
              <a:rPr lang="en-ID" dirty="0"/>
              <a:t> – </a:t>
            </a:r>
            <a:r>
              <a:rPr lang="en-ID" dirty="0" err="1"/>
              <a:t>Peradangan</a:t>
            </a:r>
            <a:r>
              <a:rPr lang="en-ID" dirty="0"/>
              <a:t> pada </a:t>
            </a:r>
            <a:r>
              <a:rPr lang="en-ID" dirty="0" err="1"/>
              <a:t>lapisan</a:t>
            </a:r>
            <a:r>
              <a:rPr lang="en-ID" dirty="0"/>
              <a:t> </a:t>
            </a:r>
            <a:r>
              <a:rPr lang="en-ID" dirty="0" err="1"/>
              <a:t>dalam</a:t>
            </a:r>
            <a:r>
              <a:rPr lang="en-ID" dirty="0"/>
              <a:t> </a:t>
            </a:r>
            <a:r>
              <a:rPr lang="en-ID" dirty="0" err="1"/>
              <a:t>rahim</a:t>
            </a:r>
            <a:r>
              <a:rPr lang="en-ID" dirty="0"/>
              <a:t> </a:t>
            </a:r>
            <a:r>
              <a:rPr lang="en-ID" dirty="0" err="1"/>
              <a:t>akibat</a:t>
            </a:r>
            <a:r>
              <a:rPr lang="en-ID" dirty="0"/>
              <a:t> </a:t>
            </a:r>
            <a:r>
              <a:rPr lang="en-ID" dirty="0" err="1"/>
              <a:t>infeksi</a:t>
            </a:r>
            <a:r>
              <a:rPr lang="en-ID" dirty="0"/>
              <a:t>, </a:t>
            </a:r>
            <a:r>
              <a:rPr lang="en-ID" dirty="0" err="1"/>
              <a:t>sering</a:t>
            </a:r>
            <a:r>
              <a:rPr lang="en-ID" dirty="0"/>
              <a:t> </a:t>
            </a:r>
            <a:r>
              <a:rPr lang="en-ID" dirty="0" err="1"/>
              <a:t>disertai</a:t>
            </a:r>
            <a:r>
              <a:rPr lang="en-ID" dirty="0"/>
              <a:t> </a:t>
            </a:r>
            <a:r>
              <a:rPr lang="en-ID" dirty="0" err="1"/>
              <a:t>demam</a:t>
            </a:r>
            <a:r>
              <a:rPr lang="en-ID" dirty="0"/>
              <a:t> dan </a:t>
            </a:r>
            <a:r>
              <a:rPr lang="en-ID" dirty="0" err="1"/>
              <a:t>lokia</a:t>
            </a:r>
            <a:r>
              <a:rPr lang="en-ID" dirty="0"/>
              <a:t> </a:t>
            </a:r>
            <a:r>
              <a:rPr lang="en-ID" dirty="0" err="1"/>
              <a:t>berbau</a:t>
            </a:r>
            <a:r>
              <a:rPr lang="en-ID" dirty="0"/>
              <a:t>.</a:t>
            </a:r>
          </a:p>
          <a:p>
            <a:pPr>
              <a:buNone/>
            </a:pPr>
            <a:r>
              <a:rPr lang="en-ID" b="1" dirty="0" err="1"/>
              <a:t>Subinvolusi</a:t>
            </a:r>
            <a:r>
              <a:rPr lang="en-ID" b="1" dirty="0"/>
              <a:t> uterus</a:t>
            </a:r>
            <a:r>
              <a:rPr lang="en-ID" dirty="0"/>
              <a:t> – Rahim </a:t>
            </a:r>
            <a:r>
              <a:rPr lang="en-ID" dirty="0" err="1"/>
              <a:t>tidak</a:t>
            </a:r>
            <a:r>
              <a:rPr lang="en-ID" dirty="0"/>
              <a:t> </a:t>
            </a:r>
            <a:r>
              <a:rPr lang="en-ID" dirty="0" err="1"/>
              <a:t>mengecil</a:t>
            </a:r>
            <a:r>
              <a:rPr lang="en-ID" dirty="0"/>
              <a:t> </a:t>
            </a:r>
            <a:r>
              <a:rPr lang="en-ID" dirty="0" err="1"/>
              <a:t>sebagaimana</a:t>
            </a:r>
            <a:r>
              <a:rPr lang="en-ID" dirty="0"/>
              <a:t> </a:t>
            </a:r>
            <a:r>
              <a:rPr lang="en-ID" dirty="0" err="1"/>
              <a:t>mestinya</a:t>
            </a:r>
            <a:r>
              <a:rPr lang="en-ID" dirty="0"/>
              <a:t> </a:t>
            </a:r>
            <a:r>
              <a:rPr lang="en-ID" dirty="0" err="1"/>
              <a:t>pascapersalinan</a:t>
            </a:r>
            <a:r>
              <a:rPr lang="en-ID" dirty="0"/>
              <a:t>.</a:t>
            </a:r>
          </a:p>
          <a:p>
            <a:pPr>
              <a:buNone/>
            </a:pPr>
            <a:r>
              <a:rPr lang="en-ID" b="1" dirty="0" err="1"/>
              <a:t>Gangguan</a:t>
            </a:r>
            <a:r>
              <a:rPr lang="en-ID" b="1" dirty="0"/>
              <a:t> </a:t>
            </a:r>
            <a:r>
              <a:rPr lang="en-ID" b="1" dirty="0" err="1"/>
              <a:t>hemostasis</a:t>
            </a:r>
            <a:r>
              <a:rPr lang="en-ID" dirty="0"/>
              <a:t> – </a:t>
            </a:r>
            <a:r>
              <a:rPr lang="en-ID" dirty="0" err="1"/>
              <a:t>Seperti</a:t>
            </a:r>
            <a:r>
              <a:rPr lang="en-ID" dirty="0"/>
              <a:t> pada </a:t>
            </a:r>
            <a:r>
              <a:rPr lang="en-ID" dirty="0" err="1"/>
              <a:t>kasus</a:t>
            </a:r>
            <a:r>
              <a:rPr lang="en-ID" dirty="0"/>
              <a:t> </a:t>
            </a:r>
            <a:r>
              <a:rPr lang="en-ID" dirty="0" err="1"/>
              <a:t>koagulopati</a:t>
            </a:r>
            <a:r>
              <a:rPr lang="en-ID" dirty="0"/>
              <a:t> yang </a:t>
            </a:r>
            <a:r>
              <a:rPr lang="en-ID" dirty="0" err="1"/>
              <a:t>terlambat</a:t>
            </a:r>
            <a:r>
              <a:rPr lang="en-ID" dirty="0"/>
              <a:t> </a:t>
            </a:r>
            <a:r>
              <a:rPr lang="en-ID" dirty="0" err="1"/>
              <a:t>terdiagnosis</a:t>
            </a:r>
            <a:r>
              <a:rPr lang="en-ID" dirty="0"/>
              <a:t>.</a:t>
            </a:r>
          </a:p>
          <a:p>
            <a:r>
              <a:rPr lang="en-ID" b="1" dirty="0"/>
              <a:t>AVM (arteriovenous malformation)</a:t>
            </a:r>
            <a:r>
              <a:rPr lang="en-ID" dirty="0"/>
              <a:t> – </a:t>
            </a:r>
            <a:r>
              <a:rPr lang="en-ID" dirty="0" err="1"/>
              <a:t>Jarang</a:t>
            </a:r>
            <a:r>
              <a:rPr lang="en-ID" dirty="0"/>
              <a:t>, </a:t>
            </a:r>
            <a:r>
              <a:rPr lang="en-ID" dirty="0" err="1"/>
              <a:t>tetapi</a:t>
            </a:r>
            <a:r>
              <a:rPr lang="en-ID" dirty="0"/>
              <a:t> </a:t>
            </a:r>
            <a:r>
              <a:rPr lang="en-ID" dirty="0" err="1"/>
              <a:t>dapat</a:t>
            </a:r>
            <a:r>
              <a:rPr lang="en-ID" dirty="0"/>
              <a:t> </a:t>
            </a:r>
            <a:r>
              <a:rPr lang="en-ID" dirty="0" err="1"/>
              <a:t>menyebabkan</a:t>
            </a:r>
            <a:r>
              <a:rPr lang="en-ID" dirty="0"/>
              <a:t> </a:t>
            </a:r>
            <a:r>
              <a:rPr lang="en-ID" dirty="0" err="1"/>
              <a:t>perdarahan</a:t>
            </a:r>
            <a:r>
              <a:rPr lang="en-ID" dirty="0"/>
              <a:t> </a:t>
            </a:r>
            <a:r>
              <a:rPr lang="en-ID" dirty="0" err="1"/>
              <a:t>hebat</a:t>
            </a:r>
            <a:r>
              <a:rPr lang="en-ID" dirty="0"/>
              <a:t>.</a:t>
            </a:r>
          </a:p>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D" dirty="0"/>
              <a:t>Salpingitis </a:t>
            </a:r>
            <a:r>
              <a:rPr lang="en-ID" dirty="0" err="1"/>
              <a:t>adalah</a:t>
            </a:r>
            <a:r>
              <a:rPr lang="en-ID" dirty="0"/>
              <a:t> </a:t>
            </a:r>
            <a:r>
              <a:rPr lang="en-ID" b="1" dirty="0" err="1"/>
              <a:t>peradangan</a:t>
            </a:r>
            <a:r>
              <a:rPr lang="en-ID" b="1" dirty="0"/>
              <a:t> pada tuba </a:t>
            </a:r>
            <a:r>
              <a:rPr lang="en-ID" b="1" dirty="0" err="1"/>
              <a:t>falopi</a:t>
            </a:r>
            <a:r>
              <a:rPr lang="en-ID" dirty="0"/>
              <a:t>, </a:t>
            </a:r>
            <a:r>
              <a:rPr lang="en-ID" dirty="0" err="1"/>
              <a:t>yaitu</a:t>
            </a:r>
            <a:r>
              <a:rPr lang="en-ID" dirty="0"/>
              <a:t> </a:t>
            </a:r>
            <a:r>
              <a:rPr lang="en-ID" dirty="0" err="1"/>
              <a:t>saluran</a:t>
            </a:r>
            <a:r>
              <a:rPr lang="en-ID" dirty="0"/>
              <a:t> yang </a:t>
            </a:r>
            <a:r>
              <a:rPr lang="en-ID" dirty="0" err="1"/>
              <a:t>menghubungkan</a:t>
            </a:r>
            <a:r>
              <a:rPr lang="en-ID" dirty="0"/>
              <a:t> ovarium (</a:t>
            </a:r>
            <a:r>
              <a:rPr lang="en-ID" dirty="0" err="1"/>
              <a:t>indung</a:t>
            </a:r>
            <a:r>
              <a:rPr lang="en-ID" dirty="0"/>
              <a:t> </a:t>
            </a:r>
            <a:r>
              <a:rPr lang="en-ID" dirty="0" err="1"/>
              <a:t>telur</a:t>
            </a:r>
            <a:r>
              <a:rPr lang="en-ID" dirty="0"/>
              <a:t>) </a:t>
            </a:r>
            <a:r>
              <a:rPr lang="en-ID" dirty="0" err="1"/>
              <a:t>dengan</a:t>
            </a:r>
            <a:r>
              <a:rPr lang="en-ID" dirty="0"/>
              <a:t> </a:t>
            </a:r>
            <a:r>
              <a:rPr lang="en-ID" dirty="0" err="1"/>
              <a:t>rahim</a:t>
            </a:r>
            <a:r>
              <a:rPr lang="en-ID" dirty="0"/>
              <a:t>.</a:t>
            </a:r>
          </a:p>
          <a:p>
            <a:r>
              <a:rPr lang="en-ID" dirty="0" err="1"/>
              <a:t>Ooforitis</a:t>
            </a:r>
            <a:r>
              <a:rPr lang="en-ID" dirty="0"/>
              <a:t> </a:t>
            </a:r>
            <a:r>
              <a:rPr lang="en-ID" dirty="0" err="1"/>
              <a:t>adalah</a:t>
            </a:r>
            <a:r>
              <a:rPr lang="en-ID" dirty="0"/>
              <a:t> </a:t>
            </a:r>
            <a:r>
              <a:rPr lang="en-ID" b="1" dirty="0" err="1"/>
              <a:t>peradangan</a:t>
            </a:r>
            <a:r>
              <a:rPr lang="en-ID" b="1" dirty="0"/>
              <a:t> pada ovarium</a:t>
            </a:r>
            <a:r>
              <a:rPr lang="en-ID" dirty="0"/>
              <a:t> (</a:t>
            </a:r>
            <a:r>
              <a:rPr lang="en-ID" dirty="0" err="1"/>
              <a:t>indung</a:t>
            </a:r>
            <a:r>
              <a:rPr lang="en-ID" dirty="0"/>
              <a:t> </a:t>
            </a:r>
            <a:r>
              <a:rPr lang="en-ID" dirty="0" err="1"/>
              <a:t>telur</a:t>
            </a:r>
            <a:r>
              <a:rPr lang="en-ID" dirty="0"/>
              <a: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2.png"/><Relationship Id="rId7"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microsoft.com/office/2007/relationships/hdphoto" Target="../media/hdphoto2.wdp"/><Relationship Id="rId5" Type="http://schemas.openxmlformats.org/officeDocument/2006/relationships/image" Target="../media/image43.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9.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1.xml"/><Relationship Id="rId1" Type="http://schemas.openxmlformats.org/officeDocument/2006/relationships/slideLayout" Target="../slideLayouts/slideLayout10.xml"/><Relationship Id="rId5" Type="http://schemas.openxmlformats.org/officeDocument/2006/relationships/image" Target="../media/image52.png"/><Relationship Id="rId4" Type="http://schemas.openxmlformats.org/officeDocument/2006/relationships/image" Target="../media/image51.png"/></Relationships>
</file>

<file path=ppt/slides/_rels/slide2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6.xml"/><Relationship Id="rId1" Type="http://schemas.openxmlformats.org/officeDocument/2006/relationships/slideLayout" Target="../slideLayouts/slideLayout8.xml"/><Relationship Id="rId5" Type="http://schemas.openxmlformats.org/officeDocument/2006/relationships/image" Target="../media/image62.png"/><Relationship Id="rId4" Type="http://schemas.openxmlformats.org/officeDocument/2006/relationships/image" Target="../media/image61.png"/></Relationships>
</file>

<file path=ppt/slides/_rels/slide2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7.xml"/><Relationship Id="rId1" Type="http://schemas.openxmlformats.org/officeDocument/2006/relationships/slideLayout" Target="../slideLayouts/slideLayout9.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0.gif"/><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3" name="Text 0"/>
          <p:cNvSpPr/>
          <p:nvPr/>
        </p:nvSpPr>
        <p:spPr>
          <a:xfrm>
            <a:off x="6756440" y="1388268"/>
            <a:ext cx="7556421" cy="2126337"/>
          </a:xfrm>
          <a:prstGeom prst="rect">
            <a:avLst/>
          </a:prstGeom>
          <a:noFill/>
          <a:ln/>
        </p:spPr>
        <p:txBody>
          <a:bodyPr wrap="square" lIns="0" tIns="0" rIns="0" bIns="0" rtlCol="0" anchor="t"/>
          <a:lstStyle/>
          <a:p>
            <a:pPr marL="0" indent="0" algn="ctr">
              <a:lnSpc>
                <a:spcPts val="5550"/>
              </a:lnSpc>
              <a:buNone/>
            </a:pPr>
            <a:r>
              <a:rPr lang="en-US" sz="4450" b="1" dirty="0">
                <a:solidFill>
                  <a:srgbClr val="124E73"/>
                </a:solidFill>
                <a:latin typeface="Mongolian Baiti" panose="03000500000000000000" pitchFamily="66" charset="0"/>
                <a:ea typeface="MuseoModerno Medium" pitchFamily="34" charset="-122"/>
                <a:cs typeface="Mongolian Baiti" panose="03000500000000000000" pitchFamily="66" charset="0"/>
              </a:rPr>
              <a:t>DETEKSI DINI PENYULIT ATAU KOMPLIKASI DALAM NIFAS DAN MENYUSUI</a:t>
            </a:r>
            <a:endParaRPr lang="en-US" sz="4450" b="1" dirty="0">
              <a:latin typeface="Mongolian Baiti" panose="03000500000000000000" pitchFamily="66" charset="0"/>
              <a:cs typeface="Mongolian Baiti" panose="03000500000000000000" pitchFamily="66" charset="0"/>
            </a:endParaRPr>
          </a:p>
        </p:txBody>
      </p:sp>
      <p:sp>
        <p:nvSpPr>
          <p:cNvPr id="5" name="Shape 2"/>
          <p:cNvSpPr/>
          <p:nvPr/>
        </p:nvSpPr>
        <p:spPr>
          <a:xfrm>
            <a:off x="6280190" y="6382822"/>
            <a:ext cx="362903" cy="362903"/>
          </a:xfrm>
          <a:prstGeom prst="roundRect">
            <a:avLst>
              <a:gd name="adj" fmla="val 25194296"/>
            </a:avLst>
          </a:prstGeom>
          <a:noFill/>
          <a:ln w="7620">
            <a:solidFill>
              <a:srgbClr val="FFFFFF"/>
            </a:solidFill>
            <a:prstDash val="solid"/>
          </a:ln>
        </p:spPr>
      </p:sp>
      <p:sp>
        <p:nvSpPr>
          <p:cNvPr id="7" name="Text 3"/>
          <p:cNvSpPr/>
          <p:nvPr/>
        </p:nvSpPr>
        <p:spPr>
          <a:xfrm>
            <a:off x="6810794" y="7116009"/>
            <a:ext cx="2466141" cy="806410"/>
          </a:xfrm>
          <a:prstGeom prst="rect">
            <a:avLst/>
          </a:prstGeom>
          <a:noFill/>
          <a:ln/>
        </p:spPr>
        <p:txBody>
          <a:bodyPr wrap="none" lIns="0" tIns="0" rIns="0" bIns="0" rtlCol="0" anchor="t"/>
          <a:lstStyle/>
          <a:p>
            <a:pPr marL="0" indent="0" algn="l">
              <a:buNone/>
            </a:pPr>
            <a:r>
              <a:rPr lang="en-US" sz="1600" b="1" dirty="0">
                <a:solidFill>
                  <a:schemeClr val="accent4">
                    <a:lumMod val="75000"/>
                  </a:schemeClr>
                </a:solidFill>
                <a:latin typeface="Source Sans Pro Bold" pitchFamily="34" charset="0"/>
                <a:ea typeface="Source Sans Pro Bold" pitchFamily="34" charset="-122"/>
                <a:cs typeface="Source Sans Pro Bold" pitchFamily="34" charset="-120"/>
              </a:rPr>
              <a:t>Nicky DJ., M.KM</a:t>
            </a:r>
            <a:br>
              <a:rPr lang="en-US" sz="1600" b="1" dirty="0">
                <a:solidFill>
                  <a:schemeClr val="accent4">
                    <a:lumMod val="75000"/>
                  </a:schemeClr>
                </a:solidFill>
                <a:latin typeface="Source Sans Pro Bold" pitchFamily="34" charset="0"/>
                <a:ea typeface="Source Sans Pro Bold" pitchFamily="34" charset="-122"/>
                <a:cs typeface="Source Sans Pro Bold" pitchFamily="34" charset="-120"/>
              </a:rPr>
            </a:br>
            <a:r>
              <a:rPr lang="en-US" sz="1600" b="1" dirty="0">
                <a:solidFill>
                  <a:schemeClr val="accent4">
                    <a:lumMod val="75000"/>
                  </a:schemeClr>
                </a:solidFill>
                <a:latin typeface="Source Sans Pro Bold" pitchFamily="34" charset="0"/>
                <a:ea typeface="Source Sans Pro Bold" pitchFamily="34" charset="-122"/>
                <a:cs typeface="Source Sans Pro Bold" pitchFamily="34" charset="-120"/>
              </a:rPr>
              <a:t>Prodi S1 </a:t>
            </a:r>
            <a:r>
              <a:rPr lang="en-US" sz="1600" b="1" dirty="0" err="1">
                <a:solidFill>
                  <a:schemeClr val="accent4">
                    <a:lumMod val="75000"/>
                  </a:schemeClr>
                </a:solidFill>
                <a:latin typeface="Source Sans Pro Bold" pitchFamily="34" charset="0"/>
                <a:ea typeface="Source Sans Pro Bold" pitchFamily="34" charset="-122"/>
                <a:cs typeface="Source Sans Pro Bold" pitchFamily="34" charset="-120"/>
              </a:rPr>
              <a:t>Kebidanan</a:t>
            </a:r>
            <a:br>
              <a:rPr lang="en-US" sz="1600" b="1" dirty="0">
                <a:solidFill>
                  <a:schemeClr val="accent4">
                    <a:lumMod val="75000"/>
                  </a:schemeClr>
                </a:solidFill>
                <a:latin typeface="Source Sans Pro Bold" pitchFamily="34" charset="0"/>
                <a:ea typeface="Source Sans Pro Bold" pitchFamily="34" charset="-122"/>
                <a:cs typeface="Source Sans Pro Bold" pitchFamily="34" charset="-120"/>
              </a:rPr>
            </a:br>
            <a:r>
              <a:rPr lang="en-US" sz="1600" b="1" dirty="0">
                <a:solidFill>
                  <a:schemeClr val="accent4">
                    <a:lumMod val="75000"/>
                  </a:schemeClr>
                </a:solidFill>
                <a:latin typeface="Source Sans Pro Bold" pitchFamily="34" charset="0"/>
                <a:ea typeface="Source Sans Pro Bold" pitchFamily="34" charset="-122"/>
                <a:cs typeface="Source Sans Pro Bold" pitchFamily="34" charset="-120"/>
              </a:rPr>
              <a:t>STIKES </a:t>
            </a:r>
            <a:r>
              <a:rPr lang="en-US" sz="1600" b="1" dirty="0" err="1">
                <a:solidFill>
                  <a:schemeClr val="accent4">
                    <a:lumMod val="75000"/>
                  </a:schemeClr>
                </a:solidFill>
                <a:latin typeface="Source Sans Pro Bold" pitchFamily="34" charset="0"/>
                <a:ea typeface="Source Sans Pro Bold" pitchFamily="34" charset="-122"/>
                <a:cs typeface="Source Sans Pro Bold" pitchFamily="34" charset="-120"/>
              </a:rPr>
              <a:t>Widyagama</a:t>
            </a:r>
            <a:r>
              <a:rPr lang="en-US" sz="1600" b="1" dirty="0">
                <a:solidFill>
                  <a:schemeClr val="accent4">
                    <a:lumMod val="75000"/>
                  </a:schemeClr>
                </a:solidFill>
                <a:latin typeface="Source Sans Pro Bold" pitchFamily="34" charset="0"/>
                <a:ea typeface="Source Sans Pro Bold" pitchFamily="34" charset="-122"/>
                <a:cs typeface="Source Sans Pro Bold" pitchFamily="34" charset="-120"/>
              </a:rPr>
              <a:t> </a:t>
            </a:r>
            <a:r>
              <a:rPr lang="en-US" sz="1600" b="1" dirty="0" err="1">
                <a:solidFill>
                  <a:schemeClr val="accent4">
                    <a:lumMod val="75000"/>
                  </a:schemeClr>
                </a:solidFill>
                <a:latin typeface="Source Sans Pro Bold" pitchFamily="34" charset="0"/>
                <a:ea typeface="Source Sans Pro Bold" pitchFamily="34" charset="-122"/>
                <a:cs typeface="Source Sans Pro Bold" pitchFamily="34" charset="-120"/>
              </a:rPr>
              <a:t>Husada</a:t>
            </a:r>
            <a:endParaRPr lang="en-US" sz="1600" dirty="0">
              <a:solidFill>
                <a:schemeClr val="accent4">
                  <a:lumMod val="75000"/>
                </a:schemeClr>
              </a:solidFill>
            </a:endParaRPr>
          </a:p>
        </p:txBody>
      </p:sp>
      <p:pic>
        <p:nvPicPr>
          <p:cNvPr id="1026" name="Picture 2" descr="TANDA BAHAYA MASA NIFAS – RSUD IBU FATMAWATI SOEKARNO KOTA SURAKARTA">
            <a:extLst>
              <a:ext uri="{FF2B5EF4-FFF2-40B4-BE49-F238E27FC236}">
                <a16:creationId xmlns:a16="http://schemas.microsoft.com/office/drawing/2014/main" id="{5D21D756-C4C8-7273-F6CF-BF5104A1B03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15" b="6699"/>
          <a:stretch/>
        </p:blipFill>
        <p:spPr bwMode="auto">
          <a:xfrm>
            <a:off x="47064" y="402781"/>
            <a:ext cx="7039536" cy="742403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835235"/>
          </a:xfrm>
          <a:prstGeom prst="rect">
            <a:avLst/>
          </a:prstGeom>
        </p:spPr>
      </p:pic>
      <p:sp>
        <p:nvSpPr>
          <p:cNvPr id="3" name="Text 0"/>
          <p:cNvSpPr/>
          <p:nvPr/>
        </p:nvSpPr>
        <p:spPr>
          <a:xfrm>
            <a:off x="793790" y="3554968"/>
            <a:ext cx="13042821" cy="1417558"/>
          </a:xfrm>
          <a:prstGeom prst="rect">
            <a:avLst/>
          </a:prstGeom>
          <a:noFill/>
          <a:ln/>
        </p:spPr>
        <p:txBody>
          <a:bodyPr wrap="square" lIns="0" tIns="0" rIns="0" bIns="0" rtlCol="0" anchor="t"/>
          <a:lstStyle/>
          <a:p>
            <a:pPr marL="0" indent="0">
              <a:lnSpc>
                <a:spcPts val="5550"/>
              </a:lnSpc>
              <a:buNone/>
            </a:pPr>
            <a:r>
              <a:rPr lang="en-US" sz="4450" b="1" dirty="0">
                <a:solidFill>
                  <a:schemeClr val="accent6">
                    <a:lumMod val="50000"/>
                  </a:schemeClr>
                </a:solidFill>
                <a:latin typeface="MuseoModerno Medium" pitchFamily="34" charset="0"/>
                <a:ea typeface="MuseoModerno Medium" pitchFamily="34" charset="-122"/>
                <a:cs typeface="MuseoModerno Medium" pitchFamily="34" charset="-120"/>
              </a:rPr>
              <a:t>Sakit Kepala, Nyeri Epigastrik, dan </a:t>
            </a:r>
            <a:r>
              <a:rPr lang="en-US" sz="4450" b="1" dirty="0" err="1">
                <a:solidFill>
                  <a:schemeClr val="accent6">
                    <a:lumMod val="50000"/>
                  </a:schemeClr>
                </a:solidFill>
                <a:latin typeface="MuseoModerno Medium" pitchFamily="34" charset="0"/>
                <a:ea typeface="MuseoModerno Medium" pitchFamily="34" charset="-122"/>
                <a:cs typeface="MuseoModerno Medium" pitchFamily="34" charset="-120"/>
              </a:rPr>
              <a:t>Penglihatan</a:t>
            </a:r>
            <a:r>
              <a:rPr lang="en-US" sz="4450" b="1" dirty="0">
                <a:solidFill>
                  <a:schemeClr val="accent6">
                    <a:lumMod val="50000"/>
                  </a:schemeClr>
                </a:solidFill>
                <a:latin typeface="MuseoModerno Medium" pitchFamily="34" charset="0"/>
                <a:ea typeface="MuseoModerno Medium" pitchFamily="34" charset="-122"/>
                <a:cs typeface="MuseoModerno Medium" pitchFamily="34" charset="-120"/>
              </a:rPr>
              <a:t> </a:t>
            </a:r>
            <a:r>
              <a:rPr lang="en-US" sz="4450" b="1" dirty="0" err="1">
                <a:solidFill>
                  <a:schemeClr val="accent6">
                    <a:lumMod val="50000"/>
                  </a:schemeClr>
                </a:solidFill>
                <a:latin typeface="MuseoModerno Medium" pitchFamily="34" charset="0"/>
                <a:ea typeface="MuseoModerno Medium" pitchFamily="34" charset="-122"/>
                <a:cs typeface="MuseoModerno Medium" pitchFamily="34" charset="-120"/>
              </a:rPr>
              <a:t>Kabur</a:t>
            </a:r>
            <a:endParaRPr lang="en-US" sz="4450" b="1" dirty="0">
              <a:solidFill>
                <a:schemeClr val="accent6">
                  <a:lumMod val="50000"/>
                </a:schemeClr>
              </a:solidFill>
            </a:endParaRPr>
          </a:p>
        </p:txBody>
      </p:sp>
      <p:sp>
        <p:nvSpPr>
          <p:cNvPr id="4" name="Shape 1"/>
          <p:cNvSpPr/>
          <p:nvPr/>
        </p:nvSpPr>
        <p:spPr>
          <a:xfrm>
            <a:off x="793790" y="5567839"/>
            <a:ext cx="510302" cy="510302"/>
          </a:xfrm>
          <a:prstGeom prst="roundRect">
            <a:avLst>
              <a:gd name="adj" fmla="val 6667"/>
            </a:avLst>
          </a:prstGeom>
          <a:solidFill>
            <a:srgbClr val="F3EEE3"/>
          </a:solidFill>
          <a:ln/>
        </p:spPr>
      </p:sp>
      <p:sp>
        <p:nvSpPr>
          <p:cNvPr id="5" name="Text 2"/>
          <p:cNvSpPr/>
          <p:nvPr/>
        </p:nvSpPr>
        <p:spPr>
          <a:xfrm>
            <a:off x="878860" y="5610344"/>
            <a:ext cx="340162" cy="425291"/>
          </a:xfrm>
          <a:prstGeom prst="rect">
            <a:avLst/>
          </a:prstGeom>
          <a:noFill/>
          <a:ln/>
        </p:spPr>
        <p:txBody>
          <a:bodyPr wrap="none" lIns="0" tIns="0" rIns="0" bIns="0" rtlCol="0" anchor="t"/>
          <a:lstStyle/>
          <a:p>
            <a:pPr marL="0" indent="0" algn="ctr">
              <a:lnSpc>
                <a:spcPts val="2650"/>
              </a:lnSpc>
              <a:buNone/>
            </a:pPr>
            <a:r>
              <a:rPr lang="en-US" sz="2650" dirty="0">
                <a:solidFill>
                  <a:srgbClr val="2B4150"/>
                </a:solidFill>
                <a:latin typeface="MuseoModerno Medium" pitchFamily="34" charset="0"/>
                <a:ea typeface="MuseoModerno Medium" pitchFamily="34" charset="-122"/>
                <a:cs typeface="MuseoModerno Medium" pitchFamily="34" charset="-120"/>
              </a:rPr>
              <a:t>1</a:t>
            </a:r>
            <a:endParaRPr lang="en-US" sz="2650" dirty="0"/>
          </a:p>
        </p:txBody>
      </p:sp>
      <p:sp>
        <p:nvSpPr>
          <p:cNvPr id="6" name="Text 3"/>
          <p:cNvSpPr/>
          <p:nvPr/>
        </p:nvSpPr>
        <p:spPr>
          <a:xfrm>
            <a:off x="1530906" y="5567839"/>
            <a:ext cx="2835235" cy="354330"/>
          </a:xfrm>
          <a:prstGeom prst="rect">
            <a:avLst/>
          </a:prstGeom>
          <a:noFill/>
          <a:ln/>
        </p:spPr>
        <p:txBody>
          <a:bodyPr wrap="none" lIns="0" tIns="0" rIns="0" bIns="0" rtlCol="0" anchor="t"/>
          <a:lstStyle/>
          <a:p>
            <a:pPr marL="0" indent="0">
              <a:lnSpc>
                <a:spcPts val="2750"/>
              </a:lnSpc>
              <a:buNone/>
            </a:pPr>
            <a:r>
              <a:rPr lang="en-US" sz="2200" b="1" dirty="0">
                <a:solidFill>
                  <a:srgbClr val="2B4150"/>
                </a:solidFill>
                <a:latin typeface="MuseoModerno Medium" pitchFamily="34" charset="0"/>
                <a:ea typeface="MuseoModerno Medium" pitchFamily="34" charset="-122"/>
                <a:cs typeface="MuseoModerno Medium" pitchFamily="34" charset="-120"/>
              </a:rPr>
              <a:t>Sakit Kepala Parah</a:t>
            </a:r>
            <a:endParaRPr lang="en-US" sz="2200" b="1" dirty="0"/>
          </a:p>
        </p:txBody>
      </p:sp>
      <p:sp>
        <p:nvSpPr>
          <p:cNvPr id="7" name="Text 4"/>
          <p:cNvSpPr/>
          <p:nvPr/>
        </p:nvSpPr>
        <p:spPr>
          <a:xfrm>
            <a:off x="1530906" y="6058257"/>
            <a:ext cx="3459242" cy="1451610"/>
          </a:xfrm>
          <a:prstGeom prst="rect">
            <a:avLst/>
          </a:prstGeom>
          <a:noFill/>
          <a:ln/>
        </p:spPr>
        <p:txBody>
          <a:bodyPr wrap="square" lIns="0" tIns="0" rIns="0" bIns="0" rtlCol="0" anchor="t"/>
          <a:lstStyle/>
          <a:p>
            <a:pPr marL="0" indent="0">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Sakit kepala parah dan terus-menerus bisa menjadi tanda preeklamsia atau masalah neurologis yang serius.</a:t>
            </a:r>
            <a:endParaRPr lang="en-US" sz="1750" dirty="0"/>
          </a:p>
        </p:txBody>
      </p:sp>
      <p:sp>
        <p:nvSpPr>
          <p:cNvPr id="8" name="Shape 5"/>
          <p:cNvSpPr/>
          <p:nvPr/>
        </p:nvSpPr>
        <p:spPr>
          <a:xfrm>
            <a:off x="5216962" y="5567839"/>
            <a:ext cx="510302" cy="510302"/>
          </a:xfrm>
          <a:prstGeom prst="roundRect">
            <a:avLst>
              <a:gd name="adj" fmla="val 6667"/>
            </a:avLst>
          </a:prstGeom>
          <a:solidFill>
            <a:srgbClr val="F3EEE3"/>
          </a:solidFill>
          <a:ln/>
        </p:spPr>
      </p:sp>
      <p:sp>
        <p:nvSpPr>
          <p:cNvPr id="9" name="Text 6"/>
          <p:cNvSpPr/>
          <p:nvPr/>
        </p:nvSpPr>
        <p:spPr>
          <a:xfrm>
            <a:off x="5302032" y="5610344"/>
            <a:ext cx="340162" cy="425291"/>
          </a:xfrm>
          <a:prstGeom prst="rect">
            <a:avLst/>
          </a:prstGeom>
          <a:noFill/>
          <a:ln/>
        </p:spPr>
        <p:txBody>
          <a:bodyPr wrap="none" lIns="0" tIns="0" rIns="0" bIns="0" rtlCol="0" anchor="t"/>
          <a:lstStyle/>
          <a:p>
            <a:pPr marL="0" indent="0" algn="ctr">
              <a:lnSpc>
                <a:spcPts val="2650"/>
              </a:lnSpc>
              <a:buNone/>
            </a:pPr>
            <a:r>
              <a:rPr lang="en-US" sz="2650" dirty="0">
                <a:solidFill>
                  <a:srgbClr val="2B4150"/>
                </a:solidFill>
                <a:latin typeface="MuseoModerno Medium" pitchFamily="34" charset="0"/>
                <a:ea typeface="MuseoModerno Medium" pitchFamily="34" charset="-122"/>
                <a:cs typeface="MuseoModerno Medium" pitchFamily="34" charset="-120"/>
              </a:rPr>
              <a:t>2</a:t>
            </a:r>
            <a:endParaRPr lang="en-US" sz="2650" dirty="0"/>
          </a:p>
        </p:txBody>
      </p:sp>
      <p:sp>
        <p:nvSpPr>
          <p:cNvPr id="10" name="Text 7"/>
          <p:cNvSpPr/>
          <p:nvPr/>
        </p:nvSpPr>
        <p:spPr>
          <a:xfrm>
            <a:off x="5954078" y="5567839"/>
            <a:ext cx="2835235" cy="354330"/>
          </a:xfrm>
          <a:prstGeom prst="rect">
            <a:avLst/>
          </a:prstGeom>
          <a:noFill/>
          <a:ln/>
        </p:spPr>
        <p:txBody>
          <a:bodyPr wrap="none" lIns="0" tIns="0" rIns="0" bIns="0" rtlCol="0" anchor="t"/>
          <a:lstStyle/>
          <a:p>
            <a:pPr marL="0" indent="0">
              <a:lnSpc>
                <a:spcPts val="2750"/>
              </a:lnSpc>
              <a:buNone/>
            </a:pPr>
            <a:r>
              <a:rPr lang="en-US" sz="2200" b="1" dirty="0">
                <a:solidFill>
                  <a:srgbClr val="2B4150"/>
                </a:solidFill>
                <a:latin typeface="MuseoModerno Medium" pitchFamily="34" charset="0"/>
                <a:ea typeface="MuseoModerno Medium" pitchFamily="34" charset="-122"/>
                <a:cs typeface="MuseoModerno Medium" pitchFamily="34" charset="-120"/>
              </a:rPr>
              <a:t>Nyeri Epigastrik</a:t>
            </a:r>
            <a:endParaRPr lang="en-US" sz="2200" b="1" dirty="0"/>
          </a:p>
        </p:txBody>
      </p:sp>
      <p:sp>
        <p:nvSpPr>
          <p:cNvPr id="11" name="Text 8"/>
          <p:cNvSpPr/>
          <p:nvPr/>
        </p:nvSpPr>
        <p:spPr>
          <a:xfrm>
            <a:off x="5954078" y="6058257"/>
            <a:ext cx="3459242" cy="1088708"/>
          </a:xfrm>
          <a:prstGeom prst="rect">
            <a:avLst/>
          </a:prstGeom>
          <a:noFill/>
          <a:ln/>
        </p:spPr>
        <p:txBody>
          <a:bodyPr wrap="square" lIns="0" tIns="0" rIns="0" bIns="0" rtlCol="0" anchor="t"/>
          <a:lstStyle/>
          <a:p>
            <a:pPr marL="0" indent="0">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Nyeri epigastrik (ulu hati) dapat mengindikasikan preeklamsia berat atau masalah pada organ hati.</a:t>
            </a:r>
            <a:endParaRPr lang="en-US" sz="1750" dirty="0"/>
          </a:p>
        </p:txBody>
      </p:sp>
      <p:sp>
        <p:nvSpPr>
          <p:cNvPr id="12" name="Shape 9"/>
          <p:cNvSpPr/>
          <p:nvPr/>
        </p:nvSpPr>
        <p:spPr>
          <a:xfrm>
            <a:off x="9640133" y="5567839"/>
            <a:ext cx="510302" cy="510302"/>
          </a:xfrm>
          <a:prstGeom prst="roundRect">
            <a:avLst>
              <a:gd name="adj" fmla="val 6667"/>
            </a:avLst>
          </a:prstGeom>
          <a:solidFill>
            <a:srgbClr val="F3EEE3"/>
          </a:solidFill>
          <a:ln/>
        </p:spPr>
      </p:sp>
      <p:sp>
        <p:nvSpPr>
          <p:cNvPr id="13" name="Text 10"/>
          <p:cNvSpPr/>
          <p:nvPr/>
        </p:nvSpPr>
        <p:spPr>
          <a:xfrm>
            <a:off x="9725204" y="5610344"/>
            <a:ext cx="340162" cy="425291"/>
          </a:xfrm>
          <a:prstGeom prst="rect">
            <a:avLst/>
          </a:prstGeom>
          <a:noFill/>
          <a:ln/>
        </p:spPr>
        <p:txBody>
          <a:bodyPr wrap="none" lIns="0" tIns="0" rIns="0" bIns="0" rtlCol="0" anchor="t"/>
          <a:lstStyle/>
          <a:p>
            <a:pPr marL="0" indent="0" algn="ctr">
              <a:lnSpc>
                <a:spcPts val="2650"/>
              </a:lnSpc>
              <a:buNone/>
            </a:pPr>
            <a:r>
              <a:rPr lang="en-US" sz="2650" dirty="0">
                <a:solidFill>
                  <a:srgbClr val="2B4150"/>
                </a:solidFill>
                <a:latin typeface="MuseoModerno Medium" pitchFamily="34" charset="0"/>
                <a:ea typeface="MuseoModerno Medium" pitchFamily="34" charset="-122"/>
                <a:cs typeface="MuseoModerno Medium" pitchFamily="34" charset="-120"/>
              </a:rPr>
              <a:t>3</a:t>
            </a:r>
            <a:endParaRPr lang="en-US" sz="2650" dirty="0"/>
          </a:p>
        </p:txBody>
      </p:sp>
      <p:sp>
        <p:nvSpPr>
          <p:cNvPr id="14" name="Text 11"/>
          <p:cNvSpPr/>
          <p:nvPr/>
        </p:nvSpPr>
        <p:spPr>
          <a:xfrm>
            <a:off x="10377249" y="5567839"/>
            <a:ext cx="2835235" cy="354330"/>
          </a:xfrm>
          <a:prstGeom prst="rect">
            <a:avLst/>
          </a:prstGeom>
          <a:noFill/>
          <a:ln/>
        </p:spPr>
        <p:txBody>
          <a:bodyPr wrap="none" lIns="0" tIns="0" rIns="0" bIns="0" rtlCol="0" anchor="t"/>
          <a:lstStyle/>
          <a:p>
            <a:pPr marL="0" indent="0">
              <a:lnSpc>
                <a:spcPts val="2750"/>
              </a:lnSpc>
              <a:buNone/>
            </a:pPr>
            <a:r>
              <a:rPr lang="en-US" sz="2200" b="1" dirty="0">
                <a:solidFill>
                  <a:srgbClr val="2B4150"/>
                </a:solidFill>
                <a:latin typeface="MuseoModerno Medium" pitchFamily="34" charset="0"/>
                <a:ea typeface="MuseoModerno Medium" pitchFamily="34" charset="-122"/>
                <a:cs typeface="MuseoModerno Medium" pitchFamily="34" charset="-120"/>
              </a:rPr>
              <a:t>Penglihatan Kabur</a:t>
            </a:r>
            <a:endParaRPr lang="en-US" sz="2200" b="1" dirty="0"/>
          </a:p>
        </p:txBody>
      </p:sp>
      <p:sp>
        <p:nvSpPr>
          <p:cNvPr id="15" name="Text 12"/>
          <p:cNvSpPr/>
          <p:nvPr/>
        </p:nvSpPr>
        <p:spPr>
          <a:xfrm>
            <a:off x="10377249" y="6058257"/>
            <a:ext cx="3459242" cy="1088708"/>
          </a:xfrm>
          <a:prstGeom prst="rect">
            <a:avLst/>
          </a:prstGeom>
          <a:noFill/>
          <a:ln/>
        </p:spPr>
        <p:txBody>
          <a:bodyPr wrap="square" lIns="0" tIns="0" rIns="0" bIns="0" rtlCol="0" anchor="t"/>
          <a:lstStyle/>
          <a:p>
            <a:pPr marL="0" indent="0">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Penglihatan kabur dapat disebabkan oleh preeklamsia, migrain, atau masalah mata lainnya.</a:t>
            </a:r>
            <a:endParaRPr lang="en-US" sz="17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6280190" y="735330"/>
            <a:ext cx="7556421" cy="2126337"/>
          </a:xfrm>
          <a:prstGeom prst="rect">
            <a:avLst/>
          </a:prstGeom>
          <a:noFill/>
          <a:ln/>
        </p:spPr>
        <p:txBody>
          <a:bodyPr wrap="square" lIns="0" tIns="0" rIns="0" bIns="0" rtlCol="0" anchor="t"/>
          <a:lstStyle/>
          <a:p>
            <a:pPr marL="0" indent="0">
              <a:lnSpc>
                <a:spcPts val="5550"/>
              </a:lnSpc>
              <a:buNone/>
            </a:pPr>
            <a:r>
              <a:rPr lang="en-US" sz="4450" b="1" dirty="0">
                <a:solidFill>
                  <a:schemeClr val="accent6">
                    <a:lumMod val="50000"/>
                  </a:schemeClr>
                </a:solidFill>
                <a:latin typeface="MuseoModerno Medium" pitchFamily="34" charset="0"/>
                <a:ea typeface="MuseoModerno Medium" pitchFamily="34" charset="-122"/>
                <a:cs typeface="MuseoModerno Medium" pitchFamily="34" charset="-120"/>
              </a:rPr>
              <a:t>Pembengkakan di Wajah atau Ekstremitas: Tanda Bahaya Preeklamsia</a:t>
            </a:r>
            <a:endParaRPr lang="en-US" sz="4450" b="1" dirty="0">
              <a:solidFill>
                <a:schemeClr val="accent6">
                  <a:lumMod val="50000"/>
                </a:schemeClr>
              </a:solidFill>
            </a:endParaRPr>
          </a:p>
        </p:txBody>
      </p:sp>
      <p:sp>
        <p:nvSpPr>
          <p:cNvPr id="4" name="Shape 1"/>
          <p:cNvSpPr/>
          <p:nvPr/>
        </p:nvSpPr>
        <p:spPr>
          <a:xfrm>
            <a:off x="6280190" y="3201829"/>
            <a:ext cx="7556421" cy="2032754"/>
          </a:xfrm>
          <a:prstGeom prst="roundRect">
            <a:avLst>
              <a:gd name="adj" fmla="val 1674"/>
            </a:avLst>
          </a:prstGeom>
          <a:solidFill>
            <a:srgbClr val="F3EEE3"/>
          </a:solidFill>
          <a:ln/>
        </p:spPr>
      </p:sp>
      <p:sp>
        <p:nvSpPr>
          <p:cNvPr id="5" name="Text 2"/>
          <p:cNvSpPr/>
          <p:nvPr/>
        </p:nvSpPr>
        <p:spPr>
          <a:xfrm>
            <a:off x="6507004" y="3428643"/>
            <a:ext cx="2835235" cy="354330"/>
          </a:xfrm>
          <a:prstGeom prst="rect">
            <a:avLst/>
          </a:prstGeom>
          <a:noFill/>
          <a:ln/>
        </p:spPr>
        <p:txBody>
          <a:bodyPr wrap="none" lIns="0" tIns="0" rIns="0" bIns="0" rtlCol="0" anchor="t"/>
          <a:lstStyle/>
          <a:p>
            <a:pPr marL="0" indent="0">
              <a:lnSpc>
                <a:spcPts val="2750"/>
              </a:lnSpc>
              <a:buNone/>
            </a:pPr>
            <a:r>
              <a:rPr lang="en-US" sz="2200" b="1" dirty="0">
                <a:solidFill>
                  <a:srgbClr val="2B4150"/>
                </a:solidFill>
                <a:latin typeface="MuseoModerno Medium" pitchFamily="34" charset="0"/>
                <a:ea typeface="MuseoModerno Medium" pitchFamily="34" charset="-122"/>
                <a:cs typeface="MuseoModerno Medium" pitchFamily="34" charset="-120"/>
              </a:rPr>
              <a:t>Preeklamsia</a:t>
            </a:r>
            <a:endParaRPr lang="en-US" sz="2200" b="1" dirty="0"/>
          </a:p>
        </p:txBody>
      </p:sp>
      <p:sp>
        <p:nvSpPr>
          <p:cNvPr id="6" name="Text 3"/>
          <p:cNvSpPr/>
          <p:nvPr/>
        </p:nvSpPr>
        <p:spPr>
          <a:xfrm>
            <a:off x="6507004" y="3919061"/>
            <a:ext cx="7102793" cy="1088708"/>
          </a:xfrm>
          <a:prstGeom prst="rect">
            <a:avLst/>
          </a:prstGeom>
          <a:noFill/>
          <a:ln/>
        </p:spPr>
        <p:txBody>
          <a:bodyPr wrap="square" lIns="0" tIns="0" rIns="0" bIns="0" rtlCol="0" anchor="t"/>
          <a:lstStyle/>
          <a:p>
            <a:pPr marL="0" indent="0">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Preeklamsia adalah komplikasi kehamilan yang ditandai dengan tekanan darah tinggi dan proteinuria. Pembengkakan di wajah, tangan, atau kaki adalah salah satu gejalanya.</a:t>
            </a:r>
            <a:endParaRPr lang="en-US" sz="1750" dirty="0"/>
          </a:p>
        </p:txBody>
      </p:sp>
      <p:sp>
        <p:nvSpPr>
          <p:cNvPr id="7" name="Shape 4"/>
          <p:cNvSpPr/>
          <p:nvPr/>
        </p:nvSpPr>
        <p:spPr>
          <a:xfrm>
            <a:off x="6280190" y="5461397"/>
            <a:ext cx="7556421" cy="2032754"/>
          </a:xfrm>
          <a:prstGeom prst="roundRect">
            <a:avLst>
              <a:gd name="adj" fmla="val 1674"/>
            </a:avLst>
          </a:prstGeom>
          <a:solidFill>
            <a:srgbClr val="F3EEE3"/>
          </a:solidFill>
          <a:ln/>
        </p:spPr>
      </p:sp>
      <p:sp>
        <p:nvSpPr>
          <p:cNvPr id="8" name="Text 5"/>
          <p:cNvSpPr/>
          <p:nvPr/>
        </p:nvSpPr>
        <p:spPr>
          <a:xfrm>
            <a:off x="6507004" y="5688211"/>
            <a:ext cx="2835235" cy="354330"/>
          </a:xfrm>
          <a:prstGeom prst="rect">
            <a:avLst/>
          </a:prstGeom>
          <a:noFill/>
          <a:ln/>
        </p:spPr>
        <p:txBody>
          <a:bodyPr wrap="none" lIns="0" tIns="0" rIns="0" bIns="0" rtlCol="0" anchor="t"/>
          <a:lstStyle/>
          <a:p>
            <a:pPr marL="0" indent="0">
              <a:lnSpc>
                <a:spcPts val="2750"/>
              </a:lnSpc>
              <a:buNone/>
            </a:pPr>
            <a:r>
              <a:rPr lang="en-US" sz="2200" b="1" dirty="0">
                <a:solidFill>
                  <a:srgbClr val="2B4150"/>
                </a:solidFill>
                <a:latin typeface="MuseoModerno Medium" pitchFamily="34" charset="0"/>
                <a:ea typeface="MuseoModerno Medium" pitchFamily="34" charset="-122"/>
                <a:cs typeface="MuseoModerno Medium" pitchFamily="34" charset="-120"/>
              </a:rPr>
              <a:t>Gejala Lain</a:t>
            </a:r>
            <a:endParaRPr lang="en-US" sz="2200" b="1" dirty="0"/>
          </a:p>
        </p:txBody>
      </p:sp>
      <p:sp>
        <p:nvSpPr>
          <p:cNvPr id="9" name="Text 6"/>
          <p:cNvSpPr/>
          <p:nvPr/>
        </p:nvSpPr>
        <p:spPr>
          <a:xfrm>
            <a:off x="6507004" y="6178629"/>
            <a:ext cx="7102793" cy="1088708"/>
          </a:xfrm>
          <a:prstGeom prst="rect">
            <a:avLst/>
          </a:prstGeom>
          <a:noFill/>
          <a:ln/>
        </p:spPr>
        <p:txBody>
          <a:bodyPr wrap="square" lIns="0" tIns="0" rIns="0" bIns="0" rtlCol="0" anchor="t"/>
          <a:lstStyle/>
          <a:p>
            <a:pPr marL="0" indent="0">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Gejala lain dari preeklamsia meliputi sakit kepala, nyeri ulu hati, penglihatan kabur, mual, dan muntah. Jika tidak ditangani, dapat menyebabkan eklamsia.</a:t>
            </a:r>
            <a:endParaRPr lang="en-US" sz="1750" dirty="0"/>
          </a:p>
        </p:txBody>
      </p:sp>
      <p:pic>
        <p:nvPicPr>
          <p:cNvPr id="1028" name="Picture 4" descr="Obat Kaki Bengkak secara Alami dan Medis - Alodokter">
            <a:extLst>
              <a:ext uri="{FF2B5EF4-FFF2-40B4-BE49-F238E27FC236}">
                <a16:creationId xmlns:a16="http://schemas.microsoft.com/office/drawing/2014/main" id="{0397C766-A81B-BF92-09A1-48CCD962D3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191250" cy="41243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Viral Transformasi Wanita Wajahnya Berubah karena Hamil, Shock Jadi Begini">
            <a:extLst>
              <a:ext uri="{FF2B5EF4-FFF2-40B4-BE49-F238E27FC236}">
                <a16:creationId xmlns:a16="http://schemas.microsoft.com/office/drawing/2014/main" id="{0129D148-5595-56EB-20F2-19700C5F5F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124324"/>
            <a:ext cx="6191250" cy="4105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793790" y="3639979"/>
            <a:ext cx="12070437" cy="708779"/>
          </a:xfrm>
          <a:prstGeom prst="rect">
            <a:avLst/>
          </a:prstGeom>
          <a:noFill/>
          <a:ln/>
        </p:spPr>
        <p:txBody>
          <a:bodyPr wrap="none" lIns="0" tIns="0" rIns="0" bIns="0" rtlCol="0" anchor="t"/>
          <a:lstStyle/>
          <a:p>
            <a:pPr marL="0" indent="0">
              <a:lnSpc>
                <a:spcPts val="5550"/>
              </a:lnSpc>
              <a:buNone/>
            </a:pPr>
            <a:r>
              <a:rPr lang="en-US" sz="4450" b="1" dirty="0">
                <a:solidFill>
                  <a:schemeClr val="accent6">
                    <a:lumMod val="50000"/>
                  </a:schemeClr>
                </a:solidFill>
                <a:latin typeface="MuseoModerno Medium" pitchFamily="34" charset="0"/>
                <a:ea typeface="MuseoModerno Medium" pitchFamily="34" charset="-122"/>
                <a:cs typeface="MuseoModerno Medium" pitchFamily="34" charset="-120"/>
              </a:rPr>
              <a:t>Preeklamsia: Dampak dan Penanganannya</a:t>
            </a:r>
            <a:endParaRPr lang="en-US" sz="4450" b="1" dirty="0">
              <a:solidFill>
                <a:schemeClr val="accent6">
                  <a:lumMod val="50000"/>
                </a:schemeClr>
              </a:solidFill>
            </a:endParaRPr>
          </a:p>
        </p:txBody>
      </p:sp>
      <p:pic>
        <p:nvPicPr>
          <p:cNvPr id="4" name="Image 1" descr="preencoded.png"/>
          <p:cNvPicPr>
            <a:picLocks noChangeAspect="1"/>
          </p:cNvPicPr>
          <p:nvPr/>
        </p:nvPicPr>
        <p:blipFill>
          <a:blip r:embed="rId3"/>
          <a:stretch>
            <a:fillRect/>
          </a:stretch>
        </p:blipFill>
        <p:spPr>
          <a:xfrm>
            <a:off x="793790" y="4688919"/>
            <a:ext cx="566976" cy="566976"/>
          </a:xfrm>
          <a:prstGeom prst="rect">
            <a:avLst/>
          </a:prstGeom>
        </p:spPr>
      </p:pic>
      <p:sp>
        <p:nvSpPr>
          <p:cNvPr id="5" name="Text 1"/>
          <p:cNvSpPr/>
          <p:nvPr/>
        </p:nvSpPr>
        <p:spPr>
          <a:xfrm>
            <a:off x="793790" y="5482709"/>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2B4150"/>
                </a:solidFill>
                <a:latin typeface="MuseoModerno Medium" pitchFamily="34" charset="0"/>
                <a:ea typeface="MuseoModerno Medium" pitchFamily="34" charset="-122"/>
                <a:cs typeface="MuseoModerno Medium" pitchFamily="34" charset="-120"/>
              </a:rPr>
              <a:t>Dampak pada Ibu</a:t>
            </a:r>
            <a:endParaRPr lang="en-US" sz="2200" b="1" dirty="0"/>
          </a:p>
        </p:txBody>
      </p:sp>
      <p:sp>
        <p:nvSpPr>
          <p:cNvPr id="6" name="Text 2"/>
          <p:cNvSpPr/>
          <p:nvPr/>
        </p:nvSpPr>
        <p:spPr>
          <a:xfrm>
            <a:off x="793790" y="5973128"/>
            <a:ext cx="4120753" cy="1088708"/>
          </a:xfrm>
          <a:prstGeom prst="rect">
            <a:avLst/>
          </a:prstGeom>
          <a:noFill/>
          <a:ln/>
        </p:spPr>
        <p:txBody>
          <a:bodyPr wrap="squar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Kerusakan organ (ginjal, hati, otak), kejang (eklamsia), dan perdarahan adalah dampak serius preeklamsia pada ibu.</a:t>
            </a:r>
            <a:endParaRPr lang="en-US" sz="1750" dirty="0"/>
          </a:p>
        </p:txBody>
      </p:sp>
      <p:pic>
        <p:nvPicPr>
          <p:cNvPr id="7" name="Image 2" descr="preencoded.png"/>
          <p:cNvPicPr>
            <a:picLocks noChangeAspect="1"/>
          </p:cNvPicPr>
          <p:nvPr/>
        </p:nvPicPr>
        <p:blipFill>
          <a:blip r:embed="rId4"/>
          <a:stretch>
            <a:fillRect/>
          </a:stretch>
        </p:blipFill>
        <p:spPr>
          <a:xfrm>
            <a:off x="5254704" y="4688919"/>
            <a:ext cx="566976" cy="566976"/>
          </a:xfrm>
          <a:prstGeom prst="rect">
            <a:avLst/>
          </a:prstGeom>
        </p:spPr>
      </p:pic>
      <p:sp>
        <p:nvSpPr>
          <p:cNvPr id="8" name="Text 3"/>
          <p:cNvSpPr/>
          <p:nvPr/>
        </p:nvSpPr>
        <p:spPr>
          <a:xfrm>
            <a:off x="5254704" y="5482709"/>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2B4150"/>
                </a:solidFill>
                <a:latin typeface="MuseoModerno Medium" pitchFamily="34" charset="0"/>
                <a:ea typeface="MuseoModerno Medium" pitchFamily="34" charset="-122"/>
                <a:cs typeface="MuseoModerno Medium" pitchFamily="34" charset="-120"/>
              </a:rPr>
              <a:t>Dampak pada Bayi</a:t>
            </a:r>
            <a:endParaRPr lang="en-US" sz="2200" b="1" dirty="0"/>
          </a:p>
        </p:txBody>
      </p:sp>
      <p:sp>
        <p:nvSpPr>
          <p:cNvPr id="9" name="Text 4"/>
          <p:cNvSpPr/>
          <p:nvPr/>
        </p:nvSpPr>
        <p:spPr>
          <a:xfrm>
            <a:off x="5254704" y="5973128"/>
            <a:ext cx="4120872" cy="1088708"/>
          </a:xfrm>
          <a:prstGeom prst="rect">
            <a:avLst/>
          </a:prstGeom>
          <a:noFill/>
          <a:ln/>
        </p:spPr>
        <p:txBody>
          <a:bodyPr wrap="squar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Pertumbuhan terhambat, kelahiran prematur, dan bahkan kematian janin dapat terjadi akibat preeklamsia pada bayi.</a:t>
            </a:r>
            <a:endParaRPr lang="en-US" sz="1750" dirty="0"/>
          </a:p>
        </p:txBody>
      </p:sp>
      <p:pic>
        <p:nvPicPr>
          <p:cNvPr id="10" name="Image 3" descr="preencoded.png"/>
          <p:cNvPicPr>
            <a:picLocks noChangeAspect="1"/>
          </p:cNvPicPr>
          <p:nvPr/>
        </p:nvPicPr>
        <p:blipFill>
          <a:blip r:embed="rId5"/>
          <a:stretch>
            <a:fillRect/>
          </a:stretch>
        </p:blipFill>
        <p:spPr>
          <a:xfrm>
            <a:off x="9715738" y="4688919"/>
            <a:ext cx="566976" cy="566976"/>
          </a:xfrm>
          <a:prstGeom prst="rect">
            <a:avLst/>
          </a:prstGeom>
        </p:spPr>
      </p:pic>
      <p:sp>
        <p:nvSpPr>
          <p:cNvPr id="11" name="Text 5"/>
          <p:cNvSpPr/>
          <p:nvPr/>
        </p:nvSpPr>
        <p:spPr>
          <a:xfrm>
            <a:off x="9715738" y="5482709"/>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2B4150"/>
                </a:solidFill>
                <a:latin typeface="MuseoModerno Medium" pitchFamily="34" charset="0"/>
                <a:ea typeface="MuseoModerno Medium" pitchFamily="34" charset="-122"/>
                <a:cs typeface="MuseoModerno Medium" pitchFamily="34" charset="-120"/>
              </a:rPr>
              <a:t>Penanganan</a:t>
            </a:r>
            <a:endParaRPr lang="en-US" sz="2200" b="1" dirty="0"/>
          </a:p>
        </p:txBody>
      </p:sp>
      <p:sp>
        <p:nvSpPr>
          <p:cNvPr id="12" name="Text 6"/>
          <p:cNvSpPr/>
          <p:nvPr/>
        </p:nvSpPr>
        <p:spPr>
          <a:xfrm>
            <a:off x="9715738" y="5973128"/>
            <a:ext cx="4120753" cy="1451610"/>
          </a:xfrm>
          <a:prstGeom prst="rect">
            <a:avLst/>
          </a:prstGeom>
          <a:noFill/>
          <a:ln/>
        </p:spPr>
        <p:txBody>
          <a:bodyPr wrap="squar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Penanganan preeklamsia meliputi rawat inap, pemantauan ketat, </a:t>
            </a:r>
            <a:r>
              <a:rPr lang="en-US" sz="1750" dirty="0" err="1">
                <a:solidFill>
                  <a:srgbClr val="2B4150"/>
                </a:solidFill>
                <a:latin typeface="Source Sans Pro" pitchFamily="34" charset="0"/>
                <a:ea typeface="Source Sans Pro" pitchFamily="34" charset="-122"/>
                <a:cs typeface="Source Sans Pro" pitchFamily="34" charset="-120"/>
              </a:rPr>
              <a:t>obat-obatan</a:t>
            </a:r>
            <a:r>
              <a:rPr lang="en-US" sz="1750" dirty="0">
                <a:solidFill>
                  <a:srgbClr val="2B4150"/>
                </a:solidFill>
                <a:latin typeface="Source Sans Pro" pitchFamily="34" charset="0"/>
                <a:ea typeface="Source Sans Pro" pitchFamily="34" charset="-122"/>
                <a:cs typeface="Source Sans Pro" pitchFamily="34" charset="-120"/>
              </a:rPr>
              <a:t> </a:t>
            </a:r>
            <a:r>
              <a:rPr lang="en-US" sz="1750" dirty="0" err="1">
                <a:solidFill>
                  <a:srgbClr val="2B4150"/>
                </a:solidFill>
                <a:latin typeface="Source Sans Pro" pitchFamily="34" charset="0"/>
                <a:ea typeface="Source Sans Pro" pitchFamily="34" charset="-122"/>
                <a:cs typeface="Source Sans Pro" pitchFamily="34" charset="-120"/>
              </a:rPr>
              <a:t>antihipertensi</a:t>
            </a:r>
            <a:endParaRPr lang="en-US" sz="1750" dirty="0"/>
          </a:p>
        </p:txBody>
      </p:sp>
      <p:pic>
        <p:nvPicPr>
          <p:cNvPr id="2052" name="Picture 4" descr="17 Cara Mengatasi Kaki Bengkak saat Hamil">
            <a:extLst>
              <a:ext uri="{FF2B5EF4-FFF2-40B4-BE49-F238E27FC236}">
                <a16:creationId xmlns:a16="http://schemas.microsoft.com/office/drawing/2014/main" id="{E3E8770D-6653-D06E-032A-265E87017AC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4630400" cy="354068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6270069" y="616387"/>
            <a:ext cx="7576661" cy="2099191"/>
          </a:xfrm>
          <a:prstGeom prst="rect">
            <a:avLst/>
          </a:prstGeom>
          <a:noFill/>
          <a:ln/>
        </p:spPr>
        <p:txBody>
          <a:bodyPr wrap="square" lIns="0" tIns="0" rIns="0" bIns="0" rtlCol="0" anchor="t"/>
          <a:lstStyle/>
          <a:p>
            <a:pPr marL="0" indent="0">
              <a:lnSpc>
                <a:spcPts val="5500"/>
              </a:lnSpc>
              <a:buNone/>
            </a:pPr>
            <a:r>
              <a:rPr lang="en-US" sz="4400" b="1" dirty="0">
                <a:solidFill>
                  <a:srgbClr val="7030A0"/>
                </a:solidFill>
                <a:latin typeface="MuseoModerno Medium" pitchFamily="34" charset="0"/>
                <a:ea typeface="MuseoModerno Medium" pitchFamily="34" charset="-122"/>
                <a:cs typeface="MuseoModerno Medium" pitchFamily="34" charset="-120"/>
              </a:rPr>
              <a:t>Demam, Muntah, dan Rasa Sakit </a:t>
            </a:r>
            <a:r>
              <a:rPr lang="en-US" sz="4400" b="1" dirty="0" err="1">
                <a:solidFill>
                  <a:srgbClr val="7030A0"/>
                </a:solidFill>
                <a:latin typeface="MuseoModerno Medium" pitchFamily="34" charset="0"/>
                <a:ea typeface="MuseoModerno Medium" pitchFamily="34" charset="-122"/>
                <a:cs typeface="MuseoModerno Medium" pitchFamily="34" charset="-120"/>
              </a:rPr>
              <a:t>saat</a:t>
            </a:r>
            <a:r>
              <a:rPr lang="en-US" sz="4400" b="1" dirty="0">
                <a:solidFill>
                  <a:srgbClr val="7030A0"/>
                </a:solidFill>
                <a:latin typeface="MuseoModerno Medium" pitchFamily="34" charset="0"/>
                <a:ea typeface="MuseoModerno Medium" pitchFamily="34" charset="-122"/>
                <a:cs typeface="MuseoModerno Medium" pitchFamily="34" charset="-120"/>
              </a:rPr>
              <a:t> </a:t>
            </a:r>
            <a:r>
              <a:rPr lang="en-US" sz="4400" b="1" dirty="0" err="1">
                <a:solidFill>
                  <a:srgbClr val="7030A0"/>
                </a:solidFill>
                <a:latin typeface="MuseoModerno Medium" pitchFamily="34" charset="0"/>
                <a:ea typeface="MuseoModerno Medium" pitchFamily="34" charset="-122"/>
                <a:cs typeface="MuseoModerno Medium" pitchFamily="34" charset="-120"/>
              </a:rPr>
              <a:t>Berkemih</a:t>
            </a:r>
            <a:endParaRPr lang="en-US" sz="4400" b="1" dirty="0">
              <a:solidFill>
                <a:srgbClr val="7030A0"/>
              </a:solidFill>
            </a:endParaRPr>
          </a:p>
        </p:txBody>
      </p:sp>
      <p:sp>
        <p:nvSpPr>
          <p:cNvPr id="4" name="Shape 1"/>
          <p:cNvSpPr/>
          <p:nvPr/>
        </p:nvSpPr>
        <p:spPr>
          <a:xfrm>
            <a:off x="6270069" y="3303270"/>
            <a:ext cx="503753" cy="503753"/>
          </a:xfrm>
          <a:prstGeom prst="roundRect">
            <a:avLst>
              <a:gd name="adj" fmla="val 6668"/>
            </a:avLst>
          </a:prstGeom>
          <a:solidFill>
            <a:srgbClr val="F3EEE3"/>
          </a:solidFill>
          <a:ln/>
        </p:spPr>
      </p:sp>
      <p:sp>
        <p:nvSpPr>
          <p:cNvPr id="5" name="Text 2"/>
          <p:cNvSpPr/>
          <p:nvPr/>
        </p:nvSpPr>
        <p:spPr>
          <a:xfrm>
            <a:off x="6353949" y="3345180"/>
            <a:ext cx="335875" cy="419814"/>
          </a:xfrm>
          <a:prstGeom prst="rect">
            <a:avLst/>
          </a:prstGeom>
          <a:noFill/>
          <a:ln/>
        </p:spPr>
        <p:txBody>
          <a:bodyPr wrap="none" lIns="0" tIns="0" rIns="0" bIns="0" rtlCol="0" anchor="t"/>
          <a:lstStyle/>
          <a:p>
            <a:pPr marL="0" indent="0" algn="ctr">
              <a:lnSpc>
                <a:spcPts val="2600"/>
              </a:lnSpc>
              <a:buNone/>
            </a:pPr>
            <a:r>
              <a:rPr lang="en-US" sz="2600" dirty="0">
                <a:solidFill>
                  <a:srgbClr val="2B4150"/>
                </a:solidFill>
                <a:latin typeface="MuseoModerno Medium" pitchFamily="34" charset="0"/>
                <a:ea typeface="MuseoModerno Medium" pitchFamily="34" charset="-122"/>
                <a:cs typeface="MuseoModerno Medium" pitchFamily="34" charset="-120"/>
              </a:rPr>
              <a:t>1</a:t>
            </a:r>
            <a:endParaRPr lang="en-US" sz="2600" dirty="0"/>
          </a:p>
        </p:txBody>
      </p:sp>
      <p:sp>
        <p:nvSpPr>
          <p:cNvPr id="6" name="Text 3"/>
          <p:cNvSpPr/>
          <p:nvPr/>
        </p:nvSpPr>
        <p:spPr>
          <a:xfrm>
            <a:off x="6997660" y="3303270"/>
            <a:ext cx="2799040" cy="349806"/>
          </a:xfrm>
          <a:prstGeom prst="rect">
            <a:avLst/>
          </a:prstGeom>
          <a:noFill/>
          <a:ln/>
        </p:spPr>
        <p:txBody>
          <a:bodyPr wrap="none" lIns="0" tIns="0" rIns="0" bIns="0" rtlCol="0" anchor="t"/>
          <a:lstStyle/>
          <a:p>
            <a:pPr marL="0" indent="0">
              <a:lnSpc>
                <a:spcPts val="2750"/>
              </a:lnSpc>
              <a:buNone/>
            </a:pPr>
            <a:r>
              <a:rPr lang="en-US" sz="2200" b="1" dirty="0">
                <a:solidFill>
                  <a:srgbClr val="2B4150"/>
                </a:solidFill>
                <a:latin typeface="MuseoModerno Medium" pitchFamily="34" charset="0"/>
                <a:ea typeface="MuseoModerno Medium" pitchFamily="34" charset="-122"/>
                <a:cs typeface="MuseoModerno Medium" pitchFamily="34" charset="-120"/>
              </a:rPr>
              <a:t>Demam</a:t>
            </a:r>
            <a:endParaRPr lang="en-US" sz="2200" b="1" dirty="0"/>
          </a:p>
        </p:txBody>
      </p:sp>
      <p:sp>
        <p:nvSpPr>
          <p:cNvPr id="7" name="Text 4"/>
          <p:cNvSpPr/>
          <p:nvPr/>
        </p:nvSpPr>
        <p:spPr>
          <a:xfrm>
            <a:off x="6997660" y="3787378"/>
            <a:ext cx="2948821" cy="2149554"/>
          </a:xfrm>
          <a:prstGeom prst="rect">
            <a:avLst/>
          </a:prstGeom>
          <a:noFill/>
          <a:ln/>
        </p:spPr>
        <p:txBody>
          <a:bodyPr wrap="square" lIns="0" tIns="0" rIns="0" bIns="0" rtlCol="0" anchor="t"/>
          <a:lstStyle/>
          <a:p>
            <a:pPr marL="0" indent="0">
              <a:lnSpc>
                <a:spcPts val="2800"/>
              </a:lnSpc>
              <a:buNone/>
            </a:pPr>
            <a:r>
              <a:rPr lang="en-US" sz="1750" dirty="0">
                <a:solidFill>
                  <a:srgbClr val="2B4150"/>
                </a:solidFill>
                <a:latin typeface="Source Sans Pro" pitchFamily="34" charset="0"/>
                <a:ea typeface="Source Sans Pro" pitchFamily="34" charset="-122"/>
                <a:cs typeface="Source Sans Pro" pitchFamily="34" charset="-120"/>
              </a:rPr>
              <a:t>Dapat mengindikasikan infeksi seperti endometritis, infeksi saluran kemih (ISK), atau mastitis. Pemeriksaan lebih lanjut diperlukan untuk diagnosis pasti.</a:t>
            </a:r>
            <a:endParaRPr lang="en-US" sz="1750" dirty="0"/>
          </a:p>
        </p:txBody>
      </p:sp>
      <p:sp>
        <p:nvSpPr>
          <p:cNvPr id="8" name="Shape 5"/>
          <p:cNvSpPr/>
          <p:nvPr/>
        </p:nvSpPr>
        <p:spPr>
          <a:xfrm>
            <a:off x="10170319" y="3303270"/>
            <a:ext cx="503753" cy="503753"/>
          </a:xfrm>
          <a:prstGeom prst="roundRect">
            <a:avLst>
              <a:gd name="adj" fmla="val 6668"/>
            </a:avLst>
          </a:prstGeom>
          <a:solidFill>
            <a:srgbClr val="F3EEE3"/>
          </a:solidFill>
          <a:ln/>
        </p:spPr>
      </p:sp>
      <p:sp>
        <p:nvSpPr>
          <p:cNvPr id="9" name="Text 6"/>
          <p:cNvSpPr/>
          <p:nvPr/>
        </p:nvSpPr>
        <p:spPr>
          <a:xfrm>
            <a:off x="10254198" y="3345180"/>
            <a:ext cx="335875" cy="419814"/>
          </a:xfrm>
          <a:prstGeom prst="rect">
            <a:avLst/>
          </a:prstGeom>
          <a:noFill/>
          <a:ln/>
        </p:spPr>
        <p:txBody>
          <a:bodyPr wrap="none" lIns="0" tIns="0" rIns="0" bIns="0" rtlCol="0" anchor="t"/>
          <a:lstStyle/>
          <a:p>
            <a:pPr marL="0" indent="0" algn="ctr">
              <a:lnSpc>
                <a:spcPts val="2600"/>
              </a:lnSpc>
              <a:buNone/>
            </a:pPr>
            <a:r>
              <a:rPr lang="en-US" sz="2600" dirty="0">
                <a:solidFill>
                  <a:srgbClr val="2B4150"/>
                </a:solidFill>
                <a:latin typeface="MuseoModerno Medium" pitchFamily="34" charset="0"/>
                <a:ea typeface="MuseoModerno Medium" pitchFamily="34" charset="-122"/>
                <a:cs typeface="MuseoModerno Medium" pitchFamily="34" charset="-120"/>
              </a:rPr>
              <a:t>2</a:t>
            </a:r>
            <a:endParaRPr lang="en-US" sz="2600" dirty="0"/>
          </a:p>
        </p:txBody>
      </p:sp>
      <p:sp>
        <p:nvSpPr>
          <p:cNvPr id="10" name="Text 7"/>
          <p:cNvSpPr/>
          <p:nvPr/>
        </p:nvSpPr>
        <p:spPr>
          <a:xfrm>
            <a:off x="10897910" y="3303270"/>
            <a:ext cx="2799040" cy="349806"/>
          </a:xfrm>
          <a:prstGeom prst="rect">
            <a:avLst/>
          </a:prstGeom>
          <a:noFill/>
          <a:ln/>
        </p:spPr>
        <p:txBody>
          <a:bodyPr wrap="none" lIns="0" tIns="0" rIns="0" bIns="0" rtlCol="0" anchor="t"/>
          <a:lstStyle/>
          <a:p>
            <a:pPr marL="0" indent="0">
              <a:lnSpc>
                <a:spcPts val="2750"/>
              </a:lnSpc>
              <a:buNone/>
            </a:pPr>
            <a:r>
              <a:rPr lang="en-US" sz="2200" b="1" dirty="0">
                <a:solidFill>
                  <a:srgbClr val="2B4150"/>
                </a:solidFill>
                <a:latin typeface="MuseoModerno Medium" pitchFamily="34" charset="0"/>
                <a:ea typeface="MuseoModerno Medium" pitchFamily="34" charset="-122"/>
                <a:cs typeface="MuseoModerno Medium" pitchFamily="34" charset="-120"/>
              </a:rPr>
              <a:t>Muntah</a:t>
            </a:r>
            <a:endParaRPr lang="en-US" sz="2200" b="1" dirty="0"/>
          </a:p>
        </p:txBody>
      </p:sp>
      <p:sp>
        <p:nvSpPr>
          <p:cNvPr id="11" name="Text 8"/>
          <p:cNvSpPr/>
          <p:nvPr/>
        </p:nvSpPr>
        <p:spPr>
          <a:xfrm>
            <a:off x="10897910" y="3787378"/>
            <a:ext cx="2948821" cy="1433036"/>
          </a:xfrm>
          <a:prstGeom prst="rect">
            <a:avLst/>
          </a:prstGeom>
          <a:noFill/>
          <a:ln/>
        </p:spPr>
        <p:txBody>
          <a:bodyPr wrap="square" lIns="0" tIns="0" rIns="0" bIns="0" rtlCol="0" anchor="t"/>
          <a:lstStyle/>
          <a:p>
            <a:pPr marL="0" indent="0">
              <a:lnSpc>
                <a:spcPts val="2800"/>
              </a:lnSpc>
              <a:buNone/>
            </a:pPr>
            <a:r>
              <a:rPr lang="en-US" sz="1750" dirty="0">
                <a:solidFill>
                  <a:srgbClr val="2B4150"/>
                </a:solidFill>
                <a:latin typeface="Source Sans Pro" pitchFamily="34" charset="0"/>
                <a:ea typeface="Source Sans Pro" pitchFamily="34" charset="-122"/>
                <a:cs typeface="Source Sans Pro" pitchFamily="34" charset="-120"/>
              </a:rPr>
              <a:t>Sering kali disebabkan oleh dehidrasi atau infeksi. Penting untuk menjaga hidrasi dan mencari tahu penyebabnya.</a:t>
            </a:r>
            <a:endParaRPr lang="en-US" sz="1750" dirty="0"/>
          </a:p>
        </p:txBody>
      </p:sp>
      <p:sp>
        <p:nvSpPr>
          <p:cNvPr id="12" name="Shape 9"/>
          <p:cNvSpPr/>
          <p:nvPr/>
        </p:nvSpPr>
        <p:spPr>
          <a:xfrm>
            <a:off x="6270069" y="6412587"/>
            <a:ext cx="503753" cy="503753"/>
          </a:xfrm>
          <a:prstGeom prst="roundRect">
            <a:avLst>
              <a:gd name="adj" fmla="val 6668"/>
            </a:avLst>
          </a:prstGeom>
          <a:solidFill>
            <a:srgbClr val="F3EEE3"/>
          </a:solidFill>
          <a:ln/>
        </p:spPr>
      </p:sp>
      <p:sp>
        <p:nvSpPr>
          <p:cNvPr id="13" name="Text 10"/>
          <p:cNvSpPr/>
          <p:nvPr/>
        </p:nvSpPr>
        <p:spPr>
          <a:xfrm>
            <a:off x="6353949" y="6454497"/>
            <a:ext cx="335875" cy="419814"/>
          </a:xfrm>
          <a:prstGeom prst="rect">
            <a:avLst/>
          </a:prstGeom>
          <a:noFill/>
          <a:ln/>
        </p:spPr>
        <p:txBody>
          <a:bodyPr wrap="none" lIns="0" tIns="0" rIns="0" bIns="0" rtlCol="0" anchor="t"/>
          <a:lstStyle/>
          <a:p>
            <a:pPr marL="0" indent="0" algn="ctr">
              <a:lnSpc>
                <a:spcPts val="2600"/>
              </a:lnSpc>
              <a:buNone/>
            </a:pPr>
            <a:r>
              <a:rPr lang="en-US" sz="2600" dirty="0">
                <a:solidFill>
                  <a:srgbClr val="2B4150"/>
                </a:solidFill>
                <a:latin typeface="MuseoModerno Medium" pitchFamily="34" charset="0"/>
                <a:ea typeface="MuseoModerno Medium" pitchFamily="34" charset="-122"/>
                <a:cs typeface="MuseoModerno Medium" pitchFamily="34" charset="-120"/>
              </a:rPr>
              <a:t>3</a:t>
            </a:r>
            <a:endParaRPr lang="en-US" sz="2600" dirty="0"/>
          </a:p>
        </p:txBody>
      </p:sp>
      <p:sp>
        <p:nvSpPr>
          <p:cNvPr id="14" name="Text 11"/>
          <p:cNvSpPr/>
          <p:nvPr/>
        </p:nvSpPr>
        <p:spPr>
          <a:xfrm>
            <a:off x="6997660" y="6412587"/>
            <a:ext cx="4746308" cy="349806"/>
          </a:xfrm>
          <a:prstGeom prst="rect">
            <a:avLst/>
          </a:prstGeom>
          <a:noFill/>
          <a:ln/>
        </p:spPr>
        <p:txBody>
          <a:bodyPr wrap="none" lIns="0" tIns="0" rIns="0" bIns="0" rtlCol="0" anchor="t"/>
          <a:lstStyle/>
          <a:p>
            <a:pPr marL="0" indent="0">
              <a:lnSpc>
                <a:spcPts val="2750"/>
              </a:lnSpc>
              <a:buNone/>
            </a:pPr>
            <a:r>
              <a:rPr lang="en-US" sz="2200" b="1" dirty="0">
                <a:solidFill>
                  <a:srgbClr val="2B4150"/>
                </a:solidFill>
                <a:latin typeface="MuseoModerno Medium" pitchFamily="34" charset="0"/>
                <a:ea typeface="MuseoModerno Medium" pitchFamily="34" charset="-122"/>
                <a:cs typeface="MuseoModerno Medium" pitchFamily="34" charset="-120"/>
              </a:rPr>
              <a:t>Rasa Sakit saat Berkemih (Disuria)</a:t>
            </a:r>
            <a:endParaRPr lang="en-US" sz="2200" b="1" dirty="0"/>
          </a:p>
        </p:txBody>
      </p:sp>
      <p:sp>
        <p:nvSpPr>
          <p:cNvPr id="15" name="Text 12"/>
          <p:cNvSpPr/>
          <p:nvPr/>
        </p:nvSpPr>
        <p:spPr>
          <a:xfrm>
            <a:off x="6997660" y="6896695"/>
            <a:ext cx="6849070" cy="716518"/>
          </a:xfrm>
          <a:prstGeom prst="rect">
            <a:avLst/>
          </a:prstGeom>
          <a:noFill/>
          <a:ln/>
        </p:spPr>
        <p:txBody>
          <a:bodyPr wrap="square" lIns="0" tIns="0" rIns="0" bIns="0" rtlCol="0" anchor="t"/>
          <a:lstStyle/>
          <a:p>
            <a:pPr marL="0" indent="0">
              <a:lnSpc>
                <a:spcPts val="2800"/>
              </a:lnSpc>
              <a:buNone/>
            </a:pPr>
            <a:r>
              <a:rPr lang="en-US" sz="1750" dirty="0">
                <a:solidFill>
                  <a:srgbClr val="2B4150"/>
                </a:solidFill>
                <a:latin typeface="Source Sans Pro" pitchFamily="34" charset="0"/>
                <a:ea typeface="Source Sans Pro" pitchFamily="34" charset="-122"/>
                <a:cs typeface="Source Sans Pro" pitchFamily="34" charset="-120"/>
              </a:rPr>
              <a:t>Gejala khas infeksi saluran kemih (ISK). Pemeriksaan urine penting untuk konfirmasi dan penentuan pengobatan.</a:t>
            </a:r>
            <a:endParaRPr lang="en-US" sz="1750" dirty="0"/>
          </a:p>
        </p:txBody>
      </p:sp>
      <p:pic>
        <p:nvPicPr>
          <p:cNvPr id="3074" name="Picture 2" descr="Infeksi Saluran Kemih - Penyebab, Gejala, Pengobatan - KlikDokter">
            <a:extLst>
              <a:ext uri="{FF2B5EF4-FFF2-40B4-BE49-F238E27FC236}">
                <a16:creationId xmlns:a16="http://schemas.microsoft.com/office/drawing/2014/main" id="{C15C68AE-8CF3-5D4C-519A-73645D4D92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046231" cy="405765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Mual Saat Menyusui: Penyebab dan Cara Mengatasinya">
            <a:extLst>
              <a:ext uri="{FF2B5EF4-FFF2-40B4-BE49-F238E27FC236}">
                <a16:creationId xmlns:a16="http://schemas.microsoft.com/office/drawing/2014/main" id="{826D1B8B-D39C-685A-CE04-43A28A32DA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057650"/>
            <a:ext cx="6046231" cy="41719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6258044" y="606266"/>
            <a:ext cx="7600712" cy="1378029"/>
          </a:xfrm>
          <a:prstGeom prst="rect">
            <a:avLst/>
          </a:prstGeom>
          <a:noFill/>
          <a:ln/>
        </p:spPr>
        <p:txBody>
          <a:bodyPr wrap="square" lIns="0" tIns="0" rIns="0" bIns="0" rtlCol="0" anchor="t"/>
          <a:lstStyle/>
          <a:p>
            <a:pPr marL="0" indent="0">
              <a:lnSpc>
                <a:spcPts val="5400"/>
              </a:lnSpc>
              <a:buNone/>
            </a:pPr>
            <a:r>
              <a:rPr lang="en-US" sz="4300" b="1" dirty="0">
                <a:solidFill>
                  <a:srgbClr val="7030A0"/>
                </a:solidFill>
                <a:latin typeface="MuseoModerno Medium" pitchFamily="34" charset="0"/>
                <a:ea typeface="MuseoModerno Medium" pitchFamily="34" charset="-122"/>
                <a:cs typeface="MuseoModerno Medium" pitchFamily="34" charset="-120"/>
              </a:rPr>
              <a:t>Penyebab Demam dan Muntah pada Ibu Nifas</a:t>
            </a:r>
            <a:endParaRPr lang="en-US" sz="4300" b="1" dirty="0">
              <a:solidFill>
                <a:srgbClr val="7030A0"/>
              </a:solidFill>
            </a:endParaRPr>
          </a:p>
        </p:txBody>
      </p:sp>
      <p:sp>
        <p:nvSpPr>
          <p:cNvPr id="4" name="Shape 1"/>
          <p:cNvSpPr/>
          <p:nvPr/>
        </p:nvSpPr>
        <p:spPr>
          <a:xfrm>
            <a:off x="6506051" y="2314932"/>
            <a:ext cx="30480" cy="5309949"/>
          </a:xfrm>
          <a:prstGeom prst="roundRect">
            <a:avLst>
              <a:gd name="adj" fmla="val 108513"/>
            </a:avLst>
          </a:prstGeom>
          <a:solidFill>
            <a:srgbClr val="D9D4C9"/>
          </a:solidFill>
          <a:ln/>
        </p:spPr>
      </p:sp>
      <p:sp>
        <p:nvSpPr>
          <p:cNvPr id="5" name="Shape 2"/>
          <p:cNvSpPr/>
          <p:nvPr/>
        </p:nvSpPr>
        <p:spPr>
          <a:xfrm>
            <a:off x="6723578" y="2795707"/>
            <a:ext cx="661392" cy="30480"/>
          </a:xfrm>
          <a:prstGeom prst="roundRect">
            <a:avLst>
              <a:gd name="adj" fmla="val 108513"/>
            </a:avLst>
          </a:prstGeom>
          <a:solidFill>
            <a:srgbClr val="D9D4C9"/>
          </a:solidFill>
          <a:ln/>
        </p:spPr>
      </p:sp>
      <p:sp>
        <p:nvSpPr>
          <p:cNvPr id="6" name="Shape 3"/>
          <p:cNvSpPr/>
          <p:nvPr/>
        </p:nvSpPr>
        <p:spPr>
          <a:xfrm>
            <a:off x="6258044" y="2562939"/>
            <a:ext cx="496014" cy="496014"/>
          </a:xfrm>
          <a:prstGeom prst="roundRect">
            <a:avLst>
              <a:gd name="adj" fmla="val 6668"/>
            </a:avLst>
          </a:prstGeom>
          <a:solidFill>
            <a:srgbClr val="F3EEE3"/>
          </a:solidFill>
          <a:ln/>
        </p:spPr>
      </p:sp>
      <p:sp>
        <p:nvSpPr>
          <p:cNvPr id="7" name="Text 4"/>
          <p:cNvSpPr/>
          <p:nvPr/>
        </p:nvSpPr>
        <p:spPr>
          <a:xfrm>
            <a:off x="6340733" y="2604254"/>
            <a:ext cx="330637" cy="413385"/>
          </a:xfrm>
          <a:prstGeom prst="rect">
            <a:avLst/>
          </a:prstGeom>
          <a:noFill/>
          <a:ln/>
        </p:spPr>
        <p:txBody>
          <a:bodyPr wrap="none" lIns="0" tIns="0" rIns="0" bIns="0" rtlCol="0" anchor="t"/>
          <a:lstStyle/>
          <a:p>
            <a:pPr marL="0" indent="0" algn="ctr">
              <a:lnSpc>
                <a:spcPts val="2600"/>
              </a:lnSpc>
              <a:buNone/>
            </a:pPr>
            <a:r>
              <a:rPr lang="en-US" sz="2600" dirty="0">
                <a:solidFill>
                  <a:srgbClr val="2B4150"/>
                </a:solidFill>
                <a:latin typeface="MuseoModerno Medium" pitchFamily="34" charset="0"/>
                <a:ea typeface="MuseoModerno Medium" pitchFamily="34" charset="-122"/>
                <a:cs typeface="MuseoModerno Medium" pitchFamily="34" charset="-120"/>
              </a:rPr>
              <a:t>1</a:t>
            </a:r>
            <a:endParaRPr lang="en-US" sz="2600" dirty="0"/>
          </a:p>
        </p:txBody>
      </p:sp>
      <p:sp>
        <p:nvSpPr>
          <p:cNvPr id="8" name="Text 5"/>
          <p:cNvSpPr/>
          <p:nvPr/>
        </p:nvSpPr>
        <p:spPr>
          <a:xfrm>
            <a:off x="7608570" y="2535317"/>
            <a:ext cx="2756178" cy="344448"/>
          </a:xfrm>
          <a:prstGeom prst="rect">
            <a:avLst/>
          </a:prstGeom>
          <a:noFill/>
          <a:ln/>
        </p:spPr>
        <p:txBody>
          <a:bodyPr wrap="none" lIns="0" tIns="0" rIns="0" bIns="0" rtlCol="0" anchor="t"/>
          <a:lstStyle/>
          <a:p>
            <a:pPr marL="0" indent="0" algn="l">
              <a:lnSpc>
                <a:spcPts val="2700"/>
              </a:lnSpc>
              <a:buNone/>
            </a:pPr>
            <a:r>
              <a:rPr lang="en-US" sz="2150" b="1" dirty="0">
                <a:solidFill>
                  <a:srgbClr val="2B4150"/>
                </a:solidFill>
                <a:latin typeface="MuseoModerno Medium" pitchFamily="34" charset="0"/>
                <a:ea typeface="MuseoModerno Medium" pitchFamily="34" charset="-122"/>
                <a:cs typeface="MuseoModerno Medium" pitchFamily="34" charset="-120"/>
              </a:rPr>
              <a:t>Infeksi</a:t>
            </a:r>
            <a:endParaRPr lang="en-US" sz="2150" b="1" dirty="0"/>
          </a:p>
        </p:txBody>
      </p:sp>
      <p:sp>
        <p:nvSpPr>
          <p:cNvPr id="9" name="Text 6"/>
          <p:cNvSpPr/>
          <p:nvPr/>
        </p:nvSpPr>
        <p:spPr>
          <a:xfrm>
            <a:off x="7608570" y="3012043"/>
            <a:ext cx="6250186" cy="705564"/>
          </a:xfrm>
          <a:prstGeom prst="rect">
            <a:avLst/>
          </a:prstGeom>
          <a:noFill/>
          <a:ln/>
        </p:spPr>
        <p:txBody>
          <a:bodyPr wrap="square" lIns="0" tIns="0" rIns="0" bIns="0" rtlCol="0" anchor="t"/>
          <a:lstStyle/>
          <a:p>
            <a:pPr marL="0" indent="0" algn="l">
              <a:lnSpc>
                <a:spcPts val="2750"/>
              </a:lnSpc>
              <a:buNone/>
            </a:pPr>
            <a:r>
              <a:rPr lang="en-US" sz="1700" dirty="0">
                <a:solidFill>
                  <a:srgbClr val="2B4150"/>
                </a:solidFill>
                <a:latin typeface="Source Sans Pro" pitchFamily="34" charset="0"/>
                <a:ea typeface="Source Sans Pro" pitchFamily="34" charset="-122"/>
                <a:cs typeface="Source Sans Pro" pitchFamily="34" charset="-120"/>
              </a:rPr>
              <a:t>Infeksi pada rahim, saluran kemih, atau payudara bisa menyebabkan demam dan muntah.</a:t>
            </a:r>
            <a:endParaRPr lang="en-US" sz="1700" dirty="0"/>
          </a:p>
        </p:txBody>
      </p:sp>
      <p:sp>
        <p:nvSpPr>
          <p:cNvPr id="10" name="Shape 7"/>
          <p:cNvSpPr/>
          <p:nvPr/>
        </p:nvSpPr>
        <p:spPr>
          <a:xfrm>
            <a:off x="6723578" y="4639151"/>
            <a:ext cx="661392" cy="30480"/>
          </a:xfrm>
          <a:prstGeom prst="roundRect">
            <a:avLst>
              <a:gd name="adj" fmla="val 108513"/>
            </a:avLst>
          </a:prstGeom>
          <a:solidFill>
            <a:srgbClr val="D9D4C9"/>
          </a:solidFill>
          <a:ln/>
        </p:spPr>
      </p:sp>
      <p:sp>
        <p:nvSpPr>
          <p:cNvPr id="11" name="Shape 8"/>
          <p:cNvSpPr/>
          <p:nvPr/>
        </p:nvSpPr>
        <p:spPr>
          <a:xfrm>
            <a:off x="6258044" y="4406384"/>
            <a:ext cx="496014" cy="496014"/>
          </a:xfrm>
          <a:prstGeom prst="roundRect">
            <a:avLst>
              <a:gd name="adj" fmla="val 6668"/>
            </a:avLst>
          </a:prstGeom>
          <a:solidFill>
            <a:srgbClr val="F3EEE3"/>
          </a:solidFill>
          <a:ln/>
        </p:spPr>
      </p:sp>
      <p:sp>
        <p:nvSpPr>
          <p:cNvPr id="12" name="Text 9"/>
          <p:cNvSpPr/>
          <p:nvPr/>
        </p:nvSpPr>
        <p:spPr>
          <a:xfrm>
            <a:off x="6340733" y="4447699"/>
            <a:ext cx="330637" cy="413385"/>
          </a:xfrm>
          <a:prstGeom prst="rect">
            <a:avLst/>
          </a:prstGeom>
          <a:noFill/>
          <a:ln/>
        </p:spPr>
        <p:txBody>
          <a:bodyPr wrap="none" lIns="0" tIns="0" rIns="0" bIns="0" rtlCol="0" anchor="t"/>
          <a:lstStyle/>
          <a:p>
            <a:pPr marL="0" indent="0" algn="ctr">
              <a:lnSpc>
                <a:spcPts val="2600"/>
              </a:lnSpc>
              <a:buNone/>
            </a:pPr>
            <a:r>
              <a:rPr lang="en-US" sz="2600" dirty="0">
                <a:solidFill>
                  <a:srgbClr val="2B4150"/>
                </a:solidFill>
                <a:latin typeface="MuseoModerno Medium" pitchFamily="34" charset="0"/>
                <a:ea typeface="MuseoModerno Medium" pitchFamily="34" charset="-122"/>
                <a:cs typeface="MuseoModerno Medium" pitchFamily="34" charset="-120"/>
              </a:rPr>
              <a:t>2</a:t>
            </a:r>
            <a:endParaRPr lang="en-US" sz="2600" dirty="0"/>
          </a:p>
        </p:txBody>
      </p:sp>
      <p:sp>
        <p:nvSpPr>
          <p:cNvPr id="13" name="Text 10"/>
          <p:cNvSpPr/>
          <p:nvPr/>
        </p:nvSpPr>
        <p:spPr>
          <a:xfrm>
            <a:off x="7608570" y="4378762"/>
            <a:ext cx="2756178" cy="344448"/>
          </a:xfrm>
          <a:prstGeom prst="rect">
            <a:avLst/>
          </a:prstGeom>
          <a:noFill/>
          <a:ln/>
        </p:spPr>
        <p:txBody>
          <a:bodyPr wrap="none" lIns="0" tIns="0" rIns="0" bIns="0" rtlCol="0" anchor="t"/>
          <a:lstStyle/>
          <a:p>
            <a:pPr marL="0" indent="0" algn="l">
              <a:lnSpc>
                <a:spcPts val="2700"/>
              </a:lnSpc>
              <a:buNone/>
            </a:pPr>
            <a:r>
              <a:rPr lang="en-US" sz="2150" b="1" dirty="0">
                <a:solidFill>
                  <a:srgbClr val="2B4150"/>
                </a:solidFill>
                <a:latin typeface="MuseoModerno Medium" pitchFamily="34" charset="0"/>
                <a:ea typeface="MuseoModerno Medium" pitchFamily="34" charset="-122"/>
                <a:cs typeface="MuseoModerno Medium" pitchFamily="34" charset="-120"/>
              </a:rPr>
              <a:t>Dehidrasi</a:t>
            </a:r>
            <a:endParaRPr lang="en-US" sz="2150" b="1" dirty="0"/>
          </a:p>
        </p:txBody>
      </p:sp>
      <p:sp>
        <p:nvSpPr>
          <p:cNvPr id="14" name="Text 11"/>
          <p:cNvSpPr/>
          <p:nvPr/>
        </p:nvSpPr>
        <p:spPr>
          <a:xfrm>
            <a:off x="7608570" y="4855488"/>
            <a:ext cx="6250186" cy="705564"/>
          </a:xfrm>
          <a:prstGeom prst="rect">
            <a:avLst/>
          </a:prstGeom>
          <a:noFill/>
          <a:ln/>
        </p:spPr>
        <p:txBody>
          <a:bodyPr wrap="square" lIns="0" tIns="0" rIns="0" bIns="0" rtlCol="0" anchor="t"/>
          <a:lstStyle/>
          <a:p>
            <a:pPr marL="0" indent="0" algn="l">
              <a:lnSpc>
                <a:spcPts val="2750"/>
              </a:lnSpc>
              <a:buNone/>
            </a:pPr>
            <a:r>
              <a:rPr lang="en-US" sz="1700" dirty="0">
                <a:solidFill>
                  <a:srgbClr val="2B4150"/>
                </a:solidFill>
                <a:latin typeface="Source Sans Pro" pitchFamily="34" charset="0"/>
                <a:ea typeface="Source Sans Pro" pitchFamily="34" charset="-122"/>
                <a:cs typeface="Source Sans Pro" pitchFamily="34" charset="-120"/>
              </a:rPr>
              <a:t>Muntah berlebihan dapat menyebabkan dehidrasi, memperburuk kondisi ibu nifas.</a:t>
            </a:r>
            <a:endParaRPr lang="en-US" sz="1700" dirty="0"/>
          </a:p>
        </p:txBody>
      </p:sp>
      <p:sp>
        <p:nvSpPr>
          <p:cNvPr id="15" name="Shape 12"/>
          <p:cNvSpPr/>
          <p:nvPr/>
        </p:nvSpPr>
        <p:spPr>
          <a:xfrm>
            <a:off x="6723578" y="6482596"/>
            <a:ext cx="661392" cy="30480"/>
          </a:xfrm>
          <a:prstGeom prst="roundRect">
            <a:avLst>
              <a:gd name="adj" fmla="val 108513"/>
            </a:avLst>
          </a:prstGeom>
          <a:solidFill>
            <a:srgbClr val="D9D4C9"/>
          </a:solidFill>
          <a:ln/>
        </p:spPr>
      </p:sp>
      <p:sp>
        <p:nvSpPr>
          <p:cNvPr id="16" name="Shape 13"/>
          <p:cNvSpPr/>
          <p:nvPr/>
        </p:nvSpPr>
        <p:spPr>
          <a:xfrm>
            <a:off x="6258044" y="6249829"/>
            <a:ext cx="496014" cy="496014"/>
          </a:xfrm>
          <a:prstGeom prst="roundRect">
            <a:avLst>
              <a:gd name="adj" fmla="val 6668"/>
            </a:avLst>
          </a:prstGeom>
          <a:solidFill>
            <a:srgbClr val="F3EEE3"/>
          </a:solidFill>
          <a:ln/>
        </p:spPr>
      </p:sp>
      <p:sp>
        <p:nvSpPr>
          <p:cNvPr id="17" name="Text 14"/>
          <p:cNvSpPr/>
          <p:nvPr/>
        </p:nvSpPr>
        <p:spPr>
          <a:xfrm>
            <a:off x="6340733" y="6291143"/>
            <a:ext cx="330637" cy="413385"/>
          </a:xfrm>
          <a:prstGeom prst="rect">
            <a:avLst/>
          </a:prstGeom>
          <a:noFill/>
          <a:ln/>
        </p:spPr>
        <p:txBody>
          <a:bodyPr wrap="none" lIns="0" tIns="0" rIns="0" bIns="0" rtlCol="0" anchor="t"/>
          <a:lstStyle/>
          <a:p>
            <a:pPr marL="0" indent="0" algn="ctr">
              <a:lnSpc>
                <a:spcPts val="2600"/>
              </a:lnSpc>
              <a:buNone/>
            </a:pPr>
            <a:r>
              <a:rPr lang="en-US" sz="2600" dirty="0">
                <a:solidFill>
                  <a:srgbClr val="2B4150"/>
                </a:solidFill>
                <a:latin typeface="MuseoModerno Medium" pitchFamily="34" charset="0"/>
                <a:ea typeface="MuseoModerno Medium" pitchFamily="34" charset="-122"/>
                <a:cs typeface="MuseoModerno Medium" pitchFamily="34" charset="-120"/>
              </a:rPr>
              <a:t>3</a:t>
            </a:r>
            <a:endParaRPr lang="en-US" sz="2600" dirty="0"/>
          </a:p>
        </p:txBody>
      </p:sp>
      <p:sp>
        <p:nvSpPr>
          <p:cNvPr id="18" name="Text 15"/>
          <p:cNvSpPr/>
          <p:nvPr/>
        </p:nvSpPr>
        <p:spPr>
          <a:xfrm>
            <a:off x="7608570" y="6222206"/>
            <a:ext cx="2756178" cy="344448"/>
          </a:xfrm>
          <a:prstGeom prst="rect">
            <a:avLst/>
          </a:prstGeom>
          <a:noFill/>
          <a:ln/>
        </p:spPr>
        <p:txBody>
          <a:bodyPr wrap="none" lIns="0" tIns="0" rIns="0" bIns="0" rtlCol="0" anchor="t"/>
          <a:lstStyle/>
          <a:p>
            <a:pPr marL="0" indent="0" algn="l">
              <a:lnSpc>
                <a:spcPts val="2700"/>
              </a:lnSpc>
              <a:buNone/>
            </a:pPr>
            <a:r>
              <a:rPr lang="en-US" sz="2150" b="1" dirty="0">
                <a:solidFill>
                  <a:srgbClr val="2B4150"/>
                </a:solidFill>
                <a:latin typeface="MuseoModerno Medium" pitchFamily="34" charset="0"/>
                <a:ea typeface="MuseoModerno Medium" pitchFamily="34" charset="-122"/>
                <a:cs typeface="MuseoModerno Medium" pitchFamily="34" charset="-120"/>
              </a:rPr>
              <a:t>Efek Samping Obat</a:t>
            </a:r>
            <a:endParaRPr lang="en-US" sz="2150" b="1" dirty="0"/>
          </a:p>
        </p:txBody>
      </p:sp>
      <p:sp>
        <p:nvSpPr>
          <p:cNvPr id="19" name="Text 16"/>
          <p:cNvSpPr/>
          <p:nvPr/>
        </p:nvSpPr>
        <p:spPr>
          <a:xfrm>
            <a:off x="7608570" y="6698933"/>
            <a:ext cx="6250186" cy="705564"/>
          </a:xfrm>
          <a:prstGeom prst="rect">
            <a:avLst/>
          </a:prstGeom>
          <a:noFill/>
          <a:ln/>
        </p:spPr>
        <p:txBody>
          <a:bodyPr wrap="square" lIns="0" tIns="0" rIns="0" bIns="0" rtlCol="0" anchor="t"/>
          <a:lstStyle/>
          <a:p>
            <a:pPr marL="0" indent="0" algn="l">
              <a:lnSpc>
                <a:spcPts val="2750"/>
              </a:lnSpc>
              <a:buNone/>
            </a:pPr>
            <a:r>
              <a:rPr lang="en-US" sz="1700" dirty="0">
                <a:solidFill>
                  <a:srgbClr val="2B4150"/>
                </a:solidFill>
                <a:latin typeface="Source Sans Pro" pitchFamily="34" charset="0"/>
                <a:ea typeface="Source Sans Pro" pitchFamily="34" charset="-122"/>
                <a:cs typeface="Source Sans Pro" pitchFamily="34" charset="-120"/>
              </a:rPr>
              <a:t>Beberapa obat dapat menyebabkan mual dan muntah sebagai efek samping.</a:t>
            </a:r>
            <a:endParaRPr lang="en-US" sz="1700" dirty="0"/>
          </a:p>
        </p:txBody>
      </p:sp>
      <p:pic>
        <p:nvPicPr>
          <p:cNvPr id="4098" name="Picture 2" descr="Demam Kuning: Gejala, Mencegah dan Mengobati - Primaya Hospital">
            <a:extLst>
              <a:ext uri="{FF2B5EF4-FFF2-40B4-BE49-F238E27FC236}">
                <a16:creationId xmlns:a16="http://schemas.microsoft.com/office/drawing/2014/main" id="{151B683C-CE4F-D23C-D8B1-29FE381DBD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859304" cy="8229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793790" y="970836"/>
            <a:ext cx="7556421" cy="1417558"/>
          </a:xfrm>
          <a:prstGeom prst="rect">
            <a:avLst/>
          </a:prstGeom>
          <a:noFill/>
          <a:ln/>
        </p:spPr>
        <p:txBody>
          <a:bodyPr wrap="square" lIns="0" tIns="0" rIns="0" bIns="0" rtlCol="0" anchor="t"/>
          <a:lstStyle/>
          <a:p>
            <a:pPr marL="0" indent="0">
              <a:lnSpc>
                <a:spcPts val="5550"/>
              </a:lnSpc>
              <a:buNone/>
            </a:pPr>
            <a:r>
              <a:rPr lang="en-US" sz="4450" b="1" dirty="0">
                <a:solidFill>
                  <a:srgbClr val="7030A0"/>
                </a:solidFill>
                <a:latin typeface="MuseoModerno Medium" pitchFamily="34" charset="0"/>
                <a:ea typeface="MuseoModerno Medium" pitchFamily="34" charset="-122"/>
                <a:cs typeface="MuseoModerno Medium" pitchFamily="34" charset="-120"/>
              </a:rPr>
              <a:t>Infeksi Saluran Kemih (ISK) pada Masa Nifas</a:t>
            </a:r>
            <a:endParaRPr lang="en-US" sz="4450" b="1" dirty="0">
              <a:solidFill>
                <a:srgbClr val="7030A0"/>
              </a:solidFill>
            </a:endParaRPr>
          </a:p>
        </p:txBody>
      </p:sp>
      <p:sp>
        <p:nvSpPr>
          <p:cNvPr id="4" name="Shape 1"/>
          <p:cNvSpPr/>
          <p:nvPr/>
        </p:nvSpPr>
        <p:spPr>
          <a:xfrm>
            <a:off x="793790" y="2728555"/>
            <a:ext cx="3664863" cy="2996446"/>
          </a:xfrm>
          <a:prstGeom prst="roundRect">
            <a:avLst>
              <a:gd name="adj" fmla="val 1135"/>
            </a:avLst>
          </a:prstGeom>
          <a:solidFill>
            <a:srgbClr val="F3EEE3"/>
          </a:solidFill>
          <a:ln/>
        </p:spPr>
      </p:sp>
      <p:sp>
        <p:nvSpPr>
          <p:cNvPr id="5" name="Text 2"/>
          <p:cNvSpPr/>
          <p:nvPr/>
        </p:nvSpPr>
        <p:spPr>
          <a:xfrm>
            <a:off x="1020604" y="2955369"/>
            <a:ext cx="2835235" cy="354330"/>
          </a:xfrm>
          <a:prstGeom prst="rect">
            <a:avLst/>
          </a:prstGeom>
          <a:noFill/>
          <a:ln/>
        </p:spPr>
        <p:txBody>
          <a:bodyPr wrap="none" lIns="0" tIns="0" rIns="0" bIns="0" rtlCol="0" anchor="t"/>
          <a:lstStyle/>
          <a:p>
            <a:pPr marL="0" indent="0">
              <a:lnSpc>
                <a:spcPts val="2750"/>
              </a:lnSpc>
              <a:buNone/>
            </a:pPr>
            <a:r>
              <a:rPr lang="en-US" sz="2200" b="1" dirty="0">
                <a:solidFill>
                  <a:srgbClr val="2B4150"/>
                </a:solidFill>
                <a:latin typeface="MuseoModerno Medium" pitchFamily="34" charset="0"/>
                <a:ea typeface="MuseoModerno Medium" pitchFamily="34" charset="-122"/>
                <a:cs typeface="MuseoModerno Medium" pitchFamily="34" charset="-120"/>
              </a:rPr>
              <a:t>Penyebab</a:t>
            </a:r>
            <a:endParaRPr lang="en-US" sz="2200" b="1" dirty="0"/>
          </a:p>
        </p:txBody>
      </p:sp>
      <p:sp>
        <p:nvSpPr>
          <p:cNvPr id="6" name="Text 3"/>
          <p:cNvSpPr/>
          <p:nvPr/>
        </p:nvSpPr>
        <p:spPr>
          <a:xfrm>
            <a:off x="1020604" y="3445788"/>
            <a:ext cx="3211235" cy="362903"/>
          </a:xfrm>
          <a:prstGeom prst="rect">
            <a:avLst/>
          </a:prstGeom>
          <a:noFill/>
          <a:ln/>
        </p:spPr>
        <p:txBody>
          <a:bodyPr wrap="none" lIns="0" tIns="0" rIns="0" bIns="0" rtlCol="0" anchor="t"/>
          <a:lstStyle/>
          <a:p>
            <a:pPr marL="342900" indent="-342900">
              <a:lnSpc>
                <a:spcPts val="2850"/>
              </a:lnSpc>
              <a:buSzPct val="100000"/>
              <a:buChar char="•"/>
            </a:pPr>
            <a:r>
              <a:rPr lang="en-US" sz="1750" dirty="0">
                <a:solidFill>
                  <a:srgbClr val="2B4150"/>
                </a:solidFill>
                <a:latin typeface="Source Sans Pro" pitchFamily="34" charset="0"/>
                <a:ea typeface="Source Sans Pro" pitchFamily="34" charset="-122"/>
                <a:cs typeface="Source Sans Pro" pitchFamily="34" charset="-120"/>
              </a:rPr>
              <a:t>Trauma saat persalinan</a:t>
            </a:r>
            <a:endParaRPr lang="en-US" sz="1750" dirty="0"/>
          </a:p>
        </p:txBody>
      </p:sp>
      <p:sp>
        <p:nvSpPr>
          <p:cNvPr id="7" name="Text 4"/>
          <p:cNvSpPr/>
          <p:nvPr/>
        </p:nvSpPr>
        <p:spPr>
          <a:xfrm>
            <a:off x="1020604" y="3887986"/>
            <a:ext cx="3211235" cy="362903"/>
          </a:xfrm>
          <a:prstGeom prst="rect">
            <a:avLst/>
          </a:prstGeom>
          <a:noFill/>
          <a:ln/>
        </p:spPr>
        <p:txBody>
          <a:bodyPr wrap="none" lIns="0" tIns="0" rIns="0" bIns="0" rtlCol="0" anchor="t"/>
          <a:lstStyle/>
          <a:p>
            <a:pPr marL="342900" indent="-342900">
              <a:lnSpc>
                <a:spcPts val="2850"/>
              </a:lnSpc>
              <a:buSzPct val="100000"/>
              <a:buChar char="•"/>
            </a:pPr>
            <a:r>
              <a:rPr lang="en-US" sz="1750" dirty="0">
                <a:solidFill>
                  <a:srgbClr val="2B4150"/>
                </a:solidFill>
                <a:latin typeface="Source Sans Pro" pitchFamily="34" charset="0"/>
                <a:ea typeface="Source Sans Pro" pitchFamily="34" charset="-122"/>
                <a:cs typeface="Source Sans Pro" pitchFamily="34" charset="-120"/>
              </a:rPr>
              <a:t>Retensi urin</a:t>
            </a:r>
            <a:endParaRPr lang="en-US" sz="1750" dirty="0"/>
          </a:p>
        </p:txBody>
      </p:sp>
      <p:sp>
        <p:nvSpPr>
          <p:cNvPr id="8" name="Text 5"/>
          <p:cNvSpPr/>
          <p:nvPr/>
        </p:nvSpPr>
        <p:spPr>
          <a:xfrm>
            <a:off x="1020604" y="4330184"/>
            <a:ext cx="3211235" cy="362903"/>
          </a:xfrm>
          <a:prstGeom prst="rect">
            <a:avLst/>
          </a:prstGeom>
          <a:noFill/>
          <a:ln/>
        </p:spPr>
        <p:txBody>
          <a:bodyPr wrap="none" lIns="0" tIns="0" rIns="0" bIns="0" rtlCol="0" anchor="t"/>
          <a:lstStyle/>
          <a:p>
            <a:pPr marL="342900" indent="-342900">
              <a:lnSpc>
                <a:spcPts val="2850"/>
              </a:lnSpc>
              <a:buSzPct val="100000"/>
              <a:buChar char="•"/>
            </a:pPr>
            <a:r>
              <a:rPr lang="en-US" sz="1750" dirty="0">
                <a:solidFill>
                  <a:srgbClr val="2B4150"/>
                </a:solidFill>
                <a:latin typeface="Source Sans Pro" pitchFamily="34" charset="0"/>
                <a:ea typeface="Source Sans Pro" pitchFamily="34" charset="-122"/>
                <a:cs typeface="Source Sans Pro" pitchFamily="34" charset="-120"/>
              </a:rPr>
              <a:t>Kateterisasi</a:t>
            </a:r>
            <a:endParaRPr lang="en-US" sz="1750" dirty="0"/>
          </a:p>
        </p:txBody>
      </p:sp>
      <p:sp>
        <p:nvSpPr>
          <p:cNvPr id="9" name="Shape 6"/>
          <p:cNvSpPr/>
          <p:nvPr/>
        </p:nvSpPr>
        <p:spPr>
          <a:xfrm>
            <a:off x="4685467" y="2728555"/>
            <a:ext cx="3664863" cy="2996446"/>
          </a:xfrm>
          <a:prstGeom prst="roundRect">
            <a:avLst>
              <a:gd name="adj" fmla="val 1135"/>
            </a:avLst>
          </a:prstGeom>
          <a:solidFill>
            <a:srgbClr val="F3EEE3"/>
          </a:solidFill>
          <a:ln/>
        </p:spPr>
      </p:sp>
      <p:sp>
        <p:nvSpPr>
          <p:cNvPr id="10" name="Text 7"/>
          <p:cNvSpPr/>
          <p:nvPr/>
        </p:nvSpPr>
        <p:spPr>
          <a:xfrm>
            <a:off x="4912281" y="2955369"/>
            <a:ext cx="2835235" cy="354330"/>
          </a:xfrm>
          <a:prstGeom prst="rect">
            <a:avLst/>
          </a:prstGeom>
          <a:noFill/>
          <a:ln/>
        </p:spPr>
        <p:txBody>
          <a:bodyPr wrap="none" lIns="0" tIns="0" rIns="0" bIns="0" rtlCol="0" anchor="t"/>
          <a:lstStyle/>
          <a:p>
            <a:pPr marL="0" indent="0">
              <a:lnSpc>
                <a:spcPts val="2750"/>
              </a:lnSpc>
              <a:buNone/>
            </a:pPr>
            <a:r>
              <a:rPr lang="en-US" sz="2200" b="1" dirty="0">
                <a:solidFill>
                  <a:srgbClr val="2B4150"/>
                </a:solidFill>
                <a:latin typeface="MuseoModerno Medium" pitchFamily="34" charset="0"/>
                <a:ea typeface="MuseoModerno Medium" pitchFamily="34" charset="-122"/>
                <a:cs typeface="MuseoModerno Medium" pitchFamily="34" charset="-120"/>
              </a:rPr>
              <a:t>Gejala</a:t>
            </a:r>
            <a:endParaRPr lang="en-US" sz="2200" b="1" dirty="0"/>
          </a:p>
        </p:txBody>
      </p:sp>
      <p:sp>
        <p:nvSpPr>
          <p:cNvPr id="11" name="Text 8"/>
          <p:cNvSpPr/>
          <p:nvPr/>
        </p:nvSpPr>
        <p:spPr>
          <a:xfrm>
            <a:off x="4912281" y="3445788"/>
            <a:ext cx="3211235" cy="362903"/>
          </a:xfrm>
          <a:prstGeom prst="rect">
            <a:avLst/>
          </a:prstGeom>
          <a:noFill/>
          <a:ln/>
        </p:spPr>
        <p:txBody>
          <a:bodyPr wrap="none" lIns="0" tIns="0" rIns="0" bIns="0" rtlCol="0" anchor="t"/>
          <a:lstStyle/>
          <a:p>
            <a:pPr marL="342900" indent="-342900">
              <a:lnSpc>
                <a:spcPts val="2850"/>
              </a:lnSpc>
              <a:buSzPct val="100000"/>
              <a:buChar char="•"/>
            </a:pPr>
            <a:r>
              <a:rPr lang="en-US" sz="1750" dirty="0">
                <a:solidFill>
                  <a:srgbClr val="2B4150"/>
                </a:solidFill>
                <a:latin typeface="Source Sans Pro" pitchFamily="34" charset="0"/>
                <a:ea typeface="Source Sans Pro" pitchFamily="34" charset="-122"/>
                <a:cs typeface="Source Sans Pro" pitchFamily="34" charset="-120"/>
              </a:rPr>
              <a:t>Disuria (nyeri saat berkemih)</a:t>
            </a:r>
            <a:endParaRPr lang="en-US" sz="1750" dirty="0"/>
          </a:p>
        </p:txBody>
      </p:sp>
      <p:sp>
        <p:nvSpPr>
          <p:cNvPr id="12" name="Text 9"/>
          <p:cNvSpPr/>
          <p:nvPr/>
        </p:nvSpPr>
        <p:spPr>
          <a:xfrm>
            <a:off x="4912281" y="3887986"/>
            <a:ext cx="3211235" cy="362903"/>
          </a:xfrm>
          <a:prstGeom prst="rect">
            <a:avLst/>
          </a:prstGeom>
          <a:noFill/>
          <a:ln/>
        </p:spPr>
        <p:txBody>
          <a:bodyPr wrap="none" lIns="0" tIns="0" rIns="0" bIns="0" rtlCol="0" anchor="t"/>
          <a:lstStyle/>
          <a:p>
            <a:pPr marL="342900" indent="-342900">
              <a:lnSpc>
                <a:spcPts val="2850"/>
              </a:lnSpc>
              <a:buSzPct val="100000"/>
              <a:buChar char="•"/>
            </a:pPr>
            <a:r>
              <a:rPr lang="en-US" sz="1750" dirty="0">
                <a:solidFill>
                  <a:srgbClr val="2B4150"/>
                </a:solidFill>
                <a:latin typeface="Source Sans Pro" pitchFamily="34" charset="0"/>
                <a:ea typeface="Source Sans Pro" pitchFamily="34" charset="-122"/>
                <a:cs typeface="Source Sans Pro" pitchFamily="34" charset="-120"/>
              </a:rPr>
              <a:t>Frekuensi (sering berkemih)</a:t>
            </a:r>
            <a:endParaRPr lang="en-US" sz="1750" dirty="0"/>
          </a:p>
        </p:txBody>
      </p:sp>
      <p:sp>
        <p:nvSpPr>
          <p:cNvPr id="13" name="Text 10"/>
          <p:cNvSpPr/>
          <p:nvPr/>
        </p:nvSpPr>
        <p:spPr>
          <a:xfrm>
            <a:off x="4912281" y="4330184"/>
            <a:ext cx="3211235" cy="725805"/>
          </a:xfrm>
          <a:prstGeom prst="rect">
            <a:avLst/>
          </a:prstGeom>
          <a:noFill/>
          <a:ln/>
        </p:spPr>
        <p:txBody>
          <a:bodyPr wrap="square" lIns="0" tIns="0" rIns="0" bIns="0" rtlCol="0" anchor="t"/>
          <a:lstStyle/>
          <a:p>
            <a:pPr marL="342900" indent="-342900">
              <a:lnSpc>
                <a:spcPts val="2850"/>
              </a:lnSpc>
              <a:buSzPct val="100000"/>
              <a:buChar char="•"/>
            </a:pPr>
            <a:r>
              <a:rPr lang="en-US" sz="1750" dirty="0">
                <a:solidFill>
                  <a:srgbClr val="2B4150"/>
                </a:solidFill>
                <a:latin typeface="Source Sans Pro" pitchFamily="34" charset="0"/>
                <a:ea typeface="Source Sans Pro" pitchFamily="34" charset="-122"/>
                <a:cs typeface="Source Sans Pro" pitchFamily="34" charset="-120"/>
              </a:rPr>
              <a:t>Urgensi (dorongan kuat berkemih)</a:t>
            </a:r>
            <a:endParaRPr lang="en-US" sz="1750" dirty="0"/>
          </a:p>
        </p:txBody>
      </p:sp>
      <p:sp>
        <p:nvSpPr>
          <p:cNvPr id="14" name="Text 11"/>
          <p:cNvSpPr/>
          <p:nvPr/>
        </p:nvSpPr>
        <p:spPr>
          <a:xfrm>
            <a:off x="4912281" y="5135285"/>
            <a:ext cx="3211235" cy="362903"/>
          </a:xfrm>
          <a:prstGeom prst="rect">
            <a:avLst/>
          </a:prstGeom>
          <a:noFill/>
          <a:ln/>
        </p:spPr>
        <p:txBody>
          <a:bodyPr wrap="none" lIns="0" tIns="0" rIns="0" bIns="0" rtlCol="0" anchor="t"/>
          <a:lstStyle/>
          <a:p>
            <a:pPr marL="342900" indent="-342900">
              <a:lnSpc>
                <a:spcPts val="2850"/>
              </a:lnSpc>
              <a:buSzPct val="100000"/>
              <a:buChar char="•"/>
            </a:pPr>
            <a:r>
              <a:rPr lang="en-US" sz="1750" dirty="0">
                <a:solidFill>
                  <a:srgbClr val="2B4150"/>
                </a:solidFill>
                <a:latin typeface="Source Sans Pro" pitchFamily="34" charset="0"/>
                <a:ea typeface="Source Sans Pro" pitchFamily="34" charset="-122"/>
                <a:cs typeface="Source Sans Pro" pitchFamily="34" charset="-120"/>
              </a:rPr>
              <a:t>Nyeri suprapubik</a:t>
            </a:r>
            <a:endParaRPr lang="en-US" sz="1750" dirty="0"/>
          </a:p>
        </p:txBody>
      </p:sp>
      <p:sp>
        <p:nvSpPr>
          <p:cNvPr id="15" name="Shape 12"/>
          <p:cNvSpPr/>
          <p:nvPr/>
        </p:nvSpPr>
        <p:spPr>
          <a:xfrm>
            <a:off x="793790" y="5951815"/>
            <a:ext cx="7556421" cy="1306949"/>
          </a:xfrm>
          <a:prstGeom prst="roundRect">
            <a:avLst>
              <a:gd name="adj" fmla="val 2603"/>
            </a:avLst>
          </a:prstGeom>
          <a:solidFill>
            <a:srgbClr val="F3EEE3"/>
          </a:solidFill>
          <a:ln/>
        </p:spPr>
      </p:sp>
      <p:sp>
        <p:nvSpPr>
          <p:cNvPr id="16" name="Text 13"/>
          <p:cNvSpPr/>
          <p:nvPr/>
        </p:nvSpPr>
        <p:spPr>
          <a:xfrm>
            <a:off x="1020604" y="6178629"/>
            <a:ext cx="2835235" cy="354330"/>
          </a:xfrm>
          <a:prstGeom prst="rect">
            <a:avLst/>
          </a:prstGeom>
          <a:noFill/>
          <a:ln/>
        </p:spPr>
        <p:txBody>
          <a:bodyPr wrap="none" lIns="0" tIns="0" rIns="0" bIns="0" rtlCol="0" anchor="t"/>
          <a:lstStyle/>
          <a:p>
            <a:pPr marL="0" indent="0">
              <a:lnSpc>
                <a:spcPts val="2750"/>
              </a:lnSpc>
              <a:buNone/>
            </a:pPr>
            <a:r>
              <a:rPr lang="en-US" sz="2200" b="1" dirty="0">
                <a:solidFill>
                  <a:srgbClr val="2B4150"/>
                </a:solidFill>
                <a:latin typeface="MuseoModerno Medium" pitchFamily="34" charset="0"/>
                <a:ea typeface="MuseoModerno Medium" pitchFamily="34" charset="-122"/>
                <a:cs typeface="MuseoModerno Medium" pitchFamily="34" charset="-120"/>
              </a:rPr>
              <a:t>Penanganan</a:t>
            </a:r>
            <a:endParaRPr lang="en-US" sz="2200" b="1" dirty="0"/>
          </a:p>
        </p:txBody>
      </p:sp>
      <p:sp>
        <p:nvSpPr>
          <p:cNvPr id="17" name="Text 14"/>
          <p:cNvSpPr/>
          <p:nvPr/>
        </p:nvSpPr>
        <p:spPr>
          <a:xfrm>
            <a:off x="1020604" y="6669048"/>
            <a:ext cx="7102793" cy="362903"/>
          </a:xfrm>
          <a:prstGeom prst="rect">
            <a:avLst/>
          </a:prstGeom>
          <a:noFill/>
          <a:ln/>
        </p:spPr>
        <p:txBody>
          <a:bodyPr wrap="none" lIns="0" tIns="0" rIns="0" bIns="0" rtlCol="0" anchor="t"/>
          <a:lstStyle/>
          <a:p>
            <a:pPr marL="0" indent="0">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Antibiotik sesuai resep dokter sangat penting untuk mengatasi ISK.</a:t>
            </a:r>
            <a:endParaRPr lang="en-US" sz="1750" dirty="0"/>
          </a:p>
        </p:txBody>
      </p:sp>
      <p:pic>
        <p:nvPicPr>
          <p:cNvPr id="5122" name="Picture 2" descr="Infeksi Saluran Kemih (ISK) pada orang dewasa Penyebab, Gejala, Penanganan,  Pencegahan, dan Dokter spesialis Infeksi Saluran Kemih (ISK) pada orang  dewasa">
            <a:extLst>
              <a:ext uri="{FF2B5EF4-FFF2-40B4-BE49-F238E27FC236}">
                <a16:creationId xmlns:a16="http://schemas.microsoft.com/office/drawing/2014/main" id="{B4F91954-3D4B-66E4-7BF7-323302C794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9845" y="1"/>
            <a:ext cx="6160555" cy="388798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nfeksi Saluran Kemih (ISK) pada Pria - Assure Urology &amp; Robotic Center">
            <a:extLst>
              <a:ext uri="{FF2B5EF4-FFF2-40B4-BE49-F238E27FC236}">
                <a16:creationId xmlns:a16="http://schemas.microsoft.com/office/drawing/2014/main" id="{3B14C0E0-4D89-DD22-D10E-7F2F8F00E2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9845" y="3887986"/>
            <a:ext cx="6160555" cy="43416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702466" y="3503503"/>
            <a:ext cx="13179743" cy="1295400"/>
          </a:xfrm>
          <a:prstGeom prst="rect">
            <a:avLst/>
          </a:prstGeom>
          <a:noFill/>
          <a:ln/>
        </p:spPr>
        <p:txBody>
          <a:bodyPr wrap="square" lIns="0" tIns="0" rIns="0" bIns="0" rtlCol="0" anchor="t"/>
          <a:lstStyle/>
          <a:p>
            <a:pPr marL="0" indent="0">
              <a:lnSpc>
                <a:spcPts val="5050"/>
              </a:lnSpc>
              <a:buNone/>
            </a:pPr>
            <a:r>
              <a:rPr lang="en-US" sz="4050" b="1" dirty="0">
                <a:solidFill>
                  <a:schemeClr val="accent1">
                    <a:lumMod val="75000"/>
                  </a:schemeClr>
                </a:solidFill>
                <a:latin typeface="MuseoModerno Medium" pitchFamily="34" charset="0"/>
                <a:ea typeface="MuseoModerno Medium" pitchFamily="34" charset="-122"/>
                <a:cs typeface="MuseoModerno Medium" pitchFamily="34" charset="-120"/>
              </a:rPr>
              <a:t>Masalah Umum pada Masa </a:t>
            </a:r>
            <a:r>
              <a:rPr lang="en-US" sz="4050" b="1" dirty="0" err="1">
                <a:solidFill>
                  <a:schemeClr val="accent1">
                    <a:lumMod val="75000"/>
                  </a:schemeClr>
                </a:solidFill>
                <a:latin typeface="MuseoModerno Medium" pitchFamily="34" charset="0"/>
                <a:ea typeface="MuseoModerno Medium" pitchFamily="34" charset="-122"/>
                <a:cs typeface="MuseoModerno Medium" pitchFamily="34" charset="-120"/>
              </a:rPr>
              <a:t>Menyusui</a:t>
            </a:r>
            <a:endParaRPr lang="en-US" sz="4050" b="1" dirty="0">
              <a:solidFill>
                <a:schemeClr val="accent1">
                  <a:lumMod val="75000"/>
                </a:schemeClr>
              </a:solidFill>
            </a:endParaRPr>
          </a:p>
        </p:txBody>
      </p:sp>
      <p:sp>
        <p:nvSpPr>
          <p:cNvPr id="4" name="Shape 1"/>
          <p:cNvSpPr/>
          <p:nvPr/>
        </p:nvSpPr>
        <p:spPr>
          <a:xfrm>
            <a:off x="7303769" y="4766667"/>
            <a:ext cx="45719" cy="3148608"/>
          </a:xfrm>
          <a:prstGeom prst="roundRect">
            <a:avLst>
              <a:gd name="adj" fmla="val 135993"/>
            </a:avLst>
          </a:prstGeom>
          <a:solidFill>
            <a:srgbClr val="D9D4C9"/>
          </a:solidFill>
          <a:ln/>
        </p:spPr>
      </p:sp>
      <p:sp>
        <p:nvSpPr>
          <p:cNvPr id="5" name="Shape 2"/>
          <p:cNvSpPr/>
          <p:nvPr/>
        </p:nvSpPr>
        <p:spPr>
          <a:xfrm>
            <a:off x="6483191" y="5221486"/>
            <a:ext cx="621744" cy="22860"/>
          </a:xfrm>
          <a:prstGeom prst="roundRect">
            <a:avLst>
              <a:gd name="adj" fmla="val 135993"/>
            </a:avLst>
          </a:prstGeom>
          <a:solidFill>
            <a:srgbClr val="D9D4C9"/>
          </a:solidFill>
          <a:ln/>
        </p:spPr>
      </p:sp>
      <p:sp>
        <p:nvSpPr>
          <p:cNvPr id="6" name="Shape 3"/>
          <p:cNvSpPr/>
          <p:nvPr/>
        </p:nvSpPr>
        <p:spPr>
          <a:xfrm>
            <a:off x="7082076" y="4999792"/>
            <a:ext cx="466249" cy="466249"/>
          </a:xfrm>
          <a:prstGeom prst="roundRect">
            <a:avLst>
              <a:gd name="adj" fmla="val 6668"/>
            </a:avLst>
          </a:prstGeom>
          <a:solidFill>
            <a:srgbClr val="F3EEE3"/>
          </a:solidFill>
          <a:ln/>
        </p:spPr>
      </p:sp>
      <p:sp>
        <p:nvSpPr>
          <p:cNvPr id="7" name="Text 4"/>
          <p:cNvSpPr/>
          <p:nvPr/>
        </p:nvSpPr>
        <p:spPr>
          <a:xfrm>
            <a:off x="7159764" y="5038665"/>
            <a:ext cx="310872" cy="388501"/>
          </a:xfrm>
          <a:prstGeom prst="rect">
            <a:avLst/>
          </a:prstGeom>
          <a:noFill/>
          <a:ln/>
        </p:spPr>
        <p:txBody>
          <a:bodyPr wrap="none" lIns="0" tIns="0" rIns="0" bIns="0" rtlCol="0" anchor="t"/>
          <a:lstStyle/>
          <a:p>
            <a:pPr marL="0" indent="0" algn="ctr">
              <a:lnSpc>
                <a:spcPts val="2400"/>
              </a:lnSpc>
              <a:buNone/>
            </a:pPr>
            <a:r>
              <a:rPr lang="en-US" sz="2400" dirty="0">
                <a:solidFill>
                  <a:srgbClr val="2B4150"/>
                </a:solidFill>
                <a:latin typeface="MuseoModerno Medium" pitchFamily="34" charset="0"/>
                <a:ea typeface="MuseoModerno Medium" pitchFamily="34" charset="-122"/>
                <a:cs typeface="MuseoModerno Medium" pitchFamily="34" charset="-120"/>
              </a:rPr>
              <a:t>1</a:t>
            </a:r>
            <a:endParaRPr lang="en-US" sz="2400" dirty="0"/>
          </a:p>
        </p:txBody>
      </p:sp>
      <p:sp>
        <p:nvSpPr>
          <p:cNvPr id="8" name="Text 5"/>
          <p:cNvSpPr/>
          <p:nvPr/>
        </p:nvSpPr>
        <p:spPr>
          <a:xfrm>
            <a:off x="3688437" y="4973836"/>
            <a:ext cx="2590562" cy="323850"/>
          </a:xfrm>
          <a:prstGeom prst="rect">
            <a:avLst/>
          </a:prstGeom>
          <a:noFill/>
          <a:ln/>
        </p:spPr>
        <p:txBody>
          <a:bodyPr wrap="none" lIns="0" tIns="0" rIns="0" bIns="0" rtlCol="0" anchor="t"/>
          <a:lstStyle/>
          <a:p>
            <a:pPr marL="0" indent="0" algn="r">
              <a:lnSpc>
                <a:spcPts val="2500"/>
              </a:lnSpc>
              <a:buNone/>
            </a:pPr>
            <a:r>
              <a:rPr lang="en-US" sz="2000" b="1" dirty="0">
                <a:solidFill>
                  <a:srgbClr val="2B4150"/>
                </a:solidFill>
                <a:latin typeface="MuseoModerno Medium" pitchFamily="34" charset="0"/>
                <a:ea typeface="MuseoModerno Medium" pitchFamily="34" charset="-122"/>
                <a:cs typeface="MuseoModerno Medium" pitchFamily="34" charset="-120"/>
              </a:rPr>
              <a:t>Bendungan ASI</a:t>
            </a:r>
            <a:endParaRPr lang="en-US" sz="2000" b="1" dirty="0"/>
          </a:p>
        </p:txBody>
      </p:sp>
      <p:sp>
        <p:nvSpPr>
          <p:cNvPr id="9" name="Text 6"/>
          <p:cNvSpPr/>
          <p:nvPr/>
        </p:nvSpPr>
        <p:spPr>
          <a:xfrm>
            <a:off x="725329" y="5421987"/>
            <a:ext cx="5553670" cy="994767"/>
          </a:xfrm>
          <a:prstGeom prst="rect">
            <a:avLst/>
          </a:prstGeom>
          <a:noFill/>
          <a:ln/>
        </p:spPr>
        <p:txBody>
          <a:bodyPr wrap="square" lIns="0" tIns="0" rIns="0" bIns="0" rtlCol="0" anchor="t"/>
          <a:lstStyle/>
          <a:p>
            <a:pPr marL="0" indent="0" algn="r">
              <a:lnSpc>
                <a:spcPts val="2600"/>
              </a:lnSpc>
              <a:buNone/>
            </a:pPr>
            <a:r>
              <a:rPr lang="en-US" sz="1600" dirty="0">
                <a:solidFill>
                  <a:srgbClr val="2B4150"/>
                </a:solidFill>
                <a:latin typeface="Source Sans Pro" pitchFamily="34" charset="0"/>
                <a:ea typeface="Source Sans Pro" pitchFamily="34" charset="-122"/>
                <a:cs typeface="Source Sans Pro" pitchFamily="34" charset="-120"/>
              </a:rPr>
              <a:t>Payudara terasa penuh, keras, dan nyeri akibat bendungan ASI. Penanganan yang tepat dapat mencegah komplikasi lebih lanjut.</a:t>
            </a:r>
            <a:endParaRPr lang="en-US" sz="1600" dirty="0"/>
          </a:p>
        </p:txBody>
      </p:sp>
      <p:sp>
        <p:nvSpPr>
          <p:cNvPr id="10" name="Shape 7"/>
          <p:cNvSpPr/>
          <p:nvPr/>
        </p:nvSpPr>
        <p:spPr>
          <a:xfrm>
            <a:off x="7525464" y="6257568"/>
            <a:ext cx="621744" cy="22860"/>
          </a:xfrm>
          <a:prstGeom prst="roundRect">
            <a:avLst>
              <a:gd name="adj" fmla="val 135993"/>
            </a:avLst>
          </a:prstGeom>
          <a:solidFill>
            <a:srgbClr val="D9D4C9"/>
          </a:solidFill>
          <a:ln/>
        </p:spPr>
      </p:sp>
      <p:sp>
        <p:nvSpPr>
          <p:cNvPr id="11" name="Shape 8"/>
          <p:cNvSpPr/>
          <p:nvPr/>
        </p:nvSpPr>
        <p:spPr>
          <a:xfrm>
            <a:off x="7082076" y="6035873"/>
            <a:ext cx="466249" cy="466249"/>
          </a:xfrm>
          <a:prstGeom prst="roundRect">
            <a:avLst>
              <a:gd name="adj" fmla="val 6668"/>
            </a:avLst>
          </a:prstGeom>
          <a:solidFill>
            <a:srgbClr val="F3EEE3"/>
          </a:solidFill>
          <a:ln/>
        </p:spPr>
      </p:sp>
      <p:sp>
        <p:nvSpPr>
          <p:cNvPr id="12" name="Text 9"/>
          <p:cNvSpPr/>
          <p:nvPr/>
        </p:nvSpPr>
        <p:spPr>
          <a:xfrm>
            <a:off x="7159764" y="6074747"/>
            <a:ext cx="310872" cy="388501"/>
          </a:xfrm>
          <a:prstGeom prst="rect">
            <a:avLst/>
          </a:prstGeom>
          <a:noFill/>
          <a:ln/>
        </p:spPr>
        <p:txBody>
          <a:bodyPr wrap="none" lIns="0" tIns="0" rIns="0" bIns="0" rtlCol="0" anchor="t"/>
          <a:lstStyle/>
          <a:p>
            <a:pPr marL="0" indent="0" algn="ctr">
              <a:lnSpc>
                <a:spcPts val="2400"/>
              </a:lnSpc>
              <a:buNone/>
            </a:pPr>
            <a:r>
              <a:rPr lang="en-US" sz="2400" dirty="0">
                <a:solidFill>
                  <a:srgbClr val="2B4150"/>
                </a:solidFill>
                <a:latin typeface="MuseoModerno Medium" pitchFamily="34" charset="0"/>
                <a:ea typeface="MuseoModerno Medium" pitchFamily="34" charset="-122"/>
                <a:cs typeface="MuseoModerno Medium" pitchFamily="34" charset="-120"/>
              </a:rPr>
              <a:t>2</a:t>
            </a:r>
            <a:endParaRPr lang="en-US" sz="2400" dirty="0"/>
          </a:p>
        </p:txBody>
      </p:sp>
      <p:sp>
        <p:nvSpPr>
          <p:cNvPr id="13" name="Text 10"/>
          <p:cNvSpPr/>
          <p:nvPr/>
        </p:nvSpPr>
        <p:spPr>
          <a:xfrm>
            <a:off x="8351401" y="6009918"/>
            <a:ext cx="2590562" cy="323850"/>
          </a:xfrm>
          <a:prstGeom prst="rect">
            <a:avLst/>
          </a:prstGeom>
          <a:noFill/>
          <a:ln/>
        </p:spPr>
        <p:txBody>
          <a:bodyPr wrap="none" lIns="0" tIns="0" rIns="0" bIns="0" rtlCol="0" anchor="t"/>
          <a:lstStyle/>
          <a:p>
            <a:pPr marL="0" indent="0" algn="l">
              <a:lnSpc>
                <a:spcPts val="2500"/>
              </a:lnSpc>
              <a:buNone/>
            </a:pPr>
            <a:r>
              <a:rPr lang="en-US" sz="2000" b="1" dirty="0">
                <a:solidFill>
                  <a:srgbClr val="2B4150"/>
                </a:solidFill>
                <a:latin typeface="MuseoModerno Medium" pitchFamily="34" charset="0"/>
                <a:ea typeface="MuseoModerno Medium" pitchFamily="34" charset="-122"/>
                <a:cs typeface="MuseoModerno Medium" pitchFamily="34" charset="-120"/>
              </a:rPr>
              <a:t>Mastitis</a:t>
            </a:r>
            <a:endParaRPr lang="en-US" sz="2000" b="1" dirty="0"/>
          </a:p>
        </p:txBody>
      </p:sp>
      <p:sp>
        <p:nvSpPr>
          <p:cNvPr id="14" name="Text 11"/>
          <p:cNvSpPr/>
          <p:nvPr/>
        </p:nvSpPr>
        <p:spPr>
          <a:xfrm>
            <a:off x="8351401" y="6458069"/>
            <a:ext cx="5553670" cy="994767"/>
          </a:xfrm>
          <a:prstGeom prst="rect">
            <a:avLst/>
          </a:prstGeom>
          <a:noFill/>
          <a:ln/>
        </p:spPr>
        <p:txBody>
          <a:bodyPr wrap="square" lIns="0" tIns="0" rIns="0" bIns="0" rtlCol="0" anchor="t"/>
          <a:lstStyle/>
          <a:p>
            <a:pPr marL="0" indent="0" algn="l">
              <a:lnSpc>
                <a:spcPts val="2600"/>
              </a:lnSpc>
              <a:buNone/>
            </a:pPr>
            <a:r>
              <a:rPr lang="en-US" sz="1600" dirty="0">
                <a:solidFill>
                  <a:srgbClr val="2B4150"/>
                </a:solidFill>
                <a:latin typeface="Source Sans Pro" pitchFamily="34" charset="0"/>
                <a:ea typeface="Source Sans Pro" pitchFamily="34" charset="-122"/>
                <a:cs typeface="Source Sans Pro" pitchFamily="34" charset="-120"/>
              </a:rPr>
              <a:t>Mastitis adalah infeksi pada jaringan payudara, biasanya disebabkan oleh bakteri. Gejala meliputi demam, menggigil, nyeri payudara, kemerahan, dan bengkak.</a:t>
            </a:r>
            <a:endParaRPr lang="en-US" sz="1600" dirty="0"/>
          </a:p>
        </p:txBody>
      </p:sp>
      <p:sp>
        <p:nvSpPr>
          <p:cNvPr id="16" name="Shape 8">
            <a:extLst>
              <a:ext uri="{FF2B5EF4-FFF2-40B4-BE49-F238E27FC236}">
                <a16:creationId xmlns:a16="http://schemas.microsoft.com/office/drawing/2014/main" id="{EAFE800E-00ED-F03A-395B-4577C1260A74}"/>
              </a:ext>
            </a:extLst>
          </p:cNvPr>
          <p:cNvSpPr/>
          <p:nvPr/>
        </p:nvSpPr>
        <p:spPr>
          <a:xfrm>
            <a:off x="7059214" y="7281979"/>
            <a:ext cx="466249" cy="466249"/>
          </a:xfrm>
          <a:prstGeom prst="roundRect">
            <a:avLst>
              <a:gd name="adj" fmla="val 6668"/>
            </a:avLst>
          </a:prstGeom>
          <a:solidFill>
            <a:srgbClr val="F3EEE3"/>
          </a:solidFill>
          <a:ln/>
        </p:spPr>
      </p:sp>
      <p:sp>
        <p:nvSpPr>
          <p:cNvPr id="21" name="Text 9">
            <a:extLst>
              <a:ext uri="{FF2B5EF4-FFF2-40B4-BE49-F238E27FC236}">
                <a16:creationId xmlns:a16="http://schemas.microsoft.com/office/drawing/2014/main" id="{E22EFA00-F070-60C2-A414-D3DD2CFB8F02}"/>
              </a:ext>
            </a:extLst>
          </p:cNvPr>
          <p:cNvSpPr/>
          <p:nvPr/>
        </p:nvSpPr>
        <p:spPr>
          <a:xfrm>
            <a:off x="7159764" y="7324362"/>
            <a:ext cx="310872" cy="388501"/>
          </a:xfrm>
          <a:prstGeom prst="rect">
            <a:avLst/>
          </a:prstGeom>
          <a:noFill/>
          <a:ln/>
        </p:spPr>
        <p:txBody>
          <a:bodyPr wrap="none" lIns="0" tIns="0" rIns="0" bIns="0" rtlCol="0" anchor="t"/>
          <a:lstStyle/>
          <a:p>
            <a:pPr marL="0" indent="0" algn="ctr">
              <a:lnSpc>
                <a:spcPts val="2400"/>
              </a:lnSpc>
              <a:buNone/>
            </a:pPr>
            <a:r>
              <a:rPr lang="en-US" sz="2400" dirty="0">
                <a:solidFill>
                  <a:srgbClr val="2B4150"/>
                </a:solidFill>
                <a:latin typeface="MuseoModerno Medium" pitchFamily="34" charset="0"/>
                <a:ea typeface="MuseoModerno Medium" pitchFamily="34" charset="-122"/>
                <a:cs typeface="MuseoModerno Medium" pitchFamily="34" charset="-120"/>
              </a:rPr>
              <a:t>3</a:t>
            </a:r>
            <a:endParaRPr lang="en-US" sz="2400" dirty="0"/>
          </a:p>
        </p:txBody>
      </p:sp>
      <p:sp>
        <p:nvSpPr>
          <p:cNvPr id="22" name="Shape 2">
            <a:extLst>
              <a:ext uri="{FF2B5EF4-FFF2-40B4-BE49-F238E27FC236}">
                <a16:creationId xmlns:a16="http://schemas.microsoft.com/office/drawing/2014/main" id="{7D4F12C2-33BF-F9E9-6E27-848AC18963C7}"/>
              </a:ext>
            </a:extLst>
          </p:cNvPr>
          <p:cNvSpPr/>
          <p:nvPr/>
        </p:nvSpPr>
        <p:spPr>
          <a:xfrm>
            <a:off x="6477831" y="7440334"/>
            <a:ext cx="621744" cy="22860"/>
          </a:xfrm>
          <a:prstGeom prst="roundRect">
            <a:avLst>
              <a:gd name="adj" fmla="val 135993"/>
            </a:avLst>
          </a:prstGeom>
          <a:solidFill>
            <a:srgbClr val="D9D4C9"/>
          </a:solidFill>
          <a:ln/>
        </p:spPr>
      </p:sp>
      <p:sp>
        <p:nvSpPr>
          <p:cNvPr id="23" name="Text 5">
            <a:extLst>
              <a:ext uri="{FF2B5EF4-FFF2-40B4-BE49-F238E27FC236}">
                <a16:creationId xmlns:a16="http://schemas.microsoft.com/office/drawing/2014/main" id="{95E0CFEB-7549-64AE-B8B5-1A53D38C39F5}"/>
              </a:ext>
            </a:extLst>
          </p:cNvPr>
          <p:cNvSpPr/>
          <p:nvPr/>
        </p:nvSpPr>
        <p:spPr>
          <a:xfrm>
            <a:off x="3711294" y="6992773"/>
            <a:ext cx="2590562" cy="323850"/>
          </a:xfrm>
          <a:prstGeom prst="rect">
            <a:avLst/>
          </a:prstGeom>
          <a:noFill/>
          <a:ln/>
        </p:spPr>
        <p:txBody>
          <a:bodyPr wrap="none" lIns="0" tIns="0" rIns="0" bIns="0" rtlCol="0" anchor="t"/>
          <a:lstStyle/>
          <a:p>
            <a:pPr marL="0" indent="0" algn="r">
              <a:lnSpc>
                <a:spcPts val="2500"/>
              </a:lnSpc>
              <a:buNone/>
            </a:pPr>
            <a:r>
              <a:rPr lang="en-US" sz="2000" b="1" dirty="0" err="1">
                <a:solidFill>
                  <a:srgbClr val="2B4150"/>
                </a:solidFill>
                <a:latin typeface="MuseoModerno Medium" pitchFamily="34" charset="0"/>
                <a:ea typeface="MuseoModerno Medium" pitchFamily="34" charset="-122"/>
                <a:cs typeface="MuseoModerno Medium" pitchFamily="34" charset="-120"/>
              </a:rPr>
              <a:t>Abses</a:t>
            </a:r>
            <a:r>
              <a:rPr lang="en-US" sz="2000" b="1" dirty="0">
                <a:solidFill>
                  <a:srgbClr val="2B4150"/>
                </a:solidFill>
                <a:latin typeface="MuseoModerno Medium" pitchFamily="34" charset="0"/>
                <a:ea typeface="MuseoModerno Medium" pitchFamily="34" charset="-122"/>
                <a:cs typeface="MuseoModerno Medium" pitchFamily="34" charset="-120"/>
              </a:rPr>
              <a:t> </a:t>
            </a:r>
            <a:r>
              <a:rPr lang="en-US" sz="2000" b="1" dirty="0" err="1">
                <a:solidFill>
                  <a:srgbClr val="2B4150"/>
                </a:solidFill>
                <a:latin typeface="MuseoModerno Medium" pitchFamily="34" charset="0"/>
                <a:ea typeface="MuseoModerno Medium" pitchFamily="34" charset="-122"/>
                <a:cs typeface="MuseoModerno Medium" pitchFamily="34" charset="-120"/>
              </a:rPr>
              <a:t>Payudara</a:t>
            </a:r>
            <a:endParaRPr lang="en-US" sz="2000" b="1" dirty="0"/>
          </a:p>
        </p:txBody>
      </p:sp>
      <p:sp>
        <p:nvSpPr>
          <p:cNvPr id="24" name="Text 6">
            <a:extLst>
              <a:ext uri="{FF2B5EF4-FFF2-40B4-BE49-F238E27FC236}">
                <a16:creationId xmlns:a16="http://schemas.microsoft.com/office/drawing/2014/main" id="{5779DF6C-9CEE-5281-BB40-6EB4A06718E7}"/>
              </a:ext>
            </a:extLst>
          </p:cNvPr>
          <p:cNvSpPr/>
          <p:nvPr/>
        </p:nvSpPr>
        <p:spPr>
          <a:xfrm>
            <a:off x="801884" y="7312816"/>
            <a:ext cx="5553670" cy="994767"/>
          </a:xfrm>
          <a:prstGeom prst="rect">
            <a:avLst/>
          </a:prstGeom>
          <a:noFill/>
          <a:ln/>
        </p:spPr>
        <p:txBody>
          <a:bodyPr wrap="square" lIns="0" tIns="0" rIns="0" bIns="0" rtlCol="0" anchor="t"/>
          <a:lstStyle/>
          <a:p>
            <a:pPr marL="0" indent="0" algn="r">
              <a:lnSpc>
                <a:spcPts val="2600"/>
              </a:lnSpc>
              <a:buNone/>
            </a:pPr>
            <a:r>
              <a:rPr lang="en-US" sz="1600" dirty="0" err="1">
                <a:solidFill>
                  <a:srgbClr val="2B4150"/>
                </a:solidFill>
                <a:latin typeface="Source Sans Pro" pitchFamily="34" charset="0"/>
                <a:ea typeface="Source Sans Pro" pitchFamily="34" charset="-122"/>
              </a:rPr>
              <a:t>Keadaan</a:t>
            </a:r>
            <a:r>
              <a:rPr lang="en-US" sz="1600" dirty="0">
                <a:solidFill>
                  <a:srgbClr val="2B4150"/>
                </a:solidFill>
                <a:latin typeface="Source Sans Pro" pitchFamily="34" charset="0"/>
                <a:ea typeface="Source Sans Pro" pitchFamily="34" charset="-122"/>
              </a:rPr>
              <a:t> </a:t>
            </a:r>
            <a:r>
              <a:rPr lang="en-US" sz="1600" dirty="0" err="1">
                <a:solidFill>
                  <a:srgbClr val="2B4150"/>
                </a:solidFill>
                <a:latin typeface="Source Sans Pro" pitchFamily="34" charset="0"/>
                <a:ea typeface="Source Sans Pro" pitchFamily="34" charset="-122"/>
              </a:rPr>
              <a:t>komplikasi</a:t>
            </a:r>
            <a:r>
              <a:rPr lang="en-US" sz="1600" dirty="0">
                <a:solidFill>
                  <a:srgbClr val="2B4150"/>
                </a:solidFill>
                <a:latin typeface="Source Sans Pro" pitchFamily="34" charset="0"/>
                <a:ea typeface="Source Sans Pro" pitchFamily="34" charset="-122"/>
              </a:rPr>
              <a:t> yang </a:t>
            </a:r>
            <a:r>
              <a:rPr lang="en-US" sz="1600" dirty="0" err="1">
                <a:solidFill>
                  <a:srgbClr val="2B4150"/>
                </a:solidFill>
                <a:latin typeface="Source Sans Pro" pitchFamily="34" charset="0"/>
                <a:ea typeface="Source Sans Pro" pitchFamily="34" charset="-122"/>
              </a:rPr>
              <a:t>disebabkan</a:t>
            </a:r>
            <a:r>
              <a:rPr lang="en-US" sz="1600" dirty="0">
                <a:solidFill>
                  <a:srgbClr val="2B4150"/>
                </a:solidFill>
                <a:latin typeface="Source Sans Pro" pitchFamily="34" charset="0"/>
                <a:ea typeface="Source Sans Pro" pitchFamily="34" charset="-122"/>
              </a:rPr>
              <a:t> mastitis yang </a:t>
            </a:r>
            <a:r>
              <a:rPr lang="en-US" sz="1600" dirty="0" err="1">
                <a:solidFill>
                  <a:srgbClr val="2B4150"/>
                </a:solidFill>
                <a:latin typeface="Source Sans Pro" pitchFamily="34" charset="0"/>
                <a:ea typeface="Source Sans Pro" pitchFamily="34" charset="-122"/>
              </a:rPr>
              <a:t>tidak</a:t>
            </a:r>
            <a:r>
              <a:rPr lang="en-US" sz="1600" dirty="0">
                <a:solidFill>
                  <a:srgbClr val="2B4150"/>
                </a:solidFill>
                <a:latin typeface="Source Sans Pro" pitchFamily="34" charset="0"/>
                <a:ea typeface="Source Sans Pro" pitchFamily="34" charset="-122"/>
              </a:rPr>
              <a:t> </a:t>
            </a:r>
            <a:r>
              <a:rPr lang="en-US" sz="1600" dirty="0" err="1">
                <a:solidFill>
                  <a:srgbClr val="2B4150"/>
                </a:solidFill>
                <a:latin typeface="Source Sans Pro" pitchFamily="34" charset="0"/>
                <a:ea typeface="Source Sans Pro" pitchFamily="34" charset="-122"/>
              </a:rPr>
              <a:t>segera</a:t>
            </a:r>
            <a:r>
              <a:rPr lang="en-US" sz="1600" dirty="0">
                <a:solidFill>
                  <a:srgbClr val="2B4150"/>
                </a:solidFill>
                <a:latin typeface="Source Sans Pro" pitchFamily="34" charset="0"/>
                <a:ea typeface="Source Sans Pro" pitchFamily="34" charset="-122"/>
              </a:rPr>
              <a:t> </a:t>
            </a:r>
            <a:r>
              <a:rPr lang="en-US" sz="1600" dirty="0" err="1">
                <a:solidFill>
                  <a:srgbClr val="2B4150"/>
                </a:solidFill>
                <a:latin typeface="Source Sans Pro" pitchFamily="34" charset="0"/>
                <a:ea typeface="Source Sans Pro" pitchFamily="34" charset="-122"/>
              </a:rPr>
              <a:t>mendapat</a:t>
            </a:r>
            <a:r>
              <a:rPr lang="en-US" sz="1600" dirty="0">
                <a:solidFill>
                  <a:srgbClr val="2B4150"/>
                </a:solidFill>
                <a:latin typeface="Source Sans Pro" pitchFamily="34" charset="0"/>
                <a:ea typeface="Source Sans Pro" pitchFamily="34" charset="-122"/>
              </a:rPr>
              <a:t> </a:t>
            </a:r>
            <a:r>
              <a:rPr lang="en-US" sz="1600" dirty="0" err="1">
                <a:solidFill>
                  <a:srgbClr val="2B4150"/>
                </a:solidFill>
                <a:latin typeface="Source Sans Pro" pitchFamily="34" charset="0"/>
                <a:ea typeface="Source Sans Pro" pitchFamily="34" charset="-122"/>
              </a:rPr>
              <a:t>penanganan</a:t>
            </a:r>
            <a:endParaRPr lang="en-US" sz="1600" dirty="0"/>
          </a:p>
        </p:txBody>
      </p:sp>
      <p:pic>
        <p:nvPicPr>
          <p:cNvPr id="1026" name="Picture 2" descr="Permasalahan Menyusui pada Ibu Baru | GueSehat">
            <a:extLst>
              <a:ext uri="{FF2B5EF4-FFF2-40B4-BE49-F238E27FC236}">
                <a16:creationId xmlns:a16="http://schemas.microsoft.com/office/drawing/2014/main" id="{15021B28-E752-AFDF-9613-54ABEBF5B6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30"/>
            <a:ext cx="14630400" cy="314896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729151"/>
          </a:xfrm>
          <a:prstGeom prst="rect">
            <a:avLst/>
          </a:prstGeom>
        </p:spPr>
      </p:pic>
      <p:sp>
        <p:nvSpPr>
          <p:cNvPr id="3" name="Text 0"/>
          <p:cNvSpPr/>
          <p:nvPr/>
        </p:nvSpPr>
        <p:spPr>
          <a:xfrm>
            <a:off x="764143" y="3330297"/>
            <a:ext cx="11350704" cy="682347"/>
          </a:xfrm>
          <a:prstGeom prst="rect">
            <a:avLst/>
          </a:prstGeom>
          <a:noFill/>
          <a:ln/>
        </p:spPr>
        <p:txBody>
          <a:bodyPr wrap="none" lIns="0" tIns="0" rIns="0" bIns="0" rtlCol="0" anchor="t"/>
          <a:lstStyle/>
          <a:p>
            <a:pPr marL="0" indent="0">
              <a:lnSpc>
                <a:spcPts val="5350"/>
              </a:lnSpc>
              <a:buNone/>
            </a:pPr>
            <a:r>
              <a:rPr lang="en-US" sz="4250" b="1" dirty="0">
                <a:solidFill>
                  <a:schemeClr val="accent1">
                    <a:lumMod val="75000"/>
                  </a:schemeClr>
                </a:solidFill>
                <a:latin typeface="MuseoModerno Medium" pitchFamily="34" charset="0"/>
                <a:ea typeface="MuseoModerno Medium" pitchFamily="34" charset="-122"/>
                <a:cs typeface="MuseoModerno Medium" pitchFamily="34" charset="-120"/>
              </a:rPr>
              <a:t>Penanganan </a:t>
            </a:r>
            <a:r>
              <a:rPr lang="en-US" sz="4250" b="1" dirty="0" err="1">
                <a:solidFill>
                  <a:schemeClr val="accent1">
                    <a:lumMod val="75000"/>
                  </a:schemeClr>
                </a:solidFill>
                <a:latin typeface="MuseoModerno Medium" pitchFamily="34" charset="0"/>
                <a:ea typeface="MuseoModerno Medium" pitchFamily="34" charset="-122"/>
                <a:cs typeface="MuseoModerno Medium" pitchFamily="34" charset="-120"/>
              </a:rPr>
              <a:t>Bendungan</a:t>
            </a:r>
            <a:r>
              <a:rPr lang="en-US" sz="4250" b="1" dirty="0">
                <a:solidFill>
                  <a:schemeClr val="accent1">
                    <a:lumMod val="75000"/>
                  </a:schemeClr>
                </a:solidFill>
                <a:latin typeface="MuseoModerno Medium" pitchFamily="34" charset="0"/>
                <a:ea typeface="MuseoModerno Medium" pitchFamily="34" charset="-122"/>
                <a:cs typeface="MuseoModerno Medium" pitchFamily="34" charset="-120"/>
              </a:rPr>
              <a:t> ASI</a:t>
            </a:r>
            <a:endParaRPr lang="en-US" sz="4250" b="1" dirty="0">
              <a:solidFill>
                <a:schemeClr val="accent1">
                  <a:lumMod val="75000"/>
                </a:schemeClr>
              </a:solidFill>
            </a:endParaRPr>
          </a:p>
        </p:txBody>
      </p:sp>
      <p:pic>
        <p:nvPicPr>
          <p:cNvPr id="4" name="Image 1" descr="preencoded.png"/>
          <p:cNvPicPr>
            <a:picLocks noChangeAspect="1"/>
          </p:cNvPicPr>
          <p:nvPr/>
        </p:nvPicPr>
        <p:blipFill>
          <a:blip r:embed="rId4"/>
          <a:stretch>
            <a:fillRect/>
          </a:stretch>
        </p:blipFill>
        <p:spPr>
          <a:xfrm>
            <a:off x="764143" y="4340066"/>
            <a:ext cx="4367332" cy="873323"/>
          </a:xfrm>
          <a:prstGeom prst="rect">
            <a:avLst/>
          </a:prstGeom>
        </p:spPr>
      </p:pic>
      <p:sp>
        <p:nvSpPr>
          <p:cNvPr id="5" name="Text 1"/>
          <p:cNvSpPr/>
          <p:nvPr/>
        </p:nvSpPr>
        <p:spPr>
          <a:xfrm>
            <a:off x="982385" y="5540812"/>
            <a:ext cx="2729151" cy="341114"/>
          </a:xfrm>
          <a:prstGeom prst="rect">
            <a:avLst/>
          </a:prstGeom>
          <a:noFill/>
          <a:ln/>
        </p:spPr>
        <p:txBody>
          <a:bodyPr wrap="none" lIns="0" tIns="0" rIns="0" bIns="0" rtlCol="0" anchor="t"/>
          <a:lstStyle/>
          <a:p>
            <a:pPr marL="0" indent="0" algn="l">
              <a:lnSpc>
                <a:spcPts val="2650"/>
              </a:lnSpc>
              <a:buNone/>
            </a:pPr>
            <a:r>
              <a:rPr lang="en-US" sz="2100" b="1" dirty="0" err="1">
                <a:solidFill>
                  <a:srgbClr val="2B4150"/>
                </a:solidFill>
                <a:latin typeface="MuseoModerno Medium" pitchFamily="34" charset="0"/>
                <a:ea typeface="MuseoModerno Medium" pitchFamily="34" charset="-122"/>
                <a:cs typeface="MuseoModerno Medium" pitchFamily="34" charset="-120"/>
              </a:rPr>
              <a:t>Kompres</a:t>
            </a:r>
            <a:r>
              <a:rPr lang="en-US" sz="2100" b="1" dirty="0">
                <a:solidFill>
                  <a:srgbClr val="2B4150"/>
                </a:solidFill>
                <a:latin typeface="MuseoModerno Medium" pitchFamily="34" charset="0"/>
                <a:ea typeface="MuseoModerno Medium" pitchFamily="34" charset="-122"/>
                <a:cs typeface="MuseoModerno Medium" pitchFamily="34" charset="-120"/>
              </a:rPr>
              <a:t> </a:t>
            </a:r>
            <a:r>
              <a:rPr lang="en-US" sz="2100" b="1" dirty="0" err="1">
                <a:solidFill>
                  <a:srgbClr val="2B4150"/>
                </a:solidFill>
                <a:latin typeface="MuseoModerno Medium" pitchFamily="34" charset="0"/>
                <a:ea typeface="MuseoModerno Medium" pitchFamily="34" charset="-122"/>
                <a:cs typeface="MuseoModerno Medium" pitchFamily="34" charset="-120"/>
              </a:rPr>
              <a:t>hangat</a:t>
            </a:r>
            <a:endParaRPr lang="en-US" sz="2100" b="1" dirty="0"/>
          </a:p>
        </p:txBody>
      </p:sp>
      <p:sp>
        <p:nvSpPr>
          <p:cNvPr id="6" name="Text 2"/>
          <p:cNvSpPr/>
          <p:nvPr/>
        </p:nvSpPr>
        <p:spPr>
          <a:xfrm>
            <a:off x="982385" y="6012894"/>
            <a:ext cx="3930848" cy="1397318"/>
          </a:xfrm>
          <a:prstGeom prst="rect">
            <a:avLst/>
          </a:prstGeom>
          <a:noFill/>
          <a:ln/>
        </p:spPr>
        <p:txBody>
          <a:bodyPr wrap="square" lIns="0" tIns="0" rIns="0" bIns="0" rtlCol="0" anchor="t"/>
          <a:lstStyle/>
          <a:p>
            <a:pPr marL="0" indent="0" algn="l">
              <a:lnSpc>
                <a:spcPts val="2750"/>
              </a:lnSpc>
              <a:buNone/>
            </a:pPr>
            <a:r>
              <a:rPr lang="en-US" sz="1700" dirty="0" err="1">
                <a:solidFill>
                  <a:srgbClr val="2B4150"/>
                </a:solidFill>
                <a:latin typeface="Source Sans Pro" panose="020B0503030403020204" pitchFamily="34" charset="0"/>
                <a:ea typeface="Source Sans Pro" panose="020B0503030403020204" pitchFamily="34" charset="0"/>
                <a:cs typeface="Source Sans Pro" pitchFamily="34" charset="-120"/>
              </a:rPr>
              <a:t>Kompres</a:t>
            </a:r>
            <a:r>
              <a:rPr lang="en-US" sz="1700" dirty="0">
                <a:solidFill>
                  <a:srgbClr val="2B4150"/>
                </a:solidFill>
                <a:latin typeface="Source Sans Pro" panose="020B0503030403020204" pitchFamily="34" charset="0"/>
                <a:ea typeface="Source Sans Pro" panose="020B0503030403020204" pitchFamily="34" charset="0"/>
                <a:cs typeface="Source Sans Pro" pitchFamily="34" charset="-120"/>
              </a:rPr>
              <a:t> </a:t>
            </a:r>
            <a:r>
              <a:rPr lang="en-US" sz="1700" dirty="0" err="1">
                <a:solidFill>
                  <a:srgbClr val="2B4150"/>
                </a:solidFill>
                <a:latin typeface="Source Sans Pro" panose="020B0503030403020204" pitchFamily="34" charset="0"/>
                <a:ea typeface="Source Sans Pro" panose="020B0503030403020204" pitchFamily="34" charset="0"/>
                <a:cs typeface="Source Sans Pro" pitchFamily="34" charset="-120"/>
              </a:rPr>
              <a:t>hangat</a:t>
            </a:r>
            <a:r>
              <a:rPr lang="en-US" sz="1700" dirty="0">
                <a:solidFill>
                  <a:srgbClr val="2B4150"/>
                </a:solidFill>
                <a:latin typeface="Source Sans Pro" panose="020B0503030403020204" pitchFamily="34" charset="0"/>
                <a:ea typeface="Source Sans Pro" panose="020B0503030403020204" pitchFamily="34" charset="0"/>
                <a:cs typeface="Source Sans Pro" pitchFamily="34" charset="-120"/>
              </a:rPr>
              <a:t> m</a:t>
            </a:r>
            <a:r>
              <a:rPr lang="en-ID" sz="1700" dirty="0" err="1">
                <a:latin typeface="Source Sans Pro" panose="020B0503030403020204" pitchFamily="34" charset="0"/>
                <a:ea typeface="Source Sans Pro" panose="020B0503030403020204" pitchFamily="34" charset="0"/>
              </a:rPr>
              <a:t>embantu</a:t>
            </a:r>
            <a:r>
              <a:rPr lang="en-ID" sz="1700" dirty="0">
                <a:latin typeface="Source Sans Pro" panose="020B0503030403020204" pitchFamily="34" charset="0"/>
                <a:ea typeface="Source Sans Pro" panose="020B0503030403020204" pitchFamily="34" charset="0"/>
              </a:rPr>
              <a:t> </a:t>
            </a:r>
            <a:r>
              <a:rPr lang="en-ID" sz="1700" dirty="0" err="1">
                <a:latin typeface="Source Sans Pro" panose="020B0503030403020204" pitchFamily="34" charset="0"/>
                <a:ea typeface="Source Sans Pro" panose="020B0503030403020204" pitchFamily="34" charset="0"/>
              </a:rPr>
              <a:t>melancarkan</a:t>
            </a:r>
            <a:r>
              <a:rPr lang="en-ID" sz="1700" dirty="0">
                <a:latin typeface="Source Sans Pro" panose="020B0503030403020204" pitchFamily="34" charset="0"/>
                <a:ea typeface="Source Sans Pro" panose="020B0503030403020204" pitchFamily="34" charset="0"/>
              </a:rPr>
              <a:t> </a:t>
            </a:r>
            <a:r>
              <a:rPr lang="en-ID" sz="1700" dirty="0" err="1">
                <a:latin typeface="Source Sans Pro" panose="020B0503030403020204" pitchFamily="34" charset="0"/>
                <a:ea typeface="Source Sans Pro" panose="020B0503030403020204" pitchFamily="34" charset="0"/>
              </a:rPr>
              <a:t>aliran</a:t>
            </a:r>
            <a:r>
              <a:rPr lang="en-ID" sz="1700" dirty="0">
                <a:latin typeface="Source Sans Pro" panose="020B0503030403020204" pitchFamily="34" charset="0"/>
                <a:ea typeface="Source Sans Pro" panose="020B0503030403020204" pitchFamily="34" charset="0"/>
              </a:rPr>
              <a:t> ASI dan </a:t>
            </a:r>
            <a:r>
              <a:rPr lang="en-ID" sz="1700" dirty="0" err="1">
                <a:latin typeface="Source Sans Pro" panose="020B0503030403020204" pitchFamily="34" charset="0"/>
                <a:ea typeface="Source Sans Pro" panose="020B0503030403020204" pitchFamily="34" charset="0"/>
              </a:rPr>
              <a:t>melebarkan</a:t>
            </a:r>
            <a:r>
              <a:rPr lang="en-ID" sz="1700" dirty="0">
                <a:latin typeface="Source Sans Pro" panose="020B0503030403020204" pitchFamily="34" charset="0"/>
                <a:ea typeface="Source Sans Pro" panose="020B0503030403020204" pitchFamily="34" charset="0"/>
              </a:rPr>
              <a:t> </a:t>
            </a:r>
            <a:r>
              <a:rPr lang="en-ID" sz="1700" dirty="0" err="1">
                <a:latin typeface="Source Sans Pro" panose="020B0503030403020204" pitchFamily="34" charset="0"/>
                <a:ea typeface="Source Sans Pro" panose="020B0503030403020204" pitchFamily="34" charset="0"/>
              </a:rPr>
              <a:t>saluran</a:t>
            </a:r>
            <a:r>
              <a:rPr lang="en-ID" sz="1700" dirty="0">
                <a:latin typeface="Source Sans Pro" panose="020B0503030403020204" pitchFamily="34" charset="0"/>
                <a:ea typeface="Source Sans Pro" panose="020B0503030403020204" pitchFamily="34" charset="0"/>
              </a:rPr>
              <a:t> susu</a:t>
            </a:r>
            <a:endParaRPr lang="en-US" sz="1700" dirty="0">
              <a:latin typeface="Source Sans Pro" panose="020B0503030403020204" pitchFamily="34" charset="0"/>
              <a:ea typeface="Source Sans Pro" panose="020B0503030403020204" pitchFamily="34" charset="0"/>
            </a:endParaRPr>
          </a:p>
        </p:txBody>
      </p:sp>
      <p:pic>
        <p:nvPicPr>
          <p:cNvPr id="7" name="Image 2" descr="preencoded.png"/>
          <p:cNvPicPr>
            <a:picLocks noChangeAspect="1"/>
          </p:cNvPicPr>
          <p:nvPr/>
        </p:nvPicPr>
        <p:blipFill>
          <a:blip r:embed="rId5"/>
          <a:stretch>
            <a:fillRect/>
          </a:stretch>
        </p:blipFill>
        <p:spPr>
          <a:xfrm>
            <a:off x="5131475" y="4340066"/>
            <a:ext cx="4367332" cy="873323"/>
          </a:xfrm>
          <a:prstGeom prst="rect">
            <a:avLst/>
          </a:prstGeom>
        </p:spPr>
      </p:pic>
      <p:sp>
        <p:nvSpPr>
          <p:cNvPr id="8" name="Text 3"/>
          <p:cNvSpPr/>
          <p:nvPr/>
        </p:nvSpPr>
        <p:spPr>
          <a:xfrm>
            <a:off x="5349716" y="5540812"/>
            <a:ext cx="2729151" cy="341114"/>
          </a:xfrm>
          <a:prstGeom prst="rect">
            <a:avLst/>
          </a:prstGeom>
          <a:noFill/>
          <a:ln/>
        </p:spPr>
        <p:txBody>
          <a:bodyPr wrap="none" lIns="0" tIns="0" rIns="0" bIns="0" rtlCol="0" anchor="t"/>
          <a:lstStyle/>
          <a:p>
            <a:pPr marL="0" indent="0" algn="l">
              <a:lnSpc>
                <a:spcPts val="2650"/>
              </a:lnSpc>
              <a:buNone/>
            </a:pPr>
            <a:r>
              <a:rPr lang="en-US" sz="2100" b="1" dirty="0" err="1">
                <a:solidFill>
                  <a:srgbClr val="2B4150"/>
                </a:solidFill>
                <a:latin typeface="MuseoModerno Medium" pitchFamily="34" charset="0"/>
                <a:ea typeface="MuseoModerno Medium" pitchFamily="34" charset="-122"/>
                <a:cs typeface="MuseoModerno Medium" pitchFamily="34" charset="-120"/>
              </a:rPr>
              <a:t>Pijat</a:t>
            </a:r>
            <a:r>
              <a:rPr lang="en-US" sz="2100" b="1" dirty="0">
                <a:solidFill>
                  <a:srgbClr val="2B4150"/>
                </a:solidFill>
                <a:latin typeface="MuseoModerno Medium" pitchFamily="34" charset="0"/>
                <a:ea typeface="MuseoModerno Medium" pitchFamily="34" charset="-122"/>
                <a:cs typeface="MuseoModerno Medium" pitchFamily="34" charset="-120"/>
              </a:rPr>
              <a:t> </a:t>
            </a:r>
            <a:r>
              <a:rPr lang="en-US" sz="2100" b="1" dirty="0" err="1">
                <a:solidFill>
                  <a:srgbClr val="2B4150"/>
                </a:solidFill>
                <a:latin typeface="MuseoModerno Medium" pitchFamily="34" charset="0"/>
                <a:ea typeface="MuseoModerno Medium" pitchFamily="34" charset="-122"/>
                <a:cs typeface="MuseoModerno Medium" pitchFamily="34" charset="-120"/>
              </a:rPr>
              <a:t>payudara</a:t>
            </a:r>
            <a:endParaRPr lang="en-US" sz="2100" b="1" dirty="0"/>
          </a:p>
        </p:txBody>
      </p:sp>
      <p:sp>
        <p:nvSpPr>
          <p:cNvPr id="9" name="Text 4"/>
          <p:cNvSpPr/>
          <p:nvPr/>
        </p:nvSpPr>
        <p:spPr>
          <a:xfrm>
            <a:off x="5349716" y="6012894"/>
            <a:ext cx="3930848" cy="1047988"/>
          </a:xfrm>
          <a:prstGeom prst="rect">
            <a:avLst/>
          </a:prstGeom>
          <a:noFill/>
          <a:ln/>
        </p:spPr>
        <p:txBody>
          <a:bodyPr wrap="square" lIns="0" tIns="0" rIns="0" bIns="0" rtlCol="0" anchor="t"/>
          <a:lstStyle/>
          <a:p>
            <a:pPr marL="0" indent="0" algn="l">
              <a:lnSpc>
                <a:spcPts val="2750"/>
              </a:lnSpc>
              <a:buNone/>
            </a:pPr>
            <a:r>
              <a:rPr lang="en-ID" sz="1700" dirty="0" err="1">
                <a:latin typeface="Source Sans Pro" panose="020B0503030403020204" pitchFamily="34" charset="0"/>
                <a:ea typeface="Source Sans Pro" panose="020B0503030403020204" pitchFamily="34" charset="0"/>
              </a:rPr>
              <a:t>Membantu</a:t>
            </a:r>
            <a:r>
              <a:rPr lang="en-ID" sz="1700" dirty="0">
                <a:latin typeface="Source Sans Pro" panose="020B0503030403020204" pitchFamily="34" charset="0"/>
                <a:ea typeface="Source Sans Pro" panose="020B0503030403020204" pitchFamily="34" charset="0"/>
              </a:rPr>
              <a:t> </a:t>
            </a:r>
            <a:r>
              <a:rPr lang="en-ID" sz="1700" dirty="0" err="1">
                <a:latin typeface="Source Sans Pro" panose="020B0503030403020204" pitchFamily="34" charset="0"/>
                <a:ea typeface="Source Sans Pro" panose="020B0503030403020204" pitchFamily="34" charset="0"/>
              </a:rPr>
              <a:t>melancarkan</a:t>
            </a:r>
            <a:r>
              <a:rPr lang="en-ID" sz="1700" dirty="0">
                <a:latin typeface="Source Sans Pro" panose="020B0503030403020204" pitchFamily="34" charset="0"/>
                <a:ea typeface="Source Sans Pro" panose="020B0503030403020204" pitchFamily="34" charset="0"/>
              </a:rPr>
              <a:t> </a:t>
            </a:r>
            <a:r>
              <a:rPr lang="en-ID" sz="1700" dirty="0" err="1">
                <a:latin typeface="Source Sans Pro" panose="020B0503030403020204" pitchFamily="34" charset="0"/>
                <a:ea typeface="Source Sans Pro" panose="020B0503030403020204" pitchFamily="34" charset="0"/>
              </a:rPr>
              <a:t>aliran</a:t>
            </a:r>
            <a:r>
              <a:rPr lang="en-ID" sz="1700" dirty="0">
                <a:latin typeface="Source Sans Pro" panose="020B0503030403020204" pitchFamily="34" charset="0"/>
                <a:ea typeface="Source Sans Pro" panose="020B0503030403020204" pitchFamily="34" charset="0"/>
              </a:rPr>
              <a:t> ASI yang </a:t>
            </a:r>
            <a:r>
              <a:rPr lang="en-ID" sz="1700" dirty="0" err="1">
                <a:latin typeface="Source Sans Pro" panose="020B0503030403020204" pitchFamily="34" charset="0"/>
                <a:ea typeface="Source Sans Pro" panose="020B0503030403020204" pitchFamily="34" charset="0"/>
              </a:rPr>
              <a:t>tersumbat</a:t>
            </a:r>
            <a:r>
              <a:rPr lang="en-ID" sz="1700" dirty="0">
                <a:latin typeface="Source Sans Pro" panose="020B0503030403020204" pitchFamily="34" charset="0"/>
                <a:ea typeface="Source Sans Pro" panose="020B0503030403020204" pitchFamily="34" charset="0"/>
              </a:rPr>
              <a:t> dan </a:t>
            </a:r>
            <a:r>
              <a:rPr lang="en-ID" sz="1700" dirty="0" err="1">
                <a:latin typeface="Source Sans Pro" panose="020B0503030403020204" pitchFamily="34" charset="0"/>
                <a:ea typeface="Source Sans Pro" panose="020B0503030403020204" pitchFamily="34" charset="0"/>
              </a:rPr>
              <a:t>mengurangi</a:t>
            </a:r>
            <a:r>
              <a:rPr lang="en-ID" sz="1700" dirty="0">
                <a:latin typeface="Source Sans Pro" panose="020B0503030403020204" pitchFamily="34" charset="0"/>
                <a:ea typeface="Source Sans Pro" panose="020B0503030403020204" pitchFamily="34" charset="0"/>
              </a:rPr>
              <a:t> </a:t>
            </a:r>
            <a:r>
              <a:rPr lang="en-ID" sz="1700" dirty="0" err="1">
                <a:latin typeface="Source Sans Pro" panose="020B0503030403020204" pitchFamily="34" charset="0"/>
                <a:ea typeface="Source Sans Pro" panose="020B0503030403020204" pitchFamily="34" charset="0"/>
              </a:rPr>
              <a:t>pembengkakan</a:t>
            </a:r>
            <a:endParaRPr lang="en-US" sz="1700" dirty="0">
              <a:latin typeface="Source Sans Pro" panose="020B0503030403020204" pitchFamily="34" charset="0"/>
              <a:ea typeface="Source Sans Pro" panose="020B0503030403020204" pitchFamily="34" charset="0"/>
            </a:endParaRPr>
          </a:p>
        </p:txBody>
      </p:sp>
      <p:pic>
        <p:nvPicPr>
          <p:cNvPr id="10" name="Image 3" descr="preencoded.png"/>
          <p:cNvPicPr>
            <a:picLocks noChangeAspect="1"/>
          </p:cNvPicPr>
          <p:nvPr/>
        </p:nvPicPr>
        <p:blipFill>
          <a:blip r:embed="rId6"/>
          <a:stretch>
            <a:fillRect/>
          </a:stretch>
        </p:blipFill>
        <p:spPr>
          <a:xfrm>
            <a:off x="9498806" y="4340066"/>
            <a:ext cx="4367332" cy="873323"/>
          </a:xfrm>
          <a:prstGeom prst="rect">
            <a:avLst/>
          </a:prstGeom>
        </p:spPr>
      </p:pic>
      <p:sp>
        <p:nvSpPr>
          <p:cNvPr id="11" name="Text 5"/>
          <p:cNvSpPr/>
          <p:nvPr/>
        </p:nvSpPr>
        <p:spPr>
          <a:xfrm>
            <a:off x="9717048" y="5540812"/>
            <a:ext cx="2729151" cy="341114"/>
          </a:xfrm>
          <a:prstGeom prst="rect">
            <a:avLst/>
          </a:prstGeom>
          <a:noFill/>
          <a:ln/>
        </p:spPr>
        <p:txBody>
          <a:bodyPr wrap="none" lIns="0" tIns="0" rIns="0" bIns="0" rtlCol="0" anchor="t"/>
          <a:lstStyle/>
          <a:p>
            <a:pPr marL="0" indent="0" algn="l">
              <a:lnSpc>
                <a:spcPts val="2650"/>
              </a:lnSpc>
              <a:buNone/>
            </a:pPr>
            <a:r>
              <a:rPr lang="en-US" sz="2100" b="1" dirty="0">
                <a:solidFill>
                  <a:srgbClr val="2B4150"/>
                </a:solidFill>
                <a:latin typeface="MuseoModerno Medium" pitchFamily="34" charset="0"/>
                <a:ea typeface="MuseoModerno Medium" pitchFamily="34" charset="-122"/>
                <a:cs typeface="MuseoModerno Medium" pitchFamily="34" charset="-120"/>
              </a:rPr>
              <a:t>Perah ASI</a:t>
            </a:r>
            <a:endParaRPr lang="en-US" sz="2100" b="1" dirty="0"/>
          </a:p>
        </p:txBody>
      </p:sp>
      <p:sp>
        <p:nvSpPr>
          <p:cNvPr id="12" name="Text 6"/>
          <p:cNvSpPr/>
          <p:nvPr/>
        </p:nvSpPr>
        <p:spPr>
          <a:xfrm>
            <a:off x="9717048" y="6012894"/>
            <a:ext cx="3930848" cy="1047988"/>
          </a:xfrm>
          <a:prstGeom prst="rect">
            <a:avLst/>
          </a:prstGeom>
          <a:noFill/>
          <a:ln/>
        </p:spPr>
        <p:txBody>
          <a:bodyPr wrap="square" lIns="0" tIns="0" rIns="0" bIns="0" rtlCol="0" anchor="t"/>
          <a:lstStyle/>
          <a:p>
            <a:pPr marL="0" indent="0" algn="l">
              <a:lnSpc>
                <a:spcPts val="2750"/>
              </a:lnSpc>
              <a:buNone/>
            </a:pPr>
            <a:r>
              <a:rPr lang="en-ID" sz="1700" dirty="0" err="1">
                <a:latin typeface="Source Sans Pro" panose="020B0503030403020204" pitchFamily="34" charset="0"/>
                <a:ea typeface="Source Sans Pro" panose="020B0503030403020204" pitchFamily="34" charset="0"/>
              </a:rPr>
              <a:t>Mengeluarkan</a:t>
            </a:r>
            <a:r>
              <a:rPr lang="en-ID" sz="1700" dirty="0">
                <a:latin typeface="Source Sans Pro" panose="020B0503030403020204" pitchFamily="34" charset="0"/>
                <a:ea typeface="Source Sans Pro" panose="020B0503030403020204" pitchFamily="34" charset="0"/>
              </a:rPr>
              <a:t> ASI yang </a:t>
            </a:r>
            <a:r>
              <a:rPr lang="en-ID" sz="1700" dirty="0" err="1">
                <a:latin typeface="Source Sans Pro" panose="020B0503030403020204" pitchFamily="34" charset="0"/>
                <a:ea typeface="Source Sans Pro" panose="020B0503030403020204" pitchFamily="34" charset="0"/>
              </a:rPr>
              <a:t>tertahan</a:t>
            </a:r>
            <a:r>
              <a:rPr lang="en-ID" sz="1700" dirty="0">
                <a:latin typeface="Source Sans Pro" panose="020B0503030403020204" pitchFamily="34" charset="0"/>
                <a:ea typeface="Source Sans Pro" panose="020B0503030403020204" pitchFamily="34" charset="0"/>
              </a:rPr>
              <a:t> </a:t>
            </a:r>
            <a:r>
              <a:rPr lang="en-ID" sz="1700" dirty="0" err="1">
                <a:latin typeface="Source Sans Pro" panose="020B0503030403020204" pitchFamily="34" charset="0"/>
                <a:ea typeface="Source Sans Pro" panose="020B0503030403020204" pitchFamily="34" charset="0"/>
              </a:rPr>
              <a:t>jika</a:t>
            </a:r>
            <a:r>
              <a:rPr lang="en-ID" sz="1700" dirty="0">
                <a:latin typeface="Source Sans Pro" panose="020B0503030403020204" pitchFamily="34" charset="0"/>
                <a:ea typeface="Source Sans Pro" panose="020B0503030403020204" pitchFamily="34" charset="0"/>
              </a:rPr>
              <a:t> </a:t>
            </a:r>
            <a:r>
              <a:rPr lang="en-ID" sz="1700" dirty="0" err="1">
                <a:latin typeface="Source Sans Pro" panose="020B0503030403020204" pitchFamily="34" charset="0"/>
                <a:ea typeface="Source Sans Pro" panose="020B0503030403020204" pitchFamily="34" charset="0"/>
              </a:rPr>
              <a:t>bayi</a:t>
            </a:r>
            <a:r>
              <a:rPr lang="en-ID" sz="1700" dirty="0">
                <a:latin typeface="Source Sans Pro" panose="020B0503030403020204" pitchFamily="34" charset="0"/>
                <a:ea typeface="Source Sans Pro" panose="020B0503030403020204" pitchFamily="34" charset="0"/>
              </a:rPr>
              <a:t> </a:t>
            </a:r>
            <a:r>
              <a:rPr lang="en-ID" sz="1700" dirty="0" err="1">
                <a:latin typeface="Source Sans Pro" panose="020B0503030403020204" pitchFamily="34" charset="0"/>
                <a:ea typeface="Source Sans Pro" panose="020B0503030403020204" pitchFamily="34" charset="0"/>
              </a:rPr>
              <a:t>tidak</a:t>
            </a:r>
            <a:r>
              <a:rPr lang="en-ID" sz="1700" dirty="0">
                <a:latin typeface="Source Sans Pro" panose="020B0503030403020204" pitchFamily="34" charset="0"/>
                <a:ea typeface="Source Sans Pro" panose="020B0503030403020204" pitchFamily="34" charset="0"/>
              </a:rPr>
              <a:t> </a:t>
            </a:r>
            <a:r>
              <a:rPr lang="en-ID" sz="1700" dirty="0" err="1">
                <a:latin typeface="Source Sans Pro" panose="020B0503030403020204" pitchFamily="34" charset="0"/>
                <a:ea typeface="Source Sans Pro" panose="020B0503030403020204" pitchFamily="34" charset="0"/>
              </a:rPr>
              <a:t>bisa</a:t>
            </a:r>
            <a:r>
              <a:rPr lang="en-ID" sz="1700" dirty="0">
                <a:latin typeface="Source Sans Pro" panose="020B0503030403020204" pitchFamily="34" charset="0"/>
                <a:ea typeface="Source Sans Pro" panose="020B0503030403020204" pitchFamily="34" charset="0"/>
              </a:rPr>
              <a:t> </a:t>
            </a:r>
            <a:r>
              <a:rPr lang="en-ID" sz="1700" dirty="0" err="1">
                <a:latin typeface="Source Sans Pro" panose="020B0503030403020204" pitchFamily="34" charset="0"/>
                <a:ea typeface="Source Sans Pro" panose="020B0503030403020204" pitchFamily="34" charset="0"/>
              </a:rPr>
              <a:t>menyusu</a:t>
            </a:r>
            <a:r>
              <a:rPr lang="en-ID" sz="1700" dirty="0">
                <a:latin typeface="Source Sans Pro" panose="020B0503030403020204" pitchFamily="34" charset="0"/>
                <a:ea typeface="Source Sans Pro" panose="020B0503030403020204" pitchFamily="34" charset="0"/>
              </a:rPr>
              <a:t> </a:t>
            </a:r>
            <a:r>
              <a:rPr lang="en-ID" sz="1700" dirty="0" err="1">
                <a:latin typeface="Source Sans Pro" panose="020B0503030403020204" pitchFamily="34" charset="0"/>
                <a:ea typeface="Source Sans Pro" panose="020B0503030403020204" pitchFamily="34" charset="0"/>
              </a:rPr>
              <a:t>dengan</a:t>
            </a:r>
            <a:r>
              <a:rPr lang="en-ID" sz="1700" dirty="0">
                <a:latin typeface="Source Sans Pro" panose="020B0503030403020204" pitchFamily="34" charset="0"/>
                <a:ea typeface="Source Sans Pro" panose="020B0503030403020204" pitchFamily="34" charset="0"/>
              </a:rPr>
              <a:t> </a:t>
            </a:r>
            <a:r>
              <a:rPr lang="en-ID" sz="1700" dirty="0" err="1">
                <a:latin typeface="Source Sans Pro" panose="020B0503030403020204" pitchFamily="34" charset="0"/>
                <a:ea typeface="Source Sans Pro" panose="020B0503030403020204" pitchFamily="34" charset="0"/>
              </a:rPr>
              <a:t>baik</a:t>
            </a:r>
            <a:r>
              <a:rPr lang="en-ID" sz="1700" dirty="0">
                <a:latin typeface="Source Sans Pro" panose="020B0503030403020204" pitchFamily="34" charset="0"/>
                <a:ea typeface="Source Sans Pro" panose="020B0503030403020204" pitchFamily="34" charset="0"/>
              </a:rPr>
              <a:t>.</a:t>
            </a:r>
            <a:endParaRPr lang="en-US" sz="1700" dirty="0">
              <a:latin typeface="Source Sans Pro" panose="020B0503030403020204" pitchFamily="34" charset="0"/>
              <a:ea typeface="Source Sans Pro" panose="020B0503030403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44471" y="597098"/>
            <a:ext cx="7627858" cy="1353741"/>
          </a:xfrm>
          <a:prstGeom prst="rect">
            <a:avLst/>
          </a:prstGeom>
          <a:noFill/>
          <a:ln/>
        </p:spPr>
        <p:txBody>
          <a:bodyPr wrap="square" lIns="0" tIns="0" rIns="0" bIns="0" rtlCol="0" anchor="t"/>
          <a:lstStyle/>
          <a:p>
            <a:pPr marL="0" indent="0">
              <a:lnSpc>
                <a:spcPts val="5300"/>
              </a:lnSpc>
              <a:buNone/>
            </a:pPr>
            <a:r>
              <a:rPr lang="en-US" sz="4250" b="1" dirty="0">
                <a:solidFill>
                  <a:schemeClr val="accent1">
                    <a:lumMod val="75000"/>
                  </a:schemeClr>
                </a:solidFill>
                <a:latin typeface="MuseoModerno Medium" pitchFamily="34" charset="0"/>
                <a:ea typeface="MuseoModerno Medium" pitchFamily="34" charset="-122"/>
                <a:cs typeface="MuseoModerno Medium" pitchFamily="34" charset="-120"/>
              </a:rPr>
              <a:t>Payudara Merah, Panas, dan Sakit: Gejala Mastitis</a:t>
            </a:r>
            <a:endParaRPr lang="en-US" sz="4250" b="1" dirty="0">
              <a:solidFill>
                <a:schemeClr val="accent1">
                  <a:lumMod val="75000"/>
                </a:schemeClr>
              </a:solidFill>
            </a:endParaRPr>
          </a:p>
        </p:txBody>
      </p:sp>
      <p:pic>
        <p:nvPicPr>
          <p:cNvPr id="4" name="Image 1" descr="preencoded.png"/>
          <p:cNvPicPr>
            <a:picLocks noChangeAspect="1"/>
          </p:cNvPicPr>
          <p:nvPr/>
        </p:nvPicPr>
        <p:blipFill>
          <a:blip r:embed="rId4"/>
          <a:stretch>
            <a:fillRect/>
          </a:stretch>
        </p:blipFill>
        <p:spPr>
          <a:xfrm>
            <a:off x="6244471" y="2275642"/>
            <a:ext cx="1082993" cy="1594366"/>
          </a:xfrm>
          <a:prstGeom prst="rect">
            <a:avLst/>
          </a:prstGeom>
        </p:spPr>
      </p:pic>
      <p:sp>
        <p:nvSpPr>
          <p:cNvPr id="5" name="Text 1"/>
          <p:cNvSpPr/>
          <p:nvPr/>
        </p:nvSpPr>
        <p:spPr>
          <a:xfrm>
            <a:off x="7652266" y="2492216"/>
            <a:ext cx="2707481" cy="338376"/>
          </a:xfrm>
          <a:prstGeom prst="rect">
            <a:avLst/>
          </a:prstGeom>
          <a:noFill/>
          <a:ln/>
        </p:spPr>
        <p:txBody>
          <a:bodyPr wrap="none" lIns="0" tIns="0" rIns="0" bIns="0" rtlCol="0" anchor="t"/>
          <a:lstStyle/>
          <a:p>
            <a:pPr marL="0" indent="0" algn="l">
              <a:lnSpc>
                <a:spcPts val="2650"/>
              </a:lnSpc>
              <a:buNone/>
            </a:pPr>
            <a:r>
              <a:rPr lang="en-US" sz="2100" b="1" dirty="0">
                <a:solidFill>
                  <a:srgbClr val="2B4150"/>
                </a:solidFill>
                <a:latin typeface="MuseoModerno Medium" pitchFamily="34" charset="0"/>
                <a:ea typeface="MuseoModerno Medium" pitchFamily="34" charset="-122"/>
                <a:cs typeface="MuseoModerno Medium" pitchFamily="34" charset="-120"/>
              </a:rPr>
              <a:t>Mastitis</a:t>
            </a:r>
            <a:endParaRPr lang="en-US" sz="2100" b="1" dirty="0"/>
          </a:p>
        </p:txBody>
      </p:sp>
      <p:sp>
        <p:nvSpPr>
          <p:cNvPr id="6" name="Text 2"/>
          <p:cNvSpPr/>
          <p:nvPr/>
        </p:nvSpPr>
        <p:spPr>
          <a:xfrm>
            <a:off x="7652266" y="2960489"/>
            <a:ext cx="6220063" cy="692944"/>
          </a:xfrm>
          <a:prstGeom prst="rect">
            <a:avLst/>
          </a:prstGeom>
          <a:noFill/>
          <a:ln/>
        </p:spPr>
        <p:txBody>
          <a:bodyPr wrap="square" lIns="0" tIns="0" rIns="0" bIns="0" rtlCol="0" anchor="t"/>
          <a:lstStyle/>
          <a:p>
            <a:pPr marL="0" indent="0" algn="l">
              <a:lnSpc>
                <a:spcPts val="2700"/>
              </a:lnSpc>
              <a:buNone/>
            </a:pPr>
            <a:r>
              <a:rPr lang="en-US" sz="1700" dirty="0">
                <a:solidFill>
                  <a:srgbClr val="2B4150"/>
                </a:solidFill>
                <a:latin typeface="Source Sans Pro" pitchFamily="34" charset="0"/>
                <a:ea typeface="Source Sans Pro" pitchFamily="34" charset="-122"/>
                <a:cs typeface="Source Sans Pro" pitchFamily="34" charset="-120"/>
              </a:rPr>
              <a:t>Peradangan pada jaringan payudara yang sering terjadi pada ibu menyusui.</a:t>
            </a:r>
            <a:endParaRPr lang="en-US" sz="1700" dirty="0"/>
          </a:p>
        </p:txBody>
      </p:sp>
      <p:pic>
        <p:nvPicPr>
          <p:cNvPr id="7" name="Image 2" descr="preencoded.png"/>
          <p:cNvPicPr>
            <a:picLocks noChangeAspect="1"/>
          </p:cNvPicPr>
          <p:nvPr/>
        </p:nvPicPr>
        <p:blipFill>
          <a:blip r:embed="rId5"/>
          <a:stretch>
            <a:fillRect/>
          </a:stretch>
        </p:blipFill>
        <p:spPr>
          <a:xfrm>
            <a:off x="6244471" y="3870008"/>
            <a:ext cx="1082993" cy="1670090"/>
          </a:xfrm>
          <a:prstGeom prst="rect">
            <a:avLst/>
          </a:prstGeom>
        </p:spPr>
      </p:pic>
      <p:sp>
        <p:nvSpPr>
          <p:cNvPr id="8" name="Text 3"/>
          <p:cNvSpPr/>
          <p:nvPr/>
        </p:nvSpPr>
        <p:spPr>
          <a:xfrm>
            <a:off x="7652266" y="4086582"/>
            <a:ext cx="2707481" cy="338376"/>
          </a:xfrm>
          <a:prstGeom prst="rect">
            <a:avLst/>
          </a:prstGeom>
          <a:noFill/>
          <a:ln/>
        </p:spPr>
        <p:txBody>
          <a:bodyPr wrap="none" lIns="0" tIns="0" rIns="0" bIns="0" rtlCol="0" anchor="t"/>
          <a:lstStyle/>
          <a:p>
            <a:pPr marL="0" indent="0" algn="l">
              <a:lnSpc>
                <a:spcPts val="2650"/>
              </a:lnSpc>
              <a:buNone/>
            </a:pPr>
            <a:r>
              <a:rPr lang="en-US" sz="2100" b="1" dirty="0">
                <a:solidFill>
                  <a:srgbClr val="2B4150"/>
                </a:solidFill>
                <a:latin typeface="MuseoModerno Medium" pitchFamily="34" charset="0"/>
                <a:ea typeface="MuseoModerno Medium" pitchFamily="34" charset="-122"/>
                <a:cs typeface="MuseoModerno Medium" pitchFamily="34" charset="-120"/>
              </a:rPr>
              <a:t>Penyebab</a:t>
            </a:r>
            <a:endParaRPr lang="en-US" sz="2100" b="1" dirty="0"/>
          </a:p>
        </p:txBody>
      </p:sp>
      <p:sp>
        <p:nvSpPr>
          <p:cNvPr id="9" name="Text 4"/>
          <p:cNvSpPr/>
          <p:nvPr/>
        </p:nvSpPr>
        <p:spPr>
          <a:xfrm>
            <a:off x="7652266" y="4554855"/>
            <a:ext cx="6220063" cy="346472"/>
          </a:xfrm>
          <a:prstGeom prst="rect">
            <a:avLst/>
          </a:prstGeom>
          <a:noFill/>
          <a:ln/>
        </p:spPr>
        <p:txBody>
          <a:bodyPr wrap="none" lIns="0" tIns="0" rIns="0" bIns="0" rtlCol="0" anchor="t"/>
          <a:lstStyle/>
          <a:p>
            <a:pPr marL="342900" indent="-342900">
              <a:lnSpc>
                <a:spcPts val="2700"/>
              </a:lnSpc>
              <a:buSzPct val="100000"/>
              <a:buChar char="•"/>
            </a:pPr>
            <a:r>
              <a:rPr lang="en-US" sz="1700" dirty="0">
                <a:solidFill>
                  <a:srgbClr val="2B4150"/>
                </a:solidFill>
                <a:latin typeface="Source Sans Pro" pitchFamily="34" charset="0"/>
                <a:ea typeface="Source Sans Pro" pitchFamily="34" charset="-122"/>
                <a:cs typeface="Source Sans Pro" pitchFamily="34" charset="-120"/>
              </a:rPr>
              <a:t>Sumbatan saluran ASI</a:t>
            </a:r>
            <a:endParaRPr lang="en-US" sz="1700" dirty="0"/>
          </a:p>
        </p:txBody>
      </p:sp>
      <p:sp>
        <p:nvSpPr>
          <p:cNvPr id="10" name="Text 5"/>
          <p:cNvSpPr/>
          <p:nvPr/>
        </p:nvSpPr>
        <p:spPr>
          <a:xfrm>
            <a:off x="7652266" y="4977051"/>
            <a:ext cx="6220063" cy="346472"/>
          </a:xfrm>
          <a:prstGeom prst="rect">
            <a:avLst/>
          </a:prstGeom>
          <a:noFill/>
          <a:ln/>
        </p:spPr>
        <p:txBody>
          <a:bodyPr wrap="none" lIns="0" tIns="0" rIns="0" bIns="0" rtlCol="0" anchor="t"/>
          <a:lstStyle/>
          <a:p>
            <a:pPr marL="342900" indent="-342900">
              <a:lnSpc>
                <a:spcPts val="2700"/>
              </a:lnSpc>
              <a:buSzPct val="100000"/>
              <a:buChar char="•"/>
            </a:pPr>
            <a:r>
              <a:rPr lang="en-US" sz="1700" dirty="0">
                <a:solidFill>
                  <a:srgbClr val="2B4150"/>
                </a:solidFill>
                <a:latin typeface="Source Sans Pro" pitchFamily="34" charset="0"/>
                <a:ea typeface="Source Sans Pro" pitchFamily="34" charset="-122"/>
                <a:cs typeface="Source Sans Pro" pitchFamily="34" charset="-120"/>
              </a:rPr>
              <a:t>Infeksi bakteri (</a:t>
            </a:r>
            <a:r>
              <a:rPr lang="en-US" sz="1700" i="1" dirty="0">
                <a:solidFill>
                  <a:srgbClr val="2B4150"/>
                </a:solidFill>
                <a:latin typeface="Source Sans Pro" pitchFamily="34" charset="0"/>
                <a:ea typeface="Source Sans Pro" pitchFamily="34" charset="-122"/>
                <a:cs typeface="Source Sans Pro" pitchFamily="34" charset="-120"/>
              </a:rPr>
              <a:t>Staphylococcus aureus</a:t>
            </a:r>
            <a:r>
              <a:rPr lang="en-US" sz="1700" dirty="0">
                <a:solidFill>
                  <a:srgbClr val="2B4150"/>
                </a:solidFill>
                <a:latin typeface="Source Sans Pro" pitchFamily="34" charset="0"/>
                <a:ea typeface="Source Sans Pro" pitchFamily="34" charset="-122"/>
                <a:cs typeface="Source Sans Pro" pitchFamily="34" charset="-120"/>
              </a:rPr>
              <a:t>)</a:t>
            </a:r>
            <a:endParaRPr lang="en-US" sz="1700" dirty="0"/>
          </a:p>
        </p:txBody>
      </p:sp>
      <p:pic>
        <p:nvPicPr>
          <p:cNvPr id="11" name="Image 3" descr="preencoded.png"/>
          <p:cNvPicPr>
            <a:picLocks noChangeAspect="1"/>
          </p:cNvPicPr>
          <p:nvPr/>
        </p:nvPicPr>
        <p:blipFill>
          <a:blip r:embed="rId6"/>
          <a:stretch>
            <a:fillRect/>
          </a:stretch>
        </p:blipFill>
        <p:spPr>
          <a:xfrm>
            <a:off x="6244471" y="5540097"/>
            <a:ext cx="1082993" cy="2092285"/>
          </a:xfrm>
          <a:prstGeom prst="rect">
            <a:avLst/>
          </a:prstGeom>
        </p:spPr>
      </p:pic>
      <p:sp>
        <p:nvSpPr>
          <p:cNvPr id="12" name="Text 6"/>
          <p:cNvSpPr/>
          <p:nvPr/>
        </p:nvSpPr>
        <p:spPr>
          <a:xfrm>
            <a:off x="7652266" y="5756672"/>
            <a:ext cx="2707481" cy="338376"/>
          </a:xfrm>
          <a:prstGeom prst="rect">
            <a:avLst/>
          </a:prstGeom>
          <a:noFill/>
          <a:ln/>
        </p:spPr>
        <p:txBody>
          <a:bodyPr wrap="none" lIns="0" tIns="0" rIns="0" bIns="0" rtlCol="0" anchor="t"/>
          <a:lstStyle/>
          <a:p>
            <a:pPr marL="0" indent="0" algn="l">
              <a:lnSpc>
                <a:spcPts val="2650"/>
              </a:lnSpc>
              <a:buNone/>
            </a:pPr>
            <a:r>
              <a:rPr lang="en-US" sz="2100" b="1" dirty="0">
                <a:solidFill>
                  <a:srgbClr val="2B4150"/>
                </a:solidFill>
                <a:latin typeface="MuseoModerno Medium" pitchFamily="34" charset="0"/>
                <a:ea typeface="MuseoModerno Medium" pitchFamily="34" charset="-122"/>
                <a:cs typeface="MuseoModerno Medium" pitchFamily="34" charset="-120"/>
              </a:rPr>
              <a:t>Gejala</a:t>
            </a:r>
            <a:endParaRPr lang="en-US" sz="2100" b="1" dirty="0"/>
          </a:p>
        </p:txBody>
      </p:sp>
      <p:sp>
        <p:nvSpPr>
          <p:cNvPr id="13" name="Text 7"/>
          <p:cNvSpPr/>
          <p:nvPr/>
        </p:nvSpPr>
        <p:spPr>
          <a:xfrm>
            <a:off x="7652266" y="6224945"/>
            <a:ext cx="6220063" cy="346472"/>
          </a:xfrm>
          <a:prstGeom prst="rect">
            <a:avLst/>
          </a:prstGeom>
          <a:noFill/>
          <a:ln/>
        </p:spPr>
        <p:txBody>
          <a:bodyPr wrap="none" lIns="0" tIns="0" rIns="0" bIns="0" rtlCol="0" anchor="t"/>
          <a:lstStyle/>
          <a:p>
            <a:pPr marL="342900" indent="-342900">
              <a:lnSpc>
                <a:spcPts val="2700"/>
              </a:lnSpc>
              <a:buSzPct val="100000"/>
              <a:buChar char="•"/>
            </a:pPr>
            <a:r>
              <a:rPr lang="en-US" sz="1700" dirty="0">
                <a:solidFill>
                  <a:srgbClr val="2B4150"/>
                </a:solidFill>
                <a:latin typeface="Source Sans Pro" pitchFamily="34" charset="0"/>
                <a:ea typeface="Source Sans Pro" pitchFamily="34" charset="-122"/>
                <a:cs typeface="Source Sans Pro" pitchFamily="34" charset="-120"/>
              </a:rPr>
              <a:t>Payudara merah, panas, sakit</a:t>
            </a:r>
            <a:endParaRPr lang="en-US" sz="1700" dirty="0"/>
          </a:p>
        </p:txBody>
      </p:sp>
      <p:sp>
        <p:nvSpPr>
          <p:cNvPr id="14" name="Text 8"/>
          <p:cNvSpPr/>
          <p:nvPr/>
        </p:nvSpPr>
        <p:spPr>
          <a:xfrm>
            <a:off x="7652266" y="6647140"/>
            <a:ext cx="6220063" cy="346472"/>
          </a:xfrm>
          <a:prstGeom prst="rect">
            <a:avLst/>
          </a:prstGeom>
          <a:noFill/>
          <a:ln/>
        </p:spPr>
        <p:txBody>
          <a:bodyPr wrap="none" lIns="0" tIns="0" rIns="0" bIns="0" rtlCol="0" anchor="t"/>
          <a:lstStyle/>
          <a:p>
            <a:pPr marL="342900" indent="-342900">
              <a:lnSpc>
                <a:spcPts val="2700"/>
              </a:lnSpc>
              <a:buSzPct val="100000"/>
              <a:buChar char="•"/>
            </a:pPr>
            <a:r>
              <a:rPr lang="en-US" sz="1700" dirty="0">
                <a:solidFill>
                  <a:srgbClr val="2B4150"/>
                </a:solidFill>
                <a:latin typeface="Source Sans Pro" pitchFamily="34" charset="0"/>
                <a:ea typeface="Source Sans Pro" pitchFamily="34" charset="-122"/>
                <a:cs typeface="Source Sans Pro" pitchFamily="34" charset="-120"/>
              </a:rPr>
              <a:t>Demam, menggigil</a:t>
            </a:r>
            <a:endParaRPr lang="en-US" sz="1700" dirty="0"/>
          </a:p>
        </p:txBody>
      </p:sp>
      <p:sp>
        <p:nvSpPr>
          <p:cNvPr id="15" name="Text 9"/>
          <p:cNvSpPr/>
          <p:nvPr/>
        </p:nvSpPr>
        <p:spPr>
          <a:xfrm>
            <a:off x="7652266" y="7069336"/>
            <a:ext cx="6220063" cy="346472"/>
          </a:xfrm>
          <a:prstGeom prst="rect">
            <a:avLst/>
          </a:prstGeom>
          <a:noFill/>
          <a:ln/>
        </p:spPr>
        <p:txBody>
          <a:bodyPr wrap="none" lIns="0" tIns="0" rIns="0" bIns="0" rtlCol="0" anchor="t"/>
          <a:lstStyle/>
          <a:p>
            <a:pPr marL="342900" indent="-342900">
              <a:lnSpc>
                <a:spcPts val="2700"/>
              </a:lnSpc>
              <a:buSzPct val="100000"/>
              <a:buChar char="•"/>
            </a:pPr>
            <a:r>
              <a:rPr lang="en-US" sz="1700" dirty="0">
                <a:solidFill>
                  <a:srgbClr val="2B4150"/>
                </a:solidFill>
                <a:latin typeface="Source Sans Pro" pitchFamily="34" charset="0"/>
                <a:ea typeface="Source Sans Pro" pitchFamily="34" charset="-122"/>
                <a:cs typeface="Source Sans Pro" pitchFamily="34" charset="-120"/>
              </a:rPr>
              <a:t>Nyeri otot</a:t>
            </a:r>
            <a:endParaRPr lang="en-US" sz="17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93790" y="760571"/>
            <a:ext cx="10105787" cy="708779"/>
          </a:xfrm>
          <a:prstGeom prst="rect">
            <a:avLst/>
          </a:prstGeom>
          <a:noFill/>
          <a:ln/>
        </p:spPr>
        <p:txBody>
          <a:bodyPr wrap="none" lIns="0" tIns="0" rIns="0" bIns="0" rtlCol="0" anchor="t"/>
          <a:lstStyle/>
          <a:p>
            <a:pPr marL="0" indent="0">
              <a:lnSpc>
                <a:spcPts val="5550"/>
              </a:lnSpc>
              <a:buNone/>
            </a:pPr>
            <a:r>
              <a:rPr lang="en-US" sz="4450" b="1" dirty="0">
                <a:solidFill>
                  <a:schemeClr val="accent1">
                    <a:lumMod val="75000"/>
                  </a:schemeClr>
                </a:solidFill>
                <a:latin typeface="MuseoModerno Medium" pitchFamily="34" charset="0"/>
                <a:ea typeface="MuseoModerno Medium" pitchFamily="34" charset="-122"/>
                <a:cs typeface="MuseoModerno Medium" pitchFamily="34" charset="-120"/>
              </a:rPr>
              <a:t>Penanganan &amp; Pencegahan Mastitis</a:t>
            </a:r>
            <a:endParaRPr lang="en-US" sz="4450" b="1" dirty="0">
              <a:solidFill>
                <a:schemeClr val="accent1">
                  <a:lumMod val="75000"/>
                </a:schemeClr>
              </a:solidFill>
            </a:endParaRPr>
          </a:p>
        </p:txBody>
      </p:sp>
      <p:sp>
        <p:nvSpPr>
          <p:cNvPr id="3" name="Text 1"/>
          <p:cNvSpPr/>
          <p:nvPr/>
        </p:nvSpPr>
        <p:spPr>
          <a:xfrm>
            <a:off x="1857256" y="2371011"/>
            <a:ext cx="2835235" cy="354330"/>
          </a:xfrm>
          <a:prstGeom prst="rect">
            <a:avLst/>
          </a:prstGeom>
          <a:noFill/>
          <a:ln/>
        </p:spPr>
        <p:txBody>
          <a:bodyPr wrap="none" lIns="0" tIns="0" rIns="0" bIns="0" rtlCol="0" anchor="t"/>
          <a:lstStyle/>
          <a:p>
            <a:pPr marL="0" indent="0" algn="r">
              <a:lnSpc>
                <a:spcPts val="2750"/>
              </a:lnSpc>
              <a:buNone/>
            </a:pPr>
            <a:r>
              <a:rPr lang="en-US" sz="2200" b="1" dirty="0">
                <a:solidFill>
                  <a:srgbClr val="2B4150"/>
                </a:solidFill>
                <a:latin typeface="MuseoModerno Medium" pitchFamily="34" charset="0"/>
                <a:ea typeface="MuseoModerno Medium" pitchFamily="34" charset="-122"/>
                <a:cs typeface="MuseoModerno Medium" pitchFamily="34" charset="-120"/>
              </a:rPr>
              <a:t>Menyusui Sering</a:t>
            </a:r>
            <a:endParaRPr lang="en-US" sz="2200" b="1" dirty="0"/>
          </a:p>
        </p:txBody>
      </p:sp>
      <p:sp>
        <p:nvSpPr>
          <p:cNvPr id="4" name="Text 2"/>
          <p:cNvSpPr/>
          <p:nvPr/>
        </p:nvSpPr>
        <p:spPr>
          <a:xfrm>
            <a:off x="793790" y="2861429"/>
            <a:ext cx="3898702" cy="725805"/>
          </a:xfrm>
          <a:prstGeom prst="rect">
            <a:avLst/>
          </a:prstGeom>
          <a:noFill/>
          <a:ln/>
        </p:spPr>
        <p:txBody>
          <a:bodyPr wrap="square" lIns="0" tIns="0" rIns="0" bIns="0" rtlCol="0" anchor="t"/>
          <a:lstStyle/>
          <a:p>
            <a:pPr marL="0" indent="0" algn="r">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Kosongkan payudara yang terkena sesering mungkin.</a:t>
            </a:r>
            <a:endParaRPr lang="en-US" sz="1750" dirty="0"/>
          </a:p>
        </p:txBody>
      </p:sp>
      <p:pic>
        <p:nvPicPr>
          <p:cNvPr id="5" name="Image 0" descr="preencoded.png"/>
          <p:cNvPicPr>
            <a:picLocks noChangeAspect="1"/>
          </p:cNvPicPr>
          <p:nvPr/>
        </p:nvPicPr>
        <p:blipFill>
          <a:blip r:embed="rId3">
            <a:extLst>
              <a:ext uri="{BEBA8EAE-BF5A-486C-A8C5-ECC9F3942E4B}">
                <a14:imgProps xmlns:a14="http://schemas.microsoft.com/office/drawing/2010/main">
                  <a14:imgLayer r:embed="rId4">
                    <a14:imgEffect>
                      <a14:colorTemperature colorTemp="5300"/>
                    </a14:imgEffect>
                  </a14:imgLayer>
                </a14:imgProps>
              </a:ext>
            </a:extLst>
          </a:blip>
          <a:stretch>
            <a:fillRect/>
          </a:stretch>
        </p:blipFill>
        <p:spPr>
          <a:xfrm>
            <a:off x="5032653" y="1922978"/>
            <a:ext cx="4564975" cy="4564975"/>
          </a:xfrm>
          <a:prstGeom prst="rect">
            <a:avLst/>
          </a:prstGeom>
        </p:spPr>
      </p:pic>
      <p:sp>
        <p:nvSpPr>
          <p:cNvPr id="6" name="Text 3"/>
          <p:cNvSpPr/>
          <p:nvPr/>
        </p:nvSpPr>
        <p:spPr>
          <a:xfrm>
            <a:off x="6226731" y="2686050"/>
            <a:ext cx="339328" cy="424220"/>
          </a:xfrm>
          <a:prstGeom prst="rect">
            <a:avLst/>
          </a:prstGeom>
          <a:noFill/>
          <a:ln/>
        </p:spPr>
        <p:txBody>
          <a:bodyPr wrap="none" lIns="0" tIns="0" rIns="0" bIns="0" rtlCol="0" anchor="t"/>
          <a:lstStyle/>
          <a:p>
            <a:pPr marL="0" indent="0">
              <a:lnSpc>
                <a:spcPts val="4250"/>
              </a:lnSpc>
              <a:buNone/>
            </a:pPr>
            <a:r>
              <a:rPr lang="en-US" sz="2650" dirty="0">
                <a:solidFill>
                  <a:srgbClr val="2B4150"/>
                </a:solidFill>
                <a:latin typeface="MuseoModerno Medium" pitchFamily="34" charset="0"/>
                <a:ea typeface="MuseoModerno Medium" pitchFamily="34" charset="-122"/>
                <a:cs typeface="MuseoModerno Medium" pitchFamily="34" charset="-120"/>
              </a:rPr>
              <a:t>1</a:t>
            </a:r>
            <a:endParaRPr lang="en-US" sz="2650" dirty="0"/>
          </a:p>
        </p:txBody>
      </p:sp>
      <p:sp>
        <p:nvSpPr>
          <p:cNvPr id="7" name="Text 4"/>
          <p:cNvSpPr/>
          <p:nvPr/>
        </p:nvSpPr>
        <p:spPr>
          <a:xfrm>
            <a:off x="9937790" y="2371011"/>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2B4150"/>
                </a:solidFill>
                <a:latin typeface="MuseoModerno Medium" pitchFamily="34" charset="0"/>
                <a:ea typeface="MuseoModerno Medium" pitchFamily="34" charset="-122"/>
                <a:cs typeface="MuseoModerno Medium" pitchFamily="34" charset="-120"/>
              </a:rPr>
              <a:t>Kompres Hangat</a:t>
            </a:r>
            <a:endParaRPr lang="en-US" sz="2200" b="1" dirty="0"/>
          </a:p>
        </p:txBody>
      </p:sp>
      <p:sp>
        <p:nvSpPr>
          <p:cNvPr id="8" name="Text 5"/>
          <p:cNvSpPr/>
          <p:nvPr/>
        </p:nvSpPr>
        <p:spPr>
          <a:xfrm>
            <a:off x="9937790" y="2861429"/>
            <a:ext cx="3898821" cy="725805"/>
          </a:xfrm>
          <a:prstGeom prst="rect">
            <a:avLst/>
          </a:prstGeom>
          <a:noFill/>
          <a:ln/>
        </p:spPr>
        <p:txBody>
          <a:bodyPr wrap="squar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Kompres sebelum menyusui untuk melancarkan ASI.</a:t>
            </a:r>
            <a:endParaRPr lang="en-US" sz="1750" dirty="0"/>
          </a:p>
        </p:txBody>
      </p:sp>
      <p:pic>
        <p:nvPicPr>
          <p:cNvPr id="9" name="Image 1" descr="preencoded.png"/>
          <p:cNvPicPr>
            <a:picLocks noChangeAspect="1"/>
          </p:cNvPicPr>
          <p:nvPr/>
        </p:nvPicPr>
        <p:blipFill>
          <a:blip r:embed="rId5">
            <a:extLst>
              <a:ext uri="{BEBA8EAE-BF5A-486C-A8C5-ECC9F3942E4B}">
                <a14:imgProps xmlns:a14="http://schemas.microsoft.com/office/drawing/2010/main">
                  <a14:imgLayer r:embed="rId6">
                    <a14:imgEffect>
                      <a14:colorTemperature colorTemp="4700"/>
                    </a14:imgEffect>
                  </a14:imgLayer>
                </a14:imgProps>
              </a:ext>
            </a:extLst>
          </a:blip>
          <a:stretch>
            <a:fillRect/>
          </a:stretch>
        </p:blipFill>
        <p:spPr>
          <a:xfrm>
            <a:off x="5010090" y="1922978"/>
            <a:ext cx="4564975" cy="4564975"/>
          </a:xfrm>
          <a:prstGeom prst="rect">
            <a:avLst/>
          </a:prstGeom>
        </p:spPr>
      </p:pic>
      <p:sp>
        <p:nvSpPr>
          <p:cNvPr id="10" name="Text 6"/>
          <p:cNvSpPr/>
          <p:nvPr/>
        </p:nvSpPr>
        <p:spPr>
          <a:xfrm>
            <a:off x="8452604" y="3074551"/>
            <a:ext cx="339328" cy="424220"/>
          </a:xfrm>
          <a:prstGeom prst="rect">
            <a:avLst/>
          </a:prstGeom>
          <a:noFill/>
          <a:ln/>
        </p:spPr>
        <p:txBody>
          <a:bodyPr wrap="none" lIns="0" tIns="0" rIns="0" bIns="0" rtlCol="0" anchor="t"/>
          <a:lstStyle/>
          <a:p>
            <a:pPr marL="0" indent="0">
              <a:lnSpc>
                <a:spcPts val="4250"/>
              </a:lnSpc>
              <a:buNone/>
            </a:pPr>
            <a:r>
              <a:rPr lang="en-US" sz="2650" dirty="0">
                <a:solidFill>
                  <a:srgbClr val="2B4150"/>
                </a:solidFill>
                <a:latin typeface="MuseoModerno Medium" pitchFamily="34" charset="0"/>
                <a:ea typeface="MuseoModerno Medium" pitchFamily="34" charset="-122"/>
                <a:cs typeface="MuseoModerno Medium" pitchFamily="34" charset="-120"/>
              </a:rPr>
              <a:t>2</a:t>
            </a:r>
            <a:endParaRPr lang="en-US" sz="2650" dirty="0"/>
          </a:p>
        </p:txBody>
      </p:sp>
      <p:sp>
        <p:nvSpPr>
          <p:cNvPr id="11" name="Text 7"/>
          <p:cNvSpPr/>
          <p:nvPr/>
        </p:nvSpPr>
        <p:spPr>
          <a:xfrm>
            <a:off x="9937790" y="4823579"/>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2B4150"/>
                </a:solidFill>
                <a:latin typeface="MuseoModerno Medium" pitchFamily="34" charset="0"/>
                <a:ea typeface="MuseoModerno Medium" pitchFamily="34" charset="-122"/>
                <a:cs typeface="MuseoModerno Medium" pitchFamily="34" charset="-120"/>
              </a:rPr>
              <a:t>Pijat Lembut</a:t>
            </a:r>
            <a:endParaRPr lang="en-US" sz="2200" b="1" dirty="0"/>
          </a:p>
        </p:txBody>
      </p:sp>
      <p:sp>
        <p:nvSpPr>
          <p:cNvPr id="12" name="Text 8"/>
          <p:cNvSpPr/>
          <p:nvPr/>
        </p:nvSpPr>
        <p:spPr>
          <a:xfrm>
            <a:off x="9937790" y="5313998"/>
            <a:ext cx="3898821" cy="725805"/>
          </a:xfrm>
          <a:prstGeom prst="rect">
            <a:avLst/>
          </a:prstGeom>
          <a:noFill/>
          <a:ln/>
        </p:spPr>
        <p:txBody>
          <a:bodyPr wrap="squar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Pijat saat menyusui untuk membantu mengeluarkan ASI.</a:t>
            </a:r>
            <a:endParaRPr lang="en-US" sz="1750" dirty="0"/>
          </a:p>
        </p:txBody>
      </p:sp>
      <p:pic>
        <p:nvPicPr>
          <p:cNvPr id="13" name="Image 2" descr="preencoded.png"/>
          <p:cNvPicPr>
            <a:picLocks noChangeAspect="1"/>
          </p:cNvPicPr>
          <p:nvPr/>
        </p:nvPicPr>
        <p:blipFill>
          <a:blip r:embed="rId7">
            <a:duotone>
              <a:prstClr val="black"/>
              <a:schemeClr val="accent1">
                <a:tint val="45000"/>
                <a:satMod val="400000"/>
              </a:schemeClr>
            </a:duotone>
          </a:blip>
          <a:stretch>
            <a:fillRect/>
          </a:stretch>
        </p:blipFill>
        <p:spPr>
          <a:xfrm>
            <a:off x="5010090" y="1922978"/>
            <a:ext cx="4564975" cy="4564975"/>
          </a:xfrm>
          <a:prstGeom prst="rect">
            <a:avLst/>
          </a:prstGeom>
        </p:spPr>
      </p:pic>
      <p:sp>
        <p:nvSpPr>
          <p:cNvPr id="14" name="Text 9"/>
          <p:cNvSpPr/>
          <p:nvPr/>
        </p:nvSpPr>
        <p:spPr>
          <a:xfrm>
            <a:off x="8064103" y="5300424"/>
            <a:ext cx="339328" cy="424220"/>
          </a:xfrm>
          <a:prstGeom prst="rect">
            <a:avLst/>
          </a:prstGeom>
          <a:noFill/>
          <a:ln/>
        </p:spPr>
        <p:txBody>
          <a:bodyPr wrap="none" lIns="0" tIns="0" rIns="0" bIns="0" rtlCol="0" anchor="t"/>
          <a:lstStyle/>
          <a:p>
            <a:pPr marL="0" indent="0">
              <a:lnSpc>
                <a:spcPts val="4250"/>
              </a:lnSpc>
              <a:buNone/>
            </a:pPr>
            <a:r>
              <a:rPr lang="en-US" sz="2650" dirty="0">
                <a:solidFill>
                  <a:srgbClr val="2B4150"/>
                </a:solidFill>
                <a:latin typeface="MuseoModerno Medium" pitchFamily="34" charset="0"/>
                <a:ea typeface="MuseoModerno Medium" pitchFamily="34" charset="-122"/>
                <a:cs typeface="MuseoModerno Medium" pitchFamily="34" charset="-120"/>
              </a:rPr>
              <a:t>3</a:t>
            </a:r>
            <a:endParaRPr lang="en-US" sz="2650" dirty="0"/>
          </a:p>
        </p:txBody>
      </p:sp>
      <p:sp>
        <p:nvSpPr>
          <p:cNvPr id="15" name="Text 10"/>
          <p:cNvSpPr/>
          <p:nvPr/>
        </p:nvSpPr>
        <p:spPr>
          <a:xfrm>
            <a:off x="1857256" y="4823579"/>
            <a:ext cx="2835235" cy="354330"/>
          </a:xfrm>
          <a:prstGeom prst="rect">
            <a:avLst/>
          </a:prstGeom>
          <a:noFill/>
          <a:ln/>
        </p:spPr>
        <p:txBody>
          <a:bodyPr wrap="none" lIns="0" tIns="0" rIns="0" bIns="0" rtlCol="0" anchor="t"/>
          <a:lstStyle/>
          <a:p>
            <a:pPr marL="0" indent="0" algn="r">
              <a:lnSpc>
                <a:spcPts val="2750"/>
              </a:lnSpc>
              <a:buNone/>
            </a:pPr>
            <a:r>
              <a:rPr lang="en-US" sz="2200" b="1" dirty="0">
                <a:solidFill>
                  <a:srgbClr val="2B4150"/>
                </a:solidFill>
                <a:latin typeface="MuseoModerno Medium" pitchFamily="34" charset="0"/>
                <a:ea typeface="MuseoModerno Medium" pitchFamily="34" charset="-122"/>
                <a:cs typeface="MuseoModerno Medium" pitchFamily="34" charset="-120"/>
              </a:rPr>
              <a:t>Posisi Benar</a:t>
            </a:r>
            <a:endParaRPr lang="en-US" sz="2200" b="1" dirty="0"/>
          </a:p>
        </p:txBody>
      </p:sp>
      <p:sp>
        <p:nvSpPr>
          <p:cNvPr id="16" name="Text 11"/>
          <p:cNvSpPr/>
          <p:nvPr/>
        </p:nvSpPr>
        <p:spPr>
          <a:xfrm>
            <a:off x="793790" y="5313998"/>
            <a:ext cx="3898702" cy="725805"/>
          </a:xfrm>
          <a:prstGeom prst="rect">
            <a:avLst/>
          </a:prstGeom>
          <a:noFill/>
          <a:ln/>
        </p:spPr>
        <p:txBody>
          <a:bodyPr wrap="square" lIns="0" tIns="0" rIns="0" bIns="0" rtlCol="0" anchor="t"/>
          <a:lstStyle/>
          <a:p>
            <a:pPr marL="0" indent="0" algn="r">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Pastikan posisi dan pelekatan bayi benar saat menyusui.</a:t>
            </a:r>
            <a:endParaRPr lang="en-US" sz="1750" dirty="0"/>
          </a:p>
        </p:txBody>
      </p:sp>
      <p:pic>
        <p:nvPicPr>
          <p:cNvPr id="17" name="Image 3" descr="preencoded.png"/>
          <p:cNvPicPr>
            <a:picLocks noChangeAspect="1"/>
          </p:cNvPicPr>
          <p:nvPr/>
        </p:nvPicPr>
        <p:blipFill>
          <a:blip r:embed="rId8">
            <a:duotone>
              <a:prstClr val="black"/>
              <a:schemeClr val="accent5">
                <a:tint val="45000"/>
                <a:satMod val="400000"/>
              </a:schemeClr>
            </a:duotone>
          </a:blip>
          <a:stretch>
            <a:fillRect/>
          </a:stretch>
        </p:blipFill>
        <p:spPr>
          <a:xfrm>
            <a:off x="5032653" y="1922977"/>
            <a:ext cx="4564975" cy="4564975"/>
          </a:xfrm>
          <a:prstGeom prst="rect">
            <a:avLst/>
          </a:prstGeom>
        </p:spPr>
      </p:pic>
      <p:sp>
        <p:nvSpPr>
          <p:cNvPr id="18" name="Text 12"/>
          <p:cNvSpPr/>
          <p:nvPr/>
        </p:nvSpPr>
        <p:spPr>
          <a:xfrm>
            <a:off x="5838230" y="4911923"/>
            <a:ext cx="339328" cy="424220"/>
          </a:xfrm>
          <a:prstGeom prst="rect">
            <a:avLst/>
          </a:prstGeom>
          <a:noFill/>
          <a:ln/>
        </p:spPr>
        <p:txBody>
          <a:bodyPr wrap="none" lIns="0" tIns="0" rIns="0" bIns="0" rtlCol="0" anchor="t"/>
          <a:lstStyle/>
          <a:p>
            <a:pPr marL="0" indent="0">
              <a:lnSpc>
                <a:spcPts val="4250"/>
              </a:lnSpc>
              <a:buNone/>
            </a:pPr>
            <a:r>
              <a:rPr lang="en-US" sz="2650" dirty="0">
                <a:solidFill>
                  <a:srgbClr val="2B4150"/>
                </a:solidFill>
                <a:latin typeface="MuseoModerno Medium" pitchFamily="34" charset="0"/>
                <a:ea typeface="MuseoModerno Medium" pitchFamily="34" charset="-122"/>
                <a:cs typeface="MuseoModerno Medium" pitchFamily="34" charset="-120"/>
              </a:rPr>
              <a:t>4</a:t>
            </a:r>
            <a:endParaRPr lang="en-US" sz="2650" dirty="0"/>
          </a:p>
        </p:txBody>
      </p:sp>
      <p:sp>
        <p:nvSpPr>
          <p:cNvPr id="19" name="Text 13"/>
          <p:cNvSpPr/>
          <p:nvPr/>
        </p:nvSpPr>
        <p:spPr>
          <a:xfrm>
            <a:off x="793790" y="6743105"/>
            <a:ext cx="13042821" cy="725805"/>
          </a:xfrm>
          <a:prstGeom prst="rect">
            <a:avLst/>
          </a:prstGeom>
          <a:noFill/>
          <a:ln/>
        </p:spPr>
        <p:txBody>
          <a:bodyPr wrap="square" lIns="0" tIns="0" rIns="0" bIns="0" rtlCol="0" anchor="t"/>
          <a:lstStyle/>
          <a:p>
            <a:pPr marL="0" indent="0">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Selain langkah-langkah di atas, istirahat yang cukup dan minum banyak cairan juga penting. Jika mastitis disebabkan oleh infeksi bakteri, </a:t>
            </a:r>
            <a:r>
              <a:rPr lang="en-US" sz="1750" dirty="0" err="1">
                <a:solidFill>
                  <a:srgbClr val="2B4150"/>
                </a:solidFill>
                <a:latin typeface="Source Sans Pro" pitchFamily="34" charset="0"/>
                <a:ea typeface="Source Sans Pro" pitchFamily="34" charset="-122"/>
                <a:cs typeface="Source Sans Pro" pitchFamily="34" charset="-120"/>
              </a:rPr>
              <a:t>dapat</a:t>
            </a:r>
            <a:r>
              <a:rPr lang="en-US" sz="1750" dirty="0">
                <a:solidFill>
                  <a:srgbClr val="2B4150"/>
                </a:solidFill>
                <a:latin typeface="Source Sans Pro" pitchFamily="34" charset="0"/>
                <a:ea typeface="Source Sans Pro" pitchFamily="34" charset="-122"/>
                <a:cs typeface="Source Sans Pro" pitchFamily="34" charset="-120"/>
              </a:rPr>
              <a:t> </a:t>
            </a:r>
            <a:r>
              <a:rPr lang="en-US" sz="1750" dirty="0" err="1">
                <a:solidFill>
                  <a:srgbClr val="2B4150"/>
                </a:solidFill>
                <a:latin typeface="Source Sans Pro" pitchFamily="34" charset="0"/>
                <a:ea typeface="Source Sans Pro" pitchFamily="34" charset="-122"/>
                <a:cs typeface="Source Sans Pro" pitchFamily="34" charset="-120"/>
              </a:rPr>
              <a:t>diberikan</a:t>
            </a:r>
            <a:r>
              <a:rPr lang="en-US" sz="1750" dirty="0">
                <a:solidFill>
                  <a:srgbClr val="2B4150"/>
                </a:solidFill>
                <a:latin typeface="Source Sans Pro" pitchFamily="34" charset="0"/>
                <a:ea typeface="Source Sans Pro" pitchFamily="34" charset="-122"/>
                <a:cs typeface="Source Sans Pro" pitchFamily="34" charset="-120"/>
              </a:rPr>
              <a:t> </a:t>
            </a:r>
            <a:r>
              <a:rPr lang="en-US" sz="1750" dirty="0" err="1">
                <a:solidFill>
                  <a:srgbClr val="2B4150"/>
                </a:solidFill>
                <a:latin typeface="Source Sans Pro" pitchFamily="34" charset="0"/>
                <a:ea typeface="Source Sans Pro" pitchFamily="34" charset="-122"/>
                <a:cs typeface="Source Sans Pro" pitchFamily="34" charset="-120"/>
              </a:rPr>
              <a:t>antibiotik</a:t>
            </a:r>
            <a:r>
              <a:rPr lang="en-US" sz="1750" dirty="0">
                <a:solidFill>
                  <a:srgbClr val="2B4150"/>
                </a:solidFill>
                <a:latin typeface="Source Sans Pro" pitchFamily="34" charset="0"/>
                <a:ea typeface="Source Sans Pro" pitchFamily="34" charset="-122"/>
                <a:cs typeface="Source Sans Pro" pitchFamily="34" charset="-120"/>
              </a:rPr>
              <a:t>.</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6987897"/>
            <a:ext cx="11484650" cy="708779"/>
          </a:xfrm>
          <a:prstGeom prst="rect">
            <a:avLst/>
          </a:prstGeom>
          <a:noFill/>
          <a:ln/>
        </p:spPr>
        <p:txBody>
          <a:bodyPr wrap="none" lIns="0" tIns="0" rIns="0" bIns="0" rtlCol="0" anchor="t"/>
          <a:lstStyle/>
          <a:p>
            <a:pPr marL="0" indent="0">
              <a:lnSpc>
                <a:spcPts val="5550"/>
              </a:lnSpc>
              <a:buNone/>
            </a:pPr>
            <a:r>
              <a:rPr lang="en-US" sz="4000" b="1" dirty="0" err="1">
                <a:solidFill>
                  <a:srgbClr val="C00000"/>
                </a:solidFill>
                <a:latin typeface="MuseoModerno Medium" pitchFamily="34" charset="0"/>
                <a:ea typeface="MuseoModerno Medium" pitchFamily="34" charset="-122"/>
                <a:cs typeface="MuseoModerno Medium" pitchFamily="34" charset="-120"/>
              </a:rPr>
              <a:t>Perdarahan</a:t>
            </a:r>
            <a:r>
              <a:rPr lang="en-US" sz="4000" b="1" dirty="0">
                <a:solidFill>
                  <a:srgbClr val="C00000"/>
                </a:solidFill>
                <a:latin typeface="MuseoModerno Medium" pitchFamily="34" charset="0"/>
                <a:ea typeface="MuseoModerno Medium" pitchFamily="34" charset="-122"/>
                <a:cs typeface="MuseoModerno Medium" pitchFamily="34" charset="-120"/>
              </a:rPr>
              <a:t> Postpartum (PPP)</a:t>
            </a:r>
            <a:endParaRPr lang="en-US" sz="4000" b="1" dirty="0">
              <a:solidFill>
                <a:srgbClr val="C00000"/>
              </a:solidFill>
            </a:endParaRPr>
          </a:p>
        </p:txBody>
      </p:sp>
      <p:sp>
        <p:nvSpPr>
          <p:cNvPr id="3" name="Text 1"/>
          <p:cNvSpPr/>
          <p:nvPr/>
        </p:nvSpPr>
        <p:spPr>
          <a:xfrm>
            <a:off x="793790" y="3089910"/>
            <a:ext cx="2835235" cy="354330"/>
          </a:xfrm>
          <a:prstGeom prst="rect">
            <a:avLst/>
          </a:prstGeom>
          <a:noFill/>
          <a:ln/>
        </p:spPr>
        <p:txBody>
          <a:bodyPr wrap="none" lIns="0" tIns="0" rIns="0" bIns="0" rtlCol="0" anchor="t"/>
          <a:lstStyle/>
          <a:p>
            <a:pPr marL="0" indent="0">
              <a:lnSpc>
                <a:spcPts val="2750"/>
              </a:lnSpc>
              <a:buNone/>
            </a:pPr>
            <a:r>
              <a:rPr lang="en-US" sz="2200" b="1" dirty="0">
                <a:solidFill>
                  <a:srgbClr val="C00000"/>
                </a:solidFill>
                <a:latin typeface="MuseoModerno Medium" pitchFamily="34" charset="0"/>
                <a:ea typeface="MuseoModerno Medium" pitchFamily="34" charset="-122"/>
                <a:cs typeface="MuseoModerno Medium" pitchFamily="34" charset="-120"/>
              </a:rPr>
              <a:t>Definisi</a:t>
            </a:r>
            <a:endParaRPr lang="en-US" sz="2200" b="1" dirty="0">
              <a:solidFill>
                <a:srgbClr val="C00000"/>
              </a:solidFill>
            </a:endParaRPr>
          </a:p>
        </p:txBody>
      </p:sp>
      <p:sp>
        <p:nvSpPr>
          <p:cNvPr id="4" name="Text 2"/>
          <p:cNvSpPr/>
          <p:nvPr/>
        </p:nvSpPr>
        <p:spPr>
          <a:xfrm>
            <a:off x="793790" y="3671054"/>
            <a:ext cx="3978116" cy="2540318"/>
          </a:xfrm>
          <a:prstGeom prst="rect">
            <a:avLst/>
          </a:prstGeom>
          <a:noFill/>
          <a:ln/>
        </p:spPr>
        <p:txBody>
          <a:bodyPr wrap="square" lIns="0" tIns="0" rIns="0" bIns="0" rtlCol="0" anchor="t"/>
          <a:lstStyle/>
          <a:p>
            <a:pPr marL="0" indent="0">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Perdarahan Postpartum (PPP) didefinisikan sebagai kehilangan darah lebih dari 500 mL setelah persalinan normal atau lebih dari 1000 mL setelah operasi caesar. Kondisi ini memerlukan penanganan segera untuk mencegah komplikasi serius.</a:t>
            </a:r>
            <a:endParaRPr lang="en-US" sz="1750" dirty="0"/>
          </a:p>
        </p:txBody>
      </p:sp>
      <p:sp>
        <p:nvSpPr>
          <p:cNvPr id="5" name="Text 3"/>
          <p:cNvSpPr/>
          <p:nvPr/>
        </p:nvSpPr>
        <p:spPr>
          <a:xfrm>
            <a:off x="5332928" y="3089910"/>
            <a:ext cx="2835235" cy="354330"/>
          </a:xfrm>
          <a:prstGeom prst="rect">
            <a:avLst/>
          </a:prstGeom>
          <a:noFill/>
          <a:ln/>
        </p:spPr>
        <p:txBody>
          <a:bodyPr wrap="none" lIns="0" tIns="0" rIns="0" bIns="0" rtlCol="0" anchor="t"/>
          <a:lstStyle/>
          <a:p>
            <a:pPr marL="0" indent="0">
              <a:lnSpc>
                <a:spcPts val="2750"/>
              </a:lnSpc>
              <a:buNone/>
            </a:pPr>
            <a:r>
              <a:rPr lang="en-US" sz="2200" b="1" dirty="0">
                <a:solidFill>
                  <a:srgbClr val="C00000"/>
                </a:solidFill>
                <a:latin typeface="MuseoModerno Medium" pitchFamily="34" charset="0"/>
                <a:ea typeface="MuseoModerno Medium" pitchFamily="34" charset="-122"/>
                <a:cs typeface="MuseoModerno Medium" pitchFamily="34" charset="-120"/>
              </a:rPr>
              <a:t>Klasifikasi</a:t>
            </a:r>
            <a:endParaRPr lang="en-US" sz="2200" b="1" dirty="0">
              <a:solidFill>
                <a:srgbClr val="C00000"/>
              </a:solidFill>
            </a:endParaRPr>
          </a:p>
        </p:txBody>
      </p:sp>
      <p:sp>
        <p:nvSpPr>
          <p:cNvPr id="6" name="Text 4"/>
          <p:cNvSpPr/>
          <p:nvPr/>
        </p:nvSpPr>
        <p:spPr>
          <a:xfrm>
            <a:off x="5332928" y="3671054"/>
            <a:ext cx="3978116" cy="1814513"/>
          </a:xfrm>
          <a:prstGeom prst="rect">
            <a:avLst/>
          </a:prstGeom>
          <a:noFill/>
          <a:ln/>
        </p:spPr>
        <p:txBody>
          <a:bodyPr wrap="square" lIns="0" tIns="0" rIns="0" bIns="0" rtlCol="0" anchor="t"/>
          <a:lstStyle/>
          <a:p>
            <a:pPr marL="0" indent="0">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PPP diklasifikasikan menjadi dua jenis, yaitu PPP primer yang terjadi dalam 24 jam pertama setelah persalinan, dan PPP sekunder yang terjadi setelah 24 jam hingga 6 minggu pasca persalinan.</a:t>
            </a:r>
            <a:endParaRPr lang="en-US" sz="1750" dirty="0"/>
          </a:p>
        </p:txBody>
      </p:sp>
      <p:sp>
        <p:nvSpPr>
          <p:cNvPr id="7" name="Text 5"/>
          <p:cNvSpPr/>
          <p:nvPr/>
        </p:nvSpPr>
        <p:spPr>
          <a:xfrm>
            <a:off x="9872067" y="3089910"/>
            <a:ext cx="2835235" cy="354330"/>
          </a:xfrm>
          <a:prstGeom prst="rect">
            <a:avLst/>
          </a:prstGeom>
          <a:noFill/>
          <a:ln/>
        </p:spPr>
        <p:txBody>
          <a:bodyPr wrap="none" lIns="0" tIns="0" rIns="0" bIns="0" rtlCol="0" anchor="t"/>
          <a:lstStyle/>
          <a:p>
            <a:pPr marL="0" indent="0">
              <a:lnSpc>
                <a:spcPts val="2750"/>
              </a:lnSpc>
              <a:buNone/>
            </a:pPr>
            <a:r>
              <a:rPr lang="en-US" sz="2200" b="1" dirty="0">
                <a:solidFill>
                  <a:srgbClr val="C00000"/>
                </a:solidFill>
                <a:latin typeface="MuseoModerno Medium" pitchFamily="34" charset="0"/>
                <a:ea typeface="MuseoModerno Medium" pitchFamily="34" charset="-122"/>
                <a:cs typeface="MuseoModerno Medium" pitchFamily="34" charset="-120"/>
              </a:rPr>
              <a:t>Dampak</a:t>
            </a:r>
            <a:endParaRPr lang="en-US" sz="2200" b="1" dirty="0">
              <a:solidFill>
                <a:srgbClr val="C00000"/>
              </a:solidFill>
            </a:endParaRPr>
          </a:p>
        </p:txBody>
      </p:sp>
      <p:sp>
        <p:nvSpPr>
          <p:cNvPr id="8" name="Text 6"/>
          <p:cNvSpPr/>
          <p:nvPr/>
        </p:nvSpPr>
        <p:spPr>
          <a:xfrm>
            <a:off x="9872067" y="3671054"/>
            <a:ext cx="3978116" cy="2540318"/>
          </a:xfrm>
          <a:prstGeom prst="rect">
            <a:avLst/>
          </a:prstGeom>
          <a:noFill/>
          <a:ln/>
        </p:spPr>
        <p:txBody>
          <a:bodyPr wrap="square" lIns="0" tIns="0" rIns="0" bIns="0" rtlCol="0" anchor="t"/>
          <a:lstStyle/>
          <a:p>
            <a:pPr marL="0" indent="0">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Dampak dari PPP dapat berupa anemia yang menyebabkan kelelahan dan kurang energi pada ibu. PPP juga dapat menyebabkan syok hipovolemik yang mengancam nyawa, dan bahkan kematian ibu jika tidak ditangani dengan cepat dan tepat.</a:t>
            </a:r>
            <a:endParaRPr lang="en-US" sz="1750" dirty="0"/>
          </a:p>
        </p:txBody>
      </p:sp>
      <p:pic>
        <p:nvPicPr>
          <p:cNvPr id="11" name="Picture 10">
            <a:extLst>
              <a:ext uri="{FF2B5EF4-FFF2-40B4-BE49-F238E27FC236}">
                <a16:creationId xmlns:a16="http://schemas.microsoft.com/office/drawing/2014/main" id="{EB5A5DEC-D66B-5081-7357-FA596B7248C7}"/>
              </a:ext>
            </a:extLst>
          </p:cNvPr>
          <p:cNvPicPr>
            <a:picLocks noChangeAspect="1"/>
          </p:cNvPicPr>
          <p:nvPr/>
        </p:nvPicPr>
        <p:blipFill>
          <a:blip r:embed="rId3"/>
          <a:stretch>
            <a:fillRect/>
          </a:stretch>
        </p:blipFill>
        <p:spPr>
          <a:xfrm>
            <a:off x="0" y="0"/>
            <a:ext cx="14630400" cy="273288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2040969"/>
            <a:ext cx="5670590" cy="708779"/>
          </a:xfrm>
          <a:prstGeom prst="rect">
            <a:avLst/>
          </a:prstGeom>
          <a:noFill/>
          <a:ln/>
        </p:spPr>
        <p:txBody>
          <a:bodyPr wrap="none" lIns="0" tIns="0" rIns="0" bIns="0" rtlCol="0" anchor="t"/>
          <a:lstStyle/>
          <a:p>
            <a:pPr marL="0" indent="0">
              <a:lnSpc>
                <a:spcPts val="5550"/>
              </a:lnSpc>
              <a:buNone/>
            </a:pPr>
            <a:r>
              <a:rPr lang="en-US" sz="4450" b="1" dirty="0">
                <a:solidFill>
                  <a:schemeClr val="accent1">
                    <a:lumMod val="75000"/>
                  </a:schemeClr>
                </a:solidFill>
                <a:latin typeface="MuseoModerno Medium" pitchFamily="34" charset="0"/>
                <a:ea typeface="MuseoModerno Medium" pitchFamily="34" charset="-122"/>
                <a:cs typeface="MuseoModerno Medium" pitchFamily="34" charset="-120"/>
              </a:rPr>
              <a:t>Abses Payudara</a:t>
            </a:r>
            <a:endParaRPr lang="en-US" sz="4450" b="1" dirty="0">
              <a:solidFill>
                <a:schemeClr val="accent1">
                  <a:lumMod val="75000"/>
                </a:schemeClr>
              </a:solidFill>
            </a:endParaRPr>
          </a:p>
        </p:txBody>
      </p:sp>
      <p:pic>
        <p:nvPicPr>
          <p:cNvPr id="4" name="Image 1" descr="preencoded.png"/>
          <p:cNvPicPr>
            <a:picLocks noChangeAspect="1"/>
          </p:cNvPicPr>
          <p:nvPr/>
        </p:nvPicPr>
        <p:blipFill>
          <a:blip r:embed="rId4"/>
          <a:stretch>
            <a:fillRect/>
          </a:stretch>
        </p:blipFill>
        <p:spPr>
          <a:xfrm>
            <a:off x="793790" y="3089910"/>
            <a:ext cx="566976" cy="566976"/>
          </a:xfrm>
          <a:prstGeom prst="rect">
            <a:avLst/>
          </a:prstGeom>
        </p:spPr>
      </p:pic>
      <p:sp>
        <p:nvSpPr>
          <p:cNvPr id="5" name="Text 1"/>
          <p:cNvSpPr/>
          <p:nvPr/>
        </p:nvSpPr>
        <p:spPr>
          <a:xfrm>
            <a:off x="793790" y="3883700"/>
            <a:ext cx="2291953" cy="354330"/>
          </a:xfrm>
          <a:prstGeom prst="rect">
            <a:avLst/>
          </a:prstGeom>
          <a:noFill/>
          <a:ln/>
        </p:spPr>
        <p:txBody>
          <a:bodyPr wrap="none" lIns="0" tIns="0" rIns="0" bIns="0" rtlCol="0" anchor="t"/>
          <a:lstStyle/>
          <a:p>
            <a:pPr marL="0" indent="0" algn="l">
              <a:lnSpc>
                <a:spcPts val="2750"/>
              </a:lnSpc>
              <a:buNone/>
            </a:pPr>
            <a:r>
              <a:rPr lang="en-US" sz="2200" b="1" dirty="0">
                <a:solidFill>
                  <a:srgbClr val="2B4150"/>
                </a:solidFill>
                <a:latin typeface="MuseoModerno Medium" pitchFamily="34" charset="0"/>
                <a:ea typeface="MuseoModerno Medium" pitchFamily="34" charset="-122"/>
                <a:cs typeface="MuseoModerno Medium" pitchFamily="34" charset="-120"/>
              </a:rPr>
              <a:t>Definisi</a:t>
            </a:r>
            <a:endParaRPr lang="en-US" sz="2200" b="1" dirty="0"/>
          </a:p>
        </p:txBody>
      </p:sp>
      <p:sp>
        <p:nvSpPr>
          <p:cNvPr id="6" name="Text 2"/>
          <p:cNvSpPr/>
          <p:nvPr/>
        </p:nvSpPr>
        <p:spPr>
          <a:xfrm>
            <a:off x="793790" y="4374118"/>
            <a:ext cx="2291953" cy="1814513"/>
          </a:xfrm>
          <a:prstGeom prst="rect">
            <a:avLst/>
          </a:prstGeom>
          <a:noFill/>
          <a:ln/>
        </p:spPr>
        <p:txBody>
          <a:bodyPr wrap="squar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Kumpulan nanah yang terlokalisasi di dalam payudara, biasanya sebagai komplikasi mastitis.</a:t>
            </a:r>
            <a:endParaRPr lang="en-US" sz="1750" dirty="0"/>
          </a:p>
        </p:txBody>
      </p:sp>
      <p:pic>
        <p:nvPicPr>
          <p:cNvPr id="7" name="Image 2" descr="preencoded.png"/>
          <p:cNvPicPr>
            <a:picLocks noChangeAspect="1"/>
          </p:cNvPicPr>
          <p:nvPr/>
        </p:nvPicPr>
        <p:blipFill>
          <a:blip r:embed="rId5"/>
          <a:stretch>
            <a:fillRect/>
          </a:stretch>
        </p:blipFill>
        <p:spPr>
          <a:xfrm>
            <a:off x="3425904" y="3089910"/>
            <a:ext cx="566976" cy="566976"/>
          </a:xfrm>
          <a:prstGeom prst="rect">
            <a:avLst/>
          </a:prstGeom>
        </p:spPr>
      </p:pic>
      <p:sp>
        <p:nvSpPr>
          <p:cNvPr id="8" name="Text 3"/>
          <p:cNvSpPr/>
          <p:nvPr/>
        </p:nvSpPr>
        <p:spPr>
          <a:xfrm>
            <a:off x="3425904" y="3883700"/>
            <a:ext cx="2292072" cy="354330"/>
          </a:xfrm>
          <a:prstGeom prst="rect">
            <a:avLst/>
          </a:prstGeom>
          <a:noFill/>
          <a:ln/>
        </p:spPr>
        <p:txBody>
          <a:bodyPr wrap="none" lIns="0" tIns="0" rIns="0" bIns="0" rtlCol="0" anchor="t"/>
          <a:lstStyle/>
          <a:p>
            <a:pPr marL="0" indent="0" algn="l">
              <a:lnSpc>
                <a:spcPts val="2750"/>
              </a:lnSpc>
              <a:buNone/>
            </a:pPr>
            <a:r>
              <a:rPr lang="en-US" sz="2200" b="1" dirty="0">
                <a:solidFill>
                  <a:srgbClr val="2B4150"/>
                </a:solidFill>
                <a:latin typeface="MuseoModerno Medium" pitchFamily="34" charset="0"/>
                <a:ea typeface="MuseoModerno Medium" pitchFamily="34" charset="-122"/>
                <a:cs typeface="MuseoModerno Medium" pitchFamily="34" charset="-120"/>
              </a:rPr>
              <a:t>Gejala</a:t>
            </a:r>
            <a:endParaRPr lang="en-US" sz="2200" b="1" dirty="0"/>
          </a:p>
        </p:txBody>
      </p:sp>
      <p:sp>
        <p:nvSpPr>
          <p:cNvPr id="9" name="Text 4"/>
          <p:cNvSpPr/>
          <p:nvPr/>
        </p:nvSpPr>
        <p:spPr>
          <a:xfrm>
            <a:off x="3425904" y="4374118"/>
            <a:ext cx="2292072" cy="1814513"/>
          </a:xfrm>
          <a:prstGeom prst="rect">
            <a:avLst/>
          </a:prstGeom>
          <a:noFill/>
          <a:ln/>
        </p:spPr>
        <p:txBody>
          <a:bodyPr wrap="squar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Benjolan keras, nyeri, merah, dan panas pada payudara. Demam tinggi dan menggigil juga bisa terjadi.</a:t>
            </a:r>
            <a:endParaRPr lang="en-US" sz="1750" dirty="0"/>
          </a:p>
        </p:txBody>
      </p:sp>
      <p:pic>
        <p:nvPicPr>
          <p:cNvPr id="10" name="Image 3" descr="preencoded.png"/>
          <p:cNvPicPr>
            <a:picLocks noChangeAspect="1"/>
          </p:cNvPicPr>
          <p:nvPr/>
        </p:nvPicPr>
        <p:blipFill>
          <a:blip r:embed="rId6"/>
          <a:stretch>
            <a:fillRect/>
          </a:stretch>
        </p:blipFill>
        <p:spPr>
          <a:xfrm>
            <a:off x="6058138" y="3089910"/>
            <a:ext cx="566976" cy="566976"/>
          </a:xfrm>
          <a:prstGeom prst="rect">
            <a:avLst/>
          </a:prstGeom>
        </p:spPr>
      </p:pic>
      <p:sp>
        <p:nvSpPr>
          <p:cNvPr id="11" name="Text 5"/>
          <p:cNvSpPr/>
          <p:nvPr/>
        </p:nvSpPr>
        <p:spPr>
          <a:xfrm>
            <a:off x="6058138" y="3883700"/>
            <a:ext cx="2291953" cy="354330"/>
          </a:xfrm>
          <a:prstGeom prst="rect">
            <a:avLst/>
          </a:prstGeom>
          <a:noFill/>
          <a:ln/>
        </p:spPr>
        <p:txBody>
          <a:bodyPr wrap="none" lIns="0" tIns="0" rIns="0" bIns="0" rtlCol="0" anchor="t"/>
          <a:lstStyle/>
          <a:p>
            <a:pPr marL="0" indent="0" algn="l">
              <a:lnSpc>
                <a:spcPts val="2750"/>
              </a:lnSpc>
              <a:buNone/>
            </a:pPr>
            <a:r>
              <a:rPr lang="en-US" sz="2200" b="1" dirty="0">
                <a:solidFill>
                  <a:srgbClr val="2B4150"/>
                </a:solidFill>
                <a:latin typeface="MuseoModerno Medium" pitchFamily="34" charset="0"/>
                <a:ea typeface="MuseoModerno Medium" pitchFamily="34" charset="-122"/>
                <a:cs typeface="MuseoModerno Medium" pitchFamily="34" charset="-120"/>
              </a:rPr>
              <a:t>Diagnosis</a:t>
            </a:r>
            <a:endParaRPr lang="en-US" sz="2200" b="1" dirty="0"/>
          </a:p>
        </p:txBody>
      </p:sp>
      <p:sp>
        <p:nvSpPr>
          <p:cNvPr id="12" name="Text 6"/>
          <p:cNvSpPr/>
          <p:nvPr/>
        </p:nvSpPr>
        <p:spPr>
          <a:xfrm>
            <a:off x="6058138" y="4374118"/>
            <a:ext cx="2291953" cy="1451610"/>
          </a:xfrm>
          <a:prstGeom prst="rect">
            <a:avLst/>
          </a:prstGeom>
          <a:noFill/>
          <a:ln/>
        </p:spPr>
        <p:txBody>
          <a:bodyPr wrap="squar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Pemeriksaan fisik dan USG payudara diperlukan untuk diagnosis pasti.</a:t>
            </a:r>
            <a:endParaRPr lang="en-US" sz="175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93790" y="1207413"/>
            <a:ext cx="12310229" cy="708779"/>
          </a:xfrm>
          <a:prstGeom prst="rect">
            <a:avLst/>
          </a:prstGeom>
          <a:noFill/>
          <a:ln/>
        </p:spPr>
        <p:txBody>
          <a:bodyPr wrap="none" lIns="0" tIns="0" rIns="0" bIns="0" rtlCol="0" anchor="t"/>
          <a:lstStyle/>
          <a:p>
            <a:pPr marL="0" indent="0">
              <a:lnSpc>
                <a:spcPts val="5550"/>
              </a:lnSpc>
              <a:buNone/>
            </a:pPr>
            <a:r>
              <a:rPr lang="en-US" sz="4450" b="1" dirty="0">
                <a:solidFill>
                  <a:schemeClr val="accent1">
                    <a:lumMod val="75000"/>
                  </a:schemeClr>
                </a:solidFill>
                <a:latin typeface="MuseoModerno Medium" pitchFamily="34" charset="0"/>
                <a:ea typeface="MuseoModerno Medium" pitchFamily="34" charset="-122"/>
                <a:cs typeface="MuseoModerno Medium" pitchFamily="34" charset="-120"/>
              </a:rPr>
              <a:t>Penanganan &amp; Pencegahan Abses Payudara</a:t>
            </a:r>
            <a:endParaRPr lang="en-US" sz="4450" b="1" dirty="0">
              <a:solidFill>
                <a:schemeClr val="accent1">
                  <a:lumMod val="75000"/>
                </a:schemeClr>
              </a:solidFill>
            </a:endParaRPr>
          </a:p>
        </p:txBody>
      </p:sp>
      <p:pic>
        <p:nvPicPr>
          <p:cNvPr id="3" name="Image 0" descr="preencoded.png"/>
          <p:cNvPicPr>
            <a:picLocks noChangeAspect="1"/>
          </p:cNvPicPr>
          <p:nvPr/>
        </p:nvPicPr>
        <p:blipFill>
          <a:blip r:embed="rId3"/>
          <a:stretch>
            <a:fillRect/>
          </a:stretch>
        </p:blipFill>
        <p:spPr>
          <a:xfrm>
            <a:off x="2978348" y="2369820"/>
            <a:ext cx="2152055" cy="1306949"/>
          </a:xfrm>
          <a:prstGeom prst="rect">
            <a:avLst/>
          </a:prstGeom>
        </p:spPr>
      </p:pic>
      <p:sp>
        <p:nvSpPr>
          <p:cNvPr id="4" name="Text 1"/>
          <p:cNvSpPr/>
          <p:nvPr/>
        </p:nvSpPr>
        <p:spPr>
          <a:xfrm>
            <a:off x="3894892" y="2985849"/>
            <a:ext cx="318968" cy="398621"/>
          </a:xfrm>
          <a:prstGeom prst="rect">
            <a:avLst/>
          </a:prstGeom>
          <a:noFill/>
          <a:ln/>
        </p:spPr>
        <p:txBody>
          <a:bodyPr wrap="none" lIns="0" tIns="0" rIns="0" bIns="0" rtlCol="0" anchor="t"/>
          <a:lstStyle/>
          <a:p>
            <a:pPr marL="0" indent="0" algn="ctr">
              <a:lnSpc>
                <a:spcPts val="4000"/>
              </a:lnSpc>
              <a:buNone/>
            </a:pPr>
            <a:r>
              <a:rPr lang="en-US" sz="2500" dirty="0">
                <a:solidFill>
                  <a:srgbClr val="2B4150"/>
                </a:solidFill>
                <a:latin typeface="MuseoModerno Medium" pitchFamily="34" charset="0"/>
                <a:ea typeface="MuseoModerno Medium" pitchFamily="34" charset="-122"/>
                <a:cs typeface="MuseoModerno Medium" pitchFamily="34" charset="-120"/>
              </a:rPr>
              <a:t>1</a:t>
            </a:r>
            <a:endParaRPr lang="en-US" sz="2500" dirty="0"/>
          </a:p>
        </p:txBody>
      </p:sp>
      <p:sp>
        <p:nvSpPr>
          <p:cNvPr id="5" name="Text 2"/>
          <p:cNvSpPr/>
          <p:nvPr/>
        </p:nvSpPr>
        <p:spPr>
          <a:xfrm>
            <a:off x="5357217" y="2596634"/>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2B4150"/>
                </a:solidFill>
                <a:latin typeface="MuseoModerno Medium" pitchFamily="34" charset="0"/>
                <a:ea typeface="MuseoModerno Medium" pitchFamily="34" charset="-122"/>
                <a:cs typeface="MuseoModerno Medium" pitchFamily="34" charset="-120"/>
              </a:rPr>
              <a:t>Drainase</a:t>
            </a:r>
            <a:endParaRPr lang="en-US" sz="2200" b="1" dirty="0"/>
          </a:p>
        </p:txBody>
      </p:sp>
      <p:sp>
        <p:nvSpPr>
          <p:cNvPr id="6" name="Text 3"/>
          <p:cNvSpPr/>
          <p:nvPr/>
        </p:nvSpPr>
        <p:spPr>
          <a:xfrm>
            <a:off x="5357217" y="3087053"/>
            <a:ext cx="5802749" cy="362903"/>
          </a:xfrm>
          <a:prstGeom prst="rect">
            <a:avLst/>
          </a:prstGeom>
          <a:noFill/>
          <a:ln/>
        </p:spPr>
        <p:txBody>
          <a:bodyPr wrap="non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Pengeluaran nanah melalui aspirasi jarum atau pembedahan.</a:t>
            </a:r>
            <a:endParaRPr lang="en-US" sz="1750" dirty="0"/>
          </a:p>
        </p:txBody>
      </p:sp>
      <p:sp>
        <p:nvSpPr>
          <p:cNvPr id="7" name="Shape 4"/>
          <p:cNvSpPr/>
          <p:nvPr/>
        </p:nvSpPr>
        <p:spPr>
          <a:xfrm>
            <a:off x="5187077" y="3689866"/>
            <a:ext cx="8592860" cy="15240"/>
          </a:xfrm>
          <a:prstGeom prst="roundRect">
            <a:avLst>
              <a:gd name="adj" fmla="val 223256"/>
            </a:avLst>
          </a:prstGeom>
          <a:solidFill>
            <a:srgbClr val="D9D4C9"/>
          </a:solidFill>
          <a:ln/>
        </p:spPr>
      </p:sp>
      <p:pic>
        <p:nvPicPr>
          <p:cNvPr id="8" name="Image 1" descr="preencoded.png"/>
          <p:cNvPicPr>
            <a:picLocks noChangeAspect="1"/>
          </p:cNvPicPr>
          <p:nvPr/>
        </p:nvPicPr>
        <p:blipFill>
          <a:blip r:embed="rId4"/>
          <a:stretch>
            <a:fillRect/>
          </a:stretch>
        </p:blipFill>
        <p:spPr>
          <a:xfrm>
            <a:off x="1902381" y="3733443"/>
            <a:ext cx="4304109" cy="1306949"/>
          </a:xfrm>
          <a:prstGeom prst="rect">
            <a:avLst/>
          </a:prstGeom>
        </p:spPr>
      </p:pic>
      <p:sp>
        <p:nvSpPr>
          <p:cNvPr id="9" name="Text 5"/>
          <p:cNvSpPr/>
          <p:nvPr/>
        </p:nvSpPr>
        <p:spPr>
          <a:xfrm>
            <a:off x="3894892" y="4187547"/>
            <a:ext cx="318968" cy="398621"/>
          </a:xfrm>
          <a:prstGeom prst="rect">
            <a:avLst/>
          </a:prstGeom>
          <a:noFill/>
          <a:ln/>
        </p:spPr>
        <p:txBody>
          <a:bodyPr wrap="none" lIns="0" tIns="0" rIns="0" bIns="0" rtlCol="0" anchor="t"/>
          <a:lstStyle/>
          <a:p>
            <a:pPr marL="0" indent="0" algn="ctr">
              <a:lnSpc>
                <a:spcPts val="4000"/>
              </a:lnSpc>
              <a:buNone/>
            </a:pPr>
            <a:r>
              <a:rPr lang="en-US" sz="2500" dirty="0">
                <a:solidFill>
                  <a:srgbClr val="2B4150"/>
                </a:solidFill>
                <a:latin typeface="MuseoModerno Medium" pitchFamily="34" charset="0"/>
                <a:ea typeface="MuseoModerno Medium" pitchFamily="34" charset="-122"/>
                <a:cs typeface="MuseoModerno Medium" pitchFamily="34" charset="-120"/>
              </a:rPr>
              <a:t>2</a:t>
            </a:r>
            <a:endParaRPr lang="en-US" sz="2500" dirty="0"/>
          </a:p>
        </p:txBody>
      </p:sp>
      <p:sp>
        <p:nvSpPr>
          <p:cNvPr id="10" name="Text 6"/>
          <p:cNvSpPr/>
          <p:nvPr/>
        </p:nvSpPr>
        <p:spPr>
          <a:xfrm>
            <a:off x="6433304" y="3960257"/>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2B4150"/>
                </a:solidFill>
                <a:latin typeface="MuseoModerno Medium" pitchFamily="34" charset="0"/>
                <a:ea typeface="MuseoModerno Medium" pitchFamily="34" charset="-122"/>
                <a:cs typeface="MuseoModerno Medium" pitchFamily="34" charset="-120"/>
              </a:rPr>
              <a:t>Antibiotik</a:t>
            </a:r>
            <a:endParaRPr lang="en-US" sz="2200" b="1" dirty="0"/>
          </a:p>
        </p:txBody>
      </p:sp>
      <p:sp>
        <p:nvSpPr>
          <p:cNvPr id="11" name="Text 7"/>
          <p:cNvSpPr/>
          <p:nvPr/>
        </p:nvSpPr>
        <p:spPr>
          <a:xfrm>
            <a:off x="6433304" y="4450675"/>
            <a:ext cx="3041213" cy="362903"/>
          </a:xfrm>
          <a:prstGeom prst="rect">
            <a:avLst/>
          </a:prstGeom>
          <a:noFill/>
          <a:ln/>
        </p:spPr>
        <p:txBody>
          <a:bodyPr wrap="non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Untuk mengatasi infeksi bakteri.</a:t>
            </a:r>
            <a:endParaRPr lang="en-US" sz="1750" dirty="0"/>
          </a:p>
        </p:txBody>
      </p:sp>
      <p:sp>
        <p:nvSpPr>
          <p:cNvPr id="12" name="Shape 8"/>
          <p:cNvSpPr/>
          <p:nvPr/>
        </p:nvSpPr>
        <p:spPr>
          <a:xfrm>
            <a:off x="6263164" y="5053489"/>
            <a:ext cx="7516773" cy="15240"/>
          </a:xfrm>
          <a:prstGeom prst="roundRect">
            <a:avLst>
              <a:gd name="adj" fmla="val 223256"/>
            </a:avLst>
          </a:prstGeom>
          <a:solidFill>
            <a:srgbClr val="D9D4C9"/>
          </a:solidFill>
          <a:ln/>
        </p:spPr>
      </p:sp>
      <p:pic>
        <p:nvPicPr>
          <p:cNvPr id="13" name="Image 2" descr="preencoded.png"/>
          <p:cNvPicPr>
            <a:picLocks noChangeAspect="1"/>
          </p:cNvPicPr>
          <p:nvPr/>
        </p:nvPicPr>
        <p:blipFill>
          <a:blip r:embed="rId5"/>
          <a:stretch>
            <a:fillRect/>
          </a:stretch>
        </p:blipFill>
        <p:spPr>
          <a:xfrm>
            <a:off x="826294" y="5097066"/>
            <a:ext cx="6456164" cy="1306949"/>
          </a:xfrm>
          <a:prstGeom prst="rect">
            <a:avLst/>
          </a:prstGeom>
        </p:spPr>
      </p:pic>
      <p:sp>
        <p:nvSpPr>
          <p:cNvPr id="14" name="Text 9"/>
          <p:cNvSpPr/>
          <p:nvPr/>
        </p:nvSpPr>
        <p:spPr>
          <a:xfrm>
            <a:off x="3894773" y="5551170"/>
            <a:ext cx="318968" cy="398621"/>
          </a:xfrm>
          <a:prstGeom prst="rect">
            <a:avLst/>
          </a:prstGeom>
          <a:noFill/>
          <a:ln/>
        </p:spPr>
        <p:txBody>
          <a:bodyPr wrap="none" lIns="0" tIns="0" rIns="0" bIns="0" rtlCol="0" anchor="t"/>
          <a:lstStyle/>
          <a:p>
            <a:pPr marL="0" indent="0" algn="ctr">
              <a:lnSpc>
                <a:spcPts val="4000"/>
              </a:lnSpc>
              <a:buNone/>
            </a:pPr>
            <a:r>
              <a:rPr lang="en-US" sz="2500" dirty="0">
                <a:solidFill>
                  <a:srgbClr val="2B4150"/>
                </a:solidFill>
                <a:latin typeface="MuseoModerno Medium" pitchFamily="34" charset="0"/>
                <a:ea typeface="MuseoModerno Medium" pitchFamily="34" charset="-122"/>
                <a:cs typeface="MuseoModerno Medium" pitchFamily="34" charset="-120"/>
              </a:rPr>
              <a:t>3</a:t>
            </a:r>
            <a:endParaRPr lang="en-US" sz="2500" dirty="0"/>
          </a:p>
        </p:txBody>
      </p:sp>
      <p:sp>
        <p:nvSpPr>
          <p:cNvPr id="15" name="Text 10"/>
          <p:cNvSpPr/>
          <p:nvPr/>
        </p:nvSpPr>
        <p:spPr>
          <a:xfrm>
            <a:off x="7509272" y="5323880"/>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2B4150"/>
                </a:solidFill>
                <a:latin typeface="MuseoModerno Medium" pitchFamily="34" charset="0"/>
                <a:ea typeface="MuseoModerno Medium" pitchFamily="34" charset="-122"/>
                <a:cs typeface="MuseoModerno Medium" pitchFamily="34" charset="-120"/>
              </a:rPr>
              <a:t>Perawatan Luka</a:t>
            </a:r>
            <a:endParaRPr lang="en-US" sz="2200" b="1" dirty="0"/>
          </a:p>
        </p:txBody>
      </p:sp>
      <p:sp>
        <p:nvSpPr>
          <p:cNvPr id="16" name="Text 11"/>
          <p:cNvSpPr/>
          <p:nvPr/>
        </p:nvSpPr>
        <p:spPr>
          <a:xfrm>
            <a:off x="7509272" y="5814298"/>
            <a:ext cx="2964299" cy="362903"/>
          </a:xfrm>
          <a:prstGeom prst="rect">
            <a:avLst/>
          </a:prstGeom>
          <a:noFill/>
          <a:ln/>
        </p:spPr>
        <p:txBody>
          <a:bodyPr wrap="non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Perawatan luka pasca drainase.</a:t>
            </a:r>
            <a:endParaRPr lang="en-US" sz="1750" dirty="0"/>
          </a:p>
        </p:txBody>
      </p:sp>
      <p:sp>
        <p:nvSpPr>
          <p:cNvPr id="17" name="Text 12"/>
          <p:cNvSpPr/>
          <p:nvPr/>
        </p:nvSpPr>
        <p:spPr>
          <a:xfrm>
            <a:off x="793790" y="6659166"/>
            <a:ext cx="13042821" cy="362903"/>
          </a:xfrm>
          <a:prstGeom prst="rect">
            <a:avLst/>
          </a:prstGeom>
          <a:noFill/>
          <a:ln/>
        </p:spPr>
        <p:txBody>
          <a:bodyPr wrap="none" lIns="0" tIns="0" rIns="0" bIns="0" rtlCol="0" anchor="t"/>
          <a:lstStyle/>
          <a:p>
            <a:pPr marL="0" indent="0">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Pencegahan abses payudara meliputi penanganan mastitis yang tepat, menyusui secara teratur, dan menjaga kebersihan payudara.</a:t>
            </a:r>
            <a:endParaRPr lang="en-US" sz="175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06252" y="729139"/>
            <a:ext cx="7704296" cy="1285399"/>
          </a:xfrm>
          <a:prstGeom prst="rect">
            <a:avLst/>
          </a:prstGeom>
          <a:noFill/>
          <a:ln/>
        </p:spPr>
        <p:txBody>
          <a:bodyPr wrap="square" lIns="0" tIns="0" rIns="0" bIns="0" rtlCol="0" anchor="t"/>
          <a:lstStyle/>
          <a:p>
            <a:pPr marL="0" indent="0">
              <a:lnSpc>
                <a:spcPts val="5050"/>
              </a:lnSpc>
              <a:buNone/>
            </a:pPr>
            <a:r>
              <a:rPr lang="en-US" sz="4000" b="1" dirty="0">
                <a:solidFill>
                  <a:schemeClr val="accent2">
                    <a:lumMod val="75000"/>
                  </a:schemeClr>
                </a:solidFill>
                <a:latin typeface="MuseoModerno Medium" pitchFamily="34" charset="0"/>
                <a:ea typeface="MuseoModerno Medium" pitchFamily="34" charset="-122"/>
                <a:cs typeface="MuseoModerno Medium" pitchFamily="34" charset="-120"/>
              </a:rPr>
              <a:t>Kehilangan Nafsu Makan yang Berkepanjangan</a:t>
            </a:r>
            <a:endParaRPr lang="en-US" sz="4000" b="1" dirty="0">
              <a:solidFill>
                <a:schemeClr val="accent2">
                  <a:lumMod val="75000"/>
                </a:schemeClr>
              </a:solidFill>
            </a:endParaRPr>
          </a:p>
        </p:txBody>
      </p:sp>
      <p:sp>
        <p:nvSpPr>
          <p:cNvPr id="4" name="Shape 1"/>
          <p:cNvSpPr/>
          <p:nvPr/>
        </p:nvSpPr>
        <p:spPr>
          <a:xfrm>
            <a:off x="6206252" y="2554367"/>
            <a:ext cx="462796" cy="462796"/>
          </a:xfrm>
          <a:prstGeom prst="roundRect">
            <a:avLst>
              <a:gd name="adj" fmla="val 6667"/>
            </a:avLst>
          </a:prstGeom>
          <a:solidFill>
            <a:srgbClr val="F3EEE3"/>
          </a:solidFill>
          <a:ln/>
        </p:spPr>
      </p:sp>
      <p:sp>
        <p:nvSpPr>
          <p:cNvPr id="5" name="Text 2"/>
          <p:cNvSpPr/>
          <p:nvPr/>
        </p:nvSpPr>
        <p:spPr>
          <a:xfrm>
            <a:off x="6283345" y="2592884"/>
            <a:ext cx="308491" cy="385643"/>
          </a:xfrm>
          <a:prstGeom prst="rect">
            <a:avLst/>
          </a:prstGeom>
          <a:noFill/>
          <a:ln/>
        </p:spPr>
        <p:txBody>
          <a:bodyPr wrap="none" lIns="0" tIns="0" rIns="0" bIns="0" rtlCol="0" anchor="t"/>
          <a:lstStyle/>
          <a:p>
            <a:pPr marL="0" indent="0" algn="ctr">
              <a:lnSpc>
                <a:spcPts val="2400"/>
              </a:lnSpc>
              <a:buNone/>
            </a:pPr>
            <a:r>
              <a:rPr lang="en-US" sz="2400" dirty="0">
                <a:solidFill>
                  <a:srgbClr val="2B4150"/>
                </a:solidFill>
                <a:latin typeface="MuseoModerno Medium" pitchFamily="34" charset="0"/>
                <a:ea typeface="MuseoModerno Medium" pitchFamily="34" charset="-122"/>
                <a:cs typeface="MuseoModerno Medium" pitchFamily="34" charset="-120"/>
              </a:rPr>
              <a:t>1</a:t>
            </a:r>
            <a:endParaRPr lang="en-US" sz="2400" dirty="0"/>
          </a:p>
        </p:txBody>
      </p:sp>
      <p:sp>
        <p:nvSpPr>
          <p:cNvPr id="6" name="Text 3"/>
          <p:cNvSpPr/>
          <p:nvPr/>
        </p:nvSpPr>
        <p:spPr>
          <a:xfrm>
            <a:off x="6874669" y="2554367"/>
            <a:ext cx="2571036" cy="321231"/>
          </a:xfrm>
          <a:prstGeom prst="rect">
            <a:avLst/>
          </a:prstGeom>
          <a:noFill/>
          <a:ln/>
        </p:spPr>
        <p:txBody>
          <a:bodyPr wrap="none" lIns="0" tIns="0" rIns="0" bIns="0" rtlCol="0" anchor="t"/>
          <a:lstStyle/>
          <a:p>
            <a:pPr marL="0" indent="0">
              <a:lnSpc>
                <a:spcPts val="2500"/>
              </a:lnSpc>
              <a:buNone/>
            </a:pPr>
            <a:r>
              <a:rPr lang="en-US" sz="2000" b="1" dirty="0">
                <a:solidFill>
                  <a:srgbClr val="2B4150"/>
                </a:solidFill>
                <a:latin typeface="MuseoModerno Medium" pitchFamily="34" charset="0"/>
                <a:ea typeface="MuseoModerno Medium" pitchFamily="34" charset="-122"/>
                <a:cs typeface="MuseoModerno Medium" pitchFamily="34" charset="-120"/>
              </a:rPr>
              <a:t>Gejala</a:t>
            </a:r>
            <a:endParaRPr lang="en-US" sz="2000" b="1" dirty="0"/>
          </a:p>
        </p:txBody>
      </p:sp>
      <p:sp>
        <p:nvSpPr>
          <p:cNvPr id="7" name="Text 4"/>
          <p:cNvSpPr/>
          <p:nvPr/>
        </p:nvSpPr>
        <p:spPr>
          <a:xfrm>
            <a:off x="6874669" y="2998946"/>
            <a:ext cx="3080980" cy="2303621"/>
          </a:xfrm>
          <a:prstGeom prst="rect">
            <a:avLst/>
          </a:prstGeom>
          <a:noFill/>
          <a:ln/>
        </p:spPr>
        <p:txBody>
          <a:bodyPr wrap="square" lIns="0" tIns="0" rIns="0" bIns="0" rtlCol="0" anchor="t"/>
          <a:lstStyle/>
          <a:p>
            <a:pPr marL="0" indent="0">
              <a:lnSpc>
                <a:spcPts val="2550"/>
              </a:lnSpc>
              <a:buNone/>
            </a:pPr>
            <a:r>
              <a:rPr lang="en-US" sz="1600" dirty="0">
                <a:solidFill>
                  <a:srgbClr val="2B4150"/>
                </a:solidFill>
                <a:latin typeface="Source Sans Pro" pitchFamily="34" charset="0"/>
                <a:ea typeface="Source Sans Pro" pitchFamily="34" charset="-122"/>
                <a:cs typeface="Source Sans Pro" pitchFamily="34" charset="-120"/>
              </a:rPr>
              <a:t>Kehilangan nafsu makan, penurunan berat badan drastis, merasa lemas dan tidak berenergi. Ini bisa disebabkan oleh perubahan hormon, kelelahan, stres, atau masalah emosional seperti depresi postpartum.</a:t>
            </a:r>
            <a:endParaRPr lang="en-US" sz="1600" dirty="0"/>
          </a:p>
        </p:txBody>
      </p:sp>
      <p:sp>
        <p:nvSpPr>
          <p:cNvPr id="8" name="Shape 5"/>
          <p:cNvSpPr/>
          <p:nvPr/>
        </p:nvSpPr>
        <p:spPr>
          <a:xfrm>
            <a:off x="10161270" y="2554367"/>
            <a:ext cx="462796" cy="462796"/>
          </a:xfrm>
          <a:prstGeom prst="roundRect">
            <a:avLst>
              <a:gd name="adj" fmla="val 6667"/>
            </a:avLst>
          </a:prstGeom>
          <a:solidFill>
            <a:srgbClr val="F3EEE3"/>
          </a:solidFill>
          <a:ln/>
        </p:spPr>
      </p:sp>
      <p:sp>
        <p:nvSpPr>
          <p:cNvPr id="9" name="Text 6"/>
          <p:cNvSpPr/>
          <p:nvPr/>
        </p:nvSpPr>
        <p:spPr>
          <a:xfrm>
            <a:off x="10238363" y="2592884"/>
            <a:ext cx="308491" cy="385643"/>
          </a:xfrm>
          <a:prstGeom prst="rect">
            <a:avLst/>
          </a:prstGeom>
          <a:noFill/>
          <a:ln/>
        </p:spPr>
        <p:txBody>
          <a:bodyPr wrap="none" lIns="0" tIns="0" rIns="0" bIns="0" rtlCol="0" anchor="t"/>
          <a:lstStyle/>
          <a:p>
            <a:pPr marL="0" indent="0" algn="ctr">
              <a:lnSpc>
                <a:spcPts val="2400"/>
              </a:lnSpc>
              <a:buNone/>
            </a:pPr>
            <a:r>
              <a:rPr lang="en-US" sz="2400" dirty="0">
                <a:solidFill>
                  <a:srgbClr val="2B4150"/>
                </a:solidFill>
                <a:latin typeface="MuseoModerno Medium" pitchFamily="34" charset="0"/>
                <a:ea typeface="MuseoModerno Medium" pitchFamily="34" charset="-122"/>
                <a:cs typeface="MuseoModerno Medium" pitchFamily="34" charset="-120"/>
              </a:rPr>
              <a:t>2</a:t>
            </a:r>
            <a:endParaRPr lang="en-US" sz="2400" dirty="0"/>
          </a:p>
        </p:txBody>
      </p:sp>
      <p:sp>
        <p:nvSpPr>
          <p:cNvPr id="10" name="Text 7"/>
          <p:cNvSpPr/>
          <p:nvPr/>
        </p:nvSpPr>
        <p:spPr>
          <a:xfrm>
            <a:off x="10829687" y="2554367"/>
            <a:ext cx="2571036" cy="321231"/>
          </a:xfrm>
          <a:prstGeom prst="rect">
            <a:avLst/>
          </a:prstGeom>
          <a:noFill/>
          <a:ln/>
        </p:spPr>
        <p:txBody>
          <a:bodyPr wrap="none" lIns="0" tIns="0" rIns="0" bIns="0" rtlCol="0" anchor="t"/>
          <a:lstStyle/>
          <a:p>
            <a:pPr marL="0" indent="0">
              <a:lnSpc>
                <a:spcPts val="2500"/>
              </a:lnSpc>
              <a:buNone/>
            </a:pPr>
            <a:r>
              <a:rPr lang="en-US" sz="2000" b="1" dirty="0">
                <a:solidFill>
                  <a:srgbClr val="2B4150"/>
                </a:solidFill>
                <a:latin typeface="MuseoModerno Medium" pitchFamily="34" charset="0"/>
                <a:ea typeface="MuseoModerno Medium" pitchFamily="34" charset="-122"/>
                <a:cs typeface="MuseoModerno Medium" pitchFamily="34" charset="-120"/>
              </a:rPr>
              <a:t>Penyebab</a:t>
            </a:r>
            <a:endParaRPr lang="en-US" sz="2000" b="1" dirty="0"/>
          </a:p>
        </p:txBody>
      </p:sp>
      <p:sp>
        <p:nvSpPr>
          <p:cNvPr id="11" name="Text 8"/>
          <p:cNvSpPr/>
          <p:nvPr/>
        </p:nvSpPr>
        <p:spPr>
          <a:xfrm>
            <a:off x="10829687" y="2998946"/>
            <a:ext cx="3080980" cy="2632710"/>
          </a:xfrm>
          <a:prstGeom prst="rect">
            <a:avLst/>
          </a:prstGeom>
          <a:noFill/>
          <a:ln/>
        </p:spPr>
        <p:txBody>
          <a:bodyPr wrap="square" lIns="0" tIns="0" rIns="0" bIns="0" rtlCol="0" anchor="t"/>
          <a:lstStyle/>
          <a:p>
            <a:pPr marL="0" indent="0">
              <a:lnSpc>
                <a:spcPts val="2550"/>
              </a:lnSpc>
              <a:buNone/>
            </a:pPr>
            <a:r>
              <a:rPr lang="en-US" sz="1600" dirty="0">
                <a:solidFill>
                  <a:srgbClr val="2B4150"/>
                </a:solidFill>
                <a:latin typeface="Source Sans Pro" pitchFamily="34" charset="0"/>
                <a:ea typeface="Source Sans Pro" pitchFamily="34" charset="-122"/>
                <a:cs typeface="Source Sans Pro" pitchFamily="34" charset="-120"/>
              </a:rPr>
              <a:t>Perubahan hormon yang signifikan setelah melahirkan, kelelahan akibat kurang tidur dan aktivitas merawat bayi, stres karena perubahan peran dan tanggung jawab, serta masalah emosional seperti baby blues atau depresi postpartum.</a:t>
            </a:r>
            <a:endParaRPr lang="en-US" sz="1600" dirty="0"/>
          </a:p>
        </p:txBody>
      </p:sp>
      <p:sp>
        <p:nvSpPr>
          <p:cNvPr id="12" name="Shape 9"/>
          <p:cNvSpPr/>
          <p:nvPr/>
        </p:nvSpPr>
        <p:spPr>
          <a:xfrm>
            <a:off x="6206252" y="6068616"/>
            <a:ext cx="462796" cy="462796"/>
          </a:xfrm>
          <a:prstGeom prst="roundRect">
            <a:avLst>
              <a:gd name="adj" fmla="val 6667"/>
            </a:avLst>
          </a:prstGeom>
          <a:solidFill>
            <a:srgbClr val="F3EEE3"/>
          </a:solidFill>
          <a:ln/>
        </p:spPr>
      </p:sp>
      <p:sp>
        <p:nvSpPr>
          <p:cNvPr id="13" name="Text 10"/>
          <p:cNvSpPr/>
          <p:nvPr/>
        </p:nvSpPr>
        <p:spPr>
          <a:xfrm>
            <a:off x="6283345" y="6107132"/>
            <a:ext cx="308491" cy="385643"/>
          </a:xfrm>
          <a:prstGeom prst="rect">
            <a:avLst/>
          </a:prstGeom>
          <a:noFill/>
          <a:ln/>
        </p:spPr>
        <p:txBody>
          <a:bodyPr wrap="none" lIns="0" tIns="0" rIns="0" bIns="0" rtlCol="0" anchor="t"/>
          <a:lstStyle/>
          <a:p>
            <a:pPr marL="0" indent="0" algn="ctr">
              <a:lnSpc>
                <a:spcPts val="2400"/>
              </a:lnSpc>
              <a:buNone/>
            </a:pPr>
            <a:r>
              <a:rPr lang="en-US" sz="2400" dirty="0">
                <a:solidFill>
                  <a:srgbClr val="2B4150"/>
                </a:solidFill>
                <a:latin typeface="MuseoModerno Medium" pitchFamily="34" charset="0"/>
                <a:ea typeface="MuseoModerno Medium" pitchFamily="34" charset="-122"/>
                <a:cs typeface="MuseoModerno Medium" pitchFamily="34" charset="-120"/>
              </a:rPr>
              <a:t>3</a:t>
            </a:r>
            <a:endParaRPr lang="en-US" sz="2400" dirty="0"/>
          </a:p>
        </p:txBody>
      </p:sp>
      <p:sp>
        <p:nvSpPr>
          <p:cNvPr id="14" name="Text 11"/>
          <p:cNvSpPr/>
          <p:nvPr/>
        </p:nvSpPr>
        <p:spPr>
          <a:xfrm>
            <a:off x="6874669" y="6068616"/>
            <a:ext cx="2571036" cy="321231"/>
          </a:xfrm>
          <a:prstGeom prst="rect">
            <a:avLst/>
          </a:prstGeom>
          <a:noFill/>
          <a:ln/>
        </p:spPr>
        <p:txBody>
          <a:bodyPr wrap="none" lIns="0" tIns="0" rIns="0" bIns="0" rtlCol="0" anchor="t"/>
          <a:lstStyle/>
          <a:p>
            <a:pPr marL="0" indent="0">
              <a:lnSpc>
                <a:spcPts val="2500"/>
              </a:lnSpc>
              <a:buNone/>
            </a:pPr>
            <a:r>
              <a:rPr lang="en-US" sz="2000" b="1" dirty="0">
                <a:solidFill>
                  <a:srgbClr val="2B4150"/>
                </a:solidFill>
                <a:latin typeface="MuseoModerno Medium" pitchFamily="34" charset="0"/>
                <a:ea typeface="MuseoModerno Medium" pitchFamily="34" charset="-122"/>
                <a:cs typeface="MuseoModerno Medium" pitchFamily="34" charset="-120"/>
              </a:rPr>
              <a:t>Dampak</a:t>
            </a:r>
            <a:endParaRPr lang="en-US" sz="2000" b="1" dirty="0"/>
          </a:p>
        </p:txBody>
      </p:sp>
      <p:sp>
        <p:nvSpPr>
          <p:cNvPr id="15" name="Text 12"/>
          <p:cNvSpPr/>
          <p:nvPr/>
        </p:nvSpPr>
        <p:spPr>
          <a:xfrm>
            <a:off x="6874669" y="6513195"/>
            <a:ext cx="7035879" cy="987266"/>
          </a:xfrm>
          <a:prstGeom prst="rect">
            <a:avLst/>
          </a:prstGeom>
          <a:noFill/>
          <a:ln/>
        </p:spPr>
        <p:txBody>
          <a:bodyPr wrap="square" lIns="0" tIns="0" rIns="0" bIns="0" rtlCol="0" anchor="t"/>
          <a:lstStyle/>
          <a:p>
            <a:pPr marL="0" indent="0">
              <a:lnSpc>
                <a:spcPts val="2550"/>
              </a:lnSpc>
              <a:buNone/>
            </a:pPr>
            <a:r>
              <a:rPr lang="en-US" sz="1600" dirty="0">
                <a:solidFill>
                  <a:srgbClr val="2B4150"/>
                </a:solidFill>
                <a:latin typeface="Source Sans Pro" pitchFamily="34" charset="0"/>
                <a:ea typeface="Source Sans Pro" pitchFamily="34" charset="-122"/>
                <a:cs typeface="Source Sans Pro" pitchFamily="34" charset="-120"/>
              </a:rPr>
              <a:t>Kekurangan nutrisi penting bagi ibu dan bayi, menghambat pemulihan ibu setelah persalinan, memengaruhi produksi ASI, serta berdampak negatif pada kesehatan dan pertumbuhan bayi.</a:t>
            </a:r>
            <a:endParaRPr lang="en-US" sz="16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716875" y="728067"/>
            <a:ext cx="7710249" cy="1280160"/>
          </a:xfrm>
          <a:prstGeom prst="rect">
            <a:avLst/>
          </a:prstGeom>
          <a:noFill/>
          <a:ln/>
        </p:spPr>
        <p:txBody>
          <a:bodyPr wrap="square" lIns="0" tIns="0" rIns="0" bIns="0" rtlCol="0" anchor="t"/>
          <a:lstStyle/>
          <a:p>
            <a:pPr marL="0" indent="0">
              <a:lnSpc>
                <a:spcPts val="5000"/>
              </a:lnSpc>
              <a:buNone/>
            </a:pPr>
            <a:r>
              <a:rPr lang="en-US" sz="4000" b="1" dirty="0">
                <a:solidFill>
                  <a:schemeClr val="accent2">
                    <a:lumMod val="75000"/>
                  </a:schemeClr>
                </a:solidFill>
                <a:latin typeface="MuseoModerno Medium" pitchFamily="34" charset="0"/>
                <a:ea typeface="MuseoModerno Medium" pitchFamily="34" charset="-122"/>
                <a:cs typeface="MuseoModerno Medium" pitchFamily="34" charset="-120"/>
              </a:rPr>
              <a:t>Solusi untuk Kehilangan Nafsu Makan</a:t>
            </a:r>
            <a:endParaRPr lang="en-US" sz="4000" b="1" dirty="0">
              <a:solidFill>
                <a:schemeClr val="accent2">
                  <a:lumMod val="75000"/>
                </a:schemeClr>
              </a:solidFill>
            </a:endParaRPr>
          </a:p>
        </p:txBody>
      </p:sp>
      <p:sp>
        <p:nvSpPr>
          <p:cNvPr id="4" name="Shape 1"/>
          <p:cNvSpPr/>
          <p:nvPr/>
        </p:nvSpPr>
        <p:spPr>
          <a:xfrm>
            <a:off x="716875" y="2315408"/>
            <a:ext cx="3752731" cy="3145988"/>
          </a:xfrm>
          <a:prstGeom prst="roundRect">
            <a:avLst>
              <a:gd name="adj" fmla="val 977"/>
            </a:avLst>
          </a:prstGeom>
          <a:solidFill>
            <a:srgbClr val="F3EEE3"/>
          </a:solidFill>
          <a:ln/>
        </p:spPr>
      </p:sp>
      <p:sp>
        <p:nvSpPr>
          <p:cNvPr id="5" name="Text 2"/>
          <p:cNvSpPr/>
          <p:nvPr/>
        </p:nvSpPr>
        <p:spPr>
          <a:xfrm>
            <a:off x="921663" y="2520196"/>
            <a:ext cx="2560320" cy="319921"/>
          </a:xfrm>
          <a:prstGeom prst="rect">
            <a:avLst/>
          </a:prstGeom>
          <a:noFill/>
          <a:ln/>
        </p:spPr>
        <p:txBody>
          <a:bodyPr wrap="none" lIns="0" tIns="0" rIns="0" bIns="0" rtlCol="0" anchor="t"/>
          <a:lstStyle/>
          <a:p>
            <a:pPr marL="0" indent="0">
              <a:lnSpc>
                <a:spcPts val="2500"/>
              </a:lnSpc>
              <a:buNone/>
            </a:pPr>
            <a:r>
              <a:rPr lang="en-US" sz="2000" b="1" dirty="0">
                <a:solidFill>
                  <a:srgbClr val="2B4150"/>
                </a:solidFill>
                <a:latin typeface="MuseoModerno Medium" pitchFamily="34" charset="0"/>
                <a:ea typeface="MuseoModerno Medium" pitchFamily="34" charset="-122"/>
                <a:cs typeface="MuseoModerno Medium" pitchFamily="34" charset="-120"/>
              </a:rPr>
              <a:t>Makanan Bergizi</a:t>
            </a:r>
            <a:endParaRPr lang="en-US" sz="2000" b="1" dirty="0"/>
          </a:p>
        </p:txBody>
      </p:sp>
      <p:sp>
        <p:nvSpPr>
          <p:cNvPr id="6" name="Text 3"/>
          <p:cNvSpPr/>
          <p:nvPr/>
        </p:nvSpPr>
        <p:spPr>
          <a:xfrm>
            <a:off x="921663" y="2962989"/>
            <a:ext cx="3343156" cy="2293620"/>
          </a:xfrm>
          <a:prstGeom prst="rect">
            <a:avLst/>
          </a:prstGeom>
          <a:noFill/>
          <a:ln/>
        </p:spPr>
        <p:txBody>
          <a:bodyPr wrap="square" lIns="0" tIns="0" rIns="0" bIns="0" rtlCol="0" anchor="t"/>
          <a:lstStyle/>
          <a:p>
            <a:pPr marL="0" indent="0">
              <a:lnSpc>
                <a:spcPts val="2550"/>
              </a:lnSpc>
              <a:buNone/>
            </a:pPr>
            <a:r>
              <a:rPr lang="en-US" sz="1600" dirty="0">
                <a:solidFill>
                  <a:srgbClr val="2B4150"/>
                </a:solidFill>
                <a:latin typeface="Source Sans Pro" pitchFamily="34" charset="0"/>
                <a:ea typeface="Source Sans Pro" pitchFamily="34" charset="-122"/>
                <a:cs typeface="Source Sans Pro" pitchFamily="34" charset="-120"/>
              </a:rPr>
              <a:t>Konsumsi makanan bergizi seimbang yang kaya protein, karbohidrat kompleks, vitamin, dan mineral. Pilih makanan yang mudah dicerna dan diserap tubuh. Sertakan buah-buahan, sayuran, biji-bijian, dan sumber protein tanpa lemak.</a:t>
            </a:r>
            <a:endParaRPr lang="en-US" sz="1600" dirty="0"/>
          </a:p>
        </p:txBody>
      </p:sp>
      <p:sp>
        <p:nvSpPr>
          <p:cNvPr id="7" name="Shape 4"/>
          <p:cNvSpPr/>
          <p:nvPr/>
        </p:nvSpPr>
        <p:spPr>
          <a:xfrm>
            <a:off x="4674394" y="2315408"/>
            <a:ext cx="3752731" cy="3145988"/>
          </a:xfrm>
          <a:prstGeom prst="roundRect">
            <a:avLst>
              <a:gd name="adj" fmla="val 977"/>
            </a:avLst>
          </a:prstGeom>
          <a:solidFill>
            <a:srgbClr val="F3EEE3"/>
          </a:solidFill>
          <a:ln/>
        </p:spPr>
      </p:sp>
      <p:sp>
        <p:nvSpPr>
          <p:cNvPr id="8" name="Text 5"/>
          <p:cNvSpPr/>
          <p:nvPr/>
        </p:nvSpPr>
        <p:spPr>
          <a:xfrm>
            <a:off x="4879181" y="2520196"/>
            <a:ext cx="2560320" cy="319921"/>
          </a:xfrm>
          <a:prstGeom prst="rect">
            <a:avLst/>
          </a:prstGeom>
          <a:noFill/>
          <a:ln/>
        </p:spPr>
        <p:txBody>
          <a:bodyPr wrap="none" lIns="0" tIns="0" rIns="0" bIns="0" rtlCol="0" anchor="t"/>
          <a:lstStyle/>
          <a:p>
            <a:pPr marL="0" indent="0">
              <a:lnSpc>
                <a:spcPts val="2500"/>
              </a:lnSpc>
              <a:buNone/>
            </a:pPr>
            <a:r>
              <a:rPr lang="en-US" sz="2000" b="1" dirty="0">
                <a:solidFill>
                  <a:srgbClr val="2B4150"/>
                </a:solidFill>
                <a:latin typeface="MuseoModerno Medium" pitchFamily="34" charset="0"/>
                <a:ea typeface="MuseoModerno Medium" pitchFamily="34" charset="-122"/>
                <a:cs typeface="MuseoModerno Medium" pitchFamily="34" charset="-120"/>
              </a:rPr>
              <a:t>Porsi Kecil Sering</a:t>
            </a:r>
            <a:endParaRPr lang="en-US" sz="2000" b="1" dirty="0"/>
          </a:p>
        </p:txBody>
      </p:sp>
      <p:sp>
        <p:nvSpPr>
          <p:cNvPr id="9" name="Text 6"/>
          <p:cNvSpPr/>
          <p:nvPr/>
        </p:nvSpPr>
        <p:spPr>
          <a:xfrm>
            <a:off x="4879181" y="2962989"/>
            <a:ext cx="3343156" cy="1965960"/>
          </a:xfrm>
          <a:prstGeom prst="rect">
            <a:avLst/>
          </a:prstGeom>
          <a:noFill/>
          <a:ln/>
        </p:spPr>
        <p:txBody>
          <a:bodyPr wrap="square" lIns="0" tIns="0" rIns="0" bIns="0" rtlCol="0" anchor="t"/>
          <a:lstStyle/>
          <a:p>
            <a:pPr marL="0" indent="0">
              <a:lnSpc>
                <a:spcPts val="2550"/>
              </a:lnSpc>
              <a:buNone/>
            </a:pPr>
            <a:r>
              <a:rPr lang="en-US" sz="1600" dirty="0">
                <a:solidFill>
                  <a:srgbClr val="2B4150"/>
                </a:solidFill>
                <a:latin typeface="Source Sans Pro" pitchFamily="34" charset="0"/>
                <a:ea typeface="Source Sans Pro" pitchFamily="34" charset="-122"/>
                <a:cs typeface="Source Sans Pro" pitchFamily="34" charset="-120"/>
              </a:rPr>
              <a:t>Makan dalam porsi kecil tapi sering (5-6 kali sehari) untuk menjaga kadar gula darah stabil dan mencegah mual. Hindari makanan yang terlalu berlemak, pedas, atau asam yang dapat memicu gangguan pencernaan.</a:t>
            </a:r>
            <a:endParaRPr lang="en-US" sz="1600" dirty="0"/>
          </a:p>
        </p:txBody>
      </p:sp>
      <p:sp>
        <p:nvSpPr>
          <p:cNvPr id="10" name="Shape 7"/>
          <p:cNvSpPr/>
          <p:nvPr/>
        </p:nvSpPr>
        <p:spPr>
          <a:xfrm>
            <a:off x="716875" y="5666184"/>
            <a:ext cx="7710249" cy="1835348"/>
          </a:xfrm>
          <a:prstGeom prst="roundRect">
            <a:avLst>
              <a:gd name="adj" fmla="val 1674"/>
            </a:avLst>
          </a:prstGeom>
          <a:solidFill>
            <a:srgbClr val="F3EEE3"/>
          </a:solidFill>
          <a:ln/>
        </p:spPr>
      </p:sp>
      <p:sp>
        <p:nvSpPr>
          <p:cNvPr id="11" name="Text 8"/>
          <p:cNvSpPr/>
          <p:nvPr/>
        </p:nvSpPr>
        <p:spPr>
          <a:xfrm>
            <a:off x="921663" y="5870972"/>
            <a:ext cx="2560320" cy="319921"/>
          </a:xfrm>
          <a:prstGeom prst="rect">
            <a:avLst/>
          </a:prstGeom>
          <a:noFill/>
          <a:ln/>
        </p:spPr>
        <p:txBody>
          <a:bodyPr wrap="none" lIns="0" tIns="0" rIns="0" bIns="0" rtlCol="0" anchor="t"/>
          <a:lstStyle/>
          <a:p>
            <a:pPr marL="0" indent="0">
              <a:lnSpc>
                <a:spcPts val="2500"/>
              </a:lnSpc>
              <a:buNone/>
            </a:pPr>
            <a:r>
              <a:rPr lang="en-US" sz="2000" b="1" dirty="0">
                <a:solidFill>
                  <a:srgbClr val="2B4150"/>
                </a:solidFill>
                <a:latin typeface="MuseoModerno Medium" pitchFamily="34" charset="0"/>
                <a:ea typeface="MuseoModerno Medium" pitchFamily="34" charset="-122"/>
                <a:cs typeface="MuseoModerno Medium" pitchFamily="34" charset="-120"/>
              </a:rPr>
              <a:t>Konsultasi Ahli Gizi</a:t>
            </a:r>
            <a:endParaRPr lang="en-US" sz="2000" b="1" dirty="0"/>
          </a:p>
        </p:txBody>
      </p:sp>
      <p:sp>
        <p:nvSpPr>
          <p:cNvPr id="12" name="Text 9"/>
          <p:cNvSpPr/>
          <p:nvPr/>
        </p:nvSpPr>
        <p:spPr>
          <a:xfrm>
            <a:off x="921663" y="6313765"/>
            <a:ext cx="7300674" cy="982980"/>
          </a:xfrm>
          <a:prstGeom prst="rect">
            <a:avLst/>
          </a:prstGeom>
          <a:noFill/>
          <a:ln/>
        </p:spPr>
        <p:txBody>
          <a:bodyPr wrap="square" lIns="0" tIns="0" rIns="0" bIns="0" rtlCol="0" anchor="t"/>
          <a:lstStyle/>
          <a:p>
            <a:pPr marL="0" indent="0">
              <a:lnSpc>
                <a:spcPts val="2550"/>
              </a:lnSpc>
              <a:buNone/>
            </a:pPr>
            <a:r>
              <a:rPr lang="en-US" sz="1600" dirty="0">
                <a:solidFill>
                  <a:srgbClr val="2B4150"/>
                </a:solidFill>
                <a:latin typeface="Source Sans Pro" pitchFamily="34" charset="0"/>
                <a:ea typeface="Source Sans Pro" pitchFamily="34" charset="-122"/>
                <a:cs typeface="Source Sans Pro" pitchFamily="34" charset="-120"/>
              </a:rPr>
              <a:t>Konsultasikan dengan ahli gizi atau dokter untuk mendapatkan saran yang lebih personal dan sesuai dengan kondisi Anda. Dokter mungkin akan merekomendasikan suplemen vitamin dan mineral jika diperlukan.</a:t>
            </a:r>
            <a:endParaRPr lang="en-US" sz="1600" dirty="0"/>
          </a:p>
        </p:txBody>
      </p:sp>
      <p:pic>
        <p:nvPicPr>
          <p:cNvPr id="2054" name="Picture 6" descr="Mengenal Pedoman Gizi Seimbang untuk Hidup Lebih Sehat - Alodokter">
            <a:extLst>
              <a:ext uri="{FF2B5EF4-FFF2-40B4-BE49-F238E27FC236}">
                <a16:creationId xmlns:a16="http://schemas.microsoft.com/office/drawing/2014/main" id="{82F7897A-3C02-8483-C1E8-AFB8164F76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5381" y="1207294"/>
            <a:ext cx="5802987" cy="636508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677823" y="760571"/>
            <a:ext cx="7788354" cy="1210389"/>
          </a:xfrm>
          <a:prstGeom prst="rect">
            <a:avLst/>
          </a:prstGeom>
          <a:noFill/>
          <a:ln/>
        </p:spPr>
        <p:txBody>
          <a:bodyPr wrap="square" lIns="0" tIns="0" rIns="0" bIns="0" rtlCol="0" anchor="t"/>
          <a:lstStyle/>
          <a:p>
            <a:pPr marL="0" indent="0">
              <a:lnSpc>
                <a:spcPts val="4750"/>
              </a:lnSpc>
              <a:buNone/>
            </a:pPr>
            <a:r>
              <a:rPr lang="en-US" sz="3800" b="1" dirty="0">
                <a:solidFill>
                  <a:schemeClr val="accent6">
                    <a:lumMod val="50000"/>
                  </a:schemeClr>
                </a:solidFill>
                <a:latin typeface="MuseoModerno Medium" pitchFamily="34" charset="0"/>
                <a:ea typeface="MuseoModerno Medium" pitchFamily="34" charset="-122"/>
                <a:cs typeface="MuseoModerno Medium" pitchFamily="34" charset="-120"/>
              </a:rPr>
              <a:t>Rasa Sakit, Merah, Lunak, dan Pembengkakan di Kaki</a:t>
            </a:r>
            <a:endParaRPr lang="en-US" sz="3800" b="1" dirty="0">
              <a:solidFill>
                <a:schemeClr val="accent6">
                  <a:lumMod val="50000"/>
                </a:schemeClr>
              </a:solidFill>
            </a:endParaRPr>
          </a:p>
        </p:txBody>
      </p:sp>
      <p:pic>
        <p:nvPicPr>
          <p:cNvPr id="4" name="Image 1" descr="preencoded.png"/>
          <p:cNvPicPr>
            <a:picLocks noChangeAspect="1"/>
          </p:cNvPicPr>
          <p:nvPr/>
        </p:nvPicPr>
        <p:blipFill>
          <a:blip r:embed="rId3"/>
          <a:stretch>
            <a:fillRect/>
          </a:stretch>
        </p:blipFill>
        <p:spPr>
          <a:xfrm>
            <a:off x="677823" y="2261473"/>
            <a:ext cx="968454" cy="1735812"/>
          </a:xfrm>
          <a:prstGeom prst="rect">
            <a:avLst/>
          </a:prstGeom>
        </p:spPr>
      </p:pic>
      <p:sp>
        <p:nvSpPr>
          <p:cNvPr id="5" name="Text 1"/>
          <p:cNvSpPr/>
          <p:nvPr/>
        </p:nvSpPr>
        <p:spPr>
          <a:xfrm>
            <a:off x="1936790" y="2455069"/>
            <a:ext cx="2421136" cy="302657"/>
          </a:xfrm>
          <a:prstGeom prst="rect">
            <a:avLst/>
          </a:prstGeom>
          <a:noFill/>
          <a:ln/>
        </p:spPr>
        <p:txBody>
          <a:bodyPr wrap="none" lIns="0" tIns="0" rIns="0" bIns="0" rtlCol="0" anchor="t"/>
          <a:lstStyle/>
          <a:p>
            <a:pPr marL="0" indent="0" algn="l">
              <a:lnSpc>
                <a:spcPts val="2350"/>
              </a:lnSpc>
              <a:buNone/>
            </a:pPr>
            <a:r>
              <a:rPr lang="en-US" sz="1900" b="1" dirty="0">
                <a:solidFill>
                  <a:srgbClr val="2B4150"/>
                </a:solidFill>
                <a:latin typeface="MuseoModerno Medium" pitchFamily="34" charset="0"/>
                <a:ea typeface="MuseoModerno Medium" pitchFamily="34" charset="-122"/>
                <a:cs typeface="MuseoModerno Medium" pitchFamily="34" charset="-120"/>
              </a:rPr>
              <a:t>Gejala</a:t>
            </a:r>
            <a:endParaRPr lang="en-US" sz="1900" b="1" dirty="0"/>
          </a:p>
        </p:txBody>
      </p:sp>
      <p:sp>
        <p:nvSpPr>
          <p:cNvPr id="6" name="Text 2"/>
          <p:cNvSpPr/>
          <p:nvPr/>
        </p:nvSpPr>
        <p:spPr>
          <a:xfrm>
            <a:off x="1936790" y="2873931"/>
            <a:ext cx="6529388" cy="929759"/>
          </a:xfrm>
          <a:prstGeom prst="rect">
            <a:avLst/>
          </a:prstGeom>
          <a:noFill/>
          <a:ln/>
        </p:spPr>
        <p:txBody>
          <a:bodyPr wrap="square" lIns="0" tIns="0" rIns="0" bIns="0" rtlCol="0" anchor="t"/>
          <a:lstStyle/>
          <a:p>
            <a:pPr marL="0" indent="0" algn="l">
              <a:lnSpc>
                <a:spcPts val="2400"/>
              </a:lnSpc>
              <a:buNone/>
            </a:pPr>
            <a:r>
              <a:rPr lang="en-US" sz="1500" dirty="0">
                <a:solidFill>
                  <a:srgbClr val="2B4150"/>
                </a:solidFill>
                <a:latin typeface="Source Sans Pro" pitchFamily="34" charset="0"/>
                <a:ea typeface="Source Sans Pro" pitchFamily="34" charset="-122"/>
                <a:cs typeface="Source Sans Pro" pitchFamily="34" charset="-120"/>
              </a:rPr>
              <a:t>Nyeri, kemerahan, kelembutan saat disentuh, dan pembengkakan di kaki (terutama pada satu sisi). Gejala ini bisa mengindikasikan Trombosis Vena Dalam </a:t>
            </a:r>
            <a:r>
              <a:rPr lang="en-US" sz="1500" dirty="0">
                <a:solidFill>
                  <a:srgbClr val="2B4150"/>
                </a:solidFill>
                <a:latin typeface="Source Sans Pro" panose="020B0503030403020204" pitchFamily="34" charset="0"/>
                <a:ea typeface="Source Sans Pro" panose="020B0503030403020204" pitchFamily="34" charset="0"/>
                <a:cs typeface="Source Sans Pro" pitchFamily="34" charset="-120"/>
              </a:rPr>
              <a:t>(</a:t>
            </a:r>
            <a:r>
              <a:rPr lang="en-ID" sz="1600" i="1" dirty="0">
                <a:solidFill>
                  <a:srgbClr val="333333"/>
                </a:solidFill>
                <a:effectLst/>
                <a:latin typeface="Source Sans Pro" panose="020B0503030403020204" pitchFamily="34" charset="0"/>
                <a:ea typeface="Source Sans Pro" panose="020B0503030403020204" pitchFamily="34" charset="0"/>
              </a:rPr>
              <a:t>Deep Vein Thrombosis_</a:t>
            </a:r>
            <a:r>
              <a:rPr lang="en-US" sz="1500" dirty="0">
                <a:solidFill>
                  <a:srgbClr val="2B4150"/>
                </a:solidFill>
                <a:latin typeface="Source Sans Pro" panose="020B0503030403020204" pitchFamily="34" charset="0"/>
                <a:ea typeface="Source Sans Pro" panose="020B0503030403020204" pitchFamily="34" charset="0"/>
                <a:cs typeface="Source Sans Pro" pitchFamily="34" charset="-120"/>
              </a:rPr>
              <a:t>DVT) atau </a:t>
            </a:r>
            <a:r>
              <a:rPr lang="en-US" sz="1500" dirty="0">
                <a:solidFill>
                  <a:srgbClr val="2B4150"/>
                </a:solidFill>
                <a:latin typeface="Source Sans Pro" pitchFamily="34" charset="0"/>
                <a:ea typeface="Source Sans Pro" pitchFamily="34" charset="-122"/>
                <a:cs typeface="Source Sans Pro" pitchFamily="34" charset="-120"/>
              </a:rPr>
              <a:t>infeksi.</a:t>
            </a:r>
            <a:endParaRPr lang="en-US" sz="1500" dirty="0"/>
          </a:p>
        </p:txBody>
      </p:sp>
      <p:pic>
        <p:nvPicPr>
          <p:cNvPr id="7" name="Image 2" descr="preencoded.png"/>
          <p:cNvPicPr>
            <a:picLocks noChangeAspect="1"/>
          </p:cNvPicPr>
          <p:nvPr/>
        </p:nvPicPr>
        <p:blipFill>
          <a:blip r:embed="rId4"/>
          <a:stretch>
            <a:fillRect/>
          </a:stretch>
        </p:blipFill>
        <p:spPr>
          <a:xfrm>
            <a:off x="677823" y="3997285"/>
            <a:ext cx="968454" cy="1735812"/>
          </a:xfrm>
          <a:prstGeom prst="rect">
            <a:avLst/>
          </a:prstGeom>
        </p:spPr>
      </p:pic>
      <p:sp>
        <p:nvSpPr>
          <p:cNvPr id="8" name="Text 3"/>
          <p:cNvSpPr/>
          <p:nvPr/>
        </p:nvSpPr>
        <p:spPr>
          <a:xfrm>
            <a:off x="1936790" y="4190881"/>
            <a:ext cx="2421136" cy="302657"/>
          </a:xfrm>
          <a:prstGeom prst="rect">
            <a:avLst/>
          </a:prstGeom>
          <a:noFill/>
          <a:ln/>
        </p:spPr>
        <p:txBody>
          <a:bodyPr wrap="none" lIns="0" tIns="0" rIns="0" bIns="0" rtlCol="0" anchor="t"/>
          <a:lstStyle/>
          <a:p>
            <a:pPr marL="0" indent="0" algn="l">
              <a:lnSpc>
                <a:spcPts val="2350"/>
              </a:lnSpc>
              <a:buNone/>
            </a:pPr>
            <a:r>
              <a:rPr lang="en-US" sz="1900" b="1" dirty="0">
                <a:solidFill>
                  <a:srgbClr val="2B4150"/>
                </a:solidFill>
                <a:latin typeface="MuseoModerno Medium" pitchFamily="34" charset="0"/>
                <a:ea typeface="MuseoModerno Medium" pitchFamily="34" charset="-122"/>
                <a:cs typeface="MuseoModerno Medium" pitchFamily="34" charset="-120"/>
              </a:rPr>
              <a:t>Penyebab</a:t>
            </a:r>
            <a:endParaRPr lang="en-US" sz="1900" b="1" dirty="0"/>
          </a:p>
        </p:txBody>
      </p:sp>
      <p:sp>
        <p:nvSpPr>
          <p:cNvPr id="9" name="Text 4"/>
          <p:cNvSpPr/>
          <p:nvPr/>
        </p:nvSpPr>
        <p:spPr>
          <a:xfrm>
            <a:off x="1936790" y="4609743"/>
            <a:ext cx="6529388" cy="929759"/>
          </a:xfrm>
          <a:prstGeom prst="rect">
            <a:avLst/>
          </a:prstGeom>
          <a:noFill/>
          <a:ln/>
        </p:spPr>
        <p:txBody>
          <a:bodyPr wrap="square" lIns="0" tIns="0" rIns="0" bIns="0" rtlCol="0" anchor="t"/>
          <a:lstStyle/>
          <a:p>
            <a:pPr marL="0" indent="0" algn="l">
              <a:lnSpc>
                <a:spcPts val="2400"/>
              </a:lnSpc>
              <a:buNone/>
            </a:pPr>
            <a:r>
              <a:rPr lang="en-US" sz="1500" dirty="0">
                <a:solidFill>
                  <a:srgbClr val="2B4150"/>
                </a:solidFill>
                <a:latin typeface="Source Sans Pro" pitchFamily="34" charset="0"/>
                <a:ea typeface="Source Sans Pro" pitchFamily="34" charset="-122"/>
                <a:cs typeface="Source Sans Pro" pitchFamily="34" charset="-120"/>
              </a:rPr>
              <a:t>DVT terjadi ketika darah menggumpal di pembuluh darah vena dalam di kaki. Infeksi juga dapat menyebabkan gejala serupa. Faktor risiko DVT meliputi kehamilan, persalinan caesar, obesitas, dan riwayat DVT sebelumnya.</a:t>
            </a:r>
            <a:endParaRPr lang="en-US" sz="1500" dirty="0"/>
          </a:p>
        </p:txBody>
      </p:sp>
      <p:pic>
        <p:nvPicPr>
          <p:cNvPr id="10" name="Image 3" descr="preencoded.png"/>
          <p:cNvPicPr>
            <a:picLocks noChangeAspect="1"/>
          </p:cNvPicPr>
          <p:nvPr/>
        </p:nvPicPr>
        <p:blipFill>
          <a:blip r:embed="rId5"/>
          <a:stretch>
            <a:fillRect/>
          </a:stretch>
        </p:blipFill>
        <p:spPr>
          <a:xfrm>
            <a:off x="677823" y="5733098"/>
            <a:ext cx="968454" cy="1735812"/>
          </a:xfrm>
          <a:prstGeom prst="rect">
            <a:avLst/>
          </a:prstGeom>
        </p:spPr>
      </p:pic>
      <p:sp>
        <p:nvSpPr>
          <p:cNvPr id="11" name="Text 5"/>
          <p:cNvSpPr/>
          <p:nvPr/>
        </p:nvSpPr>
        <p:spPr>
          <a:xfrm>
            <a:off x="1936790" y="5926693"/>
            <a:ext cx="2421136" cy="302657"/>
          </a:xfrm>
          <a:prstGeom prst="rect">
            <a:avLst/>
          </a:prstGeom>
          <a:noFill/>
          <a:ln/>
        </p:spPr>
        <p:txBody>
          <a:bodyPr wrap="none" lIns="0" tIns="0" rIns="0" bIns="0" rtlCol="0" anchor="t"/>
          <a:lstStyle/>
          <a:p>
            <a:pPr marL="0" indent="0" algn="l">
              <a:lnSpc>
                <a:spcPts val="2350"/>
              </a:lnSpc>
              <a:buNone/>
            </a:pPr>
            <a:r>
              <a:rPr lang="en-US" sz="1900" b="1" dirty="0">
                <a:solidFill>
                  <a:srgbClr val="2B4150"/>
                </a:solidFill>
                <a:latin typeface="MuseoModerno Medium" pitchFamily="34" charset="0"/>
                <a:ea typeface="MuseoModerno Medium" pitchFamily="34" charset="-122"/>
                <a:cs typeface="MuseoModerno Medium" pitchFamily="34" charset="-120"/>
              </a:rPr>
              <a:t>Bahaya</a:t>
            </a:r>
            <a:endParaRPr lang="en-US" sz="1900" b="1" dirty="0"/>
          </a:p>
        </p:txBody>
      </p:sp>
      <p:sp>
        <p:nvSpPr>
          <p:cNvPr id="12" name="Text 6"/>
          <p:cNvSpPr/>
          <p:nvPr/>
        </p:nvSpPr>
        <p:spPr>
          <a:xfrm>
            <a:off x="1936790" y="6345555"/>
            <a:ext cx="6529388" cy="929759"/>
          </a:xfrm>
          <a:prstGeom prst="rect">
            <a:avLst/>
          </a:prstGeom>
          <a:noFill/>
          <a:ln/>
        </p:spPr>
        <p:txBody>
          <a:bodyPr wrap="square" lIns="0" tIns="0" rIns="0" bIns="0" rtlCol="0" anchor="t"/>
          <a:lstStyle/>
          <a:p>
            <a:pPr marL="0" indent="0" algn="l">
              <a:lnSpc>
                <a:spcPts val="2400"/>
              </a:lnSpc>
              <a:buNone/>
            </a:pPr>
            <a:r>
              <a:rPr lang="en-US" sz="1500" dirty="0">
                <a:solidFill>
                  <a:srgbClr val="2B4150"/>
                </a:solidFill>
                <a:latin typeface="Source Sans Pro" pitchFamily="34" charset="0"/>
                <a:ea typeface="Source Sans Pro" pitchFamily="34" charset="-122"/>
                <a:cs typeface="Source Sans Pro" pitchFamily="34" charset="-120"/>
              </a:rPr>
              <a:t>DVT dapat menyebabkan emboli paru, kondisi serius yang terjadi ketika gumpalan darah terlepas dan bergerak ke paru-paru, menghambat aliran darah dan menyebabkan sesak napas, nyeri dada, dan bahkan kematian.</a:t>
            </a:r>
            <a:endParaRPr lang="en-US" sz="1500" dirty="0"/>
          </a:p>
        </p:txBody>
      </p:sp>
      <p:pic>
        <p:nvPicPr>
          <p:cNvPr id="15" name="Picture 14">
            <a:extLst>
              <a:ext uri="{FF2B5EF4-FFF2-40B4-BE49-F238E27FC236}">
                <a16:creationId xmlns:a16="http://schemas.microsoft.com/office/drawing/2014/main" id="{46CF2C1E-8818-2232-400B-20BDCFA46727}"/>
              </a:ext>
            </a:extLst>
          </p:cNvPr>
          <p:cNvPicPr>
            <a:picLocks noChangeAspect="1"/>
          </p:cNvPicPr>
          <p:nvPr/>
        </p:nvPicPr>
        <p:blipFill>
          <a:blip r:embed="rId6"/>
          <a:stretch>
            <a:fillRect/>
          </a:stretch>
        </p:blipFill>
        <p:spPr>
          <a:xfrm>
            <a:off x="8577670" y="0"/>
            <a:ext cx="6104709" cy="82296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5616416" y="618768"/>
            <a:ext cx="8405099" cy="1087279"/>
          </a:xfrm>
          <a:prstGeom prst="rect">
            <a:avLst/>
          </a:prstGeom>
          <a:noFill/>
          <a:ln/>
        </p:spPr>
        <p:txBody>
          <a:bodyPr wrap="square" lIns="0" tIns="0" rIns="0" bIns="0" rtlCol="0" anchor="t"/>
          <a:lstStyle/>
          <a:p>
            <a:pPr marL="0" indent="0" algn="ctr">
              <a:lnSpc>
                <a:spcPts val="4250"/>
              </a:lnSpc>
              <a:buNone/>
            </a:pPr>
            <a:r>
              <a:rPr lang="en-US" sz="3400" b="1" dirty="0">
                <a:solidFill>
                  <a:schemeClr val="accent6">
                    <a:lumMod val="50000"/>
                  </a:schemeClr>
                </a:solidFill>
                <a:latin typeface="MuseoModerno Medium" pitchFamily="34" charset="0"/>
                <a:ea typeface="MuseoModerno Medium" pitchFamily="34" charset="-122"/>
                <a:cs typeface="MuseoModerno Medium" pitchFamily="34" charset="-120"/>
              </a:rPr>
              <a:t>Penanganan Sakit dan Pembengkakan di Kaki</a:t>
            </a:r>
            <a:endParaRPr lang="en-US" sz="3400" b="1" dirty="0">
              <a:solidFill>
                <a:schemeClr val="accent6">
                  <a:lumMod val="50000"/>
                </a:schemeClr>
              </a:solidFill>
            </a:endParaRPr>
          </a:p>
        </p:txBody>
      </p:sp>
      <p:sp>
        <p:nvSpPr>
          <p:cNvPr id="4" name="Shape 1"/>
          <p:cNvSpPr/>
          <p:nvPr/>
        </p:nvSpPr>
        <p:spPr>
          <a:xfrm>
            <a:off x="6290905" y="1966913"/>
            <a:ext cx="22860" cy="5643920"/>
          </a:xfrm>
          <a:prstGeom prst="roundRect">
            <a:avLst>
              <a:gd name="adj" fmla="val 114160"/>
            </a:avLst>
          </a:prstGeom>
          <a:solidFill>
            <a:srgbClr val="D9D4C9"/>
          </a:solidFill>
          <a:ln/>
        </p:spPr>
      </p:sp>
      <p:sp>
        <p:nvSpPr>
          <p:cNvPr id="5" name="Shape 2"/>
          <p:cNvSpPr/>
          <p:nvPr/>
        </p:nvSpPr>
        <p:spPr>
          <a:xfrm>
            <a:off x="6463725" y="2346722"/>
            <a:ext cx="521851" cy="22860"/>
          </a:xfrm>
          <a:prstGeom prst="roundRect">
            <a:avLst>
              <a:gd name="adj" fmla="val 114160"/>
            </a:avLst>
          </a:prstGeom>
          <a:solidFill>
            <a:srgbClr val="D9D4C9"/>
          </a:solidFill>
          <a:ln/>
        </p:spPr>
      </p:sp>
      <p:sp>
        <p:nvSpPr>
          <p:cNvPr id="6" name="Shape 3"/>
          <p:cNvSpPr/>
          <p:nvPr/>
        </p:nvSpPr>
        <p:spPr>
          <a:xfrm>
            <a:off x="6095226" y="2162532"/>
            <a:ext cx="391358" cy="391358"/>
          </a:xfrm>
          <a:prstGeom prst="roundRect">
            <a:avLst>
              <a:gd name="adj" fmla="val 6668"/>
            </a:avLst>
          </a:prstGeom>
          <a:solidFill>
            <a:srgbClr val="F3EEE3"/>
          </a:solidFill>
          <a:ln/>
        </p:spPr>
      </p:sp>
      <p:sp>
        <p:nvSpPr>
          <p:cNvPr id="7" name="Text 4"/>
          <p:cNvSpPr/>
          <p:nvPr/>
        </p:nvSpPr>
        <p:spPr>
          <a:xfrm>
            <a:off x="6160413" y="2195096"/>
            <a:ext cx="260866" cy="326112"/>
          </a:xfrm>
          <a:prstGeom prst="rect">
            <a:avLst/>
          </a:prstGeom>
          <a:noFill/>
          <a:ln/>
        </p:spPr>
        <p:txBody>
          <a:bodyPr wrap="none" lIns="0" tIns="0" rIns="0" bIns="0" rtlCol="0" anchor="t"/>
          <a:lstStyle/>
          <a:p>
            <a:pPr marL="0" indent="0" algn="ctr">
              <a:lnSpc>
                <a:spcPts val="2050"/>
              </a:lnSpc>
              <a:buNone/>
            </a:pPr>
            <a:r>
              <a:rPr lang="en-US" sz="2050" dirty="0">
                <a:solidFill>
                  <a:srgbClr val="2B4150"/>
                </a:solidFill>
                <a:latin typeface="MuseoModerno Medium" pitchFamily="34" charset="0"/>
                <a:ea typeface="MuseoModerno Medium" pitchFamily="34" charset="-122"/>
                <a:cs typeface="MuseoModerno Medium" pitchFamily="34" charset="-120"/>
              </a:rPr>
              <a:t>1</a:t>
            </a:r>
            <a:endParaRPr lang="en-US" sz="2050" dirty="0"/>
          </a:p>
        </p:txBody>
      </p:sp>
      <p:sp>
        <p:nvSpPr>
          <p:cNvPr id="8" name="Text 5"/>
          <p:cNvSpPr/>
          <p:nvPr/>
        </p:nvSpPr>
        <p:spPr>
          <a:xfrm>
            <a:off x="7160895" y="2140863"/>
            <a:ext cx="2367796" cy="271820"/>
          </a:xfrm>
          <a:prstGeom prst="rect">
            <a:avLst/>
          </a:prstGeom>
          <a:noFill/>
          <a:ln/>
        </p:spPr>
        <p:txBody>
          <a:bodyPr wrap="none" lIns="0" tIns="0" rIns="0" bIns="0" rtlCol="0" anchor="t"/>
          <a:lstStyle/>
          <a:p>
            <a:pPr marL="0" indent="0" algn="l">
              <a:lnSpc>
                <a:spcPts val="2100"/>
              </a:lnSpc>
              <a:buNone/>
            </a:pPr>
            <a:r>
              <a:rPr lang="en-US" sz="1700" b="1" dirty="0">
                <a:solidFill>
                  <a:srgbClr val="2B4150"/>
                </a:solidFill>
                <a:latin typeface="MuseoModerno Medium" pitchFamily="34" charset="0"/>
                <a:ea typeface="MuseoModerno Medium" pitchFamily="34" charset="-122"/>
                <a:cs typeface="MuseoModerno Medium" pitchFamily="34" charset="-120"/>
              </a:rPr>
              <a:t>Segera Periksakan Diri</a:t>
            </a:r>
            <a:endParaRPr lang="en-US" sz="1700" b="1" dirty="0"/>
          </a:p>
        </p:txBody>
      </p:sp>
      <p:sp>
        <p:nvSpPr>
          <p:cNvPr id="9" name="Text 6"/>
          <p:cNvSpPr/>
          <p:nvPr/>
        </p:nvSpPr>
        <p:spPr>
          <a:xfrm>
            <a:off x="7160895" y="2516981"/>
            <a:ext cx="6860619" cy="556498"/>
          </a:xfrm>
          <a:prstGeom prst="rect">
            <a:avLst/>
          </a:prstGeom>
          <a:noFill/>
          <a:ln/>
        </p:spPr>
        <p:txBody>
          <a:bodyPr wrap="square" lIns="0" tIns="0" rIns="0" bIns="0" rtlCol="0" anchor="t"/>
          <a:lstStyle/>
          <a:p>
            <a:pPr marL="0" indent="0" algn="l">
              <a:lnSpc>
                <a:spcPts val="2150"/>
              </a:lnSpc>
              <a:buNone/>
            </a:pPr>
            <a:r>
              <a:rPr lang="en-US" sz="1350" dirty="0">
                <a:solidFill>
                  <a:srgbClr val="2B4150"/>
                </a:solidFill>
                <a:latin typeface="Source Sans Pro" pitchFamily="34" charset="0"/>
                <a:ea typeface="Source Sans Pro" pitchFamily="34" charset="-122"/>
                <a:cs typeface="Source Sans Pro" pitchFamily="34" charset="-120"/>
              </a:rPr>
              <a:t>Jika Anda mengalami gejala sakit, merah, lunak, dan pembengkakan di kaki, segera periksakan diri ke dokter untuk diagnosis yang akurat.</a:t>
            </a:r>
            <a:endParaRPr lang="en-US" sz="1350" dirty="0"/>
          </a:p>
        </p:txBody>
      </p:sp>
      <p:sp>
        <p:nvSpPr>
          <p:cNvPr id="10" name="Shape 7"/>
          <p:cNvSpPr/>
          <p:nvPr/>
        </p:nvSpPr>
        <p:spPr>
          <a:xfrm>
            <a:off x="6463725" y="3801189"/>
            <a:ext cx="521851" cy="22860"/>
          </a:xfrm>
          <a:prstGeom prst="roundRect">
            <a:avLst>
              <a:gd name="adj" fmla="val 114160"/>
            </a:avLst>
          </a:prstGeom>
          <a:solidFill>
            <a:srgbClr val="D9D4C9"/>
          </a:solidFill>
          <a:ln/>
        </p:spPr>
      </p:sp>
      <p:sp>
        <p:nvSpPr>
          <p:cNvPr id="11" name="Shape 8"/>
          <p:cNvSpPr/>
          <p:nvPr/>
        </p:nvSpPr>
        <p:spPr>
          <a:xfrm>
            <a:off x="6095226" y="3617000"/>
            <a:ext cx="391358" cy="391358"/>
          </a:xfrm>
          <a:prstGeom prst="roundRect">
            <a:avLst>
              <a:gd name="adj" fmla="val 6668"/>
            </a:avLst>
          </a:prstGeom>
          <a:solidFill>
            <a:srgbClr val="F3EEE3"/>
          </a:solidFill>
          <a:ln/>
        </p:spPr>
      </p:sp>
      <p:sp>
        <p:nvSpPr>
          <p:cNvPr id="12" name="Text 9"/>
          <p:cNvSpPr/>
          <p:nvPr/>
        </p:nvSpPr>
        <p:spPr>
          <a:xfrm>
            <a:off x="6160413" y="3649563"/>
            <a:ext cx="260866" cy="326112"/>
          </a:xfrm>
          <a:prstGeom prst="rect">
            <a:avLst/>
          </a:prstGeom>
          <a:noFill/>
          <a:ln/>
        </p:spPr>
        <p:txBody>
          <a:bodyPr wrap="none" lIns="0" tIns="0" rIns="0" bIns="0" rtlCol="0" anchor="t"/>
          <a:lstStyle/>
          <a:p>
            <a:pPr marL="0" indent="0" algn="ctr">
              <a:lnSpc>
                <a:spcPts val="2050"/>
              </a:lnSpc>
              <a:buNone/>
            </a:pPr>
            <a:r>
              <a:rPr lang="en-US" sz="2050" dirty="0">
                <a:solidFill>
                  <a:srgbClr val="2B4150"/>
                </a:solidFill>
                <a:latin typeface="MuseoModerno Medium" pitchFamily="34" charset="0"/>
                <a:ea typeface="MuseoModerno Medium" pitchFamily="34" charset="-122"/>
                <a:cs typeface="MuseoModerno Medium" pitchFamily="34" charset="-120"/>
              </a:rPr>
              <a:t>2</a:t>
            </a:r>
            <a:endParaRPr lang="en-US" sz="2050" dirty="0"/>
          </a:p>
        </p:txBody>
      </p:sp>
      <p:sp>
        <p:nvSpPr>
          <p:cNvPr id="13" name="Text 10"/>
          <p:cNvSpPr/>
          <p:nvPr/>
        </p:nvSpPr>
        <p:spPr>
          <a:xfrm>
            <a:off x="7160895" y="3595330"/>
            <a:ext cx="2174677" cy="271820"/>
          </a:xfrm>
          <a:prstGeom prst="rect">
            <a:avLst/>
          </a:prstGeom>
          <a:noFill/>
          <a:ln/>
        </p:spPr>
        <p:txBody>
          <a:bodyPr wrap="none" lIns="0" tIns="0" rIns="0" bIns="0" rtlCol="0" anchor="t"/>
          <a:lstStyle/>
          <a:p>
            <a:pPr marL="0" indent="0" algn="l">
              <a:lnSpc>
                <a:spcPts val="2100"/>
              </a:lnSpc>
              <a:buNone/>
            </a:pPr>
            <a:r>
              <a:rPr lang="en-US" sz="1700" b="1" dirty="0">
                <a:solidFill>
                  <a:srgbClr val="2B4150"/>
                </a:solidFill>
                <a:latin typeface="MuseoModerno Medium" pitchFamily="34" charset="0"/>
                <a:ea typeface="MuseoModerno Medium" pitchFamily="34" charset="-122"/>
                <a:cs typeface="MuseoModerno Medium" pitchFamily="34" charset="-120"/>
              </a:rPr>
              <a:t>USG Doppler</a:t>
            </a:r>
            <a:endParaRPr lang="en-US" sz="1700" b="1" dirty="0"/>
          </a:p>
        </p:txBody>
      </p:sp>
      <p:sp>
        <p:nvSpPr>
          <p:cNvPr id="14" name="Text 11"/>
          <p:cNvSpPr/>
          <p:nvPr/>
        </p:nvSpPr>
        <p:spPr>
          <a:xfrm>
            <a:off x="7160895" y="3971449"/>
            <a:ext cx="6860619" cy="556498"/>
          </a:xfrm>
          <a:prstGeom prst="rect">
            <a:avLst/>
          </a:prstGeom>
          <a:noFill/>
          <a:ln/>
        </p:spPr>
        <p:txBody>
          <a:bodyPr wrap="square" lIns="0" tIns="0" rIns="0" bIns="0" rtlCol="0" anchor="t"/>
          <a:lstStyle/>
          <a:p>
            <a:pPr marL="0" indent="0" algn="l">
              <a:lnSpc>
                <a:spcPts val="2150"/>
              </a:lnSpc>
              <a:buNone/>
            </a:pPr>
            <a:r>
              <a:rPr lang="en-US" sz="1350" dirty="0">
                <a:solidFill>
                  <a:srgbClr val="2B4150"/>
                </a:solidFill>
                <a:latin typeface="Source Sans Pro" pitchFamily="34" charset="0"/>
                <a:ea typeface="Source Sans Pro" pitchFamily="34" charset="-122"/>
                <a:cs typeface="Source Sans Pro" pitchFamily="34" charset="-120"/>
              </a:rPr>
              <a:t>Dokter mungkin akan melakukan USG Doppler untuk mendeteksi DVT. Pemeriksaan ini menggunakan gelombang suara untuk melihat aliran darah di pembuluh darah vena.</a:t>
            </a:r>
            <a:endParaRPr lang="en-US" sz="1350" dirty="0"/>
          </a:p>
        </p:txBody>
      </p:sp>
      <p:sp>
        <p:nvSpPr>
          <p:cNvPr id="15" name="Shape 12"/>
          <p:cNvSpPr/>
          <p:nvPr/>
        </p:nvSpPr>
        <p:spPr>
          <a:xfrm>
            <a:off x="6463725" y="5255657"/>
            <a:ext cx="521851" cy="22860"/>
          </a:xfrm>
          <a:prstGeom prst="roundRect">
            <a:avLst>
              <a:gd name="adj" fmla="val 114160"/>
            </a:avLst>
          </a:prstGeom>
          <a:solidFill>
            <a:srgbClr val="D9D4C9"/>
          </a:solidFill>
          <a:ln/>
        </p:spPr>
      </p:sp>
      <p:sp>
        <p:nvSpPr>
          <p:cNvPr id="16" name="Shape 13"/>
          <p:cNvSpPr/>
          <p:nvPr/>
        </p:nvSpPr>
        <p:spPr>
          <a:xfrm>
            <a:off x="6095226" y="5071467"/>
            <a:ext cx="391358" cy="391358"/>
          </a:xfrm>
          <a:prstGeom prst="roundRect">
            <a:avLst>
              <a:gd name="adj" fmla="val 6668"/>
            </a:avLst>
          </a:prstGeom>
          <a:solidFill>
            <a:srgbClr val="F3EEE3"/>
          </a:solidFill>
          <a:ln/>
        </p:spPr>
      </p:sp>
      <p:sp>
        <p:nvSpPr>
          <p:cNvPr id="17" name="Text 14"/>
          <p:cNvSpPr/>
          <p:nvPr/>
        </p:nvSpPr>
        <p:spPr>
          <a:xfrm>
            <a:off x="6160413" y="5104031"/>
            <a:ext cx="260866" cy="326112"/>
          </a:xfrm>
          <a:prstGeom prst="rect">
            <a:avLst/>
          </a:prstGeom>
          <a:noFill/>
          <a:ln/>
        </p:spPr>
        <p:txBody>
          <a:bodyPr wrap="none" lIns="0" tIns="0" rIns="0" bIns="0" rtlCol="0" anchor="t"/>
          <a:lstStyle/>
          <a:p>
            <a:pPr marL="0" indent="0" algn="ctr">
              <a:lnSpc>
                <a:spcPts val="2050"/>
              </a:lnSpc>
              <a:buNone/>
            </a:pPr>
            <a:r>
              <a:rPr lang="en-US" sz="2050" dirty="0">
                <a:solidFill>
                  <a:srgbClr val="2B4150"/>
                </a:solidFill>
                <a:latin typeface="MuseoModerno Medium" pitchFamily="34" charset="0"/>
                <a:ea typeface="MuseoModerno Medium" pitchFamily="34" charset="-122"/>
                <a:cs typeface="MuseoModerno Medium" pitchFamily="34" charset="-120"/>
              </a:rPr>
              <a:t>3</a:t>
            </a:r>
            <a:endParaRPr lang="en-US" sz="2050" dirty="0"/>
          </a:p>
        </p:txBody>
      </p:sp>
      <p:sp>
        <p:nvSpPr>
          <p:cNvPr id="18" name="Text 15"/>
          <p:cNvSpPr/>
          <p:nvPr/>
        </p:nvSpPr>
        <p:spPr>
          <a:xfrm>
            <a:off x="7160895" y="5049798"/>
            <a:ext cx="2174677" cy="271820"/>
          </a:xfrm>
          <a:prstGeom prst="rect">
            <a:avLst/>
          </a:prstGeom>
          <a:noFill/>
          <a:ln/>
        </p:spPr>
        <p:txBody>
          <a:bodyPr wrap="none" lIns="0" tIns="0" rIns="0" bIns="0" rtlCol="0" anchor="t"/>
          <a:lstStyle/>
          <a:p>
            <a:pPr marL="0" indent="0" algn="l">
              <a:lnSpc>
                <a:spcPts val="2100"/>
              </a:lnSpc>
              <a:buNone/>
            </a:pPr>
            <a:r>
              <a:rPr lang="en-US" sz="1700" b="1" dirty="0">
                <a:solidFill>
                  <a:srgbClr val="2B4150"/>
                </a:solidFill>
                <a:latin typeface="MuseoModerno Medium" pitchFamily="34" charset="0"/>
                <a:ea typeface="MuseoModerno Medium" pitchFamily="34" charset="-122"/>
                <a:cs typeface="MuseoModerno Medium" pitchFamily="34" charset="-120"/>
              </a:rPr>
              <a:t>Pengobatan</a:t>
            </a:r>
            <a:endParaRPr lang="en-US" sz="1700" b="1" dirty="0"/>
          </a:p>
        </p:txBody>
      </p:sp>
      <p:sp>
        <p:nvSpPr>
          <p:cNvPr id="19" name="Text 16"/>
          <p:cNvSpPr/>
          <p:nvPr/>
        </p:nvSpPr>
        <p:spPr>
          <a:xfrm>
            <a:off x="7160895" y="5425916"/>
            <a:ext cx="6860619" cy="556498"/>
          </a:xfrm>
          <a:prstGeom prst="rect">
            <a:avLst/>
          </a:prstGeom>
          <a:noFill/>
          <a:ln/>
        </p:spPr>
        <p:txBody>
          <a:bodyPr wrap="square" lIns="0" tIns="0" rIns="0" bIns="0" rtlCol="0" anchor="t"/>
          <a:lstStyle/>
          <a:p>
            <a:pPr marL="0" indent="0" algn="l">
              <a:lnSpc>
                <a:spcPts val="2150"/>
              </a:lnSpc>
              <a:buNone/>
            </a:pPr>
            <a:r>
              <a:rPr lang="en-US" sz="1350" dirty="0">
                <a:solidFill>
                  <a:srgbClr val="2B4150"/>
                </a:solidFill>
                <a:latin typeface="Source Sans Pro" pitchFamily="34" charset="0"/>
                <a:ea typeface="Source Sans Pro" pitchFamily="34" charset="-122"/>
                <a:cs typeface="Source Sans Pro" pitchFamily="34" charset="-120"/>
              </a:rPr>
              <a:t>Jika terdiagnosis DVT, dokter akan meresepkan antikoagulan (obat pengencer darah) untuk mencegah pembentukan gumpalan darah lebih lanjut dan mengurangi risiko emboli paru.</a:t>
            </a:r>
            <a:endParaRPr lang="en-US" sz="1350" dirty="0"/>
          </a:p>
        </p:txBody>
      </p:sp>
      <p:sp>
        <p:nvSpPr>
          <p:cNvPr id="20" name="Shape 17"/>
          <p:cNvSpPr/>
          <p:nvPr/>
        </p:nvSpPr>
        <p:spPr>
          <a:xfrm>
            <a:off x="6463725" y="6710124"/>
            <a:ext cx="521851" cy="22860"/>
          </a:xfrm>
          <a:prstGeom prst="roundRect">
            <a:avLst>
              <a:gd name="adj" fmla="val 114160"/>
            </a:avLst>
          </a:prstGeom>
          <a:solidFill>
            <a:srgbClr val="D9D4C9"/>
          </a:solidFill>
          <a:ln/>
        </p:spPr>
      </p:sp>
      <p:sp>
        <p:nvSpPr>
          <p:cNvPr id="21" name="Shape 18"/>
          <p:cNvSpPr/>
          <p:nvPr/>
        </p:nvSpPr>
        <p:spPr>
          <a:xfrm>
            <a:off x="6095226" y="6525935"/>
            <a:ext cx="391358" cy="391358"/>
          </a:xfrm>
          <a:prstGeom prst="roundRect">
            <a:avLst>
              <a:gd name="adj" fmla="val 6668"/>
            </a:avLst>
          </a:prstGeom>
          <a:solidFill>
            <a:srgbClr val="F3EEE3"/>
          </a:solidFill>
          <a:ln/>
        </p:spPr>
      </p:sp>
      <p:sp>
        <p:nvSpPr>
          <p:cNvPr id="22" name="Text 19"/>
          <p:cNvSpPr/>
          <p:nvPr/>
        </p:nvSpPr>
        <p:spPr>
          <a:xfrm>
            <a:off x="6160413" y="6558498"/>
            <a:ext cx="260866" cy="326112"/>
          </a:xfrm>
          <a:prstGeom prst="rect">
            <a:avLst/>
          </a:prstGeom>
          <a:noFill/>
          <a:ln/>
        </p:spPr>
        <p:txBody>
          <a:bodyPr wrap="none" lIns="0" tIns="0" rIns="0" bIns="0" rtlCol="0" anchor="t"/>
          <a:lstStyle/>
          <a:p>
            <a:pPr marL="0" indent="0" algn="ctr">
              <a:lnSpc>
                <a:spcPts val="2050"/>
              </a:lnSpc>
              <a:buNone/>
            </a:pPr>
            <a:r>
              <a:rPr lang="en-US" sz="2050" dirty="0">
                <a:solidFill>
                  <a:srgbClr val="2B4150"/>
                </a:solidFill>
                <a:latin typeface="MuseoModerno Medium" pitchFamily="34" charset="0"/>
                <a:ea typeface="MuseoModerno Medium" pitchFamily="34" charset="-122"/>
                <a:cs typeface="MuseoModerno Medium" pitchFamily="34" charset="-120"/>
              </a:rPr>
              <a:t>4</a:t>
            </a:r>
            <a:endParaRPr lang="en-US" sz="2050" dirty="0"/>
          </a:p>
        </p:txBody>
      </p:sp>
      <p:sp>
        <p:nvSpPr>
          <p:cNvPr id="23" name="Text 20"/>
          <p:cNvSpPr/>
          <p:nvPr/>
        </p:nvSpPr>
        <p:spPr>
          <a:xfrm>
            <a:off x="7160895" y="6504265"/>
            <a:ext cx="2174677" cy="271820"/>
          </a:xfrm>
          <a:prstGeom prst="rect">
            <a:avLst/>
          </a:prstGeom>
          <a:noFill/>
          <a:ln/>
        </p:spPr>
        <p:txBody>
          <a:bodyPr wrap="none" lIns="0" tIns="0" rIns="0" bIns="0" rtlCol="0" anchor="t"/>
          <a:lstStyle/>
          <a:p>
            <a:pPr marL="0" indent="0" algn="l">
              <a:lnSpc>
                <a:spcPts val="2100"/>
              </a:lnSpc>
              <a:buNone/>
            </a:pPr>
            <a:r>
              <a:rPr lang="en-US" sz="1700" b="1" dirty="0">
                <a:solidFill>
                  <a:srgbClr val="2B4150"/>
                </a:solidFill>
                <a:latin typeface="MuseoModerno Medium" pitchFamily="34" charset="0"/>
                <a:ea typeface="MuseoModerno Medium" pitchFamily="34" charset="-122"/>
                <a:cs typeface="MuseoModerno Medium" pitchFamily="34" charset="-120"/>
              </a:rPr>
              <a:t>Istirahat Cukup</a:t>
            </a:r>
            <a:endParaRPr lang="en-US" sz="1700" b="1" dirty="0"/>
          </a:p>
        </p:txBody>
      </p:sp>
      <p:sp>
        <p:nvSpPr>
          <p:cNvPr id="24" name="Text 21"/>
          <p:cNvSpPr/>
          <p:nvPr/>
        </p:nvSpPr>
        <p:spPr>
          <a:xfrm>
            <a:off x="7160895" y="6880384"/>
            <a:ext cx="6860619" cy="556498"/>
          </a:xfrm>
          <a:prstGeom prst="rect">
            <a:avLst/>
          </a:prstGeom>
          <a:noFill/>
          <a:ln/>
        </p:spPr>
        <p:txBody>
          <a:bodyPr wrap="square" lIns="0" tIns="0" rIns="0" bIns="0" rtlCol="0" anchor="t"/>
          <a:lstStyle/>
          <a:p>
            <a:pPr marL="0" indent="0" algn="l">
              <a:lnSpc>
                <a:spcPts val="2150"/>
              </a:lnSpc>
              <a:buNone/>
            </a:pPr>
            <a:r>
              <a:rPr lang="en-US" sz="1350" dirty="0">
                <a:solidFill>
                  <a:srgbClr val="2B4150"/>
                </a:solidFill>
                <a:latin typeface="Source Sans Pro" pitchFamily="34" charset="0"/>
                <a:ea typeface="Source Sans Pro" pitchFamily="34" charset="-122"/>
                <a:cs typeface="Source Sans Pro" pitchFamily="34" charset="-120"/>
              </a:rPr>
              <a:t>Istirahat yang cukup dan elevasi kaki dapat membantu mengurangi pembengkakan dan nyeri. Hindari berdiri atau duduk terlalu lama.</a:t>
            </a:r>
            <a:endParaRPr lang="en-US" sz="1350" dirty="0"/>
          </a:p>
        </p:txBody>
      </p:sp>
      <p:pic>
        <p:nvPicPr>
          <p:cNvPr id="4098" name="Picture 2" descr="Disease Deep Vein Thrombosis | AI Care">
            <a:extLst>
              <a:ext uri="{FF2B5EF4-FFF2-40B4-BE49-F238E27FC236}">
                <a16:creationId xmlns:a16="http://schemas.microsoft.com/office/drawing/2014/main" id="{1C3B1358-33A8-0894-693E-81F1278310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179" y="2377321"/>
            <a:ext cx="5820728" cy="43779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443746" y="752535"/>
            <a:ext cx="8150185" cy="1417558"/>
          </a:xfrm>
          <a:prstGeom prst="rect">
            <a:avLst/>
          </a:prstGeom>
          <a:noFill/>
          <a:ln/>
        </p:spPr>
        <p:txBody>
          <a:bodyPr wrap="square" lIns="0" tIns="0" rIns="0" bIns="0" rtlCol="0" anchor="t"/>
          <a:lstStyle/>
          <a:p>
            <a:pPr marL="0" indent="0">
              <a:lnSpc>
                <a:spcPts val="5550"/>
              </a:lnSpc>
              <a:buNone/>
            </a:pPr>
            <a:r>
              <a:rPr lang="en-US" sz="4000" b="1" dirty="0" err="1">
                <a:solidFill>
                  <a:srgbClr val="7030A0"/>
                </a:solidFill>
                <a:latin typeface="MuseoModerno Medium" pitchFamily="34" charset="0"/>
                <a:ea typeface="MuseoModerno Medium" pitchFamily="34" charset="-122"/>
                <a:cs typeface="MuseoModerno Medium" pitchFamily="34" charset="-120"/>
              </a:rPr>
              <a:t>Perasaan</a:t>
            </a:r>
            <a:r>
              <a:rPr lang="en-US" sz="4000" b="1" dirty="0">
                <a:solidFill>
                  <a:srgbClr val="7030A0"/>
                </a:solidFill>
                <a:latin typeface="MuseoModerno Medium" pitchFamily="34" charset="0"/>
                <a:ea typeface="MuseoModerno Medium" pitchFamily="34" charset="-122"/>
                <a:cs typeface="MuseoModerno Medium" pitchFamily="34" charset="-120"/>
              </a:rPr>
              <a:t> Sedih atau Tidak Mampu Mengasuh Bayi</a:t>
            </a:r>
            <a:endParaRPr lang="en-US" sz="4000" b="1" dirty="0">
              <a:solidFill>
                <a:srgbClr val="7030A0"/>
              </a:solidFill>
            </a:endParaRPr>
          </a:p>
        </p:txBody>
      </p:sp>
      <p:sp>
        <p:nvSpPr>
          <p:cNvPr id="3" name="Text 1"/>
          <p:cNvSpPr/>
          <p:nvPr/>
        </p:nvSpPr>
        <p:spPr>
          <a:xfrm>
            <a:off x="1743789" y="3897868"/>
            <a:ext cx="2835235" cy="354330"/>
          </a:xfrm>
          <a:prstGeom prst="rect">
            <a:avLst/>
          </a:prstGeom>
          <a:noFill/>
          <a:ln/>
        </p:spPr>
        <p:txBody>
          <a:bodyPr wrap="none" lIns="0" tIns="0" rIns="0" bIns="0" rtlCol="0" anchor="t"/>
          <a:lstStyle/>
          <a:p>
            <a:pPr marL="0" indent="0" algn="r">
              <a:lnSpc>
                <a:spcPts val="2750"/>
              </a:lnSpc>
              <a:buNone/>
            </a:pPr>
            <a:r>
              <a:rPr lang="en-US" sz="2200" b="1" dirty="0">
                <a:solidFill>
                  <a:srgbClr val="2B4150"/>
                </a:solidFill>
                <a:latin typeface="MuseoModerno Medium" pitchFamily="34" charset="0"/>
                <a:ea typeface="MuseoModerno Medium" pitchFamily="34" charset="-122"/>
                <a:cs typeface="MuseoModerno Medium" pitchFamily="34" charset="-120"/>
              </a:rPr>
              <a:t>Gejala</a:t>
            </a:r>
            <a:endParaRPr lang="en-US" sz="2200" b="1" dirty="0"/>
          </a:p>
        </p:txBody>
      </p:sp>
      <p:sp>
        <p:nvSpPr>
          <p:cNvPr id="4" name="Text 2"/>
          <p:cNvSpPr/>
          <p:nvPr/>
        </p:nvSpPr>
        <p:spPr>
          <a:xfrm>
            <a:off x="793790" y="4388287"/>
            <a:ext cx="3785235" cy="1814513"/>
          </a:xfrm>
          <a:prstGeom prst="rect">
            <a:avLst/>
          </a:prstGeom>
          <a:noFill/>
          <a:ln/>
        </p:spPr>
        <p:txBody>
          <a:bodyPr wrap="square" lIns="0" tIns="0" rIns="0" bIns="0" rtlCol="0" anchor="t"/>
          <a:lstStyle/>
          <a:p>
            <a:pPr marL="0" indent="0" algn="r">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Baby blues, depresi postpartum, merasa sedih, cemas, mudah marah, sulit tidur, kehilangan minat pada aktivitas yang biasanya dinikmati, dan merasa tidak mampu mengasuh bayi.</a:t>
            </a:r>
            <a:endParaRPr lang="en-US" sz="1750" dirty="0"/>
          </a:p>
        </p:txBody>
      </p:sp>
      <p:pic>
        <p:nvPicPr>
          <p:cNvPr id="5" name="Image 0" descr="preencoded.png"/>
          <p:cNvPicPr>
            <a:picLocks noChangeAspect="1"/>
          </p:cNvPicPr>
          <p:nvPr/>
        </p:nvPicPr>
        <p:blipFill>
          <a:blip r:embed="rId3">
            <a:duotone>
              <a:prstClr val="black"/>
              <a:schemeClr val="accent2">
                <a:tint val="45000"/>
                <a:satMod val="400000"/>
              </a:schemeClr>
            </a:duotone>
          </a:blip>
          <a:stretch>
            <a:fillRect/>
          </a:stretch>
        </p:blipFill>
        <p:spPr>
          <a:xfrm>
            <a:off x="5032653" y="2767846"/>
            <a:ext cx="4564975" cy="4564975"/>
          </a:xfrm>
          <a:prstGeom prst="rect">
            <a:avLst/>
          </a:prstGeom>
        </p:spPr>
      </p:pic>
      <p:sp>
        <p:nvSpPr>
          <p:cNvPr id="6" name="Text 3"/>
          <p:cNvSpPr/>
          <p:nvPr/>
        </p:nvSpPr>
        <p:spPr>
          <a:xfrm>
            <a:off x="5571411" y="4563428"/>
            <a:ext cx="339328" cy="424220"/>
          </a:xfrm>
          <a:prstGeom prst="rect">
            <a:avLst/>
          </a:prstGeom>
          <a:noFill/>
          <a:ln/>
        </p:spPr>
        <p:txBody>
          <a:bodyPr wrap="none" lIns="0" tIns="0" rIns="0" bIns="0" rtlCol="0" anchor="t"/>
          <a:lstStyle/>
          <a:p>
            <a:pPr marL="0" indent="0">
              <a:lnSpc>
                <a:spcPts val="4250"/>
              </a:lnSpc>
              <a:buNone/>
            </a:pPr>
            <a:r>
              <a:rPr lang="en-US" sz="2650" dirty="0">
                <a:solidFill>
                  <a:srgbClr val="2B4150"/>
                </a:solidFill>
                <a:latin typeface="MuseoModerno Medium" pitchFamily="34" charset="0"/>
                <a:ea typeface="MuseoModerno Medium" pitchFamily="34" charset="-122"/>
                <a:cs typeface="MuseoModerno Medium" pitchFamily="34" charset="-120"/>
              </a:rPr>
              <a:t>1</a:t>
            </a:r>
            <a:endParaRPr lang="en-US" sz="2650" dirty="0"/>
          </a:p>
        </p:txBody>
      </p:sp>
      <p:sp>
        <p:nvSpPr>
          <p:cNvPr id="7" name="Text 4"/>
          <p:cNvSpPr/>
          <p:nvPr/>
        </p:nvSpPr>
        <p:spPr>
          <a:xfrm>
            <a:off x="9209127" y="1218010"/>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2B4150"/>
                </a:solidFill>
                <a:latin typeface="MuseoModerno Medium" pitchFamily="34" charset="0"/>
                <a:ea typeface="MuseoModerno Medium" pitchFamily="34" charset="-122"/>
                <a:cs typeface="MuseoModerno Medium" pitchFamily="34" charset="-120"/>
              </a:rPr>
              <a:t>Penyebab</a:t>
            </a:r>
            <a:endParaRPr lang="en-US" sz="2200" b="1" dirty="0"/>
          </a:p>
        </p:txBody>
      </p:sp>
      <p:sp>
        <p:nvSpPr>
          <p:cNvPr id="8" name="Text 5"/>
          <p:cNvSpPr/>
          <p:nvPr/>
        </p:nvSpPr>
        <p:spPr>
          <a:xfrm>
            <a:off x="9209127" y="1581863"/>
            <a:ext cx="3898821" cy="1814513"/>
          </a:xfrm>
          <a:prstGeom prst="rect">
            <a:avLst/>
          </a:prstGeom>
          <a:noFill/>
          <a:ln/>
        </p:spPr>
        <p:txBody>
          <a:bodyPr wrap="squar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Perubahan hormon, kurang tidur, stres, kurang dukungan dari keluarga dan teman, riwayat depresi sebelumnya, atau masalah dalam hubungan dengan pasangan.</a:t>
            </a:r>
            <a:endParaRPr lang="en-US" sz="1750" dirty="0"/>
          </a:p>
        </p:txBody>
      </p:sp>
      <p:pic>
        <p:nvPicPr>
          <p:cNvPr id="9" name="Image 1" descr="preencoded.png"/>
          <p:cNvPicPr>
            <a:picLocks noChangeAspect="1"/>
          </p:cNvPicPr>
          <p:nvPr/>
        </p:nvPicPr>
        <p:blipFill>
          <a:blip r:embed="rId4">
            <a:duotone>
              <a:prstClr val="black"/>
              <a:schemeClr val="accent6">
                <a:tint val="45000"/>
                <a:satMod val="400000"/>
              </a:schemeClr>
            </a:duotone>
          </a:blip>
          <a:stretch>
            <a:fillRect/>
          </a:stretch>
        </p:blipFill>
        <p:spPr>
          <a:xfrm>
            <a:off x="5032653" y="2758322"/>
            <a:ext cx="4564975" cy="4564975"/>
          </a:xfrm>
          <a:prstGeom prst="rect">
            <a:avLst/>
          </a:prstGeom>
        </p:spPr>
      </p:pic>
      <p:sp>
        <p:nvSpPr>
          <p:cNvPr id="10" name="Text 6"/>
          <p:cNvSpPr/>
          <p:nvPr/>
        </p:nvSpPr>
        <p:spPr>
          <a:xfrm>
            <a:off x="8170307" y="3612356"/>
            <a:ext cx="339328" cy="424220"/>
          </a:xfrm>
          <a:prstGeom prst="rect">
            <a:avLst/>
          </a:prstGeom>
          <a:noFill/>
          <a:ln/>
        </p:spPr>
        <p:txBody>
          <a:bodyPr wrap="none" lIns="0" tIns="0" rIns="0" bIns="0" rtlCol="0" anchor="t"/>
          <a:lstStyle/>
          <a:p>
            <a:pPr marL="0" indent="0">
              <a:lnSpc>
                <a:spcPts val="4250"/>
              </a:lnSpc>
              <a:buNone/>
            </a:pPr>
            <a:r>
              <a:rPr lang="en-US" sz="2650" dirty="0">
                <a:solidFill>
                  <a:srgbClr val="2B4150"/>
                </a:solidFill>
                <a:latin typeface="MuseoModerno Medium" pitchFamily="34" charset="0"/>
                <a:ea typeface="MuseoModerno Medium" pitchFamily="34" charset="-122"/>
                <a:cs typeface="MuseoModerno Medium" pitchFamily="34" charset="-120"/>
              </a:rPr>
              <a:t>2</a:t>
            </a:r>
            <a:endParaRPr lang="en-US" sz="2650" dirty="0"/>
          </a:p>
        </p:txBody>
      </p:sp>
      <p:sp>
        <p:nvSpPr>
          <p:cNvPr id="11" name="Text 7"/>
          <p:cNvSpPr/>
          <p:nvPr/>
        </p:nvSpPr>
        <p:spPr>
          <a:xfrm>
            <a:off x="9937790" y="5220414"/>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2B4150"/>
                </a:solidFill>
                <a:latin typeface="MuseoModerno Medium" pitchFamily="34" charset="0"/>
                <a:ea typeface="MuseoModerno Medium" pitchFamily="34" charset="-122"/>
                <a:cs typeface="MuseoModerno Medium" pitchFamily="34" charset="-120"/>
              </a:rPr>
              <a:t>Dampak</a:t>
            </a:r>
            <a:endParaRPr lang="en-US" sz="2200" b="1" dirty="0"/>
          </a:p>
        </p:txBody>
      </p:sp>
      <p:sp>
        <p:nvSpPr>
          <p:cNvPr id="12" name="Text 8"/>
          <p:cNvSpPr/>
          <p:nvPr/>
        </p:nvSpPr>
        <p:spPr>
          <a:xfrm>
            <a:off x="9937790" y="5710833"/>
            <a:ext cx="3898821" cy="1814513"/>
          </a:xfrm>
          <a:prstGeom prst="rect">
            <a:avLst/>
          </a:prstGeom>
          <a:noFill/>
          <a:ln/>
        </p:spPr>
        <p:txBody>
          <a:bodyPr wrap="squar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Memengaruhi ikatan ibu dan bayi, menghambat perkembangan bayi, meningkatkan risiko masalah perilaku pada anak, dan berdampak negatif pada kesehatan mental dan fisik ibu.</a:t>
            </a:r>
            <a:endParaRPr lang="en-US" sz="1750" dirty="0"/>
          </a:p>
        </p:txBody>
      </p:sp>
      <p:pic>
        <p:nvPicPr>
          <p:cNvPr id="13" name="Image 2" descr="preencoded.png"/>
          <p:cNvPicPr>
            <a:picLocks noChangeAspect="1"/>
          </p:cNvPicPr>
          <p:nvPr/>
        </p:nvPicPr>
        <p:blipFill>
          <a:blip r:embed="rId5">
            <a:duotone>
              <a:prstClr val="black"/>
              <a:schemeClr val="accent4">
                <a:tint val="45000"/>
                <a:satMod val="400000"/>
              </a:schemeClr>
            </a:duotone>
          </a:blip>
          <a:stretch>
            <a:fillRect/>
          </a:stretch>
        </p:blipFill>
        <p:spPr>
          <a:xfrm>
            <a:off x="5032652" y="2758323"/>
            <a:ext cx="4564975" cy="4564975"/>
          </a:xfrm>
          <a:prstGeom prst="rect">
            <a:avLst/>
          </a:prstGeom>
        </p:spPr>
      </p:pic>
      <p:sp>
        <p:nvSpPr>
          <p:cNvPr id="14" name="Text 9"/>
          <p:cNvSpPr/>
          <p:nvPr/>
        </p:nvSpPr>
        <p:spPr>
          <a:xfrm>
            <a:off x="7694533" y="6338530"/>
            <a:ext cx="339328" cy="424220"/>
          </a:xfrm>
          <a:prstGeom prst="rect">
            <a:avLst/>
          </a:prstGeom>
          <a:noFill/>
          <a:ln/>
        </p:spPr>
        <p:txBody>
          <a:bodyPr wrap="none" lIns="0" tIns="0" rIns="0" bIns="0" rtlCol="0" anchor="t"/>
          <a:lstStyle/>
          <a:p>
            <a:pPr marL="0" indent="0">
              <a:lnSpc>
                <a:spcPts val="4250"/>
              </a:lnSpc>
              <a:buNone/>
            </a:pPr>
            <a:r>
              <a:rPr lang="en-US" sz="2650" dirty="0">
                <a:solidFill>
                  <a:srgbClr val="2B4150"/>
                </a:solidFill>
                <a:latin typeface="MuseoModerno Medium" pitchFamily="34" charset="0"/>
                <a:ea typeface="MuseoModerno Medium" pitchFamily="34" charset="-122"/>
                <a:cs typeface="MuseoModerno Medium" pitchFamily="34" charset="-120"/>
              </a:rPr>
              <a:t>3</a:t>
            </a:r>
            <a:endParaRPr lang="en-US" sz="265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756047" y="765810"/>
            <a:ext cx="7631906" cy="1350169"/>
          </a:xfrm>
          <a:prstGeom prst="rect">
            <a:avLst/>
          </a:prstGeom>
          <a:noFill/>
          <a:ln/>
        </p:spPr>
        <p:txBody>
          <a:bodyPr wrap="square" lIns="0" tIns="0" rIns="0" bIns="0" rtlCol="0" anchor="t"/>
          <a:lstStyle/>
          <a:p>
            <a:pPr marL="0" indent="0">
              <a:lnSpc>
                <a:spcPts val="5300"/>
              </a:lnSpc>
              <a:buNone/>
            </a:pPr>
            <a:r>
              <a:rPr lang="en-US" sz="4250" b="1" dirty="0">
                <a:solidFill>
                  <a:srgbClr val="7030A0"/>
                </a:solidFill>
                <a:latin typeface="MuseoModerno Medium" pitchFamily="34" charset="0"/>
                <a:ea typeface="MuseoModerno Medium" pitchFamily="34" charset="-122"/>
                <a:cs typeface="MuseoModerno Medium" pitchFamily="34" charset="-120"/>
              </a:rPr>
              <a:t>Solusi untuk Masalah Emosional</a:t>
            </a:r>
            <a:endParaRPr lang="en-US" sz="4250" b="1" dirty="0">
              <a:solidFill>
                <a:srgbClr val="7030A0"/>
              </a:solidFill>
            </a:endParaRPr>
          </a:p>
        </p:txBody>
      </p:sp>
      <p:pic>
        <p:nvPicPr>
          <p:cNvPr id="4" name="Image 1" descr="preencoded.png"/>
          <p:cNvPicPr>
            <a:picLocks noChangeAspect="1"/>
          </p:cNvPicPr>
          <p:nvPr/>
        </p:nvPicPr>
        <p:blipFill>
          <a:blip r:embed="rId3"/>
          <a:stretch>
            <a:fillRect/>
          </a:stretch>
        </p:blipFill>
        <p:spPr>
          <a:xfrm>
            <a:off x="756047" y="2439948"/>
            <a:ext cx="539948" cy="539948"/>
          </a:xfrm>
          <a:prstGeom prst="rect">
            <a:avLst/>
          </a:prstGeom>
        </p:spPr>
      </p:pic>
      <p:sp>
        <p:nvSpPr>
          <p:cNvPr id="5" name="Text 1"/>
          <p:cNvSpPr/>
          <p:nvPr/>
        </p:nvSpPr>
        <p:spPr>
          <a:xfrm>
            <a:off x="756047" y="3195876"/>
            <a:ext cx="2327910" cy="675084"/>
          </a:xfrm>
          <a:prstGeom prst="rect">
            <a:avLst/>
          </a:prstGeom>
          <a:noFill/>
          <a:ln/>
        </p:spPr>
        <p:txBody>
          <a:bodyPr wrap="square" lIns="0" tIns="0" rIns="0" bIns="0" rtlCol="0" anchor="t"/>
          <a:lstStyle/>
          <a:p>
            <a:pPr marL="0" indent="0" algn="l">
              <a:lnSpc>
                <a:spcPts val="2650"/>
              </a:lnSpc>
              <a:buNone/>
            </a:pPr>
            <a:r>
              <a:rPr lang="en-US" sz="2100" b="1" dirty="0">
                <a:solidFill>
                  <a:srgbClr val="2B4150"/>
                </a:solidFill>
                <a:latin typeface="MuseoModerno Medium" pitchFamily="34" charset="0"/>
                <a:ea typeface="MuseoModerno Medium" pitchFamily="34" charset="-122"/>
                <a:cs typeface="MuseoModerno Medium" pitchFamily="34" charset="-120"/>
              </a:rPr>
              <a:t>Dukungan Keluarga</a:t>
            </a:r>
            <a:endParaRPr lang="en-US" sz="2100" b="1" dirty="0"/>
          </a:p>
        </p:txBody>
      </p:sp>
      <p:sp>
        <p:nvSpPr>
          <p:cNvPr id="6" name="Text 2"/>
          <p:cNvSpPr/>
          <p:nvPr/>
        </p:nvSpPr>
        <p:spPr>
          <a:xfrm>
            <a:off x="756047" y="4000500"/>
            <a:ext cx="2327910" cy="3455194"/>
          </a:xfrm>
          <a:prstGeom prst="rect">
            <a:avLst/>
          </a:prstGeom>
          <a:noFill/>
          <a:ln/>
        </p:spPr>
        <p:txBody>
          <a:bodyPr wrap="square" lIns="0" tIns="0" rIns="0" bIns="0" rtlCol="0" anchor="t"/>
          <a:lstStyle/>
          <a:p>
            <a:pPr marL="0" indent="0" algn="l">
              <a:lnSpc>
                <a:spcPts val="2700"/>
              </a:lnSpc>
              <a:buNone/>
            </a:pPr>
            <a:r>
              <a:rPr lang="en-US" sz="1700" dirty="0">
                <a:solidFill>
                  <a:srgbClr val="2B4150"/>
                </a:solidFill>
                <a:latin typeface="Source Sans Pro" pitchFamily="34" charset="0"/>
                <a:ea typeface="Source Sans Pro" pitchFamily="34" charset="-122"/>
                <a:cs typeface="Source Sans Pro" pitchFamily="34" charset="-120"/>
              </a:rPr>
              <a:t>Mendapatkan dukungan dari keluarga dan teman sangat penting. Berbicaralah dengan orang yang Anda percaya tentang perasaan Anda. Mintalah bantuan dalam merawat bayi dan melakukan pekerjaan rumah.</a:t>
            </a:r>
            <a:endParaRPr lang="en-US" sz="1700" dirty="0"/>
          </a:p>
        </p:txBody>
      </p:sp>
      <p:pic>
        <p:nvPicPr>
          <p:cNvPr id="7" name="Image 2" descr="preencoded.png"/>
          <p:cNvPicPr>
            <a:picLocks noChangeAspect="1"/>
          </p:cNvPicPr>
          <p:nvPr/>
        </p:nvPicPr>
        <p:blipFill>
          <a:blip r:embed="rId4"/>
          <a:stretch>
            <a:fillRect/>
          </a:stretch>
        </p:blipFill>
        <p:spPr>
          <a:xfrm>
            <a:off x="3407926" y="2439948"/>
            <a:ext cx="539948" cy="539948"/>
          </a:xfrm>
          <a:prstGeom prst="rect">
            <a:avLst/>
          </a:prstGeom>
        </p:spPr>
      </p:pic>
      <p:sp>
        <p:nvSpPr>
          <p:cNvPr id="8" name="Text 3"/>
          <p:cNvSpPr/>
          <p:nvPr/>
        </p:nvSpPr>
        <p:spPr>
          <a:xfrm>
            <a:off x="3407926" y="3195876"/>
            <a:ext cx="2328029" cy="337542"/>
          </a:xfrm>
          <a:prstGeom prst="rect">
            <a:avLst/>
          </a:prstGeom>
          <a:noFill/>
          <a:ln/>
        </p:spPr>
        <p:txBody>
          <a:bodyPr wrap="none" lIns="0" tIns="0" rIns="0" bIns="0" rtlCol="0" anchor="t"/>
          <a:lstStyle/>
          <a:p>
            <a:pPr marL="0" indent="0" algn="l">
              <a:lnSpc>
                <a:spcPts val="2650"/>
              </a:lnSpc>
              <a:buNone/>
            </a:pPr>
            <a:r>
              <a:rPr lang="en-US" sz="2100" b="1" dirty="0">
                <a:solidFill>
                  <a:srgbClr val="2B4150"/>
                </a:solidFill>
                <a:latin typeface="MuseoModerno Medium" pitchFamily="34" charset="0"/>
                <a:ea typeface="MuseoModerno Medium" pitchFamily="34" charset="-122"/>
                <a:cs typeface="MuseoModerno Medium" pitchFamily="34" charset="-120"/>
              </a:rPr>
              <a:t>Istirahat Cukup</a:t>
            </a:r>
            <a:endParaRPr lang="en-US" sz="2100" b="1" dirty="0"/>
          </a:p>
        </p:txBody>
      </p:sp>
      <p:sp>
        <p:nvSpPr>
          <p:cNvPr id="9" name="Text 4"/>
          <p:cNvSpPr/>
          <p:nvPr/>
        </p:nvSpPr>
        <p:spPr>
          <a:xfrm>
            <a:off x="3407926" y="3662958"/>
            <a:ext cx="2328029" cy="2418636"/>
          </a:xfrm>
          <a:prstGeom prst="rect">
            <a:avLst/>
          </a:prstGeom>
          <a:noFill/>
          <a:ln/>
        </p:spPr>
        <p:txBody>
          <a:bodyPr wrap="square" lIns="0" tIns="0" rIns="0" bIns="0" rtlCol="0" anchor="t"/>
          <a:lstStyle/>
          <a:p>
            <a:pPr marL="0" indent="0" algn="l">
              <a:lnSpc>
                <a:spcPts val="2700"/>
              </a:lnSpc>
              <a:buNone/>
            </a:pPr>
            <a:r>
              <a:rPr lang="en-US" sz="1700" dirty="0">
                <a:solidFill>
                  <a:srgbClr val="2B4150"/>
                </a:solidFill>
                <a:latin typeface="Source Sans Pro" pitchFamily="34" charset="0"/>
                <a:ea typeface="Source Sans Pro" pitchFamily="34" charset="-122"/>
                <a:cs typeface="Source Sans Pro" pitchFamily="34" charset="-120"/>
              </a:rPr>
              <a:t>Usahakan untuk mendapatkan istirahat yang cukup. Tidurlah saat bayi tidur. Jangan ragu untuk meminta bantuan orang lain agar Anda bisa beristirahat.</a:t>
            </a:r>
            <a:endParaRPr lang="en-US" sz="1700" dirty="0"/>
          </a:p>
        </p:txBody>
      </p:sp>
      <p:pic>
        <p:nvPicPr>
          <p:cNvPr id="10" name="Image 3" descr="preencoded.png"/>
          <p:cNvPicPr>
            <a:picLocks noChangeAspect="1"/>
          </p:cNvPicPr>
          <p:nvPr/>
        </p:nvPicPr>
        <p:blipFill>
          <a:blip r:embed="rId5"/>
          <a:stretch>
            <a:fillRect/>
          </a:stretch>
        </p:blipFill>
        <p:spPr>
          <a:xfrm>
            <a:off x="6059924" y="2439948"/>
            <a:ext cx="539948" cy="539948"/>
          </a:xfrm>
          <a:prstGeom prst="rect">
            <a:avLst/>
          </a:prstGeom>
        </p:spPr>
      </p:pic>
      <p:sp>
        <p:nvSpPr>
          <p:cNvPr id="11" name="Text 5"/>
          <p:cNvSpPr/>
          <p:nvPr/>
        </p:nvSpPr>
        <p:spPr>
          <a:xfrm>
            <a:off x="6059924" y="3195876"/>
            <a:ext cx="2327910" cy="337542"/>
          </a:xfrm>
          <a:prstGeom prst="rect">
            <a:avLst/>
          </a:prstGeom>
          <a:noFill/>
          <a:ln/>
        </p:spPr>
        <p:txBody>
          <a:bodyPr wrap="none" lIns="0" tIns="0" rIns="0" bIns="0" rtlCol="0" anchor="t"/>
          <a:lstStyle/>
          <a:p>
            <a:pPr marL="0" indent="0" algn="l">
              <a:lnSpc>
                <a:spcPts val="2650"/>
              </a:lnSpc>
              <a:buNone/>
            </a:pPr>
            <a:r>
              <a:rPr lang="en-US" sz="2100" b="1" dirty="0">
                <a:solidFill>
                  <a:srgbClr val="2B4150"/>
                </a:solidFill>
                <a:latin typeface="MuseoModerno Medium" pitchFamily="34" charset="0"/>
                <a:ea typeface="MuseoModerno Medium" pitchFamily="34" charset="-122"/>
                <a:cs typeface="MuseoModerno Medium" pitchFamily="34" charset="-120"/>
              </a:rPr>
              <a:t>Konseling</a:t>
            </a:r>
            <a:endParaRPr lang="en-US" sz="2100" b="1" dirty="0"/>
          </a:p>
        </p:txBody>
      </p:sp>
      <p:sp>
        <p:nvSpPr>
          <p:cNvPr id="12" name="Text 6"/>
          <p:cNvSpPr/>
          <p:nvPr/>
        </p:nvSpPr>
        <p:spPr>
          <a:xfrm>
            <a:off x="6059924" y="3662958"/>
            <a:ext cx="2327910" cy="3800713"/>
          </a:xfrm>
          <a:prstGeom prst="rect">
            <a:avLst/>
          </a:prstGeom>
          <a:noFill/>
          <a:ln/>
        </p:spPr>
        <p:txBody>
          <a:bodyPr wrap="square" lIns="0" tIns="0" rIns="0" bIns="0" rtlCol="0" anchor="t"/>
          <a:lstStyle/>
          <a:p>
            <a:pPr marL="0" indent="0" algn="l">
              <a:lnSpc>
                <a:spcPts val="2700"/>
              </a:lnSpc>
              <a:buNone/>
            </a:pPr>
            <a:r>
              <a:rPr lang="en-US" sz="1700" dirty="0">
                <a:solidFill>
                  <a:srgbClr val="2B4150"/>
                </a:solidFill>
                <a:latin typeface="Source Sans Pro" pitchFamily="34" charset="0"/>
                <a:ea typeface="Source Sans Pro" pitchFamily="34" charset="-122"/>
                <a:cs typeface="Source Sans Pro" pitchFamily="34" charset="-120"/>
              </a:rPr>
              <a:t>Jika Anda merasa sulit mengatasi masalah emosional sendiri, pertimbangkan untuk mencari bantuan profesional. Konseling atau terapi dapat membantu Anda mengatasi depresi postpartum dan masalah emosional lainnya.</a:t>
            </a:r>
            <a:endParaRPr lang="en-US" sz="1700" dirty="0"/>
          </a:p>
        </p:txBody>
      </p:sp>
      <p:pic>
        <p:nvPicPr>
          <p:cNvPr id="15" name="Picture 14">
            <a:extLst>
              <a:ext uri="{FF2B5EF4-FFF2-40B4-BE49-F238E27FC236}">
                <a16:creationId xmlns:a16="http://schemas.microsoft.com/office/drawing/2014/main" id="{99FC02E7-9B84-884F-AED6-C77C9352E19E}"/>
              </a:ext>
            </a:extLst>
          </p:cNvPr>
          <p:cNvPicPr>
            <a:picLocks noChangeAspect="1"/>
          </p:cNvPicPr>
          <p:nvPr/>
        </p:nvPicPr>
        <p:blipFill>
          <a:blip r:embed="rId6"/>
          <a:stretch>
            <a:fillRect/>
          </a:stretch>
        </p:blipFill>
        <p:spPr>
          <a:xfrm>
            <a:off x="8687664" y="0"/>
            <a:ext cx="5942736" cy="82296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93790" y="1536383"/>
            <a:ext cx="10032683" cy="708779"/>
          </a:xfrm>
          <a:prstGeom prst="rect">
            <a:avLst/>
          </a:prstGeom>
          <a:noFill/>
          <a:ln/>
        </p:spPr>
        <p:txBody>
          <a:bodyPr wrap="none" lIns="0" tIns="0" rIns="0" bIns="0" rtlCol="0" anchor="t"/>
          <a:lstStyle/>
          <a:p>
            <a:pPr marL="0" indent="0">
              <a:lnSpc>
                <a:spcPts val="5550"/>
              </a:lnSpc>
              <a:buNone/>
            </a:pPr>
            <a:r>
              <a:rPr lang="en-US" sz="4450" b="1" dirty="0">
                <a:solidFill>
                  <a:srgbClr val="7030A0"/>
                </a:solidFill>
                <a:latin typeface="MuseoModerno Medium" pitchFamily="34" charset="0"/>
                <a:ea typeface="MuseoModerno Medium" pitchFamily="34" charset="-122"/>
                <a:cs typeface="MuseoModerno Medium" pitchFamily="34" charset="-120"/>
              </a:rPr>
              <a:t>Pencegahan Komplikasi Masa Nifas</a:t>
            </a:r>
            <a:endParaRPr lang="en-US" sz="4450" b="1" dirty="0">
              <a:solidFill>
                <a:srgbClr val="7030A0"/>
              </a:solidFill>
            </a:endParaRPr>
          </a:p>
        </p:txBody>
      </p:sp>
      <p:sp>
        <p:nvSpPr>
          <p:cNvPr id="3" name="Shape 1"/>
          <p:cNvSpPr/>
          <p:nvPr/>
        </p:nvSpPr>
        <p:spPr>
          <a:xfrm>
            <a:off x="793790" y="2698790"/>
            <a:ext cx="2173724" cy="807958"/>
          </a:xfrm>
          <a:prstGeom prst="roundRect">
            <a:avLst>
              <a:gd name="adj" fmla="val 4211"/>
            </a:avLst>
          </a:prstGeom>
          <a:solidFill>
            <a:srgbClr val="F3EEE3"/>
          </a:solidFill>
          <a:ln/>
        </p:spPr>
      </p:sp>
      <p:sp>
        <p:nvSpPr>
          <p:cNvPr id="4" name="Text 2"/>
          <p:cNvSpPr/>
          <p:nvPr/>
        </p:nvSpPr>
        <p:spPr>
          <a:xfrm>
            <a:off x="1721167" y="2903458"/>
            <a:ext cx="318968" cy="398621"/>
          </a:xfrm>
          <a:prstGeom prst="rect">
            <a:avLst/>
          </a:prstGeom>
          <a:noFill/>
          <a:ln/>
        </p:spPr>
        <p:txBody>
          <a:bodyPr wrap="none" lIns="0" tIns="0" rIns="0" bIns="0" rtlCol="0" anchor="t"/>
          <a:lstStyle/>
          <a:p>
            <a:pPr marL="0" indent="0" algn="ctr">
              <a:lnSpc>
                <a:spcPts val="4000"/>
              </a:lnSpc>
              <a:buNone/>
            </a:pPr>
            <a:r>
              <a:rPr lang="en-US" sz="2500" dirty="0">
                <a:solidFill>
                  <a:srgbClr val="2B4150"/>
                </a:solidFill>
                <a:latin typeface="MuseoModerno Medium" pitchFamily="34" charset="0"/>
                <a:ea typeface="MuseoModerno Medium" pitchFamily="34" charset="-122"/>
                <a:cs typeface="MuseoModerno Medium" pitchFamily="34" charset="-120"/>
              </a:rPr>
              <a:t>1</a:t>
            </a:r>
            <a:endParaRPr lang="en-US" sz="2500" dirty="0"/>
          </a:p>
        </p:txBody>
      </p:sp>
      <p:sp>
        <p:nvSpPr>
          <p:cNvPr id="5" name="Text 3"/>
          <p:cNvSpPr/>
          <p:nvPr/>
        </p:nvSpPr>
        <p:spPr>
          <a:xfrm>
            <a:off x="3194328" y="2925604"/>
            <a:ext cx="2990493" cy="354330"/>
          </a:xfrm>
          <a:prstGeom prst="rect">
            <a:avLst/>
          </a:prstGeom>
          <a:noFill/>
          <a:ln/>
        </p:spPr>
        <p:txBody>
          <a:bodyPr wrap="none" lIns="0" tIns="0" rIns="0" bIns="0" rtlCol="0" anchor="t"/>
          <a:lstStyle/>
          <a:p>
            <a:pPr marL="0" indent="0" algn="l">
              <a:lnSpc>
                <a:spcPts val="2750"/>
              </a:lnSpc>
              <a:buNone/>
            </a:pPr>
            <a:r>
              <a:rPr lang="en-US" sz="2200" b="1" dirty="0">
                <a:solidFill>
                  <a:srgbClr val="2B4150"/>
                </a:solidFill>
                <a:latin typeface="MuseoModerno Medium" pitchFamily="34" charset="0"/>
                <a:ea typeface="MuseoModerno Medium" pitchFamily="34" charset="-122"/>
                <a:cs typeface="MuseoModerno Medium" pitchFamily="34" charset="-120"/>
              </a:rPr>
              <a:t>Perawatan Antenatal</a:t>
            </a:r>
            <a:endParaRPr lang="en-US" sz="2200" b="1" dirty="0"/>
          </a:p>
        </p:txBody>
      </p:sp>
      <p:sp>
        <p:nvSpPr>
          <p:cNvPr id="6" name="Shape 4"/>
          <p:cNvSpPr/>
          <p:nvPr/>
        </p:nvSpPr>
        <p:spPr>
          <a:xfrm>
            <a:off x="3080861" y="3491508"/>
            <a:ext cx="10642402" cy="15240"/>
          </a:xfrm>
          <a:prstGeom prst="roundRect">
            <a:avLst>
              <a:gd name="adj" fmla="val 223256"/>
            </a:avLst>
          </a:prstGeom>
          <a:solidFill>
            <a:srgbClr val="D9D4C9"/>
          </a:solidFill>
          <a:ln/>
        </p:spPr>
      </p:sp>
      <p:sp>
        <p:nvSpPr>
          <p:cNvPr id="7" name="Shape 5"/>
          <p:cNvSpPr/>
          <p:nvPr/>
        </p:nvSpPr>
        <p:spPr>
          <a:xfrm>
            <a:off x="793790" y="3620095"/>
            <a:ext cx="4347567" cy="807958"/>
          </a:xfrm>
          <a:prstGeom prst="roundRect">
            <a:avLst>
              <a:gd name="adj" fmla="val 4211"/>
            </a:avLst>
          </a:prstGeom>
          <a:solidFill>
            <a:srgbClr val="F3EEE3"/>
          </a:solidFill>
          <a:ln/>
        </p:spPr>
      </p:sp>
      <p:sp>
        <p:nvSpPr>
          <p:cNvPr id="8" name="Text 6"/>
          <p:cNvSpPr/>
          <p:nvPr/>
        </p:nvSpPr>
        <p:spPr>
          <a:xfrm>
            <a:off x="2808089" y="3824764"/>
            <a:ext cx="318968" cy="398621"/>
          </a:xfrm>
          <a:prstGeom prst="rect">
            <a:avLst/>
          </a:prstGeom>
          <a:noFill/>
          <a:ln/>
        </p:spPr>
        <p:txBody>
          <a:bodyPr wrap="none" lIns="0" tIns="0" rIns="0" bIns="0" rtlCol="0" anchor="t"/>
          <a:lstStyle/>
          <a:p>
            <a:pPr marL="0" indent="0" algn="ctr">
              <a:lnSpc>
                <a:spcPts val="4000"/>
              </a:lnSpc>
              <a:buNone/>
            </a:pPr>
            <a:r>
              <a:rPr lang="en-US" sz="2500" dirty="0">
                <a:solidFill>
                  <a:srgbClr val="2B4150"/>
                </a:solidFill>
                <a:latin typeface="MuseoModerno Medium" pitchFamily="34" charset="0"/>
                <a:ea typeface="MuseoModerno Medium" pitchFamily="34" charset="-122"/>
                <a:cs typeface="MuseoModerno Medium" pitchFamily="34" charset="-120"/>
              </a:rPr>
              <a:t>2</a:t>
            </a:r>
            <a:endParaRPr lang="en-US" sz="2500" dirty="0"/>
          </a:p>
        </p:txBody>
      </p:sp>
      <p:sp>
        <p:nvSpPr>
          <p:cNvPr id="9" name="Text 7"/>
          <p:cNvSpPr/>
          <p:nvPr/>
        </p:nvSpPr>
        <p:spPr>
          <a:xfrm>
            <a:off x="5368171" y="3846909"/>
            <a:ext cx="2349222" cy="354330"/>
          </a:xfrm>
          <a:prstGeom prst="rect">
            <a:avLst/>
          </a:prstGeom>
          <a:noFill/>
          <a:ln/>
        </p:spPr>
        <p:txBody>
          <a:bodyPr wrap="none" lIns="0" tIns="0" rIns="0" bIns="0" rtlCol="0" anchor="t"/>
          <a:lstStyle/>
          <a:p>
            <a:pPr marL="0" indent="0" algn="l">
              <a:lnSpc>
                <a:spcPts val="2750"/>
              </a:lnSpc>
              <a:buNone/>
            </a:pPr>
            <a:r>
              <a:rPr lang="en-US" sz="2200" b="1" dirty="0">
                <a:solidFill>
                  <a:srgbClr val="2B4150"/>
                </a:solidFill>
                <a:latin typeface="MuseoModerno Medium" pitchFamily="34" charset="0"/>
                <a:ea typeface="MuseoModerno Medium" pitchFamily="34" charset="-122"/>
                <a:cs typeface="MuseoModerno Medium" pitchFamily="34" charset="-120"/>
              </a:rPr>
              <a:t>Persalinan Aman</a:t>
            </a:r>
            <a:endParaRPr lang="en-US" sz="2200" b="1" dirty="0"/>
          </a:p>
        </p:txBody>
      </p:sp>
      <p:sp>
        <p:nvSpPr>
          <p:cNvPr id="10" name="Shape 8"/>
          <p:cNvSpPr/>
          <p:nvPr/>
        </p:nvSpPr>
        <p:spPr>
          <a:xfrm>
            <a:off x="5254704" y="4412813"/>
            <a:ext cx="8468558" cy="15240"/>
          </a:xfrm>
          <a:prstGeom prst="roundRect">
            <a:avLst>
              <a:gd name="adj" fmla="val 223256"/>
            </a:avLst>
          </a:prstGeom>
          <a:solidFill>
            <a:srgbClr val="D9D4C9"/>
          </a:solidFill>
          <a:ln/>
        </p:spPr>
      </p:sp>
      <p:sp>
        <p:nvSpPr>
          <p:cNvPr id="11" name="Shape 9"/>
          <p:cNvSpPr/>
          <p:nvPr/>
        </p:nvSpPr>
        <p:spPr>
          <a:xfrm>
            <a:off x="793790" y="4541401"/>
            <a:ext cx="6521410" cy="807958"/>
          </a:xfrm>
          <a:prstGeom prst="roundRect">
            <a:avLst>
              <a:gd name="adj" fmla="val 4211"/>
            </a:avLst>
          </a:prstGeom>
          <a:solidFill>
            <a:srgbClr val="F3EEE3"/>
          </a:solidFill>
          <a:ln/>
        </p:spPr>
      </p:sp>
      <p:sp>
        <p:nvSpPr>
          <p:cNvPr id="12" name="Text 10"/>
          <p:cNvSpPr/>
          <p:nvPr/>
        </p:nvSpPr>
        <p:spPr>
          <a:xfrm>
            <a:off x="3895011" y="4746069"/>
            <a:ext cx="318968" cy="398621"/>
          </a:xfrm>
          <a:prstGeom prst="rect">
            <a:avLst/>
          </a:prstGeom>
          <a:noFill/>
          <a:ln/>
        </p:spPr>
        <p:txBody>
          <a:bodyPr wrap="none" lIns="0" tIns="0" rIns="0" bIns="0" rtlCol="0" anchor="t"/>
          <a:lstStyle/>
          <a:p>
            <a:pPr marL="0" indent="0" algn="ctr">
              <a:lnSpc>
                <a:spcPts val="4000"/>
              </a:lnSpc>
              <a:buNone/>
            </a:pPr>
            <a:r>
              <a:rPr lang="en-US" sz="2500" dirty="0">
                <a:solidFill>
                  <a:srgbClr val="2B4150"/>
                </a:solidFill>
                <a:latin typeface="MuseoModerno Medium" pitchFamily="34" charset="0"/>
                <a:ea typeface="MuseoModerno Medium" pitchFamily="34" charset="-122"/>
                <a:cs typeface="MuseoModerno Medium" pitchFamily="34" charset="-120"/>
              </a:rPr>
              <a:t>3</a:t>
            </a:r>
            <a:endParaRPr lang="en-US" sz="2500" dirty="0"/>
          </a:p>
        </p:txBody>
      </p:sp>
      <p:sp>
        <p:nvSpPr>
          <p:cNvPr id="13" name="Text 11"/>
          <p:cNvSpPr/>
          <p:nvPr/>
        </p:nvSpPr>
        <p:spPr>
          <a:xfrm>
            <a:off x="7542014" y="4768215"/>
            <a:ext cx="3273504" cy="354330"/>
          </a:xfrm>
          <a:prstGeom prst="rect">
            <a:avLst/>
          </a:prstGeom>
          <a:noFill/>
          <a:ln/>
        </p:spPr>
        <p:txBody>
          <a:bodyPr wrap="none" lIns="0" tIns="0" rIns="0" bIns="0" rtlCol="0" anchor="t"/>
          <a:lstStyle/>
          <a:p>
            <a:pPr marL="0" indent="0" algn="l">
              <a:lnSpc>
                <a:spcPts val="2750"/>
              </a:lnSpc>
              <a:buNone/>
            </a:pPr>
            <a:r>
              <a:rPr lang="en-US" sz="2200" b="1" dirty="0">
                <a:solidFill>
                  <a:srgbClr val="2B4150"/>
                </a:solidFill>
                <a:latin typeface="MuseoModerno Medium" pitchFamily="34" charset="0"/>
                <a:ea typeface="MuseoModerno Medium" pitchFamily="34" charset="-122"/>
                <a:cs typeface="MuseoModerno Medium" pitchFamily="34" charset="-120"/>
              </a:rPr>
              <a:t>Perawatan Postpartum</a:t>
            </a:r>
            <a:endParaRPr lang="en-US" sz="2200" b="1" dirty="0"/>
          </a:p>
        </p:txBody>
      </p:sp>
      <p:sp>
        <p:nvSpPr>
          <p:cNvPr id="14" name="Text 12"/>
          <p:cNvSpPr/>
          <p:nvPr/>
        </p:nvSpPr>
        <p:spPr>
          <a:xfrm>
            <a:off x="793790" y="5604510"/>
            <a:ext cx="13042821" cy="1088708"/>
          </a:xfrm>
          <a:prstGeom prst="rect">
            <a:avLst/>
          </a:prstGeom>
          <a:noFill/>
          <a:ln/>
        </p:spPr>
        <p:txBody>
          <a:bodyPr wrap="square" lIns="0" tIns="0" rIns="0" bIns="0" rtlCol="0" anchor="t"/>
          <a:lstStyle/>
          <a:p>
            <a:pPr marL="0" indent="0">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Pencegahan komplikasi masa nifas dimulai dengan perawatan antenatal yang baik selama kehamilan. </a:t>
            </a:r>
            <a:r>
              <a:rPr lang="en-US" sz="1750" dirty="0" err="1">
                <a:solidFill>
                  <a:srgbClr val="2B4150"/>
                </a:solidFill>
                <a:latin typeface="Source Sans Pro" pitchFamily="34" charset="0"/>
                <a:ea typeface="Source Sans Pro" pitchFamily="34" charset="-122"/>
                <a:cs typeface="Source Sans Pro" pitchFamily="34" charset="-120"/>
              </a:rPr>
              <a:t>Pastikan</a:t>
            </a:r>
            <a:r>
              <a:rPr lang="en-US" sz="1750" dirty="0">
                <a:solidFill>
                  <a:srgbClr val="2B4150"/>
                </a:solidFill>
                <a:latin typeface="Source Sans Pro" pitchFamily="34" charset="0"/>
                <a:ea typeface="Source Sans Pro" pitchFamily="34" charset="-122"/>
                <a:cs typeface="Source Sans Pro" pitchFamily="34" charset="-120"/>
              </a:rPr>
              <a:t> </a:t>
            </a:r>
            <a:r>
              <a:rPr lang="en-US" sz="1750" dirty="0" err="1">
                <a:solidFill>
                  <a:srgbClr val="2B4150"/>
                </a:solidFill>
                <a:latin typeface="Source Sans Pro" pitchFamily="34" charset="0"/>
                <a:ea typeface="Source Sans Pro" pitchFamily="34" charset="-122"/>
                <a:cs typeface="Source Sans Pro" pitchFamily="34" charset="-120"/>
              </a:rPr>
              <a:t>ibu</a:t>
            </a:r>
            <a:r>
              <a:rPr lang="en-US" sz="1750" dirty="0">
                <a:solidFill>
                  <a:srgbClr val="2B4150"/>
                </a:solidFill>
                <a:latin typeface="Source Sans Pro" pitchFamily="34" charset="0"/>
                <a:ea typeface="Source Sans Pro" pitchFamily="34" charset="-122"/>
                <a:cs typeface="Source Sans Pro" pitchFamily="34" charset="-120"/>
              </a:rPr>
              <a:t> mendapatkan persalinan yang aman dan sesuai prosedur. Setelah melahirkan, </a:t>
            </a:r>
            <a:r>
              <a:rPr lang="en-US" sz="1750" dirty="0" err="1">
                <a:solidFill>
                  <a:srgbClr val="2B4150"/>
                </a:solidFill>
                <a:latin typeface="Source Sans Pro" pitchFamily="34" charset="0"/>
                <a:ea typeface="Source Sans Pro" pitchFamily="34" charset="-122"/>
                <a:cs typeface="Source Sans Pro" pitchFamily="34" charset="-120"/>
              </a:rPr>
              <a:t>mendapatkan</a:t>
            </a:r>
            <a:r>
              <a:rPr lang="en-US" sz="1750" dirty="0">
                <a:solidFill>
                  <a:srgbClr val="2B4150"/>
                </a:solidFill>
                <a:latin typeface="Source Sans Pro" pitchFamily="34" charset="0"/>
                <a:ea typeface="Source Sans Pro" pitchFamily="34" charset="-122"/>
                <a:cs typeface="Source Sans Pro" pitchFamily="34" charset="-120"/>
              </a:rPr>
              <a:t> perawatan postpartum yang komprehensif, termasuk pemeriksaan rutin dan konseling. Terapkan pola makan sehat dan gaya hidup aktif.</a:t>
            </a:r>
            <a:endParaRPr lang="en-US" sz="175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30195"/>
          </a:xfrm>
          <a:prstGeom prst="rect">
            <a:avLst/>
          </a:prstGeom>
        </p:spPr>
      </p:pic>
      <p:sp>
        <p:nvSpPr>
          <p:cNvPr id="3" name="Text 0"/>
          <p:cNvSpPr/>
          <p:nvPr/>
        </p:nvSpPr>
        <p:spPr>
          <a:xfrm>
            <a:off x="718066" y="564118"/>
            <a:ext cx="7707868" cy="1282303"/>
          </a:xfrm>
          <a:prstGeom prst="rect">
            <a:avLst/>
          </a:prstGeom>
          <a:noFill/>
          <a:ln/>
        </p:spPr>
        <p:txBody>
          <a:bodyPr wrap="square" lIns="0" tIns="0" rIns="0" bIns="0" rtlCol="0" anchor="t"/>
          <a:lstStyle/>
          <a:p>
            <a:pPr marL="0" indent="0">
              <a:lnSpc>
                <a:spcPts val="5000"/>
              </a:lnSpc>
              <a:buNone/>
            </a:pPr>
            <a:r>
              <a:rPr lang="en-US" sz="4000" b="1" dirty="0">
                <a:solidFill>
                  <a:schemeClr val="accent1">
                    <a:lumMod val="75000"/>
                  </a:schemeClr>
                </a:solidFill>
                <a:latin typeface="MuseoModerno Medium" pitchFamily="34" charset="0"/>
                <a:ea typeface="MuseoModerno Medium" pitchFamily="34" charset="-122"/>
                <a:cs typeface="MuseoModerno Medium" pitchFamily="34" charset="-120"/>
              </a:rPr>
              <a:t>Kapan Harus Mencari Pertolongan Medis?</a:t>
            </a:r>
            <a:endParaRPr lang="en-US" sz="4000" b="1" dirty="0">
              <a:solidFill>
                <a:schemeClr val="accent1">
                  <a:lumMod val="75000"/>
                </a:schemeClr>
              </a:solidFill>
            </a:endParaRPr>
          </a:p>
        </p:txBody>
      </p:sp>
      <p:sp>
        <p:nvSpPr>
          <p:cNvPr id="4" name="Shape 1"/>
          <p:cNvSpPr/>
          <p:nvPr/>
        </p:nvSpPr>
        <p:spPr>
          <a:xfrm>
            <a:off x="718066" y="2384822"/>
            <a:ext cx="461605" cy="461605"/>
          </a:xfrm>
          <a:prstGeom prst="roundRect">
            <a:avLst>
              <a:gd name="adj" fmla="val 6667"/>
            </a:avLst>
          </a:prstGeom>
          <a:solidFill>
            <a:srgbClr val="F3EEE3"/>
          </a:solidFill>
          <a:ln/>
        </p:spPr>
      </p:sp>
      <p:sp>
        <p:nvSpPr>
          <p:cNvPr id="5" name="Text 2"/>
          <p:cNvSpPr/>
          <p:nvPr/>
        </p:nvSpPr>
        <p:spPr>
          <a:xfrm>
            <a:off x="794980" y="2423220"/>
            <a:ext cx="307658" cy="384691"/>
          </a:xfrm>
          <a:prstGeom prst="rect">
            <a:avLst/>
          </a:prstGeom>
          <a:noFill/>
          <a:ln/>
        </p:spPr>
        <p:txBody>
          <a:bodyPr wrap="none" lIns="0" tIns="0" rIns="0" bIns="0" rtlCol="0" anchor="t"/>
          <a:lstStyle/>
          <a:p>
            <a:pPr marL="0" indent="0" algn="ctr">
              <a:lnSpc>
                <a:spcPts val="2400"/>
              </a:lnSpc>
              <a:buNone/>
            </a:pPr>
            <a:r>
              <a:rPr lang="en-US" sz="2400" dirty="0">
                <a:solidFill>
                  <a:srgbClr val="2B4150"/>
                </a:solidFill>
                <a:latin typeface="MuseoModerno Medium" pitchFamily="34" charset="0"/>
                <a:ea typeface="MuseoModerno Medium" pitchFamily="34" charset="-122"/>
                <a:cs typeface="MuseoModerno Medium" pitchFamily="34" charset="-120"/>
              </a:rPr>
              <a:t>1</a:t>
            </a:r>
            <a:endParaRPr lang="en-US" sz="2400" dirty="0"/>
          </a:p>
        </p:txBody>
      </p:sp>
      <p:sp>
        <p:nvSpPr>
          <p:cNvPr id="6" name="Text 3"/>
          <p:cNvSpPr/>
          <p:nvPr/>
        </p:nvSpPr>
        <p:spPr>
          <a:xfrm>
            <a:off x="1384816" y="2384822"/>
            <a:ext cx="2564606" cy="320516"/>
          </a:xfrm>
          <a:prstGeom prst="rect">
            <a:avLst/>
          </a:prstGeom>
          <a:noFill/>
          <a:ln/>
        </p:spPr>
        <p:txBody>
          <a:bodyPr wrap="none" lIns="0" tIns="0" rIns="0" bIns="0" rtlCol="0" anchor="t"/>
          <a:lstStyle/>
          <a:p>
            <a:pPr marL="0" indent="0">
              <a:lnSpc>
                <a:spcPts val="2500"/>
              </a:lnSpc>
              <a:buNone/>
            </a:pPr>
            <a:r>
              <a:rPr lang="en-US" sz="2000" b="1" dirty="0">
                <a:solidFill>
                  <a:srgbClr val="2B4150"/>
                </a:solidFill>
                <a:latin typeface="MuseoModerno Medium" pitchFamily="34" charset="0"/>
                <a:ea typeface="MuseoModerno Medium" pitchFamily="34" charset="-122"/>
                <a:cs typeface="MuseoModerno Medium" pitchFamily="34" charset="-120"/>
              </a:rPr>
              <a:t>Demam Tinggi</a:t>
            </a:r>
            <a:endParaRPr lang="en-US" sz="2000" b="1" dirty="0"/>
          </a:p>
        </p:txBody>
      </p:sp>
      <p:sp>
        <p:nvSpPr>
          <p:cNvPr id="7" name="Text 4"/>
          <p:cNvSpPr/>
          <p:nvPr/>
        </p:nvSpPr>
        <p:spPr>
          <a:xfrm>
            <a:off x="1384816" y="2828330"/>
            <a:ext cx="7041118" cy="328136"/>
          </a:xfrm>
          <a:prstGeom prst="rect">
            <a:avLst/>
          </a:prstGeom>
          <a:noFill/>
          <a:ln/>
        </p:spPr>
        <p:txBody>
          <a:bodyPr wrap="none" lIns="0" tIns="0" rIns="0" bIns="0" rtlCol="0" anchor="t"/>
          <a:lstStyle/>
          <a:p>
            <a:pPr marL="0" indent="0">
              <a:lnSpc>
                <a:spcPts val="2550"/>
              </a:lnSpc>
              <a:buNone/>
            </a:pPr>
            <a:r>
              <a:rPr lang="en-US" sz="1600" dirty="0">
                <a:solidFill>
                  <a:srgbClr val="2B4150"/>
                </a:solidFill>
                <a:latin typeface="Source Sans Pro" pitchFamily="34" charset="0"/>
                <a:ea typeface="Source Sans Pro" pitchFamily="34" charset="-122"/>
                <a:cs typeface="Source Sans Pro" pitchFamily="34" charset="-120"/>
              </a:rPr>
              <a:t>Jika suhu tubuh di atas 38°C dan tidak turun dengan obat.</a:t>
            </a:r>
            <a:endParaRPr lang="en-US" sz="1600" dirty="0"/>
          </a:p>
        </p:txBody>
      </p:sp>
      <p:sp>
        <p:nvSpPr>
          <p:cNvPr id="8" name="Shape 5"/>
          <p:cNvSpPr/>
          <p:nvPr/>
        </p:nvSpPr>
        <p:spPr>
          <a:xfrm>
            <a:off x="718066" y="3592354"/>
            <a:ext cx="461605" cy="461605"/>
          </a:xfrm>
          <a:prstGeom prst="roundRect">
            <a:avLst>
              <a:gd name="adj" fmla="val 6667"/>
            </a:avLst>
          </a:prstGeom>
          <a:solidFill>
            <a:srgbClr val="F3EEE3"/>
          </a:solidFill>
          <a:ln/>
        </p:spPr>
      </p:sp>
      <p:sp>
        <p:nvSpPr>
          <p:cNvPr id="9" name="Text 6"/>
          <p:cNvSpPr/>
          <p:nvPr/>
        </p:nvSpPr>
        <p:spPr>
          <a:xfrm>
            <a:off x="794980" y="3630751"/>
            <a:ext cx="307658" cy="384691"/>
          </a:xfrm>
          <a:prstGeom prst="rect">
            <a:avLst/>
          </a:prstGeom>
          <a:noFill/>
          <a:ln/>
        </p:spPr>
        <p:txBody>
          <a:bodyPr wrap="none" lIns="0" tIns="0" rIns="0" bIns="0" rtlCol="0" anchor="t"/>
          <a:lstStyle/>
          <a:p>
            <a:pPr marL="0" indent="0" algn="ctr">
              <a:lnSpc>
                <a:spcPts val="2400"/>
              </a:lnSpc>
              <a:buNone/>
            </a:pPr>
            <a:r>
              <a:rPr lang="en-US" sz="2400" dirty="0">
                <a:solidFill>
                  <a:srgbClr val="2B4150"/>
                </a:solidFill>
                <a:latin typeface="MuseoModerno Medium" pitchFamily="34" charset="0"/>
                <a:ea typeface="MuseoModerno Medium" pitchFamily="34" charset="-122"/>
                <a:cs typeface="MuseoModerno Medium" pitchFamily="34" charset="-120"/>
              </a:rPr>
              <a:t>2</a:t>
            </a:r>
            <a:endParaRPr lang="en-US" sz="2400" dirty="0"/>
          </a:p>
        </p:txBody>
      </p:sp>
      <p:sp>
        <p:nvSpPr>
          <p:cNvPr id="10" name="Text 7"/>
          <p:cNvSpPr/>
          <p:nvPr/>
        </p:nvSpPr>
        <p:spPr>
          <a:xfrm>
            <a:off x="1384816" y="3592354"/>
            <a:ext cx="2564606" cy="320516"/>
          </a:xfrm>
          <a:prstGeom prst="rect">
            <a:avLst/>
          </a:prstGeom>
          <a:noFill/>
          <a:ln/>
        </p:spPr>
        <p:txBody>
          <a:bodyPr wrap="none" lIns="0" tIns="0" rIns="0" bIns="0" rtlCol="0" anchor="t"/>
          <a:lstStyle/>
          <a:p>
            <a:pPr marL="0" indent="0">
              <a:lnSpc>
                <a:spcPts val="2500"/>
              </a:lnSpc>
              <a:buNone/>
            </a:pPr>
            <a:r>
              <a:rPr lang="en-US" sz="2000" b="1" dirty="0">
                <a:solidFill>
                  <a:srgbClr val="2B4150"/>
                </a:solidFill>
                <a:latin typeface="MuseoModerno Medium" pitchFamily="34" charset="0"/>
                <a:ea typeface="MuseoModerno Medium" pitchFamily="34" charset="-122"/>
                <a:cs typeface="MuseoModerno Medium" pitchFamily="34" charset="-120"/>
              </a:rPr>
              <a:t>Nyeri Hebat</a:t>
            </a:r>
            <a:endParaRPr lang="en-US" sz="2000" b="1" dirty="0"/>
          </a:p>
        </p:txBody>
      </p:sp>
      <p:sp>
        <p:nvSpPr>
          <p:cNvPr id="11" name="Text 8"/>
          <p:cNvSpPr/>
          <p:nvPr/>
        </p:nvSpPr>
        <p:spPr>
          <a:xfrm>
            <a:off x="1384816" y="4035862"/>
            <a:ext cx="7041118" cy="328136"/>
          </a:xfrm>
          <a:prstGeom prst="rect">
            <a:avLst/>
          </a:prstGeom>
          <a:noFill/>
          <a:ln/>
        </p:spPr>
        <p:txBody>
          <a:bodyPr wrap="none" lIns="0" tIns="0" rIns="0" bIns="0" rtlCol="0" anchor="t"/>
          <a:lstStyle/>
          <a:p>
            <a:pPr marL="0" indent="0">
              <a:lnSpc>
                <a:spcPts val="2550"/>
              </a:lnSpc>
              <a:buNone/>
            </a:pPr>
            <a:r>
              <a:rPr lang="en-US" sz="1600" dirty="0">
                <a:solidFill>
                  <a:srgbClr val="2B4150"/>
                </a:solidFill>
                <a:latin typeface="Source Sans Pro" pitchFamily="34" charset="0"/>
                <a:ea typeface="Source Sans Pro" pitchFamily="34" charset="-122"/>
                <a:cs typeface="Source Sans Pro" pitchFamily="34" charset="-120"/>
              </a:rPr>
              <a:t>Nyeri yang tidak mereda dengan obat pereda nyeri.</a:t>
            </a:r>
            <a:endParaRPr lang="en-US" sz="1600" dirty="0"/>
          </a:p>
        </p:txBody>
      </p:sp>
      <p:sp>
        <p:nvSpPr>
          <p:cNvPr id="12" name="Shape 9"/>
          <p:cNvSpPr/>
          <p:nvPr/>
        </p:nvSpPr>
        <p:spPr>
          <a:xfrm>
            <a:off x="718066" y="4799886"/>
            <a:ext cx="461605" cy="461605"/>
          </a:xfrm>
          <a:prstGeom prst="roundRect">
            <a:avLst>
              <a:gd name="adj" fmla="val 6667"/>
            </a:avLst>
          </a:prstGeom>
          <a:solidFill>
            <a:srgbClr val="F3EEE3"/>
          </a:solidFill>
          <a:ln/>
        </p:spPr>
      </p:sp>
      <p:sp>
        <p:nvSpPr>
          <p:cNvPr id="13" name="Text 10"/>
          <p:cNvSpPr/>
          <p:nvPr/>
        </p:nvSpPr>
        <p:spPr>
          <a:xfrm>
            <a:off x="794980" y="4838283"/>
            <a:ext cx="307658" cy="384691"/>
          </a:xfrm>
          <a:prstGeom prst="rect">
            <a:avLst/>
          </a:prstGeom>
          <a:noFill/>
          <a:ln/>
        </p:spPr>
        <p:txBody>
          <a:bodyPr wrap="none" lIns="0" tIns="0" rIns="0" bIns="0" rtlCol="0" anchor="t"/>
          <a:lstStyle/>
          <a:p>
            <a:pPr marL="0" indent="0" algn="ctr">
              <a:lnSpc>
                <a:spcPts val="2400"/>
              </a:lnSpc>
              <a:buNone/>
            </a:pPr>
            <a:r>
              <a:rPr lang="en-US" sz="2400" dirty="0">
                <a:solidFill>
                  <a:srgbClr val="2B4150"/>
                </a:solidFill>
                <a:latin typeface="MuseoModerno Medium" pitchFamily="34" charset="0"/>
                <a:ea typeface="MuseoModerno Medium" pitchFamily="34" charset="-122"/>
                <a:cs typeface="MuseoModerno Medium" pitchFamily="34" charset="-120"/>
              </a:rPr>
              <a:t>3</a:t>
            </a:r>
            <a:endParaRPr lang="en-US" sz="2400" dirty="0"/>
          </a:p>
        </p:txBody>
      </p:sp>
      <p:sp>
        <p:nvSpPr>
          <p:cNvPr id="14" name="Text 11"/>
          <p:cNvSpPr/>
          <p:nvPr/>
        </p:nvSpPr>
        <p:spPr>
          <a:xfrm>
            <a:off x="1384816" y="4799886"/>
            <a:ext cx="2751892" cy="320516"/>
          </a:xfrm>
          <a:prstGeom prst="rect">
            <a:avLst/>
          </a:prstGeom>
          <a:noFill/>
          <a:ln/>
        </p:spPr>
        <p:txBody>
          <a:bodyPr wrap="none" lIns="0" tIns="0" rIns="0" bIns="0" rtlCol="0" anchor="t"/>
          <a:lstStyle/>
          <a:p>
            <a:pPr marL="0" indent="0">
              <a:lnSpc>
                <a:spcPts val="2500"/>
              </a:lnSpc>
              <a:buNone/>
            </a:pPr>
            <a:r>
              <a:rPr lang="en-US" sz="2000" b="1" dirty="0">
                <a:solidFill>
                  <a:srgbClr val="2B4150"/>
                </a:solidFill>
                <a:latin typeface="MuseoModerno Medium" pitchFamily="34" charset="0"/>
                <a:ea typeface="MuseoModerno Medium" pitchFamily="34" charset="-122"/>
                <a:cs typeface="MuseoModerno Medium" pitchFamily="34" charset="-120"/>
              </a:rPr>
              <a:t>Perdarahan Abnormal</a:t>
            </a:r>
            <a:endParaRPr lang="en-US" sz="2000" b="1" dirty="0"/>
          </a:p>
        </p:txBody>
      </p:sp>
      <p:sp>
        <p:nvSpPr>
          <p:cNvPr id="15" name="Text 12"/>
          <p:cNvSpPr/>
          <p:nvPr/>
        </p:nvSpPr>
        <p:spPr>
          <a:xfrm>
            <a:off x="1384816" y="5243393"/>
            <a:ext cx="7041118" cy="328136"/>
          </a:xfrm>
          <a:prstGeom prst="rect">
            <a:avLst/>
          </a:prstGeom>
          <a:noFill/>
          <a:ln/>
        </p:spPr>
        <p:txBody>
          <a:bodyPr wrap="none" lIns="0" tIns="0" rIns="0" bIns="0" rtlCol="0" anchor="t"/>
          <a:lstStyle/>
          <a:p>
            <a:pPr marL="0" indent="0">
              <a:lnSpc>
                <a:spcPts val="2550"/>
              </a:lnSpc>
              <a:buNone/>
            </a:pPr>
            <a:r>
              <a:rPr lang="en-US" sz="1600" dirty="0">
                <a:solidFill>
                  <a:srgbClr val="2B4150"/>
                </a:solidFill>
                <a:latin typeface="Source Sans Pro" pitchFamily="34" charset="0"/>
                <a:ea typeface="Source Sans Pro" pitchFamily="34" charset="-122"/>
                <a:cs typeface="Source Sans Pro" pitchFamily="34" charset="-120"/>
              </a:rPr>
              <a:t>Perdarahan berlebihan atau tidak normal.</a:t>
            </a:r>
            <a:endParaRPr lang="en-US" sz="1600" dirty="0"/>
          </a:p>
        </p:txBody>
      </p:sp>
      <p:sp>
        <p:nvSpPr>
          <p:cNvPr id="16" name="Shape 13"/>
          <p:cNvSpPr/>
          <p:nvPr/>
        </p:nvSpPr>
        <p:spPr>
          <a:xfrm>
            <a:off x="718066" y="6007418"/>
            <a:ext cx="461605" cy="461605"/>
          </a:xfrm>
          <a:prstGeom prst="roundRect">
            <a:avLst>
              <a:gd name="adj" fmla="val 6667"/>
            </a:avLst>
          </a:prstGeom>
          <a:solidFill>
            <a:srgbClr val="F3EEE3"/>
          </a:solidFill>
          <a:ln/>
        </p:spPr>
      </p:sp>
      <p:sp>
        <p:nvSpPr>
          <p:cNvPr id="17" name="Text 14"/>
          <p:cNvSpPr/>
          <p:nvPr/>
        </p:nvSpPr>
        <p:spPr>
          <a:xfrm>
            <a:off x="794980" y="6045815"/>
            <a:ext cx="307658" cy="384691"/>
          </a:xfrm>
          <a:prstGeom prst="rect">
            <a:avLst/>
          </a:prstGeom>
          <a:noFill/>
          <a:ln/>
        </p:spPr>
        <p:txBody>
          <a:bodyPr wrap="none" lIns="0" tIns="0" rIns="0" bIns="0" rtlCol="0" anchor="t"/>
          <a:lstStyle/>
          <a:p>
            <a:pPr marL="0" indent="0" algn="ctr">
              <a:lnSpc>
                <a:spcPts val="2400"/>
              </a:lnSpc>
              <a:buNone/>
            </a:pPr>
            <a:r>
              <a:rPr lang="en-US" sz="2400" dirty="0">
                <a:solidFill>
                  <a:srgbClr val="2B4150"/>
                </a:solidFill>
                <a:latin typeface="MuseoModerno Medium" pitchFamily="34" charset="0"/>
                <a:ea typeface="MuseoModerno Medium" pitchFamily="34" charset="-122"/>
                <a:cs typeface="MuseoModerno Medium" pitchFamily="34" charset="-120"/>
              </a:rPr>
              <a:t>4</a:t>
            </a:r>
            <a:endParaRPr lang="en-US" sz="2400" dirty="0"/>
          </a:p>
        </p:txBody>
      </p:sp>
      <p:sp>
        <p:nvSpPr>
          <p:cNvPr id="18" name="Text 15"/>
          <p:cNvSpPr/>
          <p:nvPr/>
        </p:nvSpPr>
        <p:spPr>
          <a:xfrm>
            <a:off x="1384816" y="6007418"/>
            <a:ext cx="2564606" cy="320516"/>
          </a:xfrm>
          <a:prstGeom prst="rect">
            <a:avLst/>
          </a:prstGeom>
          <a:noFill/>
          <a:ln/>
        </p:spPr>
        <p:txBody>
          <a:bodyPr wrap="none" lIns="0" tIns="0" rIns="0" bIns="0" rtlCol="0" anchor="t"/>
          <a:lstStyle/>
          <a:p>
            <a:pPr marL="0" indent="0">
              <a:lnSpc>
                <a:spcPts val="2500"/>
              </a:lnSpc>
              <a:buNone/>
            </a:pPr>
            <a:r>
              <a:rPr lang="en-US" sz="2000" b="1" dirty="0">
                <a:solidFill>
                  <a:srgbClr val="2B4150"/>
                </a:solidFill>
                <a:latin typeface="MuseoModerno Medium" pitchFamily="34" charset="0"/>
                <a:ea typeface="MuseoModerno Medium" pitchFamily="34" charset="-122"/>
                <a:cs typeface="MuseoModerno Medium" pitchFamily="34" charset="-120"/>
              </a:rPr>
              <a:t>Gejala Mastitis</a:t>
            </a:r>
            <a:endParaRPr lang="en-US" sz="2000" b="1" dirty="0"/>
          </a:p>
        </p:txBody>
      </p:sp>
      <p:sp>
        <p:nvSpPr>
          <p:cNvPr id="19" name="Text 16"/>
          <p:cNvSpPr/>
          <p:nvPr/>
        </p:nvSpPr>
        <p:spPr>
          <a:xfrm>
            <a:off x="1384816" y="6450925"/>
            <a:ext cx="7041118" cy="328136"/>
          </a:xfrm>
          <a:prstGeom prst="rect">
            <a:avLst/>
          </a:prstGeom>
          <a:noFill/>
          <a:ln/>
        </p:spPr>
        <p:txBody>
          <a:bodyPr wrap="none" lIns="0" tIns="0" rIns="0" bIns="0" rtlCol="0" anchor="t"/>
          <a:lstStyle/>
          <a:p>
            <a:pPr marL="0" indent="0">
              <a:lnSpc>
                <a:spcPts val="2550"/>
              </a:lnSpc>
              <a:buNone/>
            </a:pPr>
            <a:r>
              <a:rPr lang="en-US" sz="1600" dirty="0">
                <a:solidFill>
                  <a:srgbClr val="2B4150"/>
                </a:solidFill>
                <a:latin typeface="Source Sans Pro" pitchFamily="34" charset="0"/>
                <a:ea typeface="Source Sans Pro" pitchFamily="34" charset="-122"/>
                <a:cs typeface="Source Sans Pro" pitchFamily="34" charset="-120"/>
              </a:rPr>
              <a:t>Gejala mastitis tidak membaik setelah 24-48 jam perawatan di rumah.</a:t>
            </a:r>
            <a:endParaRPr lang="en-US" sz="1600" dirty="0"/>
          </a:p>
        </p:txBody>
      </p:sp>
      <p:sp>
        <p:nvSpPr>
          <p:cNvPr id="20" name="Text 17"/>
          <p:cNvSpPr/>
          <p:nvPr/>
        </p:nvSpPr>
        <p:spPr>
          <a:xfrm>
            <a:off x="718066" y="7009805"/>
            <a:ext cx="7707868" cy="656273"/>
          </a:xfrm>
          <a:prstGeom prst="rect">
            <a:avLst/>
          </a:prstGeom>
          <a:noFill/>
          <a:ln/>
        </p:spPr>
        <p:txBody>
          <a:bodyPr wrap="square" lIns="0" tIns="0" rIns="0" bIns="0" rtlCol="0" anchor="t"/>
          <a:lstStyle/>
          <a:p>
            <a:pPr marL="0" indent="0">
              <a:lnSpc>
                <a:spcPts val="2550"/>
              </a:lnSpc>
              <a:buNone/>
            </a:pPr>
            <a:r>
              <a:rPr lang="en-US" sz="1600" dirty="0">
                <a:solidFill>
                  <a:srgbClr val="2B4150"/>
                </a:solidFill>
                <a:latin typeface="Source Sans Pro" pitchFamily="34" charset="0"/>
                <a:ea typeface="Source Sans Pro" pitchFamily="34" charset="-122"/>
                <a:cs typeface="Source Sans Pro" pitchFamily="34" charset="-120"/>
              </a:rPr>
              <a:t>Jangan ragu untuk mencari pertolongan medis jika muncul gejala baru yang mengkhawatirkan. Kesehatan ibu dan bayi adalah prioritas utama.</a:t>
            </a:r>
            <a:endParaRPr lang="en-US"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3" name="Text 0"/>
          <p:cNvSpPr/>
          <p:nvPr/>
        </p:nvSpPr>
        <p:spPr>
          <a:xfrm>
            <a:off x="6206252" y="729139"/>
            <a:ext cx="7704296" cy="1285399"/>
          </a:xfrm>
          <a:prstGeom prst="rect">
            <a:avLst/>
          </a:prstGeom>
          <a:noFill/>
          <a:ln/>
        </p:spPr>
        <p:txBody>
          <a:bodyPr wrap="square" lIns="0" tIns="0" rIns="0" bIns="0" rtlCol="0" anchor="t"/>
          <a:lstStyle/>
          <a:p>
            <a:pPr marL="0" indent="0">
              <a:lnSpc>
                <a:spcPts val="5050"/>
              </a:lnSpc>
              <a:buNone/>
            </a:pPr>
            <a:r>
              <a:rPr lang="en-US" sz="4000" b="1" dirty="0">
                <a:solidFill>
                  <a:srgbClr val="C00000"/>
                </a:solidFill>
                <a:latin typeface="MuseoModerno Medium" pitchFamily="34" charset="0"/>
                <a:ea typeface="MuseoModerno Medium" pitchFamily="34" charset="-122"/>
                <a:cs typeface="MuseoModerno Medium" pitchFamily="34" charset="-120"/>
              </a:rPr>
              <a:t>Penyebab Perdarahan Postpartum</a:t>
            </a:r>
            <a:endParaRPr lang="en-US" sz="4000" b="1" dirty="0">
              <a:solidFill>
                <a:srgbClr val="C00000"/>
              </a:solidFill>
            </a:endParaRPr>
          </a:p>
        </p:txBody>
      </p:sp>
      <p:sp>
        <p:nvSpPr>
          <p:cNvPr id="4" name="Shape 1"/>
          <p:cNvSpPr/>
          <p:nvPr/>
        </p:nvSpPr>
        <p:spPr>
          <a:xfrm>
            <a:off x="6206252" y="2554367"/>
            <a:ext cx="462796" cy="462796"/>
          </a:xfrm>
          <a:prstGeom prst="roundRect">
            <a:avLst>
              <a:gd name="adj" fmla="val 6667"/>
            </a:avLst>
          </a:prstGeom>
          <a:solidFill>
            <a:srgbClr val="F3EEE3"/>
          </a:solidFill>
          <a:ln/>
        </p:spPr>
      </p:sp>
      <p:sp>
        <p:nvSpPr>
          <p:cNvPr id="5" name="Text 2"/>
          <p:cNvSpPr/>
          <p:nvPr/>
        </p:nvSpPr>
        <p:spPr>
          <a:xfrm>
            <a:off x="6283345" y="2592884"/>
            <a:ext cx="308491" cy="385643"/>
          </a:xfrm>
          <a:prstGeom prst="rect">
            <a:avLst/>
          </a:prstGeom>
          <a:noFill/>
          <a:ln/>
        </p:spPr>
        <p:txBody>
          <a:bodyPr wrap="none" lIns="0" tIns="0" rIns="0" bIns="0" rtlCol="0" anchor="t"/>
          <a:lstStyle/>
          <a:p>
            <a:pPr marL="0" indent="0" algn="ctr">
              <a:lnSpc>
                <a:spcPts val="2400"/>
              </a:lnSpc>
              <a:buNone/>
            </a:pPr>
            <a:r>
              <a:rPr lang="en-US" sz="2400" dirty="0">
                <a:solidFill>
                  <a:srgbClr val="2B4150"/>
                </a:solidFill>
                <a:latin typeface="MuseoModerno Medium" pitchFamily="34" charset="0"/>
                <a:ea typeface="MuseoModerno Medium" pitchFamily="34" charset="-122"/>
                <a:cs typeface="MuseoModerno Medium" pitchFamily="34" charset="-120"/>
              </a:rPr>
              <a:t>1</a:t>
            </a:r>
            <a:endParaRPr lang="en-US" sz="2400" dirty="0"/>
          </a:p>
        </p:txBody>
      </p:sp>
      <p:sp>
        <p:nvSpPr>
          <p:cNvPr id="6" name="Text 3"/>
          <p:cNvSpPr/>
          <p:nvPr/>
        </p:nvSpPr>
        <p:spPr>
          <a:xfrm>
            <a:off x="6874669" y="2554367"/>
            <a:ext cx="2571036" cy="321231"/>
          </a:xfrm>
          <a:prstGeom prst="rect">
            <a:avLst/>
          </a:prstGeom>
          <a:noFill/>
          <a:ln/>
        </p:spPr>
        <p:txBody>
          <a:bodyPr wrap="none" lIns="0" tIns="0" rIns="0" bIns="0" rtlCol="0" anchor="t"/>
          <a:lstStyle/>
          <a:p>
            <a:pPr marL="0" indent="0">
              <a:lnSpc>
                <a:spcPts val="2500"/>
              </a:lnSpc>
              <a:buNone/>
            </a:pPr>
            <a:r>
              <a:rPr lang="en-US" sz="2000" b="1" dirty="0">
                <a:solidFill>
                  <a:srgbClr val="C00000"/>
                </a:solidFill>
                <a:latin typeface="MuseoModerno Medium" pitchFamily="34" charset="0"/>
                <a:ea typeface="MuseoModerno Medium" pitchFamily="34" charset="-122"/>
                <a:cs typeface="MuseoModerno Medium" pitchFamily="34" charset="-120"/>
              </a:rPr>
              <a:t>Atonia Uteri (Tone)</a:t>
            </a:r>
            <a:endParaRPr lang="en-US" sz="2000" b="1" dirty="0">
              <a:solidFill>
                <a:srgbClr val="C00000"/>
              </a:solidFill>
            </a:endParaRPr>
          </a:p>
        </p:txBody>
      </p:sp>
      <p:sp>
        <p:nvSpPr>
          <p:cNvPr id="7" name="Text 4"/>
          <p:cNvSpPr/>
          <p:nvPr/>
        </p:nvSpPr>
        <p:spPr>
          <a:xfrm>
            <a:off x="6874669" y="2998946"/>
            <a:ext cx="3080980" cy="2632710"/>
          </a:xfrm>
          <a:prstGeom prst="rect">
            <a:avLst/>
          </a:prstGeom>
          <a:noFill/>
          <a:ln/>
        </p:spPr>
        <p:txBody>
          <a:bodyPr wrap="square" lIns="0" tIns="0" rIns="0" bIns="0" rtlCol="0" anchor="t"/>
          <a:lstStyle/>
          <a:p>
            <a:pPr marL="0" indent="0">
              <a:lnSpc>
                <a:spcPts val="2550"/>
              </a:lnSpc>
              <a:buNone/>
            </a:pPr>
            <a:r>
              <a:rPr lang="en-US" sz="1600" dirty="0">
                <a:solidFill>
                  <a:srgbClr val="2B4150"/>
                </a:solidFill>
                <a:latin typeface="Source Sans Pro" pitchFamily="34" charset="0"/>
                <a:ea typeface="Source Sans Pro" pitchFamily="34" charset="-122"/>
                <a:cs typeface="Source Sans Pro" pitchFamily="34" charset="-120"/>
              </a:rPr>
              <a:t>Atonia uteri, kondisi ketika uterus tidak berkontraksi dengan baik setelah persalinan, adalah penyebab paling umum PPP (70-80%). Faktor risiko meliputi persalinan lama, distensi uterus berlebihan (kehamilan ganda), dan paritas tinggi.</a:t>
            </a:r>
            <a:endParaRPr lang="en-US" sz="1600" dirty="0"/>
          </a:p>
        </p:txBody>
      </p:sp>
      <p:sp>
        <p:nvSpPr>
          <p:cNvPr id="8" name="Shape 5"/>
          <p:cNvSpPr/>
          <p:nvPr/>
        </p:nvSpPr>
        <p:spPr>
          <a:xfrm>
            <a:off x="10161270" y="2554367"/>
            <a:ext cx="462796" cy="462796"/>
          </a:xfrm>
          <a:prstGeom prst="roundRect">
            <a:avLst>
              <a:gd name="adj" fmla="val 6667"/>
            </a:avLst>
          </a:prstGeom>
          <a:solidFill>
            <a:srgbClr val="F3EEE3"/>
          </a:solidFill>
          <a:ln/>
        </p:spPr>
      </p:sp>
      <p:sp>
        <p:nvSpPr>
          <p:cNvPr id="9" name="Text 6"/>
          <p:cNvSpPr/>
          <p:nvPr/>
        </p:nvSpPr>
        <p:spPr>
          <a:xfrm>
            <a:off x="10238363" y="2592884"/>
            <a:ext cx="308491" cy="385643"/>
          </a:xfrm>
          <a:prstGeom prst="rect">
            <a:avLst/>
          </a:prstGeom>
          <a:noFill/>
          <a:ln/>
        </p:spPr>
        <p:txBody>
          <a:bodyPr wrap="none" lIns="0" tIns="0" rIns="0" bIns="0" rtlCol="0" anchor="t"/>
          <a:lstStyle/>
          <a:p>
            <a:pPr marL="0" indent="0" algn="ctr">
              <a:lnSpc>
                <a:spcPts val="2400"/>
              </a:lnSpc>
              <a:buNone/>
            </a:pPr>
            <a:r>
              <a:rPr lang="en-US" sz="2400" dirty="0">
                <a:solidFill>
                  <a:srgbClr val="2B4150"/>
                </a:solidFill>
                <a:latin typeface="MuseoModerno Medium" pitchFamily="34" charset="0"/>
                <a:ea typeface="MuseoModerno Medium" pitchFamily="34" charset="-122"/>
                <a:cs typeface="MuseoModerno Medium" pitchFamily="34" charset="-120"/>
              </a:rPr>
              <a:t>2</a:t>
            </a:r>
            <a:endParaRPr lang="en-US" sz="2400" dirty="0"/>
          </a:p>
        </p:txBody>
      </p:sp>
      <p:sp>
        <p:nvSpPr>
          <p:cNvPr id="10" name="Text 7"/>
          <p:cNvSpPr/>
          <p:nvPr/>
        </p:nvSpPr>
        <p:spPr>
          <a:xfrm>
            <a:off x="10829687" y="2554367"/>
            <a:ext cx="2571036" cy="321231"/>
          </a:xfrm>
          <a:prstGeom prst="rect">
            <a:avLst/>
          </a:prstGeom>
          <a:noFill/>
          <a:ln/>
        </p:spPr>
        <p:txBody>
          <a:bodyPr wrap="none" lIns="0" tIns="0" rIns="0" bIns="0" rtlCol="0" anchor="t"/>
          <a:lstStyle/>
          <a:p>
            <a:pPr marL="0" indent="0">
              <a:lnSpc>
                <a:spcPts val="2500"/>
              </a:lnSpc>
              <a:buNone/>
            </a:pPr>
            <a:r>
              <a:rPr lang="en-US" sz="2000" b="1" dirty="0">
                <a:solidFill>
                  <a:srgbClr val="C00000"/>
                </a:solidFill>
                <a:latin typeface="MuseoModerno Medium" pitchFamily="34" charset="0"/>
                <a:ea typeface="MuseoModerno Medium" pitchFamily="34" charset="-122"/>
                <a:cs typeface="MuseoModerno Medium" pitchFamily="34" charset="-120"/>
              </a:rPr>
              <a:t>Robekan Jalan Lahir (Trauma)</a:t>
            </a:r>
            <a:endParaRPr lang="en-US" sz="2000" b="1" dirty="0">
              <a:solidFill>
                <a:srgbClr val="C00000"/>
              </a:solidFill>
            </a:endParaRPr>
          </a:p>
        </p:txBody>
      </p:sp>
      <p:sp>
        <p:nvSpPr>
          <p:cNvPr id="11" name="Text 8"/>
          <p:cNvSpPr/>
          <p:nvPr/>
        </p:nvSpPr>
        <p:spPr>
          <a:xfrm>
            <a:off x="10829687" y="2998946"/>
            <a:ext cx="3080980" cy="1974533"/>
          </a:xfrm>
          <a:prstGeom prst="rect">
            <a:avLst/>
          </a:prstGeom>
          <a:noFill/>
          <a:ln/>
        </p:spPr>
        <p:txBody>
          <a:bodyPr wrap="square" lIns="0" tIns="0" rIns="0" bIns="0" rtlCol="0" anchor="t"/>
          <a:lstStyle/>
          <a:p>
            <a:pPr marL="0" indent="0">
              <a:lnSpc>
                <a:spcPts val="2550"/>
              </a:lnSpc>
              <a:buNone/>
            </a:pPr>
            <a:r>
              <a:rPr lang="en-US" sz="1600" dirty="0">
                <a:solidFill>
                  <a:srgbClr val="2B4150"/>
                </a:solidFill>
                <a:latin typeface="Source Sans Pro" pitchFamily="34" charset="0"/>
                <a:ea typeface="Source Sans Pro" pitchFamily="34" charset="-122"/>
                <a:cs typeface="Source Sans Pro" pitchFamily="34" charset="-120"/>
              </a:rPr>
              <a:t>Robekan jalan lahir, termasuk episiotomi, laserasi perineum, dan robekan serviks, dapat menyebabkan PPP. Penanganan yang tepat dan cepat diperlukan untuk menghentikan perdarahan.</a:t>
            </a:r>
            <a:endParaRPr lang="en-US" sz="1600" dirty="0"/>
          </a:p>
        </p:txBody>
      </p:sp>
      <p:sp>
        <p:nvSpPr>
          <p:cNvPr id="12" name="Shape 9"/>
          <p:cNvSpPr/>
          <p:nvPr/>
        </p:nvSpPr>
        <p:spPr>
          <a:xfrm>
            <a:off x="6206252" y="6068616"/>
            <a:ext cx="462796" cy="462796"/>
          </a:xfrm>
          <a:prstGeom prst="roundRect">
            <a:avLst>
              <a:gd name="adj" fmla="val 6667"/>
            </a:avLst>
          </a:prstGeom>
          <a:solidFill>
            <a:srgbClr val="F3EEE3"/>
          </a:solidFill>
          <a:ln/>
        </p:spPr>
      </p:sp>
      <p:sp>
        <p:nvSpPr>
          <p:cNvPr id="13" name="Text 10"/>
          <p:cNvSpPr/>
          <p:nvPr/>
        </p:nvSpPr>
        <p:spPr>
          <a:xfrm>
            <a:off x="6283345" y="6107132"/>
            <a:ext cx="308491" cy="385643"/>
          </a:xfrm>
          <a:prstGeom prst="rect">
            <a:avLst/>
          </a:prstGeom>
          <a:noFill/>
          <a:ln/>
        </p:spPr>
        <p:txBody>
          <a:bodyPr wrap="none" lIns="0" tIns="0" rIns="0" bIns="0" rtlCol="0" anchor="t"/>
          <a:lstStyle/>
          <a:p>
            <a:pPr marL="0" indent="0" algn="ctr">
              <a:lnSpc>
                <a:spcPts val="2400"/>
              </a:lnSpc>
              <a:buNone/>
            </a:pPr>
            <a:r>
              <a:rPr lang="en-US" sz="2400" dirty="0">
                <a:solidFill>
                  <a:srgbClr val="2B4150"/>
                </a:solidFill>
                <a:latin typeface="MuseoModerno Medium" pitchFamily="34" charset="0"/>
                <a:ea typeface="MuseoModerno Medium" pitchFamily="34" charset="-122"/>
                <a:cs typeface="MuseoModerno Medium" pitchFamily="34" charset="-120"/>
              </a:rPr>
              <a:t>3</a:t>
            </a:r>
            <a:endParaRPr lang="en-US" sz="2400" dirty="0"/>
          </a:p>
        </p:txBody>
      </p:sp>
      <p:sp>
        <p:nvSpPr>
          <p:cNvPr id="14" name="Text 11"/>
          <p:cNvSpPr/>
          <p:nvPr/>
        </p:nvSpPr>
        <p:spPr>
          <a:xfrm>
            <a:off x="6874669" y="6068616"/>
            <a:ext cx="2571036" cy="321231"/>
          </a:xfrm>
          <a:prstGeom prst="rect">
            <a:avLst/>
          </a:prstGeom>
          <a:noFill/>
          <a:ln/>
        </p:spPr>
        <p:txBody>
          <a:bodyPr wrap="none" lIns="0" tIns="0" rIns="0" bIns="0" rtlCol="0" anchor="t"/>
          <a:lstStyle/>
          <a:p>
            <a:pPr marL="0" indent="0">
              <a:lnSpc>
                <a:spcPts val="2500"/>
              </a:lnSpc>
              <a:buNone/>
            </a:pPr>
            <a:r>
              <a:rPr lang="en-US" sz="2000" b="1" dirty="0" err="1">
                <a:solidFill>
                  <a:srgbClr val="C00000"/>
                </a:solidFill>
                <a:latin typeface="MuseoModerno Medium" pitchFamily="34" charset="0"/>
                <a:ea typeface="MuseoModerno Medium" pitchFamily="34" charset="-122"/>
                <a:cs typeface="MuseoModerno Medium" pitchFamily="34" charset="-120"/>
              </a:rPr>
              <a:t>Retensio</a:t>
            </a:r>
            <a:r>
              <a:rPr lang="en-US" sz="2000" b="1" dirty="0">
                <a:solidFill>
                  <a:srgbClr val="C00000"/>
                </a:solidFill>
                <a:latin typeface="MuseoModerno Medium" pitchFamily="34" charset="0"/>
                <a:ea typeface="MuseoModerno Medium" pitchFamily="34" charset="-122"/>
                <a:cs typeface="MuseoModerno Medium" pitchFamily="34" charset="-120"/>
              </a:rPr>
              <a:t> </a:t>
            </a:r>
            <a:r>
              <a:rPr lang="en-US" sz="2000" b="1" dirty="0" err="1">
                <a:solidFill>
                  <a:srgbClr val="C00000"/>
                </a:solidFill>
                <a:latin typeface="MuseoModerno Medium" pitchFamily="34" charset="0"/>
                <a:ea typeface="MuseoModerno Medium" pitchFamily="34" charset="-122"/>
                <a:cs typeface="MuseoModerno Medium" pitchFamily="34" charset="-120"/>
              </a:rPr>
              <a:t>Plasenta</a:t>
            </a:r>
            <a:r>
              <a:rPr lang="en-US" sz="2000" b="1" dirty="0">
                <a:solidFill>
                  <a:srgbClr val="C00000"/>
                </a:solidFill>
                <a:latin typeface="MuseoModerno Medium" pitchFamily="34" charset="0"/>
                <a:ea typeface="MuseoModerno Medium" pitchFamily="34" charset="-122"/>
                <a:cs typeface="MuseoModerno Medium" pitchFamily="34" charset="-120"/>
              </a:rPr>
              <a:t> (Tissue)</a:t>
            </a:r>
            <a:endParaRPr lang="en-US" sz="2000" b="1" dirty="0">
              <a:solidFill>
                <a:srgbClr val="C00000"/>
              </a:solidFill>
            </a:endParaRPr>
          </a:p>
        </p:txBody>
      </p:sp>
      <p:sp>
        <p:nvSpPr>
          <p:cNvPr id="15" name="Text 12"/>
          <p:cNvSpPr/>
          <p:nvPr/>
        </p:nvSpPr>
        <p:spPr>
          <a:xfrm>
            <a:off x="6874669" y="6513195"/>
            <a:ext cx="7035879" cy="987266"/>
          </a:xfrm>
          <a:prstGeom prst="rect">
            <a:avLst/>
          </a:prstGeom>
          <a:noFill/>
          <a:ln/>
        </p:spPr>
        <p:txBody>
          <a:bodyPr wrap="square" lIns="0" tIns="0" rIns="0" bIns="0" rtlCol="0" anchor="t"/>
          <a:lstStyle/>
          <a:p>
            <a:pPr marL="0" indent="0">
              <a:lnSpc>
                <a:spcPts val="2550"/>
              </a:lnSpc>
              <a:buNone/>
            </a:pPr>
            <a:r>
              <a:rPr lang="en-US" sz="1600" dirty="0">
                <a:solidFill>
                  <a:srgbClr val="2B4150"/>
                </a:solidFill>
                <a:latin typeface="Source Sans Pro" pitchFamily="34" charset="0"/>
                <a:ea typeface="Source Sans Pro" pitchFamily="34" charset="-122"/>
                <a:cs typeface="Source Sans Pro" pitchFamily="34" charset="-120"/>
              </a:rPr>
              <a:t>Retensio plasenta, kondisi ketika plasenta tertahan di dalam uterus, dapat menyebabkan PPP. Tindakan manual atau operasi mungkin diperlukan untuk mengeluarkan plasenta.</a:t>
            </a:r>
            <a:endParaRPr lang="en-US" sz="1600" dirty="0"/>
          </a:p>
        </p:txBody>
      </p:sp>
      <p:pic>
        <p:nvPicPr>
          <p:cNvPr id="3074" name="Picture 2" descr="Atonia Uteri - Gejala, Penyebab dan Penanganan - MHomecare Blog">
            <a:extLst>
              <a:ext uri="{FF2B5EF4-FFF2-40B4-BE49-F238E27FC236}">
                <a16:creationId xmlns:a16="http://schemas.microsoft.com/office/drawing/2014/main" id="{161542F0-E29A-FA06-C5B5-D1F16C4FFD9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051" r="19688"/>
          <a:stretch/>
        </p:blipFill>
        <p:spPr bwMode="auto">
          <a:xfrm>
            <a:off x="0" y="1"/>
            <a:ext cx="5279231" cy="287559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Waspada Solusio Plasenta pada Ibu Hamil!">
            <a:extLst>
              <a:ext uri="{FF2B5EF4-FFF2-40B4-BE49-F238E27FC236}">
                <a16:creationId xmlns:a16="http://schemas.microsoft.com/office/drawing/2014/main" id="{21F9D7CC-3B57-338A-212F-00895D3F050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1213" r="1" b="13610"/>
          <a:stretch/>
        </p:blipFill>
        <p:spPr bwMode="auto">
          <a:xfrm>
            <a:off x="0" y="2875599"/>
            <a:ext cx="5332214" cy="27813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PENCEGAHAN DAN PENATALAKSANAAN CEDERA PERINEUM DALAM PERSALINAN | Moudy E.U  Djami">
            <a:extLst>
              <a:ext uri="{FF2B5EF4-FFF2-40B4-BE49-F238E27FC236}">
                <a16:creationId xmlns:a16="http://schemas.microsoft.com/office/drawing/2014/main" id="{24CC4E18-5B2C-F633-A0C8-E81C218701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663149"/>
            <a:ext cx="5332214" cy="25664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ED9319-3C44-3903-4B73-386C24120923}"/>
              </a:ext>
            </a:extLst>
          </p:cNvPr>
          <p:cNvPicPr>
            <a:picLocks noChangeAspect="1"/>
          </p:cNvPicPr>
          <p:nvPr/>
        </p:nvPicPr>
        <p:blipFill>
          <a:blip r:embed="rId2"/>
          <a:stretch>
            <a:fillRect/>
          </a:stretch>
        </p:blipFill>
        <p:spPr>
          <a:xfrm>
            <a:off x="2499102" y="0"/>
            <a:ext cx="9632196" cy="8229600"/>
          </a:xfrm>
          <a:prstGeom prst="rect">
            <a:avLst/>
          </a:prstGeom>
        </p:spPr>
      </p:pic>
    </p:spTree>
    <p:extLst>
      <p:ext uri="{BB962C8B-B14F-4D97-AF65-F5344CB8AC3E}">
        <p14:creationId xmlns:p14="http://schemas.microsoft.com/office/powerpoint/2010/main" val="23026849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2501622"/>
            <a:ext cx="5670590" cy="708779"/>
          </a:xfrm>
          <a:prstGeom prst="rect">
            <a:avLst/>
          </a:prstGeom>
          <a:noFill/>
          <a:ln/>
        </p:spPr>
        <p:txBody>
          <a:bodyPr wrap="none" lIns="0" tIns="0" rIns="0" bIns="0" rtlCol="0" anchor="t"/>
          <a:lstStyle/>
          <a:p>
            <a:pPr marL="0" indent="0">
              <a:lnSpc>
                <a:spcPts val="5550"/>
              </a:lnSpc>
              <a:buNone/>
            </a:pPr>
            <a:r>
              <a:rPr lang="en-US" sz="4450" dirty="0">
                <a:solidFill>
                  <a:srgbClr val="124E73"/>
                </a:solidFill>
                <a:latin typeface="MuseoModerno Medium" pitchFamily="34" charset="0"/>
                <a:ea typeface="MuseoModerno Medium" pitchFamily="34" charset="-122"/>
                <a:cs typeface="MuseoModerno Medium" pitchFamily="34" charset="-120"/>
              </a:rPr>
              <a:t>Kesimpulan</a:t>
            </a:r>
            <a:endParaRPr lang="en-US" sz="4450" dirty="0"/>
          </a:p>
        </p:txBody>
      </p:sp>
      <p:sp>
        <p:nvSpPr>
          <p:cNvPr id="4" name="Text 1"/>
          <p:cNvSpPr/>
          <p:nvPr/>
        </p:nvSpPr>
        <p:spPr>
          <a:xfrm>
            <a:off x="6280190" y="3550563"/>
            <a:ext cx="7556421" cy="2177415"/>
          </a:xfrm>
          <a:prstGeom prst="rect">
            <a:avLst/>
          </a:prstGeom>
          <a:noFill/>
          <a:ln/>
        </p:spPr>
        <p:txBody>
          <a:bodyPr wrap="square" lIns="0" tIns="0" rIns="0" bIns="0" rtlCol="0" anchor="t"/>
          <a:lstStyle/>
          <a:p>
            <a:pPr marL="0" indent="0">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Deteksi dini komplikasi (perdarahan dan infeksi) sangat penting untuk keselamatan ibu dan bayi. Edukasi ibu tentang tanda dan gejala bahaya serta tindakan pencegahan. Kolaborasi antara tenaga kesehatan dan keluarga untuk pemantauan yang optimal. Keterlibatan aktif ibu dan keluarga dalam pemantauan dan perawatan sangat penting untuk keberhasilan pencegahan dan penanganan komplikasi nifas.</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3" name="Text 0"/>
          <p:cNvSpPr/>
          <p:nvPr/>
        </p:nvSpPr>
        <p:spPr>
          <a:xfrm>
            <a:off x="6275903" y="621030"/>
            <a:ext cx="7564993" cy="1409700"/>
          </a:xfrm>
          <a:prstGeom prst="rect">
            <a:avLst/>
          </a:prstGeom>
          <a:noFill/>
          <a:ln/>
        </p:spPr>
        <p:txBody>
          <a:bodyPr wrap="square" lIns="0" tIns="0" rIns="0" bIns="0" rtlCol="0" anchor="t"/>
          <a:lstStyle/>
          <a:p>
            <a:pPr marL="0" indent="0">
              <a:lnSpc>
                <a:spcPts val="5550"/>
              </a:lnSpc>
              <a:buNone/>
            </a:pPr>
            <a:r>
              <a:rPr lang="en-US" sz="4400" b="1" dirty="0">
                <a:solidFill>
                  <a:srgbClr val="C00000"/>
                </a:solidFill>
                <a:latin typeface="MuseoModerno Medium" pitchFamily="34" charset="0"/>
                <a:ea typeface="MuseoModerno Medium" pitchFamily="34" charset="-122"/>
                <a:cs typeface="MuseoModerno Medium" pitchFamily="34" charset="-120"/>
              </a:rPr>
              <a:t>Tanda dan Gejala Perdarahan Postpartum</a:t>
            </a:r>
            <a:endParaRPr lang="en-US" sz="4400" b="1" dirty="0">
              <a:solidFill>
                <a:srgbClr val="C00000"/>
              </a:solidFill>
            </a:endParaRPr>
          </a:p>
        </p:txBody>
      </p:sp>
      <p:pic>
        <p:nvPicPr>
          <p:cNvPr id="4" name="Image 1" descr="preencoded.png"/>
          <p:cNvPicPr>
            <a:picLocks noChangeAspect="1"/>
          </p:cNvPicPr>
          <p:nvPr/>
        </p:nvPicPr>
        <p:blipFill>
          <a:blip r:embed="rId3">
            <a:duotone>
              <a:prstClr val="black"/>
              <a:srgbClr val="FF0000">
                <a:tint val="45000"/>
                <a:satMod val="400000"/>
              </a:srgbClr>
            </a:duotone>
          </a:blip>
          <a:stretch>
            <a:fillRect/>
          </a:stretch>
        </p:blipFill>
        <p:spPr>
          <a:xfrm>
            <a:off x="6275903" y="2368987"/>
            <a:ext cx="563880" cy="563880"/>
          </a:xfrm>
          <a:prstGeom prst="rect">
            <a:avLst/>
          </a:prstGeom>
        </p:spPr>
      </p:pic>
      <p:sp>
        <p:nvSpPr>
          <p:cNvPr id="5" name="Text 1"/>
          <p:cNvSpPr/>
          <p:nvPr/>
        </p:nvSpPr>
        <p:spPr>
          <a:xfrm>
            <a:off x="6275903" y="3158371"/>
            <a:ext cx="2296120" cy="704850"/>
          </a:xfrm>
          <a:prstGeom prst="rect">
            <a:avLst/>
          </a:prstGeom>
          <a:noFill/>
          <a:ln/>
        </p:spPr>
        <p:txBody>
          <a:bodyPr wrap="square" lIns="0" tIns="0" rIns="0" bIns="0" rtlCol="0" anchor="t"/>
          <a:lstStyle/>
          <a:p>
            <a:pPr marL="0" indent="0" algn="l">
              <a:lnSpc>
                <a:spcPts val="2750"/>
              </a:lnSpc>
              <a:buNone/>
            </a:pPr>
            <a:r>
              <a:rPr lang="en-US" sz="2200" b="1" dirty="0">
                <a:solidFill>
                  <a:srgbClr val="C00000"/>
                </a:solidFill>
                <a:latin typeface="MuseoModerno Medium" pitchFamily="34" charset="0"/>
                <a:ea typeface="MuseoModerno Medium" pitchFamily="34" charset="-122"/>
                <a:cs typeface="MuseoModerno Medium" pitchFamily="34" charset="-120"/>
              </a:rPr>
              <a:t>Perdarahan Berlebihan</a:t>
            </a:r>
            <a:endParaRPr lang="en-US" sz="2200" b="1" dirty="0">
              <a:solidFill>
                <a:srgbClr val="C00000"/>
              </a:solidFill>
            </a:endParaRPr>
          </a:p>
        </p:txBody>
      </p:sp>
      <p:sp>
        <p:nvSpPr>
          <p:cNvPr id="6" name="Text 2"/>
          <p:cNvSpPr/>
          <p:nvPr/>
        </p:nvSpPr>
        <p:spPr>
          <a:xfrm>
            <a:off x="6275903" y="3998476"/>
            <a:ext cx="2296120" cy="3609975"/>
          </a:xfrm>
          <a:prstGeom prst="rect">
            <a:avLst/>
          </a:prstGeom>
          <a:noFill/>
          <a:ln/>
        </p:spPr>
        <p:txBody>
          <a:bodyPr wrap="square" lIns="0" tIns="0" rIns="0" bIns="0" rtlCol="0" anchor="t"/>
          <a:lstStyle/>
          <a:p>
            <a:pPr marL="0" indent="0" algn="l">
              <a:lnSpc>
                <a:spcPts val="2800"/>
              </a:lnSpc>
              <a:buNone/>
            </a:pPr>
            <a:r>
              <a:rPr lang="en-US" sz="1750" dirty="0">
                <a:solidFill>
                  <a:srgbClr val="2B4150"/>
                </a:solidFill>
                <a:latin typeface="Source Sans Pro" pitchFamily="34" charset="0"/>
                <a:ea typeface="Source Sans Pro" pitchFamily="34" charset="-122"/>
                <a:cs typeface="Source Sans Pro" pitchFamily="34" charset="-120"/>
              </a:rPr>
              <a:t>Perdarahan yang berlebihan dan tidak terkontrol setelah persalinan menjadi tanda utama PPP. Pantau jumlah pembalut yang digunakan dan perubahan warna darah.</a:t>
            </a:r>
            <a:endParaRPr lang="en-US" sz="1750" dirty="0"/>
          </a:p>
        </p:txBody>
      </p:sp>
      <p:pic>
        <p:nvPicPr>
          <p:cNvPr id="7" name="Image 2" descr="preencoded.png"/>
          <p:cNvPicPr>
            <a:picLocks noChangeAspect="1"/>
          </p:cNvPicPr>
          <p:nvPr/>
        </p:nvPicPr>
        <p:blipFill>
          <a:blip r:embed="rId4">
            <a:duotone>
              <a:prstClr val="black"/>
              <a:srgbClr val="FF0000">
                <a:tint val="45000"/>
                <a:satMod val="400000"/>
              </a:srgbClr>
            </a:duotone>
          </a:blip>
          <a:stretch>
            <a:fillRect/>
          </a:stretch>
        </p:blipFill>
        <p:spPr>
          <a:xfrm>
            <a:off x="8910280" y="2368987"/>
            <a:ext cx="563880" cy="563880"/>
          </a:xfrm>
          <a:prstGeom prst="rect">
            <a:avLst/>
          </a:prstGeom>
        </p:spPr>
      </p:pic>
      <p:sp>
        <p:nvSpPr>
          <p:cNvPr id="8" name="Text 3"/>
          <p:cNvSpPr/>
          <p:nvPr/>
        </p:nvSpPr>
        <p:spPr>
          <a:xfrm>
            <a:off x="8910280" y="3158371"/>
            <a:ext cx="2296120" cy="352425"/>
          </a:xfrm>
          <a:prstGeom prst="rect">
            <a:avLst/>
          </a:prstGeom>
          <a:noFill/>
          <a:ln/>
        </p:spPr>
        <p:txBody>
          <a:bodyPr wrap="none" lIns="0" tIns="0" rIns="0" bIns="0" rtlCol="0" anchor="t"/>
          <a:lstStyle/>
          <a:p>
            <a:pPr marL="0" indent="0" algn="l">
              <a:lnSpc>
                <a:spcPts val="2750"/>
              </a:lnSpc>
              <a:buNone/>
            </a:pPr>
            <a:r>
              <a:rPr lang="en-US" sz="2200" b="1" dirty="0">
                <a:solidFill>
                  <a:srgbClr val="C00000"/>
                </a:solidFill>
                <a:latin typeface="MuseoModerno Medium" pitchFamily="34" charset="0"/>
                <a:ea typeface="MuseoModerno Medium" pitchFamily="34" charset="-122"/>
                <a:cs typeface="MuseoModerno Medium" pitchFamily="34" charset="-120"/>
              </a:rPr>
              <a:t>Uterus Lunak</a:t>
            </a:r>
            <a:endParaRPr lang="en-US" sz="2200" b="1" dirty="0">
              <a:solidFill>
                <a:srgbClr val="C00000"/>
              </a:solidFill>
            </a:endParaRPr>
          </a:p>
        </p:txBody>
      </p:sp>
      <p:sp>
        <p:nvSpPr>
          <p:cNvPr id="9" name="Text 4"/>
          <p:cNvSpPr/>
          <p:nvPr/>
        </p:nvSpPr>
        <p:spPr>
          <a:xfrm>
            <a:off x="8910280" y="3646051"/>
            <a:ext cx="2296120" cy="2526983"/>
          </a:xfrm>
          <a:prstGeom prst="rect">
            <a:avLst/>
          </a:prstGeom>
          <a:noFill/>
          <a:ln/>
        </p:spPr>
        <p:txBody>
          <a:bodyPr wrap="square" lIns="0" tIns="0" rIns="0" bIns="0" rtlCol="0" anchor="t"/>
          <a:lstStyle/>
          <a:p>
            <a:pPr marL="0" indent="0" algn="l">
              <a:lnSpc>
                <a:spcPts val="2800"/>
              </a:lnSpc>
              <a:buNone/>
            </a:pPr>
            <a:r>
              <a:rPr lang="en-US" sz="1750" dirty="0">
                <a:solidFill>
                  <a:srgbClr val="2B4150"/>
                </a:solidFill>
                <a:latin typeface="Source Sans Pro" pitchFamily="34" charset="0"/>
                <a:ea typeface="Source Sans Pro" pitchFamily="34" charset="-122"/>
                <a:cs typeface="Source Sans Pro" pitchFamily="34" charset="-120"/>
              </a:rPr>
              <a:t>Uterus yang terasa lunak saat diraba menunjukkan atonia uteri. Uterus yang seharusnya keras dan berkontraksi dengan baik setelah persalinan.</a:t>
            </a:r>
            <a:endParaRPr lang="en-US" sz="1750" dirty="0"/>
          </a:p>
        </p:txBody>
      </p:sp>
      <p:pic>
        <p:nvPicPr>
          <p:cNvPr id="10" name="Image 3" descr="preencoded.png"/>
          <p:cNvPicPr>
            <a:picLocks noChangeAspect="1"/>
          </p:cNvPicPr>
          <p:nvPr/>
        </p:nvPicPr>
        <p:blipFill>
          <a:blip r:embed="rId5">
            <a:duotone>
              <a:prstClr val="black"/>
              <a:srgbClr val="FF0000">
                <a:tint val="45000"/>
                <a:satMod val="400000"/>
              </a:srgbClr>
            </a:duotone>
          </a:blip>
          <a:stretch>
            <a:fillRect/>
          </a:stretch>
        </p:blipFill>
        <p:spPr>
          <a:xfrm>
            <a:off x="11544657" y="2368987"/>
            <a:ext cx="563880" cy="563880"/>
          </a:xfrm>
          <a:prstGeom prst="rect">
            <a:avLst/>
          </a:prstGeom>
        </p:spPr>
      </p:pic>
      <p:sp>
        <p:nvSpPr>
          <p:cNvPr id="11" name="Text 5"/>
          <p:cNvSpPr/>
          <p:nvPr/>
        </p:nvSpPr>
        <p:spPr>
          <a:xfrm>
            <a:off x="11544657" y="3158371"/>
            <a:ext cx="2296239" cy="352425"/>
          </a:xfrm>
          <a:prstGeom prst="rect">
            <a:avLst/>
          </a:prstGeom>
          <a:noFill/>
          <a:ln/>
        </p:spPr>
        <p:txBody>
          <a:bodyPr wrap="none" lIns="0" tIns="0" rIns="0" bIns="0" rtlCol="0" anchor="t"/>
          <a:lstStyle/>
          <a:p>
            <a:pPr marL="0" indent="0" algn="l">
              <a:lnSpc>
                <a:spcPts val="2750"/>
              </a:lnSpc>
              <a:buNone/>
            </a:pPr>
            <a:r>
              <a:rPr lang="en-US" sz="2200" b="1" dirty="0">
                <a:solidFill>
                  <a:srgbClr val="C00000"/>
                </a:solidFill>
                <a:latin typeface="MuseoModerno Medium" pitchFamily="34" charset="0"/>
                <a:ea typeface="MuseoModerno Medium" pitchFamily="34" charset="-122"/>
                <a:cs typeface="MuseoModerno Medium" pitchFamily="34" charset="-120"/>
              </a:rPr>
              <a:t>Takikardia</a:t>
            </a:r>
            <a:endParaRPr lang="en-US" sz="2200" b="1" dirty="0">
              <a:solidFill>
                <a:srgbClr val="C00000"/>
              </a:solidFill>
            </a:endParaRPr>
          </a:p>
        </p:txBody>
      </p:sp>
      <p:sp>
        <p:nvSpPr>
          <p:cNvPr id="12" name="Text 6"/>
          <p:cNvSpPr/>
          <p:nvPr/>
        </p:nvSpPr>
        <p:spPr>
          <a:xfrm>
            <a:off x="11544657" y="3646051"/>
            <a:ext cx="2296239" cy="2887980"/>
          </a:xfrm>
          <a:prstGeom prst="rect">
            <a:avLst/>
          </a:prstGeom>
          <a:noFill/>
          <a:ln/>
        </p:spPr>
        <p:txBody>
          <a:bodyPr wrap="square" lIns="0" tIns="0" rIns="0" bIns="0" rtlCol="0" anchor="t"/>
          <a:lstStyle/>
          <a:p>
            <a:pPr marL="0" indent="0" algn="l">
              <a:lnSpc>
                <a:spcPts val="2800"/>
              </a:lnSpc>
              <a:buNone/>
            </a:pPr>
            <a:r>
              <a:rPr lang="en-US" sz="1750" dirty="0">
                <a:solidFill>
                  <a:srgbClr val="2B4150"/>
                </a:solidFill>
                <a:latin typeface="Source Sans Pro" pitchFamily="34" charset="0"/>
                <a:ea typeface="Source Sans Pro" pitchFamily="34" charset="-122"/>
                <a:cs typeface="Source Sans Pro" pitchFamily="34" charset="-120"/>
              </a:rPr>
              <a:t>Peningkatan denyut jantung (takikardia) lebih dari 100 bpm dapat mengindikasikan kehilangan darah yang signifikan. Periksa denyut nadi secara berkala.</a:t>
            </a:r>
            <a:endParaRPr lang="en-US" sz="1750" dirty="0"/>
          </a:p>
        </p:txBody>
      </p:sp>
      <p:pic>
        <p:nvPicPr>
          <p:cNvPr id="4100" name="Picture 4" descr="PERDARAHAN POST PARTUM – Medica Limpo">
            <a:extLst>
              <a:ext uri="{FF2B5EF4-FFF2-40B4-BE49-F238E27FC236}">
                <a16:creationId xmlns:a16="http://schemas.microsoft.com/office/drawing/2014/main" id="{7771437E-D3A5-33E2-C368-E3EE89835C0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0386" y="621030"/>
            <a:ext cx="5646302" cy="69818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3" name="Text 0"/>
          <p:cNvSpPr/>
          <p:nvPr/>
        </p:nvSpPr>
        <p:spPr>
          <a:xfrm>
            <a:off x="692706" y="687110"/>
            <a:ext cx="7758589" cy="1237059"/>
          </a:xfrm>
          <a:prstGeom prst="rect">
            <a:avLst/>
          </a:prstGeom>
          <a:noFill/>
          <a:ln/>
        </p:spPr>
        <p:txBody>
          <a:bodyPr wrap="square" lIns="0" tIns="0" rIns="0" bIns="0" rtlCol="0" anchor="t"/>
          <a:lstStyle/>
          <a:p>
            <a:pPr marL="0" indent="0">
              <a:lnSpc>
                <a:spcPts val="4850"/>
              </a:lnSpc>
              <a:buNone/>
            </a:pPr>
            <a:r>
              <a:rPr lang="en-US" sz="3850" b="1" dirty="0">
                <a:solidFill>
                  <a:srgbClr val="C00000"/>
                </a:solidFill>
                <a:latin typeface="MuseoModerno Medium" pitchFamily="34" charset="0"/>
                <a:ea typeface="MuseoModerno Medium" pitchFamily="34" charset="-122"/>
                <a:cs typeface="MuseoModerno Medium" pitchFamily="34" charset="-120"/>
              </a:rPr>
              <a:t>Pencegahan dan Penanganan Awal Perdarahan Postpartum</a:t>
            </a:r>
            <a:endParaRPr lang="en-US" sz="3850" b="1" dirty="0">
              <a:solidFill>
                <a:srgbClr val="C00000"/>
              </a:solidFill>
            </a:endParaRPr>
          </a:p>
        </p:txBody>
      </p:sp>
      <p:pic>
        <p:nvPicPr>
          <p:cNvPr id="4" name="Image 1" descr="preencoded.png"/>
          <p:cNvPicPr>
            <a:picLocks noChangeAspect="1"/>
          </p:cNvPicPr>
          <p:nvPr/>
        </p:nvPicPr>
        <p:blipFill>
          <a:blip r:embed="rId3"/>
          <a:stretch>
            <a:fillRect/>
          </a:stretch>
        </p:blipFill>
        <p:spPr>
          <a:xfrm>
            <a:off x="692706" y="2220992"/>
            <a:ext cx="989648" cy="1773793"/>
          </a:xfrm>
          <a:prstGeom prst="rect">
            <a:avLst/>
          </a:prstGeom>
        </p:spPr>
      </p:pic>
      <p:sp>
        <p:nvSpPr>
          <p:cNvPr id="5" name="Text 1"/>
          <p:cNvSpPr/>
          <p:nvPr/>
        </p:nvSpPr>
        <p:spPr>
          <a:xfrm>
            <a:off x="1979176" y="2418874"/>
            <a:ext cx="3164681" cy="309205"/>
          </a:xfrm>
          <a:prstGeom prst="rect">
            <a:avLst/>
          </a:prstGeom>
          <a:noFill/>
          <a:ln/>
        </p:spPr>
        <p:txBody>
          <a:bodyPr wrap="none" lIns="0" tIns="0" rIns="0" bIns="0" rtlCol="0" anchor="t"/>
          <a:lstStyle/>
          <a:p>
            <a:pPr marL="0" indent="0" algn="l">
              <a:lnSpc>
                <a:spcPts val="2400"/>
              </a:lnSpc>
              <a:buNone/>
            </a:pPr>
            <a:r>
              <a:rPr lang="en-US" sz="1900" b="1" dirty="0">
                <a:solidFill>
                  <a:srgbClr val="C00000"/>
                </a:solidFill>
                <a:latin typeface="MuseoModerno Medium" pitchFamily="34" charset="0"/>
                <a:ea typeface="MuseoModerno Medium" pitchFamily="34" charset="-122"/>
                <a:cs typeface="MuseoModerno Medium" pitchFamily="34" charset="-120"/>
              </a:rPr>
              <a:t>Manajemen Aktif Kala III</a:t>
            </a:r>
            <a:endParaRPr lang="en-US" sz="1900" b="1" dirty="0">
              <a:solidFill>
                <a:srgbClr val="C00000"/>
              </a:solidFill>
            </a:endParaRPr>
          </a:p>
        </p:txBody>
      </p:sp>
      <p:sp>
        <p:nvSpPr>
          <p:cNvPr id="6" name="Text 2"/>
          <p:cNvSpPr/>
          <p:nvPr/>
        </p:nvSpPr>
        <p:spPr>
          <a:xfrm>
            <a:off x="1979176" y="2846784"/>
            <a:ext cx="6472118" cy="950119"/>
          </a:xfrm>
          <a:prstGeom prst="rect">
            <a:avLst/>
          </a:prstGeom>
          <a:noFill/>
          <a:ln/>
        </p:spPr>
        <p:txBody>
          <a:bodyPr wrap="square" lIns="0" tIns="0" rIns="0" bIns="0" rtlCol="0" anchor="t"/>
          <a:lstStyle/>
          <a:p>
            <a:pPr marL="0" indent="0" algn="l">
              <a:lnSpc>
                <a:spcPts val="2450"/>
              </a:lnSpc>
              <a:buNone/>
            </a:pPr>
            <a:r>
              <a:rPr lang="en-US" sz="1550" dirty="0">
                <a:solidFill>
                  <a:srgbClr val="2B4150"/>
                </a:solidFill>
                <a:latin typeface="Source Sans Pro" pitchFamily="34" charset="0"/>
                <a:ea typeface="Source Sans Pro" pitchFamily="34" charset="-122"/>
                <a:cs typeface="Source Sans Pro" pitchFamily="34" charset="-120"/>
              </a:rPr>
              <a:t>Manajemen aktif kala III (suntikan oksitosin, penegangan tali pusat terkendali, masase uterus) sangat efektif dalam mencegah PPP. Pastikan tindakan ini dilakukan segera setelah bayi lahir.</a:t>
            </a:r>
            <a:endParaRPr lang="en-US" sz="1550" dirty="0"/>
          </a:p>
        </p:txBody>
      </p:sp>
      <p:pic>
        <p:nvPicPr>
          <p:cNvPr id="7" name="Image 2" descr="preencoded.png"/>
          <p:cNvPicPr>
            <a:picLocks noChangeAspect="1"/>
          </p:cNvPicPr>
          <p:nvPr/>
        </p:nvPicPr>
        <p:blipFill>
          <a:blip r:embed="rId4"/>
          <a:stretch>
            <a:fillRect/>
          </a:stretch>
        </p:blipFill>
        <p:spPr>
          <a:xfrm>
            <a:off x="692706" y="3994785"/>
            <a:ext cx="989648" cy="1773793"/>
          </a:xfrm>
          <a:prstGeom prst="rect">
            <a:avLst/>
          </a:prstGeom>
        </p:spPr>
      </p:pic>
      <p:sp>
        <p:nvSpPr>
          <p:cNvPr id="8" name="Text 3"/>
          <p:cNvSpPr/>
          <p:nvPr/>
        </p:nvSpPr>
        <p:spPr>
          <a:xfrm>
            <a:off x="1979176" y="4192667"/>
            <a:ext cx="2474238" cy="309205"/>
          </a:xfrm>
          <a:prstGeom prst="rect">
            <a:avLst/>
          </a:prstGeom>
          <a:noFill/>
          <a:ln/>
        </p:spPr>
        <p:txBody>
          <a:bodyPr wrap="none" lIns="0" tIns="0" rIns="0" bIns="0" rtlCol="0" anchor="t"/>
          <a:lstStyle/>
          <a:p>
            <a:pPr marL="0" indent="0" algn="l">
              <a:lnSpc>
                <a:spcPts val="2400"/>
              </a:lnSpc>
              <a:buNone/>
            </a:pPr>
            <a:r>
              <a:rPr lang="en-US" sz="1900" b="1" dirty="0">
                <a:solidFill>
                  <a:srgbClr val="C00000"/>
                </a:solidFill>
                <a:latin typeface="MuseoModerno Medium" pitchFamily="34" charset="0"/>
                <a:ea typeface="MuseoModerno Medium" pitchFamily="34" charset="-122"/>
                <a:cs typeface="MuseoModerno Medium" pitchFamily="34" charset="-120"/>
              </a:rPr>
              <a:t>Masase Uterus</a:t>
            </a:r>
            <a:endParaRPr lang="en-US" sz="1900" b="1" dirty="0">
              <a:solidFill>
                <a:srgbClr val="C00000"/>
              </a:solidFill>
            </a:endParaRPr>
          </a:p>
        </p:txBody>
      </p:sp>
      <p:sp>
        <p:nvSpPr>
          <p:cNvPr id="9" name="Text 4"/>
          <p:cNvSpPr/>
          <p:nvPr/>
        </p:nvSpPr>
        <p:spPr>
          <a:xfrm>
            <a:off x="1979176" y="4620578"/>
            <a:ext cx="6472118" cy="950119"/>
          </a:xfrm>
          <a:prstGeom prst="rect">
            <a:avLst/>
          </a:prstGeom>
          <a:noFill/>
          <a:ln/>
        </p:spPr>
        <p:txBody>
          <a:bodyPr wrap="square" lIns="0" tIns="0" rIns="0" bIns="0" rtlCol="0" anchor="t"/>
          <a:lstStyle/>
          <a:p>
            <a:pPr marL="0" indent="0" algn="l">
              <a:lnSpc>
                <a:spcPts val="2450"/>
              </a:lnSpc>
              <a:buNone/>
            </a:pPr>
            <a:r>
              <a:rPr lang="en-US" sz="1550" dirty="0">
                <a:solidFill>
                  <a:srgbClr val="2B4150"/>
                </a:solidFill>
                <a:latin typeface="Source Sans Pro" pitchFamily="34" charset="0"/>
                <a:ea typeface="Source Sans Pro" pitchFamily="34" charset="-122"/>
                <a:cs typeface="Source Sans Pro" pitchFamily="34" charset="-120"/>
              </a:rPr>
              <a:t>Masase uterus secara berkala setelah persalinan membantu uterus berkontraksi dan mengurangi risiko perdarahan. Ajarkan ibu dan keluarga cara melakukan masase yang benar.</a:t>
            </a:r>
            <a:endParaRPr lang="en-US" sz="1550" dirty="0"/>
          </a:p>
        </p:txBody>
      </p:sp>
      <p:pic>
        <p:nvPicPr>
          <p:cNvPr id="10" name="Image 3" descr="preencoded.png"/>
          <p:cNvPicPr>
            <a:picLocks noChangeAspect="1"/>
          </p:cNvPicPr>
          <p:nvPr/>
        </p:nvPicPr>
        <p:blipFill>
          <a:blip r:embed="rId5"/>
          <a:stretch>
            <a:fillRect/>
          </a:stretch>
        </p:blipFill>
        <p:spPr>
          <a:xfrm>
            <a:off x="692706" y="5768578"/>
            <a:ext cx="989648" cy="1773793"/>
          </a:xfrm>
          <a:prstGeom prst="rect">
            <a:avLst/>
          </a:prstGeom>
        </p:spPr>
      </p:pic>
      <p:sp>
        <p:nvSpPr>
          <p:cNvPr id="11" name="Text 5"/>
          <p:cNvSpPr/>
          <p:nvPr/>
        </p:nvSpPr>
        <p:spPr>
          <a:xfrm>
            <a:off x="1979176" y="5966460"/>
            <a:ext cx="2474238" cy="309205"/>
          </a:xfrm>
          <a:prstGeom prst="rect">
            <a:avLst/>
          </a:prstGeom>
          <a:noFill/>
          <a:ln/>
        </p:spPr>
        <p:txBody>
          <a:bodyPr wrap="none" lIns="0" tIns="0" rIns="0" bIns="0" rtlCol="0" anchor="t"/>
          <a:lstStyle/>
          <a:p>
            <a:pPr marL="0" indent="0" algn="l">
              <a:lnSpc>
                <a:spcPts val="2400"/>
              </a:lnSpc>
              <a:buNone/>
            </a:pPr>
            <a:r>
              <a:rPr lang="en-US" sz="1900" b="1" dirty="0">
                <a:solidFill>
                  <a:srgbClr val="C00000"/>
                </a:solidFill>
                <a:latin typeface="MuseoModerno Medium" pitchFamily="34" charset="0"/>
                <a:ea typeface="MuseoModerno Medium" pitchFamily="34" charset="-122"/>
                <a:cs typeface="MuseoModerno Medium" pitchFamily="34" charset="-120"/>
              </a:rPr>
              <a:t>Pemantauan Ketat</a:t>
            </a:r>
            <a:endParaRPr lang="en-US" sz="1900" b="1" dirty="0">
              <a:solidFill>
                <a:srgbClr val="C00000"/>
              </a:solidFill>
            </a:endParaRPr>
          </a:p>
        </p:txBody>
      </p:sp>
      <p:sp>
        <p:nvSpPr>
          <p:cNvPr id="12" name="Text 6"/>
          <p:cNvSpPr/>
          <p:nvPr/>
        </p:nvSpPr>
        <p:spPr>
          <a:xfrm>
            <a:off x="1979176" y="6394371"/>
            <a:ext cx="6472118" cy="950119"/>
          </a:xfrm>
          <a:prstGeom prst="rect">
            <a:avLst/>
          </a:prstGeom>
          <a:noFill/>
          <a:ln/>
        </p:spPr>
        <p:txBody>
          <a:bodyPr wrap="square" lIns="0" tIns="0" rIns="0" bIns="0" rtlCol="0" anchor="t"/>
          <a:lstStyle/>
          <a:p>
            <a:pPr marL="0" indent="0" algn="l">
              <a:lnSpc>
                <a:spcPts val="2450"/>
              </a:lnSpc>
              <a:buNone/>
            </a:pPr>
            <a:r>
              <a:rPr lang="en-US" sz="1550" dirty="0">
                <a:solidFill>
                  <a:srgbClr val="2B4150"/>
                </a:solidFill>
                <a:latin typeface="Source Sans Pro" pitchFamily="34" charset="0"/>
                <a:ea typeface="Source Sans Pro" pitchFamily="34" charset="-122"/>
                <a:cs typeface="Source Sans Pro" pitchFamily="34" charset="-120"/>
              </a:rPr>
              <a:t>Pemantauan ketat perdarahan dan kondisi ibu (tanda vital, tingkat kesadaran) sangat penting. Jika terjadi perdarahan, panggil bantuan medis segera, pasang infus cairan, dan berikan oksitosin atau obat uterotonika lainnya.</a:t>
            </a:r>
            <a:endParaRPr lang="en-US" sz="1550" dirty="0"/>
          </a:p>
        </p:txBody>
      </p:sp>
      <p:pic>
        <p:nvPicPr>
          <p:cNvPr id="5126" name="Picture 6" descr="Konsep Melahirkan Dan Menjadi Orang Tua, Anak, Persalinan, Dokter PNG dan  Vektor dengan Background Transparan untuk Unduh Gratis">
            <a:extLst>
              <a:ext uri="{FF2B5EF4-FFF2-40B4-BE49-F238E27FC236}">
                <a16:creationId xmlns:a16="http://schemas.microsoft.com/office/drawing/2014/main" id="{95795704-EEA1-1710-5F87-902B9403060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96288" y="885110"/>
            <a:ext cx="6096000" cy="645938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3" name="Text 0"/>
          <p:cNvSpPr/>
          <p:nvPr/>
        </p:nvSpPr>
        <p:spPr>
          <a:xfrm>
            <a:off x="716875" y="1375767"/>
            <a:ext cx="7692866" cy="640080"/>
          </a:xfrm>
          <a:prstGeom prst="rect">
            <a:avLst/>
          </a:prstGeom>
          <a:noFill/>
          <a:ln/>
        </p:spPr>
        <p:txBody>
          <a:bodyPr wrap="none" lIns="0" tIns="0" rIns="0" bIns="0" rtlCol="0" anchor="t"/>
          <a:lstStyle/>
          <a:p>
            <a:pPr marL="0" indent="0">
              <a:lnSpc>
                <a:spcPts val="5000"/>
              </a:lnSpc>
              <a:buNone/>
            </a:pPr>
            <a:r>
              <a:rPr lang="en-US" sz="4000" b="1" dirty="0">
                <a:solidFill>
                  <a:schemeClr val="accent4">
                    <a:lumMod val="50000"/>
                  </a:schemeClr>
                </a:solidFill>
                <a:latin typeface="MuseoModerno Medium" pitchFamily="34" charset="0"/>
                <a:ea typeface="MuseoModerno Medium" pitchFamily="34" charset="-122"/>
                <a:cs typeface="MuseoModerno Medium" pitchFamily="34" charset="-120"/>
              </a:rPr>
              <a:t>Pengertian Infeksi Masa Nifas</a:t>
            </a:r>
            <a:endParaRPr lang="en-US" sz="4000" b="1" dirty="0">
              <a:solidFill>
                <a:schemeClr val="accent4">
                  <a:lumMod val="50000"/>
                </a:schemeClr>
              </a:solidFill>
            </a:endParaRPr>
          </a:p>
        </p:txBody>
      </p:sp>
      <p:sp>
        <p:nvSpPr>
          <p:cNvPr id="4" name="Shape 1"/>
          <p:cNvSpPr/>
          <p:nvPr/>
        </p:nvSpPr>
        <p:spPr>
          <a:xfrm>
            <a:off x="716875" y="2323028"/>
            <a:ext cx="3752731" cy="2818328"/>
          </a:xfrm>
          <a:prstGeom prst="roundRect">
            <a:avLst>
              <a:gd name="adj" fmla="val 1090"/>
            </a:avLst>
          </a:prstGeom>
          <a:solidFill>
            <a:srgbClr val="F3EEE3"/>
          </a:solidFill>
          <a:ln/>
        </p:spPr>
      </p:sp>
      <p:sp>
        <p:nvSpPr>
          <p:cNvPr id="5" name="Text 2"/>
          <p:cNvSpPr/>
          <p:nvPr/>
        </p:nvSpPr>
        <p:spPr>
          <a:xfrm>
            <a:off x="921663" y="2527816"/>
            <a:ext cx="2560320" cy="319921"/>
          </a:xfrm>
          <a:prstGeom prst="rect">
            <a:avLst/>
          </a:prstGeom>
          <a:noFill/>
          <a:ln/>
        </p:spPr>
        <p:txBody>
          <a:bodyPr wrap="none" lIns="0" tIns="0" rIns="0" bIns="0" rtlCol="0" anchor="t"/>
          <a:lstStyle/>
          <a:p>
            <a:pPr marL="0" indent="0">
              <a:lnSpc>
                <a:spcPts val="2500"/>
              </a:lnSpc>
              <a:buNone/>
            </a:pPr>
            <a:r>
              <a:rPr lang="en-US" sz="2000" b="1" dirty="0">
                <a:solidFill>
                  <a:srgbClr val="2B4150"/>
                </a:solidFill>
                <a:latin typeface="MuseoModerno Medium" pitchFamily="34" charset="0"/>
                <a:ea typeface="MuseoModerno Medium" pitchFamily="34" charset="-122"/>
                <a:cs typeface="MuseoModerno Medium" pitchFamily="34" charset="-120"/>
              </a:rPr>
              <a:t>Definisi</a:t>
            </a:r>
            <a:endParaRPr lang="en-US" sz="2000" b="1" dirty="0"/>
          </a:p>
        </p:txBody>
      </p:sp>
      <p:sp>
        <p:nvSpPr>
          <p:cNvPr id="6" name="Text 3"/>
          <p:cNvSpPr/>
          <p:nvPr/>
        </p:nvSpPr>
        <p:spPr>
          <a:xfrm>
            <a:off x="921663" y="2970609"/>
            <a:ext cx="3343156" cy="1965960"/>
          </a:xfrm>
          <a:prstGeom prst="rect">
            <a:avLst/>
          </a:prstGeom>
          <a:noFill/>
          <a:ln/>
        </p:spPr>
        <p:txBody>
          <a:bodyPr wrap="square" lIns="0" tIns="0" rIns="0" bIns="0" rtlCol="0" anchor="t"/>
          <a:lstStyle/>
          <a:p>
            <a:pPr marL="0" indent="0">
              <a:lnSpc>
                <a:spcPts val="2550"/>
              </a:lnSpc>
              <a:buNone/>
            </a:pPr>
            <a:r>
              <a:rPr lang="en-US" sz="1600" dirty="0">
                <a:solidFill>
                  <a:srgbClr val="2B4150"/>
                </a:solidFill>
                <a:latin typeface="Source Sans Pro" pitchFamily="34" charset="0"/>
                <a:ea typeface="Source Sans Pro" pitchFamily="34" charset="-122"/>
                <a:cs typeface="Source Sans Pro" pitchFamily="34" charset="-120"/>
              </a:rPr>
              <a:t>Infeksi masa nifas adalah infeksi pada saluran reproduksi yang terjadi setelah persalinan hingga 6 minggu pasca persalinan. Kondisi ini memerlukan penanganan medis yang tepat untuk mencegah komplikasi serius.</a:t>
            </a:r>
            <a:endParaRPr lang="en-US" sz="1600" dirty="0"/>
          </a:p>
        </p:txBody>
      </p:sp>
      <p:sp>
        <p:nvSpPr>
          <p:cNvPr id="7" name="Shape 4"/>
          <p:cNvSpPr/>
          <p:nvPr/>
        </p:nvSpPr>
        <p:spPr>
          <a:xfrm>
            <a:off x="4674394" y="2323028"/>
            <a:ext cx="3752731" cy="2818328"/>
          </a:xfrm>
          <a:prstGeom prst="roundRect">
            <a:avLst>
              <a:gd name="adj" fmla="val 1090"/>
            </a:avLst>
          </a:prstGeom>
          <a:solidFill>
            <a:srgbClr val="F3EEE3"/>
          </a:solidFill>
          <a:ln/>
        </p:spPr>
      </p:sp>
      <p:sp>
        <p:nvSpPr>
          <p:cNvPr id="8" name="Text 5"/>
          <p:cNvSpPr/>
          <p:nvPr/>
        </p:nvSpPr>
        <p:spPr>
          <a:xfrm>
            <a:off x="4879181" y="2527816"/>
            <a:ext cx="2560320" cy="319921"/>
          </a:xfrm>
          <a:prstGeom prst="rect">
            <a:avLst/>
          </a:prstGeom>
          <a:noFill/>
          <a:ln/>
        </p:spPr>
        <p:txBody>
          <a:bodyPr wrap="none" lIns="0" tIns="0" rIns="0" bIns="0" rtlCol="0" anchor="t"/>
          <a:lstStyle/>
          <a:p>
            <a:pPr marL="0" indent="0">
              <a:lnSpc>
                <a:spcPts val="2500"/>
              </a:lnSpc>
              <a:buNone/>
            </a:pPr>
            <a:r>
              <a:rPr lang="en-US" sz="2000" b="1" dirty="0">
                <a:solidFill>
                  <a:srgbClr val="2B4150"/>
                </a:solidFill>
                <a:latin typeface="MuseoModerno Medium" pitchFamily="34" charset="0"/>
                <a:ea typeface="MuseoModerno Medium" pitchFamily="34" charset="-122"/>
                <a:cs typeface="MuseoModerno Medium" pitchFamily="34" charset="-120"/>
              </a:rPr>
              <a:t>Penyebab</a:t>
            </a:r>
            <a:endParaRPr lang="en-US" sz="2000" b="1" dirty="0"/>
          </a:p>
        </p:txBody>
      </p:sp>
      <p:sp>
        <p:nvSpPr>
          <p:cNvPr id="9" name="Text 6"/>
          <p:cNvSpPr/>
          <p:nvPr/>
        </p:nvSpPr>
        <p:spPr>
          <a:xfrm>
            <a:off x="4879181" y="2970609"/>
            <a:ext cx="3343156" cy="1638300"/>
          </a:xfrm>
          <a:prstGeom prst="rect">
            <a:avLst/>
          </a:prstGeom>
          <a:noFill/>
          <a:ln/>
        </p:spPr>
        <p:txBody>
          <a:bodyPr wrap="square" lIns="0" tIns="0" rIns="0" bIns="0" rtlCol="0" anchor="t"/>
          <a:lstStyle/>
          <a:p>
            <a:pPr marL="0" indent="0">
              <a:lnSpc>
                <a:spcPts val="2550"/>
              </a:lnSpc>
              <a:buNone/>
            </a:pPr>
            <a:r>
              <a:rPr lang="en-US" sz="1600" dirty="0">
                <a:solidFill>
                  <a:srgbClr val="2B4150"/>
                </a:solidFill>
                <a:latin typeface="Source Sans Pro" pitchFamily="34" charset="0"/>
                <a:ea typeface="Source Sans Pro" pitchFamily="34" charset="-122"/>
                <a:cs typeface="Source Sans Pro" pitchFamily="34" charset="-120"/>
              </a:rPr>
              <a:t>Infeksi masa nifas disebabkan oleh bakteri (Streptococcus, Staphylococcus, E. coli), virus, atau jamur. Kebersihan yang buruk dan luka terbuka meningkatkan risiko infeksi.</a:t>
            </a:r>
            <a:endParaRPr lang="en-US" sz="1600" dirty="0"/>
          </a:p>
        </p:txBody>
      </p:sp>
      <p:sp>
        <p:nvSpPr>
          <p:cNvPr id="10" name="Shape 7"/>
          <p:cNvSpPr/>
          <p:nvPr/>
        </p:nvSpPr>
        <p:spPr>
          <a:xfrm>
            <a:off x="716875" y="5346144"/>
            <a:ext cx="7710249" cy="1507688"/>
          </a:xfrm>
          <a:prstGeom prst="roundRect">
            <a:avLst>
              <a:gd name="adj" fmla="val 2038"/>
            </a:avLst>
          </a:prstGeom>
          <a:solidFill>
            <a:srgbClr val="F3EEE3"/>
          </a:solidFill>
          <a:ln/>
        </p:spPr>
      </p:sp>
      <p:sp>
        <p:nvSpPr>
          <p:cNvPr id="11" name="Text 8"/>
          <p:cNvSpPr/>
          <p:nvPr/>
        </p:nvSpPr>
        <p:spPr>
          <a:xfrm>
            <a:off x="921663" y="5550932"/>
            <a:ext cx="2560320" cy="319921"/>
          </a:xfrm>
          <a:prstGeom prst="rect">
            <a:avLst/>
          </a:prstGeom>
          <a:noFill/>
          <a:ln/>
        </p:spPr>
        <p:txBody>
          <a:bodyPr wrap="none" lIns="0" tIns="0" rIns="0" bIns="0" rtlCol="0" anchor="t"/>
          <a:lstStyle/>
          <a:p>
            <a:pPr marL="0" indent="0">
              <a:lnSpc>
                <a:spcPts val="2500"/>
              </a:lnSpc>
              <a:buNone/>
            </a:pPr>
            <a:r>
              <a:rPr lang="en-US" sz="2000" b="1" dirty="0">
                <a:solidFill>
                  <a:srgbClr val="2B4150"/>
                </a:solidFill>
                <a:latin typeface="MuseoModerno Medium" pitchFamily="34" charset="0"/>
                <a:ea typeface="MuseoModerno Medium" pitchFamily="34" charset="-122"/>
                <a:cs typeface="MuseoModerno Medium" pitchFamily="34" charset="-120"/>
              </a:rPr>
              <a:t>Faktor Risiko</a:t>
            </a:r>
            <a:endParaRPr lang="en-US" sz="2000" b="1" dirty="0"/>
          </a:p>
        </p:txBody>
      </p:sp>
      <p:sp>
        <p:nvSpPr>
          <p:cNvPr id="12" name="Text 9"/>
          <p:cNvSpPr/>
          <p:nvPr/>
        </p:nvSpPr>
        <p:spPr>
          <a:xfrm>
            <a:off x="921663" y="5993725"/>
            <a:ext cx="7300674" cy="655320"/>
          </a:xfrm>
          <a:prstGeom prst="rect">
            <a:avLst/>
          </a:prstGeom>
          <a:noFill/>
          <a:ln/>
        </p:spPr>
        <p:txBody>
          <a:bodyPr wrap="square" lIns="0" tIns="0" rIns="0" bIns="0" rtlCol="0" anchor="t"/>
          <a:lstStyle/>
          <a:p>
            <a:pPr marL="0" indent="0">
              <a:lnSpc>
                <a:spcPts val="2550"/>
              </a:lnSpc>
              <a:buNone/>
            </a:pPr>
            <a:r>
              <a:rPr lang="en-US" sz="1600" dirty="0">
                <a:solidFill>
                  <a:srgbClr val="2B4150"/>
                </a:solidFill>
                <a:latin typeface="Source Sans Pro" pitchFamily="34" charset="0"/>
                <a:ea typeface="Source Sans Pro" pitchFamily="34" charset="-122"/>
                <a:cs typeface="Source Sans Pro" pitchFamily="34" charset="-120"/>
              </a:rPr>
              <a:t>Faktor risiko infeksi masa nifas meliputi persalinan lama, ketuban pecah dini, intervensi invasif (operasi caesar), dan kondisi kesehatan ibu yang buruk.</a:t>
            </a:r>
            <a:endParaRPr lang="en-US" sz="1600" dirty="0"/>
          </a:p>
        </p:txBody>
      </p:sp>
      <p:pic>
        <p:nvPicPr>
          <p:cNvPr id="6146" name="Picture 2" descr="Infeksi Nifas Pasca Melahirkan Bisa Sebabkan Kematian | Yesdok.com">
            <a:extLst>
              <a:ext uri="{FF2B5EF4-FFF2-40B4-BE49-F238E27FC236}">
                <a16:creationId xmlns:a16="http://schemas.microsoft.com/office/drawing/2014/main" id="{0073B037-A2AE-A0D5-5FCC-37B1B27F35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1911" y="2687776"/>
            <a:ext cx="5715000" cy="3810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3" name="Text 0"/>
          <p:cNvSpPr/>
          <p:nvPr/>
        </p:nvSpPr>
        <p:spPr>
          <a:xfrm>
            <a:off x="9220200" y="3816711"/>
            <a:ext cx="4783456" cy="1334483"/>
          </a:xfrm>
          <a:prstGeom prst="rect">
            <a:avLst/>
          </a:prstGeom>
          <a:noFill/>
          <a:ln/>
        </p:spPr>
        <p:txBody>
          <a:bodyPr wrap="none" lIns="0" tIns="0" rIns="0" bIns="0" rtlCol="0" anchor="t"/>
          <a:lstStyle/>
          <a:p>
            <a:pPr marL="0" indent="0" algn="ctr">
              <a:lnSpc>
                <a:spcPts val="4950"/>
              </a:lnSpc>
              <a:buNone/>
            </a:pPr>
            <a:r>
              <a:rPr lang="en-US" sz="3950" b="1" dirty="0">
                <a:solidFill>
                  <a:schemeClr val="accent4">
                    <a:lumMod val="50000"/>
                  </a:schemeClr>
                </a:solidFill>
                <a:latin typeface="MuseoModerno Medium" pitchFamily="34" charset="0"/>
                <a:ea typeface="MuseoModerno Medium" pitchFamily="34" charset="-122"/>
                <a:cs typeface="MuseoModerno Medium" pitchFamily="34" charset="-120"/>
              </a:rPr>
              <a:t>Jenis-</a:t>
            </a:r>
            <a:r>
              <a:rPr lang="en-US" sz="3950" b="1" dirty="0" err="1">
                <a:solidFill>
                  <a:schemeClr val="accent4">
                    <a:lumMod val="50000"/>
                  </a:schemeClr>
                </a:solidFill>
                <a:latin typeface="MuseoModerno Medium" pitchFamily="34" charset="0"/>
                <a:ea typeface="MuseoModerno Medium" pitchFamily="34" charset="-122"/>
                <a:cs typeface="MuseoModerno Medium" pitchFamily="34" charset="-120"/>
              </a:rPr>
              <a:t>jenis</a:t>
            </a:r>
            <a:r>
              <a:rPr lang="en-US" sz="3950" b="1" dirty="0">
                <a:solidFill>
                  <a:schemeClr val="accent4">
                    <a:lumMod val="50000"/>
                  </a:schemeClr>
                </a:solidFill>
                <a:latin typeface="MuseoModerno Medium" pitchFamily="34" charset="0"/>
                <a:ea typeface="MuseoModerno Medium" pitchFamily="34" charset="-122"/>
                <a:cs typeface="MuseoModerno Medium" pitchFamily="34" charset="-120"/>
              </a:rPr>
              <a:t> </a:t>
            </a:r>
            <a:br>
              <a:rPr lang="en-US" sz="3950" b="1" dirty="0">
                <a:solidFill>
                  <a:schemeClr val="accent4">
                    <a:lumMod val="50000"/>
                  </a:schemeClr>
                </a:solidFill>
                <a:latin typeface="MuseoModerno Medium" pitchFamily="34" charset="0"/>
                <a:ea typeface="MuseoModerno Medium" pitchFamily="34" charset="-122"/>
                <a:cs typeface="MuseoModerno Medium" pitchFamily="34" charset="-120"/>
              </a:rPr>
            </a:br>
            <a:r>
              <a:rPr lang="en-US" sz="3950" b="1" dirty="0" err="1">
                <a:solidFill>
                  <a:schemeClr val="accent4">
                    <a:lumMod val="50000"/>
                  </a:schemeClr>
                </a:solidFill>
                <a:latin typeface="MuseoModerno Medium" pitchFamily="34" charset="0"/>
                <a:ea typeface="MuseoModerno Medium" pitchFamily="34" charset="-122"/>
                <a:cs typeface="MuseoModerno Medium" pitchFamily="34" charset="-120"/>
              </a:rPr>
              <a:t>Infeksi</a:t>
            </a:r>
            <a:r>
              <a:rPr lang="en-US" sz="3950" b="1" dirty="0">
                <a:solidFill>
                  <a:schemeClr val="accent4">
                    <a:lumMod val="50000"/>
                  </a:schemeClr>
                </a:solidFill>
                <a:latin typeface="MuseoModerno Medium" pitchFamily="34" charset="0"/>
                <a:ea typeface="MuseoModerno Medium" pitchFamily="34" charset="-122"/>
                <a:cs typeface="MuseoModerno Medium" pitchFamily="34" charset="-120"/>
              </a:rPr>
              <a:t> Masa Nifas</a:t>
            </a:r>
            <a:endParaRPr lang="en-US" sz="3950" b="1" dirty="0">
              <a:solidFill>
                <a:schemeClr val="accent4">
                  <a:lumMod val="50000"/>
                </a:schemeClr>
              </a:solidFill>
            </a:endParaRPr>
          </a:p>
        </p:txBody>
      </p:sp>
      <p:sp>
        <p:nvSpPr>
          <p:cNvPr id="4" name="Shape 1"/>
          <p:cNvSpPr/>
          <p:nvPr/>
        </p:nvSpPr>
        <p:spPr>
          <a:xfrm>
            <a:off x="938927" y="1814632"/>
            <a:ext cx="22860" cy="5539026"/>
          </a:xfrm>
          <a:prstGeom prst="roundRect">
            <a:avLst>
              <a:gd name="adj" fmla="val 133216"/>
            </a:avLst>
          </a:prstGeom>
          <a:solidFill>
            <a:srgbClr val="D9D4C9"/>
          </a:solidFill>
          <a:ln/>
        </p:spPr>
      </p:sp>
      <p:sp>
        <p:nvSpPr>
          <p:cNvPr id="5" name="Shape 2"/>
          <p:cNvSpPr/>
          <p:nvPr/>
        </p:nvSpPr>
        <p:spPr>
          <a:xfrm>
            <a:off x="1144429" y="2259925"/>
            <a:ext cx="609005" cy="22860"/>
          </a:xfrm>
          <a:prstGeom prst="roundRect">
            <a:avLst>
              <a:gd name="adj" fmla="val 133216"/>
            </a:avLst>
          </a:prstGeom>
          <a:solidFill>
            <a:srgbClr val="D9D4C9"/>
          </a:solidFill>
          <a:ln/>
        </p:spPr>
      </p:sp>
      <p:sp>
        <p:nvSpPr>
          <p:cNvPr id="6" name="Shape 3"/>
          <p:cNvSpPr/>
          <p:nvPr/>
        </p:nvSpPr>
        <p:spPr>
          <a:xfrm>
            <a:off x="710565" y="2042993"/>
            <a:ext cx="456724" cy="456724"/>
          </a:xfrm>
          <a:prstGeom prst="roundRect">
            <a:avLst>
              <a:gd name="adj" fmla="val 6668"/>
            </a:avLst>
          </a:prstGeom>
          <a:solidFill>
            <a:srgbClr val="F3EEE3"/>
          </a:solidFill>
          <a:ln/>
        </p:spPr>
      </p:sp>
      <p:sp>
        <p:nvSpPr>
          <p:cNvPr id="7" name="Text 4"/>
          <p:cNvSpPr/>
          <p:nvPr/>
        </p:nvSpPr>
        <p:spPr>
          <a:xfrm>
            <a:off x="786705" y="2081034"/>
            <a:ext cx="304443" cy="380643"/>
          </a:xfrm>
          <a:prstGeom prst="rect">
            <a:avLst/>
          </a:prstGeom>
          <a:noFill/>
          <a:ln/>
        </p:spPr>
        <p:txBody>
          <a:bodyPr wrap="none" lIns="0" tIns="0" rIns="0" bIns="0" rtlCol="0" anchor="t"/>
          <a:lstStyle/>
          <a:p>
            <a:pPr marL="0" indent="0" algn="ctr">
              <a:lnSpc>
                <a:spcPts val="2350"/>
              </a:lnSpc>
              <a:buNone/>
            </a:pPr>
            <a:r>
              <a:rPr lang="en-US" sz="2350" dirty="0">
                <a:solidFill>
                  <a:srgbClr val="2B4150"/>
                </a:solidFill>
                <a:latin typeface="MuseoModerno Medium" pitchFamily="34" charset="0"/>
                <a:ea typeface="MuseoModerno Medium" pitchFamily="34" charset="-122"/>
                <a:cs typeface="MuseoModerno Medium" pitchFamily="34" charset="-120"/>
              </a:rPr>
              <a:t>1</a:t>
            </a:r>
            <a:endParaRPr lang="en-US" sz="2350" dirty="0"/>
          </a:p>
        </p:txBody>
      </p:sp>
      <p:sp>
        <p:nvSpPr>
          <p:cNvPr id="8" name="Text 5"/>
          <p:cNvSpPr/>
          <p:nvPr/>
        </p:nvSpPr>
        <p:spPr>
          <a:xfrm>
            <a:off x="1954054" y="2017633"/>
            <a:ext cx="2537698" cy="317063"/>
          </a:xfrm>
          <a:prstGeom prst="rect">
            <a:avLst/>
          </a:prstGeom>
          <a:noFill/>
          <a:ln/>
        </p:spPr>
        <p:txBody>
          <a:bodyPr wrap="none" lIns="0" tIns="0" rIns="0" bIns="0" rtlCol="0" anchor="t"/>
          <a:lstStyle/>
          <a:p>
            <a:pPr marL="0" indent="0" algn="l">
              <a:lnSpc>
                <a:spcPts val="2450"/>
              </a:lnSpc>
              <a:buNone/>
            </a:pPr>
            <a:r>
              <a:rPr lang="en-US" sz="1950" b="1" dirty="0">
                <a:solidFill>
                  <a:srgbClr val="2B4150"/>
                </a:solidFill>
                <a:latin typeface="MuseoModerno Medium" pitchFamily="34" charset="0"/>
                <a:ea typeface="MuseoModerno Medium" pitchFamily="34" charset="-122"/>
                <a:cs typeface="MuseoModerno Medium" pitchFamily="34" charset="-120"/>
              </a:rPr>
              <a:t>Endometritis</a:t>
            </a:r>
            <a:endParaRPr lang="en-US" sz="1950" b="1" dirty="0"/>
          </a:p>
        </p:txBody>
      </p:sp>
      <p:sp>
        <p:nvSpPr>
          <p:cNvPr id="9" name="Text 6"/>
          <p:cNvSpPr/>
          <p:nvPr/>
        </p:nvSpPr>
        <p:spPr>
          <a:xfrm>
            <a:off x="1954054" y="2456498"/>
            <a:ext cx="6479381" cy="974408"/>
          </a:xfrm>
          <a:prstGeom prst="rect">
            <a:avLst/>
          </a:prstGeom>
          <a:noFill/>
          <a:ln/>
        </p:spPr>
        <p:txBody>
          <a:bodyPr wrap="square" lIns="0" tIns="0" rIns="0" bIns="0" rtlCol="0" anchor="t"/>
          <a:lstStyle/>
          <a:p>
            <a:pPr marL="0" indent="0" algn="l">
              <a:lnSpc>
                <a:spcPts val="2550"/>
              </a:lnSpc>
              <a:buNone/>
            </a:pPr>
            <a:r>
              <a:rPr lang="en-US" sz="1550" dirty="0">
                <a:solidFill>
                  <a:srgbClr val="2B4150"/>
                </a:solidFill>
                <a:latin typeface="Source Sans Pro" pitchFamily="34" charset="0"/>
                <a:ea typeface="Source Sans Pro" pitchFamily="34" charset="-122"/>
                <a:cs typeface="Source Sans Pro" pitchFamily="34" charset="-120"/>
              </a:rPr>
              <a:t>Endometritis adalah infeksi pada lapisan dalam uterus (endometrium). Gejala meliputi demam, nyeri perut bagian bawah, dan lochea berbau tidak sedap.</a:t>
            </a:r>
            <a:endParaRPr lang="en-US" sz="1550" dirty="0"/>
          </a:p>
        </p:txBody>
      </p:sp>
      <p:sp>
        <p:nvSpPr>
          <p:cNvPr id="10" name="Shape 7"/>
          <p:cNvSpPr/>
          <p:nvPr/>
        </p:nvSpPr>
        <p:spPr>
          <a:xfrm>
            <a:off x="1144429" y="4282202"/>
            <a:ext cx="609005" cy="22860"/>
          </a:xfrm>
          <a:prstGeom prst="roundRect">
            <a:avLst>
              <a:gd name="adj" fmla="val 133216"/>
            </a:avLst>
          </a:prstGeom>
          <a:solidFill>
            <a:srgbClr val="D9D4C9"/>
          </a:solidFill>
          <a:ln/>
        </p:spPr>
      </p:sp>
      <p:sp>
        <p:nvSpPr>
          <p:cNvPr id="11" name="Shape 8"/>
          <p:cNvSpPr/>
          <p:nvPr/>
        </p:nvSpPr>
        <p:spPr>
          <a:xfrm>
            <a:off x="710565" y="4065270"/>
            <a:ext cx="456724" cy="456724"/>
          </a:xfrm>
          <a:prstGeom prst="roundRect">
            <a:avLst>
              <a:gd name="adj" fmla="val 6668"/>
            </a:avLst>
          </a:prstGeom>
          <a:solidFill>
            <a:srgbClr val="F3EEE3"/>
          </a:solidFill>
          <a:ln/>
        </p:spPr>
      </p:sp>
      <p:sp>
        <p:nvSpPr>
          <p:cNvPr id="12" name="Text 9"/>
          <p:cNvSpPr/>
          <p:nvPr/>
        </p:nvSpPr>
        <p:spPr>
          <a:xfrm>
            <a:off x="786705" y="4103310"/>
            <a:ext cx="304443" cy="380643"/>
          </a:xfrm>
          <a:prstGeom prst="rect">
            <a:avLst/>
          </a:prstGeom>
          <a:noFill/>
          <a:ln/>
        </p:spPr>
        <p:txBody>
          <a:bodyPr wrap="none" lIns="0" tIns="0" rIns="0" bIns="0" rtlCol="0" anchor="t"/>
          <a:lstStyle/>
          <a:p>
            <a:pPr marL="0" indent="0" algn="ctr">
              <a:lnSpc>
                <a:spcPts val="2350"/>
              </a:lnSpc>
              <a:buNone/>
            </a:pPr>
            <a:r>
              <a:rPr lang="en-US" sz="2350" dirty="0">
                <a:solidFill>
                  <a:srgbClr val="2B4150"/>
                </a:solidFill>
                <a:latin typeface="MuseoModerno Medium" pitchFamily="34" charset="0"/>
                <a:ea typeface="MuseoModerno Medium" pitchFamily="34" charset="-122"/>
                <a:cs typeface="MuseoModerno Medium" pitchFamily="34" charset="-120"/>
              </a:rPr>
              <a:t>2</a:t>
            </a:r>
            <a:endParaRPr lang="en-US" sz="2350" dirty="0"/>
          </a:p>
        </p:txBody>
      </p:sp>
      <p:sp>
        <p:nvSpPr>
          <p:cNvPr id="13" name="Text 10"/>
          <p:cNvSpPr/>
          <p:nvPr/>
        </p:nvSpPr>
        <p:spPr>
          <a:xfrm>
            <a:off x="1954054" y="4039910"/>
            <a:ext cx="2537698" cy="317063"/>
          </a:xfrm>
          <a:prstGeom prst="rect">
            <a:avLst/>
          </a:prstGeom>
          <a:noFill/>
          <a:ln/>
        </p:spPr>
        <p:txBody>
          <a:bodyPr wrap="none" lIns="0" tIns="0" rIns="0" bIns="0" rtlCol="0" anchor="t"/>
          <a:lstStyle/>
          <a:p>
            <a:pPr marL="0" indent="0" algn="l">
              <a:lnSpc>
                <a:spcPts val="2450"/>
              </a:lnSpc>
              <a:buNone/>
            </a:pPr>
            <a:r>
              <a:rPr lang="en-US" sz="1950" b="1" dirty="0">
                <a:solidFill>
                  <a:srgbClr val="2B4150"/>
                </a:solidFill>
                <a:latin typeface="MuseoModerno Medium" pitchFamily="34" charset="0"/>
                <a:ea typeface="MuseoModerno Medium" pitchFamily="34" charset="-122"/>
                <a:cs typeface="MuseoModerno Medium" pitchFamily="34" charset="-120"/>
              </a:rPr>
              <a:t>Miometritis</a:t>
            </a:r>
            <a:endParaRPr lang="en-US" sz="1950" b="1" dirty="0"/>
          </a:p>
        </p:txBody>
      </p:sp>
      <p:sp>
        <p:nvSpPr>
          <p:cNvPr id="14" name="Text 11"/>
          <p:cNvSpPr/>
          <p:nvPr/>
        </p:nvSpPr>
        <p:spPr>
          <a:xfrm>
            <a:off x="1954054" y="4478774"/>
            <a:ext cx="6479381" cy="974408"/>
          </a:xfrm>
          <a:prstGeom prst="rect">
            <a:avLst/>
          </a:prstGeom>
          <a:noFill/>
          <a:ln/>
        </p:spPr>
        <p:txBody>
          <a:bodyPr wrap="square" lIns="0" tIns="0" rIns="0" bIns="0" rtlCol="0" anchor="t"/>
          <a:lstStyle/>
          <a:p>
            <a:pPr marL="0" indent="0" algn="l">
              <a:lnSpc>
                <a:spcPts val="2550"/>
              </a:lnSpc>
              <a:buNone/>
            </a:pPr>
            <a:r>
              <a:rPr lang="en-US" sz="1550" dirty="0">
                <a:solidFill>
                  <a:srgbClr val="2B4150"/>
                </a:solidFill>
                <a:latin typeface="Source Sans Pro" pitchFamily="34" charset="0"/>
                <a:ea typeface="Source Sans Pro" pitchFamily="34" charset="-122"/>
                <a:cs typeface="Source Sans Pro" pitchFamily="34" charset="-120"/>
              </a:rPr>
              <a:t>Miometritis adalah infeksi pada otot uterus (miometrium). Kondisi ini lebih serius daripada endometritis dan memerlukan penanganan antibiotik yang agresif.</a:t>
            </a:r>
            <a:endParaRPr lang="en-US" sz="1550" dirty="0"/>
          </a:p>
        </p:txBody>
      </p:sp>
      <p:sp>
        <p:nvSpPr>
          <p:cNvPr id="15" name="Shape 12"/>
          <p:cNvSpPr/>
          <p:nvPr/>
        </p:nvSpPr>
        <p:spPr>
          <a:xfrm>
            <a:off x="1144429" y="6304478"/>
            <a:ext cx="609005" cy="22860"/>
          </a:xfrm>
          <a:prstGeom prst="roundRect">
            <a:avLst>
              <a:gd name="adj" fmla="val 133216"/>
            </a:avLst>
          </a:prstGeom>
          <a:solidFill>
            <a:srgbClr val="D9D4C9"/>
          </a:solidFill>
          <a:ln/>
        </p:spPr>
      </p:sp>
      <p:sp>
        <p:nvSpPr>
          <p:cNvPr id="16" name="Shape 13"/>
          <p:cNvSpPr/>
          <p:nvPr/>
        </p:nvSpPr>
        <p:spPr>
          <a:xfrm>
            <a:off x="710565" y="6087547"/>
            <a:ext cx="456724" cy="456724"/>
          </a:xfrm>
          <a:prstGeom prst="roundRect">
            <a:avLst>
              <a:gd name="adj" fmla="val 6668"/>
            </a:avLst>
          </a:prstGeom>
          <a:solidFill>
            <a:srgbClr val="F3EEE3"/>
          </a:solidFill>
          <a:ln/>
        </p:spPr>
      </p:sp>
      <p:sp>
        <p:nvSpPr>
          <p:cNvPr id="17" name="Text 14"/>
          <p:cNvSpPr/>
          <p:nvPr/>
        </p:nvSpPr>
        <p:spPr>
          <a:xfrm>
            <a:off x="786705" y="6125587"/>
            <a:ext cx="304443" cy="380643"/>
          </a:xfrm>
          <a:prstGeom prst="rect">
            <a:avLst/>
          </a:prstGeom>
          <a:noFill/>
          <a:ln/>
        </p:spPr>
        <p:txBody>
          <a:bodyPr wrap="none" lIns="0" tIns="0" rIns="0" bIns="0" rtlCol="0" anchor="t"/>
          <a:lstStyle/>
          <a:p>
            <a:pPr marL="0" indent="0" algn="ctr">
              <a:lnSpc>
                <a:spcPts val="2350"/>
              </a:lnSpc>
              <a:buNone/>
            </a:pPr>
            <a:r>
              <a:rPr lang="en-US" sz="2350" dirty="0">
                <a:solidFill>
                  <a:srgbClr val="2B4150"/>
                </a:solidFill>
                <a:latin typeface="MuseoModerno Medium" pitchFamily="34" charset="0"/>
                <a:ea typeface="MuseoModerno Medium" pitchFamily="34" charset="-122"/>
                <a:cs typeface="MuseoModerno Medium" pitchFamily="34" charset="-120"/>
              </a:rPr>
              <a:t>3</a:t>
            </a:r>
            <a:endParaRPr lang="en-US" sz="2350" dirty="0"/>
          </a:p>
        </p:txBody>
      </p:sp>
      <p:sp>
        <p:nvSpPr>
          <p:cNvPr id="18" name="Text 15"/>
          <p:cNvSpPr/>
          <p:nvPr/>
        </p:nvSpPr>
        <p:spPr>
          <a:xfrm>
            <a:off x="1954054" y="6062186"/>
            <a:ext cx="2537698" cy="317063"/>
          </a:xfrm>
          <a:prstGeom prst="rect">
            <a:avLst/>
          </a:prstGeom>
          <a:noFill/>
          <a:ln/>
        </p:spPr>
        <p:txBody>
          <a:bodyPr wrap="none" lIns="0" tIns="0" rIns="0" bIns="0" rtlCol="0" anchor="t"/>
          <a:lstStyle/>
          <a:p>
            <a:pPr marL="0" indent="0" algn="l">
              <a:lnSpc>
                <a:spcPts val="2450"/>
              </a:lnSpc>
              <a:buNone/>
            </a:pPr>
            <a:r>
              <a:rPr lang="en-US" sz="1950" b="1" dirty="0">
                <a:solidFill>
                  <a:srgbClr val="2B4150"/>
                </a:solidFill>
                <a:latin typeface="MuseoModerno Medium" pitchFamily="34" charset="0"/>
                <a:ea typeface="MuseoModerno Medium" pitchFamily="34" charset="-122"/>
                <a:cs typeface="MuseoModerno Medium" pitchFamily="34" charset="-120"/>
              </a:rPr>
              <a:t>Infeksi Luka</a:t>
            </a:r>
            <a:endParaRPr lang="en-US" sz="1950" b="1" dirty="0"/>
          </a:p>
        </p:txBody>
      </p:sp>
      <p:sp>
        <p:nvSpPr>
          <p:cNvPr id="19" name="Text 16"/>
          <p:cNvSpPr/>
          <p:nvPr/>
        </p:nvSpPr>
        <p:spPr>
          <a:xfrm>
            <a:off x="1954054" y="6501051"/>
            <a:ext cx="6479381" cy="649605"/>
          </a:xfrm>
          <a:prstGeom prst="rect">
            <a:avLst/>
          </a:prstGeom>
          <a:noFill/>
          <a:ln/>
        </p:spPr>
        <p:txBody>
          <a:bodyPr wrap="square" lIns="0" tIns="0" rIns="0" bIns="0" rtlCol="0" anchor="t"/>
          <a:lstStyle/>
          <a:p>
            <a:pPr marL="0" indent="0" algn="l">
              <a:lnSpc>
                <a:spcPts val="2550"/>
              </a:lnSpc>
              <a:buNone/>
            </a:pPr>
            <a:r>
              <a:rPr lang="en-US" sz="1550" dirty="0">
                <a:solidFill>
                  <a:srgbClr val="2B4150"/>
                </a:solidFill>
                <a:latin typeface="Source Sans Pro" pitchFamily="34" charset="0"/>
                <a:ea typeface="Source Sans Pro" pitchFamily="34" charset="-122"/>
                <a:cs typeface="Source Sans Pro" pitchFamily="34" charset="-120"/>
              </a:rPr>
              <a:t>Infeksi luka episiotomi atau luka operasi caesar ditandai dengan kemerahan, bengkak, nyeri, dan keluarnya nanah dari luka.</a:t>
            </a:r>
            <a:endParaRPr lang="en-US" sz="1550" dirty="0"/>
          </a:p>
        </p:txBody>
      </p:sp>
      <p:pic>
        <p:nvPicPr>
          <p:cNvPr id="7172" name="Picture 4" descr="Tipos de enfermedades inflamatorias pélvicas (EIP)">
            <a:extLst>
              <a:ext uri="{FF2B5EF4-FFF2-40B4-BE49-F238E27FC236}">
                <a16:creationId xmlns:a16="http://schemas.microsoft.com/office/drawing/2014/main" id="{5B1BC74A-E402-AEBA-50B2-8DE7489DE54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287" b="17571"/>
          <a:stretch/>
        </p:blipFill>
        <p:spPr bwMode="auto">
          <a:xfrm>
            <a:off x="0" y="-24651"/>
            <a:ext cx="14630400" cy="179089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85098" y="616863"/>
            <a:ext cx="10301645" cy="700921"/>
          </a:xfrm>
          <a:prstGeom prst="rect">
            <a:avLst/>
          </a:prstGeom>
          <a:noFill/>
          <a:ln/>
        </p:spPr>
        <p:txBody>
          <a:bodyPr wrap="none" lIns="0" tIns="0" rIns="0" bIns="0" rtlCol="0" anchor="t"/>
          <a:lstStyle/>
          <a:p>
            <a:pPr marL="0" indent="0">
              <a:lnSpc>
                <a:spcPts val="5500"/>
              </a:lnSpc>
              <a:buNone/>
            </a:pPr>
            <a:r>
              <a:rPr lang="en-US" sz="4400" b="1" dirty="0">
                <a:solidFill>
                  <a:schemeClr val="accent4">
                    <a:lumMod val="75000"/>
                  </a:schemeClr>
                </a:solidFill>
                <a:latin typeface="MuseoModerno Medium" pitchFamily="34" charset="0"/>
                <a:ea typeface="MuseoModerno Medium" pitchFamily="34" charset="-122"/>
                <a:cs typeface="MuseoModerno Medium" pitchFamily="34" charset="-120"/>
              </a:rPr>
              <a:t>Tanda dan Gejala Infeksi Masa Nifas</a:t>
            </a:r>
            <a:endParaRPr lang="en-US" sz="4400" b="1" dirty="0">
              <a:solidFill>
                <a:schemeClr val="accent4">
                  <a:lumMod val="75000"/>
                </a:schemeClr>
              </a:solidFill>
            </a:endParaRPr>
          </a:p>
        </p:txBody>
      </p:sp>
      <p:sp>
        <p:nvSpPr>
          <p:cNvPr id="3" name="Text 1"/>
          <p:cNvSpPr/>
          <p:nvPr/>
        </p:nvSpPr>
        <p:spPr>
          <a:xfrm>
            <a:off x="1914168" y="2637234"/>
            <a:ext cx="2804160" cy="350401"/>
          </a:xfrm>
          <a:prstGeom prst="rect">
            <a:avLst/>
          </a:prstGeom>
          <a:noFill/>
          <a:ln/>
        </p:spPr>
        <p:txBody>
          <a:bodyPr wrap="none" lIns="0" tIns="0" rIns="0" bIns="0" rtlCol="0" anchor="t"/>
          <a:lstStyle/>
          <a:p>
            <a:pPr marL="0" indent="0" algn="r">
              <a:lnSpc>
                <a:spcPts val="2750"/>
              </a:lnSpc>
              <a:buNone/>
            </a:pPr>
            <a:r>
              <a:rPr lang="en-US" sz="2200" b="1" dirty="0">
                <a:solidFill>
                  <a:srgbClr val="2B4150"/>
                </a:solidFill>
                <a:latin typeface="MuseoModerno Medium" pitchFamily="34" charset="0"/>
                <a:ea typeface="MuseoModerno Medium" pitchFamily="34" charset="-122"/>
                <a:cs typeface="MuseoModerno Medium" pitchFamily="34" charset="-120"/>
              </a:rPr>
              <a:t>Demam</a:t>
            </a:r>
            <a:endParaRPr lang="en-US" sz="2200" b="1" dirty="0"/>
          </a:p>
        </p:txBody>
      </p:sp>
      <p:pic>
        <p:nvPicPr>
          <p:cNvPr id="4" name="Image 0" descr="preencoded.png"/>
          <p:cNvPicPr>
            <a:picLocks noChangeAspect="1"/>
          </p:cNvPicPr>
          <p:nvPr/>
        </p:nvPicPr>
        <p:blipFill>
          <a:blip r:embed="rId3"/>
          <a:stretch>
            <a:fillRect/>
          </a:stretch>
        </p:blipFill>
        <p:spPr>
          <a:xfrm>
            <a:off x="5054798" y="1766411"/>
            <a:ext cx="4520803" cy="4520803"/>
          </a:xfrm>
          <a:prstGeom prst="rect">
            <a:avLst/>
          </a:prstGeom>
        </p:spPr>
      </p:pic>
      <p:sp>
        <p:nvSpPr>
          <p:cNvPr id="5" name="Text 2"/>
          <p:cNvSpPr/>
          <p:nvPr/>
        </p:nvSpPr>
        <p:spPr>
          <a:xfrm>
            <a:off x="6237446" y="2522458"/>
            <a:ext cx="335637" cy="419576"/>
          </a:xfrm>
          <a:prstGeom prst="rect">
            <a:avLst/>
          </a:prstGeom>
          <a:noFill/>
          <a:ln/>
        </p:spPr>
        <p:txBody>
          <a:bodyPr wrap="none" lIns="0" tIns="0" rIns="0" bIns="0" rtlCol="0" anchor="t"/>
          <a:lstStyle/>
          <a:p>
            <a:pPr marL="0" indent="0">
              <a:lnSpc>
                <a:spcPts val="4200"/>
              </a:lnSpc>
              <a:buNone/>
            </a:pPr>
            <a:r>
              <a:rPr lang="en-US" sz="2600" dirty="0">
                <a:solidFill>
                  <a:srgbClr val="2B4150"/>
                </a:solidFill>
                <a:latin typeface="MuseoModerno Medium" pitchFamily="34" charset="0"/>
                <a:ea typeface="MuseoModerno Medium" pitchFamily="34" charset="-122"/>
                <a:cs typeface="MuseoModerno Medium" pitchFamily="34" charset="-120"/>
              </a:rPr>
              <a:t>1</a:t>
            </a:r>
            <a:endParaRPr lang="en-US" sz="2600" dirty="0"/>
          </a:p>
        </p:txBody>
      </p:sp>
      <p:sp>
        <p:nvSpPr>
          <p:cNvPr id="6" name="Text 3"/>
          <p:cNvSpPr/>
          <p:nvPr/>
        </p:nvSpPr>
        <p:spPr>
          <a:xfrm>
            <a:off x="9912072" y="2637234"/>
            <a:ext cx="2804160" cy="350401"/>
          </a:xfrm>
          <a:prstGeom prst="rect">
            <a:avLst/>
          </a:prstGeom>
          <a:noFill/>
          <a:ln/>
        </p:spPr>
        <p:txBody>
          <a:bodyPr wrap="none" lIns="0" tIns="0" rIns="0" bIns="0" rtlCol="0" anchor="t"/>
          <a:lstStyle/>
          <a:p>
            <a:pPr marL="0" indent="0" algn="l">
              <a:lnSpc>
                <a:spcPts val="2750"/>
              </a:lnSpc>
              <a:buNone/>
            </a:pPr>
            <a:r>
              <a:rPr lang="en-US" sz="2200" b="1" dirty="0">
                <a:solidFill>
                  <a:srgbClr val="2B4150"/>
                </a:solidFill>
                <a:latin typeface="MuseoModerno Medium" pitchFamily="34" charset="0"/>
                <a:ea typeface="MuseoModerno Medium" pitchFamily="34" charset="-122"/>
                <a:cs typeface="MuseoModerno Medium" pitchFamily="34" charset="-120"/>
              </a:rPr>
              <a:t>Nyeri Perut</a:t>
            </a:r>
            <a:endParaRPr lang="en-US" sz="2200" b="1" dirty="0"/>
          </a:p>
        </p:txBody>
      </p:sp>
      <p:pic>
        <p:nvPicPr>
          <p:cNvPr id="7" name="Image 1" descr="preencoded.png"/>
          <p:cNvPicPr>
            <a:picLocks noChangeAspect="1"/>
          </p:cNvPicPr>
          <p:nvPr/>
        </p:nvPicPr>
        <p:blipFill>
          <a:blip r:embed="rId4">
            <a:duotone>
              <a:prstClr val="black"/>
              <a:srgbClr val="D9C3A5">
                <a:tint val="50000"/>
                <a:satMod val="180000"/>
              </a:srgbClr>
            </a:duotone>
          </a:blip>
          <a:stretch>
            <a:fillRect/>
          </a:stretch>
        </p:blipFill>
        <p:spPr>
          <a:xfrm>
            <a:off x="5054798" y="1766411"/>
            <a:ext cx="4520803" cy="4520803"/>
          </a:xfrm>
          <a:prstGeom prst="rect">
            <a:avLst/>
          </a:prstGeom>
        </p:spPr>
      </p:pic>
      <p:sp>
        <p:nvSpPr>
          <p:cNvPr id="8" name="Text 4"/>
          <p:cNvSpPr/>
          <p:nvPr/>
        </p:nvSpPr>
        <p:spPr>
          <a:xfrm>
            <a:off x="8441769" y="2907149"/>
            <a:ext cx="335637" cy="419576"/>
          </a:xfrm>
          <a:prstGeom prst="rect">
            <a:avLst/>
          </a:prstGeom>
          <a:noFill/>
          <a:ln/>
        </p:spPr>
        <p:txBody>
          <a:bodyPr wrap="none" lIns="0" tIns="0" rIns="0" bIns="0" rtlCol="0" anchor="t"/>
          <a:lstStyle/>
          <a:p>
            <a:pPr marL="0" indent="0">
              <a:lnSpc>
                <a:spcPts val="4200"/>
              </a:lnSpc>
              <a:buNone/>
            </a:pPr>
            <a:r>
              <a:rPr lang="en-US" sz="2600" dirty="0">
                <a:solidFill>
                  <a:srgbClr val="2B4150"/>
                </a:solidFill>
                <a:latin typeface="MuseoModerno Medium" pitchFamily="34" charset="0"/>
                <a:ea typeface="MuseoModerno Medium" pitchFamily="34" charset="-122"/>
                <a:cs typeface="MuseoModerno Medium" pitchFamily="34" charset="-120"/>
              </a:rPr>
              <a:t>2</a:t>
            </a:r>
            <a:endParaRPr lang="en-US" sz="2600" dirty="0"/>
          </a:p>
        </p:txBody>
      </p:sp>
      <p:sp>
        <p:nvSpPr>
          <p:cNvPr id="9" name="Text 5"/>
          <p:cNvSpPr/>
          <p:nvPr/>
        </p:nvSpPr>
        <p:spPr>
          <a:xfrm>
            <a:off x="9912072" y="5065871"/>
            <a:ext cx="2804160" cy="350401"/>
          </a:xfrm>
          <a:prstGeom prst="rect">
            <a:avLst/>
          </a:prstGeom>
          <a:noFill/>
          <a:ln/>
        </p:spPr>
        <p:txBody>
          <a:bodyPr wrap="none" lIns="0" tIns="0" rIns="0" bIns="0" rtlCol="0" anchor="t"/>
          <a:lstStyle/>
          <a:p>
            <a:pPr marL="0" indent="0" algn="l">
              <a:lnSpc>
                <a:spcPts val="2750"/>
              </a:lnSpc>
              <a:buNone/>
            </a:pPr>
            <a:r>
              <a:rPr lang="en-US" sz="2200" b="1" dirty="0">
                <a:solidFill>
                  <a:srgbClr val="2B4150"/>
                </a:solidFill>
                <a:latin typeface="MuseoModerno Medium" pitchFamily="34" charset="0"/>
                <a:ea typeface="MuseoModerno Medium" pitchFamily="34" charset="-122"/>
                <a:cs typeface="MuseoModerno Medium" pitchFamily="34" charset="-120"/>
              </a:rPr>
              <a:t>Lochea Abnormal</a:t>
            </a:r>
            <a:endParaRPr lang="en-US" sz="2200" b="1" dirty="0"/>
          </a:p>
        </p:txBody>
      </p:sp>
      <p:pic>
        <p:nvPicPr>
          <p:cNvPr id="10" name="Image 2" descr="preencoded.png"/>
          <p:cNvPicPr>
            <a:picLocks noChangeAspect="1"/>
          </p:cNvPicPr>
          <p:nvPr/>
        </p:nvPicPr>
        <p:blipFill>
          <a:blip r:embed="rId5">
            <a:duotone>
              <a:prstClr val="black"/>
              <a:schemeClr val="accent4">
                <a:tint val="45000"/>
                <a:satMod val="400000"/>
              </a:schemeClr>
            </a:duotone>
          </a:blip>
          <a:stretch>
            <a:fillRect/>
          </a:stretch>
        </p:blipFill>
        <p:spPr>
          <a:xfrm>
            <a:off x="5054798" y="1766409"/>
            <a:ext cx="4520803" cy="4520803"/>
          </a:xfrm>
          <a:prstGeom prst="rect">
            <a:avLst/>
          </a:prstGeom>
        </p:spPr>
      </p:pic>
      <p:sp>
        <p:nvSpPr>
          <p:cNvPr id="11" name="Text 6"/>
          <p:cNvSpPr/>
          <p:nvPr/>
        </p:nvSpPr>
        <p:spPr>
          <a:xfrm>
            <a:off x="8057078" y="5111472"/>
            <a:ext cx="335637" cy="419576"/>
          </a:xfrm>
          <a:prstGeom prst="rect">
            <a:avLst/>
          </a:prstGeom>
          <a:noFill/>
          <a:ln/>
        </p:spPr>
        <p:txBody>
          <a:bodyPr wrap="none" lIns="0" tIns="0" rIns="0" bIns="0" rtlCol="0" anchor="t"/>
          <a:lstStyle/>
          <a:p>
            <a:pPr marL="0" indent="0">
              <a:lnSpc>
                <a:spcPts val="4200"/>
              </a:lnSpc>
              <a:buNone/>
            </a:pPr>
            <a:r>
              <a:rPr lang="en-US" sz="2600" dirty="0">
                <a:solidFill>
                  <a:srgbClr val="2B4150"/>
                </a:solidFill>
                <a:latin typeface="MuseoModerno Medium" pitchFamily="34" charset="0"/>
                <a:ea typeface="MuseoModerno Medium" pitchFamily="34" charset="-122"/>
                <a:cs typeface="MuseoModerno Medium" pitchFamily="34" charset="-120"/>
              </a:rPr>
              <a:t>3</a:t>
            </a:r>
            <a:endParaRPr lang="en-US" sz="2600" dirty="0"/>
          </a:p>
        </p:txBody>
      </p:sp>
      <p:sp>
        <p:nvSpPr>
          <p:cNvPr id="12" name="Text 7"/>
          <p:cNvSpPr/>
          <p:nvPr/>
        </p:nvSpPr>
        <p:spPr>
          <a:xfrm>
            <a:off x="1914168" y="5065871"/>
            <a:ext cx="2804160" cy="350401"/>
          </a:xfrm>
          <a:prstGeom prst="rect">
            <a:avLst/>
          </a:prstGeom>
          <a:noFill/>
          <a:ln/>
        </p:spPr>
        <p:txBody>
          <a:bodyPr wrap="none" lIns="0" tIns="0" rIns="0" bIns="0" rtlCol="0" anchor="t"/>
          <a:lstStyle/>
          <a:p>
            <a:pPr marL="0" indent="0" algn="r">
              <a:lnSpc>
                <a:spcPts val="2750"/>
              </a:lnSpc>
              <a:buNone/>
            </a:pPr>
            <a:r>
              <a:rPr lang="en-US" sz="2200" b="1" dirty="0">
                <a:solidFill>
                  <a:srgbClr val="2B4150"/>
                </a:solidFill>
                <a:latin typeface="MuseoModerno Medium" pitchFamily="34" charset="0"/>
                <a:ea typeface="MuseoModerno Medium" pitchFamily="34" charset="-122"/>
                <a:cs typeface="MuseoModerno Medium" pitchFamily="34" charset="-120"/>
              </a:rPr>
              <a:t>Luka Meradang</a:t>
            </a:r>
            <a:endParaRPr lang="en-US" sz="2200" b="1" dirty="0"/>
          </a:p>
        </p:txBody>
      </p:sp>
      <p:pic>
        <p:nvPicPr>
          <p:cNvPr id="13" name="Image 3" descr="preencoded.png"/>
          <p:cNvPicPr>
            <a:picLocks noChangeAspect="1"/>
          </p:cNvPicPr>
          <p:nvPr/>
        </p:nvPicPr>
        <p:blipFill>
          <a:blip r:embed="rId6">
            <a:duotone>
              <a:prstClr val="black"/>
              <a:schemeClr val="accent2">
                <a:tint val="45000"/>
                <a:satMod val="400000"/>
              </a:schemeClr>
            </a:duotone>
          </a:blip>
          <a:stretch>
            <a:fillRect/>
          </a:stretch>
        </p:blipFill>
        <p:spPr>
          <a:xfrm>
            <a:off x="5054798" y="1766410"/>
            <a:ext cx="4520803" cy="4520803"/>
          </a:xfrm>
          <a:prstGeom prst="rect">
            <a:avLst/>
          </a:prstGeom>
        </p:spPr>
      </p:pic>
      <p:sp>
        <p:nvSpPr>
          <p:cNvPr id="14" name="Text 8"/>
          <p:cNvSpPr/>
          <p:nvPr/>
        </p:nvSpPr>
        <p:spPr>
          <a:xfrm>
            <a:off x="5852755" y="4726781"/>
            <a:ext cx="335637" cy="419576"/>
          </a:xfrm>
          <a:prstGeom prst="rect">
            <a:avLst/>
          </a:prstGeom>
          <a:noFill/>
          <a:ln/>
        </p:spPr>
        <p:txBody>
          <a:bodyPr wrap="none" lIns="0" tIns="0" rIns="0" bIns="0" rtlCol="0" anchor="t"/>
          <a:lstStyle/>
          <a:p>
            <a:pPr marL="0" indent="0">
              <a:lnSpc>
                <a:spcPts val="4200"/>
              </a:lnSpc>
              <a:buNone/>
            </a:pPr>
            <a:r>
              <a:rPr lang="en-US" sz="2600" dirty="0">
                <a:solidFill>
                  <a:srgbClr val="2B4150"/>
                </a:solidFill>
                <a:latin typeface="MuseoModerno Medium" pitchFamily="34" charset="0"/>
                <a:ea typeface="MuseoModerno Medium" pitchFamily="34" charset="-122"/>
                <a:cs typeface="MuseoModerno Medium" pitchFamily="34" charset="-120"/>
              </a:rPr>
              <a:t>4</a:t>
            </a:r>
            <a:endParaRPr lang="en-US" sz="2600" dirty="0"/>
          </a:p>
        </p:txBody>
      </p:sp>
      <p:sp>
        <p:nvSpPr>
          <p:cNvPr id="15" name="Text 9"/>
          <p:cNvSpPr/>
          <p:nvPr/>
        </p:nvSpPr>
        <p:spPr>
          <a:xfrm>
            <a:off x="785098" y="6539508"/>
            <a:ext cx="13060204" cy="1076563"/>
          </a:xfrm>
          <a:prstGeom prst="rect">
            <a:avLst/>
          </a:prstGeom>
          <a:noFill/>
          <a:ln/>
        </p:spPr>
        <p:txBody>
          <a:bodyPr wrap="square" lIns="0" tIns="0" rIns="0" bIns="0" rtlCol="0" anchor="t"/>
          <a:lstStyle/>
          <a:p>
            <a:pPr marL="0" indent="0">
              <a:lnSpc>
                <a:spcPts val="2800"/>
              </a:lnSpc>
              <a:buNone/>
            </a:pPr>
            <a:r>
              <a:rPr lang="en-US" sz="1750" dirty="0">
                <a:solidFill>
                  <a:srgbClr val="2B4150"/>
                </a:solidFill>
                <a:latin typeface="Source Sans Pro" pitchFamily="34" charset="0"/>
                <a:ea typeface="Source Sans Pro" pitchFamily="34" charset="-122"/>
                <a:cs typeface="Source Sans Pro" pitchFamily="34" charset="-120"/>
              </a:rPr>
              <a:t>Demam (&gt;38°C) selama 2 hari atau lebih dapat mengindikasikan infeksi. Nyeri perut bagian bawah, lochea (cairan vagina setelah persalinan) berbau tidak sedap atau bernanah, kemerahan, bengkak, nyeri pada luka episiotomi atau luka operasi, dan nyeri payudara, kemerahan, bengkak (pada mastitis) juga merupakan tanda infeksi.</a:t>
            </a: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93790" y="1181933"/>
            <a:ext cx="13042821" cy="1417558"/>
          </a:xfrm>
          <a:prstGeom prst="rect">
            <a:avLst/>
          </a:prstGeom>
          <a:noFill/>
          <a:ln/>
        </p:spPr>
        <p:txBody>
          <a:bodyPr wrap="square" lIns="0" tIns="0" rIns="0" bIns="0" rtlCol="0" anchor="t"/>
          <a:lstStyle/>
          <a:p>
            <a:pPr marL="0" indent="0">
              <a:lnSpc>
                <a:spcPts val="5550"/>
              </a:lnSpc>
              <a:buNone/>
            </a:pPr>
            <a:r>
              <a:rPr lang="en-US" sz="4450" b="1" dirty="0">
                <a:solidFill>
                  <a:schemeClr val="accent4">
                    <a:lumMod val="75000"/>
                  </a:schemeClr>
                </a:solidFill>
                <a:latin typeface="MuseoModerno Medium" pitchFamily="34" charset="0"/>
                <a:ea typeface="MuseoModerno Medium" pitchFamily="34" charset="-122"/>
                <a:cs typeface="MuseoModerno Medium" pitchFamily="34" charset="-120"/>
              </a:rPr>
              <a:t>Pencegahan dan Penanganan Infeksi Masa Nifas</a:t>
            </a:r>
            <a:endParaRPr lang="en-US" sz="4450" b="1" dirty="0">
              <a:solidFill>
                <a:schemeClr val="accent4">
                  <a:lumMod val="75000"/>
                </a:schemeClr>
              </a:solidFill>
            </a:endParaRPr>
          </a:p>
        </p:txBody>
      </p:sp>
      <p:sp>
        <p:nvSpPr>
          <p:cNvPr id="3" name="Shape 1"/>
          <p:cNvSpPr/>
          <p:nvPr/>
        </p:nvSpPr>
        <p:spPr>
          <a:xfrm>
            <a:off x="793790" y="3053120"/>
            <a:ext cx="2173724" cy="807958"/>
          </a:xfrm>
          <a:prstGeom prst="roundRect">
            <a:avLst>
              <a:gd name="adj" fmla="val 4211"/>
            </a:avLst>
          </a:prstGeom>
          <a:solidFill>
            <a:srgbClr val="F3EEE3"/>
          </a:solidFill>
          <a:ln/>
        </p:spPr>
      </p:sp>
      <p:sp>
        <p:nvSpPr>
          <p:cNvPr id="4" name="Text 2"/>
          <p:cNvSpPr/>
          <p:nvPr/>
        </p:nvSpPr>
        <p:spPr>
          <a:xfrm>
            <a:off x="1721167" y="3257788"/>
            <a:ext cx="318968" cy="398621"/>
          </a:xfrm>
          <a:prstGeom prst="rect">
            <a:avLst/>
          </a:prstGeom>
          <a:noFill/>
          <a:ln/>
        </p:spPr>
        <p:txBody>
          <a:bodyPr wrap="none" lIns="0" tIns="0" rIns="0" bIns="0" rtlCol="0" anchor="t"/>
          <a:lstStyle/>
          <a:p>
            <a:pPr marL="0" indent="0" algn="ctr">
              <a:lnSpc>
                <a:spcPts val="4000"/>
              </a:lnSpc>
              <a:buNone/>
            </a:pPr>
            <a:r>
              <a:rPr lang="en-US" sz="2500" dirty="0">
                <a:solidFill>
                  <a:srgbClr val="2B4150"/>
                </a:solidFill>
                <a:latin typeface="MuseoModerno Medium" pitchFamily="34" charset="0"/>
                <a:ea typeface="MuseoModerno Medium" pitchFamily="34" charset="-122"/>
                <a:cs typeface="MuseoModerno Medium" pitchFamily="34" charset="-120"/>
              </a:rPr>
              <a:t>1</a:t>
            </a:r>
            <a:endParaRPr lang="en-US" sz="2500" dirty="0"/>
          </a:p>
        </p:txBody>
      </p:sp>
      <p:sp>
        <p:nvSpPr>
          <p:cNvPr id="5" name="Text 3"/>
          <p:cNvSpPr/>
          <p:nvPr/>
        </p:nvSpPr>
        <p:spPr>
          <a:xfrm>
            <a:off x="3194328" y="3279934"/>
            <a:ext cx="2065853" cy="354330"/>
          </a:xfrm>
          <a:prstGeom prst="rect">
            <a:avLst/>
          </a:prstGeom>
          <a:noFill/>
          <a:ln/>
        </p:spPr>
        <p:txBody>
          <a:bodyPr wrap="none" lIns="0" tIns="0" rIns="0" bIns="0" rtlCol="0" anchor="t"/>
          <a:lstStyle/>
          <a:p>
            <a:pPr marL="0" indent="0" algn="l">
              <a:lnSpc>
                <a:spcPts val="2750"/>
              </a:lnSpc>
              <a:buNone/>
            </a:pPr>
            <a:r>
              <a:rPr lang="en-US" sz="2200" b="1" dirty="0">
                <a:solidFill>
                  <a:srgbClr val="2B4150"/>
                </a:solidFill>
                <a:latin typeface="MuseoModerno Medium" pitchFamily="34" charset="0"/>
                <a:ea typeface="MuseoModerno Medium" pitchFamily="34" charset="-122"/>
                <a:cs typeface="MuseoModerno Medium" pitchFamily="34" charset="-120"/>
              </a:rPr>
              <a:t>Kebersihan Diri</a:t>
            </a:r>
            <a:endParaRPr lang="en-US" sz="2200" b="1" dirty="0"/>
          </a:p>
        </p:txBody>
      </p:sp>
      <p:sp>
        <p:nvSpPr>
          <p:cNvPr id="6" name="Shape 4"/>
          <p:cNvSpPr/>
          <p:nvPr/>
        </p:nvSpPr>
        <p:spPr>
          <a:xfrm>
            <a:off x="3080861" y="3845838"/>
            <a:ext cx="10642402" cy="15240"/>
          </a:xfrm>
          <a:prstGeom prst="roundRect">
            <a:avLst>
              <a:gd name="adj" fmla="val 223256"/>
            </a:avLst>
          </a:prstGeom>
          <a:solidFill>
            <a:srgbClr val="D9D4C9"/>
          </a:solidFill>
          <a:ln/>
        </p:spPr>
      </p:sp>
      <p:sp>
        <p:nvSpPr>
          <p:cNvPr id="7" name="Shape 5"/>
          <p:cNvSpPr/>
          <p:nvPr/>
        </p:nvSpPr>
        <p:spPr>
          <a:xfrm>
            <a:off x="793790" y="3974425"/>
            <a:ext cx="4347567" cy="807958"/>
          </a:xfrm>
          <a:prstGeom prst="roundRect">
            <a:avLst>
              <a:gd name="adj" fmla="val 4211"/>
            </a:avLst>
          </a:prstGeom>
          <a:solidFill>
            <a:srgbClr val="F3EEE3"/>
          </a:solidFill>
          <a:ln/>
        </p:spPr>
      </p:sp>
      <p:sp>
        <p:nvSpPr>
          <p:cNvPr id="8" name="Text 6"/>
          <p:cNvSpPr/>
          <p:nvPr/>
        </p:nvSpPr>
        <p:spPr>
          <a:xfrm>
            <a:off x="2808089" y="4179094"/>
            <a:ext cx="318968" cy="398621"/>
          </a:xfrm>
          <a:prstGeom prst="rect">
            <a:avLst/>
          </a:prstGeom>
          <a:noFill/>
          <a:ln/>
        </p:spPr>
        <p:txBody>
          <a:bodyPr wrap="none" lIns="0" tIns="0" rIns="0" bIns="0" rtlCol="0" anchor="t"/>
          <a:lstStyle/>
          <a:p>
            <a:pPr marL="0" indent="0" algn="ctr">
              <a:lnSpc>
                <a:spcPts val="4000"/>
              </a:lnSpc>
              <a:buNone/>
            </a:pPr>
            <a:r>
              <a:rPr lang="en-US" sz="2500" dirty="0">
                <a:solidFill>
                  <a:srgbClr val="2B4150"/>
                </a:solidFill>
                <a:latin typeface="MuseoModerno Medium" pitchFamily="34" charset="0"/>
                <a:ea typeface="MuseoModerno Medium" pitchFamily="34" charset="-122"/>
                <a:cs typeface="MuseoModerno Medium" pitchFamily="34" charset="-120"/>
              </a:rPr>
              <a:t>2</a:t>
            </a:r>
            <a:endParaRPr lang="en-US" sz="2500" dirty="0"/>
          </a:p>
        </p:txBody>
      </p:sp>
      <p:sp>
        <p:nvSpPr>
          <p:cNvPr id="9" name="Text 7"/>
          <p:cNvSpPr/>
          <p:nvPr/>
        </p:nvSpPr>
        <p:spPr>
          <a:xfrm>
            <a:off x="5368171" y="4201239"/>
            <a:ext cx="2855000" cy="354330"/>
          </a:xfrm>
          <a:prstGeom prst="rect">
            <a:avLst/>
          </a:prstGeom>
          <a:noFill/>
          <a:ln/>
        </p:spPr>
        <p:txBody>
          <a:bodyPr wrap="none" lIns="0" tIns="0" rIns="0" bIns="0" rtlCol="0" anchor="t"/>
          <a:lstStyle/>
          <a:p>
            <a:pPr marL="0" indent="0" algn="l">
              <a:lnSpc>
                <a:spcPts val="2750"/>
              </a:lnSpc>
              <a:buNone/>
            </a:pPr>
            <a:r>
              <a:rPr lang="en-US" sz="2200" b="1" dirty="0">
                <a:solidFill>
                  <a:srgbClr val="2B4150"/>
                </a:solidFill>
                <a:latin typeface="MuseoModerno Medium" pitchFamily="34" charset="0"/>
                <a:ea typeface="MuseoModerno Medium" pitchFamily="34" charset="-122"/>
                <a:cs typeface="MuseoModerno Medium" pitchFamily="34" charset="-120"/>
              </a:rPr>
              <a:t>Antibiotik Profilaksis</a:t>
            </a:r>
            <a:endParaRPr lang="en-US" sz="2200" b="1" dirty="0"/>
          </a:p>
        </p:txBody>
      </p:sp>
      <p:sp>
        <p:nvSpPr>
          <p:cNvPr id="10" name="Shape 8"/>
          <p:cNvSpPr/>
          <p:nvPr/>
        </p:nvSpPr>
        <p:spPr>
          <a:xfrm>
            <a:off x="5254704" y="4767143"/>
            <a:ext cx="8468558" cy="15240"/>
          </a:xfrm>
          <a:prstGeom prst="roundRect">
            <a:avLst>
              <a:gd name="adj" fmla="val 223256"/>
            </a:avLst>
          </a:prstGeom>
          <a:solidFill>
            <a:srgbClr val="D9D4C9"/>
          </a:solidFill>
          <a:ln/>
        </p:spPr>
      </p:sp>
      <p:sp>
        <p:nvSpPr>
          <p:cNvPr id="11" name="Shape 9"/>
          <p:cNvSpPr/>
          <p:nvPr/>
        </p:nvSpPr>
        <p:spPr>
          <a:xfrm>
            <a:off x="793790" y="4895731"/>
            <a:ext cx="6521410" cy="807958"/>
          </a:xfrm>
          <a:prstGeom prst="roundRect">
            <a:avLst>
              <a:gd name="adj" fmla="val 4211"/>
            </a:avLst>
          </a:prstGeom>
          <a:solidFill>
            <a:srgbClr val="F3EEE3"/>
          </a:solidFill>
          <a:ln/>
        </p:spPr>
      </p:sp>
      <p:sp>
        <p:nvSpPr>
          <p:cNvPr id="12" name="Text 10"/>
          <p:cNvSpPr/>
          <p:nvPr/>
        </p:nvSpPr>
        <p:spPr>
          <a:xfrm>
            <a:off x="3895011" y="5100399"/>
            <a:ext cx="318968" cy="398621"/>
          </a:xfrm>
          <a:prstGeom prst="rect">
            <a:avLst/>
          </a:prstGeom>
          <a:noFill/>
          <a:ln/>
        </p:spPr>
        <p:txBody>
          <a:bodyPr wrap="none" lIns="0" tIns="0" rIns="0" bIns="0" rtlCol="0" anchor="t"/>
          <a:lstStyle/>
          <a:p>
            <a:pPr marL="0" indent="0" algn="ctr">
              <a:lnSpc>
                <a:spcPts val="4000"/>
              </a:lnSpc>
              <a:buNone/>
            </a:pPr>
            <a:r>
              <a:rPr lang="en-US" sz="2500" dirty="0">
                <a:solidFill>
                  <a:srgbClr val="2B4150"/>
                </a:solidFill>
                <a:latin typeface="MuseoModerno Medium" pitchFamily="34" charset="0"/>
                <a:ea typeface="MuseoModerno Medium" pitchFamily="34" charset="-122"/>
                <a:cs typeface="MuseoModerno Medium" pitchFamily="34" charset="-120"/>
              </a:rPr>
              <a:t>3</a:t>
            </a:r>
            <a:endParaRPr lang="en-US" sz="2500" dirty="0"/>
          </a:p>
        </p:txBody>
      </p:sp>
      <p:sp>
        <p:nvSpPr>
          <p:cNvPr id="13" name="Text 11"/>
          <p:cNvSpPr/>
          <p:nvPr/>
        </p:nvSpPr>
        <p:spPr>
          <a:xfrm>
            <a:off x="7542014" y="5122545"/>
            <a:ext cx="2816423" cy="354330"/>
          </a:xfrm>
          <a:prstGeom prst="rect">
            <a:avLst/>
          </a:prstGeom>
          <a:noFill/>
          <a:ln/>
        </p:spPr>
        <p:txBody>
          <a:bodyPr wrap="none" lIns="0" tIns="0" rIns="0" bIns="0" rtlCol="0" anchor="t"/>
          <a:lstStyle/>
          <a:p>
            <a:pPr marL="0" indent="0" algn="l">
              <a:lnSpc>
                <a:spcPts val="2750"/>
              </a:lnSpc>
              <a:buNone/>
            </a:pPr>
            <a:r>
              <a:rPr lang="en-US" sz="2200" b="1" dirty="0">
                <a:solidFill>
                  <a:srgbClr val="2B4150"/>
                </a:solidFill>
                <a:latin typeface="MuseoModerno Medium" pitchFamily="34" charset="0"/>
                <a:ea typeface="MuseoModerno Medium" pitchFamily="34" charset="-122"/>
                <a:cs typeface="MuseoModerno Medium" pitchFamily="34" charset="-120"/>
              </a:rPr>
              <a:t>Penanganan Infeksi</a:t>
            </a:r>
            <a:endParaRPr lang="en-US" sz="2200" b="1" dirty="0"/>
          </a:p>
        </p:txBody>
      </p:sp>
      <p:sp>
        <p:nvSpPr>
          <p:cNvPr id="14" name="Text 12"/>
          <p:cNvSpPr/>
          <p:nvPr/>
        </p:nvSpPr>
        <p:spPr>
          <a:xfrm>
            <a:off x="793790" y="5958840"/>
            <a:ext cx="13042821" cy="1088708"/>
          </a:xfrm>
          <a:prstGeom prst="rect">
            <a:avLst/>
          </a:prstGeom>
          <a:noFill/>
          <a:ln/>
        </p:spPr>
        <p:txBody>
          <a:bodyPr wrap="square" lIns="0" tIns="0" rIns="0" bIns="0" rtlCol="0" anchor="t"/>
          <a:lstStyle/>
          <a:p>
            <a:pPr marL="0" indent="0">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Kebersihan diri yang baik (cuci tangan, perawatan luka) sangat penting. Pemberian antibiotik profilaksis sebelum operasi caesar (sesuai indikasi) dapat mengurangi risiko infeksi. Penanganan infeksi meliputi antibiotik sesuai resep dokter, perawatan luka yang adekuat, dan pemberian analgesik untuk mengurangi nyeri.</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1100</TotalTime>
  <Words>2563</Words>
  <Application>Microsoft Office PowerPoint</Application>
  <PresentationFormat>Custom</PresentationFormat>
  <Paragraphs>302</Paragraphs>
  <Slides>31</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Mongolian Baiti</vt:lpstr>
      <vt:lpstr>Arial</vt:lpstr>
      <vt:lpstr>MuseoModerno Medium</vt:lpstr>
      <vt:lpstr>Source Sans Pro</vt:lpstr>
      <vt:lpstr>Source Sans Pro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hp.nickydanur@outlook.com</cp:lastModifiedBy>
  <cp:revision>9</cp:revision>
  <dcterms:created xsi:type="dcterms:W3CDTF">2025-03-12T01:05:18Z</dcterms:created>
  <dcterms:modified xsi:type="dcterms:W3CDTF">2025-04-23T02:32:32Z</dcterms:modified>
</cp:coreProperties>
</file>