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868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hyperlink" Target="https://gamma.app/?utm_source=made-with-gam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570" r="-6257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2238" y="2730104"/>
            <a:ext cx="9445526" cy="1771947"/>
            <a:chOff x="0" y="0"/>
            <a:chExt cx="12594035" cy="2362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94035" cy="2362597"/>
            </a:xfrm>
            <a:custGeom>
              <a:avLst/>
              <a:gdLst/>
              <a:ahLst/>
              <a:cxnLst/>
              <a:rect l="l" t="t" r="r" b="b"/>
              <a:pathLst>
                <a:path w="12594035" h="2362597">
                  <a:moveTo>
                    <a:pt x="0" y="0"/>
                  </a:moveTo>
                  <a:lnTo>
                    <a:pt x="12594035" y="0"/>
                  </a:lnTo>
                  <a:lnTo>
                    <a:pt x="12594035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594035" cy="24197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Etika Dalam Promosi Kesehatan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2238" y="4927252"/>
            <a:ext cx="9445526" cy="1814512"/>
            <a:chOff x="0" y="0"/>
            <a:chExt cx="12594035" cy="24193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94035" cy="2419350"/>
            </a:xfrm>
            <a:custGeom>
              <a:avLst/>
              <a:gdLst/>
              <a:ahLst/>
              <a:cxnLst/>
              <a:rect l="l" t="t" r="r" b="b"/>
              <a:pathLst>
                <a:path w="12594035" h="2419350">
                  <a:moveTo>
                    <a:pt x="0" y="0"/>
                  </a:moveTo>
                  <a:lnTo>
                    <a:pt x="12594035" y="0"/>
                  </a:lnTo>
                  <a:lnTo>
                    <a:pt x="12594035" y="2419350"/>
                  </a:lnTo>
                  <a:lnTo>
                    <a:pt x="0" y="2419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94035" cy="2524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Presentasi ini akan membahas etika dalam promosi kesehatan. Kita akan menjelajahi prinsip-prinsip kunci dan studi kasus. Tujuan utama adalah meningkatkan kesadaran tentang praktik promosi kesehatan yang bertanggung jawab.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36600" y="7247632"/>
            <a:ext cx="164901" cy="121890"/>
            <a:chOff x="0" y="0"/>
            <a:chExt cx="219868" cy="1625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9868" cy="162520"/>
            </a:xfrm>
            <a:custGeom>
              <a:avLst/>
              <a:gdLst/>
              <a:ahLst/>
              <a:cxnLst/>
              <a:rect l="l" t="t" r="r" b="b"/>
              <a:pathLst>
                <a:path w="219868" h="162520">
                  <a:moveTo>
                    <a:pt x="0" y="0"/>
                  </a:moveTo>
                  <a:lnTo>
                    <a:pt x="219868" y="0"/>
                  </a:lnTo>
                  <a:lnTo>
                    <a:pt x="219868" y="162520"/>
                  </a:lnTo>
                  <a:lnTo>
                    <a:pt x="0" y="162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219868" cy="1625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37"/>
                </a:lnSpc>
              </a:pPr>
              <a:r>
                <a:rPr lang="en-US" sz="937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AP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2238" y="8980633"/>
            <a:ext cx="5332362" cy="706291"/>
            <a:chOff x="0" y="-76201"/>
            <a:chExt cx="7109815" cy="9417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77233" cy="661392"/>
            </a:xfrm>
            <a:custGeom>
              <a:avLst/>
              <a:gdLst/>
              <a:ahLst/>
              <a:cxnLst/>
              <a:rect l="l" t="t" r="r" b="b"/>
              <a:pathLst>
                <a:path w="3577233" h="661392">
                  <a:moveTo>
                    <a:pt x="0" y="0"/>
                  </a:moveTo>
                  <a:lnTo>
                    <a:pt x="3577233" y="0"/>
                  </a:lnTo>
                  <a:lnTo>
                    <a:pt x="3577233" y="661392"/>
                  </a:lnTo>
                  <a:lnTo>
                    <a:pt x="0" y="6613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76201"/>
              <a:ext cx="7109815" cy="9417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74"/>
                </a:lnSpc>
              </a:pPr>
              <a:r>
                <a:rPr lang="en-US" sz="2750" b="1" dirty="0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by Senditya Indah Mayasari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" r="-1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2238" y="5113436"/>
            <a:ext cx="11656962" cy="885974"/>
            <a:chOff x="0" y="0"/>
            <a:chExt cx="13154818" cy="118129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154819" cy="1181298"/>
            </a:xfrm>
            <a:custGeom>
              <a:avLst/>
              <a:gdLst/>
              <a:ahLst/>
              <a:cxnLst/>
              <a:rect l="l" t="t" r="r" b="b"/>
              <a:pathLst>
                <a:path w="13154819" h="1181298">
                  <a:moveTo>
                    <a:pt x="0" y="0"/>
                  </a:moveTo>
                  <a:lnTo>
                    <a:pt x="13154819" y="0"/>
                  </a:lnTo>
                  <a:lnTo>
                    <a:pt x="13154819" y="1181298"/>
                  </a:lnTo>
                  <a:lnTo>
                    <a:pt x="0" y="1181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3154818" cy="123844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 dirty="0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Kesimpulan dan </a:t>
              </a:r>
              <a:r>
                <a:rPr lang="en-US" sz="5562" b="1" dirty="0" err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Rekomendasi</a:t>
              </a:r>
              <a:endParaRPr lang="en-US" sz="5562" b="1" dirty="0">
                <a:solidFill>
                  <a:srgbClr val="231971"/>
                </a:solidFill>
                <a:latin typeface="Arimo Bold"/>
                <a:ea typeface="Arimo Bold"/>
                <a:cs typeface="Arimo Bold"/>
                <a:sym typeface="Arimo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7475" y="6738789"/>
            <a:ext cx="647402" cy="647403"/>
            <a:chOff x="0" y="0"/>
            <a:chExt cx="863203" cy="863203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28130" y="6849815"/>
            <a:ext cx="165944" cy="425351"/>
            <a:chOff x="0" y="0"/>
            <a:chExt cx="221258" cy="5671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258" cy="567135"/>
            </a:xfrm>
            <a:custGeom>
              <a:avLst/>
              <a:gdLst/>
              <a:ahLst/>
              <a:cxnLst/>
              <a:rect l="l" t="t" r="r" b="b"/>
              <a:pathLst>
                <a:path w="221258" h="567135">
                  <a:moveTo>
                    <a:pt x="0" y="0"/>
                  </a:moveTo>
                  <a:lnTo>
                    <a:pt x="221258" y="0"/>
                  </a:lnTo>
                  <a:lnTo>
                    <a:pt x="221258" y="567135"/>
                  </a:lnTo>
                  <a:lnTo>
                    <a:pt x="0" y="567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221258" cy="5290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13632" y="6743551"/>
            <a:ext cx="3544044" cy="442912"/>
            <a:chOff x="0" y="0"/>
            <a:chExt cx="4725392" cy="5905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Etika Penting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13632" y="7356574"/>
            <a:ext cx="7088684" cy="907256"/>
            <a:chOff x="0" y="0"/>
            <a:chExt cx="9451578" cy="12096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451578" cy="1209675"/>
            </a:xfrm>
            <a:custGeom>
              <a:avLst/>
              <a:gdLst/>
              <a:ahLst/>
              <a:cxnLst/>
              <a:rect l="l" t="t" r="r" b="b"/>
              <a:pathLst>
                <a:path w="9451578" h="1209675">
                  <a:moveTo>
                    <a:pt x="0" y="0"/>
                  </a:moveTo>
                  <a:lnTo>
                    <a:pt x="9451578" y="0"/>
                  </a:lnTo>
                  <a:lnTo>
                    <a:pt x="9451578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9451578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Etika adalah fondasi promosi kesehatan yang efektif dan bertanggung jawab.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81071" y="6738789"/>
            <a:ext cx="647402" cy="647403"/>
            <a:chOff x="0" y="0"/>
            <a:chExt cx="863203" cy="863203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9482286" y="6849815"/>
            <a:ext cx="244971" cy="425351"/>
            <a:chOff x="0" y="0"/>
            <a:chExt cx="326628" cy="56713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6628" cy="567135"/>
            </a:xfrm>
            <a:custGeom>
              <a:avLst/>
              <a:gdLst/>
              <a:ahLst/>
              <a:cxnLst/>
              <a:rect l="l" t="t" r="r" b="b"/>
              <a:pathLst>
                <a:path w="326628" h="567135">
                  <a:moveTo>
                    <a:pt x="0" y="0"/>
                  </a:moveTo>
                  <a:lnTo>
                    <a:pt x="326628" y="0"/>
                  </a:lnTo>
                  <a:lnTo>
                    <a:pt x="326628" y="567135"/>
                  </a:lnTo>
                  <a:lnTo>
                    <a:pt x="0" y="567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326628" cy="5290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07229" y="6743551"/>
            <a:ext cx="3544044" cy="442912"/>
            <a:chOff x="0" y="0"/>
            <a:chExt cx="4725392" cy="5905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Rekomendasi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07229" y="7356574"/>
            <a:ext cx="7088684" cy="1360885"/>
            <a:chOff x="0" y="0"/>
            <a:chExt cx="9451578" cy="181451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451578" cy="1814513"/>
            </a:xfrm>
            <a:custGeom>
              <a:avLst/>
              <a:gdLst/>
              <a:ahLst/>
              <a:cxnLst/>
              <a:rect l="l" t="t" r="r" b="b"/>
              <a:pathLst>
                <a:path w="9451578" h="1814513">
                  <a:moveTo>
                    <a:pt x="0" y="0"/>
                  </a:moveTo>
                  <a:lnTo>
                    <a:pt x="9451578" y="0"/>
                  </a:lnTo>
                  <a:lnTo>
                    <a:pt x="9451578" y="1814513"/>
                  </a:lnTo>
                  <a:lnTo>
                    <a:pt x="0" y="1814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04775"/>
              <a:ext cx="9451578" cy="19192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Implementasikan prinsip-prinsip etika dalam setiap aspek promosi kesehatan. Pelatihan dan pengawasan diperlukan.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5453873" y="8263830"/>
            <a:ext cx="3343547" cy="2304008"/>
          </a:xfrm>
          <a:custGeom>
            <a:avLst/>
            <a:gdLst/>
            <a:ahLst/>
            <a:cxnLst/>
            <a:rect l="l" t="t" r="r" b="b"/>
            <a:pathLst>
              <a:path w="3343547" h="2304008">
                <a:moveTo>
                  <a:pt x="0" y="0"/>
                </a:moveTo>
                <a:lnTo>
                  <a:pt x="3343548" y="0"/>
                </a:lnTo>
                <a:lnTo>
                  <a:pt x="3343548" y="2304008"/>
                </a:lnTo>
                <a:lnTo>
                  <a:pt x="0" y="23040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2238" y="2543323"/>
            <a:ext cx="12799962" cy="1290787"/>
            <a:chOff x="0" y="-539750"/>
            <a:chExt cx="17066616" cy="17210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74045" cy="1181298"/>
            </a:xfrm>
            <a:custGeom>
              <a:avLst/>
              <a:gdLst/>
              <a:ahLst/>
              <a:cxnLst/>
              <a:rect l="l" t="t" r="r" b="b"/>
              <a:pathLst>
                <a:path w="16174045" h="1181298">
                  <a:moveTo>
                    <a:pt x="0" y="0"/>
                  </a:moveTo>
                  <a:lnTo>
                    <a:pt x="16174045" y="0"/>
                  </a:lnTo>
                  <a:lnTo>
                    <a:pt x="16174045" y="1181298"/>
                  </a:lnTo>
                  <a:lnTo>
                    <a:pt x="0" y="1181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39750"/>
              <a:ext cx="17066616" cy="12384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 dirty="0" err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Pengertian</a:t>
              </a:r>
              <a:r>
                <a:rPr lang="en-US" sz="5562" b="1" dirty="0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Etika </a:t>
              </a:r>
              <a:r>
                <a:rPr lang="en-US" sz="5562" b="1" dirty="0" err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Promosi</a:t>
              </a:r>
              <a:r>
                <a:rPr lang="en-US" sz="5562" b="1" dirty="0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Kesehatan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2238" y="4542830"/>
            <a:ext cx="3544044" cy="442912"/>
            <a:chOff x="0" y="0"/>
            <a:chExt cx="4725392" cy="5905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Definisi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2238" y="5269260"/>
            <a:ext cx="7805886" cy="1814512"/>
            <a:chOff x="0" y="0"/>
            <a:chExt cx="10407848" cy="24193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407848" cy="2419350"/>
            </a:xfrm>
            <a:custGeom>
              <a:avLst/>
              <a:gdLst/>
              <a:ahLst/>
              <a:cxnLst/>
              <a:rect l="l" t="t" r="r" b="b"/>
              <a:pathLst>
                <a:path w="10407848" h="2419350">
                  <a:moveTo>
                    <a:pt x="0" y="0"/>
                  </a:moveTo>
                  <a:lnTo>
                    <a:pt x="10407848" y="0"/>
                  </a:lnTo>
                  <a:lnTo>
                    <a:pt x="10407848" y="2419350"/>
                  </a:lnTo>
                  <a:lnTo>
                    <a:pt x="0" y="2419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0407848" cy="2524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Etika promosi kesehatan adalah seperangkat prinsip moral. Prinsip ini membimbing perilaku promotor kesehatan. Mereka memastikan bahwa informasi yang disampaikan akurat dan bermanfaat.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99401" y="4542830"/>
            <a:ext cx="3544044" cy="442912"/>
            <a:chOff x="0" y="0"/>
            <a:chExt cx="4725392" cy="5905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Tujuan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99401" y="5269260"/>
            <a:ext cx="7805886" cy="1360885"/>
            <a:chOff x="0" y="0"/>
            <a:chExt cx="10407848" cy="18145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407848" cy="1814513"/>
            </a:xfrm>
            <a:custGeom>
              <a:avLst/>
              <a:gdLst/>
              <a:ahLst/>
              <a:cxnLst/>
              <a:rect l="l" t="t" r="r" b="b"/>
              <a:pathLst>
                <a:path w="10407848" h="1814513">
                  <a:moveTo>
                    <a:pt x="0" y="0"/>
                  </a:moveTo>
                  <a:lnTo>
                    <a:pt x="10407848" y="0"/>
                  </a:lnTo>
                  <a:lnTo>
                    <a:pt x="10407848" y="1814513"/>
                  </a:lnTo>
                  <a:lnTo>
                    <a:pt x="0" y="1814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0407848" cy="19192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Tujuannya adalah untuk melindungi dan meningkatkan kesehatan masyarakat. Promosi harus dilakukan dengan cara yang adil. Serta menghormati hak dan nilai-nilai individu.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528881" y="7083772"/>
            <a:ext cx="3673394" cy="4114800"/>
          </a:xfrm>
          <a:custGeom>
            <a:avLst/>
            <a:gdLst/>
            <a:ahLst/>
            <a:cxnLst/>
            <a:rect l="l" t="t" r="r" b="b"/>
            <a:pathLst>
              <a:path w="3673394" h="4114800">
                <a:moveTo>
                  <a:pt x="0" y="0"/>
                </a:moveTo>
                <a:lnTo>
                  <a:pt x="3673394" y="0"/>
                </a:lnTo>
                <a:lnTo>
                  <a:pt x="367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2238" y="1156692"/>
            <a:ext cx="9445526" cy="1771947"/>
            <a:chOff x="0" y="0"/>
            <a:chExt cx="12594035" cy="2362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94035" cy="2362597"/>
            </a:xfrm>
            <a:custGeom>
              <a:avLst/>
              <a:gdLst/>
              <a:ahLst/>
              <a:cxnLst/>
              <a:rect l="l" t="t" r="r" b="b"/>
              <a:pathLst>
                <a:path w="12594035" h="2362597">
                  <a:moveTo>
                    <a:pt x="0" y="0"/>
                  </a:moveTo>
                  <a:lnTo>
                    <a:pt x="12594035" y="0"/>
                  </a:lnTo>
                  <a:lnTo>
                    <a:pt x="12594035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594035" cy="24197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Prinsip-Prinsip Etika dalam Promosi Kesehatan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7475" y="3668017"/>
            <a:ext cx="647402" cy="647402"/>
            <a:chOff x="0" y="0"/>
            <a:chExt cx="863203" cy="863203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28130" y="3779044"/>
            <a:ext cx="165944" cy="425351"/>
            <a:chOff x="0" y="0"/>
            <a:chExt cx="221258" cy="5671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1258" cy="567135"/>
            </a:xfrm>
            <a:custGeom>
              <a:avLst/>
              <a:gdLst/>
              <a:ahLst/>
              <a:cxnLst/>
              <a:rect l="l" t="t" r="r" b="b"/>
              <a:pathLst>
                <a:path w="221258" h="567135">
                  <a:moveTo>
                    <a:pt x="0" y="0"/>
                  </a:moveTo>
                  <a:lnTo>
                    <a:pt x="221258" y="0"/>
                  </a:lnTo>
                  <a:lnTo>
                    <a:pt x="221258" y="567135"/>
                  </a:lnTo>
                  <a:lnTo>
                    <a:pt x="0" y="567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221258" cy="5290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913632" y="3672780"/>
            <a:ext cx="3544044" cy="442912"/>
            <a:chOff x="0" y="0"/>
            <a:chExt cx="4725392" cy="5905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Keadilan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913632" y="4285804"/>
            <a:ext cx="3659684" cy="1814512"/>
            <a:chOff x="0" y="0"/>
            <a:chExt cx="4879578" cy="24193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79579" cy="2419350"/>
            </a:xfrm>
            <a:custGeom>
              <a:avLst/>
              <a:gdLst/>
              <a:ahLst/>
              <a:cxnLst/>
              <a:rect l="l" t="t" r="r" b="b"/>
              <a:pathLst>
                <a:path w="4879579" h="2419350">
                  <a:moveTo>
                    <a:pt x="0" y="0"/>
                  </a:moveTo>
                  <a:lnTo>
                    <a:pt x="4879579" y="0"/>
                  </a:lnTo>
                  <a:lnTo>
                    <a:pt x="4879579" y="2419350"/>
                  </a:lnTo>
                  <a:lnTo>
                    <a:pt x="0" y="2419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04775"/>
              <a:ext cx="4879578" cy="2524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Menyediakan akses yang sama terhadap informasi kesehatan. Ini berlaku untuk semua lapisan masyarakat.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852071" y="3668017"/>
            <a:ext cx="647403" cy="647402"/>
            <a:chOff x="0" y="0"/>
            <a:chExt cx="863203" cy="863203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6053286" y="3779044"/>
            <a:ext cx="244971" cy="425351"/>
            <a:chOff x="0" y="0"/>
            <a:chExt cx="326628" cy="56713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6628" cy="567135"/>
            </a:xfrm>
            <a:custGeom>
              <a:avLst/>
              <a:gdLst/>
              <a:ahLst/>
              <a:cxnLst/>
              <a:rect l="l" t="t" r="r" b="b"/>
              <a:pathLst>
                <a:path w="326628" h="567135">
                  <a:moveTo>
                    <a:pt x="0" y="0"/>
                  </a:moveTo>
                  <a:lnTo>
                    <a:pt x="326628" y="0"/>
                  </a:lnTo>
                  <a:lnTo>
                    <a:pt x="326628" y="567135"/>
                  </a:lnTo>
                  <a:lnTo>
                    <a:pt x="0" y="567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326628" cy="5290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778229" y="3672780"/>
            <a:ext cx="3544044" cy="442912"/>
            <a:chOff x="0" y="0"/>
            <a:chExt cx="4725392" cy="5905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Kemandirian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778229" y="4285804"/>
            <a:ext cx="3659684" cy="2721769"/>
            <a:chOff x="0" y="0"/>
            <a:chExt cx="4879578" cy="362902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879579" cy="3629025"/>
            </a:xfrm>
            <a:custGeom>
              <a:avLst/>
              <a:gdLst/>
              <a:ahLst/>
              <a:cxnLst/>
              <a:rect l="l" t="t" r="r" b="b"/>
              <a:pathLst>
                <a:path w="4879579" h="3629025">
                  <a:moveTo>
                    <a:pt x="0" y="0"/>
                  </a:moveTo>
                  <a:lnTo>
                    <a:pt x="4879579" y="0"/>
                  </a:lnTo>
                  <a:lnTo>
                    <a:pt x="4879579" y="3629025"/>
                  </a:lnTo>
                  <a:lnTo>
                    <a:pt x="0" y="36290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04775"/>
              <a:ext cx="4879578" cy="37338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Memberikan individu kebebasan untuk membuat keputusan kesehatan. Keputusan ini harus berdasarkan informasi yang tepat.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87475" y="7605266"/>
            <a:ext cx="647402" cy="647402"/>
            <a:chOff x="0" y="0"/>
            <a:chExt cx="863203" cy="863203"/>
          </a:xfrm>
        </p:grpSpPr>
        <p:sp>
          <p:nvSpPr>
            <p:cNvPr id="35" name="Freeform 35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190179" y="7716291"/>
            <a:ext cx="241995" cy="425351"/>
            <a:chOff x="0" y="0"/>
            <a:chExt cx="322660" cy="56713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322660" cy="567135"/>
            </a:xfrm>
            <a:custGeom>
              <a:avLst/>
              <a:gdLst/>
              <a:ahLst/>
              <a:cxnLst/>
              <a:rect l="l" t="t" r="r" b="b"/>
              <a:pathLst>
                <a:path w="322660" h="567135">
                  <a:moveTo>
                    <a:pt x="0" y="0"/>
                  </a:moveTo>
                  <a:lnTo>
                    <a:pt x="322660" y="0"/>
                  </a:lnTo>
                  <a:lnTo>
                    <a:pt x="322660" y="567135"/>
                  </a:lnTo>
                  <a:lnTo>
                    <a:pt x="0" y="567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38100"/>
              <a:ext cx="322660" cy="5290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3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913632" y="7610029"/>
            <a:ext cx="3544044" cy="442912"/>
            <a:chOff x="0" y="0"/>
            <a:chExt cx="4725392" cy="59055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Manfaat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913632" y="8223051"/>
            <a:ext cx="8524131" cy="907256"/>
            <a:chOff x="0" y="0"/>
            <a:chExt cx="11365508" cy="120967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1365509" cy="1209675"/>
            </a:xfrm>
            <a:custGeom>
              <a:avLst/>
              <a:gdLst/>
              <a:ahLst/>
              <a:cxnLst/>
              <a:rect l="l" t="t" r="r" b="b"/>
              <a:pathLst>
                <a:path w="11365509" h="1209675">
                  <a:moveTo>
                    <a:pt x="0" y="0"/>
                  </a:moveTo>
                  <a:lnTo>
                    <a:pt x="11365509" y="0"/>
                  </a:lnTo>
                  <a:lnTo>
                    <a:pt x="11365509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104775"/>
              <a:ext cx="11365508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Promosi harus memberikan manfaat yang jelas bagi kesehatan masyarakat. Manfaat harus lebih besar dari risiko.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" r="-1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2238" y="4536876"/>
            <a:ext cx="16303526" cy="1771947"/>
            <a:chOff x="0" y="0"/>
            <a:chExt cx="21738035" cy="2362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38034" cy="2362597"/>
            </a:xfrm>
            <a:custGeom>
              <a:avLst/>
              <a:gdLst/>
              <a:ahLst/>
              <a:cxnLst/>
              <a:rect l="l" t="t" r="r" b="b"/>
              <a:pathLst>
                <a:path w="21738034" h="2362597">
                  <a:moveTo>
                    <a:pt x="0" y="0"/>
                  </a:moveTo>
                  <a:lnTo>
                    <a:pt x="21738034" y="0"/>
                  </a:lnTo>
                  <a:lnTo>
                    <a:pt x="21738034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1738035" cy="24197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Kejujuran dan Transparansi dalam Pesan Promosi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7475" y="6729264"/>
            <a:ext cx="8019604" cy="2569518"/>
            <a:chOff x="0" y="0"/>
            <a:chExt cx="10692805" cy="3426023"/>
          </a:xfrm>
        </p:grpSpPr>
        <p:sp>
          <p:nvSpPr>
            <p:cNvPr id="11" name="Freeform 11"/>
            <p:cNvSpPr/>
            <p:nvPr/>
          </p:nvSpPr>
          <p:spPr>
            <a:xfrm>
              <a:off x="6350" y="6350"/>
              <a:ext cx="10680065" cy="3413252"/>
            </a:xfrm>
            <a:custGeom>
              <a:avLst/>
              <a:gdLst/>
              <a:ahLst/>
              <a:cxnLst/>
              <a:rect l="l" t="t" r="r" b="b"/>
              <a:pathLst>
                <a:path w="10680065" h="3413252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934" y="0"/>
                  </a:lnTo>
                  <a:cubicBezTo>
                    <a:pt x="10608818" y="0"/>
                    <a:pt x="10680065" y="71120"/>
                    <a:pt x="10680065" y="158750"/>
                  </a:cubicBezTo>
                  <a:lnTo>
                    <a:pt x="10680065" y="3254502"/>
                  </a:lnTo>
                  <a:cubicBezTo>
                    <a:pt x="10680065" y="3342259"/>
                    <a:pt x="10608818" y="3413252"/>
                    <a:pt x="10520934" y="3413252"/>
                  </a:cubicBezTo>
                  <a:lnTo>
                    <a:pt x="159131" y="3413252"/>
                  </a:lnTo>
                  <a:cubicBezTo>
                    <a:pt x="71247" y="3413252"/>
                    <a:pt x="0" y="3342132"/>
                    <a:pt x="0" y="3254502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0692765" cy="3425952"/>
            </a:xfrm>
            <a:custGeom>
              <a:avLst/>
              <a:gdLst/>
              <a:ahLst/>
              <a:cxnLst/>
              <a:rect l="l" t="t" r="r" b="b"/>
              <a:pathLst>
                <a:path w="10692765" h="3425952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10527284" y="0"/>
                  </a:lnTo>
                  <a:lnTo>
                    <a:pt x="10527284" y="6350"/>
                  </a:lnTo>
                  <a:lnTo>
                    <a:pt x="10527284" y="0"/>
                  </a:lnTo>
                  <a:cubicBezTo>
                    <a:pt x="10618724" y="0"/>
                    <a:pt x="10692765" y="73914"/>
                    <a:pt x="10692765" y="165100"/>
                  </a:cubicBezTo>
                  <a:lnTo>
                    <a:pt x="10686415" y="165100"/>
                  </a:lnTo>
                  <a:lnTo>
                    <a:pt x="10692765" y="165100"/>
                  </a:lnTo>
                  <a:lnTo>
                    <a:pt x="10692765" y="3260852"/>
                  </a:lnTo>
                  <a:lnTo>
                    <a:pt x="10686415" y="3260852"/>
                  </a:lnTo>
                  <a:lnTo>
                    <a:pt x="10692765" y="3260852"/>
                  </a:lnTo>
                  <a:cubicBezTo>
                    <a:pt x="10692765" y="3352038"/>
                    <a:pt x="10618597" y="3425952"/>
                    <a:pt x="10527284" y="3425952"/>
                  </a:cubicBezTo>
                  <a:lnTo>
                    <a:pt x="10527284" y="3419602"/>
                  </a:lnTo>
                  <a:lnTo>
                    <a:pt x="10527284" y="3425952"/>
                  </a:lnTo>
                  <a:lnTo>
                    <a:pt x="165481" y="3425952"/>
                  </a:lnTo>
                  <a:lnTo>
                    <a:pt x="165481" y="3419602"/>
                  </a:lnTo>
                  <a:lnTo>
                    <a:pt x="165481" y="3425952"/>
                  </a:lnTo>
                  <a:cubicBezTo>
                    <a:pt x="74041" y="3425952"/>
                    <a:pt x="0" y="3352038"/>
                    <a:pt x="0" y="3260852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60852"/>
                  </a:lnTo>
                  <a:lnTo>
                    <a:pt x="6350" y="3260852"/>
                  </a:lnTo>
                  <a:lnTo>
                    <a:pt x="12700" y="3260852"/>
                  </a:lnTo>
                  <a:cubicBezTo>
                    <a:pt x="12700" y="3345053"/>
                    <a:pt x="81153" y="3413252"/>
                    <a:pt x="165481" y="3413252"/>
                  </a:cubicBezTo>
                  <a:lnTo>
                    <a:pt x="10527284" y="3413252"/>
                  </a:lnTo>
                  <a:cubicBezTo>
                    <a:pt x="10611739" y="3413252"/>
                    <a:pt x="10680065" y="3344926"/>
                    <a:pt x="10680065" y="3260852"/>
                  </a:cubicBezTo>
                  <a:lnTo>
                    <a:pt x="10680065" y="165100"/>
                  </a:lnTo>
                  <a:cubicBezTo>
                    <a:pt x="10680065" y="80899"/>
                    <a:pt x="10611612" y="12700"/>
                    <a:pt x="10527284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85280" y="7027069"/>
            <a:ext cx="3544044" cy="442912"/>
            <a:chOff x="0" y="0"/>
            <a:chExt cx="4725392" cy="5905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Kejujuran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85280" y="7640091"/>
            <a:ext cx="7423994" cy="907256"/>
            <a:chOff x="0" y="0"/>
            <a:chExt cx="9898658" cy="12096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98659" cy="1209675"/>
            </a:xfrm>
            <a:custGeom>
              <a:avLst/>
              <a:gdLst/>
              <a:ahLst/>
              <a:cxnLst/>
              <a:rect l="l" t="t" r="r" b="b"/>
              <a:pathLst>
                <a:path w="9898659" h="1209675">
                  <a:moveTo>
                    <a:pt x="0" y="0"/>
                  </a:moveTo>
                  <a:lnTo>
                    <a:pt x="9898659" y="0"/>
                  </a:lnTo>
                  <a:lnTo>
                    <a:pt x="9898659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9898658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Pesan promosi harus selalu jujur dan akurat. Hindari klaim yang berlebihan atau menyesatkan.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81071" y="6729264"/>
            <a:ext cx="8019604" cy="2569518"/>
            <a:chOff x="0" y="0"/>
            <a:chExt cx="10692805" cy="342602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10680065" cy="3413252"/>
            </a:xfrm>
            <a:custGeom>
              <a:avLst/>
              <a:gdLst/>
              <a:ahLst/>
              <a:cxnLst/>
              <a:rect l="l" t="t" r="r" b="b"/>
              <a:pathLst>
                <a:path w="10680065" h="3413252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10520934" y="0"/>
                  </a:lnTo>
                  <a:cubicBezTo>
                    <a:pt x="10608818" y="0"/>
                    <a:pt x="10680065" y="71120"/>
                    <a:pt x="10680065" y="158750"/>
                  </a:cubicBezTo>
                  <a:lnTo>
                    <a:pt x="10680065" y="3254502"/>
                  </a:lnTo>
                  <a:cubicBezTo>
                    <a:pt x="10680065" y="3342259"/>
                    <a:pt x="10608818" y="3413252"/>
                    <a:pt x="10520934" y="3413252"/>
                  </a:cubicBezTo>
                  <a:lnTo>
                    <a:pt x="159131" y="3413252"/>
                  </a:lnTo>
                  <a:cubicBezTo>
                    <a:pt x="71247" y="3413252"/>
                    <a:pt x="0" y="3342132"/>
                    <a:pt x="0" y="3254502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0692765" cy="3425952"/>
            </a:xfrm>
            <a:custGeom>
              <a:avLst/>
              <a:gdLst/>
              <a:ahLst/>
              <a:cxnLst/>
              <a:rect l="l" t="t" r="r" b="b"/>
              <a:pathLst>
                <a:path w="10692765" h="3425952">
                  <a:moveTo>
                    <a:pt x="0" y="165100"/>
                  </a:moveTo>
                  <a:cubicBezTo>
                    <a:pt x="0" y="73914"/>
                    <a:pt x="74168" y="0"/>
                    <a:pt x="165481" y="0"/>
                  </a:cubicBezTo>
                  <a:lnTo>
                    <a:pt x="10527284" y="0"/>
                  </a:lnTo>
                  <a:lnTo>
                    <a:pt x="10527284" y="6350"/>
                  </a:lnTo>
                  <a:lnTo>
                    <a:pt x="10527284" y="0"/>
                  </a:lnTo>
                  <a:cubicBezTo>
                    <a:pt x="10618724" y="0"/>
                    <a:pt x="10692765" y="73914"/>
                    <a:pt x="10692765" y="165100"/>
                  </a:cubicBezTo>
                  <a:lnTo>
                    <a:pt x="10686415" y="165100"/>
                  </a:lnTo>
                  <a:lnTo>
                    <a:pt x="10692765" y="165100"/>
                  </a:lnTo>
                  <a:lnTo>
                    <a:pt x="10692765" y="3260852"/>
                  </a:lnTo>
                  <a:lnTo>
                    <a:pt x="10686415" y="3260852"/>
                  </a:lnTo>
                  <a:lnTo>
                    <a:pt x="10692765" y="3260852"/>
                  </a:lnTo>
                  <a:cubicBezTo>
                    <a:pt x="10692765" y="3352038"/>
                    <a:pt x="10618597" y="3425952"/>
                    <a:pt x="10527284" y="3425952"/>
                  </a:cubicBezTo>
                  <a:lnTo>
                    <a:pt x="10527284" y="3419602"/>
                  </a:lnTo>
                  <a:lnTo>
                    <a:pt x="10527284" y="3425952"/>
                  </a:lnTo>
                  <a:lnTo>
                    <a:pt x="165481" y="3425952"/>
                  </a:lnTo>
                  <a:lnTo>
                    <a:pt x="165481" y="3419602"/>
                  </a:lnTo>
                  <a:lnTo>
                    <a:pt x="165481" y="3425952"/>
                  </a:lnTo>
                  <a:cubicBezTo>
                    <a:pt x="74041" y="3425952"/>
                    <a:pt x="0" y="3352038"/>
                    <a:pt x="0" y="3260852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60852"/>
                  </a:lnTo>
                  <a:lnTo>
                    <a:pt x="6350" y="3260852"/>
                  </a:lnTo>
                  <a:lnTo>
                    <a:pt x="12700" y="3260852"/>
                  </a:lnTo>
                  <a:cubicBezTo>
                    <a:pt x="12700" y="3345053"/>
                    <a:pt x="81153" y="3413252"/>
                    <a:pt x="165481" y="3413252"/>
                  </a:cubicBezTo>
                  <a:lnTo>
                    <a:pt x="10527284" y="3413252"/>
                  </a:lnTo>
                  <a:cubicBezTo>
                    <a:pt x="10611739" y="3413252"/>
                    <a:pt x="10680065" y="3344926"/>
                    <a:pt x="10680065" y="3260852"/>
                  </a:cubicBezTo>
                  <a:lnTo>
                    <a:pt x="10680065" y="165100"/>
                  </a:lnTo>
                  <a:cubicBezTo>
                    <a:pt x="10680065" y="80899"/>
                    <a:pt x="10611612" y="12700"/>
                    <a:pt x="10527284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153" y="12700"/>
                    <a:pt x="12700" y="81026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578876" y="7027069"/>
            <a:ext cx="3544044" cy="442912"/>
            <a:chOff x="0" y="0"/>
            <a:chExt cx="4725392" cy="5905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Transparansi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578876" y="7640091"/>
            <a:ext cx="7423994" cy="1360885"/>
            <a:chOff x="0" y="0"/>
            <a:chExt cx="9898658" cy="18145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898659" cy="1814513"/>
            </a:xfrm>
            <a:custGeom>
              <a:avLst/>
              <a:gdLst/>
              <a:ahLst/>
              <a:cxnLst/>
              <a:rect l="l" t="t" r="r" b="b"/>
              <a:pathLst>
                <a:path w="9898659" h="1814513">
                  <a:moveTo>
                    <a:pt x="0" y="0"/>
                  </a:moveTo>
                  <a:lnTo>
                    <a:pt x="9898659" y="0"/>
                  </a:lnTo>
                  <a:lnTo>
                    <a:pt x="9898659" y="1814513"/>
                  </a:lnTo>
                  <a:lnTo>
                    <a:pt x="0" y="1814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04775"/>
              <a:ext cx="9898658" cy="19192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Sumber informasi harus jelas dan dapat dipertanggungjawabkan. Pengungkapan konflik kepentingan juga penting.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5989634" y="8093719"/>
            <a:ext cx="2212641" cy="2193281"/>
          </a:xfrm>
          <a:custGeom>
            <a:avLst/>
            <a:gdLst/>
            <a:ahLst/>
            <a:cxnLst/>
            <a:rect l="l" t="t" r="r" b="b"/>
            <a:pathLst>
              <a:path w="2212641" h="2193281">
                <a:moveTo>
                  <a:pt x="0" y="0"/>
                </a:moveTo>
                <a:lnTo>
                  <a:pt x="2212641" y="0"/>
                </a:lnTo>
                <a:lnTo>
                  <a:pt x="2212641" y="2193281"/>
                </a:lnTo>
                <a:lnTo>
                  <a:pt x="0" y="21932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2238" y="1730722"/>
            <a:ext cx="9445526" cy="1771947"/>
            <a:chOff x="0" y="0"/>
            <a:chExt cx="12594035" cy="2362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94035" cy="2362597"/>
            </a:xfrm>
            <a:custGeom>
              <a:avLst/>
              <a:gdLst/>
              <a:ahLst/>
              <a:cxnLst/>
              <a:rect l="l" t="t" r="r" b="b"/>
              <a:pathLst>
                <a:path w="12594035" h="2362597">
                  <a:moveTo>
                    <a:pt x="0" y="0"/>
                  </a:moveTo>
                  <a:lnTo>
                    <a:pt x="12594035" y="0"/>
                  </a:lnTo>
                  <a:lnTo>
                    <a:pt x="12594035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594035" cy="24197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Menghindari Manipulasi dan Eksploitasi</a:t>
              </a:r>
            </a:p>
          </p:txBody>
        </p:sp>
      </p:grpSp>
      <p:sp>
        <p:nvSpPr>
          <p:cNvPr id="10" name="Freeform 10" descr="preencoded.png"/>
          <p:cNvSpPr/>
          <p:nvPr/>
        </p:nvSpPr>
        <p:spPr>
          <a:xfrm>
            <a:off x="992238" y="3927872"/>
            <a:ext cx="1417588" cy="2087315"/>
          </a:xfrm>
          <a:custGeom>
            <a:avLst/>
            <a:gdLst/>
            <a:ahLst/>
            <a:cxnLst/>
            <a:rect l="l" t="t" r="r" b="b"/>
            <a:pathLst>
              <a:path w="1417588" h="2087315">
                <a:moveTo>
                  <a:pt x="0" y="0"/>
                </a:moveTo>
                <a:lnTo>
                  <a:pt x="1417587" y="0"/>
                </a:lnTo>
                <a:lnTo>
                  <a:pt x="1417587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9" r="-89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835027" y="4211390"/>
            <a:ext cx="3590330" cy="442912"/>
            <a:chOff x="0" y="0"/>
            <a:chExt cx="4787107" cy="5905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87107" cy="590550"/>
            </a:xfrm>
            <a:custGeom>
              <a:avLst/>
              <a:gdLst/>
              <a:ahLst/>
              <a:cxnLst/>
              <a:rect l="l" t="t" r="r" b="b"/>
              <a:pathLst>
                <a:path w="4787107" h="590550">
                  <a:moveTo>
                    <a:pt x="0" y="0"/>
                  </a:moveTo>
                  <a:lnTo>
                    <a:pt x="4787107" y="0"/>
                  </a:lnTo>
                  <a:lnTo>
                    <a:pt x="4787107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787107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Tidak Memanfaatkan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35027" y="4824412"/>
            <a:ext cx="7602736" cy="907256"/>
            <a:chOff x="0" y="0"/>
            <a:chExt cx="10136982" cy="12096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36982" cy="1209675"/>
            </a:xfrm>
            <a:custGeom>
              <a:avLst/>
              <a:gdLst/>
              <a:ahLst/>
              <a:cxnLst/>
              <a:rect l="l" t="t" r="r" b="b"/>
              <a:pathLst>
                <a:path w="10136982" h="1209675">
                  <a:moveTo>
                    <a:pt x="0" y="0"/>
                  </a:moveTo>
                  <a:lnTo>
                    <a:pt x="10136982" y="0"/>
                  </a:lnTo>
                  <a:lnTo>
                    <a:pt x="10136982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10136982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Hindari memanfaatkan kerentanan atau ketidaktahuan masyarakat. Promosi harus etis dan bertanggung jawab.</a:t>
              </a:r>
            </a:p>
          </p:txBody>
        </p:sp>
      </p:grpSp>
      <p:sp>
        <p:nvSpPr>
          <p:cNvPr id="17" name="Freeform 17" descr="preencoded.png"/>
          <p:cNvSpPr/>
          <p:nvPr/>
        </p:nvSpPr>
        <p:spPr>
          <a:xfrm>
            <a:off x="992238" y="6015186"/>
            <a:ext cx="1417588" cy="2540942"/>
          </a:xfrm>
          <a:custGeom>
            <a:avLst/>
            <a:gdLst/>
            <a:ahLst/>
            <a:cxnLst/>
            <a:rect l="l" t="t" r="r" b="b"/>
            <a:pathLst>
              <a:path w="1417588" h="2540942">
                <a:moveTo>
                  <a:pt x="0" y="0"/>
                </a:moveTo>
                <a:lnTo>
                  <a:pt x="1417587" y="0"/>
                </a:lnTo>
                <a:lnTo>
                  <a:pt x="1417587" y="2540943"/>
                </a:lnTo>
                <a:lnTo>
                  <a:pt x="0" y="2540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3" r="-13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2835027" y="6298704"/>
            <a:ext cx="3544044" cy="442912"/>
            <a:chOff x="0" y="0"/>
            <a:chExt cx="4725392" cy="5905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Fokus pada Fakta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835027" y="6911727"/>
            <a:ext cx="7602736" cy="1360885"/>
            <a:chOff x="0" y="0"/>
            <a:chExt cx="10136982" cy="18145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136982" cy="1814513"/>
            </a:xfrm>
            <a:custGeom>
              <a:avLst/>
              <a:gdLst/>
              <a:ahLst/>
              <a:cxnLst/>
              <a:rect l="l" t="t" r="r" b="b"/>
              <a:pathLst>
                <a:path w="10136982" h="1814513">
                  <a:moveTo>
                    <a:pt x="0" y="0"/>
                  </a:moveTo>
                  <a:lnTo>
                    <a:pt x="10136982" y="0"/>
                  </a:lnTo>
                  <a:lnTo>
                    <a:pt x="10136982" y="1814513"/>
                  </a:lnTo>
                  <a:lnTo>
                    <a:pt x="0" y="1814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10136982" cy="19192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Fokus pada penyediaan informasi yang objektif dan berdasarkan bukti. Jangan menggunakan taktik menakut-nakuti.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570" r="-6257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92238" y="2334965"/>
            <a:ext cx="9445526" cy="1771947"/>
            <a:chOff x="0" y="0"/>
            <a:chExt cx="12594035" cy="2362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94035" cy="2362597"/>
            </a:xfrm>
            <a:custGeom>
              <a:avLst/>
              <a:gdLst/>
              <a:ahLst/>
              <a:cxnLst/>
              <a:rect l="l" t="t" r="r" b="b"/>
              <a:pathLst>
                <a:path w="12594035" h="2362597">
                  <a:moveTo>
                    <a:pt x="0" y="0"/>
                  </a:moveTo>
                  <a:lnTo>
                    <a:pt x="12594035" y="0"/>
                  </a:lnTo>
                  <a:lnTo>
                    <a:pt x="12594035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594035" cy="24197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Menghormati Otonomi Individu</a:t>
              </a:r>
            </a:p>
          </p:txBody>
        </p:sp>
      </p:grpSp>
      <p:sp>
        <p:nvSpPr>
          <p:cNvPr id="10" name="Freeform 10" descr="preencoded.png"/>
          <p:cNvSpPr/>
          <p:nvPr/>
        </p:nvSpPr>
        <p:spPr>
          <a:xfrm>
            <a:off x="992238" y="4532114"/>
            <a:ext cx="708720" cy="708720"/>
          </a:xfrm>
          <a:custGeom>
            <a:avLst/>
            <a:gdLst/>
            <a:ahLst/>
            <a:cxnLst/>
            <a:rect l="l" t="t" r="r" b="b"/>
            <a:pathLst>
              <a:path w="708720" h="708720">
                <a:moveTo>
                  <a:pt x="0" y="0"/>
                </a:moveTo>
                <a:lnTo>
                  <a:pt x="708719" y="0"/>
                </a:lnTo>
                <a:lnTo>
                  <a:pt x="708719" y="708720"/>
                </a:lnTo>
                <a:lnTo>
                  <a:pt x="0" y="70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92238" y="5524351"/>
            <a:ext cx="3544044" cy="442912"/>
            <a:chOff x="0" y="0"/>
            <a:chExt cx="4725392" cy="5905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Pilihan Bebas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2238" y="6137374"/>
            <a:ext cx="4510088" cy="1814512"/>
            <a:chOff x="0" y="0"/>
            <a:chExt cx="6013450" cy="24193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013450" cy="2419350"/>
            </a:xfrm>
            <a:custGeom>
              <a:avLst/>
              <a:gdLst/>
              <a:ahLst/>
              <a:cxnLst/>
              <a:rect l="l" t="t" r="r" b="b"/>
              <a:pathLst>
                <a:path w="6013450" h="2419350">
                  <a:moveTo>
                    <a:pt x="0" y="0"/>
                  </a:moveTo>
                  <a:lnTo>
                    <a:pt x="6013450" y="0"/>
                  </a:lnTo>
                  <a:lnTo>
                    <a:pt x="6013450" y="2419350"/>
                  </a:lnTo>
                  <a:lnTo>
                    <a:pt x="0" y="2419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04775"/>
              <a:ext cx="6013450" cy="2524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Individu memiliki hak untuk memilih. Mereka berhak membuat keputusan kesehatan sendiri tanpa paksaan.</a:t>
              </a:r>
            </a:p>
          </p:txBody>
        </p:sp>
      </p:grpSp>
      <p:sp>
        <p:nvSpPr>
          <p:cNvPr id="17" name="Freeform 17" descr="preencoded.png"/>
          <p:cNvSpPr/>
          <p:nvPr/>
        </p:nvSpPr>
        <p:spPr>
          <a:xfrm>
            <a:off x="5927526" y="4532114"/>
            <a:ext cx="708720" cy="708720"/>
          </a:xfrm>
          <a:custGeom>
            <a:avLst/>
            <a:gdLst/>
            <a:ahLst/>
            <a:cxnLst/>
            <a:rect l="l" t="t" r="r" b="b"/>
            <a:pathLst>
              <a:path w="708720" h="708720">
                <a:moveTo>
                  <a:pt x="0" y="0"/>
                </a:moveTo>
                <a:lnTo>
                  <a:pt x="708720" y="0"/>
                </a:lnTo>
                <a:lnTo>
                  <a:pt x="708720" y="708720"/>
                </a:lnTo>
                <a:lnTo>
                  <a:pt x="0" y="70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5927526" y="5524351"/>
            <a:ext cx="3544044" cy="442912"/>
            <a:chOff x="0" y="0"/>
            <a:chExt cx="4725392" cy="5905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Informasi Lengkap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927526" y="6137374"/>
            <a:ext cx="4510236" cy="1814512"/>
            <a:chOff x="0" y="0"/>
            <a:chExt cx="6013648" cy="24193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013648" cy="2419350"/>
            </a:xfrm>
            <a:custGeom>
              <a:avLst/>
              <a:gdLst/>
              <a:ahLst/>
              <a:cxnLst/>
              <a:rect l="l" t="t" r="r" b="b"/>
              <a:pathLst>
                <a:path w="6013648" h="2419350">
                  <a:moveTo>
                    <a:pt x="0" y="0"/>
                  </a:moveTo>
                  <a:lnTo>
                    <a:pt x="6013648" y="0"/>
                  </a:lnTo>
                  <a:lnTo>
                    <a:pt x="6013648" y="2419350"/>
                  </a:lnTo>
                  <a:lnTo>
                    <a:pt x="0" y="2419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6013648" cy="2524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Pastikan mereka memiliki informasi yang cukup. Informasi harus memungkinkan pengambilan keputusan yang tepat.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850237" y="1589037"/>
            <a:ext cx="9445526" cy="1771947"/>
            <a:chOff x="0" y="0"/>
            <a:chExt cx="12594035" cy="2362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94035" cy="2362597"/>
            </a:xfrm>
            <a:custGeom>
              <a:avLst/>
              <a:gdLst/>
              <a:ahLst/>
              <a:cxnLst/>
              <a:rect l="l" t="t" r="r" b="b"/>
              <a:pathLst>
                <a:path w="12594035" h="2362597">
                  <a:moveTo>
                    <a:pt x="0" y="0"/>
                  </a:moveTo>
                  <a:lnTo>
                    <a:pt x="12594035" y="0"/>
                  </a:lnTo>
                  <a:lnTo>
                    <a:pt x="12594035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2594035" cy="24197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Kerahasiaan dan Privasi Penerima Informasi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56389" y="3786187"/>
            <a:ext cx="38100" cy="4911775"/>
            <a:chOff x="0" y="0"/>
            <a:chExt cx="50800" cy="65490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800" cy="6549009"/>
            </a:xfrm>
            <a:custGeom>
              <a:avLst/>
              <a:gdLst/>
              <a:ahLst/>
              <a:cxnLst/>
              <a:rect l="l" t="t" r="r" b="b"/>
              <a:pathLst>
                <a:path w="50800" h="6549009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6523609"/>
                  </a:lnTo>
                  <a:cubicBezTo>
                    <a:pt x="50800" y="6537578"/>
                    <a:pt x="39370" y="6549009"/>
                    <a:pt x="25400" y="6549009"/>
                  </a:cubicBezTo>
                  <a:cubicBezTo>
                    <a:pt x="11430" y="6549009"/>
                    <a:pt x="0" y="6537578"/>
                    <a:pt x="0" y="6523609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556277" y="4405015"/>
            <a:ext cx="992237" cy="38100"/>
            <a:chOff x="0" y="0"/>
            <a:chExt cx="1322983" cy="50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2959" cy="50800"/>
            </a:xfrm>
            <a:custGeom>
              <a:avLst/>
              <a:gdLst/>
              <a:ahLst/>
              <a:cxnLst/>
              <a:rect l="l" t="t" r="r" b="b"/>
              <a:pathLst>
                <a:path w="1322959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297559" y="0"/>
                  </a:lnTo>
                  <a:cubicBezTo>
                    <a:pt x="1311529" y="0"/>
                    <a:pt x="1322959" y="11430"/>
                    <a:pt x="1322959" y="25400"/>
                  </a:cubicBezTo>
                  <a:cubicBezTo>
                    <a:pt x="1322959" y="39370"/>
                    <a:pt x="1311529" y="50800"/>
                    <a:pt x="1297559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7951737" y="4100364"/>
            <a:ext cx="647402" cy="647402"/>
            <a:chOff x="0" y="0"/>
            <a:chExt cx="863203" cy="863203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8192392" y="4211390"/>
            <a:ext cx="165944" cy="425351"/>
            <a:chOff x="0" y="0"/>
            <a:chExt cx="221258" cy="5671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1258" cy="567135"/>
            </a:xfrm>
            <a:custGeom>
              <a:avLst/>
              <a:gdLst/>
              <a:ahLst/>
              <a:cxnLst/>
              <a:rect l="l" t="t" r="r" b="b"/>
              <a:pathLst>
                <a:path w="221258" h="567135">
                  <a:moveTo>
                    <a:pt x="0" y="0"/>
                  </a:moveTo>
                  <a:lnTo>
                    <a:pt x="221258" y="0"/>
                  </a:lnTo>
                  <a:lnTo>
                    <a:pt x="221258" y="567135"/>
                  </a:lnTo>
                  <a:lnTo>
                    <a:pt x="0" y="567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221258" cy="5290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834860" y="4069705"/>
            <a:ext cx="3544044" cy="442912"/>
            <a:chOff x="0" y="0"/>
            <a:chExt cx="4725392" cy="5905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Perlindungan Data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34860" y="4682729"/>
            <a:ext cx="7460902" cy="1360885"/>
            <a:chOff x="0" y="0"/>
            <a:chExt cx="9947870" cy="18145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47870" cy="1814513"/>
            </a:xfrm>
            <a:custGeom>
              <a:avLst/>
              <a:gdLst/>
              <a:ahLst/>
              <a:cxnLst/>
              <a:rect l="l" t="t" r="r" b="b"/>
              <a:pathLst>
                <a:path w="9947870" h="1814513">
                  <a:moveTo>
                    <a:pt x="0" y="0"/>
                  </a:moveTo>
                  <a:lnTo>
                    <a:pt x="9947870" y="0"/>
                  </a:lnTo>
                  <a:lnTo>
                    <a:pt x="9947870" y="1814513"/>
                  </a:lnTo>
                  <a:lnTo>
                    <a:pt x="0" y="1814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04775"/>
              <a:ext cx="9947870" cy="19192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Lindungi informasi pribadi dan kesehatan penerima. Informasi harus sesuai dengan undang-undang privasi yang berlaku.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556277" y="7229475"/>
            <a:ext cx="992237" cy="38100"/>
            <a:chOff x="0" y="0"/>
            <a:chExt cx="1322983" cy="50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22959" cy="50800"/>
            </a:xfrm>
            <a:custGeom>
              <a:avLst/>
              <a:gdLst/>
              <a:ahLst/>
              <a:cxnLst/>
              <a:rect l="l" t="t" r="r" b="b"/>
              <a:pathLst>
                <a:path w="1322959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1297559" y="0"/>
                  </a:lnTo>
                  <a:cubicBezTo>
                    <a:pt x="1311529" y="0"/>
                    <a:pt x="1322959" y="11430"/>
                    <a:pt x="1322959" y="25400"/>
                  </a:cubicBezTo>
                  <a:cubicBezTo>
                    <a:pt x="1322959" y="39370"/>
                    <a:pt x="1311529" y="50800"/>
                    <a:pt x="1297559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7951737" y="6924824"/>
            <a:ext cx="647402" cy="647403"/>
            <a:chOff x="0" y="0"/>
            <a:chExt cx="863203" cy="863203"/>
          </a:xfrm>
        </p:grpSpPr>
        <p:sp>
          <p:nvSpPr>
            <p:cNvPr id="29" name="Freeform 29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E9E6FA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152954" y="7035850"/>
            <a:ext cx="244971" cy="425351"/>
            <a:chOff x="0" y="0"/>
            <a:chExt cx="326628" cy="56713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6628" cy="567135"/>
            </a:xfrm>
            <a:custGeom>
              <a:avLst/>
              <a:gdLst/>
              <a:ahLst/>
              <a:cxnLst/>
              <a:rect l="l" t="t" r="r" b="b"/>
              <a:pathLst>
                <a:path w="326628" h="567135">
                  <a:moveTo>
                    <a:pt x="0" y="0"/>
                  </a:moveTo>
                  <a:lnTo>
                    <a:pt x="326628" y="0"/>
                  </a:lnTo>
                  <a:lnTo>
                    <a:pt x="326628" y="567135"/>
                  </a:lnTo>
                  <a:lnTo>
                    <a:pt x="0" y="5671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38100"/>
              <a:ext cx="326628" cy="5290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834860" y="6894165"/>
            <a:ext cx="3544044" cy="442912"/>
            <a:chOff x="0" y="0"/>
            <a:chExt cx="4725392" cy="59055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Izin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34860" y="7507189"/>
            <a:ext cx="7460902" cy="907256"/>
            <a:chOff x="0" y="0"/>
            <a:chExt cx="9947870" cy="120967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947870" cy="1209675"/>
            </a:xfrm>
            <a:custGeom>
              <a:avLst/>
              <a:gdLst/>
              <a:ahLst/>
              <a:cxnLst/>
              <a:rect l="l" t="t" r="r" b="b"/>
              <a:pathLst>
                <a:path w="9947870" h="1209675">
                  <a:moveTo>
                    <a:pt x="0" y="0"/>
                  </a:moveTo>
                  <a:lnTo>
                    <a:pt x="9947870" y="0"/>
                  </a:lnTo>
                  <a:lnTo>
                    <a:pt x="9947870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104775"/>
              <a:ext cx="9947870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Dapatkan izin sebelum mengumpulkan atau menggunakan informasi. Ini memastikan bahwa privasi dihormati.</a:t>
              </a:r>
            </a:p>
          </p:txBody>
        </p:sp>
      </p:grpSp>
      <p:sp>
        <p:nvSpPr>
          <p:cNvPr id="40" name="Freeform 40"/>
          <p:cNvSpPr/>
          <p:nvPr/>
        </p:nvSpPr>
        <p:spPr>
          <a:xfrm>
            <a:off x="15856231" y="8268037"/>
            <a:ext cx="2935685" cy="2487326"/>
          </a:xfrm>
          <a:custGeom>
            <a:avLst/>
            <a:gdLst/>
            <a:ahLst/>
            <a:cxnLst/>
            <a:rect l="l" t="t" r="r" b="b"/>
            <a:pathLst>
              <a:path w="2935685" h="2487326">
                <a:moveTo>
                  <a:pt x="0" y="0"/>
                </a:moveTo>
                <a:lnTo>
                  <a:pt x="2935685" y="0"/>
                </a:lnTo>
                <a:lnTo>
                  <a:pt x="2935685" y="2487325"/>
                </a:lnTo>
                <a:lnTo>
                  <a:pt x="0" y="24873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2238" y="2294185"/>
            <a:ext cx="16080135" cy="885974"/>
            <a:chOff x="0" y="0"/>
            <a:chExt cx="21440180" cy="11812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440180" cy="1181298"/>
            </a:xfrm>
            <a:custGeom>
              <a:avLst/>
              <a:gdLst/>
              <a:ahLst/>
              <a:cxnLst/>
              <a:rect l="l" t="t" r="r" b="b"/>
              <a:pathLst>
                <a:path w="21440180" h="1181298">
                  <a:moveTo>
                    <a:pt x="0" y="0"/>
                  </a:moveTo>
                  <a:lnTo>
                    <a:pt x="21440180" y="0"/>
                  </a:lnTo>
                  <a:lnTo>
                    <a:pt x="21440180" y="1181298"/>
                  </a:lnTo>
                  <a:lnTo>
                    <a:pt x="0" y="1181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1440180" cy="123844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Tanggung Jawab Terhadap Konsekuensi Promosi</a:t>
              </a:r>
            </a:p>
          </p:txBody>
        </p:sp>
      </p:grpSp>
      <p:sp>
        <p:nvSpPr>
          <p:cNvPr id="9" name="Freeform 9" descr="preencoded.png"/>
          <p:cNvSpPr/>
          <p:nvPr/>
        </p:nvSpPr>
        <p:spPr>
          <a:xfrm>
            <a:off x="3050530" y="3747195"/>
            <a:ext cx="4035028" cy="2087315"/>
          </a:xfrm>
          <a:custGeom>
            <a:avLst/>
            <a:gdLst/>
            <a:ahLst/>
            <a:cxnLst/>
            <a:rect l="l" t="t" r="r" b="b"/>
            <a:pathLst>
              <a:path w="4035028" h="2087315">
                <a:moveTo>
                  <a:pt x="0" y="0"/>
                </a:moveTo>
                <a:lnTo>
                  <a:pt x="4035028" y="0"/>
                </a:lnTo>
                <a:lnTo>
                  <a:pt x="403502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6" r="-76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998839" y="4777979"/>
            <a:ext cx="138261" cy="566886"/>
            <a:chOff x="0" y="0"/>
            <a:chExt cx="184348" cy="7558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4348" cy="755848"/>
            </a:xfrm>
            <a:custGeom>
              <a:avLst/>
              <a:gdLst/>
              <a:ahLst/>
              <a:cxnLst/>
              <a:rect l="l" t="t" r="r" b="b"/>
              <a:pathLst>
                <a:path w="184348" h="755848">
                  <a:moveTo>
                    <a:pt x="0" y="0"/>
                  </a:moveTo>
                  <a:lnTo>
                    <a:pt x="184348" y="0"/>
                  </a:lnTo>
                  <a:lnTo>
                    <a:pt x="184348" y="755848"/>
                  </a:lnTo>
                  <a:lnTo>
                    <a:pt x="0" y="755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33350"/>
              <a:ext cx="184348" cy="8891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1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69076" y="4030712"/>
            <a:ext cx="3544044" cy="442912"/>
            <a:chOff x="0" y="0"/>
            <a:chExt cx="4725392" cy="5905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Evaluasi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369076" y="4643735"/>
            <a:ext cx="9643170" cy="907256"/>
            <a:chOff x="0" y="0"/>
            <a:chExt cx="12857560" cy="12096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857560" cy="1209675"/>
            </a:xfrm>
            <a:custGeom>
              <a:avLst/>
              <a:gdLst/>
              <a:ahLst/>
              <a:cxnLst/>
              <a:rect l="l" t="t" r="r" b="b"/>
              <a:pathLst>
                <a:path w="12857560" h="1209675">
                  <a:moveTo>
                    <a:pt x="0" y="0"/>
                  </a:moveTo>
                  <a:lnTo>
                    <a:pt x="12857560" y="0"/>
                  </a:lnTo>
                  <a:lnTo>
                    <a:pt x="12857560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12857560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Evaluasi dampak promosi kesehatan secara berkala. Ini membantu mengidentifikasi konsekuensi yang tidak diinginkan.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156400" y="5850880"/>
            <a:ext cx="10068520" cy="19050"/>
            <a:chOff x="0" y="0"/>
            <a:chExt cx="13424693" cy="25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424663" cy="25400"/>
            </a:xfrm>
            <a:custGeom>
              <a:avLst/>
              <a:gdLst/>
              <a:ahLst/>
              <a:cxnLst/>
              <a:rect l="l" t="t" r="r" b="b"/>
              <a:pathLst>
                <a:path w="13424663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3411963" y="0"/>
                  </a:lnTo>
                  <a:cubicBezTo>
                    <a:pt x="13418948" y="0"/>
                    <a:pt x="13424663" y="5715"/>
                    <a:pt x="13424663" y="12700"/>
                  </a:cubicBezTo>
                  <a:cubicBezTo>
                    <a:pt x="13424663" y="19685"/>
                    <a:pt x="13418948" y="25400"/>
                    <a:pt x="13411963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BDB8DF"/>
            </a:solidFill>
          </p:spPr>
        </p:sp>
      </p:grpSp>
      <p:sp>
        <p:nvSpPr>
          <p:cNvPr id="21" name="Freeform 21" descr="preencoded.png"/>
          <p:cNvSpPr/>
          <p:nvPr/>
        </p:nvSpPr>
        <p:spPr>
          <a:xfrm>
            <a:off x="1032868" y="5905351"/>
            <a:ext cx="8070205" cy="2087315"/>
          </a:xfrm>
          <a:custGeom>
            <a:avLst/>
            <a:gdLst/>
            <a:ahLst/>
            <a:cxnLst/>
            <a:rect l="l" t="t" r="r" b="b"/>
            <a:pathLst>
              <a:path w="8070205" h="2087315">
                <a:moveTo>
                  <a:pt x="0" y="0"/>
                </a:moveTo>
                <a:lnTo>
                  <a:pt x="8070204" y="0"/>
                </a:lnTo>
                <a:lnTo>
                  <a:pt x="8070204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" r="-16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4965948" y="6665565"/>
            <a:ext cx="204044" cy="566886"/>
            <a:chOff x="0" y="0"/>
            <a:chExt cx="272058" cy="7558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72058" cy="755848"/>
            </a:xfrm>
            <a:custGeom>
              <a:avLst/>
              <a:gdLst/>
              <a:ahLst/>
              <a:cxnLst/>
              <a:rect l="l" t="t" r="r" b="b"/>
              <a:pathLst>
                <a:path w="272058" h="755848">
                  <a:moveTo>
                    <a:pt x="0" y="0"/>
                  </a:moveTo>
                  <a:lnTo>
                    <a:pt x="272058" y="0"/>
                  </a:lnTo>
                  <a:lnTo>
                    <a:pt x="272058" y="755848"/>
                  </a:lnTo>
                  <a:lnTo>
                    <a:pt x="0" y="755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33350"/>
              <a:ext cx="272058" cy="8891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86590" y="6188869"/>
            <a:ext cx="3544044" cy="442912"/>
            <a:chOff x="0" y="0"/>
            <a:chExt cx="4725392" cy="5905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A2742"/>
                  </a:solidFill>
                  <a:latin typeface="Arimo Bold"/>
                  <a:ea typeface="Arimo Bold"/>
                  <a:cs typeface="Arimo Bold"/>
                  <a:sym typeface="Arimo Bold"/>
                </a:rPr>
                <a:t>Perbaikan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86590" y="6801891"/>
            <a:ext cx="7625655" cy="907256"/>
            <a:chOff x="0" y="0"/>
            <a:chExt cx="10167540" cy="12096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167540" cy="1209675"/>
            </a:xfrm>
            <a:custGeom>
              <a:avLst/>
              <a:gdLst/>
              <a:ahLst/>
              <a:cxnLst/>
              <a:rect l="l" t="t" r="r" b="b"/>
              <a:pathLst>
                <a:path w="10167540" h="1209675">
                  <a:moveTo>
                    <a:pt x="0" y="0"/>
                  </a:moveTo>
                  <a:lnTo>
                    <a:pt x="10167540" y="0"/>
                  </a:lnTo>
                  <a:lnTo>
                    <a:pt x="10167540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04775"/>
              <a:ext cx="10167540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Bertanggung jawab untuk memperbaiki kesalahan. Perbaiki jika promosi menyebabkan kerugian atau kebingungan.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5336399" y="7336780"/>
            <a:ext cx="3351692" cy="4114800"/>
          </a:xfrm>
          <a:custGeom>
            <a:avLst/>
            <a:gdLst/>
            <a:ahLst/>
            <a:cxnLst/>
            <a:rect l="l" t="t" r="r" b="b"/>
            <a:pathLst>
              <a:path w="3351692" h="4114800">
                <a:moveTo>
                  <a:pt x="0" y="0"/>
                </a:moveTo>
                <a:lnTo>
                  <a:pt x="3351692" y="0"/>
                </a:lnTo>
                <a:lnTo>
                  <a:pt x="33516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AFAFA">
                <a:alpha val="90196"/>
              </a:srgbClr>
            </a:solidFill>
          </p:spPr>
        </p:sp>
      </p:grpSp>
      <p:sp>
        <p:nvSpPr>
          <p:cNvPr id="5" name="Freeform 5" descr="preencoded.png">
            <a:hlinkClick r:id="rId4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92238" y="2958702"/>
            <a:ext cx="16303526" cy="1771947"/>
            <a:chOff x="0" y="0"/>
            <a:chExt cx="21738035" cy="2362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38034" cy="2362597"/>
            </a:xfrm>
            <a:custGeom>
              <a:avLst/>
              <a:gdLst/>
              <a:ahLst/>
              <a:cxnLst/>
              <a:rect l="l" t="t" r="r" b="b"/>
              <a:pathLst>
                <a:path w="21738034" h="2362597">
                  <a:moveTo>
                    <a:pt x="0" y="0"/>
                  </a:moveTo>
                  <a:lnTo>
                    <a:pt x="21738034" y="0"/>
                  </a:lnTo>
                  <a:lnTo>
                    <a:pt x="21738034" y="2362597"/>
                  </a:lnTo>
                  <a:lnTo>
                    <a:pt x="0" y="23625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1738035" cy="24197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Studi Kasus: Pelanggaran Etika dalam Promosi Kesehatan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2238" y="5439370"/>
            <a:ext cx="3544044" cy="442912"/>
            <a:chOff x="0" y="0"/>
            <a:chExt cx="4725392" cy="5905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Contoh 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2238" y="6165800"/>
            <a:ext cx="7805886" cy="907256"/>
            <a:chOff x="0" y="0"/>
            <a:chExt cx="10407848" cy="12096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407848" cy="1209675"/>
            </a:xfrm>
            <a:custGeom>
              <a:avLst/>
              <a:gdLst/>
              <a:ahLst/>
              <a:cxnLst/>
              <a:rect l="l" t="t" r="r" b="b"/>
              <a:pathLst>
                <a:path w="10407848" h="1209675">
                  <a:moveTo>
                    <a:pt x="0" y="0"/>
                  </a:moveTo>
                  <a:lnTo>
                    <a:pt x="10407848" y="0"/>
                  </a:lnTo>
                  <a:lnTo>
                    <a:pt x="10407848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0407848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Promosi produk yang tidak terbukti efektif. Klaim kesehatan palsu menyesatkan masyarakat.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99401" y="5439370"/>
            <a:ext cx="3544044" cy="442912"/>
            <a:chOff x="0" y="0"/>
            <a:chExt cx="4725392" cy="5905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725392" cy="590550"/>
            </a:xfrm>
            <a:custGeom>
              <a:avLst/>
              <a:gdLst/>
              <a:ahLst/>
              <a:cxnLst/>
              <a:rect l="l" t="t" r="r" b="b"/>
              <a:pathLst>
                <a:path w="4725392" h="590550">
                  <a:moveTo>
                    <a:pt x="0" y="0"/>
                  </a:moveTo>
                  <a:lnTo>
                    <a:pt x="4725392" y="0"/>
                  </a:lnTo>
                  <a:lnTo>
                    <a:pt x="4725392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725392" cy="6286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b="1">
                  <a:solidFill>
                    <a:srgbClr val="231971"/>
                  </a:solidFill>
                  <a:latin typeface="Arimo Bold"/>
                  <a:ea typeface="Arimo Bold"/>
                  <a:cs typeface="Arimo Bold"/>
                  <a:sym typeface="Arimo Bold"/>
                </a:rPr>
                <a:t>Contoh 2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99401" y="6165800"/>
            <a:ext cx="7805886" cy="907256"/>
            <a:chOff x="0" y="0"/>
            <a:chExt cx="10407848" cy="12096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407848" cy="1209675"/>
            </a:xfrm>
            <a:custGeom>
              <a:avLst/>
              <a:gdLst/>
              <a:ahLst/>
              <a:cxnLst/>
              <a:rect l="l" t="t" r="r" b="b"/>
              <a:pathLst>
                <a:path w="10407848" h="1209675">
                  <a:moveTo>
                    <a:pt x="0" y="0"/>
                  </a:moveTo>
                  <a:lnTo>
                    <a:pt x="10407848" y="0"/>
                  </a:lnTo>
                  <a:lnTo>
                    <a:pt x="10407848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10407848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>
                  <a:solidFill>
                    <a:srgbClr val="2A2742"/>
                  </a:solidFill>
                  <a:latin typeface="Arimo"/>
                  <a:ea typeface="Arimo"/>
                  <a:cs typeface="Arimo"/>
                  <a:sym typeface="Arimo"/>
                </a:rPr>
                <a:t>Pemasaran agresif produk tidak sehat pada anak-anak. Ini melanggar prinsip perlindungan anak.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4699380" y="630510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446</Words>
  <Application>Microsoft Office PowerPoint</Application>
  <PresentationFormat>Custom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Arimo Bold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Etika-Dalam-Promosi-Kesehatan.pptx</dc:title>
  <cp:lastModifiedBy>Senditya Indah Mayasari</cp:lastModifiedBy>
  <cp:revision>2</cp:revision>
  <dcterms:created xsi:type="dcterms:W3CDTF">2006-08-16T00:00:00Z</dcterms:created>
  <dcterms:modified xsi:type="dcterms:W3CDTF">2025-02-17T04:36:17Z</dcterms:modified>
  <dc:identifier>DAGfU2AXs-o</dc:identifier>
</cp:coreProperties>
</file>