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71" r:id="rId8"/>
    <p:sldId id="263" r:id="rId9"/>
    <p:sldId id="262" r:id="rId10"/>
    <p:sldId id="272" r:id="rId11"/>
    <p:sldId id="273" r:id="rId12"/>
    <p:sldId id="274" r:id="rId13"/>
    <p:sldId id="264" r:id="rId14"/>
    <p:sldId id="265" r:id="rId15"/>
    <p:sldId id="266" r:id="rId16"/>
    <p:sldId id="268" r:id="rId17"/>
    <p:sldId id="269" r:id="rId18"/>
    <p:sldId id="270" r:id="rId19"/>
    <p:sldId id="267" r:id="rId2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p:cViewPr>
        <p:scale>
          <a:sx n="60" d="100"/>
          <a:sy n="60" d="100"/>
        </p:scale>
        <p:origin x="10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C93A1-691B-459E-AD86-9391904CA8B0}" type="datetimeFigureOut">
              <a:rPr lang="id-ID" smtClean="0"/>
              <a:t>05/10/2022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8E215-942A-410A-9D05-3C44A2B6255B}" type="slidenum">
              <a:rPr lang="id-ID" smtClean="0"/>
              <a:t>‹#›</a:t>
            </a:fld>
            <a:endParaRPr lang="id-ID"/>
          </a:p>
        </p:txBody>
      </p:sp>
    </p:spTree>
    <p:extLst>
      <p:ext uri="{BB962C8B-B14F-4D97-AF65-F5344CB8AC3E}">
        <p14:creationId xmlns:p14="http://schemas.microsoft.com/office/powerpoint/2010/main" val="317779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4F8E215-942A-410A-9D05-3C44A2B6255B}" type="slidenum">
              <a:rPr lang="id-ID" smtClean="0"/>
              <a:t>15</a:t>
            </a:fld>
            <a:endParaRPr lang="id-ID"/>
          </a:p>
        </p:txBody>
      </p:sp>
    </p:spTree>
    <p:extLst>
      <p:ext uri="{BB962C8B-B14F-4D97-AF65-F5344CB8AC3E}">
        <p14:creationId xmlns:p14="http://schemas.microsoft.com/office/powerpoint/2010/main" val="6830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1" u="sng" dirty="0" smtClean="0"/>
              <a:t>Air Terjun Warna-Warni di Jawa Barat (11 Mei 2011)</a:t>
            </a:r>
            <a:endParaRPr lang="id-ID" b="1" u="sng" dirty="0" smtClean="0"/>
          </a:p>
          <a:p>
            <a:r>
              <a:rPr lang="id-ID" dirty="0" smtClean="0"/>
              <a:t>Sekilas, gambar tersebut terlihat indah. Bagaimana tidak, gambar tersebut memperlihatkan air terjun berwarna merah muda (pink) di tengah-tengah hijuanya rumput dan pepohonan. Namun apabila dicermati, siapa yang tidak tersentuh hatinya melihat gambar tersebut. Terlebih lagi ketika mengetahui cerita dibalik gambar tersebut.Ya, itu adalah gambar aliran sungai yang tercemar oleh limbah. Air terjun tersebut berada di tengah persawahan warga di anak sungai Cihaur di Kampung Pangkalan dan Kampung Cibacang Desa Cipeundeuy Kecamatan Padalarang Jawa Barat yang bermuara di sungai Citarum. Tidak hanya merah muda, aliran air di sungai ini selalu berganti warna menjadi merah, kuning, biru, hijau, dll. Air sungai ini berubah-ubah warna karena tercemar oleh limbah kimia cair yang berbahaya seperti Mangan (Mn), Chromium Heksvalen (Cr6+), Alkyphenol, Cadmium (Cd), Merkuri (Hg), Tembaga (Cu), dll. yang dihasilkan oleh pabrik-pabrik di sekitarnya. Air sungai ini juga bersuhu tinggi akibat limbah yang mencemarinya.Karena zat berbahaya tersebut, orang-orang yang mengunjungi lokasi air terjun berwarna ini bahkan harus mengenakan masker, kacamata, serta pakaian pelindung agar tidak terkontaminasi oleh zat-zat kimia berbahaya yang mencemari air tersebut, karena zat-zat tersebut merupakan zat yang bersifat karsinogenik atau pemicu kanker pada manusia.Yang lebih memprihatinkan lagi adalah fakta bahwa anak sungai Cihaur ini bermuara di Sungai Citarum, yang notabene merupakan sumber pengairan atau irigasi lahan pertanian di sepanjang daerah alirannya, serta menjadi sumber air utama warga Jakarta. Sekitar 80% kebutuhan air warga Jakarta bersumber dari Sungai Citarum ini.Inilah salah satu bukti nyata dampak negatif kemajuan industri dan teknologi. Di satu sisi semakin menjamurnya pabrik atau industri yang ada membuka lapangan kerja bagi masyarakat. Namun di sisi lain, keberadaan pabrik-pabrik tersebut justru akan membunuh masyarakat secara perlahan-lahan.Hal serupa rupanya tidak hanya terjadi di sungai Citarum saja. Saya kerap menemui pabrik-pabrik yang limbahnya mencemari lingkungan, baik itu udara maupun air sungai sebagaimana yang terjadi di Citarum ini. Yang menjadi pertanyaan dalam benak saya adalah, mengapa pabrik-pabrik tersebut tetap beroperasi dan mampu bertahan bertahun-tahun walaupun pencemaran limbahnya sudah menjadi rahasia umum ?Kita tunggu saja, apakah pemerintah setempat mampu mengatasi permasalahan ini, dan menjalankan aturan yang ada terkait masalah lingkungan dan limbah industri.</a:t>
            </a:r>
          </a:p>
        </p:txBody>
      </p:sp>
      <p:sp>
        <p:nvSpPr>
          <p:cNvPr id="4" name="Slide Number Placeholder 3"/>
          <p:cNvSpPr>
            <a:spLocks noGrp="1"/>
          </p:cNvSpPr>
          <p:nvPr>
            <p:ph type="sldNum" sz="quarter" idx="10"/>
          </p:nvPr>
        </p:nvSpPr>
        <p:spPr/>
        <p:txBody>
          <a:bodyPr/>
          <a:lstStyle/>
          <a:p>
            <a:fld id="{B4F8E215-942A-410A-9D05-3C44A2B6255B}" type="slidenum">
              <a:rPr lang="id-ID" smtClean="0"/>
              <a:t>17</a:t>
            </a:fld>
            <a:endParaRPr lang="id-ID"/>
          </a:p>
        </p:txBody>
      </p:sp>
    </p:spTree>
    <p:extLst>
      <p:ext uri="{BB962C8B-B14F-4D97-AF65-F5344CB8AC3E}">
        <p14:creationId xmlns:p14="http://schemas.microsoft.com/office/powerpoint/2010/main" val="152465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1493931-E2B8-492A-8C86-B68392ECCDDD}" type="datetimeFigureOut">
              <a:rPr lang="id-ID" smtClean="0"/>
              <a:t>05/10/2022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07472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1493931-E2B8-492A-8C86-B68392ECCDDD}" type="datetimeFigureOut">
              <a:rPr lang="id-ID" smtClean="0"/>
              <a:t>05/10/2022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2547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1493931-E2B8-492A-8C86-B68392ECCDDD}" type="datetimeFigureOut">
              <a:rPr lang="id-ID" smtClean="0"/>
              <a:t>05/10/2022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232004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1493931-E2B8-492A-8C86-B68392ECCDDD}" type="datetimeFigureOut">
              <a:rPr lang="id-ID" smtClean="0"/>
              <a:t>05/10/2022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05754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93931-E2B8-492A-8C86-B68392ECCDDD}" type="datetimeFigureOut">
              <a:rPr lang="id-ID" smtClean="0"/>
              <a:t>05/10/2022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6954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1493931-E2B8-492A-8C86-B68392ECCDDD}" type="datetimeFigureOut">
              <a:rPr lang="id-ID" smtClean="0"/>
              <a:t>05/10/2022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336133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1493931-E2B8-492A-8C86-B68392ECCDDD}" type="datetimeFigureOut">
              <a:rPr lang="id-ID" smtClean="0"/>
              <a:t>05/10/2022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71138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1493931-E2B8-492A-8C86-B68392ECCDDD}" type="datetimeFigureOut">
              <a:rPr lang="id-ID" smtClean="0"/>
              <a:t>05/10/2022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313180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93931-E2B8-492A-8C86-B68392ECCDDD}" type="datetimeFigureOut">
              <a:rPr lang="id-ID" smtClean="0"/>
              <a:t>05/10/2022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87532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3931-E2B8-492A-8C86-B68392ECCDDD}" type="datetimeFigureOut">
              <a:rPr lang="id-ID" smtClean="0"/>
              <a:t>05/10/2022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159214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93931-E2B8-492A-8C86-B68392ECCDDD}" type="datetimeFigureOut">
              <a:rPr lang="id-ID" smtClean="0"/>
              <a:t>05/10/2022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5AD78E-4E4E-4F3B-8E8D-95C7F9EC4765}" type="slidenum">
              <a:rPr lang="id-ID" smtClean="0"/>
              <a:t>‹#›</a:t>
            </a:fld>
            <a:endParaRPr lang="id-ID"/>
          </a:p>
        </p:txBody>
      </p:sp>
    </p:spTree>
    <p:extLst>
      <p:ext uri="{BB962C8B-B14F-4D97-AF65-F5344CB8AC3E}">
        <p14:creationId xmlns:p14="http://schemas.microsoft.com/office/powerpoint/2010/main" val="7086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3931-E2B8-492A-8C86-B68392ECCDDD}" type="datetimeFigureOut">
              <a:rPr lang="id-ID" smtClean="0"/>
              <a:t>05/10/2022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AD78E-4E4E-4F3B-8E8D-95C7F9EC4765}" type="slidenum">
              <a:rPr lang="id-ID" smtClean="0"/>
              <a:t>‹#›</a:t>
            </a:fld>
            <a:endParaRPr lang="id-ID"/>
          </a:p>
        </p:txBody>
      </p:sp>
    </p:spTree>
    <p:extLst>
      <p:ext uri="{BB962C8B-B14F-4D97-AF65-F5344CB8AC3E}">
        <p14:creationId xmlns:p14="http://schemas.microsoft.com/office/powerpoint/2010/main" val="188986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2040" y="2336800"/>
            <a:ext cx="9144000" cy="2387600"/>
          </a:xfrm>
        </p:spPr>
        <p:txBody>
          <a:bodyPr/>
          <a:lstStyle/>
          <a:p>
            <a:r>
              <a:rPr lang="en-US" b="1" dirty="0" smtClean="0"/>
              <a:t>AIR TANAH </a:t>
            </a:r>
            <a:r>
              <a:rPr lang="id-ID" b="1" dirty="0" smtClean="0"/>
              <a:t/>
            </a:r>
            <a:br>
              <a:rPr lang="id-ID" b="1" dirty="0" smtClean="0"/>
            </a:br>
            <a:r>
              <a:rPr lang="en-US" b="1" dirty="0" smtClean="0"/>
              <a:t>SEBAGAI SUMBER AIR BERSIH</a:t>
            </a:r>
            <a:endParaRPr lang="id-ID" b="1" dirty="0"/>
          </a:p>
        </p:txBody>
      </p:sp>
    </p:spTree>
    <p:extLst>
      <p:ext uri="{BB962C8B-B14F-4D97-AF65-F5344CB8AC3E}">
        <p14:creationId xmlns:p14="http://schemas.microsoft.com/office/powerpoint/2010/main" val="315996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6240" y="1"/>
            <a:ext cx="10515600" cy="955926"/>
          </a:xfrm>
        </p:spPr>
        <p:txBody>
          <a:bodyPr>
            <a:normAutofit/>
          </a:bodyPr>
          <a:lstStyle/>
          <a:p>
            <a:r>
              <a:rPr lang="id-ID" b="1" dirty="0" smtClean="0"/>
              <a:t>AIR TANAH ARTESIS</a:t>
            </a:r>
            <a:endParaRPr lang="id-ID" b="1" dirty="0"/>
          </a:p>
        </p:txBody>
      </p:sp>
      <p:sp>
        <p:nvSpPr>
          <p:cNvPr id="3" name="Content Placeholder 2"/>
          <p:cNvSpPr>
            <a:spLocks noGrp="1"/>
          </p:cNvSpPr>
          <p:nvPr>
            <p:ph idx="1"/>
          </p:nvPr>
        </p:nvSpPr>
        <p:spPr>
          <a:xfrm>
            <a:off x="6187330" y="2219839"/>
            <a:ext cx="5897502" cy="4351338"/>
          </a:xfrm>
        </p:spPr>
        <p:txBody>
          <a:bodyPr>
            <a:normAutofit fontScale="92500" lnSpcReduction="20000"/>
          </a:bodyPr>
          <a:lstStyle/>
          <a:p>
            <a:pPr lvl="0"/>
            <a:r>
              <a:rPr lang="id-ID" dirty="0">
                <a:effectLst>
                  <a:outerShdw blurRad="38100" dist="38100" dir="2700000" algn="tl">
                    <a:srgbClr val="000000">
                      <a:alpha val="43137"/>
                    </a:srgbClr>
                  </a:outerShdw>
                </a:effectLst>
              </a:rPr>
              <a:t>Artesis positif : kejadian dimana potensial air tanah ini berada di atas permukaan tanah sehingga air tanah akan mengalir vertikal secara alami menuju keseimbangan garis potensial khayal ini.</a:t>
            </a:r>
          </a:p>
          <a:p>
            <a:pPr lvl="0"/>
            <a:r>
              <a:rPr lang="id-ID" dirty="0">
                <a:effectLst>
                  <a:outerShdw blurRad="38100" dist="38100" dir="2700000" algn="tl">
                    <a:srgbClr val="000000">
                      <a:alpha val="43137"/>
                    </a:srgbClr>
                  </a:outerShdw>
                </a:effectLst>
              </a:rPr>
              <a:t>Artesis nol : kejadian dimana garis potensial khayal ini sama dengan permukaan tanah sehingga muka air tanah akan sama dengan muka tanah.</a:t>
            </a:r>
          </a:p>
          <a:p>
            <a:pPr lvl="0"/>
            <a:r>
              <a:rPr lang="id-ID" dirty="0">
                <a:effectLst>
                  <a:outerShdw blurRad="38100" dist="38100" dir="2700000" algn="tl">
                    <a:srgbClr val="000000">
                      <a:alpha val="43137"/>
                    </a:srgbClr>
                  </a:outerShdw>
                </a:effectLst>
              </a:rPr>
              <a:t>Artesis negatif : kejadian dimana garis potensial khayal ini di bawah permukaan tanah sehingga muka air tanah akan berada di bawah permukaan tanah</a:t>
            </a:r>
            <a:r>
              <a:rPr lang="id-ID" dirty="0" smtClean="0">
                <a:effectLst>
                  <a:outerShdw blurRad="38100" dist="38100" dir="2700000" algn="tl">
                    <a:srgbClr val="000000">
                      <a:alpha val="43137"/>
                    </a:srgbClr>
                  </a:outerShdw>
                </a:effectLst>
              </a:rPr>
              <a:t>.</a:t>
            </a:r>
            <a:endParaRPr lang="id-ID" dirty="0">
              <a:effectLst>
                <a:outerShdw blurRad="38100" dist="38100" dir="2700000" algn="tl">
                  <a:srgbClr val="000000">
                    <a:alpha val="43137"/>
                  </a:srgbClr>
                </a:outerShdw>
              </a:effectLst>
            </a:endParaRPr>
          </a:p>
        </p:txBody>
      </p:sp>
      <p:pic>
        <p:nvPicPr>
          <p:cNvPr id="6146" name="Picture 2" descr="Pengertian, Jenis dan Proses Pembentukan Air Tanah - Ilmu Pertan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90" y="955926"/>
            <a:ext cx="6000750" cy="590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7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8390" y="131756"/>
            <a:ext cx="4632158" cy="779463"/>
          </a:xfrm>
        </p:spPr>
        <p:txBody>
          <a:bodyPr>
            <a:normAutofit fontScale="90000"/>
          </a:bodyPr>
          <a:lstStyle/>
          <a:p>
            <a:r>
              <a:rPr lang="id-ID" b="1" dirty="0" smtClean="0"/>
              <a:t>AIR TANAH DANGKAL</a:t>
            </a:r>
            <a:endParaRPr lang="id-ID" b="1" dirty="0"/>
          </a:p>
        </p:txBody>
      </p:sp>
      <p:sp>
        <p:nvSpPr>
          <p:cNvPr id="3" name="Content Placeholder 2"/>
          <p:cNvSpPr>
            <a:spLocks noGrp="1"/>
          </p:cNvSpPr>
          <p:nvPr>
            <p:ph idx="1"/>
          </p:nvPr>
        </p:nvSpPr>
        <p:spPr>
          <a:xfrm>
            <a:off x="234613" y="2018129"/>
            <a:ext cx="5989721" cy="4719555"/>
          </a:xfrm>
        </p:spPr>
        <p:txBody>
          <a:bodyPr>
            <a:noAutofit/>
          </a:bodyPr>
          <a:lstStyle/>
          <a:p>
            <a:r>
              <a:rPr lang="id-ID" sz="2100" dirty="0">
                <a:effectLst>
                  <a:outerShdw blurRad="38100" dist="38100" dir="2700000" algn="tl">
                    <a:srgbClr val="000000">
                      <a:alpha val="43137"/>
                    </a:srgbClr>
                  </a:outerShdw>
                </a:effectLst>
              </a:rPr>
              <a:t>Air tanah dangkal pada akifer dengan material yang belum termampatkan di daerah beriklim kering menunjukkan konsentrasi unsur-unsur kimia yang tinggi terutama musim kemarau. </a:t>
            </a:r>
            <a:endParaRPr lang="id-ID" sz="2100" dirty="0" smtClean="0">
              <a:effectLst>
                <a:outerShdw blurRad="38100" dist="38100" dir="2700000" algn="tl">
                  <a:srgbClr val="000000">
                    <a:alpha val="43137"/>
                  </a:srgbClr>
                </a:outerShdw>
              </a:effectLst>
            </a:endParaRPr>
          </a:p>
          <a:p>
            <a:r>
              <a:rPr lang="id-ID" sz="2100" dirty="0" smtClean="0">
                <a:effectLst>
                  <a:outerShdw blurRad="38100" dist="38100" dir="2700000" algn="tl">
                    <a:srgbClr val="000000">
                      <a:alpha val="43137"/>
                    </a:srgbClr>
                  </a:outerShdw>
                </a:effectLst>
              </a:rPr>
              <a:t>Hal </a:t>
            </a:r>
            <a:r>
              <a:rPr lang="id-ID" sz="2100" dirty="0">
                <a:effectLst>
                  <a:outerShdw blurRad="38100" dist="38100" dir="2700000" algn="tl">
                    <a:srgbClr val="000000">
                      <a:alpha val="43137"/>
                    </a:srgbClr>
                  </a:outerShdw>
                </a:effectLst>
              </a:rPr>
              <a:t>ini disebabkan oleh adanya gerakan kapiler air tanah dan tingkat evaporasi yang cukup besar. </a:t>
            </a:r>
            <a:endParaRPr lang="id-ID" sz="2100" dirty="0" smtClean="0">
              <a:effectLst>
                <a:outerShdw blurRad="38100" dist="38100" dir="2700000" algn="tl">
                  <a:srgbClr val="000000">
                    <a:alpha val="43137"/>
                  </a:srgbClr>
                </a:outerShdw>
              </a:effectLst>
            </a:endParaRPr>
          </a:p>
          <a:p>
            <a:r>
              <a:rPr lang="id-ID" sz="2100" dirty="0" smtClean="0">
                <a:effectLst>
                  <a:outerShdw blurRad="38100" dist="38100" dir="2700000" algn="tl">
                    <a:srgbClr val="000000">
                      <a:alpha val="43137"/>
                    </a:srgbClr>
                  </a:outerShdw>
                </a:effectLst>
              </a:rPr>
              <a:t>Besar </a:t>
            </a:r>
            <a:r>
              <a:rPr lang="id-ID" sz="2100" dirty="0">
                <a:effectLst>
                  <a:outerShdw blurRad="38100" dist="38100" dir="2700000" algn="tl">
                    <a:srgbClr val="000000">
                      <a:alpha val="43137"/>
                    </a:srgbClr>
                  </a:outerShdw>
                </a:effectLst>
              </a:rPr>
              <a:t>kecilnya material terlarut tergantung pada lamanya air kontak dengan batuan</a:t>
            </a:r>
            <a:r>
              <a:rPr lang="id-ID" sz="2100" dirty="0" smtClean="0">
                <a:effectLst>
                  <a:outerShdw blurRad="38100" dist="38100" dir="2700000" algn="tl">
                    <a:srgbClr val="000000">
                      <a:alpha val="43137"/>
                    </a:srgbClr>
                  </a:outerShdw>
                </a:effectLst>
              </a:rPr>
              <a:t>.</a:t>
            </a:r>
          </a:p>
          <a:p>
            <a:r>
              <a:rPr lang="id-ID" sz="2100" dirty="0" smtClean="0">
                <a:effectLst>
                  <a:outerShdw blurRad="38100" dist="38100" dir="2700000" algn="tl">
                    <a:srgbClr val="000000">
                      <a:alpha val="43137"/>
                    </a:srgbClr>
                  </a:outerShdw>
                </a:effectLst>
              </a:rPr>
              <a:t>Semakin </a:t>
            </a:r>
            <a:r>
              <a:rPr lang="id-ID" sz="2100" dirty="0">
                <a:effectLst>
                  <a:outerShdw blurRad="38100" dist="38100" dir="2700000" algn="tl">
                    <a:srgbClr val="000000">
                      <a:alpha val="43137"/>
                    </a:srgbClr>
                  </a:outerShdw>
                </a:effectLst>
              </a:rPr>
              <a:t>lama air kontak dengan batuan, semakin tinggi unsur-unsur yang terlarut di dalamnya. </a:t>
            </a:r>
            <a:endParaRPr lang="id-ID" sz="2100" dirty="0" smtClean="0">
              <a:effectLst>
                <a:outerShdw blurRad="38100" dist="38100" dir="2700000" algn="tl">
                  <a:srgbClr val="000000">
                    <a:alpha val="43137"/>
                  </a:srgbClr>
                </a:outerShdw>
              </a:effectLst>
            </a:endParaRPr>
          </a:p>
          <a:p>
            <a:r>
              <a:rPr lang="id-ID" sz="2100" dirty="0" smtClean="0">
                <a:effectLst>
                  <a:outerShdw blurRad="38100" dist="38100" dir="2700000" algn="tl">
                    <a:srgbClr val="000000">
                      <a:alpha val="43137"/>
                    </a:srgbClr>
                  </a:outerShdw>
                </a:effectLst>
              </a:rPr>
              <a:t>Disamping </a:t>
            </a:r>
            <a:r>
              <a:rPr lang="id-ID" sz="2100" dirty="0">
                <a:effectLst>
                  <a:outerShdw blurRad="38100" dist="38100" dir="2700000" algn="tl">
                    <a:srgbClr val="000000">
                      <a:alpha val="43137"/>
                    </a:srgbClr>
                  </a:outerShdw>
                </a:effectLst>
              </a:rPr>
              <a:t>itu, umur batuan juga mempengaruhi tingkat kegaraman air, sebab semakin tua umur batuan, maka semakin tinggi pula kadar garam-garam yang terlarut di dalamnya</a:t>
            </a:r>
            <a:r>
              <a:rPr lang="id-ID" sz="2100" dirty="0" smtClean="0">
                <a:effectLst>
                  <a:outerShdw blurRad="38100" dist="38100" dir="2700000" algn="tl">
                    <a:srgbClr val="000000">
                      <a:alpha val="43137"/>
                    </a:srgbClr>
                  </a:outerShdw>
                </a:effectLst>
              </a:rPr>
              <a:t>.</a:t>
            </a:r>
            <a:endParaRPr lang="id-ID" sz="2100" dirty="0">
              <a:effectLst>
                <a:outerShdw blurRad="38100" dist="38100" dir="2700000" algn="tl">
                  <a:srgbClr val="000000">
                    <a:alpha val="43137"/>
                  </a:srgbClr>
                </a:outerShdw>
              </a:effectLst>
            </a:endParaRPr>
          </a:p>
        </p:txBody>
      </p:sp>
      <p:pic>
        <p:nvPicPr>
          <p:cNvPr id="7170" name="Picture 2" descr="PEMANFAATAN AIR TANAH SAAT INI – Perusahaan Umum Daerah Air Minum Tirta  Patr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420" y="220666"/>
            <a:ext cx="5931659" cy="663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49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9021" y="131756"/>
            <a:ext cx="10515600" cy="779463"/>
          </a:xfrm>
        </p:spPr>
        <p:txBody>
          <a:bodyPr/>
          <a:lstStyle/>
          <a:p>
            <a:r>
              <a:rPr lang="id-ID" b="1" dirty="0" smtClean="0"/>
              <a:t>BENTUK LAHAN AKIFER</a:t>
            </a:r>
            <a:endParaRPr lang="id-ID" b="1" dirty="0"/>
          </a:p>
        </p:txBody>
      </p:sp>
      <p:sp>
        <p:nvSpPr>
          <p:cNvPr id="3" name="Content Placeholder 2"/>
          <p:cNvSpPr>
            <a:spLocks noGrp="1"/>
          </p:cNvSpPr>
          <p:nvPr>
            <p:ph idx="1"/>
          </p:nvPr>
        </p:nvSpPr>
        <p:spPr/>
        <p:txBody>
          <a:bodyPr/>
          <a:lstStyle/>
          <a:p>
            <a:pPr marL="0" indent="0">
              <a:buNone/>
            </a:pPr>
            <a:r>
              <a:rPr lang="id-ID" dirty="0">
                <a:effectLst>
                  <a:outerShdw blurRad="38100" dist="38100" dir="2700000" algn="tl">
                    <a:srgbClr val="000000">
                      <a:alpha val="43137"/>
                    </a:srgbClr>
                  </a:outerShdw>
                </a:effectLst>
              </a:rPr>
              <a:t>Tidak semua litologi dan kondisi geomorfologi merupakan akifer yang baik. Berdasarkan pengamatan lapangan, akifer dijumpai pada bentuk lahan </a:t>
            </a:r>
            <a:r>
              <a:rPr lang="id-ID" dirty="0" smtClean="0">
                <a:effectLst>
                  <a:outerShdw blurRad="38100" dist="38100" dir="2700000" algn="tl">
                    <a:srgbClr val="000000">
                      <a:alpha val="43137"/>
                    </a:srgbClr>
                  </a:outerShdw>
                </a:effectLst>
              </a:rPr>
              <a:t>sebagai </a:t>
            </a:r>
            <a:r>
              <a:rPr lang="id-ID" dirty="0">
                <a:effectLst>
                  <a:outerShdw blurRad="38100" dist="38100" dir="2700000" algn="tl">
                    <a:srgbClr val="000000">
                      <a:alpha val="43137"/>
                    </a:srgbClr>
                  </a:outerShdw>
                </a:effectLst>
              </a:rPr>
              <a:t>berikut:</a:t>
            </a:r>
          </a:p>
          <a:p>
            <a:pPr lvl="0"/>
            <a:r>
              <a:rPr lang="id-ID" dirty="0">
                <a:effectLst>
                  <a:outerShdw blurRad="38100" dist="38100" dir="2700000" algn="tl">
                    <a:srgbClr val="000000">
                      <a:alpha val="43137"/>
                    </a:srgbClr>
                  </a:outerShdw>
                </a:effectLst>
              </a:rPr>
              <a:t>Lintasan air</a:t>
            </a:r>
          </a:p>
          <a:p>
            <a:pPr lvl="0"/>
            <a:r>
              <a:rPr lang="id-ID" dirty="0">
                <a:effectLst>
                  <a:outerShdw blurRad="38100" dist="38100" dir="2700000" algn="tl">
                    <a:srgbClr val="000000">
                      <a:alpha val="43137"/>
                    </a:srgbClr>
                  </a:outerShdw>
                </a:effectLst>
              </a:rPr>
              <a:t>Lembanh yang terkubur</a:t>
            </a:r>
          </a:p>
          <a:p>
            <a:pPr lvl="0"/>
            <a:r>
              <a:rPr lang="id-ID" dirty="0">
                <a:effectLst>
                  <a:outerShdw blurRad="38100" dist="38100" dir="2700000" algn="tl">
                    <a:srgbClr val="000000">
                      <a:alpha val="43137"/>
                    </a:srgbClr>
                  </a:outerShdw>
                </a:effectLst>
              </a:rPr>
              <a:t>Dataran</a:t>
            </a:r>
          </a:p>
          <a:p>
            <a:pPr lvl="0"/>
            <a:r>
              <a:rPr lang="id-ID" dirty="0">
                <a:effectLst>
                  <a:outerShdw blurRad="38100" dist="38100" dir="2700000" algn="tl">
                    <a:srgbClr val="000000">
                      <a:alpha val="43137"/>
                    </a:srgbClr>
                  </a:outerShdw>
                </a:effectLst>
              </a:rPr>
              <a:t>Lembah antar pegunungan</a:t>
            </a:r>
          </a:p>
          <a:p>
            <a:pPr lvl="0"/>
            <a:r>
              <a:rPr lang="id-ID" dirty="0">
                <a:effectLst>
                  <a:outerShdw blurRad="38100" dist="38100" dir="2700000" algn="tl">
                    <a:srgbClr val="000000">
                      <a:alpha val="43137"/>
                    </a:srgbClr>
                  </a:outerShdw>
                </a:effectLst>
              </a:rPr>
              <a:t>Batu </a:t>
            </a:r>
            <a:r>
              <a:rPr lang="id-ID" dirty="0" smtClean="0">
                <a:effectLst>
                  <a:outerShdw blurRad="38100" dist="38100" dir="2700000" algn="tl">
                    <a:srgbClr val="000000">
                      <a:alpha val="43137"/>
                    </a:srgbClr>
                  </a:outerShdw>
                </a:effectLst>
              </a:rPr>
              <a:t>gamping</a:t>
            </a:r>
            <a:endParaRPr lang="id-ID"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387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2425" y="0"/>
            <a:ext cx="10515600" cy="957263"/>
          </a:xfrm>
        </p:spPr>
        <p:txBody>
          <a:bodyPr/>
          <a:lstStyle/>
          <a:p>
            <a:r>
              <a:rPr lang="id-ID" b="1" dirty="0" smtClean="0"/>
              <a:t>CARA MENDAPATKAN AIR TANAH</a:t>
            </a:r>
            <a:endParaRPr lang="id-ID" b="1" dirty="0"/>
          </a:p>
        </p:txBody>
      </p:sp>
      <p:sp>
        <p:nvSpPr>
          <p:cNvPr id="3" name="Content Placeholder 2"/>
          <p:cNvSpPr>
            <a:spLocks noGrp="1"/>
          </p:cNvSpPr>
          <p:nvPr>
            <p:ph idx="1"/>
          </p:nvPr>
        </p:nvSpPr>
        <p:spPr>
          <a:xfrm>
            <a:off x="623887" y="2506662"/>
            <a:ext cx="10515600" cy="4351338"/>
          </a:xfrm>
        </p:spPr>
        <p:txBody>
          <a:bodyPr>
            <a:normAutofit fontScale="92500" lnSpcReduction="10000"/>
          </a:bodyPr>
          <a:lstStyle/>
          <a:p>
            <a:pPr marL="514350" indent="-514350">
              <a:buFont typeface="+mj-lt"/>
              <a:buAutoNum type="alphaLcPeriod"/>
            </a:pPr>
            <a:r>
              <a:rPr lang="id-ID" dirty="0" smtClean="0">
                <a:effectLst>
                  <a:outerShdw blurRad="38100" dist="38100" dir="2700000" algn="tl">
                    <a:srgbClr val="000000">
                      <a:alpha val="43137"/>
                    </a:srgbClr>
                  </a:outerShdw>
                </a:effectLst>
              </a:rPr>
              <a:t>Mencari/mendapatkan </a:t>
            </a:r>
            <a:r>
              <a:rPr lang="id-ID" dirty="0">
                <a:effectLst>
                  <a:outerShdw blurRad="38100" dist="38100" dir="2700000" algn="tl">
                    <a:srgbClr val="000000">
                      <a:alpha val="43137"/>
                    </a:srgbClr>
                  </a:outerShdw>
                </a:effectLst>
              </a:rPr>
              <a:t>bantuan dari seorang ahli dalam bidang </a:t>
            </a:r>
            <a:r>
              <a:rPr lang="id-ID" dirty="0" smtClean="0">
                <a:effectLst>
                  <a:outerShdw blurRad="38100" dist="38100" dir="2700000" algn="tl">
                    <a:srgbClr val="000000">
                      <a:alpha val="43137"/>
                    </a:srgbClr>
                  </a:outerShdw>
                </a:effectLst>
              </a:rPr>
              <a:t>hydrologi dan </a:t>
            </a:r>
            <a:r>
              <a:rPr lang="id-ID" dirty="0">
                <a:effectLst>
                  <a:outerShdw blurRad="38100" dist="38100" dir="2700000" algn="tl">
                    <a:srgbClr val="000000">
                      <a:alpha val="43137"/>
                    </a:srgbClr>
                  </a:outerShdw>
                </a:effectLst>
              </a:rPr>
              <a:t>berdasarkan penyelidikan-penyelidikan geologis yang </a:t>
            </a:r>
            <a:r>
              <a:rPr lang="id-ID" dirty="0" smtClean="0">
                <a:effectLst>
                  <a:outerShdw blurRad="38100" dist="38100" dir="2700000" algn="tl">
                    <a:srgbClr val="000000">
                      <a:alpha val="43137"/>
                    </a:srgbClr>
                  </a:outerShdw>
                </a:effectLst>
              </a:rPr>
              <a:t>diadakan sebelumnya</a:t>
            </a:r>
            <a:r>
              <a:rPr lang="id-ID" dirty="0">
                <a:effectLst>
                  <a:outerShdw blurRad="38100" dist="38100" dir="2700000" algn="tl">
                    <a:srgbClr val="000000">
                      <a:alpha val="43137"/>
                    </a:srgbClr>
                  </a:outerShdw>
                </a:effectLst>
              </a:rPr>
              <a:t>.</a:t>
            </a:r>
          </a:p>
          <a:p>
            <a:pPr marL="514350" indent="-514350">
              <a:buFont typeface="+mj-lt"/>
              <a:buAutoNum type="alphaLcPeriod"/>
            </a:pPr>
            <a:r>
              <a:rPr lang="id-ID" dirty="0" smtClean="0">
                <a:effectLst>
                  <a:outerShdw blurRad="38100" dist="38100" dir="2700000" algn="tl">
                    <a:srgbClr val="000000">
                      <a:alpha val="43137"/>
                    </a:srgbClr>
                  </a:outerShdw>
                </a:effectLst>
              </a:rPr>
              <a:t>Mempelajari </a:t>
            </a:r>
            <a:r>
              <a:rPr lang="id-ID" dirty="0">
                <a:effectLst>
                  <a:outerShdw blurRad="38100" dist="38100" dir="2700000" algn="tl">
                    <a:srgbClr val="000000">
                      <a:alpha val="43137"/>
                    </a:srgbClr>
                  </a:outerShdw>
                </a:effectLst>
              </a:rPr>
              <a:t>bilamana ada penyelidikan geologis yang sudah ada </a:t>
            </a:r>
            <a:r>
              <a:rPr lang="id-ID" dirty="0" smtClean="0">
                <a:effectLst>
                  <a:outerShdw blurRad="38100" dist="38100" dir="2700000" algn="tl">
                    <a:srgbClr val="000000">
                      <a:alpha val="43137"/>
                    </a:srgbClr>
                  </a:outerShdw>
                </a:effectLst>
              </a:rPr>
              <a:t>yang sekiranya </a:t>
            </a:r>
            <a:r>
              <a:rPr lang="id-ID" dirty="0">
                <a:effectLst>
                  <a:outerShdw blurRad="38100" dist="38100" dir="2700000" algn="tl">
                    <a:srgbClr val="000000">
                      <a:alpha val="43137"/>
                    </a:srgbClr>
                  </a:outerShdw>
                </a:effectLst>
              </a:rPr>
              <a:t>dapat dapat diterapkan dan menunjukkan keadaan dan </a:t>
            </a:r>
            <a:r>
              <a:rPr lang="id-ID" dirty="0" smtClean="0">
                <a:effectLst>
                  <a:outerShdw blurRad="38100" dist="38100" dir="2700000" algn="tl">
                    <a:srgbClr val="000000">
                      <a:alpha val="43137"/>
                    </a:srgbClr>
                  </a:outerShdw>
                </a:effectLst>
              </a:rPr>
              <a:t>bila mungkin </a:t>
            </a:r>
            <a:r>
              <a:rPr lang="id-ID" dirty="0">
                <a:effectLst>
                  <a:outerShdw blurRad="38100" dist="38100" dir="2700000" algn="tl">
                    <a:srgbClr val="000000">
                      <a:alpha val="43137"/>
                    </a:srgbClr>
                  </a:outerShdw>
                </a:effectLst>
              </a:rPr>
              <a:t>sifat-sifat dari lapisan tanah.</a:t>
            </a:r>
          </a:p>
          <a:p>
            <a:pPr marL="514350" indent="-514350">
              <a:buFont typeface="+mj-lt"/>
              <a:buAutoNum type="alphaLcPeriod"/>
            </a:pPr>
            <a:r>
              <a:rPr lang="id-ID" dirty="0" smtClean="0">
                <a:effectLst>
                  <a:outerShdw blurRad="38100" dist="38100" dir="2700000" algn="tl">
                    <a:srgbClr val="000000">
                      <a:alpha val="43137"/>
                    </a:srgbClr>
                  </a:outerShdw>
                </a:effectLst>
              </a:rPr>
              <a:t>Mempelajari/menyelidiki </a:t>
            </a:r>
            <a:r>
              <a:rPr lang="id-ID" dirty="0">
                <a:effectLst>
                  <a:outerShdw blurRad="38100" dist="38100" dir="2700000" algn="tl">
                    <a:srgbClr val="000000">
                      <a:alpha val="43137"/>
                    </a:srgbClr>
                  </a:outerShdw>
                </a:effectLst>
              </a:rPr>
              <a:t>sumur-sumur yang sudah ada, baik </a:t>
            </a:r>
            <a:r>
              <a:rPr lang="id-ID" dirty="0" smtClean="0">
                <a:effectLst>
                  <a:outerShdw blurRad="38100" dist="38100" dir="2700000" algn="tl">
                    <a:srgbClr val="000000">
                      <a:alpha val="43137"/>
                    </a:srgbClr>
                  </a:outerShdw>
                </a:effectLst>
              </a:rPr>
              <a:t>mengenai profilnya</a:t>
            </a:r>
            <a:r>
              <a:rPr lang="id-ID" dirty="0">
                <a:effectLst>
                  <a:outerShdw blurRad="38100" dist="38100" dir="2700000" algn="tl">
                    <a:srgbClr val="000000">
                      <a:alpha val="43137"/>
                    </a:srgbClr>
                  </a:outerShdw>
                </a:effectLst>
              </a:rPr>
              <a:t>, kuantitas dan kualitas airnya serta lokasinya.</a:t>
            </a:r>
          </a:p>
          <a:p>
            <a:pPr marL="514350" indent="-514350">
              <a:buFont typeface="+mj-lt"/>
              <a:buAutoNum type="alphaLcPeriod"/>
            </a:pPr>
            <a:r>
              <a:rPr lang="id-ID" dirty="0" smtClean="0">
                <a:effectLst>
                  <a:outerShdw blurRad="38100" dist="38100" dir="2700000" algn="tl">
                    <a:srgbClr val="000000">
                      <a:alpha val="43137"/>
                    </a:srgbClr>
                  </a:outerShdw>
                </a:effectLst>
              </a:rPr>
              <a:t>Mengadakan </a:t>
            </a:r>
            <a:r>
              <a:rPr lang="id-ID" dirty="0">
                <a:effectLst>
                  <a:outerShdw blurRad="38100" dist="38100" dir="2700000" algn="tl">
                    <a:srgbClr val="000000">
                      <a:alpha val="43137"/>
                    </a:srgbClr>
                  </a:outerShdw>
                </a:effectLst>
              </a:rPr>
              <a:t>penyelidikan dengan menggunakan peralatan </a:t>
            </a:r>
            <a:r>
              <a:rPr lang="id-ID" dirty="0" smtClean="0">
                <a:effectLst>
                  <a:outerShdw blurRad="38100" dist="38100" dir="2700000" algn="tl">
                    <a:srgbClr val="000000">
                      <a:alpha val="43137"/>
                    </a:srgbClr>
                  </a:outerShdw>
                </a:effectLst>
              </a:rPr>
              <a:t>pendugaan air </a:t>
            </a:r>
            <a:r>
              <a:rPr lang="id-ID" dirty="0">
                <a:effectLst>
                  <a:outerShdw blurRad="38100" dist="38100" dir="2700000" algn="tl">
                    <a:srgbClr val="000000">
                      <a:alpha val="43137"/>
                    </a:srgbClr>
                  </a:outerShdw>
                </a:effectLst>
              </a:rPr>
              <a:t>tanah dengan metode geolistrik yang dilanjutkan dengan </a:t>
            </a:r>
            <a:r>
              <a:rPr lang="id-ID" dirty="0" smtClean="0">
                <a:effectLst>
                  <a:outerShdw blurRad="38100" dist="38100" dir="2700000" algn="tl">
                    <a:srgbClr val="000000">
                      <a:alpha val="43137"/>
                    </a:srgbClr>
                  </a:outerShdw>
                </a:effectLst>
              </a:rPr>
              <a:t>pembuatan lobang-lobang </a:t>
            </a:r>
            <a:r>
              <a:rPr lang="id-ID" dirty="0">
                <a:effectLst>
                  <a:outerShdw blurRad="38100" dist="38100" dir="2700000" algn="tl">
                    <a:srgbClr val="000000">
                      <a:alpha val="43137"/>
                    </a:srgbClr>
                  </a:outerShdw>
                </a:effectLst>
              </a:rPr>
              <a:t>percobaan.</a:t>
            </a:r>
          </a:p>
        </p:txBody>
      </p:sp>
    </p:spTree>
    <p:extLst>
      <p:ext uri="{BB962C8B-B14F-4D97-AF65-F5344CB8AC3E}">
        <p14:creationId xmlns:p14="http://schemas.microsoft.com/office/powerpoint/2010/main" val="310972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1025" y="136525"/>
            <a:ext cx="10515600" cy="620713"/>
          </a:xfrm>
        </p:spPr>
        <p:txBody>
          <a:bodyPr>
            <a:normAutofit fontScale="90000"/>
          </a:bodyPr>
          <a:lstStyle/>
          <a:p>
            <a:r>
              <a:rPr lang="id-ID" b="1" dirty="0"/>
              <a:t>Keuntungan </a:t>
            </a:r>
            <a:r>
              <a:rPr lang="id-ID" b="1" dirty="0" smtClean="0"/>
              <a:t>pemanfaatan </a:t>
            </a:r>
            <a:r>
              <a:rPr lang="id-ID" b="1" dirty="0"/>
              <a:t>air tanah</a:t>
            </a:r>
            <a:endParaRPr lang="id-ID" dirty="0"/>
          </a:p>
        </p:txBody>
      </p:sp>
      <p:sp>
        <p:nvSpPr>
          <p:cNvPr id="3" name="Content Placeholder 2"/>
          <p:cNvSpPr>
            <a:spLocks noGrp="1"/>
          </p:cNvSpPr>
          <p:nvPr>
            <p:ph idx="1"/>
          </p:nvPr>
        </p:nvSpPr>
        <p:spPr>
          <a:xfrm>
            <a:off x="836240" y="2825750"/>
            <a:ext cx="10515600" cy="3732213"/>
          </a:xfrm>
        </p:spPr>
        <p:txBody>
          <a:bodyPr/>
          <a:lstStyle/>
          <a:p>
            <a:pPr marL="514350" indent="-514350">
              <a:buFont typeface="+mj-lt"/>
              <a:buAutoNum type="arabicParenR"/>
            </a:pPr>
            <a:r>
              <a:rPr lang="id-ID" dirty="0" smtClean="0">
                <a:effectLst>
                  <a:outerShdw blurRad="38100" dist="38100" dir="2700000" algn="tl">
                    <a:srgbClr val="000000">
                      <a:alpha val="43137"/>
                    </a:srgbClr>
                  </a:outerShdw>
                </a:effectLst>
              </a:rPr>
              <a:t>Pada </a:t>
            </a:r>
            <a:r>
              <a:rPr lang="id-ID" dirty="0">
                <a:effectLst>
                  <a:outerShdw blurRad="38100" dist="38100" dir="2700000" algn="tl">
                    <a:srgbClr val="000000">
                      <a:alpha val="43137"/>
                    </a:srgbClr>
                  </a:outerShdw>
                </a:effectLst>
              </a:rPr>
              <a:t>umumnya bebas dari bakteri patogen</a:t>
            </a:r>
          </a:p>
          <a:p>
            <a:pPr marL="514350" indent="-514350">
              <a:buFont typeface="+mj-lt"/>
              <a:buAutoNum type="arabicParenR"/>
            </a:pPr>
            <a:r>
              <a:rPr lang="id-ID" dirty="0" smtClean="0">
                <a:effectLst>
                  <a:outerShdw blurRad="38100" dist="38100" dir="2700000" algn="tl">
                    <a:srgbClr val="000000">
                      <a:alpha val="43137"/>
                    </a:srgbClr>
                  </a:outerShdw>
                </a:effectLst>
              </a:rPr>
              <a:t>Pada </a:t>
            </a:r>
            <a:r>
              <a:rPr lang="id-ID" dirty="0">
                <a:effectLst>
                  <a:outerShdw blurRad="38100" dist="38100" dir="2700000" algn="tl">
                    <a:srgbClr val="000000">
                      <a:alpha val="43137"/>
                    </a:srgbClr>
                  </a:outerShdw>
                </a:effectLst>
              </a:rPr>
              <a:t>umumnya dapat dipakai tanpa pengolahan lebih lanjut.</a:t>
            </a:r>
          </a:p>
          <a:p>
            <a:pPr marL="514350" indent="-514350">
              <a:buFont typeface="+mj-lt"/>
              <a:buAutoNum type="arabicParenR"/>
            </a:pPr>
            <a:r>
              <a:rPr lang="id-ID" dirty="0" smtClean="0">
                <a:effectLst>
                  <a:outerShdw blurRad="38100" dist="38100" dir="2700000" algn="tl">
                    <a:srgbClr val="000000">
                      <a:alpha val="43137"/>
                    </a:srgbClr>
                  </a:outerShdw>
                </a:effectLst>
              </a:rPr>
              <a:t>Biasanya </a:t>
            </a:r>
            <a:r>
              <a:rPr lang="id-ID" dirty="0">
                <a:effectLst>
                  <a:outerShdw blurRad="38100" dist="38100" dir="2700000" algn="tl">
                    <a:srgbClr val="000000">
                      <a:alpha val="43137"/>
                    </a:srgbClr>
                  </a:outerShdw>
                </a:effectLst>
              </a:rPr>
              <a:t>dapat didapatkan didekat suatu rural </a:t>
            </a:r>
            <a:r>
              <a:rPr lang="id-ID" dirty="0" smtClean="0">
                <a:effectLst>
                  <a:outerShdw blurRad="38100" dist="38100" dir="2700000" algn="tl">
                    <a:srgbClr val="000000">
                      <a:alpha val="43137"/>
                    </a:srgbClr>
                  </a:outerShdw>
                </a:effectLst>
              </a:rPr>
              <a:t>community (</a:t>
            </a:r>
            <a:r>
              <a:rPr lang="id-ID" dirty="0">
                <a:effectLst>
                  <a:outerShdw blurRad="38100" dist="38100" dir="2700000" algn="tl">
                    <a:srgbClr val="000000">
                      <a:alpha val="43137"/>
                    </a:srgbClr>
                  </a:outerShdw>
                </a:effectLst>
              </a:rPr>
              <a:t>Masyarakat kecil </a:t>
            </a:r>
            <a:r>
              <a:rPr lang="id-ID" dirty="0" smtClean="0">
                <a:effectLst>
                  <a:outerShdw blurRad="38100" dist="38100" dir="2700000" algn="tl">
                    <a:srgbClr val="000000">
                      <a:alpha val="43137"/>
                    </a:srgbClr>
                  </a:outerShdw>
                </a:effectLst>
              </a:rPr>
              <a:t>)</a:t>
            </a:r>
            <a:endParaRPr lang="id-ID" dirty="0">
              <a:effectLst>
                <a:outerShdw blurRad="38100" dist="38100" dir="2700000" algn="tl">
                  <a:srgbClr val="000000">
                    <a:alpha val="43137"/>
                  </a:srgbClr>
                </a:outerShdw>
              </a:effectLst>
            </a:endParaRPr>
          </a:p>
          <a:p>
            <a:pPr marL="514350" indent="-514350">
              <a:buFont typeface="+mj-lt"/>
              <a:buAutoNum type="arabicParenR"/>
            </a:pPr>
            <a:r>
              <a:rPr lang="id-ID" dirty="0" smtClean="0">
                <a:effectLst>
                  <a:outerShdw blurRad="38100" dist="38100" dir="2700000" algn="tl">
                    <a:srgbClr val="000000">
                      <a:alpha val="43137"/>
                    </a:srgbClr>
                  </a:outerShdw>
                </a:effectLst>
              </a:rPr>
              <a:t>Seringkali </a:t>
            </a:r>
            <a:r>
              <a:rPr lang="id-ID" dirty="0">
                <a:effectLst>
                  <a:outerShdw blurRad="38100" dist="38100" dir="2700000" algn="tl">
                    <a:srgbClr val="000000">
                      <a:alpha val="43137"/>
                    </a:srgbClr>
                  </a:outerShdw>
                </a:effectLst>
              </a:rPr>
              <a:t>paling praktis dan paling ekonomis </a:t>
            </a:r>
            <a:r>
              <a:rPr lang="id-ID" dirty="0" smtClean="0">
                <a:effectLst>
                  <a:outerShdw blurRad="38100" dist="38100" dir="2700000" algn="tl">
                    <a:srgbClr val="000000">
                      <a:alpha val="43137"/>
                    </a:srgbClr>
                  </a:outerShdw>
                </a:effectLst>
              </a:rPr>
              <a:t>untuk mendapatkannya </a:t>
            </a:r>
            <a:r>
              <a:rPr lang="id-ID" dirty="0">
                <a:effectLst>
                  <a:outerShdw blurRad="38100" dist="38100" dir="2700000" algn="tl">
                    <a:srgbClr val="000000">
                      <a:alpha val="43137"/>
                    </a:srgbClr>
                  </a:outerShdw>
                </a:effectLst>
              </a:rPr>
              <a:t>dan membagikannya.</a:t>
            </a:r>
          </a:p>
          <a:p>
            <a:pPr marL="514350" indent="-514350">
              <a:buFont typeface="+mj-lt"/>
              <a:buAutoNum type="arabicParenR"/>
            </a:pPr>
            <a:r>
              <a:rPr lang="id-ID" dirty="0" smtClean="0">
                <a:effectLst>
                  <a:outerShdw blurRad="38100" dist="38100" dir="2700000" algn="tl">
                    <a:srgbClr val="000000">
                      <a:alpha val="43137"/>
                    </a:srgbClr>
                  </a:outerShdw>
                </a:effectLst>
              </a:rPr>
              <a:t>Air </a:t>
            </a:r>
            <a:r>
              <a:rPr lang="id-ID" dirty="0">
                <a:effectLst>
                  <a:outerShdw blurRad="38100" dist="38100" dir="2700000" algn="tl">
                    <a:srgbClr val="000000">
                      <a:alpha val="43137"/>
                    </a:srgbClr>
                  </a:outerShdw>
                </a:effectLst>
              </a:rPr>
              <a:t>tanah biasanya merupakan pengumpulan secara alamiah.</a:t>
            </a:r>
          </a:p>
        </p:txBody>
      </p:sp>
    </p:spTree>
    <p:extLst>
      <p:ext uri="{BB962C8B-B14F-4D97-AF65-F5344CB8AC3E}">
        <p14:creationId xmlns:p14="http://schemas.microsoft.com/office/powerpoint/2010/main" val="8616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6737" y="42864"/>
            <a:ext cx="10515600" cy="779463"/>
          </a:xfrm>
        </p:spPr>
        <p:txBody>
          <a:bodyPr/>
          <a:lstStyle/>
          <a:p>
            <a:r>
              <a:rPr lang="id-ID" b="1" dirty="0" smtClean="0"/>
              <a:t>Kerugian </a:t>
            </a:r>
            <a:r>
              <a:rPr lang="id-ID" b="1" dirty="0"/>
              <a:t>pemanfaatan air tanah</a:t>
            </a:r>
            <a:endParaRPr lang="id-ID" dirty="0"/>
          </a:p>
        </p:txBody>
      </p:sp>
      <p:sp>
        <p:nvSpPr>
          <p:cNvPr id="3" name="Content Placeholder 2"/>
          <p:cNvSpPr>
            <a:spLocks noGrp="1"/>
          </p:cNvSpPr>
          <p:nvPr>
            <p:ph idx="1"/>
          </p:nvPr>
        </p:nvSpPr>
        <p:spPr>
          <a:xfrm>
            <a:off x="805160" y="3286126"/>
            <a:ext cx="6232608" cy="2152149"/>
          </a:xfrm>
        </p:spPr>
        <p:txBody>
          <a:bodyPr/>
          <a:lstStyle/>
          <a:p>
            <a:pPr marL="514350" indent="-514350">
              <a:buFont typeface="+mj-lt"/>
              <a:buAutoNum type="arabicPeriod"/>
            </a:pPr>
            <a:r>
              <a:rPr lang="id-ID" dirty="0" smtClean="0">
                <a:effectLst>
                  <a:outerShdw blurRad="38100" dist="38100" dir="2700000" algn="tl">
                    <a:srgbClr val="000000">
                      <a:alpha val="43137"/>
                    </a:srgbClr>
                  </a:outerShdw>
                </a:effectLst>
              </a:rPr>
              <a:t>Air </a:t>
            </a:r>
            <a:r>
              <a:rPr lang="id-ID" dirty="0">
                <a:effectLst>
                  <a:outerShdw blurRad="38100" dist="38100" dir="2700000" algn="tl">
                    <a:srgbClr val="000000">
                      <a:alpha val="43137"/>
                    </a:srgbClr>
                  </a:outerShdw>
                </a:effectLst>
              </a:rPr>
              <a:t>tanah seringkali banyak mengandung mineral-mineral seperti </a:t>
            </a:r>
            <a:r>
              <a:rPr lang="id-ID" dirty="0" smtClean="0">
                <a:effectLst>
                  <a:outerShdw blurRad="38100" dist="38100" dir="2700000" algn="tl">
                    <a:srgbClr val="000000">
                      <a:alpha val="43137"/>
                    </a:srgbClr>
                  </a:outerShdw>
                </a:effectLst>
              </a:rPr>
              <a:t>Ca, Mn, Fe</a:t>
            </a:r>
            <a:r>
              <a:rPr lang="id-ID" dirty="0" smtClean="0">
                <a:effectLst>
                  <a:outerShdw blurRad="38100" dist="38100" dir="2700000" algn="tl">
                    <a:srgbClr val="000000">
                      <a:alpha val="43137"/>
                    </a:srgbClr>
                  </a:outerShdw>
                </a:effectLst>
              </a:rPr>
              <a:t>, </a:t>
            </a:r>
            <a:r>
              <a:rPr lang="id-ID" dirty="0" smtClean="0">
                <a:effectLst>
                  <a:outerShdw blurRad="38100" dist="38100" dir="2700000" algn="tl">
                    <a:srgbClr val="000000">
                      <a:alpha val="43137"/>
                    </a:srgbClr>
                  </a:outerShdw>
                </a:effectLst>
              </a:rPr>
              <a:t>dan </a:t>
            </a:r>
            <a:r>
              <a:rPr lang="id-ID" dirty="0">
                <a:effectLst>
                  <a:outerShdw blurRad="38100" dist="38100" dir="2700000" algn="tl">
                    <a:srgbClr val="000000">
                      <a:alpha val="43137"/>
                    </a:srgbClr>
                  </a:outerShdw>
                </a:effectLst>
              </a:rPr>
              <a:t>sebagainya.</a:t>
            </a:r>
          </a:p>
          <a:p>
            <a:pPr marL="514350" indent="-514350">
              <a:buFont typeface="+mj-lt"/>
              <a:buAutoNum type="arabicPeriod"/>
            </a:pPr>
            <a:r>
              <a:rPr lang="id-ID" dirty="0" smtClean="0">
                <a:effectLst>
                  <a:outerShdw blurRad="38100" dist="38100" dir="2700000" algn="tl">
                    <a:srgbClr val="000000">
                      <a:alpha val="43137"/>
                    </a:srgbClr>
                  </a:outerShdw>
                </a:effectLst>
              </a:rPr>
              <a:t>Biasanya </a:t>
            </a:r>
            <a:r>
              <a:rPr lang="id-ID" dirty="0">
                <a:effectLst>
                  <a:outerShdw blurRad="38100" dist="38100" dir="2700000" algn="tl">
                    <a:srgbClr val="000000">
                      <a:alpha val="43137"/>
                    </a:srgbClr>
                  </a:outerShdw>
                </a:effectLst>
              </a:rPr>
              <a:t>membutuhkan pemompaan</a:t>
            </a:r>
          </a:p>
        </p:txBody>
      </p:sp>
      <p:grpSp>
        <p:nvGrpSpPr>
          <p:cNvPr id="5" name="Group 4"/>
          <p:cNvGrpSpPr/>
          <p:nvPr/>
        </p:nvGrpSpPr>
        <p:grpSpPr>
          <a:xfrm>
            <a:off x="7862894" y="220117"/>
            <a:ext cx="4339967" cy="6483834"/>
            <a:chOff x="7862894" y="220117"/>
            <a:chExt cx="4339967" cy="6483834"/>
          </a:xfrm>
        </p:grpSpPr>
        <p:pic>
          <p:nvPicPr>
            <p:cNvPr id="2050" name="Picture 2" descr="Kalsium (Ca): Fakta, Sifat, Kegunaan dan Efek Kesehatannya » Pengetahuan  Umum Popu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8937" y="220117"/>
              <a:ext cx="4320000" cy="2157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ngan (Mn): Fakta, Sifat, Kegunaan &amp; Efek Kesehatannya » Pengetahuan Umum  Popu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894" y="2392659"/>
              <a:ext cx="4320000" cy="2160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trisi Tanaman : Unsur Hara Mobile dan Imobile (Tak Mob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2861" y="4547714"/>
              <a:ext cx="4320000" cy="21562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955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0" y="0"/>
            <a:ext cx="6930189" cy="6858000"/>
          </a:xfrm>
          <a:prstGeom prst="rect">
            <a:avLst/>
          </a:prstGeom>
        </p:spPr>
      </p:pic>
      <p:pic>
        <p:nvPicPr>
          <p:cNvPr id="3076" name="Picture 4" descr="Apa saja Fungsi Ginj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105" y="1"/>
            <a:ext cx="60558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8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sur Hara Mikro. - ppt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753176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4+ Gambar Air Terjun Warna Warni Paling Hist - Gambar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769"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6527" y="6282171"/>
            <a:ext cx="11141242" cy="369332"/>
          </a:xfrm>
          <a:prstGeom prst="rect">
            <a:avLst/>
          </a:prstGeom>
        </p:spPr>
        <p:txBody>
          <a:bodyPr wrap="square">
            <a:spAutoFit/>
          </a:bodyPr>
          <a:lstStyle/>
          <a:p>
            <a:r>
              <a:rPr lang="id-ID" b="1" dirty="0">
                <a:effectLst>
                  <a:outerShdw blurRad="38100" dist="38100" dir="2700000" algn="tl">
                    <a:srgbClr val="000000">
                      <a:alpha val="43137"/>
                    </a:srgbClr>
                  </a:outerShdw>
                </a:effectLst>
              </a:rPr>
              <a:t>https://www.kompasiana.com/anik.prihatini/552ad5576ea8349f03552d22/air-terjun-warnawarni-di-jawa-barat</a:t>
            </a:r>
          </a:p>
        </p:txBody>
      </p:sp>
    </p:spTree>
    <p:extLst>
      <p:ext uri="{BB962C8B-B14F-4D97-AF65-F5344CB8AC3E}">
        <p14:creationId xmlns:p14="http://schemas.microsoft.com/office/powerpoint/2010/main" val="124125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0" y="0"/>
            <a:ext cx="12063663" cy="6858000"/>
          </a:xfrm>
          <a:prstGeom prst="rect">
            <a:avLst/>
          </a:prstGeom>
        </p:spPr>
      </p:pic>
    </p:spTree>
    <p:extLst>
      <p:ext uri="{BB962C8B-B14F-4D97-AF65-F5344CB8AC3E}">
        <p14:creationId xmlns:p14="http://schemas.microsoft.com/office/powerpoint/2010/main" val="1602360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1026" name="Picture 2" descr="Terima kasih gif 5 » GIF Images Downloa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7063" y="2139950"/>
            <a:ext cx="5819387" cy="23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67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6240" y="0"/>
            <a:ext cx="10515600" cy="1325563"/>
          </a:xfrm>
        </p:spPr>
        <p:txBody>
          <a:bodyPr/>
          <a:lstStyle/>
          <a:p>
            <a:r>
              <a:rPr lang="id-ID" b="1" dirty="0" smtClean="0"/>
              <a:t>AIR TANAH</a:t>
            </a:r>
            <a:endParaRPr lang="id-ID" b="1" dirty="0"/>
          </a:p>
        </p:txBody>
      </p:sp>
      <p:sp>
        <p:nvSpPr>
          <p:cNvPr id="3" name="Content Placeholder 2"/>
          <p:cNvSpPr>
            <a:spLocks noGrp="1"/>
          </p:cNvSpPr>
          <p:nvPr>
            <p:ph idx="1"/>
          </p:nvPr>
        </p:nvSpPr>
        <p:spPr>
          <a:xfrm>
            <a:off x="838200" y="2671763"/>
            <a:ext cx="10515600" cy="3505200"/>
          </a:xfrm>
        </p:spPr>
        <p:txBody>
          <a:bodyPr>
            <a:normAutofit/>
          </a:bodyPr>
          <a:lstStyle/>
          <a:p>
            <a:r>
              <a:rPr lang="id-ID" dirty="0" smtClean="0">
                <a:effectLst>
                  <a:outerShdw blurRad="38100" dist="38100" dir="2700000" algn="tl">
                    <a:srgbClr val="000000">
                      <a:alpha val="43137"/>
                    </a:srgbClr>
                  </a:outerShdw>
                </a:effectLst>
              </a:rPr>
              <a:t>Air </a:t>
            </a:r>
            <a:r>
              <a:rPr lang="id-ID" dirty="0">
                <a:effectLst>
                  <a:outerShdw blurRad="38100" dist="38100" dir="2700000" algn="tl">
                    <a:srgbClr val="000000">
                      <a:alpha val="43137"/>
                    </a:srgbClr>
                  </a:outerShdw>
                </a:effectLst>
              </a:rPr>
              <a:t>yang tersimpan/terperangkap di dalam lapisan batuan </a:t>
            </a:r>
            <a:r>
              <a:rPr lang="id-ID" dirty="0" smtClean="0">
                <a:effectLst>
                  <a:outerShdw blurRad="38100" dist="38100" dir="2700000" algn="tl">
                    <a:srgbClr val="000000">
                      <a:alpha val="43137"/>
                    </a:srgbClr>
                  </a:outerShdw>
                </a:effectLst>
              </a:rPr>
              <a:t>yang mengalami </a:t>
            </a:r>
            <a:r>
              <a:rPr lang="id-ID" dirty="0">
                <a:effectLst>
                  <a:outerShdw blurRad="38100" dist="38100" dir="2700000" algn="tl">
                    <a:srgbClr val="000000">
                      <a:alpha val="43137"/>
                    </a:srgbClr>
                  </a:outerShdw>
                </a:effectLst>
              </a:rPr>
              <a:t>pengisian/penambahan secara terus menerus oleh alam. </a:t>
            </a:r>
            <a:endParaRPr lang="id-ID" dirty="0" smtClean="0">
              <a:effectLst>
                <a:outerShdw blurRad="38100" dist="38100" dir="2700000" algn="tl">
                  <a:srgbClr val="000000">
                    <a:alpha val="43137"/>
                  </a:srgbClr>
                </a:outerShdw>
              </a:effectLst>
            </a:endParaRPr>
          </a:p>
          <a:p>
            <a:r>
              <a:rPr lang="id-ID" dirty="0" smtClean="0">
                <a:effectLst>
                  <a:outerShdw blurRad="38100" dist="38100" dir="2700000" algn="tl">
                    <a:srgbClr val="000000">
                      <a:alpha val="43137"/>
                    </a:srgbClr>
                  </a:outerShdw>
                </a:effectLst>
              </a:rPr>
              <a:t>Keberadaan air </a:t>
            </a:r>
            <a:r>
              <a:rPr lang="id-ID" dirty="0">
                <a:effectLst>
                  <a:outerShdw blurRad="38100" dist="38100" dir="2700000" algn="tl">
                    <a:srgbClr val="000000">
                      <a:alpha val="43137"/>
                    </a:srgbClr>
                  </a:outerShdw>
                </a:effectLst>
              </a:rPr>
              <a:t>tanah di bumi ini merupakan suatu proses alam yang </a:t>
            </a:r>
            <a:r>
              <a:rPr lang="id-ID" dirty="0" smtClean="0">
                <a:effectLst>
                  <a:outerShdw blurRad="38100" dist="38100" dir="2700000" algn="tl">
                    <a:srgbClr val="000000">
                      <a:alpha val="43137"/>
                    </a:srgbClr>
                  </a:outerShdw>
                </a:effectLst>
              </a:rPr>
              <a:t>mengakibatkan terjadinya </a:t>
            </a:r>
            <a:r>
              <a:rPr lang="id-ID" dirty="0">
                <a:effectLst>
                  <a:outerShdw blurRad="38100" dist="38100" dir="2700000" algn="tl">
                    <a:srgbClr val="000000">
                      <a:alpha val="43137"/>
                    </a:srgbClr>
                  </a:outerShdw>
                </a:effectLst>
              </a:rPr>
              <a:t>berbagai macam jenis air tanah. </a:t>
            </a:r>
            <a:endParaRPr lang="id-ID" dirty="0" smtClean="0">
              <a:effectLst>
                <a:outerShdw blurRad="38100" dist="38100" dir="2700000" algn="tl">
                  <a:srgbClr val="000000">
                    <a:alpha val="43137"/>
                  </a:srgbClr>
                </a:outerShdw>
              </a:effectLst>
            </a:endParaRPr>
          </a:p>
          <a:p>
            <a:r>
              <a:rPr lang="id-ID" dirty="0" smtClean="0">
                <a:effectLst>
                  <a:outerShdw blurRad="38100" dist="38100" dir="2700000" algn="tl">
                    <a:srgbClr val="000000">
                      <a:alpha val="43137"/>
                    </a:srgbClr>
                  </a:outerShdw>
                </a:effectLst>
              </a:rPr>
              <a:t>Terjadinya </a:t>
            </a:r>
            <a:r>
              <a:rPr lang="id-ID" dirty="0">
                <a:effectLst>
                  <a:outerShdw blurRad="38100" dist="38100" dir="2700000" algn="tl">
                    <a:srgbClr val="000000">
                      <a:alpha val="43137"/>
                    </a:srgbClr>
                  </a:outerShdw>
                </a:effectLst>
              </a:rPr>
              <a:t>berbagai macam </a:t>
            </a:r>
            <a:r>
              <a:rPr lang="id-ID" dirty="0" smtClean="0">
                <a:effectLst>
                  <a:outerShdw blurRad="38100" dist="38100" dir="2700000" algn="tl">
                    <a:srgbClr val="000000">
                      <a:alpha val="43137"/>
                    </a:srgbClr>
                  </a:outerShdw>
                </a:effectLst>
              </a:rPr>
              <a:t>susunan lapisan </a:t>
            </a:r>
            <a:r>
              <a:rPr lang="id-ID" dirty="0">
                <a:effectLst>
                  <a:outerShdw blurRad="38100" dist="38100" dir="2700000" algn="tl">
                    <a:srgbClr val="000000">
                      <a:alpha val="43137"/>
                    </a:srgbClr>
                  </a:outerShdw>
                </a:effectLst>
              </a:rPr>
              <a:t>kulit bumi ini menurut sejarah geologi sebagai akibat dari </a:t>
            </a:r>
            <a:r>
              <a:rPr lang="id-ID" dirty="0" smtClean="0">
                <a:effectLst>
                  <a:outerShdw blurRad="38100" dist="38100" dir="2700000" algn="tl">
                    <a:srgbClr val="000000">
                      <a:alpha val="43137"/>
                    </a:srgbClr>
                  </a:outerShdw>
                </a:effectLst>
              </a:rPr>
              <a:t>terjadinya berbagai </a:t>
            </a:r>
            <a:r>
              <a:rPr lang="id-ID" dirty="0">
                <a:effectLst>
                  <a:outerShdw blurRad="38100" dist="38100" dir="2700000" algn="tl">
                    <a:srgbClr val="000000">
                      <a:alpha val="43137"/>
                    </a:srgbClr>
                  </a:outerShdw>
                </a:effectLst>
              </a:rPr>
              <a:t>macam proses alam yang terjadi dalam ribuan mungkin jutaan </a:t>
            </a:r>
            <a:r>
              <a:rPr lang="id-ID" dirty="0" smtClean="0">
                <a:effectLst>
                  <a:outerShdw blurRad="38100" dist="38100" dir="2700000" algn="tl">
                    <a:srgbClr val="000000">
                      <a:alpha val="43137"/>
                    </a:srgbClr>
                  </a:outerShdw>
                </a:effectLst>
              </a:rPr>
              <a:t>tahun yang </a:t>
            </a:r>
            <a:r>
              <a:rPr lang="id-ID" dirty="0">
                <a:effectLst>
                  <a:outerShdw blurRad="38100" dist="38100" dir="2700000" algn="tl">
                    <a:srgbClr val="000000">
                      <a:alpha val="43137"/>
                    </a:srgbClr>
                  </a:outerShdw>
                </a:effectLst>
              </a:rPr>
              <a:t>lalu.</a:t>
            </a:r>
          </a:p>
        </p:txBody>
      </p:sp>
    </p:spTree>
    <p:extLst>
      <p:ext uri="{BB962C8B-B14F-4D97-AF65-F5344CB8AC3E}">
        <p14:creationId xmlns:p14="http://schemas.microsoft.com/office/powerpoint/2010/main" val="350934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62"/>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9613" y="0"/>
            <a:ext cx="10515600" cy="1325563"/>
          </a:xfrm>
        </p:spPr>
        <p:txBody>
          <a:bodyPr>
            <a:normAutofit/>
          </a:bodyPr>
          <a:lstStyle/>
          <a:p>
            <a:r>
              <a:rPr lang="id-ID" b="1" dirty="0" smtClean="0"/>
              <a:t>Proses yang </a:t>
            </a:r>
            <a:r>
              <a:rPr lang="id-ID" b="1" dirty="0"/>
              <a:t>terjadi sehingga timbul berbagai macam </a:t>
            </a:r>
            <a:r>
              <a:rPr lang="id-ID" b="1" dirty="0" smtClean="0"/>
              <a:t>lapisan kulit </a:t>
            </a:r>
            <a:r>
              <a:rPr lang="id-ID" b="1" dirty="0"/>
              <a:t>bumi.</a:t>
            </a:r>
          </a:p>
        </p:txBody>
      </p:sp>
      <p:sp>
        <p:nvSpPr>
          <p:cNvPr id="3" name="Content Placeholder 2"/>
          <p:cNvSpPr>
            <a:spLocks noGrp="1"/>
          </p:cNvSpPr>
          <p:nvPr>
            <p:ph idx="1"/>
          </p:nvPr>
        </p:nvSpPr>
        <p:spPr>
          <a:xfrm>
            <a:off x="795335" y="2282833"/>
            <a:ext cx="10863263" cy="4389432"/>
          </a:xfrm>
        </p:spPr>
        <p:txBody>
          <a:bodyPr>
            <a:noAutofit/>
          </a:bodyPr>
          <a:lstStyle/>
          <a:p>
            <a:pPr marL="0" indent="0" algn="just">
              <a:buNone/>
            </a:pPr>
            <a:r>
              <a:rPr lang="id-ID" sz="2000" b="1" dirty="0" smtClean="0">
                <a:effectLst>
                  <a:outerShdw blurRad="38100" dist="38100" dir="2700000" algn="tl">
                    <a:srgbClr val="000000">
                      <a:alpha val="43137"/>
                    </a:srgbClr>
                  </a:outerShdw>
                </a:effectLst>
              </a:rPr>
              <a:t>1. PROSES DIASTROPHIC</a:t>
            </a:r>
          </a:p>
          <a:p>
            <a:pPr marL="0" indent="0" algn="just">
              <a:buNone/>
            </a:pPr>
            <a:r>
              <a:rPr lang="id-ID" sz="2000" dirty="0" smtClean="0">
                <a:effectLst>
                  <a:outerShdw blurRad="38100" dist="38100" dir="2700000" algn="tl">
                    <a:srgbClr val="000000">
                      <a:alpha val="43137"/>
                    </a:srgbClr>
                  </a:outerShdw>
                </a:effectLst>
              </a:rPr>
              <a:t>Yaitu </a:t>
            </a:r>
            <a:r>
              <a:rPr lang="id-ID" sz="2000" dirty="0">
                <a:effectLst>
                  <a:outerShdw blurRad="38100" dist="38100" dir="2700000" algn="tl">
                    <a:srgbClr val="000000">
                      <a:alpha val="43137"/>
                    </a:srgbClr>
                  </a:outerShdw>
                </a:effectLst>
              </a:rPr>
              <a:t>suatu proses perubahan kulit bumi yang mengakibatkan dulunya </a:t>
            </a:r>
            <a:r>
              <a:rPr lang="id-ID" sz="2000" dirty="0" smtClean="0">
                <a:effectLst>
                  <a:outerShdw blurRad="38100" dist="38100" dir="2700000" algn="tl">
                    <a:srgbClr val="000000">
                      <a:alpha val="43137"/>
                    </a:srgbClr>
                  </a:outerShdw>
                </a:effectLst>
              </a:rPr>
              <a:t>itu </a:t>
            </a:r>
            <a:r>
              <a:rPr lang="es-ES" sz="2000" dirty="0" err="1" smtClean="0">
                <a:effectLst>
                  <a:outerShdw blurRad="38100" dist="38100" dir="2700000" algn="tl">
                    <a:srgbClr val="000000">
                      <a:alpha val="43137"/>
                    </a:srgbClr>
                  </a:outerShdw>
                </a:effectLst>
              </a:rPr>
              <a:t>dasar</a:t>
            </a:r>
            <a:r>
              <a:rPr lang="es-ES" sz="2000" dirty="0" smtClean="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lautan</a:t>
            </a:r>
            <a:r>
              <a:rPr lang="es-ES" sz="2000" dirty="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menjadi</a:t>
            </a:r>
            <a:r>
              <a:rPr lang="es-ES" sz="2000" dirty="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daratan</a:t>
            </a:r>
            <a:r>
              <a:rPr lang="es-ES" sz="2000" dirty="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atau</a:t>
            </a:r>
            <a:r>
              <a:rPr lang="es-ES" sz="2000" dirty="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pegunungan</a:t>
            </a:r>
            <a:r>
              <a:rPr lang="es-ES" sz="2000" dirty="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Sebagai</a:t>
            </a:r>
            <a:r>
              <a:rPr lang="es-ES" sz="2000" dirty="0">
                <a:effectLst>
                  <a:outerShdw blurRad="38100" dist="38100" dir="2700000" algn="tl">
                    <a:srgbClr val="000000">
                      <a:alpha val="43137"/>
                    </a:srgbClr>
                  </a:outerShdw>
                </a:effectLst>
              </a:rPr>
              <a:t> </a:t>
            </a:r>
            <a:r>
              <a:rPr lang="es-ES" sz="2000" dirty="0" err="1">
                <a:effectLst>
                  <a:outerShdw blurRad="38100" dist="38100" dir="2700000" algn="tl">
                    <a:srgbClr val="000000">
                      <a:alpha val="43137"/>
                    </a:srgbClr>
                  </a:outerShdw>
                </a:effectLst>
              </a:rPr>
              <a:t>contoh</a:t>
            </a:r>
            <a:r>
              <a:rPr lang="es-ES" sz="2000" dirty="0">
                <a:effectLst>
                  <a:outerShdw blurRad="38100" dist="38100" dir="2700000" algn="tl">
                    <a:srgbClr val="000000">
                      <a:alpha val="43137"/>
                    </a:srgbClr>
                  </a:outerShdw>
                </a:effectLst>
              </a:rPr>
              <a:t> </a:t>
            </a:r>
            <a:r>
              <a:rPr lang="es-ES" sz="2000" dirty="0" err="1" smtClean="0">
                <a:effectLst>
                  <a:outerShdw blurRad="38100" dist="38100" dir="2700000" algn="tl">
                    <a:srgbClr val="000000">
                      <a:alpha val="43137"/>
                    </a:srgbClr>
                  </a:outerShdw>
                </a:effectLst>
              </a:rPr>
              <a:t>pegunungan</a:t>
            </a:r>
            <a:r>
              <a:rPr lang="id-ID" sz="2000" dirty="0" smtClean="0">
                <a:effectLst>
                  <a:outerShdw blurRad="38100" dist="38100" dir="2700000" algn="tl">
                    <a:srgbClr val="000000">
                      <a:alpha val="43137"/>
                    </a:srgbClr>
                  </a:outerShdw>
                </a:effectLst>
              </a:rPr>
              <a:t> kapur </a:t>
            </a:r>
            <a:r>
              <a:rPr lang="id-ID" sz="2000" dirty="0">
                <a:effectLst>
                  <a:outerShdw blurRad="38100" dist="38100" dir="2700000" algn="tl">
                    <a:srgbClr val="000000">
                      <a:alpha val="43137"/>
                    </a:srgbClr>
                  </a:outerShdw>
                </a:effectLst>
              </a:rPr>
              <a:t>itu menurut sejarah geologi dulunya berasal dari dasar </a:t>
            </a:r>
            <a:r>
              <a:rPr lang="id-ID" sz="2000" dirty="0" smtClean="0">
                <a:effectLst>
                  <a:outerShdw blurRad="38100" dist="38100" dir="2700000" algn="tl">
                    <a:srgbClr val="000000">
                      <a:alpha val="43137"/>
                    </a:srgbClr>
                  </a:outerShdw>
                </a:effectLst>
              </a:rPr>
              <a:t>lautan. Kandungan </a:t>
            </a:r>
            <a:r>
              <a:rPr lang="id-ID" sz="2000" dirty="0">
                <a:effectLst>
                  <a:outerShdw blurRad="38100" dist="38100" dir="2700000" algn="tl">
                    <a:srgbClr val="000000">
                      <a:alpha val="43137"/>
                    </a:srgbClr>
                  </a:outerShdw>
                </a:effectLst>
              </a:rPr>
              <a:t>batu kapur terbentuk dari bahan-bahan yang berasal </a:t>
            </a:r>
            <a:r>
              <a:rPr lang="id-ID" sz="2000" dirty="0" smtClean="0">
                <a:effectLst>
                  <a:outerShdw blurRad="38100" dist="38100" dir="2700000" algn="tl">
                    <a:srgbClr val="000000">
                      <a:alpha val="43137"/>
                    </a:srgbClr>
                  </a:outerShdw>
                </a:effectLst>
              </a:rPr>
              <a:t>binatang laut</a:t>
            </a:r>
            <a:endParaRPr lang="id-ID" sz="2000" dirty="0">
              <a:effectLst>
                <a:outerShdw blurRad="38100" dist="38100" dir="2700000" algn="tl">
                  <a:srgbClr val="000000">
                    <a:alpha val="43137"/>
                  </a:srgbClr>
                </a:outerShdw>
              </a:effectLst>
            </a:endParaRPr>
          </a:p>
          <a:p>
            <a:pPr marL="0" indent="0" algn="just">
              <a:buNone/>
            </a:pPr>
            <a:r>
              <a:rPr lang="id-ID" sz="2000" b="1" dirty="0" smtClean="0">
                <a:effectLst>
                  <a:outerShdw blurRad="38100" dist="38100" dir="2700000" algn="tl">
                    <a:srgbClr val="000000">
                      <a:alpha val="43137"/>
                    </a:srgbClr>
                  </a:outerShdw>
                </a:effectLst>
              </a:rPr>
              <a:t>2. PROSES VULKANIC</a:t>
            </a:r>
          </a:p>
          <a:p>
            <a:pPr marL="0" indent="0" algn="just">
              <a:buNone/>
            </a:pPr>
            <a:r>
              <a:rPr lang="id-ID" sz="2000" dirty="0" smtClean="0">
                <a:effectLst>
                  <a:outerShdw blurRad="38100" dist="38100" dir="2700000" algn="tl">
                    <a:srgbClr val="000000">
                      <a:alpha val="43137"/>
                    </a:srgbClr>
                  </a:outerShdw>
                </a:effectLst>
              </a:rPr>
              <a:t>Yaitu </a:t>
            </a:r>
            <a:r>
              <a:rPr lang="id-ID" sz="2000" dirty="0">
                <a:effectLst>
                  <a:outerShdw blurRad="38100" dist="38100" dir="2700000" algn="tl">
                    <a:srgbClr val="000000">
                      <a:alpha val="43137"/>
                    </a:srgbClr>
                  </a:outerShdw>
                </a:effectLst>
              </a:rPr>
              <a:t>suatu proses yang memungkinkan lapisan bumi terbentuk </a:t>
            </a:r>
            <a:r>
              <a:rPr lang="id-ID" sz="2000" dirty="0" smtClean="0">
                <a:effectLst>
                  <a:outerShdw blurRad="38100" dist="38100" dir="2700000" algn="tl">
                    <a:srgbClr val="000000">
                      <a:alpha val="43137"/>
                    </a:srgbClr>
                  </a:outerShdw>
                </a:effectLst>
              </a:rPr>
              <a:t>dari pembekuan </a:t>
            </a:r>
            <a:r>
              <a:rPr lang="id-ID" sz="2000" dirty="0">
                <a:effectLst>
                  <a:outerShdw blurRad="38100" dist="38100" dir="2700000" algn="tl">
                    <a:srgbClr val="000000">
                      <a:alpha val="43137"/>
                    </a:srgbClr>
                  </a:outerShdw>
                </a:effectLst>
              </a:rPr>
              <a:t>magma pijar yang meleleh dari hasil letusan gunung </a:t>
            </a:r>
            <a:r>
              <a:rPr lang="id-ID" sz="2000" dirty="0" smtClean="0">
                <a:effectLst>
                  <a:outerShdw blurRad="38100" dist="38100" dir="2700000" algn="tl">
                    <a:srgbClr val="000000">
                      <a:alpha val="43137"/>
                    </a:srgbClr>
                  </a:outerShdw>
                </a:effectLst>
              </a:rPr>
              <a:t>berapi, yang </a:t>
            </a:r>
            <a:r>
              <a:rPr lang="id-ID" sz="2000" dirty="0">
                <a:effectLst>
                  <a:outerShdw blurRad="38100" dist="38100" dir="2700000" algn="tl">
                    <a:srgbClr val="000000">
                      <a:alpha val="43137"/>
                    </a:srgbClr>
                  </a:outerShdw>
                </a:effectLst>
              </a:rPr>
              <a:t>akhirnya dapat membentuk lapisan kulit bumi yang keras dan </a:t>
            </a:r>
            <a:r>
              <a:rPr lang="id-ID" sz="2000" dirty="0" smtClean="0">
                <a:effectLst>
                  <a:outerShdw blurRad="38100" dist="38100" dir="2700000" algn="tl">
                    <a:srgbClr val="000000">
                      <a:alpha val="43137"/>
                    </a:srgbClr>
                  </a:outerShdw>
                </a:effectLst>
              </a:rPr>
              <a:t>kedap air</a:t>
            </a:r>
            <a:endParaRPr lang="id-ID" sz="2000" dirty="0">
              <a:effectLst>
                <a:outerShdw blurRad="38100" dist="38100" dir="2700000" algn="tl">
                  <a:srgbClr val="000000">
                    <a:alpha val="43137"/>
                  </a:srgbClr>
                </a:outerShdw>
              </a:effectLst>
            </a:endParaRPr>
          </a:p>
          <a:p>
            <a:pPr marL="0" indent="0" algn="just">
              <a:buNone/>
            </a:pPr>
            <a:r>
              <a:rPr lang="id-ID" sz="2000" b="1" dirty="0" smtClean="0">
                <a:effectLst>
                  <a:outerShdw blurRad="38100" dist="38100" dir="2700000" algn="tl">
                    <a:srgbClr val="000000">
                      <a:alpha val="43137"/>
                    </a:srgbClr>
                  </a:outerShdw>
                </a:effectLst>
              </a:rPr>
              <a:t>3. PROSES GRADASI</a:t>
            </a:r>
          </a:p>
          <a:p>
            <a:pPr marL="0" indent="0" algn="just">
              <a:buNone/>
            </a:pPr>
            <a:r>
              <a:rPr lang="id-ID" sz="2000" dirty="0" smtClean="0">
                <a:effectLst>
                  <a:outerShdw blurRad="38100" dist="38100" dir="2700000" algn="tl">
                    <a:srgbClr val="000000">
                      <a:alpha val="43137"/>
                    </a:srgbClr>
                  </a:outerShdw>
                </a:effectLst>
              </a:rPr>
              <a:t>Ada </a:t>
            </a:r>
            <a:r>
              <a:rPr lang="id-ID" sz="2000" dirty="0">
                <a:effectLst>
                  <a:outerShdw blurRad="38100" dist="38100" dir="2700000" algn="tl">
                    <a:srgbClr val="000000">
                      <a:alpha val="43137"/>
                    </a:srgbClr>
                  </a:outerShdw>
                </a:effectLst>
              </a:rPr>
              <a:t>dua macam proses gradasi yaitu degradasi dan </a:t>
            </a:r>
            <a:r>
              <a:rPr lang="id-ID" sz="2000" dirty="0" smtClean="0">
                <a:effectLst>
                  <a:outerShdw blurRad="38100" dist="38100" dir="2700000" algn="tl">
                    <a:srgbClr val="000000">
                      <a:alpha val="43137"/>
                    </a:srgbClr>
                  </a:outerShdw>
                </a:effectLst>
              </a:rPr>
              <a:t>agradasi. Proses </a:t>
            </a:r>
            <a:r>
              <a:rPr lang="id-ID" sz="2000" dirty="0">
                <a:effectLst>
                  <a:outerShdw blurRad="38100" dist="38100" dir="2700000" algn="tl">
                    <a:srgbClr val="000000">
                      <a:alpha val="43137"/>
                    </a:srgbClr>
                  </a:outerShdw>
                </a:effectLst>
              </a:rPr>
              <a:t>degradasi yaitu proses pengikisan lapisan bumi yang </a:t>
            </a:r>
            <a:r>
              <a:rPr lang="id-ID" sz="2000" dirty="0" smtClean="0">
                <a:effectLst>
                  <a:outerShdw blurRad="38100" dist="38100" dir="2700000" algn="tl">
                    <a:srgbClr val="000000">
                      <a:alpha val="43137"/>
                    </a:srgbClr>
                  </a:outerShdw>
                </a:effectLst>
              </a:rPr>
              <a:t>diakibatkan oleh </a:t>
            </a:r>
            <a:r>
              <a:rPr lang="id-ID" sz="2000" dirty="0">
                <a:effectLst>
                  <a:outerShdw blurRad="38100" dist="38100" dir="2700000" algn="tl">
                    <a:srgbClr val="000000">
                      <a:alpha val="43137"/>
                    </a:srgbClr>
                  </a:outerShdw>
                </a:effectLst>
              </a:rPr>
              <a:t>adanya erosi air atau angin, sehingga dapat menyebabkan lapisan </a:t>
            </a:r>
            <a:r>
              <a:rPr lang="id-ID" sz="2000" dirty="0" smtClean="0">
                <a:effectLst>
                  <a:outerShdw blurRad="38100" dist="38100" dir="2700000" algn="tl">
                    <a:srgbClr val="000000">
                      <a:alpha val="43137"/>
                    </a:srgbClr>
                  </a:outerShdw>
                </a:effectLst>
              </a:rPr>
              <a:t>bumi yang </a:t>
            </a:r>
            <a:r>
              <a:rPr lang="id-ID" sz="2000" dirty="0">
                <a:effectLst>
                  <a:outerShdw blurRad="38100" dist="38100" dir="2700000" algn="tl">
                    <a:srgbClr val="000000">
                      <a:alpha val="43137"/>
                    </a:srgbClr>
                  </a:outerShdw>
                </a:effectLst>
              </a:rPr>
              <a:t>dulunya berupa bukit akan menjadi </a:t>
            </a:r>
            <a:r>
              <a:rPr lang="id-ID" sz="2000" dirty="0" smtClean="0">
                <a:effectLst>
                  <a:outerShdw blurRad="38100" dist="38100" dir="2700000" algn="tl">
                    <a:srgbClr val="000000">
                      <a:alpha val="43137"/>
                    </a:srgbClr>
                  </a:outerShdw>
                </a:effectLst>
              </a:rPr>
              <a:t>dataran. Proses </a:t>
            </a:r>
            <a:r>
              <a:rPr lang="id-ID" sz="2000" dirty="0">
                <a:effectLst>
                  <a:outerShdw blurRad="38100" dist="38100" dir="2700000" algn="tl">
                    <a:srgbClr val="000000">
                      <a:alpha val="43137"/>
                    </a:srgbClr>
                  </a:outerShdw>
                </a:effectLst>
              </a:rPr>
              <a:t>agradasi yaitu suatu proses perubahan kulit bumi </a:t>
            </a:r>
            <a:r>
              <a:rPr lang="id-ID" sz="2000" dirty="0" smtClean="0">
                <a:effectLst>
                  <a:outerShdw blurRad="38100" dist="38100" dir="2700000" algn="tl">
                    <a:srgbClr val="000000">
                      <a:alpha val="43137"/>
                    </a:srgbClr>
                  </a:outerShdw>
                </a:effectLst>
              </a:rPr>
              <a:t>yang mengakibatkan </a:t>
            </a:r>
            <a:r>
              <a:rPr lang="id-ID" sz="2000" dirty="0">
                <a:effectLst>
                  <a:outerShdw blurRad="38100" dist="38100" dir="2700000" algn="tl">
                    <a:srgbClr val="000000">
                      <a:alpha val="43137"/>
                    </a:srgbClr>
                  </a:outerShdw>
                </a:effectLst>
              </a:rPr>
              <a:t>dulunya berupa cekungan menjadi daratan</a:t>
            </a:r>
          </a:p>
        </p:txBody>
      </p:sp>
    </p:spTree>
    <p:extLst>
      <p:ext uri="{BB962C8B-B14F-4D97-AF65-F5344CB8AC3E}">
        <p14:creationId xmlns:p14="http://schemas.microsoft.com/office/powerpoint/2010/main" val="107245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3052" y="2229851"/>
            <a:ext cx="3866021" cy="4523875"/>
          </a:xfrm>
        </p:spPr>
        <p:txBody>
          <a:bodyPr>
            <a:noAutofit/>
          </a:bodyPr>
          <a:lstStyle/>
          <a:p>
            <a:r>
              <a:rPr lang="id-ID" sz="2000" dirty="0">
                <a:effectLst>
                  <a:outerShdw blurRad="38100" dist="38100" dir="2700000" algn="tl">
                    <a:srgbClr val="000000">
                      <a:alpha val="43137"/>
                    </a:srgbClr>
                  </a:outerShdw>
                </a:effectLst>
              </a:rPr>
              <a:t>Air tanah adalah air yang bergerak di dalam tanah yang terdapat di dalam ruang antar butir-butir tanah yang meresap ke dalam tanah dan bergabung membentuk lapisan tanah yang di sebut </a:t>
            </a:r>
            <a:r>
              <a:rPr lang="id-ID" sz="2000" dirty="0" smtClean="0">
                <a:effectLst>
                  <a:outerShdw blurRad="38100" dist="38100" dir="2700000" algn="tl">
                    <a:srgbClr val="000000">
                      <a:alpha val="43137"/>
                    </a:srgbClr>
                  </a:outerShdw>
                </a:effectLst>
              </a:rPr>
              <a:t>AKIFER.</a:t>
            </a:r>
            <a:endParaRPr lang="id-ID" sz="2000" dirty="0">
              <a:effectLst>
                <a:outerShdw blurRad="38100" dist="38100" dir="2700000" algn="tl">
                  <a:srgbClr val="000000">
                    <a:alpha val="43137"/>
                  </a:srgbClr>
                </a:outerShdw>
              </a:effectLst>
            </a:endParaRPr>
          </a:p>
          <a:p>
            <a:r>
              <a:rPr lang="id-ID" sz="2000" dirty="0">
                <a:effectLst>
                  <a:outerShdw blurRad="38100" dist="38100" dir="2700000" algn="tl">
                    <a:srgbClr val="000000">
                      <a:alpha val="43137"/>
                    </a:srgbClr>
                  </a:outerShdw>
                </a:effectLst>
              </a:rPr>
              <a:t>Lapisan yang mudah dilalui oleh air tanah di sebut </a:t>
            </a:r>
            <a:r>
              <a:rPr lang="id-ID" sz="2000" dirty="0" smtClean="0">
                <a:effectLst>
                  <a:outerShdw blurRad="38100" dist="38100" dir="2700000" algn="tl">
                    <a:srgbClr val="000000">
                      <a:alpha val="43137"/>
                    </a:srgbClr>
                  </a:outerShdw>
                </a:effectLst>
              </a:rPr>
              <a:t>LAPISAN </a:t>
            </a:r>
            <a:r>
              <a:rPr lang="id-ID" sz="2000" i="1" dirty="0" smtClean="0">
                <a:effectLst>
                  <a:outerShdw blurRad="38100" dist="38100" dir="2700000" algn="tl">
                    <a:srgbClr val="000000">
                      <a:alpha val="43137"/>
                    </a:srgbClr>
                  </a:outerShdw>
                </a:effectLst>
              </a:rPr>
              <a:t>PERMEABLE</a:t>
            </a:r>
            <a:r>
              <a:rPr lang="id-ID" sz="2000" dirty="0" smtClean="0">
                <a:effectLst>
                  <a:outerShdw blurRad="38100" dist="38100" dir="2700000" algn="tl">
                    <a:srgbClr val="000000">
                      <a:alpha val="43137"/>
                    </a:srgbClr>
                  </a:outerShdw>
                </a:effectLst>
              </a:rPr>
              <a:t>, </a:t>
            </a:r>
            <a:r>
              <a:rPr lang="id-ID" sz="2000" dirty="0">
                <a:effectLst>
                  <a:outerShdw blurRad="38100" dist="38100" dir="2700000" algn="tl">
                    <a:srgbClr val="000000">
                      <a:alpha val="43137"/>
                    </a:srgbClr>
                  </a:outerShdw>
                </a:effectLst>
              </a:rPr>
              <a:t>seperti lapisan yang terdapat pada pasir atau kerikil, </a:t>
            </a:r>
            <a:endParaRPr lang="id-ID" sz="2000" dirty="0" smtClean="0">
              <a:effectLst>
                <a:outerShdw blurRad="38100" dist="38100" dir="2700000" algn="tl">
                  <a:srgbClr val="000000">
                    <a:alpha val="43137"/>
                  </a:srgbClr>
                </a:outerShdw>
              </a:effectLst>
            </a:endParaRPr>
          </a:p>
          <a:p>
            <a:r>
              <a:rPr lang="id-ID" sz="2000" dirty="0" smtClean="0">
                <a:effectLst>
                  <a:outerShdw blurRad="38100" dist="38100" dir="2700000" algn="tl">
                    <a:srgbClr val="000000">
                      <a:alpha val="43137"/>
                    </a:srgbClr>
                  </a:outerShdw>
                </a:effectLst>
              </a:rPr>
              <a:t>Lapisan </a:t>
            </a:r>
            <a:r>
              <a:rPr lang="id-ID" sz="2000" dirty="0">
                <a:effectLst>
                  <a:outerShdw blurRad="38100" dist="38100" dir="2700000" algn="tl">
                    <a:srgbClr val="000000">
                      <a:alpha val="43137"/>
                    </a:srgbClr>
                  </a:outerShdw>
                </a:effectLst>
              </a:rPr>
              <a:t>yang sulit dilalui air tanah disebut </a:t>
            </a:r>
            <a:r>
              <a:rPr lang="id-ID" sz="2000" dirty="0" smtClean="0">
                <a:effectLst>
                  <a:outerShdw blurRad="38100" dist="38100" dir="2700000" algn="tl">
                    <a:srgbClr val="000000">
                      <a:alpha val="43137"/>
                    </a:srgbClr>
                  </a:outerShdw>
                </a:effectLst>
              </a:rPr>
              <a:t>LAPISAN </a:t>
            </a:r>
            <a:r>
              <a:rPr lang="id-ID" sz="2000" i="1" dirty="0" smtClean="0">
                <a:effectLst>
                  <a:outerShdw blurRad="38100" dist="38100" dir="2700000" algn="tl">
                    <a:srgbClr val="000000">
                      <a:alpha val="43137"/>
                    </a:srgbClr>
                  </a:outerShdw>
                </a:effectLst>
              </a:rPr>
              <a:t>IMPERMEABLE</a:t>
            </a:r>
            <a:r>
              <a:rPr lang="id-ID" sz="2000" dirty="0" smtClean="0">
                <a:effectLst>
                  <a:outerShdw blurRad="38100" dist="38100" dir="2700000" algn="tl">
                    <a:srgbClr val="000000">
                      <a:alpha val="43137"/>
                    </a:srgbClr>
                  </a:outerShdw>
                </a:effectLst>
              </a:rPr>
              <a:t>, </a:t>
            </a:r>
            <a:r>
              <a:rPr lang="id-ID" sz="2000" dirty="0">
                <a:effectLst>
                  <a:outerShdw blurRad="38100" dist="38100" dir="2700000" algn="tl">
                    <a:srgbClr val="000000">
                      <a:alpha val="43137"/>
                    </a:srgbClr>
                  </a:outerShdw>
                </a:effectLst>
              </a:rPr>
              <a:t>seperti lapisan lempung atau geluh.</a:t>
            </a:r>
          </a:p>
        </p:txBody>
      </p:sp>
      <p:pic>
        <p:nvPicPr>
          <p:cNvPr id="1026" name="Picture 2" descr="Air Tanah - Pengertian, Sumber, Jenis &amp; Manfa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40" y="371634"/>
            <a:ext cx="7296150" cy="597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7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6240" y="131756"/>
            <a:ext cx="10515600" cy="779463"/>
          </a:xfrm>
        </p:spPr>
        <p:txBody>
          <a:bodyPr/>
          <a:lstStyle/>
          <a:p>
            <a:r>
              <a:rPr lang="id-ID" b="1" dirty="0" smtClean="0"/>
              <a:t>AKUIFER</a:t>
            </a:r>
            <a:endParaRPr lang="id-ID" dirty="0"/>
          </a:p>
        </p:txBody>
      </p:sp>
      <p:sp>
        <p:nvSpPr>
          <p:cNvPr id="3" name="Content Placeholder 2"/>
          <p:cNvSpPr>
            <a:spLocks noGrp="1"/>
          </p:cNvSpPr>
          <p:nvPr>
            <p:ph idx="1"/>
          </p:nvPr>
        </p:nvSpPr>
        <p:spPr>
          <a:xfrm>
            <a:off x="838200" y="2397141"/>
            <a:ext cx="10515600" cy="4017951"/>
          </a:xfrm>
        </p:spPr>
        <p:txBody>
          <a:bodyPr>
            <a:normAutofit fontScale="85000" lnSpcReduction="20000"/>
          </a:bodyPr>
          <a:lstStyle/>
          <a:p>
            <a:pPr marL="0" indent="0" algn="just">
              <a:buNone/>
            </a:pPr>
            <a:r>
              <a:rPr lang="id-ID" b="1" dirty="0" smtClean="0">
                <a:effectLst>
                  <a:outerShdw blurRad="38100" dist="38100" dir="2700000" algn="tl">
                    <a:srgbClr val="000000">
                      <a:alpha val="43137"/>
                    </a:srgbClr>
                  </a:outerShdw>
                </a:effectLst>
              </a:rPr>
              <a:t>AKUIFER </a:t>
            </a:r>
            <a:r>
              <a:rPr lang="id-ID" dirty="0" smtClean="0">
                <a:effectLst>
                  <a:outerShdw blurRad="38100" dist="38100" dir="2700000" algn="tl">
                    <a:srgbClr val="000000">
                      <a:alpha val="43137"/>
                    </a:srgbClr>
                  </a:outerShdw>
                </a:effectLst>
              </a:rPr>
              <a:t>adalah</a:t>
            </a:r>
            <a:r>
              <a:rPr lang="id-ID" b="1" dirty="0" smtClean="0">
                <a:effectLst>
                  <a:outerShdw blurRad="38100" dist="38100" dir="2700000" algn="tl">
                    <a:srgbClr val="000000">
                      <a:alpha val="43137"/>
                    </a:srgbClr>
                  </a:outerShdw>
                </a:effectLst>
              </a:rPr>
              <a:t> </a:t>
            </a:r>
            <a:r>
              <a:rPr lang="id-ID" dirty="0">
                <a:effectLst>
                  <a:outerShdw blurRad="38100" dist="38100" dir="2700000" algn="tl">
                    <a:srgbClr val="000000">
                      <a:alpha val="43137"/>
                    </a:srgbClr>
                  </a:outerShdw>
                </a:effectLst>
              </a:rPr>
              <a:t>Susunan batuan yang dapat menyimpan/menangkap air tanah disebut sebagai akuifer atau lapisan pembawa air. </a:t>
            </a:r>
          </a:p>
          <a:p>
            <a:pPr marL="0" indent="0" algn="just">
              <a:buNone/>
            </a:pPr>
            <a:r>
              <a:rPr lang="id-ID" b="1" dirty="0" smtClean="0">
                <a:effectLst>
                  <a:outerShdw blurRad="38100" dist="38100" dir="2700000" algn="tl">
                    <a:srgbClr val="000000">
                      <a:alpha val="43137"/>
                    </a:srgbClr>
                  </a:outerShdw>
                </a:effectLst>
              </a:rPr>
              <a:t>A</a:t>
            </a:r>
            <a:r>
              <a:rPr lang="id-ID" b="1" dirty="0" smtClean="0">
                <a:effectLst>
                  <a:outerShdw blurRad="38100" dist="38100" dir="2700000" algn="tl">
                    <a:srgbClr val="000000">
                      <a:alpha val="43137"/>
                    </a:srgbClr>
                  </a:outerShdw>
                </a:effectLst>
              </a:rPr>
              <a:t>) AKUIFER BEBAS</a:t>
            </a:r>
          </a:p>
          <a:p>
            <a:pPr marL="0" indent="0" algn="just">
              <a:buNone/>
            </a:pPr>
            <a:r>
              <a:rPr lang="id-ID" dirty="0" smtClean="0">
                <a:effectLst>
                  <a:outerShdw blurRad="38100" dist="38100" dir="2700000" algn="tl">
                    <a:srgbClr val="000000">
                      <a:alpha val="43137"/>
                    </a:srgbClr>
                  </a:outerShdw>
                </a:effectLst>
              </a:rPr>
              <a:t>Akuifer </a:t>
            </a:r>
            <a:r>
              <a:rPr lang="id-ID" dirty="0">
                <a:effectLst>
                  <a:outerShdw blurRad="38100" dist="38100" dir="2700000" algn="tl">
                    <a:srgbClr val="000000">
                      <a:alpha val="43137"/>
                    </a:srgbClr>
                  </a:outerShdw>
                </a:effectLst>
              </a:rPr>
              <a:t>bebas adalah akuifer yang menyimpan air tanah </a:t>
            </a:r>
            <a:r>
              <a:rPr lang="id-ID" dirty="0" smtClean="0">
                <a:effectLst>
                  <a:outerShdw blurRad="38100" dist="38100" dir="2700000" algn="tl">
                    <a:srgbClr val="000000">
                      <a:alpha val="43137"/>
                    </a:srgbClr>
                  </a:outerShdw>
                </a:effectLst>
              </a:rPr>
              <a:t>yang dipengaruhi/dalam </a:t>
            </a:r>
            <a:r>
              <a:rPr lang="id-ID" dirty="0">
                <a:effectLst>
                  <a:outerShdw blurRad="38100" dist="38100" dir="2700000" algn="tl">
                    <a:srgbClr val="000000">
                      <a:alpha val="43137"/>
                    </a:srgbClr>
                  </a:outerShdw>
                </a:effectLst>
              </a:rPr>
              <a:t>keadaan tekanan atmosfer. Pada akuifer ini </a:t>
            </a:r>
            <a:r>
              <a:rPr lang="id-ID" dirty="0" smtClean="0">
                <a:effectLst>
                  <a:outerShdw blurRad="38100" dist="38100" dir="2700000" algn="tl">
                    <a:srgbClr val="000000">
                      <a:alpha val="43137"/>
                    </a:srgbClr>
                  </a:outerShdw>
                </a:effectLst>
              </a:rPr>
              <a:t>terdapat </a:t>
            </a:r>
            <a:r>
              <a:rPr lang="sv-SE" i="1" dirty="0" smtClean="0">
                <a:effectLst>
                  <a:outerShdw blurRad="38100" dist="38100" dir="2700000" algn="tl">
                    <a:srgbClr val="000000">
                      <a:alpha val="43137"/>
                    </a:srgbClr>
                  </a:outerShdw>
                </a:effectLst>
              </a:rPr>
              <a:t>water </a:t>
            </a:r>
            <a:r>
              <a:rPr lang="sv-SE" i="1" dirty="0">
                <a:effectLst>
                  <a:outerShdw blurRad="38100" dist="38100" dir="2700000" algn="tl">
                    <a:srgbClr val="000000">
                      <a:alpha val="43137"/>
                    </a:srgbClr>
                  </a:outerShdw>
                </a:effectLst>
              </a:rPr>
              <a:t>table </a:t>
            </a:r>
            <a:r>
              <a:rPr lang="sv-SE" dirty="0">
                <a:effectLst>
                  <a:outerShdw blurRad="38100" dist="38100" dir="2700000" algn="tl">
                    <a:srgbClr val="000000">
                      <a:alpha val="43137"/>
                    </a:srgbClr>
                  </a:outerShdw>
                </a:effectLst>
              </a:rPr>
              <a:t>(muka air tanah), tempat kedudukan dimana bila </a:t>
            </a:r>
            <a:r>
              <a:rPr lang="sv-SE" dirty="0" smtClean="0">
                <a:effectLst>
                  <a:outerShdw blurRad="38100" dist="38100" dir="2700000" algn="tl">
                    <a:srgbClr val="000000">
                      <a:alpha val="43137"/>
                    </a:srgbClr>
                  </a:outerShdw>
                </a:effectLst>
              </a:rPr>
              <a:t>dibuat</a:t>
            </a:r>
            <a:r>
              <a:rPr lang="id-ID" dirty="0" smtClean="0">
                <a:effectLst>
                  <a:outerShdw blurRad="38100" dist="38100" dir="2700000" algn="tl">
                    <a:srgbClr val="000000">
                      <a:alpha val="43137"/>
                    </a:srgbClr>
                  </a:outerShdw>
                </a:effectLst>
              </a:rPr>
              <a:t> sumuran </a:t>
            </a:r>
            <a:r>
              <a:rPr lang="id-ID" dirty="0">
                <a:effectLst>
                  <a:outerShdw blurRad="38100" dist="38100" dir="2700000" algn="tl">
                    <a:srgbClr val="000000">
                      <a:alpha val="43137"/>
                    </a:srgbClr>
                  </a:outerShdw>
                </a:effectLst>
              </a:rPr>
              <a:t>akan menunjukkan titik tertinggi naiknya air keatas.</a:t>
            </a:r>
          </a:p>
          <a:p>
            <a:pPr marL="0" indent="0" algn="just">
              <a:buNone/>
            </a:pPr>
            <a:r>
              <a:rPr lang="id-ID" b="1" dirty="0" smtClean="0">
                <a:effectLst>
                  <a:outerShdw blurRad="38100" dist="38100" dir="2700000" algn="tl">
                    <a:srgbClr val="000000">
                      <a:alpha val="43137"/>
                    </a:srgbClr>
                  </a:outerShdw>
                </a:effectLst>
              </a:rPr>
              <a:t>B) AKUIFER TERTEKAN</a:t>
            </a:r>
          </a:p>
          <a:p>
            <a:pPr marL="0" indent="0" algn="just">
              <a:buNone/>
            </a:pPr>
            <a:r>
              <a:rPr lang="id-ID" dirty="0" smtClean="0">
                <a:effectLst>
                  <a:outerShdw blurRad="38100" dist="38100" dir="2700000" algn="tl">
                    <a:srgbClr val="000000">
                      <a:alpha val="43137"/>
                    </a:srgbClr>
                  </a:outerShdw>
                </a:effectLst>
              </a:rPr>
              <a:t>Akuifer </a:t>
            </a:r>
            <a:r>
              <a:rPr lang="id-ID" dirty="0">
                <a:effectLst>
                  <a:outerShdw blurRad="38100" dist="38100" dir="2700000" algn="tl">
                    <a:srgbClr val="000000">
                      <a:alpha val="43137"/>
                    </a:srgbClr>
                  </a:outerShdw>
                </a:effectLst>
              </a:rPr>
              <a:t>tertekan adalah akuifer yang terapit oleh lapisan </a:t>
            </a:r>
            <a:r>
              <a:rPr lang="id-ID" dirty="0" smtClean="0">
                <a:effectLst>
                  <a:outerShdw blurRad="38100" dist="38100" dir="2700000" algn="tl">
                    <a:srgbClr val="000000">
                      <a:alpha val="43137"/>
                    </a:srgbClr>
                  </a:outerShdw>
                </a:effectLst>
              </a:rPr>
              <a:t>impermiabel, sehingga </a:t>
            </a:r>
            <a:r>
              <a:rPr lang="id-ID" dirty="0">
                <a:effectLst>
                  <a:outerShdw blurRad="38100" dist="38100" dir="2700000" algn="tl">
                    <a:srgbClr val="000000">
                      <a:alpha val="43137"/>
                    </a:srgbClr>
                  </a:outerShdw>
                </a:effectLst>
              </a:rPr>
              <a:t>tekanan pada akuifer ini lebih besar dari pada </a:t>
            </a:r>
            <a:r>
              <a:rPr lang="id-ID" dirty="0" smtClean="0">
                <a:effectLst>
                  <a:outerShdw blurRad="38100" dist="38100" dir="2700000" algn="tl">
                    <a:srgbClr val="000000">
                      <a:alpha val="43137"/>
                    </a:srgbClr>
                  </a:outerShdw>
                </a:effectLst>
              </a:rPr>
              <a:t>tekanan atmosfer</a:t>
            </a:r>
            <a:r>
              <a:rPr lang="id-ID" dirty="0">
                <a:effectLst>
                  <a:outerShdw blurRad="38100" dist="38100" dir="2700000" algn="tl">
                    <a:srgbClr val="000000">
                      <a:alpha val="43137"/>
                    </a:srgbClr>
                  </a:outerShdw>
                </a:effectLst>
              </a:rPr>
              <a:t>. Pada akuifer ini terdapat bidang </a:t>
            </a:r>
            <a:r>
              <a:rPr lang="id-ID" i="1" dirty="0">
                <a:effectLst>
                  <a:outerShdw blurRad="38100" dist="38100" dir="2700000" algn="tl">
                    <a:srgbClr val="000000">
                      <a:alpha val="43137"/>
                    </a:srgbClr>
                  </a:outerShdw>
                </a:effectLst>
              </a:rPr>
              <a:t>Piezometric </a:t>
            </a:r>
            <a:r>
              <a:rPr lang="id-ID" dirty="0">
                <a:effectLst>
                  <a:outerShdw blurRad="38100" dist="38100" dir="2700000" algn="tl">
                    <a:srgbClr val="000000">
                      <a:alpha val="43137"/>
                    </a:srgbClr>
                  </a:outerShdw>
                </a:effectLst>
              </a:rPr>
              <a:t>, yaitu </a:t>
            </a:r>
            <a:r>
              <a:rPr lang="id-ID" dirty="0" smtClean="0">
                <a:effectLst>
                  <a:outerShdw blurRad="38100" dist="38100" dir="2700000" algn="tl">
                    <a:srgbClr val="000000">
                      <a:alpha val="43137"/>
                    </a:srgbClr>
                  </a:outerShdw>
                </a:effectLst>
              </a:rPr>
              <a:t>suatu bidang </a:t>
            </a:r>
            <a:r>
              <a:rPr lang="id-ID" dirty="0">
                <a:effectLst>
                  <a:outerShdw blurRad="38100" dist="38100" dir="2700000" algn="tl">
                    <a:srgbClr val="000000">
                      <a:alpha val="43137"/>
                    </a:srgbClr>
                  </a:outerShdw>
                </a:effectLst>
              </a:rPr>
              <a:t>bayangan /imajiner dimana muka air tanah akan naik </a:t>
            </a:r>
            <a:r>
              <a:rPr lang="id-ID" dirty="0" smtClean="0">
                <a:effectLst>
                  <a:outerShdw blurRad="38100" dist="38100" dir="2700000" algn="tl">
                    <a:srgbClr val="000000">
                      <a:alpha val="43137"/>
                    </a:srgbClr>
                  </a:outerShdw>
                </a:effectLst>
              </a:rPr>
              <a:t>sampai titik/bidang </a:t>
            </a:r>
            <a:r>
              <a:rPr lang="id-ID" dirty="0">
                <a:effectLst>
                  <a:outerShdw blurRad="38100" dist="38100" dir="2700000" algn="tl">
                    <a:srgbClr val="000000">
                      <a:alpha val="43137"/>
                    </a:srgbClr>
                  </a:outerShdw>
                </a:effectLst>
              </a:rPr>
              <a:t>tersebut bila dibuat suatu lobang/sumuran.</a:t>
            </a:r>
          </a:p>
        </p:txBody>
      </p:sp>
    </p:spTree>
    <p:extLst>
      <p:ext uri="{BB962C8B-B14F-4D97-AF65-F5344CB8AC3E}">
        <p14:creationId xmlns:p14="http://schemas.microsoft.com/office/powerpoint/2010/main" val="408799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5275" y="0"/>
            <a:ext cx="10515600" cy="942975"/>
          </a:xfrm>
        </p:spPr>
        <p:txBody>
          <a:bodyPr/>
          <a:lstStyle/>
          <a:p>
            <a:r>
              <a:rPr lang="id-ID" b="1" dirty="0" smtClean="0"/>
              <a:t>FUNGSI LAPISAN AKUIFER</a:t>
            </a:r>
            <a:endParaRPr lang="id-ID" b="1" dirty="0"/>
          </a:p>
        </p:txBody>
      </p:sp>
      <p:sp>
        <p:nvSpPr>
          <p:cNvPr id="3" name="Content Placeholder 2"/>
          <p:cNvSpPr>
            <a:spLocks noGrp="1"/>
          </p:cNvSpPr>
          <p:nvPr>
            <p:ph idx="1"/>
          </p:nvPr>
        </p:nvSpPr>
        <p:spPr>
          <a:xfrm>
            <a:off x="836240" y="2786063"/>
            <a:ext cx="10515600" cy="3848100"/>
          </a:xfrm>
        </p:spPr>
        <p:txBody>
          <a:bodyPr>
            <a:noAutofit/>
          </a:bodyPr>
          <a:lstStyle/>
          <a:p>
            <a:pPr marL="0" indent="0">
              <a:buNone/>
            </a:pPr>
            <a:r>
              <a:rPr lang="id-ID" sz="3200" b="1" dirty="0">
                <a:effectLst>
                  <a:outerShdw blurRad="38100" dist="38100" dir="2700000" algn="tl">
                    <a:srgbClr val="000000">
                      <a:alpha val="43137"/>
                    </a:srgbClr>
                  </a:outerShdw>
                </a:effectLst>
              </a:rPr>
              <a:t>a</a:t>
            </a:r>
            <a:r>
              <a:rPr lang="id-ID" sz="3200" b="1" dirty="0" smtClean="0">
                <a:effectLst>
                  <a:outerShdw blurRad="38100" dist="38100" dir="2700000" algn="tl">
                    <a:srgbClr val="000000">
                      <a:alpha val="43137"/>
                    </a:srgbClr>
                  </a:outerShdw>
                </a:effectLst>
              </a:rPr>
              <a:t>) Berfungsi </a:t>
            </a:r>
            <a:r>
              <a:rPr lang="id-ID" sz="3200" b="1" dirty="0">
                <a:effectLst>
                  <a:outerShdw blurRad="38100" dist="38100" dir="2700000" algn="tl">
                    <a:srgbClr val="000000">
                      <a:alpha val="43137"/>
                    </a:srgbClr>
                  </a:outerShdw>
                </a:effectLst>
              </a:rPr>
              <a:t>sebagai aliran</a:t>
            </a:r>
          </a:p>
          <a:p>
            <a:pPr marL="457200" lvl="1" indent="0">
              <a:buNone/>
            </a:pPr>
            <a:r>
              <a:rPr lang="id-ID" sz="2800" dirty="0">
                <a:effectLst>
                  <a:outerShdw blurRad="38100" dist="38100" dir="2700000" algn="tl">
                    <a:srgbClr val="000000">
                      <a:alpha val="43137"/>
                    </a:srgbClr>
                  </a:outerShdw>
                </a:effectLst>
              </a:rPr>
              <a:t>Fungsi aliran berhubungan dengan sifat </a:t>
            </a:r>
            <a:r>
              <a:rPr lang="id-ID" sz="2800" b="1" i="1" dirty="0">
                <a:effectLst>
                  <a:outerShdw blurRad="38100" dist="38100" dir="2700000" algn="tl">
                    <a:srgbClr val="000000">
                      <a:alpha val="43137"/>
                    </a:srgbClr>
                  </a:outerShdw>
                </a:effectLst>
              </a:rPr>
              <a:t>permeabilitas</a:t>
            </a:r>
            <a:r>
              <a:rPr lang="id-ID" sz="2800" dirty="0">
                <a:effectLst>
                  <a:outerShdw blurRad="38100" dist="38100" dir="2700000" algn="tl">
                    <a:srgbClr val="000000">
                      <a:alpha val="43137"/>
                    </a:srgbClr>
                  </a:outerShdw>
                </a:effectLst>
              </a:rPr>
              <a:t>, yaitu </a:t>
            </a:r>
            <a:r>
              <a:rPr lang="id-ID" sz="2800" dirty="0" smtClean="0">
                <a:effectLst>
                  <a:outerShdw blurRad="38100" dist="38100" dir="2700000" algn="tl">
                    <a:srgbClr val="000000">
                      <a:alpha val="43137"/>
                    </a:srgbClr>
                  </a:outerShdw>
                </a:effectLst>
              </a:rPr>
              <a:t>kapasitas untuk </a:t>
            </a:r>
            <a:r>
              <a:rPr lang="id-ID" sz="2800" dirty="0">
                <a:effectLst>
                  <a:outerShdw blurRad="38100" dist="38100" dir="2700000" algn="tl">
                    <a:srgbClr val="000000">
                      <a:alpha val="43137"/>
                    </a:srgbClr>
                  </a:outerShdw>
                </a:effectLst>
              </a:rPr>
              <a:t>memindahkan / mengalirkan air dibawah gaya beratnya </a:t>
            </a:r>
            <a:r>
              <a:rPr lang="id-ID" sz="2800" dirty="0" smtClean="0">
                <a:effectLst>
                  <a:outerShdw blurRad="38100" dist="38100" dir="2700000" algn="tl">
                    <a:srgbClr val="000000">
                      <a:alpha val="43137"/>
                    </a:srgbClr>
                  </a:outerShdw>
                </a:effectLst>
              </a:rPr>
              <a:t>atau tekanan </a:t>
            </a:r>
            <a:r>
              <a:rPr lang="id-ID" sz="2800" dirty="0">
                <a:effectLst>
                  <a:outerShdw blurRad="38100" dist="38100" dir="2700000" algn="tl">
                    <a:srgbClr val="000000">
                      <a:alpha val="43137"/>
                    </a:srgbClr>
                  </a:outerShdw>
                </a:effectLst>
              </a:rPr>
              <a:t>hidrostatis. </a:t>
            </a:r>
            <a:endParaRPr lang="id-ID" sz="2800" dirty="0" smtClean="0">
              <a:effectLst>
                <a:outerShdw blurRad="38100" dist="38100" dir="2700000" algn="tl">
                  <a:srgbClr val="000000">
                    <a:alpha val="43137"/>
                  </a:srgbClr>
                </a:outerShdw>
              </a:effectLst>
            </a:endParaRPr>
          </a:p>
          <a:p>
            <a:pPr marL="457200" lvl="1" indent="0">
              <a:buNone/>
            </a:pPr>
            <a:r>
              <a:rPr lang="id-ID" sz="2800" dirty="0" smtClean="0">
                <a:effectLst>
                  <a:outerShdw blurRad="38100" dist="38100" dir="2700000" algn="tl">
                    <a:srgbClr val="000000">
                      <a:alpha val="43137"/>
                    </a:srgbClr>
                  </a:outerShdw>
                </a:effectLst>
              </a:rPr>
              <a:t>Bila </a:t>
            </a:r>
            <a:r>
              <a:rPr lang="id-ID" sz="2800" dirty="0">
                <a:effectLst>
                  <a:outerShdw blurRad="38100" dist="38100" dir="2700000" algn="tl">
                    <a:srgbClr val="000000">
                      <a:alpha val="43137"/>
                    </a:srgbClr>
                  </a:outerShdw>
                </a:effectLst>
              </a:rPr>
              <a:t>pada lapisan yang permiabel maka air </a:t>
            </a:r>
            <a:r>
              <a:rPr lang="id-ID" sz="2800" dirty="0" smtClean="0">
                <a:effectLst>
                  <a:outerShdw blurRad="38100" dist="38100" dir="2700000" algn="tl">
                    <a:srgbClr val="000000">
                      <a:alpha val="43137"/>
                    </a:srgbClr>
                  </a:outerShdw>
                </a:effectLst>
              </a:rPr>
              <a:t>akan dapat </a:t>
            </a:r>
            <a:r>
              <a:rPr lang="id-ID" sz="2800" dirty="0">
                <a:effectLst>
                  <a:outerShdw blurRad="38100" dist="38100" dir="2700000" algn="tl">
                    <a:srgbClr val="000000">
                      <a:alpha val="43137"/>
                    </a:srgbClr>
                  </a:outerShdw>
                </a:effectLst>
              </a:rPr>
              <a:t>mengalir.</a:t>
            </a:r>
          </a:p>
          <a:p>
            <a:pPr marL="0" indent="0">
              <a:buNone/>
            </a:pPr>
            <a:r>
              <a:rPr lang="id-ID" sz="3200" b="1" dirty="0">
                <a:effectLst>
                  <a:outerShdw blurRad="38100" dist="38100" dir="2700000" algn="tl">
                    <a:srgbClr val="000000">
                      <a:alpha val="43137"/>
                    </a:srgbClr>
                  </a:outerShdw>
                </a:effectLst>
              </a:rPr>
              <a:t>b</a:t>
            </a:r>
            <a:r>
              <a:rPr lang="id-ID" sz="3200" b="1" dirty="0" smtClean="0">
                <a:effectLst>
                  <a:outerShdw blurRad="38100" dist="38100" dir="2700000" algn="tl">
                    <a:srgbClr val="000000">
                      <a:alpha val="43137"/>
                    </a:srgbClr>
                  </a:outerShdw>
                </a:effectLst>
              </a:rPr>
              <a:t>) Berfungsi </a:t>
            </a:r>
            <a:r>
              <a:rPr lang="id-ID" sz="3200" b="1" dirty="0">
                <a:effectLst>
                  <a:outerShdw blurRad="38100" dist="38100" dir="2700000" algn="tl">
                    <a:srgbClr val="000000">
                      <a:alpha val="43137"/>
                    </a:srgbClr>
                  </a:outerShdw>
                </a:effectLst>
              </a:rPr>
              <a:t>sebagai Penyimpanan</a:t>
            </a:r>
          </a:p>
          <a:p>
            <a:pPr marL="457200" lvl="1" indent="0">
              <a:buNone/>
            </a:pPr>
            <a:r>
              <a:rPr lang="id-ID" sz="2800" dirty="0">
                <a:effectLst>
                  <a:outerShdw blurRad="38100" dist="38100" dir="2700000" algn="tl">
                    <a:srgbClr val="000000">
                      <a:alpha val="43137"/>
                    </a:srgbClr>
                  </a:outerShdw>
                </a:effectLst>
              </a:rPr>
              <a:t>Ada dua sifat penting yang terdapat pada lapisan akuifer </a:t>
            </a:r>
            <a:r>
              <a:rPr lang="id-ID" sz="2800" dirty="0" smtClean="0">
                <a:effectLst>
                  <a:outerShdw blurRad="38100" dist="38100" dir="2700000" algn="tl">
                    <a:srgbClr val="000000">
                      <a:alpha val="43137"/>
                    </a:srgbClr>
                  </a:outerShdw>
                </a:effectLst>
              </a:rPr>
              <a:t>untuk memenuhi </a:t>
            </a:r>
            <a:r>
              <a:rPr lang="id-ID" sz="2800" dirty="0">
                <a:effectLst>
                  <a:outerShdw blurRad="38100" dist="38100" dir="2700000" algn="tl">
                    <a:srgbClr val="000000">
                      <a:alpha val="43137"/>
                    </a:srgbClr>
                  </a:outerShdw>
                </a:effectLst>
              </a:rPr>
              <a:t>fungsi penyimpanan, yaitu Porositas dan spesific yield.</a:t>
            </a:r>
          </a:p>
        </p:txBody>
      </p:sp>
    </p:spTree>
    <p:extLst>
      <p:ext uri="{BB962C8B-B14F-4D97-AF65-F5344CB8AC3E}">
        <p14:creationId xmlns:p14="http://schemas.microsoft.com/office/powerpoint/2010/main" val="262430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4940"/>
            <a:ext cx="12192000" cy="779463"/>
          </a:xfrm>
        </p:spPr>
        <p:txBody>
          <a:bodyPr/>
          <a:lstStyle/>
          <a:p>
            <a:pPr algn="ctr"/>
            <a:r>
              <a:rPr lang="id-ID" b="1" dirty="0" smtClean="0"/>
              <a:t>AIR TANAH &amp; KELEMBABAN TANAH</a:t>
            </a:r>
            <a:endParaRPr lang="id-ID" b="1" dirty="0"/>
          </a:p>
        </p:txBody>
      </p:sp>
      <p:sp>
        <p:nvSpPr>
          <p:cNvPr id="3" name="Content Placeholder 2"/>
          <p:cNvSpPr>
            <a:spLocks noGrp="1"/>
          </p:cNvSpPr>
          <p:nvPr>
            <p:ph idx="1"/>
          </p:nvPr>
        </p:nvSpPr>
        <p:spPr>
          <a:xfrm>
            <a:off x="836240" y="2868362"/>
            <a:ext cx="10515600" cy="3163470"/>
          </a:xfrm>
        </p:spPr>
        <p:txBody>
          <a:bodyPr/>
          <a:lstStyle/>
          <a:p>
            <a:r>
              <a:rPr lang="id-ID" dirty="0">
                <a:effectLst>
                  <a:outerShdw blurRad="38100" dist="38100" dir="2700000" algn="tl">
                    <a:srgbClr val="000000">
                      <a:alpha val="43137"/>
                    </a:srgbClr>
                  </a:outerShdw>
                </a:effectLst>
              </a:rPr>
              <a:t>Lebih dari 98% dari semua air di daratan tersembunyi di bawah permukaan tanah dalam pori-pori batuan dan bahan-bahan butiran. </a:t>
            </a:r>
            <a:endParaRPr lang="id-ID" dirty="0" smtClean="0">
              <a:effectLst>
                <a:outerShdw blurRad="38100" dist="38100" dir="2700000" algn="tl">
                  <a:srgbClr val="000000">
                    <a:alpha val="43137"/>
                  </a:srgbClr>
                </a:outerShdw>
              </a:effectLst>
            </a:endParaRPr>
          </a:p>
          <a:p>
            <a:r>
              <a:rPr lang="id-ID" dirty="0" smtClean="0">
                <a:effectLst>
                  <a:outerShdw blurRad="38100" dist="38100" dir="2700000" algn="tl">
                    <a:srgbClr val="000000">
                      <a:alpha val="43137"/>
                    </a:srgbClr>
                  </a:outerShdw>
                </a:effectLst>
              </a:rPr>
              <a:t>2</a:t>
            </a:r>
            <a:r>
              <a:rPr lang="id-ID" dirty="0">
                <a:effectLst>
                  <a:outerShdw blurRad="38100" dist="38100" dir="2700000" algn="tl">
                    <a:srgbClr val="000000">
                      <a:alpha val="43137"/>
                    </a:srgbClr>
                  </a:outerShdw>
                </a:effectLst>
              </a:rPr>
              <a:t>% sisanya terlihat sebagai air di sungai, danau dan reservoir. Setengah dari 2% ini disimpan di reservoir buatan. </a:t>
            </a:r>
            <a:endParaRPr lang="id-ID" dirty="0" smtClean="0">
              <a:effectLst>
                <a:outerShdw blurRad="38100" dist="38100" dir="2700000" algn="tl">
                  <a:srgbClr val="000000">
                    <a:alpha val="43137"/>
                  </a:srgbClr>
                </a:outerShdw>
              </a:effectLst>
            </a:endParaRPr>
          </a:p>
          <a:p>
            <a:r>
              <a:rPr lang="id-ID" dirty="0" smtClean="0">
                <a:effectLst>
                  <a:outerShdw blurRad="38100" dist="38100" dir="2700000" algn="tl">
                    <a:srgbClr val="000000">
                      <a:alpha val="43137"/>
                    </a:srgbClr>
                  </a:outerShdw>
                </a:effectLst>
              </a:rPr>
              <a:t>98</a:t>
            </a:r>
            <a:r>
              <a:rPr lang="id-ID" dirty="0">
                <a:effectLst>
                  <a:outerShdw blurRad="38100" dist="38100" dir="2700000" algn="tl">
                    <a:srgbClr val="000000">
                      <a:alpha val="43137"/>
                    </a:srgbClr>
                  </a:outerShdw>
                </a:effectLst>
              </a:rPr>
              <a:t>% dari air di bawah permukaan di sebut </a:t>
            </a:r>
            <a:r>
              <a:rPr lang="id-ID" dirty="0" smtClean="0">
                <a:effectLst>
                  <a:outerShdw blurRad="38100" dist="38100" dir="2700000" algn="tl">
                    <a:srgbClr val="000000">
                      <a:alpha val="43137"/>
                    </a:srgbClr>
                  </a:outerShdw>
                </a:effectLst>
              </a:rPr>
              <a:t>AIR TANAH dan </a:t>
            </a:r>
            <a:r>
              <a:rPr lang="id-ID" dirty="0">
                <a:effectLst>
                  <a:outerShdw blurRad="38100" dist="38100" dir="2700000" algn="tl">
                    <a:srgbClr val="000000">
                      <a:alpha val="43137"/>
                    </a:srgbClr>
                  </a:outerShdw>
                </a:effectLst>
              </a:rPr>
              <a:t>digambarkan sebagai air yang terdapat pada bahan yang jenuh di bawah muka air tanah. 2% sisanya adalah </a:t>
            </a:r>
            <a:r>
              <a:rPr lang="id-ID" dirty="0" smtClean="0">
                <a:effectLst>
                  <a:outerShdw blurRad="38100" dist="38100" dir="2700000" algn="tl">
                    <a:srgbClr val="000000">
                      <a:alpha val="43137"/>
                    </a:srgbClr>
                  </a:outerShdw>
                </a:effectLst>
              </a:rPr>
              <a:t>KELEMBABAN TANAH.</a:t>
            </a:r>
            <a:endParaRPr lang="id-ID"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556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3875" y="0"/>
            <a:ext cx="10515600" cy="885825"/>
          </a:xfrm>
        </p:spPr>
        <p:txBody>
          <a:bodyPr/>
          <a:lstStyle/>
          <a:p>
            <a:r>
              <a:rPr lang="id-ID" b="1" dirty="0" smtClean="0"/>
              <a:t>POROSITAS &amp; SPESIFIC </a:t>
            </a:r>
            <a:r>
              <a:rPr lang="id-ID" b="1" dirty="0" smtClean="0"/>
              <a:t>YIELD</a:t>
            </a:r>
            <a:endParaRPr lang="id-ID"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63454" y="1860884"/>
                <a:ext cx="5860883" cy="4845467"/>
              </a:xfrm>
            </p:spPr>
            <p:txBody>
              <a:bodyPr>
                <a:normAutofit fontScale="77500" lnSpcReduction="20000"/>
              </a:bodyPr>
              <a:lstStyle/>
              <a:p>
                <a:pPr>
                  <a:lnSpc>
                    <a:spcPct val="150000"/>
                  </a:lnSpc>
                </a:pPr>
                <a:r>
                  <a:rPr lang="id-ID" dirty="0" smtClean="0">
                    <a:effectLst>
                      <a:outerShdw blurRad="38100" dist="38100" dir="2700000" algn="tl">
                        <a:srgbClr val="000000">
                          <a:alpha val="43137"/>
                        </a:srgbClr>
                      </a:outerShdw>
                    </a:effectLst>
                  </a:rPr>
                  <a:t>Porositas adalah </a:t>
                </a:r>
                <a:r>
                  <a:rPr lang="id-ID" dirty="0">
                    <a:effectLst>
                      <a:outerShdw blurRad="38100" dist="38100" dir="2700000" algn="tl">
                        <a:srgbClr val="000000">
                          <a:alpha val="43137"/>
                        </a:srgbClr>
                      </a:outerShdw>
                    </a:effectLst>
                  </a:rPr>
                  <a:t>persentase </a:t>
                </a:r>
                <a:r>
                  <a:rPr lang="id-ID" dirty="0">
                    <a:effectLst>
                      <a:outerShdw blurRad="38100" dist="38100" dir="2700000" algn="tl">
                        <a:srgbClr val="000000">
                          <a:alpha val="43137"/>
                        </a:srgbClr>
                      </a:outerShdw>
                    </a:effectLst>
                  </a:rPr>
                  <a:t>jumlah bagian yang porous dari volume </a:t>
                </a:r>
                <a:r>
                  <a:rPr lang="id-ID" dirty="0">
                    <a:effectLst>
                      <a:outerShdw blurRad="38100" dist="38100" dir="2700000" algn="tl">
                        <a:srgbClr val="000000">
                          <a:alpha val="43137"/>
                        </a:srgbClr>
                      </a:outerShdw>
                    </a:effectLst>
                  </a:rPr>
                  <a:t>material keseluruhan </a:t>
                </a:r>
                <a:r>
                  <a:rPr lang="id-ID" dirty="0">
                    <a:effectLst>
                      <a:outerShdw blurRad="38100" dist="38100" dir="2700000" algn="tl">
                        <a:srgbClr val="000000">
                          <a:alpha val="43137"/>
                        </a:srgbClr>
                      </a:outerShdw>
                    </a:effectLst>
                  </a:rPr>
                  <a:t>yang </a:t>
                </a:r>
                <a:r>
                  <a:rPr lang="id-ID" dirty="0">
                    <a:effectLst>
                      <a:outerShdw blurRad="38100" dist="38100" dir="2700000" algn="tl">
                        <a:srgbClr val="000000">
                          <a:alpha val="43137"/>
                        </a:srgbClr>
                      </a:outerShdw>
                    </a:effectLst>
                  </a:rPr>
                  <a:t>dapat </a:t>
                </a:r>
                <a:r>
                  <a:rPr lang="id-ID" dirty="0">
                    <a:effectLst>
                      <a:outerShdw blurRad="38100" dist="38100" dir="2700000" algn="tl">
                        <a:srgbClr val="000000">
                          <a:alpha val="43137"/>
                        </a:srgbClr>
                      </a:outerShdw>
                    </a:effectLst>
                  </a:rPr>
                  <a:t>dilalui air dibawah gaya </a:t>
                </a:r>
                <a:r>
                  <a:rPr lang="id-ID" dirty="0">
                    <a:effectLst>
                      <a:outerShdw blurRad="38100" dist="38100" dir="2700000" algn="tl">
                        <a:srgbClr val="000000">
                          <a:alpha val="43137"/>
                        </a:srgbClr>
                      </a:outerShdw>
                    </a:effectLst>
                  </a:rPr>
                  <a:t>beratnya.</a:t>
                </a:r>
              </a:p>
              <a:p>
                <a:pPr>
                  <a:lnSpc>
                    <a:spcPct val="150000"/>
                  </a:lnSpc>
                </a:pPr>
                <a:r>
                  <a:rPr lang="id-ID" dirty="0">
                    <a:effectLst>
                      <a:outerShdw blurRad="38100" dist="38100" dir="2700000" algn="tl">
                        <a:srgbClr val="000000">
                          <a:alpha val="43137"/>
                        </a:srgbClr>
                      </a:outerShdw>
                    </a:effectLst>
                  </a:rPr>
                  <a:t>Porositas = </a:t>
                </a:r>
                <a14:m>
                  <m:oMath xmlns:m="http://schemas.openxmlformats.org/officeDocument/2006/math">
                    <m:f>
                      <m:fPr>
                        <m:ctrlPr>
                          <a:rPr lang="id-ID" i="1">
                            <a:effectLst>
                              <a:outerShdw blurRad="38100" dist="38100" dir="2700000" algn="tl">
                                <a:srgbClr val="000000">
                                  <a:alpha val="43137"/>
                                </a:srgbClr>
                              </a:outerShdw>
                            </a:effectLst>
                            <a:latin typeface="Cambria Math" panose="02040503050406030204" pitchFamily="18" charset="0"/>
                          </a:rPr>
                        </m:ctrlPr>
                      </m:fPr>
                      <m:num>
                        <m:r>
                          <a:rPr lang="id-ID" i="1">
                            <a:effectLst>
                              <a:outerShdw blurRad="38100" dist="38100" dir="2700000" algn="tl">
                                <a:srgbClr val="000000">
                                  <a:alpha val="43137"/>
                                </a:srgbClr>
                              </a:outerShdw>
                            </a:effectLst>
                            <a:latin typeface="Cambria Math" panose="02040503050406030204" pitchFamily="18" charset="0"/>
                          </a:rPr>
                          <m:t>% </m:t>
                        </m:r>
                        <m:r>
                          <a:rPr lang="id-ID" i="1">
                            <a:effectLst>
                              <a:outerShdw blurRad="38100" dist="38100" dir="2700000" algn="tl">
                                <a:srgbClr val="000000">
                                  <a:alpha val="43137"/>
                                </a:srgbClr>
                              </a:outerShdw>
                            </a:effectLst>
                            <a:latin typeface="Cambria Math" panose="02040503050406030204" pitchFamily="18" charset="0"/>
                          </a:rPr>
                          <m:t>𝑝𝑜𝑟𝑖</m:t>
                        </m:r>
                        <m:r>
                          <a:rPr lang="id-ID" i="1">
                            <a:effectLst>
                              <a:outerShdw blurRad="38100" dist="38100" dir="2700000" algn="tl">
                                <a:srgbClr val="000000">
                                  <a:alpha val="43137"/>
                                </a:srgbClr>
                              </a:outerShdw>
                            </a:effectLst>
                            <a:latin typeface="Cambria Math" panose="02040503050406030204" pitchFamily="18" charset="0"/>
                          </a:rPr>
                          <m:t> </m:t>
                        </m:r>
                        <m:r>
                          <a:rPr lang="id-ID" i="1">
                            <a:effectLst>
                              <a:outerShdw blurRad="38100" dist="38100" dir="2700000" algn="tl">
                                <a:srgbClr val="000000">
                                  <a:alpha val="43137"/>
                                </a:srgbClr>
                              </a:outerShdw>
                            </a:effectLst>
                            <a:latin typeface="Cambria Math" panose="02040503050406030204" pitchFamily="18" charset="0"/>
                          </a:rPr>
                          <m:t>𝑝𝑜𝑟𝑖</m:t>
                        </m:r>
                        <m:r>
                          <a:rPr lang="id-ID" i="1">
                            <a:effectLst>
                              <a:outerShdw blurRad="38100" dist="38100" dir="2700000" algn="tl">
                                <a:srgbClr val="000000">
                                  <a:alpha val="43137"/>
                                </a:srgbClr>
                              </a:outerShdw>
                            </a:effectLst>
                            <a:latin typeface="Cambria Math" panose="02040503050406030204" pitchFamily="18" charset="0"/>
                          </a:rPr>
                          <m:t> (</m:t>
                        </m:r>
                        <m:r>
                          <a:rPr lang="id-ID" i="1">
                            <a:effectLst>
                              <a:outerShdw blurRad="38100" dist="38100" dir="2700000" algn="tl">
                                <a:srgbClr val="000000">
                                  <a:alpha val="43137"/>
                                </a:srgbClr>
                              </a:outerShdw>
                            </a:effectLst>
                            <a:latin typeface="Cambria Math" panose="02040503050406030204" pitchFamily="18" charset="0"/>
                          </a:rPr>
                          <m:t>𝑣𝑜𝑙𝑢𝑚𝑒</m:t>
                        </m:r>
                        <m:r>
                          <a:rPr lang="id-ID" i="1">
                            <a:effectLst>
                              <a:outerShdw blurRad="38100" dist="38100" dir="2700000" algn="tl">
                                <a:srgbClr val="000000">
                                  <a:alpha val="43137"/>
                                </a:srgbClr>
                              </a:outerShdw>
                            </a:effectLst>
                            <a:latin typeface="Cambria Math" panose="02040503050406030204" pitchFamily="18" charset="0"/>
                          </a:rPr>
                          <m:t>)</m:t>
                        </m:r>
                      </m:num>
                      <m:den>
                        <m:r>
                          <a:rPr lang="id-ID" i="1">
                            <a:effectLst>
                              <a:outerShdw blurRad="38100" dist="38100" dir="2700000" algn="tl">
                                <a:srgbClr val="000000">
                                  <a:alpha val="43137"/>
                                </a:srgbClr>
                              </a:outerShdw>
                            </a:effectLst>
                            <a:latin typeface="Cambria Math" panose="02040503050406030204" pitchFamily="18" charset="0"/>
                          </a:rPr>
                          <m:t>𝑉𝑜𝑙𝑢𝑚𝑒</m:t>
                        </m:r>
                        <m:r>
                          <a:rPr lang="id-ID" i="1">
                            <a:effectLst>
                              <a:outerShdw blurRad="38100" dist="38100" dir="2700000" algn="tl">
                                <a:srgbClr val="000000">
                                  <a:alpha val="43137"/>
                                </a:srgbClr>
                              </a:outerShdw>
                            </a:effectLst>
                            <a:latin typeface="Cambria Math" panose="02040503050406030204" pitchFamily="18" charset="0"/>
                          </a:rPr>
                          <m:t> </m:t>
                        </m:r>
                        <m:r>
                          <a:rPr lang="id-ID" i="1">
                            <a:effectLst>
                              <a:outerShdw blurRad="38100" dist="38100" dir="2700000" algn="tl">
                                <a:srgbClr val="000000">
                                  <a:alpha val="43137"/>
                                </a:srgbClr>
                              </a:outerShdw>
                            </a:effectLst>
                            <a:latin typeface="Cambria Math" panose="02040503050406030204" pitchFamily="18" charset="0"/>
                          </a:rPr>
                          <m:t>𝑡𝑎𝑛𝑎h</m:t>
                        </m:r>
                      </m:den>
                    </m:f>
                  </m:oMath>
                </a14:m>
                <a:endParaRPr lang="id-ID" dirty="0" smtClean="0">
                  <a:effectLst>
                    <a:outerShdw blurRad="38100" dist="38100" dir="2700000" algn="tl">
                      <a:srgbClr val="000000">
                        <a:alpha val="43137"/>
                      </a:srgbClr>
                    </a:outerShdw>
                  </a:effectLst>
                </a:endParaRPr>
              </a:p>
              <a:p>
                <a:r>
                  <a:rPr lang="id-ID" dirty="0" smtClean="0">
                    <a:effectLst>
                      <a:outerShdw blurRad="38100" dist="38100" dir="2700000" algn="tl">
                        <a:srgbClr val="000000">
                          <a:alpha val="43137"/>
                        </a:srgbClr>
                      </a:outerShdw>
                    </a:effectLst>
                  </a:rPr>
                  <a:t>Jumlah </a:t>
                </a:r>
                <a:r>
                  <a:rPr lang="id-ID" dirty="0">
                    <a:effectLst>
                      <a:outerShdw blurRad="38100" dist="38100" dir="2700000" algn="tl">
                        <a:srgbClr val="000000">
                          <a:alpha val="43137"/>
                        </a:srgbClr>
                      </a:outerShdw>
                    </a:effectLst>
                  </a:rPr>
                  <a:t>air yang dihasilkan atau yang dapat diambil dari suatu </a:t>
                </a:r>
                <a:r>
                  <a:rPr lang="id-ID" dirty="0" smtClean="0">
                    <a:effectLst>
                      <a:outerShdw blurRad="38100" dist="38100" dir="2700000" algn="tl">
                        <a:srgbClr val="000000">
                          <a:alpha val="43137"/>
                        </a:srgbClr>
                      </a:outerShdw>
                    </a:effectLst>
                  </a:rPr>
                  <a:t>lapisan akuifer </a:t>
                </a:r>
                <a:r>
                  <a:rPr lang="id-ID" dirty="0">
                    <a:effectLst>
                      <a:outerShdw blurRad="38100" dist="38100" dir="2700000" algn="tl">
                        <a:srgbClr val="000000">
                          <a:alpha val="43137"/>
                        </a:srgbClr>
                      </a:outerShdw>
                    </a:effectLst>
                  </a:rPr>
                  <a:t>adalah lebih kecil dari jumlah air yang </a:t>
                </a:r>
                <a:r>
                  <a:rPr lang="id-ID" dirty="0" smtClean="0">
                    <a:effectLst>
                      <a:outerShdw blurRad="38100" dist="38100" dir="2700000" algn="tl">
                        <a:srgbClr val="000000">
                          <a:alpha val="43137"/>
                        </a:srgbClr>
                      </a:outerShdw>
                    </a:effectLst>
                  </a:rPr>
                  <a:t>ada</a:t>
                </a:r>
              </a:p>
              <a:p>
                <a:r>
                  <a:rPr lang="en-US" dirty="0" err="1">
                    <a:effectLst>
                      <a:outerShdw blurRad="38100" dist="38100" dir="2700000" algn="tl">
                        <a:srgbClr val="000000">
                          <a:alpha val="43137"/>
                        </a:srgbClr>
                      </a:outerShdw>
                    </a:effectLst>
                  </a:rPr>
                  <a:t>Spesific</a:t>
                </a:r>
                <a:r>
                  <a:rPr lang="en-US" dirty="0">
                    <a:effectLst>
                      <a:outerShdw blurRad="38100" dist="38100" dir="2700000" algn="tl">
                        <a:srgbClr val="000000">
                          <a:alpha val="43137"/>
                        </a:srgbClr>
                      </a:outerShdw>
                    </a:effectLst>
                  </a:rPr>
                  <a:t> Yield </a:t>
                </a:r>
                <a:r>
                  <a:rPr lang="en-US" dirty="0" err="1">
                    <a:effectLst>
                      <a:outerShdw blurRad="38100" dist="38100" dir="2700000" algn="tl">
                        <a:srgbClr val="000000">
                          <a:alpha val="43137"/>
                        </a:srgbClr>
                      </a:outerShdw>
                    </a:effectLst>
                  </a:rPr>
                  <a:t>adalah</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v</a:t>
                </a:r>
                <a:r>
                  <a:rPr lang="id-ID" dirty="0" smtClean="0">
                    <a:effectLst>
                      <a:outerShdw blurRad="38100" dist="38100" dir="2700000" algn="tl">
                        <a:srgbClr val="000000">
                          <a:alpha val="43137"/>
                        </a:srgbClr>
                      </a:outerShdw>
                    </a:effectLst>
                  </a:rPr>
                  <a:t>o</a:t>
                </a:r>
                <a:r>
                  <a:rPr lang="en-US" dirty="0" err="1" smtClean="0">
                    <a:effectLst>
                      <a:outerShdw blurRad="38100" dist="38100" dir="2700000" algn="tl">
                        <a:srgbClr val="000000">
                          <a:alpha val="43137"/>
                        </a:srgbClr>
                      </a:outerShdw>
                    </a:effectLst>
                  </a:rPr>
                  <a:t>lume</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air yang </a:t>
                </a:r>
                <a:r>
                  <a:rPr lang="en-US" dirty="0" err="1">
                    <a:effectLst>
                      <a:outerShdw blurRad="38100" dist="38100" dir="2700000" algn="tl">
                        <a:srgbClr val="000000">
                          <a:alpha val="43137"/>
                        </a:srgbClr>
                      </a:outerShdw>
                    </a:effectLst>
                  </a:rPr>
                  <a:t>dikeluarkan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dari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suatu</a:t>
                </a:r>
                <a:r>
                  <a:rPr lang="en-US" dirty="0">
                    <a:effectLst>
                      <a:outerShdw blurRad="38100" dist="38100" dir="2700000" algn="tl">
                        <a:srgbClr val="000000">
                          <a:alpha val="43137"/>
                        </a:srgbClr>
                      </a:outerShdw>
                    </a:effectLst>
                  </a:rPr>
                  <a:t> unit </a:t>
                </a:r>
                <a:r>
                  <a:rPr lang="en-US" dirty="0" smtClean="0">
                    <a:effectLst>
                      <a:outerShdw blurRad="38100" dist="38100" dir="2700000" algn="tl">
                        <a:srgbClr val="000000">
                          <a:alpha val="43137"/>
                        </a:srgbClr>
                      </a:outerShdw>
                    </a:effectLst>
                  </a:rPr>
                  <a:t>v</a:t>
                </a:r>
                <a:r>
                  <a:rPr lang="id-ID" dirty="0" smtClean="0">
                    <a:effectLst>
                      <a:outerShdw blurRad="38100" dist="38100" dir="2700000" algn="tl">
                        <a:srgbClr val="000000">
                          <a:alpha val="43137"/>
                        </a:srgbClr>
                      </a:outerShdw>
                    </a:effectLst>
                  </a:rPr>
                  <a:t>o</a:t>
                </a:r>
                <a:r>
                  <a:rPr lang="en-US" dirty="0" err="1" smtClean="0">
                    <a:effectLst>
                      <a:outerShdw blurRad="38100" dist="38100" dir="2700000" algn="tl">
                        <a:srgbClr val="000000">
                          <a:alpha val="43137"/>
                        </a:srgbClr>
                      </a:outerShdw>
                    </a:effectLst>
                  </a:rPr>
                  <a:t>lume</a:t>
                </a:r>
                <a:r>
                  <a:rPr lang="id-ID" dirty="0" smtClean="0">
                    <a:effectLst>
                      <a:outerShdw blurRad="38100" dist="38100" dir="2700000" algn="tl">
                        <a:srgbClr val="000000">
                          <a:alpha val="43137"/>
                        </a:srgbClr>
                      </a:outerShdw>
                    </a:effectLst>
                  </a:rPr>
                  <a:t> dari </a:t>
                </a:r>
                <a:r>
                  <a:rPr lang="id-ID" dirty="0">
                    <a:effectLst>
                      <a:outerShdw blurRad="38100" dist="38100" dir="2700000" algn="tl">
                        <a:srgbClr val="000000">
                          <a:alpha val="43137"/>
                        </a:srgbClr>
                      </a:outerShdw>
                    </a:effectLst>
                  </a:rPr>
                  <a:t>lapisan akuifer bila air mengalir bebas. </a:t>
                </a:r>
                <a:endParaRPr lang="id-ID" dirty="0" smtClean="0">
                  <a:effectLst>
                    <a:outerShdw blurRad="38100" dist="38100" dir="2700000" algn="tl">
                      <a:srgbClr val="000000">
                        <a:alpha val="43137"/>
                      </a:srgbClr>
                    </a:outerShdw>
                  </a:effectLst>
                </a:endParaRPr>
              </a:p>
              <a:p>
                <a:r>
                  <a:rPr lang="id-ID" dirty="0" smtClean="0">
                    <a:effectLst>
                      <a:outerShdw blurRad="38100" dist="38100" dir="2700000" algn="tl">
                        <a:srgbClr val="000000">
                          <a:alpha val="43137"/>
                        </a:srgbClr>
                      </a:outerShdw>
                    </a:effectLst>
                  </a:rPr>
                  <a:t>Sisa </a:t>
                </a:r>
                <a:r>
                  <a:rPr lang="id-ID" dirty="0">
                    <a:effectLst>
                      <a:outerShdw blurRad="38100" dist="38100" dir="2700000" algn="tl">
                        <a:srgbClr val="000000">
                          <a:alpha val="43137"/>
                        </a:srgbClr>
                      </a:outerShdw>
                    </a:effectLst>
                  </a:rPr>
                  <a:t>tertinggal karena </a:t>
                </a:r>
                <a:r>
                  <a:rPr lang="id-ID" dirty="0" smtClean="0">
                    <a:effectLst>
                      <a:outerShdw blurRad="38100" dist="38100" dir="2700000" algn="tl">
                        <a:srgbClr val="000000">
                          <a:alpha val="43137"/>
                        </a:srgbClr>
                      </a:outerShdw>
                    </a:effectLst>
                  </a:rPr>
                  <a:t>gaya kapiler </a:t>
                </a:r>
                <a:r>
                  <a:rPr lang="id-ID" dirty="0">
                    <a:effectLst>
                      <a:outerShdw blurRad="38100" dist="38100" dir="2700000" algn="tl">
                        <a:srgbClr val="000000">
                          <a:alpha val="43137"/>
                        </a:srgbClr>
                      </a:outerShdw>
                    </a:effectLst>
                  </a:rPr>
                  <a:t>dan gaya lainnya disebut sebagai </a:t>
                </a:r>
                <a:r>
                  <a:rPr lang="id-ID" b="1" dirty="0">
                    <a:effectLst>
                      <a:outerShdw blurRad="38100" dist="38100" dir="2700000" algn="tl">
                        <a:srgbClr val="000000">
                          <a:alpha val="43137"/>
                        </a:srgbClr>
                      </a:outerShdw>
                    </a:effectLst>
                  </a:rPr>
                  <a:t>Spesific Retention</a:t>
                </a:r>
                <a:endParaRPr lang="id-ID" dirty="0">
                  <a:effectLst>
                    <a:outerShdw blurRad="38100" dist="38100" dir="2700000" algn="tl">
                      <a:srgbClr val="000000">
                        <a:alpha val="43137"/>
                      </a:srgbClr>
                    </a:outerShdw>
                  </a:effectLs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63454" y="1860884"/>
                <a:ext cx="5860883" cy="4845467"/>
              </a:xfrm>
              <a:blipFill rotWithShape="0">
                <a:blip r:embed="rId3"/>
                <a:stretch>
                  <a:fillRect l="-1353" r="-2393"/>
                </a:stretch>
              </a:blipFill>
            </p:spPr>
            <p:txBody>
              <a:bodyPr/>
              <a:lstStyle/>
              <a:p>
                <a:r>
                  <a:rPr lang="id-ID">
                    <a:noFill/>
                  </a:rPr>
                  <a:t> </a:t>
                </a:r>
              </a:p>
            </p:txBody>
          </p:sp>
        </mc:Fallback>
      </mc:AlternateContent>
      <p:pic>
        <p:nvPicPr>
          <p:cNvPr id="6" name="Picture 5"/>
          <p:cNvPicPr>
            <a:picLocks noChangeAspect="1"/>
          </p:cNvPicPr>
          <p:nvPr/>
        </p:nvPicPr>
        <p:blipFill>
          <a:blip r:embed="rId4"/>
          <a:stretch>
            <a:fillRect/>
          </a:stretch>
        </p:blipFill>
        <p:spPr>
          <a:xfrm>
            <a:off x="6738551" y="2085474"/>
            <a:ext cx="5240095" cy="4394194"/>
          </a:xfrm>
          <a:prstGeom prst="rect">
            <a:avLst/>
          </a:prstGeom>
        </p:spPr>
      </p:pic>
    </p:spTree>
    <p:extLst>
      <p:ext uri="{BB962C8B-B14F-4D97-AF65-F5344CB8AC3E}">
        <p14:creationId xmlns:p14="http://schemas.microsoft.com/office/powerpoint/2010/main" val="75095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ucial expertise in groundwater benefits Australia | AN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
            <a:ext cx="12188080" cy="6861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2412" y="107950"/>
            <a:ext cx="4672513" cy="963613"/>
          </a:xfrm>
        </p:spPr>
        <p:txBody>
          <a:bodyPr>
            <a:normAutofit/>
          </a:bodyPr>
          <a:lstStyle/>
          <a:p>
            <a:r>
              <a:rPr lang="id-ID" b="1" dirty="0"/>
              <a:t>JENIS AIR </a:t>
            </a:r>
            <a:r>
              <a:rPr lang="id-ID" b="1" dirty="0" smtClean="0"/>
              <a:t>TANAH</a:t>
            </a:r>
            <a:endParaRPr lang="id-ID" dirty="0"/>
          </a:p>
        </p:txBody>
      </p:sp>
      <p:sp>
        <p:nvSpPr>
          <p:cNvPr id="3" name="Content Placeholder 2"/>
          <p:cNvSpPr>
            <a:spLocks noGrp="1"/>
          </p:cNvSpPr>
          <p:nvPr>
            <p:ph idx="1"/>
          </p:nvPr>
        </p:nvSpPr>
        <p:spPr>
          <a:xfrm>
            <a:off x="78728" y="1925889"/>
            <a:ext cx="5121693" cy="4916069"/>
          </a:xfrm>
        </p:spPr>
        <p:txBody>
          <a:bodyPr>
            <a:noAutofit/>
          </a:bodyPr>
          <a:lstStyle/>
          <a:p>
            <a:pPr marL="457200" lvl="0" indent="-457200">
              <a:buFont typeface="+mj-lt"/>
              <a:buAutoNum type="arabicPeriod"/>
            </a:pPr>
            <a:r>
              <a:rPr lang="id-ID" sz="2400" dirty="0">
                <a:effectLst>
                  <a:outerShdw blurRad="38100" dist="38100" dir="2700000" algn="tl">
                    <a:srgbClr val="000000">
                      <a:alpha val="43137"/>
                    </a:srgbClr>
                  </a:outerShdw>
                </a:effectLst>
              </a:rPr>
              <a:t>Air tanah Freatis  adalah tanah yang letaknya tidak jauh dari permukaan tanah serta berada di atas lapisan kedap air/ impermeable. Memiliki karakter berfluktuasi terhadap iklim sekitar, mudah tercemar dan cenderung memiliki kesamaan karakter kimia dengan air huja</a:t>
            </a:r>
          </a:p>
          <a:p>
            <a:pPr marL="457200" lvl="0" indent="-457200">
              <a:buFont typeface="+mj-lt"/>
              <a:buAutoNum type="arabicPeriod"/>
            </a:pPr>
            <a:r>
              <a:rPr lang="id-ID" sz="2400" dirty="0">
                <a:effectLst>
                  <a:outerShdw blurRad="38100" dist="38100" dir="2700000" algn="tl">
                    <a:srgbClr val="000000">
                      <a:alpha val="43137"/>
                    </a:srgbClr>
                  </a:outerShdw>
                </a:effectLst>
              </a:rPr>
              <a:t>Air tanah Artesis, letaknya sangat jauh di dalam tanah serta berada di antara dua lapisan kedap air. Pola pergerakannya yang menghasilkan gradlent potensial, mengakibatkan adanya 3 </a:t>
            </a:r>
            <a:r>
              <a:rPr lang="id-ID" sz="2400" dirty="0" smtClean="0">
                <a:effectLst>
                  <a:outerShdw blurRad="38100" dist="38100" dir="2700000" algn="tl">
                    <a:srgbClr val="000000">
                      <a:alpha val="43137"/>
                    </a:srgbClr>
                  </a:outerShdw>
                </a:effectLst>
              </a:rPr>
              <a:t>istilah</a:t>
            </a:r>
            <a:r>
              <a:rPr lang="id-ID" sz="2400" dirty="0">
                <a:effectLst>
                  <a:outerShdw blurRad="38100" dist="38100" dir="2700000" algn="tl">
                    <a:srgbClr val="000000">
                      <a:alpha val="43137"/>
                    </a:srgbClr>
                  </a:outerShdw>
                </a:effectLst>
              </a:rPr>
              <a:t>.</a:t>
            </a:r>
            <a:endParaRPr lang="id-ID" sz="2400" dirty="0">
              <a:effectLst>
                <a:outerShdw blurRad="38100" dist="38100" dir="2700000" algn="tl">
                  <a:srgbClr val="000000">
                    <a:alpha val="43137"/>
                  </a:srgbClr>
                </a:outerShdw>
              </a:effectLst>
            </a:endParaRPr>
          </a:p>
        </p:txBody>
      </p:sp>
      <p:pic>
        <p:nvPicPr>
          <p:cNvPr id="5122" name="Picture 2" descr="Perairan Darat 01 – Guru Geografi MAN 1 Gunungkidul D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917" y="107950"/>
            <a:ext cx="6610350" cy="661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698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1397</Words>
  <Application>Microsoft Office PowerPoint</Application>
  <PresentationFormat>Widescreen</PresentationFormat>
  <Paragraphs>76</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AIR TANAH  SEBAGAI SUMBER AIR BERSIH</vt:lpstr>
      <vt:lpstr>AIR TANAH</vt:lpstr>
      <vt:lpstr>Proses yang terjadi sehingga timbul berbagai macam lapisan kulit bumi.</vt:lpstr>
      <vt:lpstr>PowerPoint Presentation</vt:lpstr>
      <vt:lpstr>AKUIFER</vt:lpstr>
      <vt:lpstr>FUNGSI LAPISAN AKUIFER</vt:lpstr>
      <vt:lpstr>AIR TANAH &amp; KELEMBABAN TANAH</vt:lpstr>
      <vt:lpstr>POROSITAS &amp; SPESIFIC YIELD</vt:lpstr>
      <vt:lpstr>JENIS AIR TANAH</vt:lpstr>
      <vt:lpstr>AIR TANAH ARTESIS</vt:lpstr>
      <vt:lpstr>AIR TANAH DANGKAL</vt:lpstr>
      <vt:lpstr>BENTUK LAHAN AKIFER</vt:lpstr>
      <vt:lpstr>CARA MENDAPATKAN AIR TANAH</vt:lpstr>
      <vt:lpstr>Keuntungan pemanfaatan air tanah</vt:lpstr>
      <vt:lpstr>Kerugian pemanfaatan air tanah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Air Tanah Sebagai Sumber Air Bersih</dc:title>
  <dc:creator>HP</dc:creator>
  <cp:lastModifiedBy>HP</cp:lastModifiedBy>
  <cp:revision>45</cp:revision>
  <dcterms:created xsi:type="dcterms:W3CDTF">2022-09-29T21:41:35Z</dcterms:created>
  <dcterms:modified xsi:type="dcterms:W3CDTF">2022-10-05T04:21:37Z</dcterms:modified>
</cp:coreProperties>
</file>