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57" r:id="rId3"/>
    <p:sldId id="259" r:id="rId4"/>
    <p:sldId id="260" r:id="rId5"/>
    <p:sldId id="261" r:id="rId6"/>
    <p:sldId id="28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E6F2B-9546-4F26-BE1B-6863831F5E7C}" type="datetimeFigureOut">
              <a:rPr lang="id-ID" smtClean="0"/>
              <a:t>23/10/2020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41034-C394-452B-9B4D-CD18E84AF6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549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2A09F12-3A9B-45A7-86EB-68104ABC92C4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BD23792E-C3D2-4C41-AF7C-1BF20BD4A072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5537C5C9-A8DA-498E-88D4-8F70D12737F2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FD619164-4172-4C41-837D-B478E8FDB56E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7670-6274-4B48-B830-12DD9B633D3B}" type="datetimeFigureOut">
              <a:rPr lang="id-ID" smtClean="0"/>
              <a:t>23/10/2020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7670-6274-4B48-B830-12DD9B633D3B}" type="datetimeFigureOut">
              <a:rPr lang="id-ID" smtClean="0"/>
              <a:t>23/10/2020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7670-6274-4B48-B830-12DD9B633D3B}" type="datetimeFigureOut">
              <a:rPr lang="id-ID" smtClean="0"/>
              <a:t>23/10/2020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7670-6274-4B48-B830-12DD9B633D3B}" type="datetimeFigureOut">
              <a:rPr lang="id-ID" smtClean="0"/>
              <a:t>23/10/2020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7670-6274-4B48-B830-12DD9B633D3B}" type="datetimeFigureOut">
              <a:rPr lang="id-ID" smtClean="0"/>
              <a:t>23/10/2020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7670-6274-4B48-B830-12DD9B633D3B}" type="datetimeFigureOut">
              <a:rPr lang="id-ID" smtClean="0"/>
              <a:t>23/10/2020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7670-6274-4B48-B830-12DD9B633D3B}" type="datetimeFigureOut">
              <a:rPr lang="id-ID" smtClean="0"/>
              <a:t>23/10/2020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7670-6274-4B48-B830-12DD9B633D3B}" type="datetimeFigureOut">
              <a:rPr lang="id-ID" smtClean="0"/>
              <a:t>23/10/2020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7670-6274-4B48-B830-12DD9B633D3B}" type="datetimeFigureOut">
              <a:rPr lang="id-ID" smtClean="0"/>
              <a:t>23/10/2020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7670-6274-4B48-B830-12DD9B633D3B}" type="datetimeFigureOut">
              <a:rPr lang="id-ID" smtClean="0"/>
              <a:t>23/10/2020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7670-6274-4B48-B830-12DD9B633D3B}" type="datetimeFigureOut">
              <a:rPr lang="id-ID" smtClean="0"/>
              <a:t>23/10/2020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9C17670-6274-4B48-B830-12DD9B633D3B}" type="datetimeFigureOut">
              <a:rPr lang="id-ID" smtClean="0"/>
              <a:t>23/10/2020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milwaukee.brace.nu/Text/Traction/Halo/HaloBrace_TrioLg.jp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019199"/>
          </a:xfrm>
        </p:spPr>
        <p:txBody>
          <a:bodyPr/>
          <a:lstStyle/>
          <a:p>
            <a:r>
              <a:rPr lang="id-ID" sz="4400" dirty="0" smtClean="0"/>
              <a:t>Intervensi Keperawatan pada sistem muskuloskeletal</a:t>
            </a:r>
            <a:endParaRPr lang="id-ID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6400800" cy="1219200"/>
          </a:xfrm>
        </p:spPr>
        <p:txBody>
          <a:bodyPr/>
          <a:lstStyle/>
          <a:p>
            <a:r>
              <a:rPr lang="id-ID" dirty="0" smtClean="0"/>
              <a:t>Abdul Qodir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7"/>
            <a:ext cx="3816424" cy="2653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91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28600"/>
            <a:ext cx="6400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omic Sans MS" pitchFamily="66" charset="0"/>
              </a:rPr>
              <a:t>Skin Traction: Russell’s Traction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547664" y="5181600"/>
            <a:ext cx="6400800" cy="1676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Comic Sans MS" pitchFamily="66" charset="0"/>
              </a:rPr>
              <a:t>Russell’s traction is very similar to Buck’s, but instead they use a sling to allow more movement in bed and allows flexion of the knee joint.</a:t>
            </a:r>
            <a:endParaRPr lang="en-US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Picture 13" descr="25_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64" y="1371600"/>
            <a:ext cx="6400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4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3528" y="228600"/>
            <a:ext cx="6400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omic Sans MS" pitchFamily="66" charset="0"/>
              </a:rPr>
              <a:t>Skin Traction: Bryant’s Traction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123528" y="4800600"/>
            <a:ext cx="6400800" cy="2057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Comic Sans MS" pitchFamily="66" charset="0"/>
              </a:rPr>
              <a:t>Bryant’s traction is used for children with fractured femurs.</a:t>
            </a:r>
            <a:endParaRPr lang="id-ID" sz="2400" b="1" dirty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2400" b="1" dirty="0" smtClean="0">
                <a:solidFill>
                  <a:schemeClr val="tx2"/>
                </a:solidFill>
                <a:latin typeface="Comic Sans MS" pitchFamily="66" charset="0"/>
              </a:rPr>
              <a:t>Kedua </a:t>
            </a:r>
            <a:r>
              <a:rPr lang="id-ID" sz="2400" b="1" dirty="0">
                <a:solidFill>
                  <a:schemeClr val="tx2"/>
                </a:solidFill>
                <a:latin typeface="Comic Sans MS" pitchFamily="66" charset="0"/>
              </a:rPr>
              <a:t>kaki digantung pada sudut 90 derajat ke batang tubuh dan berat tubuh menarik fragmen tulang dari kaki yang patah menjadi sejajar</a:t>
            </a:r>
            <a:endParaRPr lang="en-US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Picture 4" descr="tractio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28" y="1447800"/>
            <a:ext cx="6096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667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71600" y="1096144"/>
            <a:ext cx="7920880" cy="2649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  <a:t>Used when more pulling force is needed.</a:t>
            </a:r>
            <a:endParaRPr lang="id-ID" sz="2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id-ID" sz="2800" b="1" dirty="0" smtClean="0">
                <a:solidFill>
                  <a:schemeClr val="tx2"/>
                </a:solidFill>
                <a:latin typeface="Comic Sans MS" pitchFamily="66" charset="0"/>
              </a:rPr>
              <a:t>Digunakan </a:t>
            </a:r>
            <a:r>
              <a:rPr lang="id-ID" sz="2800" b="1" dirty="0">
                <a:solidFill>
                  <a:schemeClr val="tx2"/>
                </a:solidFill>
                <a:latin typeface="Comic Sans MS" pitchFamily="66" charset="0"/>
              </a:rPr>
              <a:t>ketika lebih banyak gaya menarik diperlukan. </a:t>
            </a:r>
            <a:endParaRPr lang="id-ID" sz="2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id-ID" sz="2800" b="1" dirty="0" smtClean="0">
                <a:solidFill>
                  <a:schemeClr val="tx2"/>
                </a:solidFill>
                <a:latin typeface="Comic Sans MS" pitchFamily="66" charset="0"/>
              </a:rPr>
              <a:t>Menggunakan </a:t>
            </a:r>
            <a:r>
              <a:rPr lang="id-ID" sz="2800" b="1" dirty="0">
                <a:solidFill>
                  <a:schemeClr val="tx2"/>
                </a:solidFill>
                <a:latin typeface="Comic Sans MS" pitchFamily="66" charset="0"/>
              </a:rPr>
              <a:t>bobot 25-40 </a:t>
            </a:r>
            <a:r>
              <a:rPr lang="id-ID" sz="2800" b="1" dirty="0" smtClean="0">
                <a:solidFill>
                  <a:schemeClr val="tx2"/>
                </a:solidFill>
                <a:latin typeface="Comic Sans MS" pitchFamily="66" charset="0"/>
              </a:rPr>
              <a:t>lbs.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id-ID" sz="2800" b="1" dirty="0" smtClean="0">
                <a:solidFill>
                  <a:schemeClr val="tx2"/>
                </a:solidFill>
                <a:latin typeface="Comic Sans MS" pitchFamily="66" charset="0"/>
              </a:rPr>
              <a:t>Membutuhkan </a:t>
            </a:r>
            <a:r>
              <a:rPr lang="id-ID" sz="2800" b="1" dirty="0">
                <a:solidFill>
                  <a:schemeClr val="tx2"/>
                </a:solidFill>
                <a:latin typeface="Comic Sans MS" pitchFamily="66" charset="0"/>
              </a:rPr>
              <a:t>penempatan jepitan, pin, atau sekrup ke tulang sehingga berat diterapkan langsung ke tulang. </a:t>
            </a:r>
            <a:endParaRPr lang="id-ID" sz="2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id-ID" sz="2800" b="1" dirty="0" smtClean="0">
                <a:solidFill>
                  <a:schemeClr val="tx2"/>
                </a:solidFill>
                <a:latin typeface="Comic Sans MS" pitchFamily="66" charset="0"/>
              </a:rPr>
              <a:t>Pin bisa </a:t>
            </a:r>
            <a:r>
              <a:rPr lang="id-ID" sz="2800" b="1" dirty="0">
                <a:solidFill>
                  <a:schemeClr val="tx2"/>
                </a:solidFill>
                <a:latin typeface="Comic Sans MS" pitchFamily="66" charset="0"/>
              </a:rPr>
              <a:t>dipasang selama beberapa bulan dan harus tetap bersih untuk mencegah infeksi. </a:t>
            </a:r>
            <a:endParaRPr lang="en-US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937047" y="228600"/>
            <a:ext cx="5495915" cy="68012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id-ID" sz="1100" b="1" kern="10" dirty="0">
                <a:ln w="28575">
                  <a:solidFill>
                    <a:srgbClr val="0D0117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Comic Sans MS"/>
              </a:rPr>
              <a:t>Skeletal Traction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45632"/>
            <a:ext cx="7056784" cy="301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562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title"/>
          </p:nvPr>
        </p:nvSpPr>
        <p:spPr>
          <a:xfrm>
            <a:off x="1115616" y="263058"/>
            <a:ext cx="6400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latin typeface="Comic Sans MS" pitchFamily="66" charset="0"/>
              </a:rPr>
              <a:t>Skeletal Traction: Halo</a:t>
            </a:r>
            <a:r>
              <a:rPr lang="en-US"/>
              <a:t> 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>
          <a:xfrm>
            <a:off x="1191816" y="5139858"/>
            <a:ext cx="64008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Comic Sans MS" pitchFamily="66" charset="0"/>
              </a:rPr>
              <a:t>Halo traction is used for cervical fractures and can also be used to help correct deformities such as kyphosis as seen on the upper right.</a:t>
            </a:r>
            <a:endParaRPr lang="en-US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Picture 7" descr="Halo Brace Trac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16" y="1710858"/>
            <a:ext cx="4038600" cy="29718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alo Nack H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06058"/>
            <a:ext cx="2133600" cy="34766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1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>
          <a:xfrm>
            <a:off x="1476375" y="-243408"/>
            <a:ext cx="64008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omic Sans MS" pitchFamily="66" charset="0"/>
              </a:rPr>
              <a:t>Skeletal Traction: Tibia Pin</a:t>
            </a: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>
          <a:xfrm>
            <a:off x="1400175" y="1676400"/>
            <a:ext cx="3048000" cy="121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latin typeface="Comic Sans MS" pitchFamily="66" charset="0"/>
              </a:rPr>
              <a:t>   </a:t>
            </a:r>
            <a:r>
              <a:rPr lang="en-US" sz="2000" b="1" smtClean="0">
                <a:solidFill>
                  <a:schemeClr val="tx2"/>
                </a:solidFill>
                <a:latin typeface="Comic Sans MS" pitchFamily="66" charset="0"/>
              </a:rPr>
              <a:t>Used for some fractures of the femur, hip, or pelvis</a:t>
            </a:r>
            <a:endParaRPr lang="en-US" sz="2000" b="1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Picture 5" descr="25_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24200"/>
            <a:ext cx="3857625" cy="3505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frac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219200"/>
            <a:ext cx="3352800" cy="29718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514975" y="4572000"/>
            <a:ext cx="2514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Comic Sans MS" pitchFamily="66" charset="0"/>
              </a:rPr>
              <a:t>Pins are surgically inserted into the femur and weights are then applied in order to correct the problem</a:t>
            </a:r>
          </a:p>
        </p:txBody>
      </p:sp>
    </p:spTree>
    <p:extLst>
      <p:ext uri="{BB962C8B-B14F-4D97-AF65-F5344CB8AC3E}">
        <p14:creationId xmlns:p14="http://schemas.microsoft.com/office/powerpoint/2010/main" val="939975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601524"/>
            <a:ext cx="5178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BANDAGING TECHNIQUES</a:t>
            </a:r>
            <a:endParaRPr lang="id-ID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096266" cy="509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781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33265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b="1" u="sng" dirty="0" smtClean="0"/>
              <a:t>PURPOSE OF BANDAGES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3600" dirty="0" smtClean="0"/>
              <a:t>Hold a dressing in place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3600" dirty="0" smtClean="0"/>
              <a:t>Apply direct pressure over a dressing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3600" dirty="0" smtClean="0"/>
              <a:t>Prevent or reduce swelling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3600" dirty="0" smtClean="0"/>
              <a:t>Provide stability for an extremity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3600" dirty="0" smtClean="0"/>
              <a:t>Extend (e.g. broken bones)</a:t>
            </a:r>
            <a:endParaRPr lang="cs-C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47456"/>
            <a:ext cx="3528392" cy="197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717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6633"/>
            <a:ext cx="7793037" cy="1152128"/>
          </a:xfrm>
        </p:spPr>
        <p:txBody>
          <a:bodyPr/>
          <a:lstStyle/>
          <a:p>
            <a:pPr algn="ctr"/>
            <a:r>
              <a:rPr lang="cs-CZ" sz="3200" b="1" dirty="0"/>
              <a:t>DRESSING/BANDAGE APPLICATION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6288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 smtClean="0"/>
              <a:t>Communication with a patient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 smtClean="0"/>
              <a:t>Getting things ready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 smtClean="0"/>
              <a:t>Washing hands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 smtClean="0"/>
              <a:t>Comfortable position (patient/nurse)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 smtClean="0"/>
              <a:t>GLOVES !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 smtClean="0"/>
              <a:t>Keep sterility if necessary/do not touch the wound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 smtClean="0"/>
              <a:t>Wound cleaning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 smtClean="0"/>
              <a:t>Dressing application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 smtClean="0"/>
              <a:t>Bandaging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/>
              <a:t>	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3221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cs-CZ" sz="2800" b="1" u="sng" dirty="0"/>
              <a:t>SIGNS THAT THE BANDAGE IS TOO </a:t>
            </a:r>
            <a:r>
              <a:rPr lang="cs-CZ" sz="2800" b="1" u="sng" dirty="0" smtClean="0"/>
              <a:t>TIGHT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Warna biru ke kuku jari / kuku jari kaki </a:t>
            </a:r>
            <a:endParaRPr lang="id-ID" dirty="0" smtClean="0"/>
          </a:p>
          <a:p>
            <a:r>
              <a:rPr lang="id-ID" dirty="0" smtClean="0"/>
              <a:t>Warna </a:t>
            </a:r>
            <a:r>
              <a:rPr lang="id-ID" dirty="0"/>
              <a:t>kulit biru atau pucat Kesemutan atau kehilangan sensasi </a:t>
            </a:r>
            <a:endParaRPr lang="id-ID" dirty="0" smtClean="0"/>
          </a:p>
          <a:p>
            <a:r>
              <a:rPr lang="id-ID" dirty="0" smtClean="0"/>
              <a:t>Dinginnya </a:t>
            </a:r>
            <a:r>
              <a:rPr lang="id-ID" dirty="0"/>
              <a:t>ekstremitas Ketidakmampuan untuk menggerakkan jari / jari kaki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32174"/>
            <a:ext cx="3187055" cy="238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785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514600"/>
            <a:ext cx="4419600" cy="11430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Ankle/Foot Spica</a:t>
            </a:r>
          </a:p>
        </p:txBody>
      </p:sp>
      <p:pic>
        <p:nvPicPr>
          <p:cNvPr id="9219" name="Picture 10" descr="pre23615_11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92696"/>
            <a:ext cx="2952328" cy="5760640"/>
          </a:xfrm>
          <a:noFill/>
        </p:spPr>
      </p:pic>
    </p:spTree>
    <p:extLst>
      <p:ext uri="{BB962C8B-B14F-4D97-AF65-F5344CB8AC3E}">
        <p14:creationId xmlns:p14="http://schemas.microsoft.com/office/powerpoint/2010/main" val="254869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Traksi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Definisi</a:t>
            </a:r>
            <a:br>
              <a:rPr lang="id-ID" dirty="0" smtClean="0"/>
            </a:br>
            <a:r>
              <a:rPr lang="id-ID" dirty="0"/>
              <a:t>Traksi adalah proses menempatkan ekstremitas, tulang, atau kelompok otot di bawah ketegangan dengan menggunakan beban dan pulley (menarik kekuatan) untuk mengobati gangguan otot dan tulang</a:t>
            </a:r>
          </a:p>
        </p:txBody>
      </p:sp>
    </p:spTree>
    <p:extLst>
      <p:ext uri="{BB962C8B-B14F-4D97-AF65-F5344CB8AC3E}">
        <p14:creationId xmlns:p14="http://schemas.microsoft.com/office/powerpoint/2010/main" val="1234297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Arial" charset="0"/>
                <a:cs typeface="Arial" charset="0"/>
              </a:rPr>
              <a:t>Lower Leg Spiral Bandage and </a:t>
            </a:r>
            <a:br>
              <a:rPr lang="en-US" sz="4000" smtClean="0">
                <a:latin typeface="Arial" charset="0"/>
                <a:cs typeface="Arial" charset="0"/>
              </a:rPr>
            </a:br>
            <a:r>
              <a:rPr lang="en-US" sz="4000" smtClean="0">
                <a:latin typeface="Arial" charset="0"/>
                <a:cs typeface="Arial" charset="0"/>
              </a:rPr>
              <a:t>Hip Spica</a:t>
            </a:r>
          </a:p>
        </p:txBody>
      </p:sp>
      <p:pic>
        <p:nvPicPr>
          <p:cNvPr id="10243" name="Picture 12" descr="pre23615_11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69995"/>
            <a:ext cx="2743200" cy="2924175"/>
          </a:xfrm>
          <a:noFill/>
        </p:spPr>
      </p:pic>
      <p:pic>
        <p:nvPicPr>
          <p:cNvPr id="1024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46148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21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514600"/>
            <a:ext cx="4114800" cy="11430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Shoulder Spica</a:t>
            </a:r>
          </a:p>
        </p:txBody>
      </p:sp>
      <p:pic>
        <p:nvPicPr>
          <p:cNvPr id="11267" name="Picture 9" descr="pre23615_110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2656"/>
            <a:ext cx="2952328" cy="6188286"/>
          </a:xfrm>
          <a:noFill/>
        </p:spPr>
      </p:pic>
    </p:spTree>
    <p:extLst>
      <p:ext uri="{BB962C8B-B14F-4D97-AF65-F5344CB8AC3E}">
        <p14:creationId xmlns:p14="http://schemas.microsoft.com/office/powerpoint/2010/main" val="2782461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Elbow</a:t>
            </a:r>
          </a:p>
        </p:txBody>
      </p:sp>
      <p:pic>
        <p:nvPicPr>
          <p:cNvPr id="12291" name="Picture 8" descr="pre23615_110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3381597"/>
            <a:ext cx="3901440" cy="963168"/>
          </a:xfrm>
          <a:noFill/>
        </p:spPr>
      </p:pic>
    </p:spTree>
    <p:extLst>
      <p:ext uri="{BB962C8B-B14F-4D97-AF65-F5344CB8AC3E}">
        <p14:creationId xmlns:p14="http://schemas.microsoft.com/office/powerpoint/2010/main" val="2267824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Hand/Fingers</a:t>
            </a:r>
          </a:p>
        </p:txBody>
      </p:sp>
      <p:pic>
        <p:nvPicPr>
          <p:cNvPr id="5" name="Picture 8" descr="pre23615_11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2933541"/>
            <a:ext cx="3901440" cy="1859280"/>
          </a:xfrm>
          <a:noFill/>
        </p:spPr>
      </p:pic>
    </p:spTree>
    <p:extLst>
      <p:ext uri="{BB962C8B-B14F-4D97-AF65-F5344CB8AC3E}">
        <p14:creationId xmlns:p14="http://schemas.microsoft.com/office/powerpoint/2010/main" val="2046487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d-ID" sz="2800" dirty="0"/>
              <a:t>Peran dan fungsi perawat, serta fungsi advokasi </a:t>
            </a:r>
            <a:br>
              <a:rPr lang="id-ID" sz="2800" dirty="0"/>
            </a:br>
            <a:r>
              <a:rPr lang="id-ID" sz="2800" dirty="0"/>
              <a:t>perawat pada gangguan </a:t>
            </a:r>
            <a:r>
              <a:rPr lang="id-ID" sz="2800" dirty="0" smtClean="0"/>
              <a:t>muskuloskeletal</a:t>
            </a:r>
            <a:endParaRPr lang="id-ID" sz="2800" dirty="0"/>
          </a:p>
        </p:txBody>
      </p:sp>
      <p:sp>
        <p:nvSpPr>
          <p:cNvPr id="6" name="Rectangle 5"/>
          <p:cNvSpPr/>
          <p:nvPr/>
        </p:nvSpPr>
        <p:spPr>
          <a:xfrm>
            <a:off x="1050326" y="1859339"/>
            <a:ext cx="7554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Peran merupakan seperangkat tingkah laku yang diharapkan oleh orang lain terhadap seseorang, sesuai kedudukannya dalam suatu </a:t>
            </a:r>
            <a:r>
              <a:rPr lang="id-ID" dirty="0" smtClean="0"/>
              <a:t>sistem .</a:t>
            </a:r>
          </a:p>
          <a:p>
            <a:endParaRPr lang="id-ID" dirty="0"/>
          </a:p>
          <a:p>
            <a:r>
              <a:rPr lang="id-ID" dirty="0" smtClean="0"/>
              <a:t>Peran perawat antara lain :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1043608" y="1412776"/>
            <a:ext cx="1741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Definisi Peran :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1115616" y="3059668"/>
            <a:ext cx="202972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id-ID" i="1" dirty="0" smtClean="0"/>
              <a:t>Care Giver</a:t>
            </a:r>
          </a:p>
          <a:p>
            <a:pPr marL="342900" indent="-342900">
              <a:buAutoNum type="arabicPeriod"/>
            </a:pPr>
            <a:r>
              <a:rPr lang="id-ID" i="1" dirty="0"/>
              <a:t>Client </a:t>
            </a:r>
            <a:r>
              <a:rPr lang="id-ID" i="1" dirty="0" smtClean="0"/>
              <a:t>Advocate</a:t>
            </a:r>
          </a:p>
          <a:p>
            <a:pPr marL="342900" indent="-342900">
              <a:buAutoNum type="arabicPeriod"/>
            </a:pPr>
            <a:r>
              <a:rPr lang="id-ID" i="1" dirty="0" smtClean="0"/>
              <a:t>Counsellor</a:t>
            </a:r>
          </a:p>
          <a:p>
            <a:pPr marL="342900" indent="-342900">
              <a:buAutoNum type="arabicPeriod"/>
            </a:pPr>
            <a:r>
              <a:rPr lang="id-ID" i="1" dirty="0" smtClean="0"/>
              <a:t>Educator</a:t>
            </a:r>
          </a:p>
          <a:p>
            <a:pPr marL="342900" indent="-342900">
              <a:buAutoNum type="arabicPeriod"/>
            </a:pPr>
            <a:r>
              <a:rPr lang="id-ID" i="1" dirty="0" smtClean="0"/>
              <a:t>Collaborator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39015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/>
              <a:t>Care </a:t>
            </a:r>
            <a:r>
              <a:rPr lang="id-ID" i="1" dirty="0" smtClean="0"/>
              <a:t>Giver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683568" y="2132856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i="1" dirty="0"/>
              <a:t>Care </a:t>
            </a:r>
            <a:r>
              <a:rPr lang="id-ID" sz="2400" i="1" dirty="0" smtClean="0"/>
              <a:t>Giver </a:t>
            </a:r>
            <a:r>
              <a:rPr lang="id-ID" sz="2400" dirty="0" smtClean="0"/>
              <a:t>artinya</a:t>
            </a:r>
            <a:r>
              <a:rPr lang="id-ID" sz="2400" i="1" dirty="0" smtClean="0"/>
              <a:t> </a:t>
            </a:r>
            <a:r>
              <a:rPr lang="id-ID" sz="2400" dirty="0" smtClean="0"/>
              <a:t>sebagai </a:t>
            </a:r>
            <a:r>
              <a:rPr lang="id-ID" sz="2400" dirty="0"/>
              <a:t>pemberi asuhan </a:t>
            </a:r>
            <a:r>
              <a:rPr lang="id-ID" sz="2400" dirty="0" smtClean="0"/>
              <a:t>keperawatan</a:t>
            </a:r>
          </a:p>
          <a:p>
            <a:endParaRPr lang="id-ID" sz="2400" dirty="0"/>
          </a:p>
          <a:p>
            <a:r>
              <a:rPr lang="id-ID" sz="2400" dirty="0" smtClean="0"/>
              <a:t>Sebagai </a:t>
            </a:r>
            <a:r>
              <a:rPr lang="id-ID" sz="2400" dirty="0"/>
              <a:t>pelaku/ pemberi asuhan keperawatan dapat memberikan pelayanan keperawatan secara </a:t>
            </a:r>
            <a:r>
              <a:rPr lang="id-ID" sz="2400" dirty="0" smtClean="0"/>
              <a:t>langsung dan</a:t>
            </a:r>
            <a:r>
              <a:rPr lang="id-ID" sz="2400" dirty="0"/>
              <a:t> </a:t>
            </a:r>
            <a:r>
              <a:rPr lang="id-ID" sz="2400" dirty="0" smtClean="0"/>
              <a:t>tidak</a:t>
            </a:r>
            <a:r>
              <a:rPr lang="id-ID" sz="2400" dirty="0"/>
              <a:t> </a:t>
            </a:r>
            <a:r>
              <a:rPr lang="id-ID" sz="2400" dirty="0" smtClean="0"/>
              <a:t>langsung</a:t>
            </a:r>
            <a:r>
              <a:rPr lang="id-ID" sz="2400" dirty="0"/>
              <a:t> </a:t>
            </a:r>
            <a:r>
              <a:rPr lang="id-ID" sz="2400" dirty="0" smtClean="0"/>
              <a:t>kepada</a:t>
            </a:r>
            <a:r>
              <a:rPr lang="id-ID" sz="2400" dirty="0"/>
              <a:t> </a:t>
            </a:r>
            <a:r>
              <a:rPr lang="id-ID" sz="2400" dirty="0" smtClean="0"/>
              <a:t>klien.</a:t>
            </a:r>
          </a:p>
          <a:p>
            <a:endParaRPr lang="id-ID" sz="2400" dirty="0"/>
          </a:p>
          <a:p>
            <a:r>
              <a:rPr lang="id-ID" sz="2400" dirty="0" smtClean="0"/>
              <a:t>Memberikan asuhan keperawatan pada pasien dengan gangguan sistem muskoluskletal </a:t>
            </a:r>
            <a:r>
              <a:rPr lang="id-ID" sz="2400" dirty="0"/>
              <a:t>menggunakan pendekatan proses keperawatan.</a:t>
            </a:r>
          </a:p>
        </p:txBody>
      </p:sp>
    </p:spTree>
    <p:extLst>
      <p:ext uri="{BB962C8B-B14F-4D97-AF65-F5344CB8AC3E}">
        <p14:creationId xmlns:p14="http://schemas.microsoft.com/office/powerpoint/2010/main" val="1790148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Client Advocate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611560" y="1907882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S</a:t>
            </a:r>
            <a:r>
              <a:rPr lang="id-ID" dirty="0" smtClean="0"/>
              <a:t>ebagai </a:t>
            </a:r>
            <a:r>
              <a:rPr lang="id-ID" dirty="0"/>
              <a:t>pembela untuk melindungi </a:t>
            </a:r>
            <a:r>
              <a:rPr lang="id-ID" dirty="0" smtClean="0"/>
              <a:t>klien</a:t>
            </a:r>
          </a:p>
          <a:p>
            <a:endParaRPr lang="id-ID" dirty="0"/>
          </a:p>
          <a:p>
            <a:pPr marL="0" lvl="3"/>
            <a:r>
              <a:rPr lang="id-ID" dirty="0"/>
              <a:t>Sebagai advokat klien, perawat berfungsi sebagai penghubung antara klien dengan tim kesehatan lain dalam upaya pemenuhan kebutuhan </a:t>
            </a:r>
            <a:r>
              <a:rPr lang="id-ID" dirty="0" smtClean="0"/>
              <a:t>klien.</a:t>
            </a:r>
          </a:p>
          <a:p>
            <a:pPr marL="0" lvl="3"/>
            <a:endParaRPr lang="id-ID" dirty="0"/>
          </a:p>
          <a:p>
            <a:pPr marL="0" lvl="3"/>
            <a:r>
              <a:rPr lang="id-ID" dirty="0"/>
              <a:t>M</a:t>
            </a:r>
            <a:r>
              <a:rPr lang="id-ID" dirty="0" smtClean="0"/>
              <a:t>embela </a:t>
            </a:r>
            <a:r>
              <a:rPr lang="id-ID" dirty="0"/>
              <a:t>kepentingan klien dan membantu klien memahami semua informasi dan upaya kesehatan yang diberikan oleh tim kesehatan dengan pendekatan tradisional maupun professional</a:t>
            </a:r>
          </a:p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55" y="3636467"/>
            <a:ext cx="302984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55" y="1659673"/>
            <a:ext cx="302984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941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/>
              <a:t>Counsellor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467544" y="1916832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lvl="3"/>
            <a:r>
              <a:rPr lang="id-ID" sz="2800" i="1" dirty="0"/>
              <a:t>Counsellor, </a:t>
            </a:r>
            <a:r>
              <a:rPr lang="id-ID" sz="2800" dirty="0"/>
              <a:t>sebagai pemberi bimbingan/ konseling </a:t>
            </a:r>
            <a:r>
              <a:rPr lang="id-ID" sz="2800" dirty="0" smtClean="0"/>
              <a:t>klien</a:t>
            </a:r>
          </a:p>
          <a:p>
            <a:pPr marL="539750" lvl="3"/>
            <a:endParaRPr lang="id-ID" sz="2800" dirty="0" smtClean="0"/>
          </a:p>
          <a:p>
            <a:pPr marL="539750" lvl="3"/>
            <a:r>
              <a:rPr lang="id-ID" sz="2800" dirty="0" smtClean="0"/>
              <a:t>Berfungsi </a:t>
            </a:r>
            <a:r>
              <a:rPr lang="id-ID" sz="2800" dirty="0"/>
              <a:t>untuk memberikan konseling kepada klien, keluarga dan masyarakat tentang masalah </a:t>
            </a:r>
            <a:r>
              <a:rPr lang="id-ID" sz="2800" dirty="0" smtClean="0"/>
              <a:t>kesehatan </a:t>
            </a:r>
            <a:r>
              <a:rPr lang="id-ID" sz="2800" dirty="0"/>
              <a:t>sesuai prioritas</a:t>
            </a:r>
            <a:r>
              <a:rPr lang="id-ID" sz="2800" dirty="0" smtClean="0"/>
              <a:t>.</a:t>
            </a:r>
          </a:p>
          <a:p>
            <a:pPr marL="539750" lvl="3"/>
            <a:endParaRPr lang="id-ID" sz="2800" dirty="0"/>
          </a:p>
          <a:p>
            <a:pPr marL="539750" lvl="3"/>
            <a:r>
              <a:rPr lang="id-ID" sz="2800" dirty="0" smtClean="0"/>
              <a:t>Contoh : Bimbingan kepada pasien mengenai, proses penyakit : Fraktur dan dislokasi 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951130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>
                <a:effectLst/>
              </a:rPr>
              <a:t>Educator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043608" y="184482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Sebagai pendidik klien, membantu klien meningkatkan kesehatannya melalui pemberian pengetahuan yang terkait dengan keperawatan dan tindakan medik yang diterima sehingga </a:t>
            </a:r>
            <a:r>
              <a:rPr lang="id-ID" dirty="0" smtClean="0"/>
              <a:t>klien </a:t>
            </a:r>
            <a:r>
              <a:rPr lang="id-ID" dirty="0"/>
              <a:t>keluarga dapat menerima tanggung jawab terhadap hal-hal yang diketahuinya</a:t>
            </a:r>
          </a:p>
        </p:txBody>
      </p:sp>
      <p:sp>
        <p:nvSpPr>
          <p:cNvPr id="5" name="AutoShape 2" descr="What Does a Nurse Educator Do? | WU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17" y="3501008"/>
            <a:ext cx="4320480" cy="221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363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/>
              <a:t>Collaborator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822470" y="1844824"/>
            <a:ext cx="3744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i="1" dirty="0"/>
              <a:t>Collaborator, </a:t>
            </a:r>
            <a:r>
              <a:rPr lang="id-ID" sz="2400" dirty="0"/>
              <a:t>sebagai anggota tim kesehatan yang dituntut untuk dapat bekerja sama dengan tenaga kesehatan lain dalam menentukan rencana maupun pelaksanaan asuhan keperawatan guna memenuhi kebutuhan kesehatan klien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45" y="2348880"/>
            <a:ext cx="428296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12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620688"/>
            <a:ext cx="5256584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id-ID" b="1" dirty="0" smtClean="0">
                <a:solidFill>
                  <a:schemeClr val="tx2"/>
                </a:solidFill>
                <a:latin typeface="Comic Sans MS" pitchFamily="66" charset="0"/>
              </a:rPr>
              <a:t>Traksi digunakan untuk intervensi</a:t>
            </a: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en-U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lvl="1" indent="-382588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Fra</a:t>
            </a:r>
            <a:r>
              <a:rPr lang="id-ID" b="1" dirty="0" smtClean="0">
                <a:solidFill>
                  <a:schemeClr val="tx2"/>
                </a:solidFill>
                <a:latin typeface="Comic Sans MS" pitchFamily="66" charset="0"/>
              </a:rPr>
              <a:t>k</a:t>
            </a:r>
            <a:r>
              <a:rPr lang="en-US" b="1" dirty="0" err="1" smtClean="0">
                <a:solidFill>
                  <a:schemeClr val="tx2"/>
                </a:solidFill>
                <a:latin typeface="Comic Sans MS" pitchFamily="66" charset="0"/>
              </a:rPr>
              <a:t>tur</a:t>
            </a:r>
            <a:endParaRPr lang="en-U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lvl="1" indent="-382588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lvl="1" indent="-382588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b="1" dirty="0" err="1" smtClean="0">
                <a:solidFill>
                  <a:schemeClr val="tx2"/>
                </a:solidFill>
                <a:latin typeface="Comic Sans MS" pitchFamily="66" charset="0"/>
              </a:rPr>
              <a:t>Dislo</a:t>
            </a:r>
            <a:r>
              <a:rPr lang="id-ID" b="1" dirty="0" smtClean="0">
                <a:solidFill>
                  <a:schemeClr val="tx2"/>
                </a:solidFill>
                <a:latin typeface="Comic Sans MS" pitchFamily="66" charset="0"/>
              </a:rPr>
              <a:t>kasi</a:t>
            </a:r>
            <a:endParaRPr lang="en-U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lvl="1" indent="-382588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lvl="1" indent="-382588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id-ID" b="1" dirty="0" smtClean="0">
                <a:solidFill>
                  <a:schemeClr val="tx2"/>
                </a:solidFill>
                <a:latin typeface="Comic Sans MS" pitchFamily="66" charset="0"/>
              </a:rPr>
              <a:t>Spasme otot dalam waktu yang lama</a:t>
            </a:r>
            <a:endParaRPr lang="en-U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lvl="1" indent="-382588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en-U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lvl="1" indent="-382588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id-ID" b="1" dirty="0" smtClean="0">
                <a:solidFill>
                  <a:schemeClr val="tx2"/>
                </a:solidFill>
                <a:latin typeface="Comic Sans MS" pitchFamily="66" charset="0"/>
              </a:rPr>
              <a:t>Mencegah atau koreksi </a:t>
            </a: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deformities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026" name="Picture 2" descr="FISIOTERAPI SITI HAJAR – TOUCH FOR 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03" y="4293096"/>
            <a:ext cx="3345307" cy="22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ISLOKASI PATEL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047" y="1268760"/>
            <a:ext cx="3168352" cy="274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034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d-ID" sz="2000" b="1" dirty="0">
                <a:effectLst/>
              </a:rPr>
              <a:t>PENCEGAHAN PRIMER, SEKUNDER DAN TERSIER MASALAH SISTEM MUSKULOSKELETAL</a:t>
            </a:r>
            <a:endParaRPr lang="id-ID" sz="2000" dirty="0"/>
          </a:p>
        </p:txBody>
      </p:sp>
      <p:sp>
        <p:nvSpPr>
          <p:cNvPr id="4" name="Rectangle 3"/>
          <p:cNvSpPr/>
          <p:nvPr/>
        </p:nvSpPr>
        <p:spPr>
          <a:xfrm>
            <a:off x="683568" y="162880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Tingkatan</a:t>
            </a:r>
            <a:r>
              <a:rPr lang="en-GB" sz="2400" dirty="0"/>
              <a:t> </a:t>
            </a:r>
            <a:r>
              <a:rPr lang="en-GB" sz="2400" dirty="0" err="1"/>
              <a:t>pencegahan</a:t>
            </a:r>
            <a:r>
              <a:rPr lang="en-GB" sz="2400" dirty="0"/>
              <a:t> </a:t>
            </a:r>
            <a:r>
              <a:rPr lang="en-GB" sz="2400" dirty="0" err="1"/>
              <a:t>ini</a:t>
            </a:r>
            <a:r>
              <a:rPr lang="en-GB" sz="2400" dirty="0"/>
              <a:t> </a:t>
            </a:r>
            <a:r>
              <a:rPr lang="en-GB" sz="2400" dirty="0" err="1"/>
              <a:t>membantu</a:t>
            </a:r>
            <a:r>
              <a:rPr lang="en-GB" sz="2400" dirty="0"/>
              <a:t> </a:t>
            </a:r>
            <a:r>
              <a:rPr lang="en-GB" sz="2400" dirty="0" err="1"/>
              <a:t>memelihara</a:t>
            </a:r>
            <a:r>
              <a:rPr lang="en-GB" sz="2400" dirty="0"/>
              <a:t> </a:t>
            </a:r>
            <a:r>
              <a:rPr lang="en-GB" sz="2400" dirty="0" err="1"/>
              <a:t>keseimbangan</a:t>
            </a:r>
            <a:r>
              <a:rPr lang="en-GB" sz="2400" dirty="0"/>
              <a:t> yang </a:t>
            </a:r>
            <a:r>
              <a:rPr lang="en-GB" sz="2400" dirty="0" err="1"/>
              <a:t>terdiri</a:t>
            </a:r>
            <a:r>
              <a:rPr lang="en-GB" sz="2400" dirty="0"/>
              <a:t> </a:t>
            </a:r>
            <a:r>
              <a:rPr lang="en-GB" sz="2400" dirty="0" err="1" smtClean="0"/>
              <a:t>dari</a:t>
            </a:r>
            <a:r>
              <a:rPr lang="id-ID" sz="2400" dirty="0"/>
              <a:t> </a:t>
            </a:r>
            <a:r>
              <a:rPr lang="en-GB" sz="2400" dirty="0" err="1" smtClean="0"/>
              <a:t>pencegahan</a:t>
            </a:r>
            <a:r>
              <a:rPr lang="en-GB" sz="2400" dirty="0" smtClean="0"/>
              <a:t> </a:t>
            </a:r>
            <a:r>
              <a:rPr lang="en-GB" sz="2400" dirty="0"/>
              <a:t>primer, </a:t>
            </a:r>
            <a:r>
              <a:rPr lang="en-GB" sz="2400" dirty="0" err="1"/>
              <a:t>sekunder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tersier</a:t>
            </a:r>
            <a:r>
              <a:rPr lang="en-GB" sz="2400" dirty="0"/>
              <a:t>.</a:t>
            </a:r>
          </a:p>
        </p:txBody>
      </p:sp>
      <p:sp>
        <p:nvSpPr>
          <p:cNvPr id="5" name="AutoShape 2" descr="Deker Lutut Compression untuk Pereda Sakit | Shopee Indone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21297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208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r>
              <a:rPr lang="id-ID" dirty="0">
                <a:effectLst/>
              </a:rPr>
              <a:t>Pencegahan primer 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755576" y="1556792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T</a:t>
            </a:r>
            <a:r>
              <a:rPr lang="id-ID" sz="2400" dirty="0" smtClean="0"/>
              <a:t>erjadi </a:t>
            </a:r>
            <a:r>
              <a:rPr lang="id-ID" sz="2400" dirty="0"/>
              <a:t>sebelum sistem bereaksi terhadap stressor, meliputi : promosi kesehatan dan mempertahankan kesehatan. 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id-ID" sz="2400" dirty="0" smtClean="0"/>
              <a:t>Pencegahan </a:t>
            </a:r>
            <a:r>
              <a:rPr lang="id-ID" sz="2400" dirty="0"/>
              <a:t>primer mengutamakan pada penguatan flexible lines of defense dengan cara mencegah stress dan mengurangi faktor-faktor </a:t>
            </a:r>
            <a:r>
              <a:rPr lang="id-ID" sz="2400" dirty="0" smtClean="0"/>
              <a:t>risiko</a:t>
            </a:r>
            <a:r>
              <a:rPr lang="id-ID" sz="2400" dirty="0"/>
              <a:t>. </a:t>
            </a:r>
            <a:endParaRPr lang="id-ID" sz="2400" dirty="0" smtClean="0"/>
          </a:p>
          <a:p>
            <a:endParaRPr lang="id-ID" sz="2400" dirty="0"/>
          </a:p>
          <a:p>
            <a:r>
              <a:rPr lang="id-ID" sz="2400" dirty="0" smtClean="0"/>
              <a:t>Intervensi </a:t>
            </a:r>
            <a:r>
              <a:rPr lang="id-ID" sz="2400" dirty="0"/>
              <a:t>dilakukan jika </a:t>
            </a:r>
            <a:r>
              <a:rPr lang="id-ID" sz="2400" dirty="0" smtClean="0"/>
              <a:t>risiko </a:t>
            </a:r>
            <a:r>
              <a:rPr lang="id-ID" sz="2400" dirty="0"/>
              <a:t>atau masalah sudah diidentifikasi tapi sebelum reaksi terjadi</a:t>
            </a:r>
            <a:r>
              <a:rPr lang="id-ID" sz="2400" dirty="0" smtClean="0"/>
              <a:t>.</a:t>
            </a:r>
          </a:p>
          <a:p>
            <a:endParaRPr lang="id-ID" sz="2400" dirty="0"/>
          </a:p>
          <a:p>
            <a:r>
              <a:rPr lang="id-ID" sz="2400" dirty="0" smtClean="0"/>
              <a:t>Strateginya </a:t>
            </a:r>
            <a:r>
              <a:rPr lang="id-ID" sz="2400" dirty="0"/>
              <a:t>mencakup : immunisasi, pendidikan kesehatan, olah raga dan perubahan gaya hidup.</a:t>
            </a:r>
          </a:p>
        </p:txBody>
      </p:sp>
    </p:spTree>
    <p:extLst>
      <p:ext uri="{BB962C8B-B14F-4D97-AF65-F5344CB8AC3E}">
        <p14:creationId xmlns:p14="http://schemas.microsoft.com/office/powerpoint/2010/main" val="784172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id-ID" dirty="0">
                <a:effectLst/>
              </a:rPr>
              <a:t>Pencegahan </a:t>
            </a:r>
            <a:r>
              <a:rPr lang="id-ID" dirty="0" smtClean="0">
                <a:effectLst/>
              </a:rPr>
              <a:t>sekunder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611560" y="1484784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Meliputi berbagai tindakan yang dimulai setelah ada gejala dari stressor. </a:t>
            </a:r>
            <a:endParaRPr lang="id-ID" sz="2000" dirty="0" smtClean="0"/>
          </a:p>
          <a:p>
            <a:endParaRPr lang="id-ID" sz="2000" dirty="0"/>
          </a:p>
          <a:p>
            <a:r>
              <a:rPr lang="id-ID" sz="2000" dirty="0" smtClean="0"/>
              <a:t>Pencegahan </a:t>
            </a:r>
            <a:r>
              <a:rPr lang="id-ID" sz="2000" dirty="0"/>
              <a:t>sekunder mengutamakan pada penguatan internal lines of resistance, mengurangi reaksi dan meningkatkan faktor-faktor resisten sehingga melindungi struktur dasar melalui tindakan-tindakan yang tepat sesuai gejala. </a:t>
            </a:r>
            <a:endParaRPr lang="id-ID" sz="2000" dirty="0" smtClean="0"/>
          </a:p>
          <a:p>
            <a:endParaRPr lang="id-ID" sz="2000" dirty="0"/>
          </a:p>
          <a:p>
            <a:r>
              <a:rPr lang="id-ID" sz="2000" dirty="0" smtClean="0"/>
              <a:t>Tujuannya </a:t>
            </a:r>
            <a:r>
              <a:rPr lang="id-ID" sz="2000" dirty="0"/>
              <a:t>adalah untuk memperoleh kestabilan sistem secara optimal dan memelihara energi. </a:t>
            </a:r>
            <a:endParaRPr lang="id-ID" sz="2000" dirty="0" smtClean="0"/>
          </a:p>
          <a:p>
            <a:endParaRPr lang="id-ID" sz="2000" dirty="0"/>
          </a:p>
          <a:p>
            <a:r>
              <a:rPr lang="id-ID" sz="2000" dirty="0" smtClean="0"/>
              <a:t>Jika </a:t>
            </a:r>
            <a:r>
              <a:rPr lang="id-ID" sz="2000" dirty="0"/>
              <a:t>pencegahan sekunder tidak berhasil dan rekonstitusi tidak terjadi maka struktur dasar tidak dapat mendukung sistem dan intervensi-intervensinya sehingga bisa menyebabkan kematian.</a:t>
            </a:r>
          </a:p>
        </p:txBody>
      </p:sp>
    </p:spTree>
    <p:extLst>
      <p:ext uri="{BB962C8B-B14F-4D97-AF65-F5344CB8AC3E}">
        <p14:creationId xmlns:p14="http://schemas.microsoft.com/office/powerpoint/2010/main" val="1649332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id-ID" dirty="0">
                <a:effectLst/>
              </a:rPr>
              <a:t>Pencegahan </a:t>
            </a:r>
            <a:r>
              <a:rPr lang="id-ID" dirty="0" smtClean="0">
                <a:effectLst/>
              </a:rPr>
              <a:t>Tersier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755576" y="1484784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Dilakukan setelah sistem ditangani dengan strategi-strategi pencegahan sekunder</a:t>
            </a:r>
            <a:r>
              <a:rPr lang="id-ID" sz="2000" dirty="0" smtClean="0"/>
              <a:t>.</a:t>
            </a:r>
          </a:p>
          <a:p>
            <a:endParaRPr lang="id-ID" sz="2000" dirty="0"/>
          </a:p>
          <a:p>
            <a:r>
              <a:rPr lang="id-ID" sz="2000" dirty="0" smtClean="0"/>
              <a:t>Pencegahan </a:t>
            </a:r>
            <a:r>
              <a:rPr lang="id-ID" sz="2000" dirty="0"/>
              <a:t>tersier difokuskan pada perbaikan kembali ke arah stabilitas sistem klien secara optimal. </a:t>
            </a:r>
            <a:endParaRPr lang="id-ID" sz="2000" dirty="0" smtClean="0"/>
          </a:p>
          <a:p>
            <a:endParaRPr lang="id-ID" sz="2000" dirty="0"/>
          </a:p>
          <a:p>
            <a:r>
              <a:rPr lang="id-ID" sz="2000" dirty="0" smtClean="0"/>
              <a:t>Tujuan </a:t>
            </a:r>
            <a:r>
              <a:rPr lang="id-ID" sz="2000" dirty="0"/>
              <a:t>utamanya adalah untuk memperkuat resistansi terhadap stressor untuk mencegah reaksi timbul kembali atau regresi, sehingga dapat mempertahankan energi. </a:t>
            </a:r>
            <a:endParaRPr lang="id-ID" sz="2000" dirty="0" smtClean="0"/>
          </a:p>
          <a:p>
            <a:endParaRPr lang="id-ID" sz="2000" dirty="0"/>
          </a:p>
          <a:p>
            <a:r>
              <a:rPr lang="id-ID" sz="2000" dirty="0" smtClean="0"/>
              <a:t>Pencegahan </a:t>
            </a:r>
            <a:r>
              <a:rPr lang="id-ID" sz="2000" dirty="0"/>
              <a:t>tersier cenderung untuk kembali pada pencegahan primer</a:t>
            </a:r>
          </a:p>
        </p:txBody>
      </p:sp>
    </p:spTree>
    <p:extLst>
      <p:ext uri="{BB962C8B-B14F-4D97-AF65-F5344CB8AC3E}">
        <p14:creationId xmlns:p14="http://schemas.microsoft.com/office/powerpoint/2010/main" val="2940546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600200"/>
          </a:xfrm>
        </p:spPr>
        <p:txBody>
          <a:bodyPr/>
          <a:lstStyle/>
          <a:p>
            <a:r>
              <a:rPr lang="id-ID" dirty="0" smtClean="0"/>
              <a:t>Semoga Bermanfaat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3330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50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id-ID" dirty="0" smtClean="0"/>
              <a:t>Traksi kulit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 fontScale="85000" lnSpcReduction="10000"/>
          </a:bodyPr>
          <a:lstStyle/>
          <a:p>
            <a:r>
              <a:rPr lang="id-ID" sz="2800" dirty="0" smtClean="0"/>
              <a:t>Digunakan untuk perawatan sementara jika diperlukan kekuatan ringan atau berkelanjutan. </a:t>
            </a:r>
          </a:p>
          <a:p>
            <a:r>
              <a:rPr lang="id-ID" sz="2800" dirty="0" smtClean="0"/>
              <a:t>Bobot seberat lima pon (2,26 kg) sampai tujuh pon (3,17 kg) melekat pada kulit melalui perekat atau pita non-perekat, dengan tali pengikat, atau manset. </a:t>
            </a:r>
          </a:p>
          <a:p>
            <a:r>
              <a:rPr lang="id-ID" sz="2800" dirty="0" smtClean="0"/>
              <a:t>Pertahankan sirkulasi yang baik ke bagian anggota tubuh di luar titik di mana traksi diterapkan.</a:t>
            </a:r>
            <a:endParaRPr lang="id-ID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442" y="2060848"/>
            <a:ext cx="365816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69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id-ID" dirty="0" smtClean="0"/>
              <a:t>Traksi Kulit</a:t>
            </a:r>
            <a:endParaRPr lang="id-ID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id-ID" b="1" dirty="0" smtClean="0">
                <a:solidFill>
                  <a:srgbClr val="800000"/>
                </a:solidFill>
                <a:latin typeface="Comic Sans MS" pitchFamily="66" charset="0"/>
              </a:rPr>
              <a:t>Traksi </a:t>
            </a:r>
            <a:r>
              <a:rPr lang="en-US" b="1" dirty="0" smtClean="0">
                <a:solidFill>
                  <a:srgbClr val="800000"/>
                </a:solidFill>
                <a:latin typeface="Comic Sans MS" pitchFamily="66" charset="0"/>
              </a:rPr>
              <a:t>Dunlop’s</a:t>
            </a:r>
            <a:endParaRPr lang="id-ID" b="1" dirty="0" smtClean="0">
              <a:solidFill>
                <a:srgbClr val="800000"/>
              </a:solidFill>
              <a:latin typeface="Comic Sans MS" pitchFamily="66" charset="0"/>
            </a:endParaRPr>
          </a:p>
          <a:p>
            <a:r>
              <a:rPr lang="id-ID" b="1" dirty="0" smtClean="0">
                <a:latin typeface="Comic Sans MS" pitchFamily="66" charset="0"/>
              </a:rPr>
              <a:t>Traksi </a:t>
            </a:r>
            <a:r>
              <a:rPr lang="en-US" b="1" dirty="0" smtClean="0">
                <a:latin typeface="Comic Sans MS" pitchFamily="66" charset="0"/>
              </a:rPr>
              <a:t>Pelvic </a:t>
            </a:r>
            <a:endParaRPr lang="id-ID" b="1" dirty="0" smtClean="0">
              <a:latin typeface="Comic Sans MS" pitchFamily="66" charset="0"/>
            </a:endParaRPr>
          </a:p>
          <a:p>
            <a:r>
              <a:rPr lang="id-ID" b="1" dirty="0">
                <a:latin typeface="Comic Sans MS" pitchFamily="66" charset="0"/>
              </a:rPr>
              <a:t>Traksi </a:t>
            </a:r>
            <a:r>
              <a:rPr lang="en-US" b="1" dirty="0" smtClean="0">
                <a:latin typeface="Comic Sans MS" pitchFamily="66" charset="0"/>
              </a:rPr>
              <a:t>Buck’s</a:t>
            </a:r>
            <a:endParaRPr lang="id-ID" b="1" dirty="0" smtClean="0">
              <a:latin typeface="Comic Sans MS" pitchFamily="66" charset="0"/>
            </a:endParaRPr>
          </a:p>
          <a:p>
            <a:r>
              <a:rPr lang="id-ID" b="1" dirty="0">
                <a:latin typeface="Comic Sans MS" pitchFamily="66" charset="0"/>
              </a:rPr>
              <a:t>Traksi </a:t>
            </a:r>
            <a:r>
              <a:rPr lang="en-US" b="1" dirty="0" smtClean="0">
                <a:latin typeface="Comic Sans MS" pitchFamily="66" charset="0"/>
              </a:rPr>
              <a:t>Russell’s</a:t>
            </a:r>
            <a:endParaRPr lang="id-ID" b="1" dirty="0" smtClean="0">
              <a:latin typeface="Comic Sans MS" pitchFamily="66" charset="0"/>
            </a:endParaRPr>
          </a:p>
          <a:p>
            <a:r>
              <a:rPr lang="id-ID" b="1" dirty="0">
                <a:latin typeface="Comic Sans MS" pitchFamily="66" charset="0"/>
              </a:rPr>
              <a:t>Traksi </a:t>
            </a:r>
            <a:r>
              <a:rPr lang="en-US" b="1" dirty="0" smtClean="0">
                <a:latin typeface="Comic Sans MS" pitchFamily="66" charset="0"/>
              </a:rPr>
              <a:t>Bryant’s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84551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23392" y="228600"/>
            <a:ext cx="6400800" cy="1219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Comic Sans MS" pitchFamily="66" charset="0"/>
              </a:rPr>
              <a:t>Skin Traction: </a:t>
            </a:r>
            <a:r>
              <a:rPr lang="id-ID" sz="3600" b="1" dirty="0" smtClean="0">
                <a:solidFill>
                  <a:srgbClr val="800000"/>
                </a:solidFill>
                <a:latin typeface="Comic Sans MS" pitchFamily="66" charset="0"/>
              </a:rPr>
              <a:t/>
            </a:r>
            <a:br>
              <a:rPr lang="id-ID" sz="3600" b="1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en-US" sz="3600" b="1" dirty="0" smtClean="0">
                <a:solidFill>
                  <a:srgbClr val="800000"/>
                </a:solidFill>
                <a:latin typeface="Comic Sans MS" pitchFamily="66" charset="0"/>
              </a:rPr>
              <a:t>Dunlop’s </a:t>
            </a:r>
            <a:r>
              <a:rPr lang="en-US" sz="3600" b="1" dirty="0">
                <a:solidFill>
                  <a:srgbClr val="800000"/>
                </a:solidFill>
                <a:latin typeface="Comic Sans MS" pitchFamily="66" charset="0"/>
              </a:rPr>
              <a:t>Traction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23392" y="48006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0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0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9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0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0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b="1">
              <a:latin typeface="Comic Sans MS" pitchFamily="66" charset="0"/>
            </a:endParaRPr>
          </a:p>
        </p:txBody>
      </p:sp>
      <p:pic>
        <p:nvPicPr>
          <p:cNvPr id="6" name="Picture 5" descr="NU216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88" y="3477195"/>
            <a:ext cx="6324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19969" y="2021507"/>
            <a:ext cx="624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21816" y="1726500"/>
            <a:ext cx="652259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d-ID" sz="2400" dirty="0" smtClean="0"/>
              <a:t>Traksi kulit Dunlop diterapkan pada anak-anak dengan fraktur lengan atas tertentu yang perlu tetap dalam posisi tertekuk untuk mencegah masalah dengan sirkulasi dan saraf di sekitar siku</a:t>
            </a:r>
            <a:r>
              <a:rPr lang="en-US" sz="2400" dirty="0" smtClean="0">
                <a:solidFill>
                  <a:srgbClr val="800000"/>
                </a:solidFill>
                <a:latin typeface="Comic Sans MS" pitchFamily="66" charset="0"/>
              </a:rPr>
              <a:t>.</a:t>
            </a:r>
            <a:endParaRPr lang="en-US" sz="2400" dirty="0">
              <a:solidFill>
                <a:srgbClr val="8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2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>
          <a:xfrm>
            <a:off x="1479848" y="228600"/>
            <a:ext cx="6400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omic Sans MS" pitchFamily="66" charset="0"/>
              </a:rPr>
              <a:t>Skin Traction: Pelvic Traction</a:t>
            </a: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1403648" y="1489333"/>
            <a:ext cx="6400800" cy="15603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id-ID" sz="2800" dirty="0" smtClean="0"/>
              <a:t>Traksi Pelvis diterapkan ke tulang belakang bawah dengan sabuk di sekitar pinggang</a:t>
            </a:r>
            <a:endParaRPr lang="en-US" sz="2800" dirty="0">
              <a:solidFill>
                <a:srgbClr val="800000"/>
              </a:solidFill>
            </a:endParaRPr>
          </a:p>
        </p:txBody>
      </p:sp>
      <p:pic>
        <p:nvPicPr>
          <p:cNvPr id="8" name="Picture 12" descr="pelvic_traction_ki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7" y="3717032"/>
            <a:ext cx="3048000" cy="25146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zu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0832"/>
            <a:ext cx="3276600" cy="2667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9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28600"/>
            <a:ext cx="6400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omic Sans MS" pitchFamily="66" charset="0"/>
              </a:rPr>
              <a:t>Skin Traction: Buck’s Skin Traction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115616" y="48768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Buck’s skin traction is used to treat knee injuries other than fractures. This kind of traction is used to stabilize the knee and reduce muscle spasms.</a:t>
            </a:r>
            <a:endParaRPr lang="en-US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Picture 7" descr="bu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16" y="1524000"/>
            <a:ext cx="4724400" cy="297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344</TotalTime>
  <Words>935</Words>
  <Application>Microsoft Office PowerPoint</Application>
  <PresentationFormat>On-screen Show (4:3)</PresentationFormat>
  <Paragraphs>139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Executive</vt:lpstr>
      <vt:lpstr>Intervensi Keperawatan pada sistem muskuloskeletal</vt:lpstr>
      <vt:lpstr>Traksi</vt:lpstr>
      <vt:lpstr>PowerPoint Presentation</vt:lpstr>
      <vt:lpstr>PowerPoint Presentation</vt:lpstr>
      <vt:lpstr>Traksi kulit</vt:lpstr>
      <vt:lpstr>Traksi Kulit</vt:lpstr>
      <vt:lpstr>Skin Traction:  Dunlop’s Traction</vt:lpstr>
      <vt:lpstr>Skin Traction: Pelvic Traction</vt:lpstr>
      <vt:lpstr>Skin Traction: Buck’s Skin Traction</vt:lpstr>
      <vt:lpstr>Skin Traction: Russell’s Traction</vt:lpstr>
      <vt:lpstr>Skin Traction: Bryant’s Traction</vt:lpstr>
      <vt:lpstr>PowerPoint Presentation</vt:lpstr>
      <vt:lpstr>Skeletal Traction: Halo </vt:lpstr>
      <vt:lpstr>Skeletal Traction: Tibia Pin</vt:lpstr>
      <vt:lpstr>PowerPoint Presentation</vt:lpstr>
      <vt:lpstr>PowerPoint Presentation</vt:lpstr>
      <vt:lpstr>DRESSING/BANDAGE APPLICATION</vt:lpstr>
      <vt:lpstr>SIGNS THAT THE BANDAGE IS TOO TIGHT</vt:lpstr>
      <vt:lpstr>Ankle/Foot Spica</vt:lpstr>
      <vt:lpstr>Lower Leg Spiral Bandage and  Hip Spica</vt:lpstr>
      <vt:lpstr>Shoulder Spica</vt:lpstr>
      <vt:lpstr>Elbow</vt:lpstr>
      <vt:lpstr>Hand/Fingers</vt:lpstr>
      <vt:lpstr>Peran dan fungsi perawat, serta fungsi advokasi  perawat pada gangguan muskuloskeletal</vt:lpstr>
      <vt:lpstr>Care Giver</vt:lpstr>
      <vt:lpstr>Client Advocate</vt:lpstr>
      <vt:lpstr>Counsellor</vt:lpstr>
      <vt:lpstr>Educator</vt:lpstr>
      <vt:lpstr>Collaborator</vt:lpstr>
      <vt:lpstr>PENCEGAHAN PRIMER, SEKUNDER DAN TERSIER MASALAH SISTEM MUSKULOSKELETAL</vt:lpstr>
      <vt:lpstr>Pencegahan primer </vt:lpstr>
      <vt:lpstr>Pencegahan sekunder</vt:lpstr>
      <vt:lpstr>Pencegahan Tersier</vt:lpstr>
      <vt:lpstr>Semoga Bermanfaat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Intervensi Keperawatan pada sistem muskuloskeletal</dc:title>
  <dc:creator>ABDUL Q</dc:creator>
  <cp:lastModifiedBy>ABDUL Q</cp:lastModifiedBy>
  <cp:revision>21</cp:revision>
  <dcterms:created xsi:type="dcterms:W3CDTF">2018-11-21T03:46:31Z</dcterms:created>
  <dcterms:modified xsi:type="dcterms:W3CDTF">2020-10-23T02:30:11Z</dcterms:modified>
</cp:coreProperties>
</file>