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73" r:id="rId7"/>
    <p:sldId id="275" r:id="rId8"/>
    <p:sldId id="277" r:id="rId9"/>
    <p:sldId id="279" r:id="rId10"/>
    <p:sldId id="280" r:id="rId11"/>
    <p:sldId id="278" r:id="rId12"/>
    <p:sldId id="281" r:id="rId13"/>
    <p:sldId id="286" r:id="rId14"/>
    <p:sldId id="287" r:id="rId15"/>
    <p:sldId id="289" r:id="rId16"/>
    <p:sldId id="288" r:id="rId17"/>
    <p:sldId id="290" r:id="rId18"/>
    <p:sldId id="284" r:id="rId19"/>
    <p:sldId id="257" r:id="rId20"/>
    <p:sldId id="270" r:id="rId21"/>
  </p:sldIdLst>
  <p:sldSz cx="18288000" cy="10287000"/>
  <p:notesSz cx="6858000" cy="9144000"/>
  <p:embeddedFontLst>
    <p:embeddedFont>
      <p:font typeface="Anton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icrosoft Sans Serif" panose="020B0604020202020204" pitchFamily="34" charset="0"/>
      <p:regular r:id="rId27"/>
    </p:embeddedFont>
    <p:embeddedFont>
      <p:font typeface="Muli" panose="020B0604020202020204" charset="0"/>
      <p:regular r:id="rId28"/>
    </p:embeddedFont>
    <p:embeddedFont>
      <p:font typeface="Muli Bold" panose="020B0604020202020204" charset="0"/>
      <p:regular r:id="rId29"/>
    </p:embeddedFont>
    <p:embeddedFont>
      <p:font typeface="Muli Light" panose="020B0604020202020204" charset="0"/>
      <p:regular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49689" y="0"/>
            <a:ext cx="10788622" cy="10287000"/>
            <a:chOff x="0" y="0"/>
            <a:chExt cx="284144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1448" cy="2709333"/>
            </a:xfrm>
            <a:custGeom>
              <a:avLst/>
              <a:gdLst/>
              <a:ahLst/>
              <a:cxnLst/>
              <a:rect l="l" t="t" r="r" b="b"/>
              <a:pathLst>
                <a:path w="2841448" h="2709333">
                  <a:moveTo>
                    <a:pt x="0" y="0"/>
                  </a:moveTo>
                  <a:lnTo>
                    <a:pt x="2841448" y="0"/>
                  </a:lnTo>
                  <a:lnTo>
                    <a:pt x="2841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1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60155" y="3344870"/>
            <a:ext cx="10167690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9"/>
              </a:lnSpc>
            </a:pPr>
            <a:r>
              <a:rPr lang="en-US" sz="10000" spc="749" dirty="0">
                <a:solidFill>
                  <a:srgbClr val="FFFBF7"/>
                </a:solidFill>
                <a:latin typeface="Anton"/>
              </a:rPr>
              <a:t>THE HEALTH OF BELIEF MODELS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83182" y="8620894"/>
            <a:ext cx="1172163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FFFBF7"/>
                </a:solidFill>
                <a:latin typeface="Muli Light"/>
              </a:rPr>
              <a:t>TEORI DAN STRATEGI PERUBAHAN PERILAKU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953515"/>
            <a:ext cx="16230600" cy="137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15000" spc="453" dirty="0" err="1">
                <a:solidFill>
                  <a:srgbClr val="09418C"/>
                </a:solidFill>
                <a:latin typeface="Anton"/>
              </a:rPr>
              <a:t>R</a:t>
            </a:r>
            <a:r>
              <a:rPr lang="en-US" sz="9000" spc="453" dirty="0" err="1">
                <a:solidFill>
                  <a:srgbClr val="09418C"/>
                </a:solidFill>
                <a:latin typeface="Anton"/>
              </a:rPr>
              <a:t>angkuman</a:t>
            </a:r>
            <a:r>
              <a:rPr lang="en-US" sz="15000" spc="453" dirty="0">
                <a:solidFill>
                  <a:srgbClr val="09418C"/>
                </a:solidFill>
                <a:latin typeface="Anton"/>
              </a:rPr>
              <a:t> </a:t>
            </a:r>
            <a:r>
              <a:rPr lang="en-US" sz="9060" spc="453" dirty="0">
                <a:solidFill>
                  <a:srgbClr val="09418C"/>
                </a:solidFill>
                <a:latin typeface="Anton"/>
              </a:rPr>
              <a:t>BUKTI EMPIRIS HBM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09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4E45315C-976B-49DE-A0A9-11D39BF2D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655615"/>
              </p:ext>
            </p:extLst>
          </p:nvPr>
        </p:nvGraphicFramePr>
        <p:xfrm>
          <a:off x="1042554" y="2333380"/>
          <a:ext cx="16026248" cy="694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446">
                  <a:extLst>
                    <a:ext uri="{9D8B030D-6E8A-4147-A177-3AD203B41FA5}">
                      <a16:colId xmlns:a16="http://schemas.microsoft.com/office/drawing/2014/main" val="3169156598"/>
                    </a:ext>
                  </a:extLst>
                </a:gridCol>
                <a:gridCol w="1620116">
                  <a:extLst>
                    <a:ext uri="{9D8B030D-6E8A-4147-A177-3AD203B41FA5}">
                      <a16:colId xmlns:a16="http://schemas.microsoft.com/office/drawing/2014/main" val="3520282638"/>
                    </a:ext>
                  </a:extLst>
                </a:gridCol>
                <a:gridCol w="2003281">
                  <a:extLst>
                    <a:ext uri="{9D8B030D-6E8A-4147-A177-3AD203B41FA5}">
                      <a16:colId xmlns:a16="http://schemas.microsoft.com/office/drawing/2014/main" val="3319107145"/>
                    </a:ext>
                  </a:extLst>
                </a:gridCol>
                <a:gridCol w="2003281">
                  <a:extLst>
                    <a:ext uri="{9D8B030D-6E8A-4147-A177-3AD203B41FA5}">
                      <a16:colId xmlns:a16="http://schemas.microsoft.com/office/drawing/2014/main" val="3901316695"/>
                    </a:ext>
                  </a:extLst>
                </a:gridCol>
                <a:gridCol w="2450522">
                  <a:extLst>
                    <a:ext uri="{9D8B030D-6E8A-4147-A177-3AD203B41FA5}">
                      <a16:colId xmlns:a16="http://schemas.microsoft.com/office/drawing/2014/main" val="2766760026"/>
                    </a:ext>
                  </a:extLst>
                </a:gridCol>
                <a:gridCol w="1556040">
                  <a:extLst>
                    <a:ext uri="{9D8B030D-6E8A-4147-A177-3AD203B41FA5}">
                      <a16:colId xmlns:a16="http://schemas.microsoft.com/office/drawing/2014/main" val="2668995488"/>
                    </a:ext>
                  </a:extLst>
                </a:gridCol>
                <a:gridCol w="2003281">
                  <a:extLst>
                    <a:ext uri="{9D8B030D-6E8A-4147-A177-3AD203B41FA5}">
                      <a16:colId xmlns:a16="http://schemas.microsoft.com/office/drawing/2014/main" val="1585217344"/>
                    </a:ext>
                  </a:extLst>
                </a:gridCol>
                <a:gridCol w="2003281">
                  <a:extLst>
                    <a:ext uri="{9D8B030D-6E8A-4147-A177-3AD203B41FA5}">
                      <a16:colId xmlns:a16="http://schemas.microsoft.com/office/drawing/2014/main" val="2633901515"/>
                    </a:ext>
                  </a:extLst>
                </a:gridCol>
              </a:tblGrid>
              <a:tr h="1091235">
                <a:tc>
                  <a:txBody>
                    <a:bodyPr/>
                    <a:lstStyle/>
                    <a:p>
                      <a:r>
                        <a:rPr lang="en-US" sz="2600" dirty="0"/>
                        <a:t>Author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/>
                        <a:t>Tahun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Publikasi</a:t>
                      </a:r>
                      <a:r>
                        <a:rPr lang="en-US" sz="2600" dirty="0"/>
                        <a:t> 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/>
                        <a:t>Jumlah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Studi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Perceived Severity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Perceived Susceptibility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Perceived Benefit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Perceived Barrier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Note</a:t>
                      </a:r>
                      <a:endParaRPr lang="en-ID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76635"/>
                  </a:ext>
                </a:extLst>
              </a:tr>
              <a:tr h="1414085">
                <a:tc>
                  <a:txBody>
                    <a:bodyPr/>
                    <a:lstStyle/>
                    <a:p>
                      <a:r>
                        <a:rPr lang="en-US" sz="2600" dirty="0"/>
                        <a:t>Jans and Becker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1984 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46 </a:t>
                      </a:r>
                      <a:r>
                        <a:rPr lang="en-US" sz="2600" dirty="0" err="1"/>
                        <a:t>studi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30/37 (81%)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24/37</a:t>
                      </a:r>
                    </a:p>
                    <a:p>
                      <a:r>
                        <a:rPr lang="en-US" sz="2600" dirty="0"/>
                        <a:t>(65%)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29/37</a:t>
                      </a:r>
                    </a:p>
                    <a:p>
                      <a:r>
                        <a:rPr lang="en-US" sz="2600" dirty="0"/>
                        <a:t>(78%)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25/28</a:t>
                      </a:r>
                    </a:p>
                    <a:p>
                      <a:r>
                        <a:rPr lang="en-US" sz="2600" dirty="0"/>
                        <a:t>(89%)</a:t>
                      </a:r>
                      <a:endParaRPr lang="en-ID" sz="2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600" dirty="0" err="1"/>
                        <a:t>Pengukuran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setidaknya</a:t>
                      </a:r>
                      <a:r>
                        <a:rPr lang="en-US" sz="2600" dirty="0"/>
                        <a:t> pada 1 </a:t>
                      </a:r>
                      <a:r>
                        <a:rPr lang="en-US" sz="2600" dirty="0" err="1"/>
                        <a:t>konstruk</a:t>
                      </a:r>
                      <a:r>
                        <a:rPr lang="en-US" sz="2600" dirty="0"/>
                        <a:t> HBM (</a:t>
                      </a:r>
                      <a:r>
                        <a:rPr lang="en-US" sz="2600" dirty="0" err="1"/>
                        <a:t>Rasio</a:t>
                      </a:r>
                      <a:r>
                        <a:rPr lang="en-US" sz="2600" dirty="0"/>
                        <a:t>)</a:t>
                      </a:r>
                      <a:endParaRPr lang="en-ID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166094"/>
                  </a:ext>
                </a:extLst>
              </a:tr>
              <a:tr h="1091235">
                <a:tc>
                  <a:txBody>
                    <a:bodyPr/>
                    <a:lstStyle/>
                    <a:p>
                      <a:r>
                        <a:rPr lang="en-US" sz="2600" dirty="0"/>
                        <a:t>Zimmerman and </a:t>
                      </a:r>
                      <a:r>
                        <a:rPr lang="en-US" sz="2600" dirty="0" err="1"/>
                        <a:t>Vernberg</a:t>
                      </a:r>
                      <a:r>
                        <a:rPr lang="en-US" sz="2600" dirty="0"/>
                        <a:t> 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1994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30 </a:t>
                      </a:r>
                      <a:r>
                        <a:rPr lang="en-US" sz="2600" dirty="0" err="1"/>
                        <a:t>studi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36%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27%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56%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59%</a:t>
                      </a:r>
                      <a:endParaRPr lang="en-ID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962277"/>
                  </a:ext>
                </a:extLst>
              </a:tr>
              <a:tr h="1558907">
                <a:tc>
                  <a:txBody>
                    <a:bodyPr/>
                    <a:lstStyle/>
                    <a:p>
                      <a:r>
                        <a:rPr lang="en-US" sz="2600" dirty="0" err="1"/>
                        <a:t>Harisson</a:t>
                      </a:r>
                      <a:r>
                        <a:rPr lang="en-US" sz="2600" dirty="0"/>
                        <a:t>, </a:t>
                      </a:r>
                      <a:r>
                        <a:rPr lang="en-US" sz="2600" dirty="0" err="1"/>
                        <a:t>dkk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1992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16 </a:t>
                      </a:r>
                      <a:r>
                        <a:rPr lang="en-US" sz="2600" dirty="0" err="1"/>
                        <a:t>studi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0,15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0,08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0,13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-0,21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/>
                        <a:t>Semua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konstruksi</a:t>
                      </a:r>
                      <a:r>
                        <a:rPr lang="en-US" sz="2600" dirty="0"/>
                        <a:t> HBM </a:t>
                      </a:r>
                      <a:r>
                        <a:rPr lang="en-US" sz="2600" dirty="0" err="1"/>
                        <a:t>diukur</a:t>
                      </a:r>
                      <a:r>
                        <a:rPr lang="en-US" sz="2600" dirty="0"/>
                        <a:t> (Pearson R)</a:t>
                      </a:r>
                      <a:endParaRPr lang="en-ID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249136"/>
                  </a:ext>
                </a:extLst>
              </a:tr>
              <a:tr h="1558907">
                <a:tc>
                  <a:txBody>
                    <a:bodyPr/>
                    <a:lstStyle/>
                    <a:p>
                      <a:r>
                        <a:rPr lang="en-US" sz="2600" dirty="0" err="1"/>
                        <a:t>Carpenter,dkk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2010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18 </a:t>
                      </a:r>
                      <a:r>
                        <a:rPr lang="en-US" sz="2600" dirty="0" err="1"/>
                        <a:t>studi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0,153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0.053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0,273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0,303</a:t>
                      </a:r>
                      <a:endParaRPr lang="en-ID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/>
                        <a:t>Setidaknya</a:t>
                      </a:r>
                      <a:r>
                        <a:rPr lang="en-US" sz="2600" dirty="0"/>
                        <a:t> 1 </a:t>
                      </a:r>
                      <a:r>
                        <a:rPr lang="en-US" sz="2600" dirty="0" err="1"/>
                        <a:t>kontruk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diukur</a:t>
                      </a:r>
                      <a:r>
                        <a:rPr lang="en-US" sz="2600" dirty="0"/>
                        <a:t> (Pearson R)</a:t>
                      </a:r>
                      <a:endParaRPr lang="en-ID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4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83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1744" y="1992408"/>
            <a:ext cx="12730055" cy="1180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60"/>
              </a:lnSpc>
            </a:pPr>
            <a:r>
              <a:rPr lang="en-US" sz="9060" spc="453" dirty="0">
                <a:solidFill>
                  <a:srgbClr val="09418C"/>
                </a:solidFill>
                <a:latin typeface="Anton"/>
              </a:rPr>
              <a:t>KEKUATAN KONSTRUK HBM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11124" y="3746557"/>
            <a:ext cx="781759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i="1" spc="100" dirty="0">
                <a:latin typeface="Trebuchet MS" panose="020B0603020202020204" pitchFamily="34" charset="0"/>
                <a:ea typeface="Microsoft Sans Serif" panose="020B0604020202020204" pitchFamily="34" charset="0"/>
              </a:rPr>
              <a:t>Perceived Barrier</a:t>
            </a:r>
            <a:r>
              <a:rPr lang="id-ID" sz="2400" i="1" spc="100" dirty="0">
                <a:effectLst/>
                <a:latin typeface="Trebuchet MS" panose="020B0603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i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Microsoft Sans Serif" panose="020B0604020202020204" pitchFamily="34" charset="0"/>
              </a:rPr>
              <a:t>yang</a:t>
            </a:r>
            <a:r>
              <a:rPr lang="id-ID" sz="2400" i="1" spc="100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i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Microsoft Sans Serif" panose="020B0604020202020204" pitchFamily="34" charset="0"/>
              </a:rPr>
              <a:t>dirasakan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adalah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prediktor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konstruk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tunggal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yang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paling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kuat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di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semua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studi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dan</a:t>
            </a:r>
            <a:r>
              <a:rPr lang="id-ID" sz="2400" spc="135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perilaku (Carpenter, 2010; Harrison et al., 1992).</a:t>
            </a:r>
            <a:endParaRPr lang="en-US" sz="2400" dirty="0">
              <a:effectLst/>
              <a:highlight>
                <a:srgbClr val="FFFF00"/>
              </a:highlight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0" y="3299405"/>
            <a:ext cx="6506531" cy="59975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53289" y="3556057"/>
            <a:ext cx="1588992" cy="1485900"/>
            <a:chOff x="0" y="0"/>
            <a:chExt cx="418500" cy="391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500" cy="391348"/>
            </a:xfrm>
            <a:custGeom>
              <a:avLst/>
              <a:gdLst/>
              <a:ahLst/>
              <a:cxnLst/>
              <a:rect l="l" t="t" r="r" b="b"/>
              <a:pathLst>
                <a:path w="418500" h="391348">
                  <a:moveTo>
                    <a:pt x="0" y="0"/>
                  </a:moveTo>
                  <a:lnTo>
                    <a:pt x="418500" y="0"/>
                  </a:lnTo>
                  <a:lnTo>
                    <a:pt x="418500" y="391348"/>
                  </a:lnTo>
                  <a:lnTo>
                    <a:pt x="0" y="39134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8500" cy="429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11124" y="5237387"/>
            <a:ext cx="7817592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i="1" dirty="0">
                <a:effectLst/>
                <a:latin typeface="Trebuchet MS" panose="020B0603020202020204" pitchFamily="34" charset="0"/>
                <a:ea typeface="Microsoft Sans Serif" panose="020B0604020202020204" pitchFamily="34" charset="0"/>
              </a:rPr>
              <a:t>Perceived Benefit </a:t>
            </a:r>
            <a:r>
              <a:rPr lang="id-ID" sz="2400" i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Microsoft Sans Serif" panose="020B0604020202020204" pitchFamily="34" charset="0"/>
              </a:rPr>
              <a:t> yang dirasakan</a:t>
            </a:r>
            <a:r>
              <a:rPr lang="en-US" sz="2400" i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merupakan konstruksi terpenting kedua, dengan besaran dampak yang lebih tinggi pada perilaku pencegahan dan pengurangan risiko (vaksinasi influenza, pembatasan</a:t>
            </a:r>
            <a:r>
              <a:rPr lang="id-ID" sz="2400" spc="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keselamatan anak) dibandingkan perilaku pengobatan (kepatuhan terhadap obat atau rejimen medis).</a:t>
            </a:r>
            <a:endParaRPr lang="en-US" sz="2400" dirty="0">
              <a:effectLst/>
              <a:highlight>
                <a:srgbClr val="FFFF00"/>
              </a:highlight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753289" y="5270557"/>
            <a:ext cx="1588992" cy="1485900"/>
            <a:chOff x="0" y="0"/>
            <a:chExt cx="418500" cy="3913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8500" cy="391348"/>
            </a:xfrm>
            <a:custGeom>
              <a:avLst/>
              <a:gdLst/>
              <a:ahLst/>
              <a:cxnLst/>
              <a:rect l="l" t="t" r="r" b="b"/>
              <a:pathLst>
                <a:path w="418500" h="391348">
                  <a:moveTo>
                    <a:pt x="0" y="0"/>
                  </a:moveTo>
                  <a:lnTo>
                    <a:pt x="418500" y="0"/>
                  </a:lnTo>
                  <a:lnTo>
                    <a:pt x="418500" y="391348"/>
                  </a:lnTo>
                  <a:lnTo>
                    <a:pt x="0" y="39134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18500" cy="429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13521" y="3946582"/>
            <a:ext cx="186853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FFFBF7"/>
                </a:solidFill>
                <a:latin typeface="Muli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13521" y="5661082"/>
            <a:ext cx="186853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FFFBF7"/>
                </a:solidFill>
                <a:latin typeface="Muli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11124" y="7560799"/>
            <a:ext cx="8809476" cy="2284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i="1" dirty="0">
                <a:latin typeface="Trebuchet MS" panose="020B0603020202020204" pitchFamily="34" charset="0"/>
                <a:ea typeface="Microsoft Sans Serif" panose="020B0604020202020204" pitchFamily="34" charset="0"/>
              </a:rPr>
              <a:t> Perceived Susceptibility</a:t>
            </a:r>
            <a:r>
              <a:rPr lang="en-US" sz="2400" i="1" dirty="0">
                <a:highlight>
                  <a:srgbClr val="FFFF00"/>
                </a:highlight>
                <a:latin typeface="Trebuchet MS" panose="020B0603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i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Microsoft Sans Serif" panose="020B0604020202020204" pitchFamily="34" charset="0"/>
              </a:rPr>
              <a:t>yang dirasakan</a:t>
            </a:r>
            <a:r>
              <a:rPr lang="en-US" sz="2400" i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mengikuti pola yang sama dengan manfaat, menjadi prediktor yang lebih kuat terhadap perilaku kesehatan</a:t>
            </a:r>
            <a:r>
              <a:rPr lang="id-ID" sz="2400" spc="2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d-ID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preventif (Janz &amp; Becker, 1984), yang sebagian besar merupakan tindakan satu kali atau berkala, seperti melakukan tes skrining, dibandingkan perilaku berhenti merokok </a:t>
            </a:r>
            <a:r>
              <a:rPr lang="en-US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yang </a:t>
            </a:r>
            <a:r>
              <a:rPr lang="en-US" sz="2400" dirty="0" err="1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sepanjang</a:t>
            </a:r>
            <a:r>
              <a:rPr lang="en-US" sz="2400" dirty="0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</a:rPr>
              <a:t>waktu</a:t>
            </a:r>
            <a:endParaRPr lang="en-US" sz="2400" dirty="0">
              <a:solidFill>
                <a:srgbClr val="000000"/>
              </a:solidFill>
              <a:latin typeface="Mul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753289" y="7551641"/>
            <a:ext cx="1588992" cy="1485900"/>
            <a:chOff x="0" y="0"/>
            <a:chExt cx="418500" cy="3913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8500" cy="391348"/>
            </a:xfrm>
            <a:custGeom>
              <a:avLst/>
              <a:gdLst/>
              <a:ahLst/>
              <a:cxnLst/>
              <a:rect l="l" t="t" r="r" b="b"/>
              <a:pathLst>
                <a:path w="418500" h="391348">
                  <a:moveTo>
                    <a:pt x="0" y="0"/>
                  </a:moveTo>
                  <a:lnTo>
                    <a:pt x="418500" y="0"/>
                  </a:lnTo>
                  <a:lnTo>
                    <a:pt x="418500" y="391348"/>
                  </a:lnTo>
                  <a:lnTo>
                    <a:pt x="0" y="39134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18500" cy="429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592739" y="7889779"/>
            <a:ext cx="186853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>
                <a:solidFill>
                  <a:srgbClr val="FFFBF7"/>
                </a:solidFill>
                <a:latin typeface="Muli Bold"/>
              </a:rPr>
              <a:t>3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8535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9245" y="442019"/>
            <a:ext cx="16230600" cy="107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6000" spc="453" dirty="0">
                <a:solidFill>
                  <a:srgbClr val="09418C"/>
                </a:solidFill>
                <a:latin typeface="Anton"/>
              </a:rPr>
              <a:t>EFEKTIFITAS HBM DALAM MERUBAH PERILAKU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4800" y="2076450"/>
            <a:ext cx="8305801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Dasar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Teoritis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Kuat</a:t>
            </a:r>
            <a:r>
              <a:rPr lang="en-ID" sz="2400" dirty="0">
                <a:solidFill>
                  <a:srgbClr val="0D0D0D"/>
                </a:solidFill>
                <a:latin typeface="Söhne"/>
              </a:rPr>
              <a:t>. 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HBM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didasarkan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pada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prinsip-prinsip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psikologis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teruji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dipahami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dengan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baik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seperti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persepsi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risiko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motivasi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, dan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persepsi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terhadap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manfaat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hambatan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memberikan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kerangka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kerja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kokoh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untuk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memahami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perilaku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kesehatan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mengembangkan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intervensi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tepat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72599" y="2076450"/>
            <a:ext cx="8305801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Personalisasi</a:t>
            </a:r>
            <a:r>
              <a:rPr lang="en-ID" sz="2400" dirty="0">
                <a:solidFill>
                  <a:srgbClr val="0D0D0D"/>
                </a:solidFill>
                <a:latin typeface="Söhne"/>
              </a:rPr>
              <a:t>. 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HBM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memungkinkan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pendekatan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dapat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dipersonalisasi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terhadap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individu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dengan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memperhitungkan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persepsi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individu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tentang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risiko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manfaat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tertentu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Pendekatan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lebih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personal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dapat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meningkatkan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efektivitas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intervensi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11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8433449A-D6C5-4FCA-ACF3-E07D5F1A3906}"/>
              </a:ext>
            </a:extLst>
          </p:cNvPr>
          <p:cNvSpPr txBox="1"/>
          <p:nvPr/>
        </p:nvSpPr>
        <p:spPr>
          <a:xfrm>
            <a:off x="304800" y="4147901"/>
            <a:ext cx="8305800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Penggunaan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Pemicu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Pesan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Relevan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Model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mempertimbangkan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faktor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pemicu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seperti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informasi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dari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teman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keluarga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,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dapat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mempengaruhi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perilaku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kesehatan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Dengan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merancang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pesan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intervensi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relevan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dengan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pemicu-pemicu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efektivitasnya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dapat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latin typeface="Söhne"/>
              </a:rPr>
              <a:t>ditingkatkan</a:t>
            </a:r>
            <a:r>
              <a:rPr lang="en-ID" sz="24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52F80304-3F14-48CB-8671-FC692B7FC0B2}"/>
              </a:ext>
            </a:extLst>
          </p:cNvPr>
          <p:cNvSpPr txBox="1"/>
          <p:nvPr/>
        </p:nvSpPr>
        <p:spPr>
          <a:xfrm>
            <a:off x="9372599" y="4219254"/>
            <a:ext cx="8305801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Pengintegrasian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dengan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Pendekatan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Lain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: HBM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sering</a:t>
            </a:r>
            <a:r>
              <a:rPr lang="en-US" altLang="en-US" sz="2400" dirty="0">
                <a:solidFill>
                  <a:srgbClr val="000000"/>
                </a:solidFill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digunakan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bersama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pendekatan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lain,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seperti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teori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kognitif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lang="en-US" altLang="en-US" sz="2400" dirty="0" err="1">
                <a:solidFill>
                  <a:srgbClr val="0D0D0D"/>
                </a:solidFill>
                <a:latin typeface="Söhne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terencana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(TPB)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atau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teori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lang="en-US" altLang="en-US" sz="2400" dirty="0" err="1">
                <a:solidFill>
                  <a:srgbClr val="0D0D0D"/>
                </a:solidFill>
                <a:latin typeface="Söhne"/>
              </a:rPr>
              <a:t>terintegrasi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(IBT),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menyediakan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kerangka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kerja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lebih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komprehensif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merancang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intervensi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kesehatan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7995C5B-657B-4EFB-B912-44F9840EE569}"/>
              </a:ext>
            </a:extLst>
          </p:cNvPr>
          <p:cNvSpPr txBox="1"/>
          <p:nvPr/>
        </p:nvSpPr>
        <p:spPr>
          <a:xfrm>
            <a:off x="9372599" y="6391183"/>
            <a:ext cx="8305801" cy="25853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00"/>
                </a:solidFill>
                <a:latin typeface="Söhne"/>
              </a:rPr>
              <a:t>Note 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Meskipun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efektifitasnya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terbukti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banyak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konteks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penting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diingat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bahwa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setiap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individu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unik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respons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terhadap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intervensi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bervariasi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. Oleh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karena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itu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pendekatan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disesuaikan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individu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bersama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penggunaan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teknik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evaluasi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perbaikan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terus-menerus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merupakan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kunci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mengoptimalkan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efektivitas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HBM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merubah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kesehatan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0FC8A418-8A1D-47E3-8F1F-7845037B9477}"/>
              </a:ext>
            </a:extLst>
          </p:cNvPr>
          <p:cNvSpPr txBox="1"/>
          <p:nvPr/>
        </p:nvSpPr>
        <p:spPr>
          <a:xfrm>
            <a:off x="304798" y="6391183"/>
            <a:ext cx="8305801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Dukungan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Evidensial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: Bukti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empiris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menunjukkan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bahwa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intervensi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berbasis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HBM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meningkatkan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pengetahuan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sikap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,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kesehatan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termasuk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penggunaan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model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program-program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seperti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promosi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vaksinasi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pencegahan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HIV/AIDS,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pengobatan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penggunaan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tembakau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,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9986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619070" y="1417260"/>
            <a:ext cx="1530661" cy="3940617"/>
            <a:chOff x="0" y="0"/>
            <a:chExt cx="270933" cy="8851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53515"/>
            <a:ext cx="16230600" cy="137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15000" spc="453" dirty="0">
                <a:solidFill>
                  <a:srgbClr val="09418C"/>
                </a:solidFill>
                <a:latin typeface="Anton"/>
              </a:rPr>
              <a:t> </a:t>
            </a:r>
            <a:r>
              <a:rPr lang="en-US" sz="9060" spc="453" dirty="0">
                <a:solidFill>
                  <a:srgbClr val="09418C"/>
                </a:solidFill>
                <a:latin typeface="Anton"/>
              </a:rPr>
              <a:t>PENGUKURAN KONSTRUKSI HBM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44695" y="2567391"/>
            <a:ext cx="12539695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800" dirty="0" err="1">
                <a:solidFill>
                  <a:srgbClr val="0D0D0D"/>
                </a:solidFill>
                <a:latin typeface="Söhne"/>
              </a:rPr>
              <a:t>M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engukur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sejauh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mana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seseorang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percaya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bahwa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kondisi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kesehatan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memiliki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konsekuensi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serius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berpotensi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mematikan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Pertanyaan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dalam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instrumen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pengukuran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mungkin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mencakup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seberapa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serius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seseorang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percaya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tersebut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apakah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percaya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bahwa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tersebut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dapat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menyebabkan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kerusakan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fisik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sosial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4088" y="2672459"/>
            <a:ext cx="3940619" cy="131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ID" sz="3500" b="1" i="0" dirty="0">
                <a:solidFill>
                  <a:srgbClr val="0D0D0D"/>
                </a:solidFill>
                <a:effectLst/>
                <a:latin typeface="Söhne"/>
              </a:rPr>
              <a:t>1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Persepsi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Terhadap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Keparahan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pPr algn="ctr">
              <a:lnSpc>
                <a:spcPts val="3500"/>
              </a:lnSpc>
            </a:pP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(Perceived Severity)</a:t>
            </a:r>
            <a:endParaRPr lang="en-US" sz="2400" dirty="0">
              <a:solidFill>
                <a:srgbClr val="FFFBF7"/>
              </a:solidFill>
              <a:latin typeface="Muli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84969" y="7217940"/>
            <a:ext cx="12539695" cy="1923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ID" sz="2800" dirty="0" err="1">
                <a:solidFill>
                  <a:srgbClr val="0D0D0D"/>
                </a:solidFill>
                <a:latin typeface="Söhne"/>
              </a:rPr>
              <a:t>M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engukur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ejauh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mana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seseorang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percaya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bahwa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tindakan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pencegahan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perubahan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perilaku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akan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membawa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manfaat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bagi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kesehatan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Pertanyaan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dalam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instrumen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mungkin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mencakup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apakah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seseorang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percaya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bahwa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tindakan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mengurangi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risiko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terkena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meningkatkan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kesejahteraan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en-US" sz="2800" dirty="0">
              <a:solidFill>
                <a:srgbClr val="000000"/>
              </a:solidFill>
              <a:latin typeface="Muli Light"/>
            </a:endParaRP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700204" y="3613443"/>
            <a:ext cx="1368395" cy="4110245"/>
            <a:chOff x="0" y="0"/>
            <a:chExt cx="270933" cy="8851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12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40730B3D-9EA2-43F6-87EE-A38D26B0862E}"/>
              </a:ext>
            </a:extLst>
          </p:cNvPr>
          <p:cNvGrpSpPr/>
          <p:nvPr/>
        </p:nvGrpSpPr>
        <p:grpSpPr>
          <a:xfrm rot="-5400000">
            <a:off x="1649548" y="5934923"/>
            <a:ext cx="1540668" cy="4039285"/>
            <a:chOff x="0" y="0"/>
            <a:chExt cx="270933" cy="88510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19EB831C-81FE-4B68-818E-AF8191D14132}"/>
                </a:ext>
              </a:extLst>
            </p:cNvPr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3C324F5F-AF71-423C-A35A-5F95467DFE8C}"/>
                </a:ext>
              </a:extLst>
            </p:cNvPr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8">
            <a:extLst>
              <a:ext uri="{FF2B5EF4-FFF2-40B4-BE49-F238E27FC236}">
                <a16:creationId xmlns:a16="http://schemas.microsoft.com/office/drawing/2014/main" id="{AF6B8A56-7A65-4E52-BA90-1E3F1E17C83D}"/>
              </a:ext>
            </a:extLst>
          </p:cNvPr>
          <p:cNvSpPr txBox="1"/>
          <p:nvPr/>
        </p:nvSpPr>
        <p:spPr>
          <a:xfrm>
            <a:off x="4719605" y="4984368"/>
            <a:ext cx="12539695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Konstruksi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mengukur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sejauh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mana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individu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merasa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rentan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terhadap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kondisi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kesehatan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Pertanyaan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dalam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instrumen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mungkin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mencakup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seberapa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besar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kemungkinan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seseorang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untuk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terkena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tersebut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seberapa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besar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risiko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dibandingkan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dengan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orang lain.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5122CFBE-C129-4C55-985C-C31D60DDF808}"/>
              </a:ext>
            </a:extLst>
          </p:cNvPr>
          <p:cNvSpPr txBox="1"/>
          <p:nvPr/>
        </p:nvSpPr>
        <p:spPr>
          <a:xfrm>
            <a:off x="337846" y="7509490"/>
            <a:ext cx="3940619" cy="8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ID" sz="3500" b="1" dirty="0">
                <a:solidFill>
                  <a:srgbClr val="0D0D0D"/>
                </a:solidFill>
                <a:latin typeface="Söhne"/>
              </a:rPr>
              <a:t>3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Manfaat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Dirasakan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(Perceived Benefits)</a:t>
            </a:r>
            <a:endParaRPr lang="en-US" sz="2400" dirty="0">
              <a:solidFill>
                <a:srgbClr val="FFFBF7"/>
              </a:solidFill>
              <a:latin typeface="Muli Bold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93CF1248-BB96-4BFB-BB74-4BAA9B96C7B9}"/>
              </a:ext>
            </a:extLst>
          </p:cNvPr>
          <p:cNvSpPr txBox="1"/>
          <p:nvPr/>
        </p:nvSpPr>
        <p:spPr>
          <a:xfrm>
            <a:off x="303210" y="5038878"/>
            <a:ext cx="3940619" cy="131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ID" sz="3500" b="1" dirty="0">
                <a:solidFill>
                  <a:srgbClr val="0D0D0D"/>
                </a:solidFill>
                <a:latin typeface="Söhne"/>
              </a:rPr>
              <a:t>2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Persepsi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Terhadap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Kerentanan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(Perceived Susceptibility)</a:t>
            </a:r>
            <a:endParaRPr lang="en-US" sz="2400" dirty="0">
              <a:solidFill>
                <a:srgbClr val="FFFBF7"/>
              </a:solidFill>
              <a:latin typeface="Muli Bold"/>
            </a:endParaRPr>
          </a:p>
        </p:txBody>
      </p:sp>
    </p:spTree>
    <p:extLst>
      <p:ext uri="{BB962C8B-B14F-4D97-AF65-F5344CB8AC3E}">
        <p14:creationId xmlns:p14="http://schemas.microsoft.com/office/powerpoint/2010/main" val="84541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619070" y="1417260"/>
            <a:ext cx="1530661" cy="3940617"/>
            <a:chOff x="0" y="0"/>
            <a:chExt cx="270933" cy="8851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53515"/>
            <a:ext cx="16230600" cy="137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15000" spc="453" dirty="0">
                <a:solidFill>
                  <a:srgbClr val="09418C"/>
                </a:solidFill>
                <a:latin typeface="Anton"/>
              </a:rPr>
              <a:t> </a:t>
            </a:r>
            <a:r>
              <a:rPr lang="en-US" sz="9060" spc="453" dirty="0">
                <a:solidFill>
                  <a:srgbClr val="09418C"/>
                </a:solidFill>
                <a:latin typeface="Anton"/>
              </a:rPr>
              <a:t>PENGUKURAN KONSTRUKSI HBM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44695" y="2567391"/>
            <a:ext cx="12539695" cy="1723549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mengukur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hambatan-hambatan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rintangan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yang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dirasakan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oleh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individu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terhadap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mengadopsi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perilaku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pencegahan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perubahan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perilaku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Pertanyaan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dalam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instrumen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mungkin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mencakup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hambatan-hambatan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seperti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biaya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ketidaknyamanan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kekhawatiran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tentang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efek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samping</a:t>
            </a:r>
            <a:endParaRPr lang="en-ID" sz="2800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8330" y="2900076"/>
            <a:ext cx="3940619" cy="8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ID" sz="3500" b="1" dirty="0">
                <a:solidFill>
                  <a:srgbClr val="0D0D0D"/>
                </a:solidFill>
                <a:latin typeface="Söhne"/>
              </a:rPr>
              <a:t>4</a:t>
            </a:r>
            <a:r>
              <a:rPr lang="en-ID" sz="35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dirty="0" err="1">
                <a:solidFill>
                  <a:srgbClr val="0D0D0D"/>
                </a:solidFill>
                <a:latin typeface="Söhne"/>
              </a:rPr>
              <a:t>Hambatan</a:t>
            </a:r>
            <a:r>
              <a:rPr lang="en-ID" sz="2400" b="1" dirty="0">
                <a:solidFill>
                  <a:srgbClr val="0D0D0D"/>
                </a:solidFill>
                <a:latin typeface="Söhne"/>
              </a:rPr>
              <a:t> yang </a:t>
            </a:r>
            <a:r>
              <a:rPr lang="en-ID" sz="2400" b="1" dirty="0" err="1">
                <a:solidFill>
                  <a:srgbClr val="0D0D0D"/>
                </a:solidFill>
                <a:latin typeface="Söhne"/>
              </a:rPr>
              <a:t>Dirasakan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pPr algn="ctr">
              <a:lnSpc>
                <a:spcPts val="3500"/>
              </a:lnSpc>
            </a:pP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(Perceived Barriers)</a:t>
            </a:r>
            <a:endParaRPr lang="en-US" sz="2400" dirty="0">
              <a:solidFill>
                <a:srgbClr val="FFFBF7"/>
              </a:solidFill>
              <a:latin typeface="Muli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84969" y="7217940"/>
            <a:ext cx="12539695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mengukur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keyakinan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individu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tentang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kemampuan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untuk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mengadopsi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perilaku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pencegahan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perubahan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perilaku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Pertanyaan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dalam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instrumen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mungkin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mencakup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seberapa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yakin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seseorang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bahwa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dapat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mengatasi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hambatan-hambatan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dirasakan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berhasil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melakukan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tindakan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en-US" sz="2800" dirty="0">
              <a:solidFill>
                <a:srgbClr val="000000"/>
              </a:solidFill>
              <a:latin typeface="Muli Light"/>
            </a:endParaRP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729574" y="3450220"/>
            <a:ext cx="1368395" cy="3999367"/>
            <a:chOff x="0" y="0"/>
            <a:chExt cx="270933" cy="8851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13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40730B3D-9EA2-43F6-87EE-A38D26B0862E}"/>
              </a:ext>
            </a:extLst>
          </p:cNvPr>
          <p:cNvGrpSpPr/>
          <p:nvPr/>
        </p:nvGrpSpPr>
        <p:grpSpPr>
          <a:xfrm rot="-5400000">
            <a:off x="1649548" y="5934923"/>
            <a:ext cx="1540668" cy="4039285"/>
            <a:chOff x="0" y="0"/>
            <a:chExt cx="270933" cy="88510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19EB831C-81FE-4B68-818E-AF8191D14132}"/>
                </a:ext>
              </a:extLst>
            </p:cNvPr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3C324F5F-AF71-423C-A35A-5F95467DFE8C}"/>
                </a:ext>
              </a:extLst>
            </p:cNvPr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8">
            <a:extLst>
              <a:ext uri="{FF2B5EF4-FFF2-40B4-BE49-F238E27FC236}">
                <a16:creationId xmlns:a16="http://schemas.microsoft.com/office/drawing/2014/main" id="{AF6B8A56-7A65-4E52-BA90-1E3F1E17C83D}"/>
              </a:ext>
            </a:extLst>
          </p:cNvPr>
          <p:cNvSpPr txBox="1"/>
          <p:nvPr/>
        </p:nvSpPr>
        <p:spPr>
          <a:xfrm>
            <a:off x="4719605" y="4718622"/>
            <a:ext cx="12539695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Konstruksi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mengukur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stimulus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situasi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yang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dapat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mendorong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individu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untuk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mengadopsi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perilaku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pencegahan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perubahan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perilaku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Pertanyaan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dalam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instrumen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mungkin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mencakup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apakah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seseorang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pernah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mendengar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tentang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risiko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dari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sumber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tertentu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apakah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memiliki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pengalaman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pribadi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dengan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tersebut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5122CFBE-C129-4C55-985C-C31D60DDF808}"/>
              </a:ext>
            </a:extLst>
          </p:cNvPr>
          <p:cNvSpPr txBox="1"/>
          <p:nvPr/>
        </p:nvSpPr>
        <p:spPr>
          <a:xfrm>
            <a:off x="337846" y="7509490"/>
            <a:ext cx="3940619" cy="8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ID" sz="3500" b="1" i="0" dirty="0">
                <a:solidFill>
                  <a:srgbClr val="0D0D0D"/>
                </a:solidFill>
                <a:effectLst/>
                <a:latin typeface="Söhne"/>
              </a:rPr>
              <a:t>6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Keyakinan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pada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Kemampuan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(Self-Efficacy)</a:t>
            </a:r>
            <a:endParaRPr lang="en-US" sz="2400" dirty="0">
              <a:solidFill>
                <a:srgbClr val="FFFBF7"/>
              </a:solidFill>
              <a:latin typeface="Muli Bold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93CF1248-BB96-4BFB-BB74-4BAA9B96C7B9}"/>
              </a:ext>
            </a:extLst>
          </p:cNvPr>
          <p:cNvSpPr txBox="1"/>
          <p:nvPr/>
        </p:nvSpPr>
        <p:spPr>
          <a:xfrm>
            <a:off x="438330" y="4997603"/>
            <a:ext cx="3892134" cy="86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ID" sz="3500" b="1" i="0" dirty="0">
                <a:solidFill>
                  <a:srgbClr val="0D0D0D"/>
                </a:solidFill>
                <a:effectLst/>
                <a:latin typeface="Söhne"/>
              </a:rPr>
              <a:t>5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Faktor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400" b="1" i="0" dirty="0" err="1">
                <a:solidFill>
                  <a:srgbClr val="0D0D0D"/>
                </a:solidFill>
                <a:effectLst/>
                <a:latin typeface="Söhne"/>
              </a:rPr>
              <a:t>Pemicu</a:t>
            </a:r>
            <a:r>
              <a:rPr lang="en-ID" sz="2400" b="1" i="0" dirty="0">
                <a:solidFill>
                  <a:srgbClr val="0D0D0D"/>
                </a:solidFill>
                <a:effectLst/>
                <a:latin typeface="Söhne"/>
              </a:rPr>
              <a:t> (Cues of Action)</a:t>
            </a:r>
            <a:endParaRPr lang="en-US" sz="2400" dirty="0">
              <a:solidFill>
                <a:srgbClr val="FFFBF7"/>
              </a:solidFill>
              <a:latin typeface="Muli Bold"/>
            </a:endParaRPr>
          </a:p>
        </p:txBody>
      </p:sp>
    </p:spTree>
    <p:extLst>
      <p:ext uri="{BB962C8B-B14F-4D97-AF65-F5344CB8AC3E}">
        <p14:creationId xmlns:p14="http://schemas.microsoft.com/office/powerpoint/2010/main" val="375310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4894839"/>
            <a:ext cx="16337381" cy="4680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 dirty="0">
                <a:solidFill>
                  <a:srgbClr val="09418C"/>
                </a:solidFill>
                <a:latin typeface="Anton"/>
              </a:rPr>
              <a:t>APLIKASI TEORI HBM DALAM PENELITIAN PERILAKU PEMANFAATAN TENAGA KESEHATAN UNTUK PERTOLONGAN PERSALINAN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2093417"/>
            <a:ext cx="18288000" cy="2311454"/>
            <a:chOff x="0" y="0"/>
            <a:chExt cx="24384000" cy="30819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67354" b="13710"/>
            <a:stretch>
              <a:fillRect/>
            </a:stretch>
          </p:blipFill>
          <p:spPr>
            <a:xfrm>
              <a:off x="0" y="0"/>
              <a:ext cx="24384000" cy="308193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2">
            <a:extLst>
              <a:ext uri="{FF2B5EF4-FFF2-40B4-BE49-F238E27FC236}">
                <a16:creationId xmlns:a16="http://schemas.microsoft.com/office/drawing/2014/main" id="{99A8EE6B-DBF6-4097-A2F7-DD7DB2A4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4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4894839"/>
            <a:ext cx="16337381" cy="4680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 dirty="0">
                <a:solidFill>
                  <a:srgbClr val="09418C"/>
                </a:solidFill>
                <a:latin typeface="Anton"/>
              </a:rPr>
              <a:t>APLIKASI TEORI HBM DALAM PENYUSUNAN KUESIONER PENELITIAN TENTANG PERILAKU SARAPAN PAGI BAGI SISWA SD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2093417"/>
            <a:ext cx="18288000" cy="2311454"/>
            <a:chOff x="0" y="0"/>
            <a:chExt cx="24384000" cy="30819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67354" b="13710"/>
            <a:stretch>
              <a:fillRect/>
            </a:stretch>
          </p:blipFill>
          <p:spPr>
            <a:xfrm>
              <a:off x="0" y="0"/>
              <a:ext cx="24384000" cy="308193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7603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6827B8-7C83-B6BA-23B8-20E0D2478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" y="266700"/>
            <a:ext cx="10422259" cy="9220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683BB-0973-AD93-9F95-0BF84035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810" y="204354"/>
            <a:ext cx="8996190" cy="69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5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89907"/>
            <a:ext cx="13792200" cy="3360643"/>
            <a:chOff x="0" y="0"/>
            <a:chExt cx="2589621" cy="8851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9621" cy="885108"/>
            </a:xfrm>
            <a:custGeom>
              <a:avLst/>
              <a:gdLst/>
              <a:ahLst/>
              <a:cxnLst/>
              <a:rect l="l" t="t" r="r" b="b"/>
              <a:pathLst>
                <a:path w="2589621" h="885108">
                  <a:moveTo>
                    <a:pt x="0" y="0"/>
                  </a:moveTo>
                  <a:lnTo>
                    <a:pt x="2589621" y="0"/>
                  </a:lnTo>
                  <a:lnTo>
                    <a:pt x="2589621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89621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60232" y="4251807"/>
            <a:ext cx="4227767" cy="3360643"/>
            <a:chOff x="0" y="0"/>
            <a:chExt cx="5637023" cy="448085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618" r="14618"/>
            <a:stretch>
              <a:fillRect/>
            </a:stretch>
          </p:blipFill>
          <p:spPr>
            <a:xfrm>
              <a:off x="0" y="0"/>
              <a:ext cx="5637023" cy="448085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736665" y="2807901"/>
            <a:ext cx="8496705" cy="120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60"/>
              </a:lnSpc>
            </a:pPr>
            <a:r>
              <a:rPr lang="en-US" sz="9060" spc="453" dirty="0">
                <a:solidFill>
                  <a:srgbClr val="09418C"/>
                </a:solidFill>
                <a:latin typeface="Anton"/>
              </a:rPr>
              <a:t>REFERENSI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8201" y="4846278"/>
            <a:ext cx="124206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000"/>
              </a:lnSpc>
              <a:buAutoNum type="arabicPeriod"/>
            </a:pPr>
            <a:r>
              <a:rPr lang="en-US" sz="3000" dirty="0">
                <a:solidFill>
                  <a:srgbClr val="FFFBF7"/>
                </a:solidFill>
                <a:latin typeface="Muli Light"/>
              </a:rPr>
              <a:t>Karen G &amp; Barbara K. 2015. Health Behavior : Theory, Research and </a:t>
            </a:r>
            <a:r>
              <a:rPr lang="en-US" sz="3000" dirty="0" err="1">
                <a:solidFill>
                  <a:srgbClr val="FFFBF7"/>
                </a:solidFill>
                <a:latin typeface="Muli Light"/>
              </a:rPr>
              <a:t>Practice.Jossey</a:t>
            </a:r>
            <a:r>
              <a:rPr lang="en-US" sz="30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FFFBF7"/>
                </a:solidFill>
                <a:latin typeface="Muli Light"/>
              </a:rPr>
              <a:t>Boss.San</a:t>
            </a:r>
            <a:r>
              <a:rPr lang="en-US" sz="3000" dirty="0">
                <a:solidFill>
                  <a:srgbClr val="FFFBF7"/>
                </a:solidFill>
                <a:latin typeface="Muli Light"/>
              </a:rPr>
              <a:t> Francisco.</a:t>
            </a:r>
          </a:p>
          <a:p>
            <a:pPr marL="514350" indent="-514350">
              <a:lnSpc>
                <a:spcPts val="3000"/>
              </a:lnSpc>
              <a:buAutoNum type="arabicPeriod"/>
            </a:pPr>
            <a:r>
              <a:rPr lang="en-US" sz="3000" dirty="0" err="1">
                <a:solidFill>
                  <a:srgbClr val="FFFBF7"/>
                </a:solidFill>
                <a:latin typeface="Muli Light"/>
              </a:rPr>
              <a:t>Jeanett</a:t>
            </a:r>
            <a:r>
              <a:rPr lang="en-US" sz="3000" dirty="0">
                <a:solidFill>
                  <a:srgbClr val="FFFBF7"/>
                </a:solidFill>
                <a:latin typeface="Muli Light"/>
              </a:rPr>
              <a:t> RN.2021.Using the health  Belief Model to explore rural maternal utilization of skilled health personal of childbirth delivery : a qualitative study in three district of the east region of </a:t>
            </a:r>
            <a:r>
              <a:rPr lang="en-US" sz="3000" dirty="0" err="1">
                <a:solidFill>
                  <a:srgbClr val="FFFBF7"/>
                </a:solidFill>
                <a:latin typeface="Muli Light"/>
              </a:rPr>
              <a:t>Ghana.Journal</a:t>
            </a:r>
            <a:r>
              <a:rPr lang="en-US" sz="3000" dirty="0">
                <a:solidFill>
                  <a:srgbClr val="FFFBF7"/>
                </a:solidFill>
                <a:latin typeface="Muli Light"/>
              </a:rPr>
              <a:t> of Health Report.</a:t>
            </a:r>
          </a:p>
          <a:p>
            <a:pPr marL="514350" indent="-514350">
              <a:lnSpc>
                <a:spcPts val="3000"/>
              </a:lnSpc>
              <a:buAutoNum type="arabicPeriod"/>
            </a:pPr>
            <a:endParaRPr lang="en-US" sz="3000" dirty="0">
              <a:solidFill>
                <a:srgbClr val="FFFBF7"/>
              </a:solidFill>
              <a:latin typeface="Muli Ligh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FFFBF7"/>
                </a:solidFill>
                <a:latin typeface="Muli Bold"/>
              </a:rPr>
              <a:t>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5647" y="2276717"/>
            <a:ext cx="8496705" cy="120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 spc="453">
                <a:solidFill>
                  <a:srgbClr val="09418C"/>
                </a:solidFill>
                <a:latin typeface="Anton"/>
              </a:rPr>
              <a:t>OVERVIEW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593273" y="4149753"/>
            <a:ext cx="1028700" cy="3360643"/>
            <a:chOff x="0" y="0"/>
            <a:chExt cx="270933" cy="8851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07361" y="4545469"/>
            <a:ext cx="377719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Latar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Belakang</a:t>
            </a:r>
            <a:endParaRPr lang="en-US" sz="3000" dirty="0">
              <a:solidFill>
                <a:srgbClr val="000000"/>
              </a:solidFill>
              <a:latin typeface="Muli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07361" y="5285880"/>
            <a:ext cx="559200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Komponen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Utama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dalam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HBM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07361" y="6028830"/>
            <a:ext cx="449843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Operasionalisasi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HBM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07361" y="6771780"/>
            <a:ext cx="3777199" cy="40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Muli Light"/>
              </a:rPr>
              <a:t>Bukti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Empiris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HBM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49000" y="4487097"/>
            <a:ext cx="69342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Efektifitas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HBM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dlm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Mengubah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Perilaku</a:t>
            </a:r>
            <a:endParaRPr lang="en-US" sz="3000" dirty="0">
              <a:solidFill>
                <a:srgbClr val="000000"/>
              </a:solidFill>
              <a:latin typeface="Muli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044341" y="5199829"/>
            <a:ext cx="678645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Pengukuran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Konstruksi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HBM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44340" y="5996348"/>
            <a:ext cx="678645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Penerapan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HBM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dalam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Perilaku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Sarapan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Pagi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Bagi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Siswa</a:t>
            </a:r>
            <a:endParaRPr lang="en-US" sz="3000" dirty="0">
              <a:solidFill>
                <a:srgbClr val="000000"/>
              </a:solidFill>
              <a:latin typeface="Muli Ligh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535307" y="4149753"/>
            <a:ext cx="1028700" cy="3360643"/>
            <a:chOff x="0" y="0"/>
            <a:chExt cx="270933" cy="8851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625428" y="4523244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FFFBF7"/>
                </a:solidFill>
                <a:latin typeface="Muli 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25428" y="5263655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FFFBF7"/>
                </a:solidFill>
                <a:latin typeface="Muli Bold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25428" y="6006605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FFFBF7"/>
                </a:solidFill>
                <a:latin typeface="Muli Bold"/>
              </a:rPr>
              <a:t>03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25428" y="6743205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FFFBF7"/>
                </a:solidFill>
                <a:latin typeface="Muli Bold"/>
              </a:rPr>
              <a:t>04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86442" y="4479691"/>
            <a:ext cx="848458" cy="460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86442" y="523141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FFFBF7"/>
                </a:solidFill>
                <a:latin typeface="Muli Bold"/>
              </a:rPr>
              <a:t>06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634068" y="6038355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FFFBF7"/>
                </a:solidFill>
                <a:latin typeface="Muli Bold"/>
              </a:rPr>
              <a:t>07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77" b="-1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49689" y="0"/>
            <a:ext cx="10788622" cy="10287000"/>
            <a:chOff x="0" y="0"/>
            <a:chExt cx="284144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1448" cy="2709333"/>
            </a:xfrm>
            <a:custGeom>
              <a:avLst/>
              <a:gdLst/>
              <a:ahLst/>
              <a:cxnLst/>
              <a:rect l="l" t="t" r="r" b="b"/>
              <a:pathLst>
                <a:path w="2841448" h="2709333">
                  <a:moveTo>
                    <a:pt x="0" y="0"/>
                  </a:moveTo>
                  <a:lnTo>
                    <a:pt x="2841448" y="0"/>
                  </a:lnTo>
                  <a:lnTo>
                    <a:pt x="2841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1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60155" y="3344870"/>
            <a:ext cx="10167690" cy="388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9"/>
              </a:lnSpc>
            </a:pPr>
            <a:r>
              <a:rPr lang="en-US" sz="14999" spc="749">
                <a:solidFill>
                  <a:srgbClr val="FFFBF7"/>
                </a:solidFill>
                <a:latin typeface="Anton"/>
              </a:rPr>
              <a:t>THANK</a:t>
            </a:r>
          </a:p>
          <a:p>
            <a:pPr algn="ctr">
              <a:lnSpc>
                <a:spcPts val="14999"/>
              </a:lnSpc>
            </a:pPr>
            <a:r>
              <a:rPr lang="en-US" sz="14999" spc="749">
                <a:solidFill>
                  <a:srgbClr val="FFFBF7"/>
                </a:solidFill>
                <a:latin typeface="Anton"/>
              </a:rPr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41218" y="266700"/>
            <a:ext cx="12405563" cy="120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 dirty="0">
                <a:solidFill>
                  <a:srgbClr val="09418C"/>
                </a:solidFill>
                <a:latin typeface="Anton"/>
              </a:rPr>
              <a:t>LATAR BELAKANG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0998" y="4273656"/>
            <a:ext cx="17907001" cy="4288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Muli Light"/>
              </a:rPr>
              <a:t>Model HBM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mulai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dikembangkan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pada </a:t>
            </a:r>
            <a:r>
              <a:rPr lang="en-US" sz="5000" dirty="0" err="1">
                <a:solidFill>
                  <a:srgbClr val="000000"/>
                </a:solidFill>
                <a:latin typeface="Muli Light"/>
              </a:rPr>
              <a:t>tahun</a:t>
            </a:r>
            <a:r>
              <a:rPr lang="en-US" sz="5000" dirty="0">
                <a:solidFill>
                  <a:srgbClr val="000000"/>
                </a:solidFill>
                <a:latin typeface="Muli Light"/>
              </a:rPr>
              <a:t> 1950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oleh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psikolog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AS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untuk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menjelaskan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Muli Light"/>
              </a:rPr>
              <a:t>kegagalan</a:t>
            </a:r>
            <a:r>
              <a:rPr lang="en-US" sz="5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Muli Light"/>
              </a:rPr>
              <a:t>partisipasi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dalam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program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pencegahan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penyakit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TB.</a:t>
            </a:r>
          </a:p>
          <a:p>
            <a:pPr marL="457200" indent="-457200" algn="ctr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Muli Light"/>
            </a:endParaRPr>
          </a:p>
          <a:p>
            <a:pPr marL="457200" indent="-457200" algn="ctr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Partisipasi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masih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rendah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meskipun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sudah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ada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sarana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mobil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keliling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untuk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pemeriksaan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untuk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deteksi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penyakit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TB</a:t>
            </a:r>
          </a:p>
          <a:p>
            <a:pPr marL="457200" indent="-457200" algn="ctr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Muli Light"/>
            </a:endParaRPr>
          </a:p>
          <a:p>
            <a:pPr marL="457200" indent="-457200" algn="ctr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Dilakukan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beberapa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studi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dan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muncullah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teori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HBM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ini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, yang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dibangun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berdasarkan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Muli Light"/>
              </a:rPr>
              <a:t>prinsip</a:t>
            </a:r>
            <a:r>
              <a:rPr lang="en-US" sz="5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Muli Light"/>
              </a:rPr>
              <a:t>kognitif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mengedepankan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proses mental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seperti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berfikir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bernalar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dan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berhipotesis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</a:p>
          <a:p>
            <a:pPr marL="457200" indent="-457200" algn="ctr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Muli Light"/>
              </a:rPr>
              <a:t>Ahli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kognitif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percaya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bahwa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penguatan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dilakukan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 </a:t>
            </a:r>
            <a:r>
              <a:rPr lang="en-US" sz="5000" dirty="0" err="1">
                <a:solidFill>
                  <a:srgbClr val="000000"/>
                </a:solidFill>
                <a:latin typeface="Muli Light"/>
              </a:rPr>
              <a:t>mempengaruhi</a:t>
            </a:r>
            <a:r>
              <a:rPr lang="en-US" sz="5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Muli Light"/>
              </a:rPr>
              <a:t>ekspektasi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bukan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mempengaruhi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perilaku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secara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langsung</a:t>
            </a:r>
            <a:endParaRPr lang="en-US" sz="3000" dirty="0">
              <a:solidFill>
                <a:srgbClr val="000000"/>
              </a:solidFill>
              <a:latin typeface="Muli Ligh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1209487"/>
            <a:ext cx="18288000" cy="2311454"/>
            <a:chOff x="0" y="0"/>
            <a:chExt cx="24384000" cy="30819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67354" b="13710"/>
            <a:stretch>
              <a:fillRect/>
            </a:stretch>
          </p:blipFill>
          <p:spPr>
            <a:xfrm>
              <a:off x="0" y="0"/>
              <a:ext cx="24384000" cy="308193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37090" y="989855"/>
            <a:ext cx="14413820" cy="2346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15000" spc="453" dirty="0">
                <a:solidFill>
                  <a:srgbClr val="09418C"/>
                </a:solidFill>
                <a:latin typeface="Anton"/>
              </a:rPr>
              <a:t>6</a:t>
            </a:r>
            <a:r>
              <a:rPr lang="en-US" sz="9060" spc="453" dirty="0">
                <a:solidFill>
                  <a:srgbClr val="09418C"/>
                </a:solidFill>
                <a:latin typeface="Anton"/>
              </a:rPr>
              <a:t> KOMPONEN UTAMA HBM</a:t>
            </a:r>
          </a:p>
          <a:p>
            <a:pPr algn="ctr">
              <a:lnSpc>
                <a:spcPts val="9060"/>
              </a:lnSpc>
            </a:pPr>
            <a:r>
              <a:rPr lang="en-US" sz="9060" spc="453" dirty="0">
                <a:solidFill>
                  <a:srgbClr val="09418C"/>
                </a:solidFill>
                <a:latin typeface="Anton"/>
              </a:rPr>
              <a:t>(KONSTRUKSI HBM)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60479" y="4586977"/>
            <a:ext cx="496322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5000" b="1" dirty="0">
                <a:solidFill>
                  <a:srgbClr val="000000"/>
                </a:solidFill>
                <a:latin typeface="Muli Light"/>
              </a:rPr>
              <a:t>P</a:t>
            </a:r>
            <a:r>
              <a:rPr lang="en-US" sz="3500" b="1" dirty="0">
                <a:solidFill>
                  <a:srgbClr val="000000"/>
                </a:solidFill>
                <a:latin typeface="Muli Light"/>
              </a:rPr>
              <a:t>erceived Severity of Disease </a:t>
            </a:r>
          </a:p>
          <a:p>
            <a:pPr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Muli Light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Dirasakan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kerawanan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7860" y="3768414"/>
            <a:ext cx="848458" cy="489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000" dirty="0">
                <a:solidFill>
                  <a:srgbClr val="000000"/>
                </a:solidFill>
                <a:latin typeface="Muli Bold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19771" y="3695925"/>
            <a:ext cx="848458" cy="489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000" dirty="0">
                <a:solidFill>
                  <a:srgbClr val="000000"/>
                </a:solidFill>
                <a:latin typeface="Muli Bold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84810" y="3695925"/>
            <a:ext cx="848458" cy="489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000" dirty="0">
                <a:solidFill>
                  <a:srgbClr val="000000"/>
                </a:solidFill>
                <a:latin typeface="Muli Bol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62930" y="4600186"/>
            <a:ext cx="496322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5000" b="1" dirty="0">
                <a:solidFill>
                  <a:srgbClr val="000000"/>
                </a:solidFill>
                <a:latin typeface="Muli Light"/>
              </a:rPr>
              <a:t>P</a:t>
            </a:r>
            <a:r>
              <a:rPr lang="en-US" sz="3500" b="1" dirty="0">
                <a:solidFill>
                  <a:srgbClr val="000000"/>
                </a:solidFill>
                <a:latin typeface="Muli Light"/>
              </a:rPr>
              <a:t>erceived Susceptibility 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Dirasakan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kerasnya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92009" y="4580080"/>
            <a:ext cx="496322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5000" b="1" dirty="0" err="1">
                <a:solidFill>
                  <a:srgbClr val="000000"/>
                </a:solidFill>
                <a:latin typeface="Muli Light"/>
              </a:rPr>
              <a:t>P</a:t>
            </a:r>
            <a:r>
              <a:rPr lang="en-US" sz="3500" b="1" dirty="0" err="1">
                <a:solidFill>
                  <a:srgbClr val="000000"/>
                </a:solidFill>
                <a:latin typeface="Muli Light"/>
              </a:rPr>
              <a:t>received</a:t>
            </a:r>
            <a:r>
              <a:rPr lang="en-US" sz="3500" b="1" dirty="0">
                <a:solidFill>
                  <a:srgbClr val="000000"/>
                </a:solidFill>
                <a:latin typeface="Muli Light"/>
              </a:rPr>
              <a:t> Benefit</a:t>
            </a:r>
          </a:p>
          <a:p>
            <a:pPr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Muli Light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Dirasakan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manfaat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0479" y="7148266"/>
            <a:ext cx="496322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5000" b="1" dirty="0" err="1">
                <a:solidFill>
                  <a:srgbClr val="000000"/>
                </a:solidFill>
                <a:latin typeface="Muli Light"/>
              </a:rPr>
              <a:t>P</a:t>
            </a:r>
            <a:r>
              <a:rPr lang="en-US" sz="3500" b="1" dirty="0" err="1">
                <a:solidFill>
                  <a:srgbClr val="000000"/>
                </a:solidFill>
                <a:latin typeface="Muli Light"/>
              </a:rPr>
              <a:t>received</a:t>
            </a:r>
            <a:r>
              <a:rPr lang="en-US" sz="3500" b="1" dirty="0">
                <a:solidFill>
                  <a:srgbClr val="000000"/>
                </a:solidFill>
                <a:latin typeface="Muli Light"/>
              </a:rPr>
              <a:t> Barrier/</a:t>
            </a:r>
            <a:r>
              <a:rPr lang="en-US" sz="3500" b="1" dirty="0" err="1">
                <a:solidFill>
                  <a:srgbClr val="000000"/>
                </a:solidFill>
                <a:latin typeface="Muli Light"/>
              </a:rPr>
              <a:t>Preceived</a:t>
            </a:r>
            <a:r>
              <a:rPr lang="en-US" sz="3500" b="1" dirty="0">
                <a:solidFill>
                  <a:srgbClr val="000000"/>
                </a:solidFill>
                <a:latin typeface="Muli Light"/>
              </a:rPr>
              <a:t> threat</a:t>
            </a:r>
          </a:p>
          <a:p>
            <a:pPr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Muli Light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Dirasakan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hambatan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90151" y="6326246"/>
            <a:ext cx="848458" cy="489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000" dirty="0">
                <a:solidFill>
                  <a:srgbClr val="000000"/>
                </a:solidFill>
                <a:latin typeface="Muli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2930" y="7110833"/>
            <a:ext cx="496322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5000" b="1" dirty="0" err="1">
                <a:solidFill>
                  <a:srgbClr val="000000"/>
                </a:solidFill>
                <a:latin typeface="Muli Light"/>
              </a:rPr>
              <a:t>P</a:t>
            </a:r>
            <a:r>
              <a:rPr lang="en-US" sz="3500" b="1" dirty="0" err="1">
                <a:solidFill>
                  <a:srgbClr val="000000"/>
                </a:solidFill>
                <a:latin typeface="Muli Light"/>
              </a:rPr>
              <a:t>received</a:t>
            </a:r>
            <a:r>
              <a:rPr lang="en-US" sz="3500" b="1" dirty="0">
                <a:solidFill>
                  <a:srgbClr val="000000"/>
                </a:solidFill>
                <a:latin typeface="Muli Light"/>
              </a:rPr>
              <a:t> Self Efficacy </a:t>
            </a:r>
          </a:p>
          <a:p>
            <a:pPr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Muli Light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Dirasakan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kepercayaan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diri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02158" y="6202786"/>
            <a:ext cx="848458" cy="489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000" dirty="0">
                <a:solidFill>
                  <a:srgbClr val="000000"/>
                </a:solidFill>
                <a:latin typeface="Muli Bold"/>
              </a:rPr>
              <a:t>5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03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502795FE-91DB-4EA7-8C68-FA704330BAF6}"/>
              </a:ext>
            </a:extLst>
          </p:cNvPr>
          <p:cNvSpPr txBox="1"/>
          <p:nvPr/>
        </p:nvSpPr>
        <p:spPr>
          <a:xfrm>
            <a:off x="12050446" y="7148266"/>
            <a:ext cx="496322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5000" b="1" dirty="0">
                <a:solidFill>
                  <a:srgbClr val="000000"/>
                </a:solidFill>
                <a:latin typeface="Muli Light"/>
              </a:rPr>
              <a:t>C</a:t>
            </a:r>
            <a:r>
              <a:rPr lang="en-US" sz="3500" b="1" dirty="0">
                <a:solidFill>
                  <a:srgbClr val="000000"/>
                </a:solidFill>
                <a:latin typeface="Muli Light"/>
              </a:rPr>
              <a:t>ues to action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</a:p>
          <a:p>
            <a:pPr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Muli Light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Isyarat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untuk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bertindak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/factor </a:t>
            </a:r>
            <a:r>
              <a:rPr lang="en-US" sz="3000" dirty="0" err="1">
                <a:solidFill>
                  <a:srgbClr val="000000"/>
                </a:solidFill>
                <a:latin typeface="Muli Light"/>
              </a:rPr>
              <a:t>pemicu</a:t>
            </a:r>
            <a:r>
              <a:rPr lang="en-US" sz="3000" dirty="0">
                <a:solidFill>
                  <a:srgbClr val="000000"/>
                </a:solidFill>
                <a:latin typeface="Muli Light"/>
              </a:rPr>
              <a:t>)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BA07B7FC-AF92-4B94-AF50-76B4891B96FD}"/>
              </a:ext>
            </a:extLst>
          </p:cNvPr>
          <p:cNvSpPr txBox="1"/>
          <p:nvPr/>
        </p:nvSpPr>
        <p:spPr>
          <a:xfrm>
            <a:off x="13683598" y="6202786"/>
            <a:ext cx="848458" cy="489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000" dirty="0">
                <a:solidFill>
                  <a:srgbClr val="000000"/>
                </a:solidFill>
                <a:latin typeface="Muli Bold"/>
              </a:rPr>
              <a:t>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2047" y="2417575"/>
            <a:ext cx="5027026" cy="2344925"/>
            <a:chOff x="0" y="0"/>
            <a:chExt cx="1323990" cy="937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16280" y="2417573"/>
            <a:ext cx="10377902" cy="2344927"/>
            <a:chOff x="0" y="0"/>
            <a:chExt cx="1323990" cy="9374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97000" y="2521703"/>
            <a:ext cx="687755" cy="68775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9418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295825" y="439692"/>
            <a:ext cx="11696350" cy="117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spc="453" dirty="0">
                <a:solidFill>
                  <a:srgbClr val="09418C"/>
                </a:solidFill>
                <a:latin typeface="Anton"/>
              </a:rPr>
              <a:t>1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. </a:t>
            </a:r>
            <a:r>
              <a:rPr lang="en-US" sz="6000" spc="453" dirty="0" err="1">
                <a:solidFill>
                  <a:srgbClr val="09418C"/>
                </a:solidFill>
                <a:latin typeface="Anton"/>
              </a:rPr>
              <a:t>Preceived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 Severity Of Disease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7800" y="2632377"/>
            <a:ext cx="422906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Keyakinan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tentang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kemungkinan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terkena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suatu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penyakit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4452" y="1793220"/>
            <a:ext cx="334901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Definisi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endParaRPr lang="en-US" sz="3500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82416" y="1881457"/>
            <a:ext cx="1037790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Strategi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Intervensi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untuk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Mempengaruhi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53230" y="2594048"/>
            <a:ext cx="9355538" cy="1900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Tentukan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populasi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yang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beresiko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tidak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serta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tingkatannya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Personalisasikan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resiko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berdasarkan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karakteristik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atau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individu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Membuat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persepsi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individu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lebih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konsisten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dengan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resiko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sebenarnya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04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71E30A8-4BB7-4CB8-A759-A8564DBE9368}"/>
              </a:ext>
            </a:extLst>
          </p:cNvPr>
          <p:cNvSpPr txBox="1"/>
          <p:nvPr/>
        </p:nvSpPr>
        <p:spPr>
          <a:xfrm>
            <a:off x="1828800" y="5143500"/>
            <a:ext cx="12708179" cy="1178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spc="453" dirty="0">
                <a:solidFill>
                  <a:srgbClr val="09418C"/>
                </a:solidFill>
                <a:latin typeface="Anton"/>
              </a:rPr>
              <a:t>2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. </a:t>
            </a:r>
            <a:r>
              <a:rPr lang="en-US" sz="6000" spc="453" dirty="0" err="1">
                <a:solidFill>
                  <a:srgbClr val="09418C"/>
                </a:solidFill>
                <a:latin typeface="Anton"/>
              </a:rPr>
              <a:t>Preceived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 Susceptibility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76DD5141-A984-456A-8DCA-783C40612E15}"/>
              </a:ext>
            </a:extLst>
          </p:cNvPr>
          <p:cNvGrpSpPr/>
          <p:nvPr/>
        </p:nvGrpSpPr>
        <p:grpSpPr>
          <a:xfrm>
            <a:off x="1262829" y="7083096"/>
            <a:ext cx="5027026" cy="1427732"/>
            <a:chOff x="0" y="0"/>
            <a:chExt cx="1323990" cy="937463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429495CA-EEE7-4979-B3D5-8503737621A8}"/>
                </a:ext>
              </a:extLst>
            </p:cNvPr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45DC296F-08C2-4C30-BB39-550B00145D53}"/>
                </a:ext>
              </a:extLst>
            </p:cNvPr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F38DE48C-7C19-4D7E-A486-83759C1E7A17}"/>
              </a:ext>
            </a:extLst>
          </p:cNvPr>
          <p:cNvGrpSpPr/>
          <p:nvPr/>
        </p:nvGrpSpPr>
        <p:grpSpPr>
          <a:xfrm>
            <a:off x="6598786" y="7083093"/>
            <a:ext cx="10377902" cy="1427735"/>
            <a:chOff x="0" y="0"/>
            <a:chExt cx="1323990" cy="937463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0CCF26B-DA24-4EF2-8D44-4D01379A2D6C}"/>
                </a:ext>
              </a:extLst>
            </p:cNvPr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05B06FC8-6A0D-4E98-8ED9-052773379C32}"/>
                </a:ext>
              </a:extLst>
            </p:cNvPr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16">
            <a:extLst>
              <a:ext uri="{FF2B5EF4-FFF2-40B4-BE49-F238E27FC236}">
                <a16:creationId xmlns:a16="http://schemas.microsoft.com/office/drawing/2014/main" id="{02C0ED13-BBC7-4840-82E4-FDA1603B4C98}"/>
              </a:ext>
            </a:extLst>
          </p:cNvPr>
          <p:cNvSpPr txBox="1"/>
          <p:nvPr/>
        </p:nvSpPr>
        <p:spPr>
          <a:xfrm>
            <a:off x="1294452" y="6412243"/>
            <a:ext cx="334901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Definisi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endParaRPr lang="en-US" sz="3500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6BF35587-AF97-45B4-84BA-8130CC82F4B1}"/>
              </a:ext>
            </a:extLst>
          </p:cNvPr>
          <p:cNvSpPr txBox="1"/>
          <p:nvPr/>
        </p:nvSpPr>
        <p:spPr>
          <a:xfrm>
            <a:off x="6578004" y="6472121"/>
            <a:ext cx="1037790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Strategi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Intervensi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untuk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Mempengaruhi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E58A8323-303C-479B-8BBC-BE4610E79395}"/>
              </a:ext>
            </a:extLst>
          </p:cNvPr>
          <p:cNvSpPr txBox="1"/>
          <p:nvPr/>
        </p:nvSpPr>
        <p:spPr>
          <a:xfrm>
            <a:off x="1557898" y="7292344"/>
            <a:ext cx="4229067" cy="74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Keyakinan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tentang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keseriusan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tertular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suatu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penyakit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A7BEAB65-0A6F-4045-92C2-55A09A2A7982}"/>
              </a:ext>
            </a:extLst>
          </p:cNvPr>
          <p:cNvSpPr txBox="1"/>
          <p:nvPr/>
        </p:nvSpPr>
        <p:spPr>
          <a:xfrm>
            <a:off x="6853230" y="7251381"/>
            <a:ext cx="9355538" cy="74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Tentukan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konsekuensi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resiko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kondisi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Picu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emosi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seperti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kesusahan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penyesalan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dengan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gambar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908B2F24-4FAB-4315-836B-DB06D0044B75}"/>
              </a:ext>
            </a:extLst>
          </p:cNvPr>
          <p:cNvGrpSpPr/>
          <p:nvPr/>
        </p:nvGrpSpPr>
        <p:grpSpPr>
          <a:xfrm>
            <a:off x="6095896" y="7071568"/>
            <a:ext cx="687755" cy="687755"/>
            <a:chOff x="0" y="0"/>
            <a:chExt cx="812800" cy="812800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F1A99A8E-BE9C-4BD3-B872-90C066D59B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9418C"/>
            </a:solidFill>
          </p:spPr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74BC6233-1116-4A7D-9E2A-76B9F741E9C0}"/>
                </a:ext>
              </a:extLst>
            </p:cNvPr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882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2047" y="2608509"/>
            <a:ext cx="5027026" cy="2378589"/>
            <a:chOff x="0" y="0"/>
            <a:chExt cx="1323990" cy="937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33397" y="2643714"/>
            <a:ext cx="10377902" cy="2424989"/>
            <a:chOff x="0" y="0"/>
            <a:chExt cx="1323990" cy="9374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61353" y="2637768"/>
            <a:ext cx="687755" cy="68775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9418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24200" y="439692"/>
            <a:ext cx="12708179" cy="1178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spc="453" dirty="0">
                <a:solidFill>
                  <a:srgbClr val="09418C"/>
                </a:solidFill>
                <a:latin typeface="Anton"/>
              </a:rPr>
              <a:t>3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. </a:t>
            </a:r>
            <a:r>
              <a:rPr lang="en-US" sz="6000" spc="453" dirty="0" err="1">
                <a:solidFill>
                  <a:srgbClr val="09418C"/>
                </a:solidFill>
                <a:latin typeface="Anton"/>
              </a:rPr>
              <a:t>Preceived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 Benefit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68832" y="2806467"/>
            <a:ext cx="4506552" cy="1900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Keyakinan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tentang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aspek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positif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dari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penerapan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Kesehatan (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kemanjuran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tersebut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dalam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mengurangi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resiko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atau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konsekuensi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serius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53906" y="1888687"/>
            <a:ext cx="334901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Definisi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endParaRPr lang="en-US" sz="3500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28483" y="1903317"/>
            <a:ext cx="1037790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Strategi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Intervensi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untuk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Mempengaruhi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39665" y="2806467"/>
            <a:ext cx="9355538" cy="151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Ubah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perspektif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individu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dengan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menyoroti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keyakinan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orang lain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tentang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dampaknya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Memberikan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pengetahuan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argumen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yang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mendukung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sehat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05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45B98657-5B12-4A91-BA9D-815525FE9C68}"/>
              </a:ext>
            </a:extLst>
          </p:cNvPr>
          <p:cNvSpPr txBox="1"/>
          <p:nvPr/>
        </p:nvSpPr>
        <p:spPr>
          <a:xfrm>
            <a:off x="3429000" y="5349749"/>
            <a:ext cx="12708179" cy="1178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spc="453" dirty="0">
                <a:solidFill>
                  <a:srgbClr val="09418C"/>
                </a:solidFill>
                <a:latin typeface="Anton"/>
              </a:rPr>
              <a:t>4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. </a:t>
            </a:r>
            <a:r>
              <a:rPr lang="en-US" sz="6000" spc="453" dirty="0" err="1">
                <a:solidFill>
                  <a:srgbClr val="09418C"/>
                </a:solidFill>
                <a:latin typeface="Anton"/>
              </a:rPr>
              <a:t>Preceived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 Barrier/Threat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E0C46E88-DA76-4698-831B-4FB06A2C206C}"/>
              </a:ext>
            </a:extLst>
          </p:cNvPr>
          <p:cNvGrpSpPr/>
          <p:nvPr/>
        </p:nvGrpSpPr>
        <p:grpSpPr>
          <a:xfrm>
            <a:off x="1253906" y="7272583"/>
            <a:ext cx="5027026" cy="2303217"/>
            <a:chOff x="0" y="0"/>
            <a:chExt cx="1323990" cy="937463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513B87BA-B029-462F-93AC-6A23B693D7F8}"/>
                </a:ext>
              </a:extLst>
            </p:cNvPr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DB9F7E68-3AB0-4E8B-B0C1-9176CBC5BC84}"/>
                </a:ext>
              </a:extLst>
            </p:cNvPr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DD242989-051F-426C-8296-6C0E149CE3AC}"/>
              </a:ext>
            </a:extLst>
          </p:cNvPr>
          <p:cNvGrpSpPr/>
          <p:nvPr/>
        </p:nvGrpSpPr>
        <p:grpSpPr>
          <a:xfrm>
            <a:off x="6733397" y="7272583"/>
            <a:ext cx="10377902" cy="2396823"/>
            <a:chOff x="0" y="0"/>
            <a:chExt cx="1323990" cy="937463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5584BA17-1AAA-4C2D-8986-CA4490DED739}"/>
                </a:ext>
              </a:extLst>
            </p:cNvPr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68D209C-CEC2-4B08-A945-4B7FE0E35F5F}"/>
                </a:ext>
              </a:extLst>
            </p:cNvPr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15">
            <a:extLst>
              <a:ext uri="{FF2B5EF4-FFF2-40B4-BE49-F238E27FC236}">
                <a16:creationId xmlns:a16="http://schemas.microsoft.com/office/drawing/2014/main" id="{08B500F2-040E-457E-9456-D1EBD3B76B5C}"/>
              </a:ext>
            </a:extLst>
          </p:cNvPr>
          <p:cNvSpPr txBox="1"/>
          <p:nvPr/>
        </p:nvSpPr>
        <p:spPr>
          <a:xfrm>
            <a:off x="1506486" y="7390386"/>
            <a:ext cx="4762587" cy="1900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Keyakinan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tentang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hambatan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dalam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melakukan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suatu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aspek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negative (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biaya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nyata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psikologis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)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dari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penerapan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kesehatan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FF5C183-BC45-4705-8B49-E538A15962BE}"/>
              </a:ext>
            </a:extLst>
          </p:cNvPr>
          <p:cNvSpPr txBox="1"/>
          <p:nvPr/>
        </p:nvSpPr>
        <p:spPr>
          <a:xfrm>
            <a:off x="1281615" y="6665994"/>
            <a:ext cx="334901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Definisi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endParaRPr lang="en-US" sz="3500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0F05C206-3294-4D76-8317-961A8E54CC54}"/>
              </a:ext>
            </a:extLst>
          </p:cNvPr>
          <p:cNvSpPr txBox="1"/>
          <p:nvPr/>
        </p:nvSpPr>
        <p:spPr>
          <a:xfrm>
            <a:off x="6733397" y="6665994"/>
            <a:ext cx="1037790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Strategi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Intervensi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untuk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Mempengaruhi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7A85FC30-BC84-4B25-BB3F-403C741F7E3D}"/>
              </a:ext>
            </a:extLst>
          </p:cNvPr>
          <p:cNvSpPr txBox="1"/>
          <p:nvPr/>
        </p:nvSpPr>
        <p:spPr>
          <a:xfrm>
            <a:off x="7139665" y="7547974"/>
            <a:ext cx="9355538" cy="74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Identifikasi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kurangi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hambatan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yang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dirasakan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melalui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jaminan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,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koreksi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informasi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yang salah,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insentif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bantuan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4A0A2671-C736-4D86-87FA-2E6DD4C9B365}"/>
              </a:ext>
            </a:extLst>
          </p:cNvPr>
          <p:cNvGrpSpPr/>
          <p:nvPr/>
        </p:nvGrpSpPr>
        <p:grpSpPr>
          <a:xfrm>
            <a:off x="6189634" y="7390386"/>
            <a:ext cx="687755" cy="687755"/>
            <a:chOff x="0" y="0"/>
            <a:chExt cx="812800" cy="812800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40CD84DC-E607-4BBA-AA78-3EA4C11A3B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9418C"/>
            </a:solidFill>
          </p:spPr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AD0490B5-C7CD-40EF-9E7A-0BAD04AE0577}"/>
                </a:ext>
              </a:extLst>
            </p:cNvPr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025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2047" y="2616079"/>
            <a:ext cx="5027026" cy="2700948"/>
            <a:chOff x="0" y="0"/>
            <a:chExt cx="1323990" cy="937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40342" y="2616079"/>
            <a:ext cx="10377902" cy="2700948"/>
            <a:chOff x="0" y="0"/>
            <a:chExt cx="1323990" cy="9374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72402" y="2627223"/>
            <a:ext cx="687755" cy="68775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9418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233620" y="439692"/>
            <a:ext cx="12708179" cy="1178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spc="453" dirty="0">
                <a:solidFill>
                  <a:srgbClr val="09418C"/>
                </a:solidFill>
                <a:latin typeface="Anton"/>
              </a:rPr>
              <a:t>5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. </a:t>
            </a:r>
            <a:r>
              <a:rPr lang="en-US" sz="6000" spc="453" dirty="0" err="1">
                <a:solidFill>
                  <a:srgbClr val="09418C"/>
                </a:solidFill>
                <a:latin typeface="Anton"/>
              </a:rPr>
              <a:t>Preceived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 of Self Efficacy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1026" y="2807214"/>
            <a:ext cx="4483658" cy="151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Keyakinan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bahwa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seseorang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dapat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melakukan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Kesehatan yang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dianjurkan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(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kepercayaan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diri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1615" y="1892472"/>
            <a:ext cx="334901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Definisi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endParaRPr lang="en-US" sz="3500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16280" y="1970028"/>
            <a:ext cx="1037790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Strategi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Intervensi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untuk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Mempengaruhi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31338" y="2771800"/>
            <a:ext cx="9962844" cy="228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Memberikan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pelatihan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bimbingan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dalam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melakukan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Tindakan yang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direkomendasikan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Gunakan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penetapan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tujuan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progresif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Berikan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penguatan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verbal</a:t>
            </a: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Mendemonstrasikan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atau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mencontohkan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yang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diinginkan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Mengurangi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kecemasan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dalam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mengambil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tindakan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06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E8DCFBC3-C9B0-4A3F-BAB4-699B65F42400}"/>
              </a:ext>
            </a:extLst>
          </p:cNvPr>
          <p:cNvSpPr txBox="1"/>
          <p:nvPr/>
        </p:nvSpPr>
        <p:spPr>
          <a:xfrm>
            <a:off x="2286000" y="5729044"/>
            <a:ext cx="12708179" cy="1178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spc="453" dirty="0">
                <a:solidFill>
                  <a:srgbClr val="09418C"/>
                </a:solidFill>
                <a:latin typeface="Anton"/>
              </a:rPr>
              <a:t>6</a:t>
            </a:r>
            <a:r>
              <a:rPr lang="en-US" sz="6000" spc="453" dirty="0">
                <a:solidFill>
                  <a:srgbClr val="09418C"/>
                </a:solidFill>
                <a:latin typeface="Anton"/>
              </a:rPr>
              <a:t>. Cues to Action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9D14AFC5-AB6E-4C41-858A-2890A933DC2D}"/>
              </a:ext>
            </a:extLst>
          </p:cNvPr>
          <p:cNvGrpSpPr/>
          <p:nvPr/>
        </p:nvGrpSpPr>
        <p:grpSpPr>
          <a:xfrm>
            <a:off x="1143243" y="7894037"/>
            <a:ext cx="5027026" cy="1661237"/>
            <a:chOff x="0" y="0"/>
            <a:chExt cx="1323990" cy="937463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AC5672E4-B6B9-40B2-A8E9-AD3291FD467D}"/>
                </a:ext>
              </a:extLst>
            </p:cNvPr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51F1B191-55B3-406E-AF67-C9A9785CFEE1}"/>
                </a:ext>
              </a:extLst>
            </p:cNvPr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FA36F9BC-2386-45DC-A554-445696DC9031}"/>
              </a:ext>
            </a:extLst>
          </p:cNvPr>
          <p:cNvGrpSpPr/>
          <p:nvPr/>
        </p:nvGrpSpPr>
        <p:grpSpPr>
          <a:xfrm>
            <a:off x="6661124" y="7914563"/>
            <a:ext cx="10377902" cy="1661238"/>
            <a:chOff x="0" y="0"/>
            <a:chExt cx="1323990" cy="937463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CAB0A9EE-A7BB-4C54-8CF1-CEF8FBD84EC8}"/>
                </a:ext>
              </a:extLst>
            </p:cNvPr>
            <p:cNvSpPr/>
            <p:nvPr/>
          </p:nvSpPr>
          <p:spPr>
            <a:xfrm>
              <a:off x="0" y="0"/>
              <a:ext cx="1323990" cy="937463"/>
            </a:xfrm>
            <a:custGeom>
              <a:avLst/>
              <a:gdLst/>
              <a:ahLst/>
              <a:cxnLst/>
              <a:rect l="l" t="t" r="r" b="b"/>
              <a:pathLst>
                <a:path w="1323990" h="937463">
                  <a:moveTo>
                    <a:pt x="0" y="0"/>
                  </a:moveTo>
                  <a:lnTo>
                    <a:pt x="1323990" y="0"/>
                  </a:lnTo>
                  <a:lnTo>
                    <a:pt x="1323990" y="937463"/>
                  </a:lnTo>
                  <a:lnTo>
                    <a:pt x="0" y="93746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41989FEB-EC00-4EE9-87E9-C2F643D110B1}"/>
                </a:ext>
              </a:extLst>
            </p:cNvPr>
            <p:cNvSpPr txBox="1"/>
            <p:nvPr/>
          </p:nvSpPr>
          <p:spPr>
            <a:xfrm>
              <a:off x="0" y="-38100"/>
              <a:ext cx="1323990" cy="975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15">
            <a:extLst>
              <a:ext uri="{FF2B5EF4-FFF2-40B4-BE49-F238E27FC236}">
                <a16:creationId xmlns:a16="http://schemas.microsoft.com/office/drawing/2014/main" id="{D5D7C337-1BDC-47E6-95D2-27AC450D7DC3}"/>
              </a:ext>
            </a:extLst>
          </p:cNvPr>
          <p:cNvSpPr txBox="1"/>
          <p:nvPr/>
        </p:nvSpPr>
        <p:spPr>
          <a:xfrm>
            <a:off x="1281615" y="8145660"/>
            <a:ext cx="4229067" cy="11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Faktor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internal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maupun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eksternal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yang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dapat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memicu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perilaku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kesehatan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12E5A95C-CF01-4764-AAAC-E3A3E327390F}"/>
              </a:ext>
            </a:extLst>
          </p:cNvPr>
          <p:cNvSpPr txBox="1"/>
          <p:nvPr/>
        </p:nvSpPr>
        <p:spPr>
          <a:xfrm>
            <a:off x="6945193" y="8221351"/>
            <a:ext cx="9355538" cy="74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Promosikan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kesadaran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Gunakan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system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pengingat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dan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penarikan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kembali</a:t>
            </a:r>
            <a:r>
              <a:rPr lang="en-US" sz="2400" dirty="0">
                <a:solidFill>
                  <a:srgbClr val="FFFBF7"/>
                </a:solidFill>
                <a:latin typeface="Muli Light"/>
              </a:rPr>
              <a:t> yang </a:t>
            </a:r>
            <a:r>
              <a:rPr lang="en-US" sz="2400" dirty="0" err="1">
                <a:solidFill>
                  <a:srgbClr val="FFFBF7"/>
                </a:solidFill>
                <a:latin typeface="Muli Light"/>
              </a:rPr>
              <a:t>tepat</a:t>
            </a:r>
            <a:endParaRPr lang="en-US" sz="2400" dirty="0">
              <a:solidFill>
                <a:srgbClr val="FFFBF7"/>
              </a:solidFill>
              <a:latin typeface="Muli Light"/>
            </a:endParaRP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36747589-5081-4753-8B99-B4341E62B748}"/>
              </a:ext>
            </a:extLst>
          </p:cNvPr>
          <p:cNvSpPr txBox="1"/>
          <p:nvPr/>
        </p:nvSpPr>
        <p:spPr>
          <a:xfrm>
            <a:off x="1242047" y="7153917"/>
            <a:ext cx="334901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Definisi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endParaRPr lang="en-US" sz="3500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id="{C6BB128B-C726-4FF1-A8B5-178A8CBCE99F}"/>
              </a:ext>
            </a:extLst>
          </p:cNvPr>
          <p:cNvSpPr txBox="1"/>
          <p:nvPr/>
        </p:nvSpPr>
        <p:spPr>
          <a:xfrm>
            <a:off x="6585453" y="7197353"/>
            <a:ext cx="1037790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Muli Bold"/>
              </a:rPr>
              <a:t>Strategi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Intervensi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untuk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Mempengaruhi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uli Bold"/>
              </a:rPr>
              <a:t>Konsep</a:t>
            </a:r>
            <a:r>
              <a:rPr lang="en-US" sz="3500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000C6611-C418-4BF1-BB64-E0A05774EBED}"/>
              </a:ext>
            </a:extLst>
          </p:cNvPr>
          <p:cNvGrpSpPr/>
          <p:nvPr/>
        </p:nvGrpSpPr>
        <p:grpSpPr>
          <a:xfrm>
            <a:off x="6071418" y="7973094"/>
            <a:ext cx="687755" cy="687755"/>
            <a:chOff x="0" y="0"/>
            <a:chExt cx="812800" cy="812800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3902A98E-7B76-4304-9122-8C43FA5472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9418C"/>
            </a:solidFill>
          </p:spPr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45958708-A181-450C-858B-C0A54B53CABC}"/>
                </a:ext>
              </a:extLst>
            </p:cNvPr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84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1188131"/>
            <a:ext cx="16230600" cy="120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 spc="453" dirty="0">
                <a:solidFill>
                  <a:srgbClr val="09418C"/>
                </a:solidFill>
                <a:latin typeface="Anton"/>
              </a:rPr>
              <a:t>OPERASIONALISASI HBM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07</a:t>
            </a:r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E9C274E-CD7F-4CE2-A586-EB02FC6C6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3"/>
          <a:stretch/>
        </p:blipFill>
        <p:spPr>
          <a:xfrm>
            <a:off x="1443296" y="2214485"/>
            <a:ext cx="15401408" cy="70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234947" y="1397387"/>
            <a:ext cx="1028700" cy="3360643"/>
            <a:chOff x="0" y="0"/>
            <a:chExt cx="270933" cy="8851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53515"/>
            <a:ext cx="16230600" cy="137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15000" spc="453" dirty="0">
                <a:solidFill>
                  <a:srgbClr val="09418C"/>
                </a:solidFill>
                <a:latin typeface="Anton"/>
              </a:rPr>
              <a:t>4 </a:t>
            </a:r>
            <a:r>
              <a:rPr lang="en-US" sz="9060" spc="453" dirty="0">
                <a:solidFill>
                  <a:srgbClr val="09418C"/>
                </a:solidFill>
                <a:latin typeface="Anton"/>
              </a:rPr>
              <a:t>BUKTI EMPIRIS HBM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44695" y="2567391"/>
            <a:ext cx="12539695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Studi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telah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menemukan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bahwa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individu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memiliki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persepsi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tinggi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tentang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keparahan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dapat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dicegah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oleh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vaksinasi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merasa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rentan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terhadap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tersebut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lebih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cenderung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menerima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vaksinasi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juga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cenderung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melihat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manfaat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vaksinasi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sebagai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lebih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besar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daripada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hambatan-hambatannya</a:t>
            </a:r>
            <a:endParaRPr lang="en-US" sz="2800" dirty="0">
              <a:solidFill>
                <a:srgbClr val="000000"/>
              </a:solidFill>
              <a:latin typeface="Muli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4856" y="2651901"/>
            <a:ext cx="394061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FFFBF7"/>
                </a:solidFill>
                <a:latin typeface="Muli Bold"/>
              </a:rPr>
              <a:t>Penerimaan</a:t>
            </a:r>
            <a:r>
              <a:rPr lang="en-US" sz="3500" dirty="0">
                <a:solidFill>
                  <a:srgbClr val="FFFBF7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FFFBF7"/>
                </a:solidFill>
                <a:latin typeface="Muli Bold"/>
              </a:rPr>
              <a:t>Vaksin</a:t>
            </a:r>
            <a:endParaRPr lang="en-US" sz="3500" dirty="0">
              <a:solidFill>
                <a:srgbClr val="FFFBF7"/>
              </a:solidFill>
              <a:latin typeface="Muli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23911" y="4335851"/>
            <a:ext cx="12539695" cy="1923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Penelitian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tentang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pemeriksaan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kanker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menunjukkan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bahwa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individu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memiliki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persepsi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tinggi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tentang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keparahan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kanker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risiko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personal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terhadap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tersebut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lebih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mungkin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menjalani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pemeriksaan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secara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teratur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juga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lebih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mungkin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melihat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manfaat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pemeriksaan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kanker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sebagai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lebih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besar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daripada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hambatan-hambatannya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seperti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ketidaknyamanan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600" b="0" i="0" dirty="0" err="1">
                <a:solidFill>
                  <a:srgbClr val="0D0D0D"/>
                </a:solidFill>
                <a:effectLst/>
                <a:latin typeface="Söhne"/>
              </a:rPr>
              <a:t>biaya</a:t>
            </a:r>
            <a:endParaRPr lang="en-US" sz="2600" dirty="0">
              <a:solidFill>
                <a:srgbClr val="000000"/>
              </a:solidFill>
              <a:latin typeface="Muli Light"/>
            </a:endParaRP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2160035" y="3254298"/>
            <a:ext cx="1028700" cy="3360643"/>
            <a:chOff x="0" y="0"/>
            <a:chExt cx="270933" cy="8851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24856" y="4510531"/>
            <a:ext cx="394061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solidFill>
                  <a:srgbClr val="FFFBF7"/>
                </a:solidFill>
                <a:latin typeface="Muli Bold"/>
              </a:rPr>
              <a:t>Pemeriksaan</a:t>
            </a:r>
            <a:r>
              <a:rPr lang="en-US" sz="3500" dirty="0">
                <a:solidFill>
                  <a:srgbClr val="FFFBF7"/>
                </a:solidFill>
                <a:latin typeface="Muli Bold"/>
              </a:rPr>
              <a:t> </a:t>
            </a:r>
            <a:r>
              <a:rPr lang="en-US" sz="3500" dirty="0" err="1">
                <a:solidFill>
                  <a:srgbClr val="FFFBF7"/>
                </a:solidFill>
                <a:latin typeface="Muli Bold"/>
              </a:rPr>
              <a:t>kanker</a:t>
            </a:r>
            <a:endParaRPr lang="en-US" sz="3500" dirty="0">
              <a:solidFill>
                <a:srgbClr val="FFFBF7"/>
              </a:solidFill>
              <a:latin typeface="Muli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1028700" cy="1028700"/>
            <a:chOff x="0" y="0"/>
            <a:chExt cx="270933" cy="2709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349421" y="9575800"/>
            <a:ext cx="848458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FFFBF7"/>
                </a:solidFill>
                <a:latin typeface="Muli Bold"/>
              </a:rPr>
              <a:t>08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786E2657-74D2-4B6D-BF46-1BE74ACFC317}"/>
              </a:ext>
            </a:extLst>
          </p:cNvPr>
          <p:cNvGrpSpPr/>
          <p:nvPr/>
        </p:nvGrpSpPr>
        <p:grpSpPr>
          <a:xfrm rot="-5400000">
            <a:off x="2160033" y="7294068"/>
            <a:ext cx="1028700" cy="3360643"/>
            <a:chOff x="0" y="0"/>
            <a:chExt cx="270933" cy="885108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690E7E9B-B372-49B5-B8C6-73D573E34517}"/>
                </a:ext>
              </a:extLst>
            </p:cNvPr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F9698436-135E-475D-A36E-25FA11E08B39}"/>
                </a:ext>
              </a:extLst>
            </p:cNvPr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40730B3D-9EA2-43F6-87EE-A38D26B0862E}"/>
              </a:ext>
            </a:extLst>
          </p:cNvPr>
          <p:cNvGrpSpPr/>
          <p:nvPr/>
        </p:nvGrpSpPr>
        <p:grpSpPr>
          <a:xfrm rot="-5400000">
            <a:off x="2160035" y="5261563"/>
            <a:ext cx="1028700" cy="3360643"/>
            <a:chOff x="0" y="0"/>
            <a:chExt cx="270933" cy="88510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19EB831C-81FE-4B68-818E-AF8191D14132}"/>
                </a:ext>
              </a:extLst>
            </p:cNvPr>
            <p:cNvSpPr/>
            <p:nvPr/>
          </p:nvSpPr>
          <p:spPr>
            <a:xfrm>
              <a:off x="0" y="0"/>
              <a:ext cx="270933" cy="885108"/>
            </a:xfrm>
            <a:custGeom>
              <a:avLst/>
              <a:gdLst/>
              <a:ahLst/>
              <a:cxnLst/>
              <a:rect l="l" t="t" r="r" b="b"/>
              <a:pathLst>
                <a:path w="270933" h="885108">
                  <a:moveTo>
                    <a:pt x="0" y="0"/>
                  </a:moveTo>
                  <a:lnTo>
                    <a:pt x="270933" y="0"/>
                  </a:lnTo>
                  <a:lnTo>
                    <a:pt x="270933" y="885108"/>
                  </a:lnTo>
                  <a:lnTo>
                    <a:pt x="0" y="885108"/>
                  </a:lnTo>
                  <a:close/>
                </a:path>
              </a:pathLst>
            </a:custGeom>
            <a:solidFill>
              <a:srgbClr val="155CBB">
                <a:alpha val="74902"/>
              </a:srgbClr>
            </a:solidFill>
          </p:spPr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3C324F5F-AF71-423C-A35A-5F95467DFE8C}"/>
                </a:ext>
              </a:extLst>
            </p:cNvPr>
            <p:cNvSpPr txBox="1"/>
            <p:nvPr/>
          </p:nvSpPr>
          <p:spPr>
            <a:xfrm>
              <a:off x="0" y="-38100"/>
              <a:ext cx="270933" cy="923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8">
            <a:extLst>
              <a:ext uri="{FF2B5EF4-FFF2-40B4-BE49-F238E27FC236}">
                <a16:creationId xmlns:a16="http://schemas.microsoft.com/office/drawing/2014/main" id="{AF6B8A56-7A65-4E52-BA90-1E3F1E17C83D}"/>
              </a:ext>
            </a:extLst>
          </p:cNvPr>
          <p:cNvSpPr txBox="1"/>
          <p:nvPr/>
        </p:nvSpPr>
        <p:spPr>
          <a:xfrm>
            <a:off x="4679329" y="6451596"/>
            <a:ext cx="12539695" cy="1923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Studi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pada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pasien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dengan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kondisi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kronis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seperti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diabetes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hipertensi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menunjukkan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bahwa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individu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yang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memahami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keparahan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percaya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bahwa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pengobatan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efektif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lebih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cenderung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mematuhi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rencana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pengobatan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juga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lebih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mungkin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memandang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manfaat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pengobatan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sebagai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lebih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besar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daripada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hambatan-hambatannya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seperti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efek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samping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atau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biaya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en-US" sz="2800" dirty="0">
              <a:solidFill>
                <a:srgbClr val="000000"/>
              </a:solidFill>
              <a:latin typeface="Muli Light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6BC7620F-CC61-4A4B-9DEC-AE530D8E8ABD}"/>
              </a:ext>
            </a:extLst>
          </p:cNvPr>
          <p:cNvSpPr txBox="1"/>
          <p:nvPr/>
        </p:nvSpPr>
        <p:spPr>
          <a:xfrm>
            <a:off x="4644693" y="8460040"/>
            <a:ext cx="12539695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HBM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telah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digunakan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untuk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menjelaskan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perilaku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pencegahan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lainnya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seperti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penggunaan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kondom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untuk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mencegah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penularan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penyakit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menular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seksual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perilaku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kesehatan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gigi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, di mana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persepsi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tentang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risiko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dan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manfaat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dapat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memengaruhi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keputusan</a:t>
            </a:r>
            <a:r>
              <a:rPr lang="en-ID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latin typeface="Söhne"/>
              </a:rPr>
              <a:t>individu</a:t>
            </a:r>
            <a:endParaRPr lang="en-US" sz="2800" dirty="0">
              <a:solidFill>
                <a:srgbClr val="000000"/>
              </a:solidFill>
              <a:latin typeface="Muli Light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3643AA9F-F7A1-4727-B808-56F33DBC9EA5}"/>
              </a:ext>
            </a:extLst>
          </p:cNvPr>
          <p:cNvSpPr txBox="1"/>
          <p:nvPr/>
        </p:nvSpPr>
        <p:spPr>
          <a:xfrm>
            <a:off x="704074" y="8553225"/>
            <a:ext cx="3940619" cy="87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600" dirty="0" err="1">
                <a:solidFill>
                  <a:srgbClr val="FFFBF7"/>
                </a:solidFill>
                <a:latin typeface="Muli Bold"/>
              </a:rPr>
              <a:t>Perilaku</a:t>
            </a:r>
            <a:r>
              <a:rPr lang="en-US" sz="2600" dirty="0">
                <a:solidFill>
                  <a:srgbClr val="FFFBF7"/>
                </a:solidFill>
                <a:latin typeface="Muli Bold"/>
              </a:rPr>
              <a:t> </a:t>
            </a:r>
            <a:r>
              <a:rPr lang="en-US" sz="2600" dirty="0" err="1">
                <a:solidFill>
                  <a:srgbClr val="FFFBF7"/>
                </a:solidFill>
                <a:latin typeface="Muli Bold"/>
              </a:rPr>
              <a:t>pencegahan</a:t>
            </a:r>
            <a:r>
              <a:rPr lang="en-US" sz="2600" dirty="0">
                <a:solidFill>
                  <a:srgbClr val="FFFBF7"/>
                </a:solidFill>
                <a:latin typeface="Muli Bold"/>
              </a:rPr>
              <a:t> </a:t>
            </a:r>
            <a:r>
              <a:rPr lang="en-US" sz="2600" dirty="0" err="1">
                <a:solidFill>
                  <a:srgbClr val="FFFBF7"/>
                </a:solidFill>
                <a:latin typeface="Muli Bold"/>
              </a:rPr>
              <a:t>lainnya</a:t>
            </a:r>
            <a:endParaRPr lang="en-US" sz="2600" dirty="0">
              <a:solidFill>
                <a:srgbClr val="FFFBF7"/>
              </a:solidFill>
              <a:latin typeface="Muli Bold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FDD05AB6-15A8-4FE1-87F8-2AA019D938CD}"/>
              </a:ext>
            </a:extLst>
          </p:cNvPr>
          <p:cNvSpPr txBox="1"/>
          <p:nvPr/>
        </p:nvSpPr>
        <p:spPr>
          <a:xfrm>
            <a:off x="738710" y="6512375"/>
            <a:ext cx="3940619" cy="85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 err="1">
                <a:solidFill>
                  <a:srgbClr val="FFFBF7"/>
                </a:solidFill>
                <a:latin typeface="Muli Bold"/>
              </a:rPr>
              <a:t>Kepatuhan</a:t>
            </a:r>
            <a:r>
              <a:rPr lang="en-US" sz="2400" dirty="0">
                <a:solidFill>
                  <a:srgbClr val="FFFBF7"/>
                </a:solidFill>
                <a:latin typeface="Muli Bold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Bold"/>
              </a:rPr>
              <a:t>terhadap</a:t>
            </a:r>
            <a:r>
              <a:rPr lang="en-US" sz="2400" dirty="0">
                <a:solidFill>
                  <a:srgbClr val="FFFBF7"/>
                </a:solidFill>
                <a:latin typeface="Muli Bold"/>
              </a:rPr>
              <a:t> </a:t>
            </a:r>
            <a:r>
              <a:rPr lang="en-US" sz="2400" dirty="0" err="1">
                <a:solidFill>
                  <a:srgbClr val="FFFBF7"/>
                </a:solidFill>
                <a:latin typeface="Muli Bold"/>
              </a:rPr>
              <a:t>pengobatan</a:t>
            </a:r>
            <a:endParaRPr lang="en-US" sz="2400" dirty="0">
              <a:solidFill>
                <a:srgbClr val="FFFBF7"/>
              </a:solidFill>
              <a:latin typeface="Muli Bold"/>
            </a:endParaRPr>
          </a:p>
        </p:txBody>
      </p:sp>
    </p:spTree>
    <p:extLst>
      <p:ext uri="{BB962C8B-B14F-4D97-AF65-F5344CB8AC3E}">
        <p14:creationId xmlns:p14="http://schemas.microsoft.com/office/powerpoint/2010/main" val="351881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1523</Words>
  <Application>Microsoft Office PowerPoint</Application>
  <PresentationFormat>Custom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Anton</vt:lpstr>
      <vt:lpstr>Söhne</vt:lpstr>
      <vt:lpstr>Muli Light</vt:lpstr>
      <vt:lpstr>Arial</vt:lpstr>
      <vt:lpstr>Microsoft Sans Serif</vt:lpstr>
      <vt:lpstr>Muli</vt:lpstr>
      <vt:lpstr>Muli Bold</vt:lpstr>
      <vt:lpstr>Trebuchet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Minimalist Thesis Defense Presentation</dc:title>
  <dc:creator>ACER</dc:creator>
  <cp:lastModifiedBy>HP</cp:lastModifiedBy>
  <cp:revision>9</cp:revision>
  <dcterms:created xsi:type="dcterms:W3CDTF">2006-08-16T00:00:00Z</dcterms:created>
  <dcterms:modified xsi:type="dcterms:W3CDTF">2025-04-23T02:50:49Z</dcterms:modified>
  <dc:identifier>DAF8jlSzZ5w</dc:identifier>
</cp:coreProperties>
</file>