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3" r:id="rId19"/>
    <p:sldId id="274" r:id="rId20"/>
    <p:sldId id="279" r:id="rId21"/>
    <p:sldId id="280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89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4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1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8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19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6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8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4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2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9B345DD-1E9D-4884-A1F3-3EE84D5B3BA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4F409E6-8B89-4297-B636-11ADC8569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6773-0D29-475E-9650-9667F5418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KONTRASEPSI SUNTIKAN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BD0A8-71EF-4446-8199-39C0F17FC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Jiarti</a:t>
            </a:r>
            <a:r>
              <a:rPr lang="en-US" dirty="0"/>
              <a:t> </a:t>
            </a:r>
            <a:r>
              <a:rPr lang="en-US" dirty="0" err="1"/>
              <a:t>Kusbandiyah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3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C5D5-4D14-4EE7-8D68-8EB93E9C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PERHATIAN KHUSUS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4EA93-FB23-4640-B56C-9CD95F9ED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&lt; 180/110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pengawasan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Kencing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manis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(DM),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diberiklan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tdk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komplikasi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&lt; 20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Migrain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kelainan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neurologik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rifampisin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epilepsi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etinil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estradiol 50 ug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Anemi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sabit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(sickle cell),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5369C-F075-442A-A368-33ABF3751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EFEK SAMPING DAN PENATALAKSANAAN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D3C59-044D-496D-B995-D647DF65A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97230" indent="-285750" algn="just">
              <a:lnSpc>
                <a:spcPct val="150000"/>
              </a:lnSpc>
              <a:spcAft>
                <a:spcPts val="1000"/>
              </a:spcAft>
              <a:tabLst>
                <a:tab pos="977900" algn="l"/>
              </a:tabLst>
            </a:pP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Amenorea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Singkirkan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konseling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konseling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terkumpul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Rahim</a:t>
            </a:r>
          </a:p>
          <a:p>
            <a:pPr marL="697230" indent="-285750" algn="just">
              <a:lnSpc>
                <a:spcPct val="150000"/>
              </a:lnSpc>
              <a:spcAft>
                <a:spcPts val="1000"/>
              </a:spcAft>
              <a:tabLst>
                <a:tab pos="977900" algn="l"/>
              </a:tabLst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Mual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Pusing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Muntah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tsb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konseling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rujuk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indent="-228600" algn="just">
              <a:lnSpc>
                <a:spcPct val="150000"/>
              </a:lnSpc>
              <a:spcAft>
                <a:spcPts val="1000"/>
              </a:spcAft>
              <a:tabLst>
                <a:tab pos="977900" algn="l"/>
              </a:tabLst>
            </a:pP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Spotting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Jelaskan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tapi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berlanjut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berlanjut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anjurkan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ganti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</a:t>
            </a:r>
            <a:r>
              <a:rPr lang="en-US" sz="20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4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E5531-EE54-4DE9-8523-F3A1F531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INSTRUKSI UNTUK KLIEN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63501-572C-4237-8BB1-C7D15E327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mg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menyampaikan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diminum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ESO;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spotting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ditemukan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2-3 kali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89797-B9E5-4302-A7EF-389FC350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SUNTIKAN PROGESTIN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D6BA45-8F8B-439F-B90A-7AF1D67D2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55212" y="1406769"/>
            <a:ext cx="5739619" cy="444539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FE7F03-CE74-488E-BD05-86419593C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d-ID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 kombinasi merupakan pil kontrasepsi yang berisi hormon  progesteron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698500" algn="l"/>
              </a:tabLst>
            </a:pPr>
            <a:r>
              <a:rPr lang="fi-FI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Jenis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77900" algn="l"/>
              </a:tabLst>
            </a:pPr>
            <a:r>
              <a:rPr lang="it-IT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Depo Medroxyprogesterone Asetat, Depo-Provera (DMPA) : </a:t>
            </a:r>
            <a:r>
              <a:rPr lang="fi-FI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150 mg depot-medroxyprogesterone acetate yang diberikan setiap 3 bulan 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Noristerat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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(NET-EN): 200 mg norethindrone enanthate yang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endPara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7C8D-8DBC-4ACE-BCB8-6C62F78A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MEKANISME KERJA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3D290-5A9A-4138-B7E2-4738AE5D2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8500" algn="just">
              <a:lnSpc>
                <a:spcPct val="150000"/>
              </a:lnSpc>
              <a:spcAft>
                <a:spcPts val="1000"/>
              </a:spcAft>
              <a:tabLst>
                <a:tab pos="22860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 ovulasi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8500" algn="just">
              <a:lnSpc>
                <a:spcPct val="150000"/>
              </a:lnSpc>
              <a:spcAft>
                <a:spcPts val="1000"/>
              </a:spcAft>
              <a:tabLst>
                <a:tab pos="22860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Lendir serviks menjadi kental dan sedikit,sehingga merupakan barier terhadap spermatozoa.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98500" algn="just">
              <a:lnSpc>
                <a:spcPct val="150000"/>
              </a:lnSpc>
              <a:spcAft>
                <a:spcPts val="1000"/>
              </a:spcAft>
              <a:tabLst>
                <a:tab pos="22860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Membuat endometrium menjadi kurang baik/layak untuk implantasi dari ovum yang sudah dibuahi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98500" algn="just">
              <a:lnSpc>
                <a:spcPct val="150000"/>
              </a:lnSpc>
              <a:spcAft>
                <a:spcPts val="1000"/>
              </a:spcAft>
              <a:tabLst>
                <a:tab pos="22860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mempengaruhi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kecepatan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ovum di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tuba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fallopii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9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4CF56-8D60-41A1-B3AA-D9B495D1A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KEUNTUNGAN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61E53-9879-45DC-8AD7-5678A5D7FD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KONTRASEPTIF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7A192-67EB-4C43-89A4-C8612A8CA5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Sangat efektif (0.3 kehamilan per 100 wanita selama tahun pertama penggunaan1)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Cepat efektif (&lt; 24 jam) jika dimulai pada hari ke 7 dari siklus 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Metoda Jangka Waktu Menengah (Intermediate-term) perlindungan untuk 2 atau 3 bulan per satu kali injeksi)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Pemeriksaan panggul tidak diperlukan untuk memulai pemakaian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mengganggu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mempengaruhi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sedikit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memerlukan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suplai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pasokan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petugas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non-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terlatih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mengandung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estrogen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D4B5EB-0EDC-41A3-85B6-0AAF159DB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NON KONTRASEPTIF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07DC4-75D0-4F06-BCCE-D17830E2C20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memperbaiki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anemia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Melindungi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endometrium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ganas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krisis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sickle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penyebab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PID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Inflamasi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Pelvik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88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AC4E3-13C1-4A60-8202-3864D930E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KETERBATASAN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1705C-E978-455D-9D21-62BF885D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bercak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beraturan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sebagian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Penambahan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badan (± 2 kg)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Meskipun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mungkin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namun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kemungkinannya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berupa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dibanding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pemakai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Pasokan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(DMPA)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(NET-EN)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Pemulihan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tertunda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7-9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rata-rata)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penghentian</a:t>
            </a:r>
            <a:r>
              <a:rPr lang="en-US" sz="2100" b="1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41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0C74-7B6C-4399-96D2-78E720F1B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INDIKASI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52743-7AD0-485B-9708-5CA37722C5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Wanita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subur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paritas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A0553-1BCC-42BC-8F30-0377D8CF1C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Menginginkan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metoda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dikembalikan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masa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nifas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(6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masa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nifas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aborsi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Perokok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umur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sebanyak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apapun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peduli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amenorrhea yang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CE62B6-0D77-440E-9D5F-E47D26B42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Wanita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kelompok usia subur atau paritas manapun yang: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F3BD4D-212E-4A4C-A103-09B715D557E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685800" indent="-4572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fi-FI" sz="2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 nyeri haid dari yang sedang hingga yang hebat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 obat untuk epilepsi atau tuberculosis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 Tekanan Darah Tinggi atau masalah pembekuan darah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 menyukai untuk tidak atau tidak boleh menggunakan estrogen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mengingat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20000"/>
              </a:lnSpc>
              <a:spcBef>
                <a:spcPts val="0"/>
              </a:spcBef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menyukai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berkaitan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02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A90DE-83F4-4B36-9839-901C44F73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KONTRAINDIKASI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EDB2D-9178-41FF-878C-39E690B8E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diketahui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dicurigai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vaginal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diketahui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sebabnya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serius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dicurigai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it-IT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 menyusui (&lt; 6 minggu pasca persalinan)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(hepatitis virus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simptomatik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sirrhosis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Menderita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tinggi³ (180/110)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Menderita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iskhemik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sekarang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Pernah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stroke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Menderita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tumor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(adenoma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hepatoma)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Menderita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diabetes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&gt; 20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66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1533-C2AB-4275-8716-0A10E26B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WAKTU INJEKSI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D2F27-BEF7-46B4-802B-C656417A8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Awal: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118745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118745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dimana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merasa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yakin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118745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Postpartum: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buFont typeface="+mj-lt"/>
              <a:buAutoNum type="arabicParenBoth"/>
              <a:tabLst>
                <a:tab pos="15367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buFont typeface="+mj-lt"/>
              <a:buAutoNum type="arabicParenBoth"/>
              <a:tabLst>
                <a:tab pos="1536700" algn="l"/>
              </a:tabLst>
            </a:pP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6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LAM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buFont typeface="+mj-lt"/>
              <a:buAutoNum type="arabicParenBoth"/>
              <a:tabLst>
                <a:tab pos="15367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Paska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aborsi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ualng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118745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DMPA :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terlambat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Aft>
                <a:spcPts val="0"/>
              </a:spcAft>
              <a:buFont typeface="+mj-lt"/>
              <a:buAutoNum type="alphaLcParenR"/>
              <a:tabLst>
                <a:tab pos="118745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NET-EN: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terlambat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7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36506-78D1-4857-A613-150B8CA1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SUNTIKAN KOMBINASI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4AFCFDC-1785-447E-98CF-282007E7C47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727" r="772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750CC-2C18-4AF3-A308-D1E952B9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d-ID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 kombinasi merupakan pil kontrasepsi yang berisi hormon sintetis estrogen dan progesteron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698500" algn="l"/>
              </a:tabLst>
            </a:pPr>
            <a:r>
              <a:rPr lang="fi-FI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Jenis</a:t>
            </a:r>
          </a:p>
          <a:p>
            <a:pPr marL="171450" indent="-17145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lang="fi-FI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mg depo medroksiprogesteron asetat dan 5 mg estradiol valerat.</a:t>
            </a:r>
          </a:p>
          <a:p>
            <a:pPr marL="171450" indent="-171450" algn="just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698500" algn="l"/>
              </a:tabLst>
            </a:pP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mg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noretindron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enantat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5 mg estradiol </a:t>
            </a:r>
            <a:r>
              <a:rPr lang="en-US" sz="16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valerat</a:t>
            </a:r>
            <a:r>
              <a:rPr lang="en-US" sz="16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44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021CB-D279-4CA0-9EE2-19313318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EFEK SAMPING DAN PENATALKSANAAN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E3A2C-0DAC-4856-96DE-801D0802FC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Amenorrhea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5A1FC-D923-4332-BF32-F836C22B2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Yakinkan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ibu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serius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Evaluasi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terutama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amenorrhea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ditemui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berupaya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merangsang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hebat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BA313-003F-4519-A9AA-235038F7E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Spotting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berkepanjangan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(&gt; 8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29695-D4B8-45FF-AD2C-C219D72579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Yakinkan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Periksa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ginekologis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mis.servisitis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Pengobatan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arenBoth"/>
              <a:tabLst>
                <a:tab pos="1536700" algn="l"/>
              </a:tabLst>
            </a:pP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(30-50 µg EE)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siklus1,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arenBoth"/>
              <a:tabLst>
                <a:tab pos="15367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Ibuprofen (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800 mg 3 kali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5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87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021CB-D279-4CA0-9EE2-19313318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EFEK SAMPING DAN PENATALKSANAAN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E3A2C-0DAC-4856-96DE-801D0802F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677" y="2001511"/>
            <a:ext cx="5757203" cy="777240"/>
          </a:xfrm>
        </p:spPr>
        <p:txBody>
          <a:bodyPr>
            <a:normAutofit fontScale="70000" lnSpcReduction="20000"/>
          </a:bodyPr>
          <a:lstStyle/>
          <a:p>
            <a:pPr marL="977900" algn="just">
              <a:lnSpc>
                <a:spcPct val="120000"/>
              </a:lnSpc>
              <a:spcBef>
                <a:spcPts val="0"/>
              </a:spcBef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sebanyak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lama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normal: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5A1FC-D923-4332-BF32-F836C22B2D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Tinjau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riwayat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secara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cermat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periksa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hemoglobin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Periksa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ginekologis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Pengobatan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arenBoth"/>
              <a:tabLst>
                <a:tab pos="1536700" algn="l"/>
              </a:tabLst>
            </a:pP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(30-50 µg EE)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siklus1, </a:t>
            </a:r>
            <a:r>
              <a:rPr lang="es-E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s-E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arenBoth"/>
              <a:tabLst>
                <a:tab pos="15367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Ibuprofen (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800 mg 3 kali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5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BA313-003F-4519-A9AA-235038F7E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66850" y="1999032"/>
            <a:ext cx="5757203" cy="777240"/>
          </a:xfrm>
        </p:spPr>
        <p:txBody>
          <a:bodyPr>
            <a:normAutofit fontScale="70000" lnSpcReduction="20000"/>
          </a:bodyPr>
          <a:lstStyle/>
          <a:p>
            <a:pPr marL="977900" algn="just">
              <a:lnSpc>
                <a:spcPct val="12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berkurang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3-5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29695-D4B8-45FF-AD2C-C219D72579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(2)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siklusnya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kemudian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kemasan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  <a:tabLst>
                <a:tab pos="12573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Estrogen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(50 µg EE COC,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1.25 mg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disatukan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estrogen)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14-21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63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C01-71FA-42D3-A9DD-08043B08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EFEK SAMPING DAN PENATALAKSANAAN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9948-49A1-4036-9841-0AC257E3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Pertambahan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kehilangan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badan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nafsu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77900" algn="just">
              <a:lnSpc>
                <a:spcPct val="120000"/>
              </a:lnSpc>
              <a:spcBef>
                <a:spcPts val="0"/>
              </a:spcBef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kenaikan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penurunan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BB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sebanyak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1-2 kg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saja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diet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BB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terlalu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mencolok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BB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berlebihan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anjurkan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metode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lain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82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7402E-7B13-44B9-A344-C40F3B1B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INSTRUKSI UNTUK KLIEN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1067-F084-446E-89EC-8E54A04C2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klinik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KB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sekali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(DMPA)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(NET-EN).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(amenorrhea)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terutama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kali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DMPA,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pemulihan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kondisi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tertunda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sementara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panjang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DMPA, 50%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wanita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berhenti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apapun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akhir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pemakaiannya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PICs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PMS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mis. HBV, HIV/AIDS).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08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8892-BABA-4043-82BD-855EFF54A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TANDA-TANDA PERINGATAN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A485D-4DD7-4838-B86E-31826D4FD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tertunda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 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perut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bawah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hebat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hebat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Abses atau perdarahan pada tempat suntikan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  <a:tabLst>
                <a:tab pos="977900" algn="l"/>
              </a:tabLst>
            </a:pPr>
            <a:r>
              <a:rPr lang="fi-FI" sz="2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Migraine (vaskuler), sakit kepala yang berat dan terus berulang atau pandangan yang kabur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1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2C42-3B02-4C22-A559-FAC492FA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MEKANISME KERJA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6CDF-386E-4C95-ABCE-03E8EF8CD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ovulasi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it-IT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Menghambat transportasi gamet oleh tuba.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Mempertebal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mukus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serviks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penetrasi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sperma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  <a:tabLst>
                <a:tab pos="977900" algn="l"/>
              </a:tabLst>
            </a:pP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Mengganggu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pertumbuhan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endometrium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menyulitkan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proses</a:t>
            </a:r>
            <a:r>
              <a:rPr lang="es-E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implantasi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9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031D5-E5C9-49AE-B11D-4864AF53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KEUNTUNGAN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5F481-D7B8-46C6-AE9E-3F8B0B7892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KEUNTUNGAN KONTRASEPTIF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19E29-7A00-4FE6-A5EE-0C2787FEDE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berpengaruh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suami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memerlukan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pemeriksaan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menyimpan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Resiko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kesehatan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kecil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kecil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panjang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51C4B-8451-47E6-83C8-A4529598A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KEUNTUNGAN NON KONTRASEPTIF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9F157B-3D18-4A3C-9313-27A2852B40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jumlah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anemia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jinak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kista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ovarium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perempuan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perimenopause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ovarium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endometrium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Melindungi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panggul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ovarium dan endometrium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7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EEFB8-1C9E-45E2-82A7-16EE0776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KERUGIAN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E4229-CF4D-4B97-9303-C0A145969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bercak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sela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pemakaian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menghilang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kedua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Ketergantungan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kesehatan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Efektivitas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turun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epilepsi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fenitoin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barbiturat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rifampisin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serius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; stroke,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serangan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thrombosis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Terlambatnya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pemulihan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berhenti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menjamin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penularan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infeksi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menular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seksual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Kemungkinan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terlambatnya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pemulihan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penghentian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pemakaian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Penambahan berat badan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6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A867-B87E-4DCF-A3F2-980B9A9D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65E8-02F5-40B8-ABE2-315A2A82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Anemia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reproduksi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Nyeri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hebat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ASI &gt; 6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Riwayat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persalinan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efektivitas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2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5F53-E4F5-4364-9EB4-5886E177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KONTRAINDIKASI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2D174-DF99-4225-862B-43DED3A59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diduga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pervaginam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penyebabnya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Perokok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&gt; 35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merokok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Riwayat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(&gt;180/110)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Riwayat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Thromboemboli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DM &gt; 20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akut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Keganasan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it-IT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 di bawah 6 minggu pasca persalinan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it-IT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Kelainan pembuluh darah yang menyebabkan sakit kepala atau migrain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EA14-638F-445D-9051-88B5B8FF4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83102"/>
          </a:xfrm>
        </p:spPr>
        <p:txBody>
          <a:bodyPr/>
          <a:lstStyle/>
          <a:p>
            <a:r>
              <a:rPr lang="en-US" dirty="0"/>
              <a:t>KAPAN MULAI MENGGUNAKAN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517D4-563C-4A68-9577-A373560B9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05243"/>
            <a:ext cx="9872871" cy="505030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boleh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seksual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tdk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boleh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seksual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lamanya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salin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6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persalinan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&lt; 6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dan 7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persalinan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 6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persalinan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keguguran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tabLst>
                <a:tab pos="9779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Ganti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tabLst>
                <a:tab pos="1257300" algn="l"/>
              </a:tabLst>
            </a:pP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Suntikan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 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jadwal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Hormonal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kombinasi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benar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ragu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spcAft>
                <a:spcPts val="0"/>
              </a:spcAft>
              <a:tabLst>
                <a:tab pos="1257300" algn="l"/>
              </a:tabLst>
            </a:pP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hormonal 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1-7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4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2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915F2-E441-4AF7-813E-91A18819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PENGGUNAAN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6D3EF-3F3E-41AB-BDB6-645C886C1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muskular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Diulang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tiap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7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gangguan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tabLst>
                <a:tab pos="977900" algn="l"/>
              </a:tabLst>
            </a:pP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7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kemudian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2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0138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59</TotalTime>
  <Words>1696</Words>
  <Application>Microsoft Office PowerPoint</Application>
  <PresentationFormat>Widescreen</PresentationFormat>
  <Paragraphs>205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Berlin Sans FB</vt:lpstr>
      <vt:lpstr>Calibri</vt:lpstr>
      <vt:lpstr>Corbel</vt:lpstr>
      <vt:lpstr>Basis</vt:lpstr>
      <vt:lpstr>KONTRASEPSI SUNTIKAN</vt:lpstr>
      <vt:lpstr>SUNTIKAN KOMBINASI</vt:lpstr>
      <vt:lpstr>MEKANISME KERJA</vt:lpstr>
      <vt:lpstr>KEUNTUNGAN</vt:lpstr>
      <vt:lpstr>KERUGIAN</vt:lpstr>
      <vt:lpstr>INDIKASI</vt:lpstr>
      <vt:lpstr>KONTRAINDIKASI</vt:lpstr>
      <vt:lpstr>KAPAN MULAI MENGGUNAKAN</vt:lpstr>
      <vt:lpstr>CARA PENGGUNAAN</vt:lpstr>
      <vt:lpstr>PERHATIAN KHUSUS</vt:lpstr>
      <vt:lpstr>EFEK SAMPING DAN PENATALAKSANAAN</vt:lpstr>
      <vt:lpstr>INSTRUKSI UNTUK KLIEN</vt:lpstr>
      <vt:lpstr>SUNTIKAN PROGESTIN</vt:lpstr>
      <vt:lpstr>MEKANISME KERJA</vt:lpstr>
      <vt:lpstr>KEUNTUNGAN</vt:lpstr>
      <vt:lpstr>KETERBATASAN</vt:lpstr>
      <vt:lpstr>INDIKASI</vt:lpstr>
      <vt:lpstr>KONTRAINDIKASI</vt:lpstr>
      <vt:lpstr>WAKTU INJEKSI</vt:lpstr>
      <vt:lpstr>EFEK SAMPING DAN PENATALKSANAAN</vt:lpstr>
      <vt:lpstr>EFEK SAMPING DAN PENATALKSANAAN</vt:lpstr>
      <vt:lpstr>EFEK SAMPING DAN PENATALAKSANAAN </vt:lpstr>
      <vt:lpstr>INSTRUKSI UNTUK KLIEN</vt:lpstr>
      <vt:lpstr>TANDA-TANDA PERINGATAN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KONTRASEPSI SUNTIKAN</dc:title>
  <dc:creator>ACER</dc:creator>
  <cp:lastModifiedBy>ACER</cp:lastModifiedBy>
  <cp:revision>5</cp:revision>
  <dcterms:created xsi:type="dcterms:W3CDTF">2020-11-22T21:29:33Z</dcterms:created>
  <dcterms:modified xsi:type="dcterms:W3CDTF">2020-11-22T22:28:39Z</dcterms:modified>
</cp:coreProperties>
</file>