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3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1069" y="220979"/>
            <a:ext cx="726186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5450" y="3919220"/>
            <a:ext cx="57531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CFFFF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8630" y="648969"/>
            <a:ext cx="8218170" cy="661670"/>
          </a:xfrm>
          <a:custGeom>
            <a:avLst/>
            <a:gdLst/>
            <a:ahLst/>
            <a:cxnLst/>
            <a:rect l="l" t="t" r="r" b="b"/>
            <a:pathLst>
              <a:path w="8218170" h="661669">
                <a:moveTo>
                  <a:pt x="4108450" y="661669"/>
                </a:moveTo>
                <a:lnTo>
                  <a:pt x="0" y="661669"/>
                </a:lnTo>
                <a:lnTo>
                  <a:pt x="0" y="0"/>
                </a:lnTo>
                <a:lnTo>
                  <a:pt x="8218170" y="0"/>
                </a:lnTo>
                <a:lnTo>
                  <a:pt x="8218170" y="661669"/>
                </a:lnTo>
                <a:lnTo>
                  <a:pt x="4108450" y="661669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CFFFF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CFFFF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435" y="340359"/>
            <a:ext cx="72631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CFFFF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269" y="1518920"/>
            <a:ext cx="7593965" cy="1755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6260" y="2517140"/>
            <a:ext cx="5489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CCFFFF"/>
                </a:solidFill>
                <a:latin typeface="Verdana"/>
                <a:cs typeface="Verdana"/>
              </a:rPr>
              <a:t>RESPON</a:t>
            </a:r>
            <a:r>
              <a:rPr sz="4400" b="1" spc="-40" dirty="0">
                <a:solidFill>
                  <a:srgbClr val="CCFFFF"/>
                </a:solidFill>
                <a:latin typeface="Verdana"/>
                <a:cs typeface="Verdana"/>
              </a:rPr>
              <a:t> </a:t>
            </a:r>
            <a:r>
              <a:rPr sz="4400" b="1" spc="-5" dirty="0">
                <a:solidFill>
                  <a:srgbClr val="CCFFFF"/>
                </a:solidFill>
                <a:latin typeface="Verdana"/>
                <a:cs typeface="Verdana"/>
              </a:rPr>
              <a:t>RADANG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5450" y="3919220"/>
            <a:ext cx="57473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>
                <a:solidFill>
                  <a:srgbClr val="FFE600"/>
                </a:solidFill>
                <a:latin typeface="Verdana"/>
                <a:cs typeface="Verdana"/>
              </a:rPr>
              <a:t>Frengki</a:t>
            </a:r>
            <a:r>
              <a:rPr lang="en-US" spc="-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lang="en-US" spc="-5" dirty="0" err="1">
                <a:solidFill>
                  <a:srgbClr val="FFE600"/>
                </a:solidFill>
                <a:latin typeface="Verdana"/>
                <a:cs typeface="Verdana"/>
              </a:rPr>
              <a:t>Apryanto</a:t>
            </a:r>
            <a:r>
              <a:rPr lang="en-US" spc="-5" dirty="0">
                <a:solidFill>
                  <a:srgbClr val="FFE600"/>
                </a:solidFill>
                <a:latin typeface="Verdana"/>
                <a:cs typeface="Verdana"/>
              </a:rPr>
              <a:t>, </a:t>
            </a:r>
            <a:r>
              <a:rPr lang="en-US" spc="-5" dirty="0" err="1">
                <a:solidFill>
                  <a:srgbClr val="FFE600"/>
                </a:solidFill>
                <a:latin typeface="Verdana"/>
                <a:cs typeface="Verdana"/>
              </a:rPr>
              <a:t>S.Kep</a:t>
            </a:r>
            <a:r>
              <a:rPr lang="en-US" spc="-5" dirty="0">
                <a:solidFill>
                  <a:srgbClr val="FFE600"/>
                </a:solidFill>
                <a:latin typeface="Verdana"/>
                <a:cs typeface="Verdana"/>
              </a:rPr>
              <a:t>., </a:t>
            </a:r>
            <a:r>
              <a:rPr lang="en-US" spc="-5" dirty="0" err="1">
                <a:solidFill>
                  <a:srgbClr val="FFE600"/>
                </a:solidFill>
                <a:latin typeface="Verdana"/>
                <a:cs typeface="Verdana"/>
              </a:rPr>
              <a:t>Ners</a:t>
            </a:r>
            <a:r>
              <a:rPr lang="en-US" spc="-5" dirty="0">
                <a:solidFill>
                  <a:srgbClr val="FFE600"/>
                </a:solidFill>
                <a:latin typeface="Verdana"/>
                <a:cs typeface="Verdana"/>
              </a:rPr>
              <a:t>., </a:t>
            </a:r>
            <a:r>
              <a:rPr lang="en-US" spc="-5" dirty="0" err="1">
                <a:solidFill>
                  <a:srgbClr val="FFE600"/>
                </a:solidFill>
                <a:latin typeface="Verdana"/>
                <a:cs typeface="Verdana"/>
              </a:rPr>
              <a:t>M.Kep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25219"/>
            <a:ext cx="8229600" cy="4232910"/>
          </a:xfrm>
          <a:custGeom>
            <a:avLst/>
            <a:gdLst/>
            <a:ahLst/>
            <a:cxnLst/>
            <a:rect l="l" t="t" r="r" b="b"/>
            <a:pathLst>
              <a:path w="8229600" h="4232910">
                <a:moveTo>
                  <a:pt x="4114800" y="4232909"/>
                </a:moveTo>
                <a:lnTo>
                  <a:pt x="0" y="4232909"/>
                </a:lnTo>
                <a:lnTo>
                  <a:pt x="0" y="0"/>
                </a:lnTo>
                <a:lnTo>
                  <a:pt x="8229600" y="0"/>
                </a:lnTo>
                <a:lnTo>
                  <a:pt x="8229600" y="4232909"/>
                </a:lnTo>
                <a:lnTo>
                  <a:pt x="4114800" y="4232909"/>
                </a:lnTo>
                <a:close/>
              </a:path>
            </a:pathLst>
          </a:custGeom>
          <a:ln w="9344">
            <a:solidFill>
              <a:srgbClr val="00A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390" y="1094740"/>
            <a:ext cx="7978775" cy="4344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  <a:tabLst>
                <a:tab pos="2917825" algn="l"/>
              </a:tabLst>
            </a:pPr>
            <a:r>
              <a:rPr sz="4000" i="1" spc="-5" dirty="0">
                <a:solidFill>
                  <a:srgbClr val="FFE600"/>
                </a:solidFill>
                <a:latin typeface="Arial"/>
                <a:cs typeface="Arial"/>
              </a:rPr>
              <a:t>Radang akut ditandai oleh  peningkatan	</a:t>
            </a:r>
            <a:r>
              <a:rPr sz="4000" i="1" spc="-10" dirty="0">
                <a:solidFill>
                  <a:srgbClr val="FFE600"/>
                </a:solidFill>
                <a:latin typeface="Arial"/>
                <a:cs typeface="Arial"/>
              </a:rPr>
              <a:t>permeabilitas </a:t>
            </a:r>
            <a:r>
              <a:rPr sz="4000" i="1" spc="-5" dirty="0">
                <a:solidFill>
                  <a:srgbClr val="FFE600"/>
                </a:solidFill>
                <a:latin typeface="Arial"/>
                <a:cs typeface="Arial"/>
              </a:rPr>
              <a:t>vaskuler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endParaRPr sz="4000" dirty="0">
              <a:latin typeface="UnDotum"/>
              <a:cs typeface="UnDotum"/>
            </a:endParaRPr>
          </a:p>
          <a:p>
            <a:pPr marL="167005" marR="160655" indent="2540" algn="ctr">
              <a:lnSpc>
                <a:spcPct val="100000"/>
              </a:lnSpc>
              <a:tabLst>
                <a:tab pos="1380490" algn="l"/>
                <a:tab pos="3071495" algn="l"/>
                <a:tab pos="3497579" algn="l"/>
                <a:tab pos="5837555" algn="l"/>
              </a:tabLst>
            </a:pPr>
            <a:r>
              <a:rPr sz="4000" spc="-5" dirty="0">
                <a:solidFill>
                  <a:srgbClr val="CCFFFF"/>
                </a:solidFill>
                <a:latin typeface="Arial"/>
                <a:cs typeface="Arial"/>
              </a:rPr>
              <a:t>menyebabkan	keluarnya	cairan  kaya	protein	(eksudat) </a:t>
            </a:r>
            <a:r>
              <a:rPr sz="4000" dirty="0">
                <a:solidFill>
                  <a:srgbClr val="CCFFFF"/>
                </a:solidFill>
                <a:latin typeface="Arial"/>
                <a:cs typeface="Arial"/>
              </a:rPr>
              <a:t>ke</a:t>
            </a:r>
            <a:r>
              <a:rPr sz="4000" spc="-8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CFFFF"/>
                </a:solidFill>
                <a:latin typeface="Arial"/>
                <a:cs typeface="Arial"/>
              </a:rPr>
              <a:t>jaringan  ekstravaskuler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3EA84B9-A2DA-4079-B445-918E8C96D9BE}"/>
              </a:ext>
            </a:extLst>
          </p:cNvPr>
          <p:cNvSpPr/>
          <p:nvPr/>
        </p:nvSpPr>
        <p:spPr>
          <a:xfrm>
            <a:off x="4038600" y="25908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310" y="497840"/>
            <a:ext cx="6927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785" marR="5080" indent="-233172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E600"/>
                </a:solidFill>
                <a:latin typeface="Verdana"/>
                <a:cs typeface="Verdana"/>
              </a:rPr>
              <a:t>Peningkatan Permeabilitas  </a:t>
            </a:r>
            <a:r>
              <a:rPr b="1" spc="-10" dirty="0">
                <a:solidFill>
                  <a:srgbClr val="FFE600"/>
                </a:solidFill>
                <a:latin typeface="Verdana"/>
                <a:cs typeface="Verdana"/>
              </a:rPr>
              <a:t>Vaskuler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320"/>
            <a:ext cx="7299325" cy="398145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Pembentukan endothelial gaps pada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venula</a:t>
            </a:r>
            <a:endParaRPr sz="2800">
              <a:latin typeface="Arial"/>
              <a:cs typeface="Arial"/>
            </a:endParaRPr>
          </a:p>
          <a:p>
            <a:pPr marL="355600" marR="666115" indent="-342900">
              <a:lnSpc>
                <a:spcPct val="100299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Jejas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endothel langsung, menyebabkan  nekrosis dan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pemisahan sel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endothel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Delayed prolonged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leakage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Jejas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endothel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diperantarai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leukosit</a:t>
            </a:r>
            <a:endParaRPr sz="2800">
              <a:latin typeface="Arial"/>
              <a:cs typeface="Arial"/>
            </a:endParaRPr>
          </a:p>
          <a:p>
            <a:pPr marL="355600" marR="22987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Peningkatan transitosis melalui sitoplasma  endothelial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Leakage dari pembuluh darah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baru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5219"/>
            <a:ext cx="9144000" cy="418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1069" y="220979"/>
            <a:ext cx="725614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Leakage</a:t>
            </a:r>
            <a:r>
              <a:rPr sz="1800" b="1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Vaskuler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Peningkatan Permeabilitas</a:t>
            </a:r>
            <a:r>
              <a:rPr sz="2800" b="1" spc="-8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Vaskuler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0229" y="3025140"/>
            <a:ext cx="1364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9"/>
                </a:solidFill>
                <a:latin typeface="Verdana"/>
                <a:cs typeface="Verdana"/>
              </a:rPr>
              <a:t>(20-60</a:t>
            </a:r>
            <a:r>
              <a:rPr sz="1800" spc="-85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Verdana"/>
                <a:cs typeface="Verdana"/>
              </a:rPr>
              <a:t>µm)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79" y="4773929"/>
            <a:ext cx="8590915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9"/>
                </a:solidFill>
                <a:latin typeface="Verdana"/>
                <a:cs typeface="Verdana"/>
              </a:rPr>
              <a:t>15-30 minutes </a:t>
            </a:r>
            <a:r>
              <a:rPr sz="1800" dirty="0">
                <a:solidFill>
                  <a:srgbClr val="000099"/>
                </a:solidFill>
                <a:latin typeface="UnDotum"/>
                <a:cs typeface="UnDotum"/>
              </a:rPr>
              <a:t> </a:t>
            </a:r>
            <a:r>
              <a:rPr sz="1800" spc="-5" dirty="0">
                <a:solidFill>
                  <a:srgbClr val="000099"/>
                </a:solidFill>
                <a:latin typeface="Verdana"/>
                <a:cs typeface="Verdana"/>
              </a:rPr>
              <a:t>immediate </a:t>
            </a:r>
            <a:r>
              <a:rPr sz="1800" spc="-10" dirty="0">
                <a:solidFill>
                  <a:srgbClr val="000099"/>
                </a:solidFill>
                <a:latin typeface="Verdana"/>
                <a:cs typeface="Verdana"/>
              </a:rPr>
              <a:t>transient</a:t>
            </a:r>
            <a:r>
              <a:rPr sz="1800" spc="9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Verdana"/>
                <a:cs typeface="Verdana"/>
              </a:rPr>
              <a:t>response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Verdana"/>
              <a:cs typeface="Verdana"/>
            </a:endParaRPr>
          </a:p>
          <a:p>
            <a:pPr marL="12065" marR="5080" indent="-6350" algn="ctr">
              <a:lnSpc>
                <a:spcPct val="100000"/>
              </a:lnSpc>
            </a:pPr>
            <a:r>
              <a:rPr sz="1800" spc="-5" dirty="0">
                <a:solidFill>
                  <a:srgbClr val="00AF00"/>
                </a:solidFill>
                <a:latin typeface="Verdana"/>
                <a:cs typeface="Verdana"/>
              </a:rPr>
              <a:t>Sitokin </a:t>
            </a:r>
            <a:r>
              <a:rPr sz="1800" spc="-30" dirty="0">
                <a:solidFill>
                  <a:srgbClr val="00AF00"/>
                </a:solidFill>
                <a:latin typeface="Verdana"/>
                <a:cs typeface="Verdana"/>
              </a:rPr>
              <a:t>(IL-2, </a:t>
            </a:r>
            <a:r>
              <a:rPr sz="1800" spc="-40" dirty="0">
                <a:solidFill>
                  <a:srgbClr val="00AF00"/>
                </a:solidFill>
                <a:latin typeface="Verdana"/>
                <a:cs typeface="Verdana"/>
              </a:rPr>
              <a:t>TNF, </a:t>
            </a:r>
            <a:r>
              <a:rPr sz="1800" spc="-5" dirty="0">
                <a:solidFill>
                  <a:srgbClr val="00AF00"/>
                </a:solidFill>
                <a:latin typeface="Verdana"/>
                <a:cs typeface="Verdana"/>
              </a:rPr>
              <a:t>IFN-γ) juga meningkatkan permeabilitas </a:t>
            </a:r>
            <a:r>
              <a:rPr sz="1800" spc="-10" dirty="0">
                <a:solidFill>
                  <a:srgbClr val="00AF00"/>
                </a:solidFill>
                <a:latin typeface="Verdana"/>
                <a:cs typeface="Verdana"/>
              </a:rPr>
              <a:t>vaskuler  dengan </a:t>
            </a:r>
            <a:r>
              <a:rPr sz="1800" spc="-5" dirty="0">
                <a:solidFill>
                  <a:srgbClr val="00AF00"/>
                </a:solidFill>
                <a:latin typeface="Verdana"/>
                <a:cs typeface="Verdana"/>
              </a:rPr>
              <a:t>meningduksi reorganisasi </a:t>
            </a:r>
            <a:r>
              <a:rPr sz="1800" spc="-10" dirty="0">
                <a:solidFill>
                  <a:srgbClr val="00AF00"/>
                </a:solidFill>
                <a:latin typeface="Verdana"/>
                <a:cs typeface="Verdana"/>
              </a:rPr>
              <a:t>struktural </a:t>
            </a:r>
            <a:r>
              <a:rPr sz="1800" spc="-5" dirty="0">
                <a:solidFill>
                  <a:srgbClr val="00AF00"/>
                </a:solidFill>
                <a:latin typeface="Verdana"/>
                <a:cs typeface="Verdana"/>
              </a:rPr>
              <a:t>sitoskeleton</a:t>
            </a:r>
            <a:r>
              <a:rPr sz="1800" spc="-5" dirty="0">
                <a:solidFill>
                  <a:srgbClr val="00AF00"/>
                </a:solidFill>
                <a:latin typeface="UnDotum"/>
                <a:cs typeface="UnDotum"/>
              </a:rPr>
              <a:t> </a:t>
            </a:r>
            <a:r>
              <a:rPr sz="1800" spc="-10" dirty="0">
                <a:solidFill>
                  <a:srgbClr val="00AF00"/>
                </a:solidFill>
                <a:latin typeface="Verdana"/>
                <a:cs typeface="Verdana"/>
              </a:rPr>
              <a:t>endothel </a:t>
            </a:r>
            <a:r>
              <a:rPr sz="1800" spc="-5" dirty="0">
                <a:solidFill>
                  <a:srgbClr val="00AF00"/>
                </a:solidFill>
                <a:latin typeface="Verdana"/>
                <a:cs typeface="Verdana"/>
              </a:rPr>
              <a:t>saling  </a:t>
            </a:r>
            <a:r>
              <a:rPr sz="1800" spc="-10" dirty="0">
                <a:solidFill>
                  <a:srgbClr val="00AF00"/>
                </a:solidFill>
                <a:latin typeface="Verdana"/>
                <a:cs typeface="Verdana"/>
              </a:rPr>
              <a:t>retraksi </a:t>
            </a:r>
            <a:r>
              <a:rPr sz="1800" spc="-5" dirty="0">
                <a:solidFill>
                  <a:srgbClr val="00AF00"/>
                </a:solidFill>
                <a:latin typeface="Verdana"/>
                <a:cs typeface="Verdana"/>
              </a:rPr>
              <a:t>satu sama</a:t>
            </a:r>
            <a:r>
              <a:rPr sz="1800" spc="15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AF00"/>
                </a:solidFill>
                <a:latin typeface="Verdana"/>
                <a:cs typeface="Verdana"/>
              </a:rPr>
              <a:t>lain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3950"/>
            <a:ext cx="9144000" cy="410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2590800"/>
            <a:ext cx="5257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Resulting </a:t>
            </a:r>
            <a:r>
              <a:rPr sz="160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in </a:t>
            </a:r>
            <a:r>
              <a:rPr sz="1600" spc="-1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endothelial cells </a:t>
            </a:r>
            <a:r>
              <a:rPr sz="160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necrosis </a:t>
            </a:r>
            <a:r>
              <a:rPr sz="1600" spc="-1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and</a:t>
            </a:r>
            <a:r>
              <a:rPr sz="1600" spc="-9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 </a:t>
            </a:r>
            <a:r>
              <a:rPr sz="1600" spc="-1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detachment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883" y="5299710"/>
            <a:ext cx="76765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0" marR="5080" indent="-2425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E600"/>
                </a:solidFill>
                <a:latin typeface="Verdana"/>
                <a:cs typeface="Verdana"/>
              </a:rPr>
              <a:t>All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levels </a:t>
            </a:r>
            <a:r>
              <a:rPr sz="1800" dirty="0">
                <a:solidFill>
                  <a:srgbClr val="FFE600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of the microcirculation are affected, including </a:t>
            </a:r>
            <a:r>
              <a:rPr sz="1800" spc="-10" dirty="0">
                <a:solidFill>
                  <a:srgbClr val="FFE600"/>
                </a:solidFill>
                <a:latin typeface="Verdana"/>
                <a:cs typeface="Verdana"/>
              </a:rPr>
              <a:t>venules, 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capillaries, and</a:t>
            </a:r>
            <a:r>
              <a:rPr sz="1800" spc="-10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arterioles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Verdana"/>
              <a:cs typeface="Verdana"/>
            </a:endParaRPr>
          </a:p>
          <a:p>
            <a:pPr marL="89535" algn="ctr">
              <a:lnSpc>
                <a:spcPct val="100000"/>
              </a:lnSpc>
            </a:pPr>
            <a:r>
              <a:rPr sz="1800" b="1" spc="-5" dirty="0">
                <a:solidFill>
                  <a:srgbClr val="FFE600"/>
                </a:solidFill>
                <a:latin typeface="Verdana"/>
                <a:cs typeface="Verdana"/>
              </a:rPr>
              <a:t>DELAYED</a:t>
            </a:r>
            <a:endParaRPr sz="1800" dirty="0">
              <a:latin typeface="Verdana"/>
              <a:cs typeface="Verdana"/>
            </a:endParaRPr>
          </a:p>
          <a:p>
            <a:pPr marL="88900" algn="ctr">
              <a:lnSpc>
                <a:spcPct val="100000"/>
              </a:lnSpc>
            </a:pPr>
            <a:r>
              <a:rPr sz="1800" b="1" spc="-5" dirty="0">
                <a:solidFill>
                  <a:srgbClr val="FFE600"/>
                </a:solidFill>
                <a:latin typeface="Verdana"/>
                <a:cs typeface="Verdana"/>
              </a:rPr>
              <a:t>Sunburn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031" y="4572000"/>
            <a:ext cx="3723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003366"/>
                </a:solidFill>
                <a:latin typeface="UnDotum"/>
                <a:cs typeface="UnDotum"/>
              </a:rPr>
              <a:t>&gt; </a:t>
            </a:r>
            <a:r>
              <a:rPr sz="1800" dirty="0">
                <a:solidFill>
                  <a:srgbClr val="003366"/>
                </a:solidFill>
                <a:latin typeface="UnDotum"/>
                <a:cs typeface="UnDotum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Verdana"/>
                <a:cs typeface="Verdana"/>
              </a:rPr>
              <a:t>Immediate sustained</a:t>
            </a:r>
            <a:r>
              <a:rPr sz="1800" spc="3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Verdana"/>
                <a:cs typeface="Verdana"/>
              </a:rPr>
              <a:t>respose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1069" y="279400"/>
            <a:ext cx="725614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Leakage</a:t>
            </a:r>
            <a:r>
              <a:rPr sz="1800" b="1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Vaskuler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Peningkatan Permeabilitas</a:t>
            </a:r>
            <a:r>
              <a:rPr sz="2800" b="1" spc="-8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Vaskuler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1119"/>
            <a:ext cx="9144000" cy="401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070" y="1507489"/>
            <a:ext cx="4504690" cy="33782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Leukocyte-mediated endothelial</a:t>
            </a:r>
            <a:r>
              <a:rPr sz="1600" b="1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inury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Leakage</a:t>
            </a:r>
            <a:r>
              <a:rPr dirty="0"/>
              <a:t> </a:t>
            </a:r>
            <a:r>
              <a:rPr spc="-5" dirty="0"/>
              <a:t>Vaskuler</a:t>
            </a: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E600"/>
                </a:solidFill>
              </a:rPr>
              <a:t>Peningkatan Permeabilitas</a:t>
            </a:r>
            <a:r>
              <a:rPr sz="2800" spc="-85" dirty="0">
                <a:solidFill>
                  <a:srgbClr val="FFE600"/>
                </a:solidFill>
              </a:rPr>
              <a:t> </a:t>
            </a:r>
            <a:r>
              <a:rPr sz="2800" spc="-5" dirty="0">
                <a:solidFill>
                  <a:srgbClr val="FFE600"/>
                </a:solidFill>
              </a:rPr>
              <a:t>Vaskuler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46579"/>
            <a:ext cx="9144000" cy="431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5549900"/>
            <a:ext cx="347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366"/>
                </a:solidFill>
                <a:latin typeface="Verdana"/>
                <a:cs typeface="Verdana"/>
              </a:rPr>
              <a:t>Vesiculovacuolar</a:t>
            </a:r>
            <a:r>
              <a:rPr sz="1800" b="1" spc="-5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Verdana"/>
                <a:cs typeface="Verdana"/>
              </a:rPr>
              <a:t>organelle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64689" y="4940300"/>
            <a:ext cx="172720" cy="576580"/>
            <a:chOff x="1964689" y="4940300"/>
            <a:chExt cx="172720" cy="576580"/>
          </a:xfrm>
        </p:grpSpPr>
        <p:sp>
          <p:nvSpPr>
            <p:cNvPr id="5" name="object 5"/>
            <p:cNvSpPr/>
            <p:nvPr/>
          </p:nvSpPr>
          <p:spPr>
            <a:xfrm>
              <a:off x="2051049" y="4940300"/>
              <a:ext cx="0" cy="416559"/>
            </a:xfrm>
            <a:custGeom>
              <a:avLst/>
              <a:gdLst/>
              <a:ahLst/>
              <a:cxnLst/>
              <a:rect l="l" t="t" r="r" b="b"/>
              <a:pathLst>
                <a:path h="416560">
                  <a:moveTo>
                    <a:pt x="0" y="0"/>
                  </a:moveTo>
                  <a:lnTo>
                    <a:pt x="0" y="416559"/>
                  </a:lnTo>
                </a:path>
              </a:pathLst>
            </a:custGeom>
            <a:ln w="57146">
              <a:solidFill>
                <a:srgbClr val="00A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4689" y="5345429"/>
              <a:ext cx="172720" cy="171450"/>
            </a:xfrm>
            <a:custGeom>
              <a:avLst/>
              <a:gdLst/>
              <a:ahLst/>
              <a:cxnLst/>
              <a:rect l="l" t="t" r="r" b="b"/>
              <a:pathLst>
                <a:path w="172719" h="171450">
                  <a:moveTo>
                    <a:pt x="172720" y="0"/>
                  </a:moveTo>
                  <a:lnTo>
                    <a:pt x="0" y="0"/>
                  </a:lnTo>
                  <a:lnTo>
                    <a:pt x="86360" y="17145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00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22650" y="669290"/>
            <a:ext cx="2296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Leakage</a:t>
            </a:r>
            <a:r>
              <a:rPr sz="1800" b="1" spc="-35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Vaskuler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069" y="943609"/>
            <a:ext cx="7256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Peningkatan Permeabilitas</a:t>
            </a:r>
            <a:r>
              <a:rPr sz="2800" b="1" spc="-8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Vaskuler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58950"/>
            <a:ext cx="9144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2650" y="525779"/>
            <a:ext cx="2296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Leakage</a:t>
            </a:r>
            <a:r>
              <a:rPr sz="1800" b="1" spc="-35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Vaskuler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1069" y="800100"/>
            <a:ext cx="7256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Peningkatan Permeabilitas</a:t>
            </a:r>
            <a:r>
              <a:rPr sz="2800" b="1" spc="-8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Vaskuler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069" y="375920"/>
            <a:ext cx="725614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Leakage</a:t>
            </a:r>
            <a:r>
              <a:rPr sz="1800" b="1" spc="-10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AF00"/>
                </a:solidFill>
                <a:latin typeface="Verdana"/>
                <a:cs typeface="Verdana"/>
              </a:rPr>
              <a:t>Vaskuler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Peningkatan Permeabilitas</a:t>
            </a:r>
            <a:r>
              <a:rPr sz="2800" b="1" spc="-8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E600"/>
                </a:solidFill>
                <a:latin typeface="Verdana"/>
                <a:cs typeface="Verdana"/>
              </a:rPr>
              <a:t>Vaskuler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169" y="1076959"/>
            <a:ext cx="7439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F00"/>
                </a:solidFill>
                <a:latin typeface="Verdana"/>
                <a:cs typeface="Verdana"/>
              </a:rPr>
              <a:t>(otot kremaster tikus yang diperiksa di </a:t>
            </a:r>
            <a:r>
              <a:rPr sz="1400" b="1" dirty="0">
                <a:solidFill>
                  <a:srgbClr val="00AF00"/>
                </a:solidFill>
                <a:latin typeface="Verdana"/>
                <a:cs typeface="Verdana"/>
              </a:rPr>
              <a:t>bawah </a:t>
            </a:r>
            <a:r>
              <a:rPr sz="1400" b="1" spc="-5" dirty="0">
                <a:solidFill>
                  <a:srgbClr val="00AF00"/>
                </a:solidFill>
                <a:latin typeface="Verdana"/>
                <a:cs typeface="Verdana"/>
              </a:rPr>
              <a:t>mikroskop</a:t>
            </a:r>
            <a:r>
              <a:rPr sz="1400" b="1" spc="155" dirty="0">
                <a:solidFill>
                  <a:srgbClr val="00AF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AF00"/>
                </a:solidFill>
                <a:latin typeface="Verdana"/>
                <a:cs typeface="Verdana"/>
              </a:rPr>
              <a:t>transilluminasi)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26870"/>
            <a:ext cx="4038600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626870"/>
            <a:ext cx="4038600" cy="299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4869" y="4845050"/>
            <a:ext cx="7501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7480" marR="5080" indent="-14147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Satu jam sebelum tikus dibunuh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bradikinin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disuntikkan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ke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dalam  otot, dan karbon koloidal disuntikkan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iv.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83869"/>
            <a:ext cx="8229600" cy="708660"/>
          </a:xfrm>
          <a:prstGeom prst="rect">
            <a:avLst/>
          </a:prstGeom>
          <a:solidFill>
            <a:srgbClr val="9900CC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sz="1800" b="1" spc="-5" dirty="0">
                <a:solidFill>
                  <a:srgbClr val="FFE600"/>
                </a:solidFill>
                <a:latin typeface="Verdana"/>
                <a:cs typeface="Verdana"/>
              </a:rPr>
              <a:t>Ekstravasasi</a:t>
            </a:r>
            <a:r>
              <a:rPr sz="1800" b="1" spc="-20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E600"/>
                </a:solidFill>
                <a:latin typeface="Verdana"/>
                <a:cs typeface="Verdana"/>
              </a:rPr>
              <a:t>leukosit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3629"/>
              </a:lnSpc>
            </a:pPr>
            <a:r>
              <a:rPr sz="3200" b="1" spc="-5" dirty="0">
                <a:solidFill>
                  <a:srgbClr val="CCFFFF"/>
                </a:solidFill>
                <a:latin typeface="Verdana"/>
                <a:cs typeface="Verdana"/>
              </a:rPr>
              <a:t>Urutan Kejadian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733550"/>
            <a:ext cx="7551420" cy="3197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09880" marR="5080" indent="-309880">
              <a:lnSpc>
                <a:spcPct val="100400"/>
              </a:lnSpc>
              <a:spcBef>
                <a:spcPts val="85"/>
              </a:spcBef>
              <a:buSzPct val="96428"/>
              <a:buAutoNum type="arabicPeriod"/>
              <a:tabLst>
                <a:tab pos="3098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Pada lumen: marginasi 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rolling 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adhesi ke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endothelium </a:t>
            </a:r>
            <a:r>
              <a:rPr sz="2800" spc="-5" dirty="0">
                <a:solidFill>
                  <a:srgbClr val="00AF00"/>
                </a:solidFill>
                <a:latin typeface="Arial"/>
                <a:cs typeface="Arial"/>
              </a:rPr>
              <a:t>(endhotelium telah diaktifkan  sehingga dapat berikatan dengan</a:t>
            </a:r>
            <a:r>
              <a:rPr sz="2800" spc="10" dirty="0">
                <a:solidFill>
                  <a:srgbClr val="00A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AF00"/>
                </a:solidFill>
                <a:latin typeface="Arial"/>
                <a:cs typeface="Arial"/>
              </a:rPr>
              <a:t>leukosit)</a:t>
            </a:r>
            <a:endParaRPr sz="2800">
              <a:latin typeface="Arial"/>
              <a:cs typeface="Arial"/>
            </a:endParaRPr>
          </a:p>
          <a:p>
            <a:pPr marL="309880" marR="531495" indent="-309880">
              <a:lnSpc>
                <a:spcPct val="100000"/>
              </a:lnSpc>
              <a:spcBef>
                <a:spcPts val="700"/>
              </a:spcBef>
              <a:buSzPct val="96428"/>
              <a:buAutoNum type="arabicPeriod"/>
              <a:tabLst>
                <a:tab pos="30988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Transmigrasi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endothelium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(disebur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juga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diapedesis)</a:t>
            </a:r>
            <a:endParaRPr sz="2800">
              <a:latin typeface="Arial"/>
              <a:cs typeface="Arial"/>
            </a:endParaRPr>
          </a:p>
          <a:p>
            <a:pPr marL="309880" marR="1063625" indent="-309880">
              <a:lnSpc>
                <a:spcPct val="100000"/>
              </a:lnSpc>
              <a:spcBef>
                <a:spcPts val="720"/>
              </a:spcBef>
              <a:buSzPct val="96428"/>
              <a:buAutoNum type="arabicPeriod"/>
              <a:tabLst>
                <a:tab pos="3098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Migrasi pada jaringan intersisial karena  rangsang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khemotaktik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1459" algn="l"/>
              </a:tabLst>
            </a:pPr>
            <a:r>
              <a:rPr dirty="0"/>
              <a:t>U</a:t>
            </a:r>
            <a:r>
              <a:rPr spc="-15" dirty="0"/>
              <a:t>R</a:t>
            </a:r>
            <a:r>
              <a:rPr dirty="0"/>
              <a:t>U</a:t>
            </a:r>
            <a:r>
              <a:rPr spc="-290" dirty="0"/>
              <a:t>T</a:t>
            </a:r>
            <a:r>
              <a:rPr spc="-5" dirty="0"/>
              <a:t>A</a:t>
            </a:r>
            <a:r>
              <a:rPr dirty="0"/>
              <a:t>N</a:t>
            </a:r>
            <a:r>
              <a:rPr spc="-10" dirty="0"/>
              <a:t> </a:t>
            </a:r>
            <a:r>
              <a:rPr spc="-5" dirty="0"/>
              <a:t>K</a:t>
            </a:r>
            <a:r>
              <a:rPr dirty="0"/>
              <a:t>E</a:t>
            </a:r>
            <a:r>
              <a:rPr spc="-75" dirty="0"/>
              <a:t>J</a:t>
            </a:r>
            <a:r>
              <a:rPr spc="-5" dirty="0"/>
              <a:t>AD</a:t>
            </a:r>
            <a:r>
              <a:rPr spc="-15" dirty="0"/>
              <a:t>I</a:t>
            </a:r>
            <a:r>
              <a:rPr spc="-5" dirty="0"/>
              <a:t>A</a:t>
            </a:r>
            <a:r>
              <a:rPr dirty="0"/>
              <a:t>N</a:t>
            </a:r>
            <a:r>
              <a:rPr spc="10" dirty="0"/>
              <a:t> </a:t>
            </a:r>
            <a:r>
              <a:rPr spc="-165" dirty="0"/>
              <a:t>R</a:t>
            </a:r>
            <a:r>
              <a:rPr spc="-5" dirty="0"/>
              <a:t>A</a:t>
            </a:r>
            <a:r>
              <a:rPr spc="-75" dirty="0"/>
              <a:t>D</a:t>
            </a:r>
            <a:r>
              <a:rPr spc="-5" dirty="0"/>
              <a:t>AN</a:t>
            </a:r>
            <a:r>
              <a:rPr dirty="0"/>
              <a:t>G	(</a:t>
            </a:r>
            <a:r>
              <a:rPr spc="-5"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590" y="1634490"/>
            <a:ext cx="8357234" cy="406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Jejas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ringan sesaat 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vasokonstriksi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sesaat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>
              <a:latin typeface="Arial"/>
              <a:cs typeface="Arial"/>
            </a:endParaRPr>
          </a:p>
          <a:p>
            <a:pPr marL="458470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Vasodilatasi</a:t>
            </a:r>
            <a:endParaRPr sz="2800">
              <a:latin typeface="Arial"/>
              <a:cs typeface="Arial"/>
            </a:endParaRPr>
          </a:p>
          <a:p>
            <a:pPr marL="4801235" indent="-217170">
              <a:lnSpc>
                <a:spcPct val="100000"/>
              </a:lnSpc>
              <a:spcBef>
                <a:spcPts val="710"/>
              </a:spcBef>
              <a:buChar char="-"/>
              <a:tabLst>
                <a:tab pos="48018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eksudasi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lokal</a:t>
            </a:r>
            <a:endParaRPr sz="2800">
              <a:latin typeface="Arial"/>
              <a:cs typeface="Arial"/>
            </a:endParaRPr>
          </a:p>
          <a:p>
            <a:pPr marL="4801235" indent="-217170">
              <a:lnSpc>
                <a:spcPct val="100000"/>
              </a:lnSpc>
              <a:spcBef>
                <a:spcPts val="700"/>
              </a:spcBef>
              <a:buChar char="-"/>
              <a:tabLst>
                <a:tab pos="480187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permeabilitas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vaskular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27629" y="2185671"/>
            <a:ext cx="3514090" cy="3369310"/>
            <a:chOff x="2627629" y="2185671"/>
            <a:chExt cx="3514090" cy="3369310"/>
          </a:xfrm>
        </p:grpSpPr>
        <p:sp>
          <p:nvSpPr>
            <p:cNvPr id="5" name="object 5"/>
            <p:cNvSpPr/>
            <p:nvPr/>
          </p:nvSpPr>
          <p:spPr>
            <a:xfrm>
              <a:off x="6079897" y="4874260"/>
              <a:ext cx="9525" cy="38100"/>
            </a:xfrm>
            <a:custGeom>
              <a:avLst/>
              <a:gdLst/>
              <a:ahLst/>
              <a:cxnLst/>
              <a:rect l="l" t="t" r="r" b="b"/>
              <a:pathLst>
                <a:path w="9525" h="38100">
                  <a:moveTo>
                    <a:pt x="0" y="0"/>
                  </a:moveTo>
                  <a:lnTo>
                    <a:pt x="9344" y="0"/>
                  </a:lnTo>
                </a:path>
                <a:path w="9525" h="38100">
                  <a:moveTo>
                    <a:pt x="0" y="19050"/>
                  </a:moveTo>
                  <a:lnTo>
                    <a:pt x="9344" y="19050"/>
                  </a:lnTo>
                </a:path>
                <a:path w="9525" h="38100">
                  <a:moveTo>
                    <a:pt x="0" y="38100"/>
                  </a:moveTo>
                  <a:lnTo>
                    <a:pt x="9344" y="3810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4570" y="492760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672" y="4444"/>
                  </a:moveTo>
                  <a:lnTo>
                    <a:pt x="4672" y="4444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79897" y="4951729"/>
              <a:ext cx="9525" cy="38100"/>
            </a:xfrm>
            <a:custGeom>
              <a:avLst/>
              <a:gdLst/>
              <a:ahLst/>
              <a:cxnLst/>
              <a:rect l="l" t="t" r="r" b="b"/>
              <a:pathLst>
                <a:path w="9525" h="38100">
                  <a:moveTo>
                    <a:pt x="0" y="0"/>
                  </a:moveTo>
                  <a:lnTo>
                    <a:pt x="9344" y="0"/>
                  </a:lnTo>
                </a:path>
                <a:path w="9525" h="38100">
                  <a:moveTo>
                    <a:pt x="0" y="19050"/>
                  </a:moveTo>
                  <a:lnTo>
                    <a:pt x="9344" y="19050"/>
                  </a:lnTo>
                </a:path>
                <a:path w="9525" h="38100">
                  <a:moveTo>
                    <a:pt x="0" y="38100"/>
                  </a:moveTo>
                  <a:lnTo>
                    <a:pt x="9344" y="3810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4570" y="500506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672" y="4444"/>
                  </a:moveTo>
                  <a:lnTo>
                    <a:pt x="4672" y="4444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79897" y="5029200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4570" y="506348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672" y="4445"/>
                  </a:moveTo>
                  <a:lnTo>
                    <a:pt x="4672" y="4445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9897" y="5087619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49"/>
                  </a:moveTo>
                  <a:lnTo>
                    <a:pt x="9344" y="19049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570" y="512191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672" y="4444"/>
                  </a:moveTo>
                  <a:lnTo>
                    <a:pt x="4672" y="4444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9897" y="5146039"/>
              <a:ext cx="9525" cy="38100"/>
            </a:xfrm>
            <a:custGeom>
              <a:avLst/>
              <a:gdLst/>
              <a:ahLst/>
              <a:cxnLst/>
              <a:rect l="l" t="t" r="r" b="b"/>
              <a:pathLst>
                <a:path w="9525" h="38100">
                  <a:moveTo>
                    <a:pt x="0" y="0"/>
                  </a:moveTo>
                  <a:lnTo>
                    <a:pt x="9344" y="0"/>
                  </a:lnTo>
                </a:path>
                <a:path w="9525" h="38100">
                  <a:moveTo>
                    <a:pt x="0" y="19050"/>
                  </a:moveTo>
                  <a:lnTo>
                    <a:pt x="9344" y="19050"/>
                  </a:lnTo>
                </a:path>
                <a:path w="9525" h="38100">
                  <a:moveTo>
                    <a:pt x="0" y="38100"/>
                  </a:moveTo>
                  <a:lnTo>
                    <a:pt x="9344" y="3810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9897" y="5203825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88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79897" y="5242560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4570" y="527685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672" y="4444"/>
                  </a:moveTo>
                  <a:lnTo>
                    <a:pt x="4672" y="4444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79897" y="5300979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79897" y="5339714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79897" y="5378450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84570" y="541273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-4672" y="4445"/>
                  </a:moveTo>
                  <a:lnTo>
                    <a:pt x="4672" y="4445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9897" y="5436869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49"/>
                  </a:moveTo>
                  <a:lnTo>
                    <a:pt x="9344" y="19049"/>
                  </a:lnTo>
                </a:path>
              </a:pathLst>
            </a:custGeom>
            <a:ln w="10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9897" y="5475604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344" y="0"/>
                  </a:lnTo>
                </a:path>
                <a:path w="9525" h="19050">
                  <a:moveTo>
                    <a:pt x="0" y="19050"/>
                  </a:moveTo>
                  <a:lnTo>
                    <a:pt x="9344" y="1905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84570" y="55092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4672" y="3809"/>
                  </a:moveTo>
                  <a:lnTo>
                    <a:pt x="4672" y="3809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7809" y="5516879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746760" y="0"/>
                  </a:moveTo>
                  <a:lnTo>
                    <a:pt x="736600" y="0"/>
                  </a:lnTo>
                </a:path>
                <a:path w="746760">
                  <a:moveTo>
                    <a:pt x="727710" y="0"/>
                  </a:moveTo>
                  <a:lnTo>
                    <a:pt x="717550" y="0"/>
                  </a:lnTo>
                </a:path>
                <a:path w="746760">
                  <a:moveTo>
                    <a:pt x="708660" y="0"/>
                  </a:moveTo>
                  <a:lnTo>
                    <a:pt x="698500" y="0"/>
                  </a:lnTo>
                </a:path>
                <a:path w="746760">
                  <a:moveTo>
                    <a:pt x="688339" y="0"/>
                  </a:moveTo>
                  <a:lnTo>
                    <a:pt x="679450" y="0"/>
                  </a:lnTo>
                </a:path>
                <a:path w="746760">
                  <a:moveTo>
                    <a:pt x="669289" y="0"/>
                  </a:moveTo>
                  <a:lnTo>
                    <a:pt x="659129" y="0"/>
                  </a:lnTo>
                </a:path>
                <a:path w="746760">
                  <a:moveTo>
                    <a:pt x="650239" y="0"/>
                  </a:moveTo>
                  <a:lnTo>
                    <a:pt x="640079" y="0"/>
                  </a:lnTo>
                </a:path>
                <a:path w="746760">
                  <a:moveTo>
                    <a:pt x="631189" y="0"/>
                  </a:moveTo>
                  <a:lnTo>
                    <a:pt x="621029" y="0"/>
                  </a:lnTo>
                </a:path>
                <a:path w="746760">
                  <a:moveTo>
                    <a:pt x="610869" y="0"/>
                  </a:moveTo>
                  <a:lnTo>
                    <a:pt x="601979" y="0"/>
                  </a:lnTo>
                </a:path>
                <a:path w="746760">
                  <a:moveTo>
                    <a:pt x="591819" y="0"/>
                  </a:moveTo>
                  <a:lnTo>
                    <a:pt x="581660" y="0"/>
                  </a:lnTo>
                </a:path>
                <a:path w="746760">
                  <a:moveTo>
                    <a:pt x="572769" y="0"/>
                  </a:moveTo>
                  <a:lnTo>
                    <a:pt x="562610" y="0"/>
                  </a:lnTo>
                </a:path>
                <a:path w="746760">
                  <a:moveTo>
                    <a:pt x="552450" y="0"/>
                  </a:moveTo>
                  <a:lnTo>
                    <a:pt x="543560" y="0"/>
                  </a:lnTo>
                </a:path>
                <a:path w="746760">
                  <a:moveTo>
                    <a:pt x="533400" y="0"/>
                  </a:moveTo>
                  <a:lnTo>
                    <a:pt x="523239" y="0"/>
                  </a:lnTo>
                </a:path>
                <a:path w="746760">
                  <a:moveTo>
                    <a:pt x="514350" y="0"/>
                  </a:moveTo>
                  <a:lnTo>
                    <a:pt x="504189" y="0"/>
                  </a:lnTo>
                </a:path>
                <a:path w="746760">
                  <a:moveTo>
                    <a:pt x="494029" y="0"/>
                  </a:moveTo>
                  <a:lnTo>
                    <a:pt x="485139" y="0"/>
                  </a:lnTo>
                </a:path>
                <a:path w="746760">
                  <a:moveTo>
                    <a:pt x="474979" y="0"/>
                  </a:moveTo>
                  <a:lnTo>
                    <a:pt x="464819" y="0"/>
                  </a:lnTo>
                </a:path>
                <a:path w="746760">
                  <a:moveTo>
                    <a:pt x="455929" y="0"/>
                  </a:moveTo>
                  <a:lnTo>
                    <a:pt x="445769" y="0"/>
                  </a:lnTo>
                </a:path>
                <a:path w="746760">
                  <a:moveTo>
                    <a:pt x="436879" y="0"/>
                  </a:moveTo>
                  <a:lnTo>
                    <a:pt x="426719" y="0"/>
                  </a:lnTo>
                </a:path>
                <a:path w="746760">
                  <a:moveTo>
                    <a:pt x="416560" y="0"/>
                  </a:moveTo>
                  <a:lnTo>
                    <a:pt x="407669" y="0"/>
                  </a:lnTo>
                </a:path>
                <a:path w="746760">
                  <a:moveTo>
                    <a:pt x="397510" y="0"/>
                  </a:moveTo>
                  <a:lnTo>
                    <a:pt x="388619" y="0"/>
                  </a:lnTo>
                </a:path>
                <a:path w="746760">
                  <a:moveTo>
                    <a:pt x="378460" y="0"/>
                  </a:moveTo>
                  <a:lnTo>
                    <a:pt x="368300" y="0"/>
                  </a:lnTo>
                </a:path>
                <a:path w="746760">
                  <a:moveTo>
                    <a:pt x="359410" y="0"/>
                  </a:moveTo>
                  <a:lnTo>
                    <a:pt x="349250" y="0"/>
                  </a:lnTo>
                </a:path>
                <a:path w="746760">
                  <a:moveTo>
                    <a:pt x="339089" y="0"/>
                  </a:moveTo>
                  <a:lnTo>
                    <a:pt x="330200" y="0"/>
                  </a:lnTo>
                </a:path>
                <a:path w="746760">
                  <a:moveTo>
                    <a:pt x="320039" y="0"/>
                  </a:moveTo>
                  <a:lnTo>
                    <a:pt x="309879" y="0"/>
                  </a:lnTo>
                </a:path>
                <a:path w="746760">
                  <a:moveTo>
                    <a:pt x="300989" y="0"/>
                  </a:moveTo>
                  <a:lnTo>
                    <a:pt x="290829" y="0"/>
                  </a:lnTo>
                </a:path>
                <a:path w="746760">
                  <a:moveTo>
                    <a:pt x="280669" y="0"/>
                  </a:moveTo>
                  <a:lnTo>
                    <a:pt x="271779" y="0"/>
                  </a:lnTo>
                </a:path>
                <a:path w="746760">
                  <a:moveTo>
                    <a:pt x="261619" y="0"/>
                  </a:moveTo>
                  <a:lnTo>
                    <a:pt x="252729" y="0"/>
                  </a:lnTo>
                </a:path>
                <a:path w="746760">
                  <a:moveTo>
                    <a:pt x="242569" y="0"/>
                  </a:moveTo>
                  <a:lnTo>
                    <a:pt x="232410" y="0"/>
                  </a:lnTo>
                </a:path>
                <a:path w="746760">
                  <a:moveTo>
                    <a:pt x="223519" y="0"/>
                  </a:moveTo>
                  <a:lnTo>
                    <a:pt x="213360" y="0"/>
                  </a:lnTo>
                </a:path>
                <a:path w="746760">
                  <a:moveTo>
                    <a:pt x="203200" y="0"/>
                  </a:moveTo>
                  <a:lnTo>
                    <a:pt x="194310" y="0"/>
                  </a:lnTo>
                </a:path>
                <a:path w="746760">
                  <a:moveTo>
                    <a:pt x="184150" y="0"/>
                  </a:moveTo>
                  <a:lnTo>
                    <a:pt x="173989" y="0"/>
                  </a:lnTo>
                </a:path>
                <a:path w="746760">
                  <a:moveTo>
                    <a:pt x="165100" y="0"/>
                  </a:moveTo>
                  <a:lnTo>
                    <a:pt x="154939" y="0"/>
                  </a:lnTo>
                </a:path>
                <a:path w="746760">
                  <a:moveTo>
                    <a:pt x="144779" y="0"/>
                  </a:moveTo>
                  <a:lnTo>
                    <a:pt x="135889" y="0"/>
                  </a:lnTo>
                </a:path>
                <a:path w="746760">
                  <a:moveTo>
                    <a:pt x="125729" y="0"/>
                  </a:moveTo>
                  <a:lnTo>
                    <a:pt x="115569" y="0"/>
                  </a:lnTo>
                </a:path>
                <a:path w="746760">
                  <a:moveTo>
                    <a:pt x="106679" y="0"/>
                  </a:moveTo>
                  <a:lnTo>
                    <a:pt x="96519" y="0"/>
                  </a:lnTo>
                </a:path>
                <a:path w="746760">
                  <a:moveTo>
                    <a:pt x="87629" y="0"/>
                  </a:moveTo>
                  <a:lnTo>
                    <a:pt x="77469" y="0"/>
                  </a:lnTo>
                </a:path>
                <a:path w="746760">
                  <a:moveTo>
                    <a:pt x="67310" y="0"/>
                  </a:moveTo>
                  <a:lnTo>
                    <a:pt x="58419" y="0"/>
                  </a:lnTo>
                </a:path>
                <a:path w="746760">
                  <a:moveTo>
                    <a:pt x="48260" y="0"/>
                  </a:moveTo>
                  <a:lnTo>
                    <a:pt x="39369" y="0"/>
                  </a:lnTo>
                </a:path>
                <a:path w="746760">
                  <a:moveTo>
                    <a:pt x="29210" y="0"/>
                  </a:moveTo>
                  <a:lnTo>
                    <a:pt x="19050" y="0"/>
                  </a:lnTo>
                </a:path>
                <a:path w="746760">
                  <a:moveTo>
                    <a:pt x="1016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98749" y="2204719"/>
              <a:ext cx="2593340" cy="2874010"/>
            </a:xfrm>
            <a:custGeom>
              <a:avLst/>
              <a:gdLst/>
              <a:ahLst/>
              <a:cxnLst/>
              <a:rect l="l" t="t" r="r" b="b"/>
              <a:pathLst>
                <a:path w="2593340" h="2874010">
                  <a:moveTo>
                    <a:pt x="2593340" y="0"/>
                  </a:moveTo>
                  <a:lnTo>
                    <a:pt x="0" y="287401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27629" y="5034279"/>
              <a:ext cx="119380" cy="123189"/>
            </a:xfrm>
            <a:custGeom>
              <a:avLst/>
              <a:gdLst/>
              <a:ahLst/>
              <a:cxnLst/>
              <a:rect l="l" t="t" r="r" b="b"/>
              <a:pathLst>
                <a:path w="119380" h="123189">
                  <a:moveTo>
                    <a:pt x="34289" y="0"/>
                  </a:moveTo>
                  <a:lnTo>
                    <a:pt x="0" y="123190"/>
                  </a:lnTo>
                  <a:lnTo>
                    <a:pt x="119380" y="7620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84570" y="2204719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27420" y="288289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02939" y="5516879"/>
              <a:ext cx="2124710" cy="0"/>
            </a:xfrm>
            <a:custGeom>
              <a:avLst/>
              <a:gdLst/>
              <a:ahLst/>
              <a:cxnLst/>
              <a:rect l="l" t="t" r="r" b="b"/>
              <a:pathLst>
                <a:path w="2124710">
                  <a:moveTo>
                    <a:pt x="2124710" y="0"/>
                  </a:moveTo>
                  <a:lnTo>
                    <a:pt x="2115820" y="0"/>
                  </a:lnTo>
                </a:path>
                <a:path w="2124710">
                  <a:moveTo>
                    <a:pt x="2105660" y="0"/>
                  </a:moveTo>
                  <a:lnTo>
                    <a:pt x="2095500" y="0"/>
                  </a:lnTo>
                </a:path>
                <a:path w="2124710">
                  <a:moveTo>
                    <a:pt x="2086610" y="0"/>
                  </a:moveTo>
                  <a:lnTo>
                    <a:pt x="2076450" y="0"/>
                  </a:lnTo>
                </a:path>
                <a:path w="2124710">
                  <a:moveTo>
                    <a:pt x="2066289" y="0"/>
                  </a:moveTo>
                  <a:lnTo>
                    <a:pt x="2057400" y="0"/>
                  </a:lnTo>
                </a:path>
                <a:path w="2124710">
                  <a:moveTo>
                    <a:pt x="2047239" y="0"/>
                  </a:moveTo>
                  <a:lnTo>
                    <a:pt x="2037080" y="0"/>
                  </a:lnTo>
                </a:path>
                <a:path w="2124710">
                  <a:moveTo>
                    <a:pt x="2028189" y="0"/>
                  </a:moveTo>
                  <a:lnTo>
                    <a:pt x="2018030" y="0"/>
                  </a:lnTo>
                </a:path>
                <a:path w="2124710">
                  <a:moveTo>
                    <a:pt x="2009139" y="0"/>
                  </a:moveTo>
                  <a:lnTo>
                    <a:pt x="1998980" y="0"/>
                  </a:lnTo>
                </a:path>
                <a:path w="2124710">
                  <a:moveTo>
                    <a:pt x="1988820" y="0"/>
                  </a:moveTo>
                  <a:lnTo>
                    <a:pt x="1979930" y="0"/>
                  </a:lnTo>
                </a:path>
                <a:path w="2124710">
                  <a:moveTo>
                    <a:pt x="1969770" y="0"/>
                  </a:moveTo>
                  <a:lnTo>
                    <a:pt x="1959610" y="0"/>
                  </a:lnTo>
                </a:path>
                <a:path w="2124710">
                  <a:moveTo>
                    <a:pt x="1950720" y="0"/>
                  </a:moveTo>
                  <a:lnTo>
                    <a:pt x="1940560" y="0"/>
                  </a:lnTo>
                </a:path>
                <a:path w="2124710">
                  <a:moveTo>
                    <a:pt x="1930400" y="0"/>
                  </a:moveTo>
                  <a:lnTo>
                    <a:pt x="1921510" y="0"/>
                  </a:lnTo>
                </a:path>
                <a:path w="2124710">
                  <a:moveTo>
                    <a:pt x="1911350" y="0"/>
                  </a:moveTo>
                  <a:lnTo>
                    <a:pt x="1902460" y="0"/>
                  </a:lnTo>
                </a:path>
                <a:path w="2124710">
                  <a:moveTo>
                    <a:pt x="1892300" y="0"/>
                  </a:moveTo>
                  <a:lnTo>
                    <a:pt x="1882139" y="0"/>
                  </a:lnTo>
                </a:path>
                <a:path w="2124710">
                  <a:moveTo>
                    <a:pt x="1873250" y="0"/>
                  </a:moveTo>
                  <a:lnTo>
                    <a:pt x="1863089" y="0"/>
                  </a:lnTo>
                </a:path>
                <a:path w="2124710">
                  <a:moveTo>
                    <a:pt x="1852930" y="0"/>
                  </a:moveTo>
                  <a:lnTo>
                    <a:pt x="1844039" y="0"/>
                  </a:lnTo>
                </a:path>
                <a:path w="2124710">
                  <a:moveTo>
                    <a:pt x="1833880" y="0"/>
                  </a:moveTo>
                  <a:lnTo>
                    <a:pt x="1823720" y="0"/>
                  </a:lnTo>
                </a:path>
                <a:path w="2124710">
                  <a:moveTo>
                    <a:pt x="1814830" y="0"/>
                  </a:moveTo>
                  <a:lnTo>
                    <a:pt x="1804670" y="0"/>
                  </a:lnTo>
                </a:path>
                <a:path w="2124710">
                  <a:moveTo>
                    <a:pt x="1795780" y="0"/>
                  </a:moveTo>
                  <a:lnTo>
                    <a:pt x="1785620" y="0"/>
                  </a:lnTo>
                </a:path>
                <a:path w="2124710">
                  <a:moveTo>
                    <a:pt x="1775460" y="0"/>
                  </a:moveTo>
                  <a:lnTo>
                    <a:pt x="1766570" y="0"/>
                  </a:lnTo>
                </a:path>
                <a:path w="2124710">
                  <a:moveTo>
                    <a:pt x="1756410" y="0"/>
                  </a:moveTo>
                  <a:lnTo>
                    <a:pt x="1746250" y="0"/>
                  </a:lnTo>
                </a:path>
                <a:path w="2124710">
                  <a:moveTo>
                    <a:pt x="1737360" y="0"/>
                  </a:moveTo>
                  <a:lnTo>
                    <a:pt x="1727200" y="0"/>
                  </a:lnTo>
                </a:path>
                <a:path w="2124710">
                  <a:moveTo>
                    <a:pt x="1717039" y="0"/>
                  </a:moveTo>
                  <a:lnTo>
                    <a:pt x="1708150" y="0"/>
                  </a:lnTo>
                </a:path>
                <a:path w="2124710">
                  <a:moveTo>
                    <a:pt x="1697989" y="0"/>
                  </a:moveTo>
                  <a:lnTo>
                    <a:pt x="1687830" y="0"/>
                  </a:lnTo>
                </a:path>
                <a:path w="2124710">
                  <a:moveTo>
                    <a:pt x="1678939" y="0"/>
                  </a:moveTo>
                  <a:lnTo>
                    <a:pt x="1668780" y="0"/>
                  </a:lnTo>
                </a:path>
                <a:path w="2124710">
                  <a:moveTo>
                    <a:pt x="1658620" y="0"/>
                  </a:moveTo>
                  <a:lnTo>
                    <a:pt x="1649730" y="0"/>
                  </a:lnTo>
                </a:path>
                <a:path w="2124710">
                  <a:moveTo>
                    <a:pt x="1639570" y="0"/>
                  </a:moveTo>
                  <a:lnTo>
                    <a:pt x="1630680" y="0"/>
                  </a:lnTo>
                </a:path>
                <a:path w="2124710">
                  <a:moveTo>
                    <a:pt x="1620520" y="0"/>
                  </a:moveTo>
                  <a:lnTo>
                    <a:pt x="1610360" y="0"/>
                  </a:lnTo>
                </a:path>
                <a:path w="2124710">
                  <a:moveTo>
                    <a:pt x="1601470" y="0"/>
                  </a:moveTo>
                  <a:lnTo>
                    <a:pt x="1591310" y="0"/>
                  </a:lnTo>
                </a:path>
                <a:path w="2124710">
                  <a:moveTo>
                    <a:pt x="1582420" y="0"/>
                  </a:moveTo>
                  <a:lnTo>
                    <a:pt x="1572260" y="0"/>
                  </a:lnTo>
                </a:path>
                <a:path w="2124710">
                  <a:moveTo>
                    <a:pt x="1562100" y="0"/>
                  </a:moveTo>
                  <a:lnTo>
                    <a:pt x="1553210" y="0"/>
                  </a:lnTo>
                </a:path>
                <a:path w="2124710">
                  <a:moveTo>
                    <a:pt x="1543050" y="0"/>
                  </a:moveTo>
                  <a:lnTo>
                    <a:pt x="1532889" y="0"/>
                  </a:lnTo>
                </a:path>
                <a:path w="2124710">
                  <a:moveTo>
                    <a:pt x="1524000" y="0"/>
                  </a:moveTo>
                  <a:lnTo>
                    <a:pt x="1513839" y="0"/>
                  </a:lnTo>
                </a:path>
                <a:path w="2124710">
                  <a:moveTo>
                    <a:pt x="1503680" y="0"/>
                  </a:moveTo>
                  <a:lnTo>
                    <a:pt x="1494789" y="0"/>
                  </a:lnTo>
                </a:path>
                <a:path w="2124710">
                  <a:moveTo>
                    <a:pt x="1484630" y="0"/>
                  </a:moveTo>
                  <a:lnTo>
                    <a:pt x="1474470" y="0"/>
                  </a:lnTo>
                </a:path>
                <a:path w="2124710">
                  <a:moveTo>
                    <a:pt x="1465580" y="0"/>
                  </a:moveTo>
                  <a:lnTo>
                    <a:pt x="1455420" y="0"/>
                  </a:lnTo>
                </a:path>
                <a:path w="2124710">
                  <a:moveTo>
                    <a:pt x="1445260" y="0"/>
                  </a:moveTo>
                  <a:lnTo>
                    <a:pt x="1436370" y="0"/>
                  </a:lnTo>
                </a:path>
                <a:path w="2124710">
                  <a:moveTo>
                    <a:pt x="1426210" y="0"/>
                  </a:moveTo>
                  <a:lnTo>
                    <a:pt x="1417320" y="0"/>
                  </a:lnTo>
                </a:path>
                <a:path w="2124710">
                  <a:moveTo>
                    <a:pt x="1407160" y="0"/>
                  </a:moveTo>
                  <a:lnTo>
                    <a:pt x="1397000" y="0"/>
                  </a:lnTo>
                </a:path>
                <a:path w="2124710">
                  <a:moveTo>
                    <a:pt x="1388110" y="0"/>
                  </a:moveTo>
                  <a:lnTo>
                    <a:pt x="1377950" y="0"/>
                  </a:lnTo>
                </a:path>
                <a:path w="2124710">
                  <a:moveTo>
                    <a:pt x="1367789" y="0"/>
                  </a:moveTo>
                  <a:lnTo>
                    <a:pt x="1358900" y="0"/>
                  </a:lnTo>
                </a:path>
                <a:path w="2124710">
                  <a:moveTo>
                    <a:pt x="1348739" y="0"/>
                  </a:moveTo>
                  <a:lnTo>
                    <a:pt x="1338580" y="0"/>
                  </a:lnTo>
                </a:path>
                <a:path w="2124710">
                  <a:moveTo>
                    <a:pt x="1329689" y="0"/>
                  </a:moveTo>
                  <a:lnTo>
                    <a:pt x="1319530" y="0"/>
                  </a:lnTo>
                </a:path>
                <a:path w="2124710">
                  <a:moveTo>
                    <a:pt x="1310639" y="0"/>
                  </a:moveTo>
                  <a:lnTo>
                    <a:pt x="1300480" y="0"/>
                  </a:lnTo>
                </a:path>
                <a:path w="2124710">
                  <a:moveTo>
                    <a:pt x="1290320" y="0"/>
                  </a:moveTo>
                  <a:lnTo>
                    <a:pt x="1281430" y="0"/>
                  </a:lnTo>
                </a:path>
                <a:path w="2124710">
                  <a:moveTo>
                    <a:pt x="1271270" y="0"/>
                  </a:moveTo>
                  <a:lnTo>
                    <a:pt x="1261110" y="0"/>
                  </a:lnTo>
                </a:path>
                <a:path w="2124710">
                  <a:moveTo>
                    <a:pt x="1252220" y="0"/>
                  </a:moveTo>
                  <a:lnTo>
                    <a:pt x="1242060" y="0"/>
                  </a:lnTo>
                </a:path>
                <a:path w="2124710">
                  <a:moveTo>
                    <a:pt x="1233170" y="0"/>
                  </a:moveTo>
                  <a:lnTo>
                    <a:pt x="1223010" y="0"/>
                  </a:lnTo>
                </a:path>
                <a:path w="2124710">
                  <a:moveTo>
                    <a:pt x="1212850" y="0"/>
                  </a:moveTo>
                  <a:lnTo>
                    <a:pt x="1203960" y="0"/>
                  </a:lnTo>
                </a:path>
                <a:path w="2124710">
                  <a:moveTo>
                    <a:pt x="1193800" y="0"/>
                  </a:moveTo>
                  <a:lnTo>
                    <a:pt x="1183639" y="0"/>
                  </a:lnTo>
                </a:path>
                <a:path w="2124710">
                  <a:moveTo>
                    <a:pt x="1174750" y="0"/>
                  </a:moveTo>
                  <a:lnTo>
                    <a:pt x="1164589" y="0"/>
                  </a:lnTo>
                </a:path>
                <a:path w="2124710">
                  <a:moveTo>
                    <a:pt x="1154430" y="0"/>
                  </a:moveTo>
                  <a:lnTo>
                    <a:pt x="1145539" y="0"/>
                  </a:lnTo>
                </a:path>
                <a:path w="2124710">
                  <a:moveTo>
                    <a:pt x="1135380" y="0"/>
                  </a:moveTo>
                  <a:lnTo>
                    <a:pt x="1125220" y="0"/>
                  </a:lnTo>
                </a:path>
                <a:path w="2124710">
                  <a:moveTo>
                    <a:pt x="1116330" y="0"/>
                  </a:moveTo>
                  <a:lnTo>
                    <a:pt x="1106170" y="0"/>
                  </a:lnTo>
                </a:path>
                <a:path w="2124710">
                  <a:moveTo>
                    <a:pt x="1096010" y="0"/>
                  </a:moveTo>
                  <a:lnTo>
                    <a:pt x="1087120" y="0"/>
                  </a:lnTo>
                </a:path>
                <a:path w="2124710">
                  <a:moveTo>
                    <a:pt x="1076960" y="0"/>
                  </a:moveTo>
                  <a:lnTo>
                    <a:pt x="1066800" y="0"/>
                  </a:lnTo>
                </a:path>
                <a:path w="2124710">
                  <a:moveTo>
                    <a:pt x="1057910" y="0"/>
                  </a:moveTo>
                  <a:lnTo>
                    <a:pt x="1047750" y="0"/>
                  </a:lnTo>
                </a:path>
                <a:path w="2124710">
                  <a:moveTo>
                    <a:pt x="1038860" y="0"/>
                  </a:moveTo>
                  <a:lnTo>
                    <a:pt x="1028700" y="0"/>
                  </a:lnTo>
                </a:path>
                <a:path w="2124710">
                  <a:moveTo>
                    <a:pt x="1018539" y="0"/>
                  </a:moveTo>
                  <a:lnTo>
                    <a:pt x="1009650" y="0"/>
                  </a:lnTo>
                </a:path>
                <a:path w="2124710">
                  <a:moveTo>
                    <a:pt x="999489" y="0"/>
                  </a:moveTo>
                  <a:lnTo>
                    <a:pt x="990600" y="0"/>
                  </a:lnTo>
                </a:path>
                <a:path w="2124710">
                  <a:moveTo>
                    <a:pt x="980439" y="0"/>
                  </a:moveTo>
                  <a:lnTo>
                    <a:pt x="970280" y="0"/>
                  </a:lnTo>
                </a:path>
                <a:path w="2124710">
                  <a:moveTo>
                    <a:pt x="961389" y="0"/>
                  </a:moveTo>
                  <a:lnTo>
                    <a:pt x="951230" y="0"/>
                  </a:lnTo>
                </a:path>
                <a:path w="2124710">
                  <a:moveTo>
                    <a:pt x="941070" y="0"/>
                  </a:moveTo>
                  <a:lnTo>
                    <a:pt x="932180" y="0"/>
                  </a:lnTo>
                </a:path>
                <a:path w="2124710">
                  <a:moveTo>
                    <a:pt x="922020" y="0"/>
                  </a:moveTo>
                  <a:lnTo>
                    <a:pt x="911860" y="0"/>
                  </a:lnTo>
                </a:path>
                <a:path w="2124710">
                  <a:moveTo>
                    <a:pt x="902970" y="0"/>
                  </a:moveTo>
                  <a:lnTo>
                    <a:pt x="892810" y="0"/>
                  </a:lnTo>
                </a:path>
                <a:path w="2124710">
                  <a:moveTo>
                    <a:pt x="882650" y="0"/>
                  </a:moveTo>
                  <a:lnTo>
                    <a:pt x="873760" y="0"/>
                  </a:lnTo>
                </a:path>
                <a:path w="2124710">
                  <a:moveTo>
                    <a:pt x="863600" y="0"/>
                  </a:moveTo>
                  <a:lnTo>
                    <a:pt x="853439" y="0"/>
                  </a:lnTo>
                </a:path>
                <a:path w="2124710">
                  <a:moveTo>
                    <a:pt x="844550" y="0"/>
                  </a:moveTo>
                  <a:lnTo>
                    <a:pt x="834389" y="0"/>
                  </a:lnTo>
                </a:path>
                <a:path w="2124710">
                  <a:moveTo>
                    <a:pt x="825500" y="0"/>
                  </a:moveTo>
                  <a:lnTo>
                    <a:pt x="815339" y="0"/>
                  </a:lnTo>
                </a:path>
                <a:path w="2124710">
                  <a:moveTo>
                    <a:pt x="805180" y="0"/>
                  </a:moveTo>
                  <a:lnTo>
                    <a:pt x="796289" y="0"/>
                  </a:lnTo>
                </a:path>
                <a:path w="2124710">
                  <a:moveTo>
                    <a:pt x="786130" y="0"/>
                  </a:moveTo>
                  <a:lnTo>
                    <a:pt x="775970" y="0"/>
                  </a:lnTo>
                </a:path>
                <a:path w="2124710">
                  <a:moveTo>
                    <a:pt x="767080" y="0"/>
                  </a:moveTo>
                  <a:lnTo>
                    <a:pt x="756920" y="0"/>
                  </a:lnTo>
                </a:path>
                <a:path w="2124710">
                  <a:moveTo>
                    <a:pt x="746760" y="0"/>
                  </a:moveTo>
                  <a:lnTo>
                    <a:pt x="737870" y="0"/>
                  </a:lnTo>
                </a:path>
                <a:path w="2124710">
                  <a:moveTo>
                    <a:pt x="727710" y="0"/>
                  </a:moveTo>
                  <a:lnTo>
                    <a:pt x="717550" y="0"/>
                  </a:lnTo>
                </a:path>
                <a:path w="2124710">
                  <a:moveTo>
                    <a:pt x="708660" y="0"/>
                  </a:moveTo>
                  <a:lnTo>
                    <a:pt x="698500" y="0"/>
                  </a:lnTo>
                </a:path>
                <a:path w="2124710">
                  <a:moveTo>
                    <a:pt x="689610" y="0"/>
                  </a:moveTo>
                  <a:lnTo>
                    <a:pt x="679450" y="0"/>
                  </a:lnTo>
                </a:path>
                <a:path w="2124710">
                  <a:moveTo>
                    <a:pt x="669289" y="0"/>
                  </a:moveTo>
                  <a:lnTo>
                    <a:pt x="660400" y="0"/>
                  </a:lnTo>
                </a:path>
                <a:path w="2124710">
                  <a:moveTo>
                    <a:pt x="650239" y="0"/>
                  </a:moveTo>
                  <a:lnTo>
                    <a:pt x="641350" y="0"/>
                  </a:lnTo>
                </a:path>
                <a:path w="2124710">
                  <a:moveTo>
                    <a:pt x="631189" y="0"/>
                  </a:moveTo>
                  <a:lnTo>
                    <a:pt x="621030" y="0"/>
                  </a:lnTo>
                </a:path>
                <a:path w="2124710">
                  <a:moveTo>
                    <a:pt x="612139" y="0"/>
                  </a:moveTo>
                  <a:lnTo>
                    <a:pt x="601980" y="0"/>
                  </a:lnTo>
                </a:path>
                <a:path w="2124710">
                  <a:moveTo>
                    <a:pt x="591820" y="0"/>
                  </a:moveTo>
                  <a:lnTo>
                    <a:pt x="582930" y="0"/>
                  </a:lnTo>
                </a:path>
                <a:path w="2124710">
                  <a:moveTo>
                    <a:pt x="572770" y="0"/>
                  </a:moveTo>
                  <a:lnTo>
                    <a:pt x="562610" y="0"/>
                  </a:lnTo>
                </a:path>
                <a:path w="2124710">
                  <a:moveTo>
                    <a:pt x="553720" y="0"/>
                  </a:moveTo>
                  <a:lnTo>
                    <a:pt x="543560" y="0"/>
                  </a:lnTo>
                </a:path>
                <a:path w="2124710">
                  <a:moveTo>
                    <a:pt x="533400" y="0"/>
                  </a:moveTo>
                  <a:lnTo>
                    <a:pt x="524510" y="0"/>
                  </a:lnTo>
                </a:path>
                <a:path w="2124710">
                  <a:moveTo>
                    <a:pt x="514350" y="0"/>
                  </a:moveTo>
                  <a:lnTo>
                    <a:pt x="504189" y="0"/>
                  </a:lnTo>
                </a:path>
                <a:path w="2124710">
                  <a:moveTo>
                    <a:pt x="495300" y="0"/>
                  </a:moveTo>
                  <a:lnTo>
                    <a:pt x="485139" y="0"/>
                  </a:lnTo>
                </a:path>
                <a:path w="2124710">
                  <a:moveTo>
                    <a:pt x="474980" y="0"/>
                  </a:moveTo>
                  <a:lnTo>
                    <a:pt x="466089" y="0"/>
                  </a:lnTo>
                </a:path>
                <a:path w="2124710">
                  <a:moveTo>
                    <a:pt x="455930" y="0"/>
                  </a:moveTo>
                  <a:lnTo>
                    <a:pt x="447039" y="0"/>
                  </a:lnTo>
                </a:path>
                <a:path w="2124710">
                  <a:moveTo>
                    <a:pt x="436880" y="0"/>
                  </a:moveTo>
                  <a:lnTo>
                    <a:pt x="426720" y="0"/>
                  </a:lnTo>
                </a:path>
                <a:path w="2124710">
                  <a:moveTo>
                    <a:pt x="417830" y="0"/>
                  </a:moveTo>
                  <a:lnTo>
                    <a:pt x="407670" y="0"/>
                  </a:lnTo>
                </a:path>
                <a:path w="2124710">
                  <a:moveTo>
                    <a:pt x="397510" y="0"/>
                  </a:moveTo>
                  <a:lnTo>
                    <a:pt x="388620" y="0"/>
                  </a:lnTo>
                </a:path>
                <a:path w="2124710">
                  <a:moveTo>
                    <a:pt x="378460" y="0"/>
                  </a:moveTo>
                  <a:lnTo>
                    <a:pt x="369570" y="0"/>
                  </a:lnTo>
                </a:path>
                <a:path w="2124710">
                  <a:moveTo>
                    <a:pt x="359410" y="0"/>
                  </a:moveTo>
                  <a:lnTo>
                    <a:pt x="349250" y="0"/>
                  </a:lnTo>
                </a:path>
                <a:path w="2124710">
                  <a:moveTo>
                    <a:pt x="340360" y="0"/>
                  </a:moveTo>
                  <a:lnTo>
                    <a:pt x="330200" y="0"/>
                  </a:lnTo>
                </a:path>
                <a:path w="2124710">
                  <a:moveTo>
                    <a:pt x="320039" y="0"/>
                  </a:moveTo>
                  <a:lnTo>
                    <a:pt x="311150" y="0"/>
                  </a:lnTo>
                </a:path>
                <a:path w="2124710">
                  <a:moveTo>
                    <a:pt x="300989" y="0"/>
                  </a:moveTo>
                  <a:lnTo>
                    <a:pt x="290830" y="0"/>
                  </a:lnTo>
                </a:path>
                <a:path w="2124710">
                  <a:moveTo>
                    <a:pt x="281939" y="0"/>
                  </a:moveTo>
                  <a:lnTo>
                    <a:pt x="271780" y="0"/>
                  </a:lnTo>
                </a:path>
                <a:path w="2124710">
                  <a:moveTo>
                    <a:pt x="262889" y="0"/>
                  </a:moveTo>
                  <a:lnTo>
                    <a:pt x="252730" y="0"/>
                  </a:lnTo>
                </a:path>
                <a:path w="2124710">
                  <a:moveTo>
                    <a:pt x="242570" y="0"/>
                  </a:moveTo>
                  <a:lnTo>
                    <a:pt x="233680" y="0"/>
                  </a:lnTo>
                </a:path>
                <a:path w="2124710">
                  <a:moveTo>
                    <a:pt x="223520" y="0"/>
                  </a:moveTo>
                  <a:lnTo>
                    <a:pt x="213360" y="0"/>
                  </a:lnTo>
                </a:path>
                <a:path w="2124710">
                  <a:moveTo>
                    <a:pt x="204470" y="0"/>
                  </a:moveTo>
                  <a:lnTo>
                    <a:pt x="194310" y="0"/>
                  </a:lnTo>
                </a:path>
                <a:path w="2124710">
                  <a:moveTo>
                    <a:pt x="184150" y="0"/>
                  </a:moveTo>
                  <a:lnTo>
                    <a:pt x="175260" y="0"/>
                  </a:lnTo>
                </a:path>
                <a:path w="2124710">
                  <a:moveTo>
                    <a:pt x="165100" y="0"/>
                  </a:moveTo>
                  <a:lnTo>
                    <a:pt x="154939" y="0"/>
                  </a:lnTo>
                </a:path>
                <a:path w="2124710">
                  <a:moveTo>
                    <a:pt x="146050" y="0"/>
                  </a:moveTo>
                  <a:lnTo>
                    <a:pt x="135889" y="0"/>
                  </a:lnTo>
                </a:path>
                <a:path w="2124710">
                  <a:moveTo>
                    <a:pt x="125730" y="0"/>
                  </a:moveTo>
                  <a:lnTo>
                    <a:pt x="116839" y="0"/>
                  </a:lnTo>
                </a:path>
                <a:path w="2124710">
                  <a:moveTo>
                    <a:pt x="106680" y="0"/>
                  </a:moveTo>
                  <a:lnTo>
                    <a:pt x="97789" y="0"/>
                  </a:lnTo>
                </a:path>
                <a:path w="2124710">
                  <a:moveTo>
                    <a:pt x="87630" y="0"/>
                  </a:moveTo>
                  <a:lnTo>
                    <a:pt x="77470" y="0"/>
                  </a:lnTo>
                </a:path>
                <a:path w="2124710">
                  <a:moveTo>
                    <a:pt x="68580" y="0"/>
                  </a:moveTo>
                  <a:lnTo>
                    <a:pt x="58420" y="0"/>
                  </a:lnTo>
                </a:path>
                <a:path w="2124710">
                  <a:moveTo>
                    <a:pt x="49530" y="0"/>
                  </a:moveTo>
                  <a:lnTo>
                    <a:pt x="39370" y="0"/>
                  </a:lnTo>
                </a:path>
                <a:path w="2124710">
                  <a:moveTo>
                    <a:pt x="29210" y="0"/>
                  </a:moveTo>
                  <a:lnTo>
                    <a:pt x="20320" y="0"/>
                  </a:lnTo>
                </a:path>
                <a:path w="2124710">
                  <a:moveTo>
                    <a:pt x="1016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1819" y="5478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439" y="659129"/>
            <a:ext cx="5798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66CCFF"/>
                </a:solidFill>
                <a:latin typeface="Verdana"/>
                <a:cs typeface="Verdana"/>
              </a:rPr>
              <a:t>RADANG </a:t>
            </a:r>
            <a:r>
              <a:rPr b="1" dirty="0">
                <a:solidFill>
                  <a:srgbClr val="66CCFF"/>
                </a:solidFill>
                <a:latin typeface="Verdana"/>
                <a:cs typeface="Verdana"/>
              </a:rPr>
              <a:t>/</a:t>
            </a:r>
            <a:r>
              <a:rPr b="1" spc="-85" dirty="0">
                <a:solidFill>
                  <a:srgbClr val="66CCFF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66CCFF"/>
                </a:solidFill>
                <a:latin typeface="Verdana"/>
                <a:cs typeface="Verdana"/>
              </a:rPr>
              <a:t>INFLAMASI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569" y="1512570"/>
            <a:ext cx="7020559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200"/>
              </a:lnSpc>
              <a:spcBef>
                <a:spcPts val="95"/>
              </a:spcBef>
            </a:pPr>
            <a:r>
              <a:rPr sz="2000" spc="-5" dirty="0">
                <a:solidFill>
                  <a:srgbClr val="CCFFFF"/>
                </a:solidFill>
                <a:latin typeface="Comic Sans MS"/>
                <a:cs typeface="Comic Sans MS"/>
              </a:rPr>
              <a:t>(Reaksi lokal jaringan hidup terhadap jejas dengan cara  memobilisasi semua bentuk pertahanan </a:t>
            </a:r>
            <a:r>
              <a:rPr sz="2000" dirty="0">
                <a:solidFill>
                  <a:srgbClr val="CCFFFF"/>
                </a:solidFill>
                <a:latin typeface="Comic Sans MS"/>
                <a:cs typeface="Comic Sans MS"/>
              </a:rPr>
              <a:t>tubuh </a:t>
            </a:r>
            <a:r>
              <a:rPr sz="2000" spc="-5" dirty="0">
                <a:solidFill>
                  <a:srgbClr val="CCFFFF"/>
                </a:solidFill>
                <a:latin typeface="Comic Sans MS"/>
                <a:cs typeface="Comic Sans MS"/>
              </a:rPr>
              <a:t>berupa </a:t>
            </a:r>
            <a:r>
              <a:rPr sz="2000" spc="-10" dirty="0">
                <a:solidFill>
                  <a:srgbClr val="CCFFFF"/>
                </a:solidFill>
                <a:latin typeface="Comic Sans MS"/>
                <a:cs typeface="Comic Sans MS"/>
              </a:rPr>
              <a:t>reaksi  </a:t>
            </a:r>
            <a:r>
              <a:rPr sz="2000" spc="-5" dirty="0">
                <a:solidFill>
                  <a:srgbClr val="CCFFFF"/>
                </a:solidFill>
                <a:latin typeface="Comic Sans MS"/>
                <a:cs typeface="Comic Sans MS"/>
              </a:rPr>
              <a:t>vaskular, neurologik, humoral, dan</a:t>
            </a:r>
            <a:r>
              <a:rPr sz="2000" spc="-10" dirty="0">
                <a:solidFill>
                  <a:srgbClr val="CC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CFFFF"/>
                </a:solidFill>
                <a:latin typeface="Comic Sans MS"/>
                <a:cs typeface="Comic Sans MS"/>
              </a:rPr>
              <a:t>selular)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381000" y="2343774"/>
            <a:ext cx="9677400" cy="4090863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340"/>
              </a:spcBef>
            </a:pPr>
            <a:r>
              <a:rPr sz="2800" b="1" spc="-55" dirty="0">
                <a:solidFill>
                  <a:srgbClr val="FFE600"/>
                </a:solidFill>
                <a:latin typeface="Arial"/>
                <a:cs typeface="Arial"/>
              </a:rPr>
              <a:t>Tanda </a:t>
            </a:r>
            <a:r>
              <a:rPr sz="2800" b="1" spc="-5" dirty="0">
                <a:solidFill>
                  <a:srgbClr val="FFE600"/>
                </a:solidFill>
                <a:latin typeface="Arial"/>
                <a:cs typeface="Arial"/>
              </a:rPr>
              <a:t>kardinal</a:t>
            </a:r>
            <a:r>
              <a:rPr sz="2800" b="1" spc="20" dirty="0">
                <a:solidFill>
                  <a:srgbClr val="FFE6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E600"/>
                </a:solidFill>
                <a:latin typeface="Arial"/>
                <a:cs typeface="Arial"/>
              </a:rPr>
              <a:t>radang</a:t>
            </a:r>
            <a:endParaRPr sz="2800" dirty="0">
              <a:latin typeface="Arial"/>
              <a:cs typeface="Arial"/>
            </a:endParaRPr>
          </a:p>
          <a:p>
            <a:pPr marL="1587500" marR="1572260" indent="26670" algn="ctr">
              <a:spcBef>
                <a:spcPts val="1440"/>
              </a:spcBef>
            </a:pPr>
            <a:r>
              <a:rPr sz="3200" b="1" dirty="0" err="1">
                <a:solidFill>
                  <a:srgbClr val="FFFFFF"/>
                </a:solidFill>
                <a:latin typeface="Arial"/>
                <a:cs typeface="Arial"/>
              </a:rPr>
              <a:t>Rubor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Kemerahan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87500" marR="1572260" indent="26670" algn="ctr">
              <a:spcBef>
                <a:spcPts val="1440"/>
              </a:spcBef>
            </a:pPr>
            <a:r>
              <a:rPr sz="3200" b="1" spc="-5" dirty="0" err="1">
                <a:solidFill>
                  <a:srgbClr val="FFFFFF"/>
                </a:solidFill>
                <a:latin typeface="Arial"/>
                <a:cs typeface="Arial"/>
              </a:rPr>
              <a:t>Kalor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US" sz="2800" spc="-5" dirty="0" err="1">
                <a:solidFill>
                  <a:srgbClr val="FFFFFF"/>
                </a:solidFill>
                <a:latin typeface="Arial"/>
                <a:cs typeface="Arial"/>
              </a:rPr>
              <a:t>panas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 marL="1587500" marR="1572260" indent="26670" algn="ctr">
              <a:spcBef>
                <a:spcPts val="14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benjolan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87500" marR="1572260" indent="26670" algn="ctr">
              <a:spcBef>
                <a:spcPts val="144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regangan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  <a:p>
            <a:pPr marL="1587500" marR="1572260" indent="26670" algn="ctr">
              <a:spcBef>
                <a:spcPts val="1440"/>
              </a:spcBef>
            </a:pPr>
            <a:r>
              <a:rPr sz="3200" b="1" dirty="0" err="1">
                <a:solidFill>
                  <a:srgbClr val="FFFFFF"/>
                </a:solidFill>
                <a:latin typeface="Arial"/>
                <a:cs typeface="Arial"/>
              </a:rPr>
              <a:t>Fungsiolesa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perubahan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704850"/>
          </a:xfrm>
          <a:custGeom>
            <a:avLst/>
            <a:gdLst/>
            <a:ahLst/>
            <a:cxnLst/>
            <a:rect l="l" t="t" r="r" b="b"/>
            <a:pathLst>
              <a:path w="8229600" h="704850">
                <a:moveTo>
                  <a:pt x="4114800" y="704850"/>
                </a:moveTo>
                <a:lnTo>
                  <a:pt x="0" y="704850"/>
                </a:lnTo>
                <a:lnTo>
                  <a:pt x="0" y="0"/>
                </a:lnTo>
                <a:lnTo>
                  <a:pt x="8229600" y="0"/>
                </a:lnTo>
                <a:lnTo>
                  <a:pt x="8229600" y="704850"/>
                </a:lnTo>
                <a:lnTo>
                  <a:pt x="4114800" y="70485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1459" algn="l"/>
              </a:tabLst>
            </a:pPr>
            <a:r>
              <a:rPr dirty="0"/>
              <a:t>U</a:t>
            </a:r>
            <a:r>
              <a:rPr spc="-15" dirty="0"/>
              <a:t>R</a:t>
            </a:r>
            <a:r>
              <a:rPr dirty="0"/>
              <a:t>U</a:t>
            </a:r>
            <a:r>
              <a:rPr spc="-290" dirty="0"/>
              <a:t>T</a:t>
            </a:r>
            <a:r>
              <a:rPr spc="-5" dirty="0"/>
              <a:t>A</a:t>
            </a:r>
            <a:r>
              <a:rPr dirty="0"/>
              <a:t>N</a:t>
            </a:r>
            <a:r>
              <a:rPr spc="-10" dirty="0"/>
              <a:t> </a:t>
            </a:r>
            <a:r>
              <a:rPr spc="-5" dirty="0"/>
              <a:t>K</a:t>
            </a:r>
            <a:r>
              <a:rPr dirty="0"/>
              <a:t>E</a:t>
            </a:r>
            <a:r>
              <a:rPr spc="-75" dirty="0"/>
              <a:t>J</a:t>
            </a:r>
            <a:r>
              <a:rPr spc="-5" dirty="0"/>
              <a:t>AD</a:t>
            </a:r>
            <a:r>
              <a:rPr spc="-15" dirty="0"/>
              <a:t>I</a:t>
            </a:r>
            <a:r>
              <a:rPr spc="-5" dirty="0"/>
              <a:t>A</a:t>
            </a:r>
            <a:r>
              <a:rPr dirty="0"/>
              <a:t>N</a:t>
            </a:r>
            <a:r>
              <a:rPr spc="10" dirty="0"/>
              <a:t> </a:t>
            </a:r>
            <a:r>
              <a:rPr spc="-165" dirty="0"/>
              <a:t>R</a:t>
            </a:r>
            <a:r>
              <a:rPr spc="-5" dirty="0"/>
              <a:t>A</a:t>
            </a:r>
            <a:r>
              <a:rPr spc="-75" dirty="0"/>
              <a:t>D</a:t>
            </a:r>
            <a:r>
              <a:rPr spc="-5" dirty="0"/>
              <a:t>AN</a:t>
            </a:r>
            <a:r>
              <a:rPr dirty="0"/>
              <a:t>G	(</a:t>
            </a:r>
            <a:r>
              <a:rPr spc="-5" dirty="0"/>
              <a:t>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75409"/>
            <a:ext cx="7566659" cy="501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JEJAS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BERAT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LAMA 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</a:t>
            </a:r>
            <a:r>
              <a:rPr sz="2800" spc="-434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VASOKONSTRIKSI</a:t>
            </a:r>
            <a:endParaRPr sz="2800">
              <a:latin typeface="Arial"/>
              <a:cs typeface="Arial"/>
            </a:endParaRPr>
          </a:p>
          <a:p>
            <a:pPr marL="5499100">
              <a:lnSpc>
                <a:spcPts val="3195"/>
              </a:lnSpc>
            </a:pP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SESAAT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Arial"/>
              <a:cs typeface="Arial"/>
            </a:endParaRPr>
          </a:p>
          <a:p>
            <a:pPr marL="4980940" marR="97790">
              <a:lnSpc>
                <a:spcPct val="111000"/>
              </a:lnSpc>
            </a:pP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  &amp;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3300"/>
                </a:solidFill>
                <a:latin typeface="Arial"/>
                <a:cs typeface="Arial"/>
              </a:rPr>
              <a:t>STAGNASI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7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EKSUDASI</a:t>
            </a:r>
            <a:endParaRPr sz="2800">
              <a:latin typeface="Arial"/>
              <a:cs typeface="Arial"/>
            </a:endParaRPr>
          </a:p>
          <a:p>
            <a:pPr marL="455295">
              <a:lnSpc>
                <a:spcPct val="100000"/>
              </a:lnSpc>
              <a:spcBef>
                <a:spcPts val="310"/>
              </a:spcBef>
            </a:pPr>
            <a:r>
              <a:rPr sz="2300" spc="-5" dirty="0">
                <a:solidFill>
                  <a:srgbClr val="FF3300"/>
                </a:solidFill>
                <a:latin typeface="Arial"/>
                <a:cs typeface="Arial"/>
              </a:rPr>
              <a:t>(bengkak)</a:t>
            </a:r>
            <a:endParaRPr sz="2300">
              <a:latin typeface="Arial"/>
              <a:cs typeface="Arial"/>
            </a:endParaRPr>
          </a:p>
          <a:p>
            <a:pPr marL="3967479">
              <a:lnSpc>
                <a:spcPct val="100000"/>
              </a:lnSpc>
              <a:spcBef>
                <a:spcPts val="38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MARGINASI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LEKOSIT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Arial"/>
              <a:cs typeface="Arial"/>
            </a:endParaRPr>
          </a:p>
          <a:p>
            <a:pPr marL="3967479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EMIGRASI LEKOSIT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19900" y="2204720"/>
            <a:ext cx="114300" cy="431800"/>
            <a:chOff x="6819900" y="2204720"/>
            <a:chExt cx="114300" cy="431800"/>
          </a:xfrm>
        </p:grpSpPr>
        <p:sp>
          <p:nvSpPr>
            <p:cNvPr id="6" name="object 6"/>
            <p:cNvSpPr/>
            <p:nvPr/>
          </p:nvSpPr>
          <p:spPr>
            <a:xfrm>
              <a:off x="6877050" y="2204720"/>
              <a:ext cx="0" cy="325120"/>
            </a:xfrm>
            <a:custGeom>
              <a:avLst/>
              <a:gdLst/>
              <a:ahLst/>
              <a:cxnLst/>
              <a:rect l="l" t="t" r="r" b="b"/>
              <a:pathLst>
                <a:path h="325119">
                  <a:moveTo>
                    <a:pt x="0" y="0"/>
                  </a:moveTo>
                  <a:lnTo>
                    <a:pt x="0" y="32511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9900" y="252222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819900" y="3644900"/>
            <a:ext cx="114300" cy="863600"/>
            <a:chOff x="6819900" y="3644900"/>
            <a:chExt cx="114300" cy="863600"/>
          </a:xfrm>
        </p:grpSpPr>
        <p:sp>
          <p:nvSpPr>
            <p:cNvPr id="9" name="object 9"/>
            <p:cNvSpPr/>
            <p:nvPr/>
          </p:nvSpPr>
          <p:spPr>
            <a:xfrm>
              <a:off x="6877050" y="3644900"/>
              <a:ext cx="0" cy="756920"/>
            </a:xfrm>
            <a:custGeom>
              <a:avLst/>
              <a:gdLst/>
              <a:ahLst/>
              <a:cxnLst/>
              <a:rect l="l" t="t" r="r" b="b"/>
              <a:pathLst>
                <a:path h="756920">
                  <a:moveTo>
                    <a:pt x="0" y="0"/>
                  </a:moveTo>
                  <a:lnTo>
                    <a:pt x="0" y="75691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19900" y="43942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819900" y="5013959"/>
            <a:ext cx="114300" cy="863600"/>
            <a:chOff x="6819900" y="5013959"/>
            <a:chExt cx="114300" cy="863600"/>
          </a:xfrm>
        </p:grpSpPr>
        <p:sp>
          <p:nvSpPr>
            <p:cNvPr id="12" name="object 12"/>
            <p:cNvSpPr/>
            <p:nvPr/>
          </p:nvSpPr>
          <p:spPr>
            <a:xfrm>
              <a:off x="6877050" y="5013959"/>
              <a:ext cx="0" cy="755650"/>
            </a:xfrm>
            <a:custGeom>
              <a:avLst/>
              <a:gdLst/>
              <a:ahLst/>
              <a:cxnLst/>
              <a:rect l="l" t="t" r="r" b="b"/>
              <a:pathLst>
                <a:path h="755650">
                  <a:moveTo>
                    <a:pt x="0" y="0"/>
                  </a:moveTo>
                  <a:lnTo>
                    <a:pt x="0" y="75564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19900" y="5761989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114300" y="0"/>
                  </a:moveTo>
                  <a:lnTo>
                    <a:pt x="0" y="0"/>
                  </a:lnTo>
                  <a:lnTo>
                    <a:pt x="57150" y="11557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059429" y="3265171"/>
            <a:ext cx="2179320" cy="553720"/>
            <a:chOff x="3059429" y="3265171"/>
            <a:chExt cx="2179320" cy="553720"/>
          </a:xfrm>
        </p:grpSpPr>
        <p:sp>
          <p:nvSpPr>
            <p:cNvPr id="15" name="object 15"/>
            <p:cNvSpPr/>
            <p:nvPr/>
          </p:nvSpPr>
          <p:spPr>
            <a:xfrm>
              <a:off x="3163569" y="3284219"/>
              <a:ext cx="2056130" cy="480059"/>
            </a:xfrm>
            <a:custGeom>
              <a:avLst/>
              <a:gdLst/>
              <a:ahLst/>
              <a:cxnLst/>
              <a:rect l="l" t="t" r="r" b="b"/>
              <a:pathLst>
                <a:path w="2056129" h="480060">
                  <a:moveTo>
                    <a:pt x="2056130" y="0"/>
                  </a:moveTo>
                  <a:lnTo>
                    <a:pt x="0" y="48005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59429" y="3707129"/>
              <a:ext cx="124460" cy="111760"/>
            </a:xfrm>
            <a:custGeom>
              <a:avLst/>
              <a:gdLst/>
              <a:ahLst/>
              <a:cxnLst/>
              <a:rect l="l" t="t" r="r" b="b"/>
              <a:pathLst>
                <a:path w="124460" h="111760">
                  <a:moveTo>
                    <a:pt x="97789" y="0"/>
                  </a:moveTo>
                  <a:lnTo>
                    <a:pt x="0" y="82550"/>
                  </a:lnTo>
                  <a:lnTo>
                    <a:pt x="124459" y="11176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59" y="549909"/>
            <a:ext cx="8641080" cy="1007110"/>
          </a:xfrm>
          <a:prstGeom prst="rect">
            <a:avLst/>
          </a:prstGeom>
          <a:solidFill>
            <a:srgbClr val="000099"/>
          </a:solidFill>
          <a:ln w="38097">
            <a:solidFill>
              <a:srgbClr val="00AF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70"/>
              </a:spcBef>
              <a:tabLst>
                <a:tab pos="1800225" algn="l"/>
              </a:tabLst>
            </a:pPr>
            <a:r>
              <a:rPr sz="4000" spc="-10" dirty="0">
                <a:latin typeface="Impact"/>
                <a:cs typeface="Impact"/>
              </a:rPr>
              <a:t>RADANG	</a:t>
            </a:r>
            <a:r>
              <a:rPr sz="4000" spc="-5" dirty="0">
                <a:latin typeface="Impact"/>
                <a:cs typeface="Impact"/>
              </a:rPr>
              <a:t>AKUT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709" y="1734820"/>
            <a:ext cx="8044180" cy="442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0" dirty="0">
                <a:solidFill>
                  <a:srgbClr val="FFFFFF"/>
                </a:solidFill>
                <a:latin typeface="Arial"/>
                <a:cs typeface="Arial"/>
              </a:rPr>
              <a:t>Tanda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klasik </a:t>
            </a:r>
            <a:r>
              <a:rPr sz="27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tanda</a:t>
            </a:r>
            <a:r>
              <a:rPr sz="27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kardinal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E600"/>
                </a:solidFill>
                <a:latin typeface="Impact"/>
                <a:cs typeface="Impact"/>
              </a:rPr>
              <a:t>Eksudat</a:t>
            </a:r>
            <a:endParaRPr sz="2700">
              <a:latin typeface="Impact"/>
              <a:cs typeface="Impact"/>
            </a:endParaRPr>
          </a:p>
          <a:p>
            <a:pPr marL="355600" marR="5080">
              <a:lnSpc>
                <a:spcPts val="2610"/>
              </a:lnSpc>
              <a:spcBef>
                <a:spcPts val="640"/>
              </a:spcBef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Cairan peradangan ekstravaskular,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protein tinggi,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debris 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selular banyak,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BJ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sz="2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1,020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E600"/>
                </a:solidFill>
                <a:latin typeface="Impact"/>
                <a:cs typeface="Impact"/>
              </a:rPr>
              <a:t>Transudat</a:t>
            </a:r>
            <a:endParaRPr sz="2700">
              <a:latin typeface="Impact"/>
              <a:cs typeface="Impact"/>
            </a:endParaRPr>
          </a:p>
          <a:p>
            <a:pPr marL="355600" marR="436245">
              <a:lnSpc>
                <a:spcPts val="2600"/>
              </a:lnSpc>
              <a:spcBef>
                <a:spcPts val="66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protein rendah,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BJ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&lt; 1,012,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akibat kerusakan endotel  vaskular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E600"/>
                </a:solidFill>
                <a:latin typeface="Impact"/>
                <a:cs typeface="Impact"/>
              </a:rPr>
              <a:t>Edema</a:t>
            </a:r>
            <a:endParaRPr sz="2700">
              <a:latin typeface="Impact"/>
              <a:cs typeface="Impact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Kelebihan cairan dalam 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jar.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interstisial/rongga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serosa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E600"/>
                </a:solidFill>
                <a:latin typeface="Impact"/>
                <a:cs typeface="Impact"/>
              </a:rPr>
              <a:t>Pus</a:t>
            </a:r>
            <a:endParaRPr sz="2700">
              <a:latin typeface="Impact"/>
              <a:cs typeface="Impact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Eksudat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radang purulen,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kaya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lekosit dan debris</a:t>
            </a:r>
            <a:r>
              <a:rPr sz="27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sel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78510"/>
          </a:xfrm>
          <a:prstGeom prst="rect">
            <a:avLst/>
          </a:prstGeom>
          <a:solidFill>
            <a:srgbClr val="000099"/>
          </a:solidFill>
          <a:ln w="9344">
            <a:solidFill>
              <a:srgbClr val="66CCFF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tabLst>
                <a:tab pos="2515870" algn="l"/>
              </a:tabLst>
            </a:pPr>
            <a:r>
              <a:rPr b="1" spc="-5" dirty="0">
                <a:latin typeface="Verdana"/>
                <a:cs typeface="Verdana"/>
              </a:rPr>
              <a:t>RADANG	AKUT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09" y="1295400"/>
            <a:ext cx="8260715" cy="46774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6CCFF"/>
                </a:solidFill>
                <a:latin typeface="Verdana"/>
                <a:cs typeface="Verdana"/>
              </a:rPr>
              <a:t>R.SEROSA</a:t>
            </a:r>
            <a:r>
              <a:rPr sz="2400" spc="-434" dirty="0">
                <a:solidFill>
                  <a:srgbClr val="66CCFF"/>
                </a:solidFill>
                <a:latin typeface="Verdana"/>
                <a:cs typeface="Verdana"/>
              </a:rPr>
              <a:t> </a:t>
            </a:r>
            <a:r>
              <a:rPr lang="en-US" sz="2400" spc="-434" dirty="0">
                <a:solidFill>
                  <a:srgbClr val="FFFFFF"/>
                </a:solidFill>
                <a:latin typeface="UnDotum"/>
                <a:cs typeface="Verdana"/>
              </a:rPr>
              <a:t>. </a:t>
            </a:r>
            <a:r>
              <a:rPr lang="en-US" sz="2400" spc="-305" dirty="0">
                <a:solidFill>
                  <a:srgbClr val="FFFFFF"/>
                </a:solidFill>
                <a:latin typeface="UnDotum"/>
                <a:cs typeface="Verdana"/>
              </a:rPr>
              <a:t>&gt; </a:t>
            </a:r>
            <a:r>
              <a:rPr sz="2400" spc="-5" dirty="0" err="1">
                <a:solidFill>
                  <a:srgbClr val="FFFFFF"/>
                </a:solidFill>
                <a:latin typeface="Arial"/>
                <a:cs typeface="Arial"/>
              </a:rPr>
              <a:t>tingkat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radang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awal, eksudat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encer,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sedikit</a:t>
            </a:r>
            <a:endParaRPr sz="2400" dirty="0">
              <a:latin typeface="Arial"/>
              <a:cs typeface="Arial"/>
            </a:endParaRPr>
          </a:p>
          <a:p>
            <a:pPr marL="2439670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lekosit</a:t>
            </a:r>
            <a:endParaRPr sz="2400" dirty="0">
              <a:latin typeface="Arial"/>
              <a:cs typeface="Arial"/>
            </a:endParaRPr>
          </a:p>
          <a:p>
            <a:pPr marL="354965" marR="5080" indent="-354965">
              <a:lnSpc>
                <a:spcPct val="1212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66CCFF"/>
                </a:solidFill>
                <a:latin typeface="Verdana"/>
                <a:cs typeface="Verdana"/>
              </a:rPr>
              <a:t>R.FIBRINOSA </a:t>
            </a:r>
            <a:r>
              <a:rPr lang="en-US" sz="2400" spc="-10" dirty="0">
                <a:solidFill>
                  <a:srgbClr val="FFFFFF"/>
                </a:solidFill>
                <a:latin typeface="UnDotum"/>
                <a:cs typeface="Verdana"/>
              </a:rPr>
              <a:t>&gt;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eksudat kaya fibrinogen 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kontak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spc="-5" dirty="0" err="1">
                <a:solidFill>
                  <a:srgbClr val="FFFFFF"/>
                </a:solidFill>
                <a:latin typeface="Arial"/>
                <a:cs typeface="Arial"/>
              </a:rPr>
              <a:t>permukaan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membentuk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kerangka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fibrin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solidFill>
                  <a:srgbClr val="66CCFF"/>
                </a:solidFill>
                <a:latin typeface="Verdana"/>
                <a:cs typeface="Verdana"/>
              </a:rPr>
              <a:t>R.KATARAL </a:t>
            </a:r>
            <a:r>
              <a:rPr lang="en-US" sz="2400" spc="-35" dirty="0">
                <a:solidFill>
                  <a:srgbClr val="FFFFFF"/>
                </a:solidFill>
                <a:latin typeface="UnDotum"/>
                <a:cs typeface="Verdana"/>
              </a:rPr>
              <a:t>&gt;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"/>
                <a:cs typeface="Arial"/>
              </a:rPr>
              <a:t>mukosa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produksi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musin </a:t>
            </a:r>
            <a:r>
              <a:rPr sz="2400" spc="-10" dirty="0" err="1">
                <a:solidFill>
                  <a:srgbClr val="FFFFFF"/>
                </a:solidFill>
                <a:latin typeface="Arial"/>
                <a:cs typeface="Arial"/>
              </a:rPr>
              <a:t>berlebihan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6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endParaRPr sz="2400" dirty="0">
              <a:latin typeface="UnDotum"/>
              <a:cs typeface="UnDotum"/>
            </a:endParaRPr>
          </a:p>
          <a:p>
            <a:pPr marL="2116455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bercampur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eksudat protein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fibrin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66CCFF"/>
                </a:solidFill>
                <a:latin typeface="Verdana"/>
                <a:cs typeface="Verdana"/>
              </a:rPr>
              <a:t>R.SUPURATIF</a:t>
            </a:r>
            <a:r>
              <a:rPr sz="2400" spc="-425" dirty="0">
                <a:solidFill>
                  <a:srgbClr val="66CCFF"/>
                </a:solidFill>
                <a:latin typeface="Verdana"/>
                <a:cs typeface="Verdana"/>
              </a:rPr>
              <a:t> </a:t>
            </a:r>
            <a:r>
              <a:rPr lang="en-US" sz="2400" spc="-425" dirty="0">
                <a:solidFill>
                  <a:srgbClr val="FFFFFF"/>
                </a:solidFill>
                <a:latin typeface="UnDotum"/>
                <a:cs typeface="Verdana"/>
              </a:rPr>
              <a:t>&gt; </a:t>
            </a:r>
            <a:r>
              <a:rPr sz="2400" spc="-5" dirty="0" err="1">
                <a:solidFill>
                  <a:srgbClr val="FFFFFF"/>
                </a:solidFill>
                <a:latin typeface="Arial"/>
                <a:cs typeface="Arial"/>
              </a:rPr>
              <a:t>eksudat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Arial"/>
                <a:cs typeface="Arial"/>
              </a:rPr>
              <a:t>purulen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1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400" spc="-6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lekosit,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debris sel,</a:t>
            </a:r>
            <a:endParaRPr sz="2400" dirty="0">
              <a:latin typeface="Arial"/>
              <a:cs typeface="Arial"/>
            </a:endParaRPr>
          </a:p>
          <a:p>
            <a:pPr marL="24638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kuman</a:t>
            </a:r>
            <a:endParaRPr sz="24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6CCFF"/>
                </a:solidFill>
                <a:latin typeface="Verdana"/>
                <a:cs typeface="Verdana"/>
              </a:rPr>
              <a:t>R.MEMBRANOSA</a:t>
            </a:r>
            <a:r>
              <a:rPr sz="2400" spc="-690" dirty="0">
                <a:solidFill>
                  <a:srgbClr val="66CCFF"/>
                </a:solidFill>
                <a:latin typeface="Verdana"/>
                <a:cs typeface="Verdana"/>
              </a:rPr>
              <a:t> </a:t>
            </a:r>
            <a:r>
              <a:rPr lang="en-US" sz="2400" spc="-690" dirty="0">
                <a:solidFill>
                  <a:srgbClr val="FFFFFF"/>
                </a:solidFill>
                <a:latin typeface="UnDotum"/>
                <a:cs typeface="Verdana"/>
              </a:rPr>
              <a:t>&gt;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radang kataral kaya fibrin </a:t>
            </a:r>
            <a:r>
              <a:rPr lang="en-US" sz="2400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endParaRPr sz="2400" dirty="0">
              <a:latin typeface="UnDotum"/>
              <a:cs typeface="UnDotum"/>
            </a:endParaRPr>
          </a:p>
          <a:p>
            <a:pPr marL="1607185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pseudomembran melekat di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permukaan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mukosa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>
                <a:solidFill>
                  <a:srgbClr val="66CCFF"/>
                </a:solidFill>
                <a:latin typeface="Verdana"/>
                <a:cs typeface="Verdana"/>
              </a:rPr>
              <a:t>R.HEMORAGiK</a:t>
            </a:r>
            <a:r>
              <a:rPr sz="2400" spc="-710" dirty="0">
                <a:solidFill>
                  <a:srgbClr val="66CCFF"/>
                </a:solidFill>
                <a:latin typeface="Verdana"/>
                <a:cs typeface="Verdana"/>
              </a:rPr>
              <a:t> </a:t>
            </a:r>
            <a:r>
              <a:rPr lang="en-US" sz="2400" spc="-710" dirty="0">
                <a:solidFill>
                  <a:srgbClr val="FFFFFF"/>
                </a:solidFill>
                <a:latin typeface="UnDotum"/>
                <a:cs typeface="Verdana"/>
              </a:rPr>
              <a:t>&gt; </a:t>
            </a:r>
            <a:r>
              <a:rPr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Arial"/>
                <a:cs typeface="Arial"/>
              </a:rPr>
              <a:t>radang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eksudatif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dengan perdarahan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775970"/>
          </a:xfrm>
          <a:custGeom>
            <a:avLst/>
            <a:gdLst/>
            <a:ahLst/>
            <a:cxnLst/>
            <a:rect l="l" t="t" r="r" b="b"/>
            <a:pathLst>
              <a:path w="8229600" h="775969">
                <a:moveTo>
                  <a:pt x="4114800" y="775969"/>
                </a:moveTo>
                <a:lnTo>
                  <a:pt x="0" y="775969"/>
                </a:lnTo>
                <a:lnTo>
                  <a:pt x="0" y="0"/>
                </a:lnTo>
                <a:lnTo>
                  <a:pt x="8229600" y="0"/>
                </a:lnTo>
                <a:lnTo>
                  <a:pt x="8229600" y="775969"/>
                </a:lnTo>
                <a:lnTo>
                  <a:pt x="4114800" y="775969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4229" y="345440"/>
            <a:ext cx="4950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Impact"/>
                <a:cs typeface="Impact"/>
              </a:rPr>
              <a:t>Pola </a:t>
            </a:r>
            <a:r>
              <a:rPr sz="4000" dirty="0">
                <a:latin typeface="Impact"/>
                <a:cs typeface="Impact"/>
              </a:rPr>
              <a:t>Morfologik</a:t>
            </a:r>
            <a:r>
              <a:rPr sz="4000" spc="-40" dirty="0">
                <a:latin typeface="Impact"/>
                <a:cs typeface="Impact"/>
              </a:rPr>
              <a:t> </a:t>
            </a:r>
            <a:r>
              <a:rPr sz="4000" spc="-10" dirty="0">
                <a:latin typeface="Impact"/>
                <a:cs typeface="Impact"/>
              </a:rPr>
              <a:t>Radang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4114800" y="4526280"/>
                </a:moveTo>
                <a:lnTo>
                  <a:pt x="0" y="4526280"/>
                </a:lnTo>
                <a:lnTo>
                  <a:pt x="0" y="0"/>
                </a:lnTo>
                <a:lnTo>
                  <a:pt x="8229600" y="0"/>
                </a:lnTo>
                <a:lnTo>
                  <a:pt x="8229600" y="4526280"/>
                </a:lnTo>
                <a:lnTo>
                  <a:pt x="4114800" y="452628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82056"/>
            <a:ext cx="7534275" cy="44748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3200" spc="-15" dirty="0">
                <a:solidFill>
                  <a:srgbClr val="FFE600"/>
                </a:solidFill>
                <a:latin typeface="DejaVu Sans"/>
                <a:cs typeface="DejaVu Sans"/>
              </a:rPr>
              <a:t>Peradangan</a:t>
            </a:r>
            <a:r>
              <a:rPr sz="3200" spc="-10" dirty="0">
                <a:solidFill>
                  <a:srgbClr val="FFE600"/>
                </a:solidFill>
                <a:latin typeface="DejaVu Sans"/>
                <a:cs typeface="DejaVu Sans"/>
              </a:rPr>
              <a:t> </a:t>
            </a:r>
            <a:r>
              <a:rPr sz="3200" spc="-20" dirty="0">
                <a:solidFill>
                  <a:srgbClr val="FFE600"/>
                </a:solidFill>
                <a:latin typeface="DejaVu Sans"/>
                <a:cs typeface="DejaVu Sans"/>
              </a:rPr>
              <a:t>Serosa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luka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bakar,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pleuritis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tbc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200" spc="-15" dirty="0">
                <a:solidFill>
                  <a:srgbClr val="FFE600"/>
                </a:solidFill>
                <a:latin typeface="DejaVu Sans"/>
                <a:cs typeface="DejaVu Sans"/>
              </a:rPr>
              <a:t>Peradangan</a:t>
            </a:r>
            <a:r>
              <a:rPr sz="3200" spc="-10" dirty="0">
                <a:solidFill>
                  <a:srgbClr val="FFE600"/>
                </a:solidFill>
                <a:latin typeface="DejaVu Sans"/>
                <a:cs typeface="DejaVu Sans"/>
              </a:rPr>
              <a:t> </a:t>
            </a:r>
            <a:r>
              <a:rPr sz="3200" spc="-35" dirty="0">
                <a:solidFill>
                  <a:srgbClr val="FFE600"/>
                </a:solidFill>
                <a:latin typeface="DejaVu Sans"/>
                <a:cs typeface="DejaVu Sans"/>
              </a:rPr>
              <a:t>Fibrinosa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Perikarditis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fibrinosa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E600"/>
                </a:solidFill>
                <a:latin typeface="Arial"/>
                <a:cs typeface="Arial"/>
              </a:rPr>
              <a:t>rheuma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200" spc="-15" dirty="0">
                <a:solidFill>
                  <a:srgbClr val="FFE600"/>
                </a:solidFill>
                <a:latin typeface="DejaVu Sans"/>
                <a:cs typeface="DejaVu Sans"/>
              </a:rPr>
              <a:t>Peradangan</a:t>
            </a:r>
            <a:r>
              <a:rPr sz="3200" spc="-10" dirty="0">
                <a:solidFill>
                  <a:srgbClr val="FFE600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FFE600"/>
                </a:solidFill>
                <a:latin typeface="DejaVu Sans"/>
                <a:cs typeface="DejaVu Sans"/>
              </a:rPr>
              <a:t>Supuratif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Abses stafilikokus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piogenik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200" spc="-30" dirty="0">
                <a:solidFill>
                  <a:srgbClr val="FFE600"/>
                </a:solidFill>
                <a:latin typeface="DejaVu Sans"/>
                <a:cs typeface="DejaVu Sans"/>
              </a:rPr>
              <a:t>Ulkus</a:t>
            </a:r>
            <a:endParaRPr sz="3200" dirty="0">
              <a:latin typeface="DejaVu Sans"/>
              <a:cs typeface="DejaVu Sans"/>
            </a:endParaRPr>
          </a:p>
          <a:p>
            <a:pPr marL="355600" marR="5080" indent="-342900">
              <a:lnSpc>
                <a:spcPts val="303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Permukaan mukosa/ </a:t>
            </a:r>
            <a:r>
              <a:rPr sz="2800" dirty="0" err="1">
                <a:solidFill>
                  <a:srgbClr val="FFFFFF"/>
                </a:solidFill>
                <a:latin typeface="Arial"/>
                <a:cs typeface="Arial"/>
              </a:rPr>
              <a:t>kulit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jaringan nekrotik  mengelupas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7317" y="389890"/>
            <a:ext cx="93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FFFF"/>
                </a:solidFill>
                <a:latin typeface="Arial"/>
                <a:cs typeface="Arial"/>
              </a:rPr>
              <a:t>►</a:t>
            </a:r>
            <a:r>
              <a:rPr sz="2400" spc="-5" dirty="0">
                <a:solidFill>
                  <a:srgbClr val="CCFFFF"/>
                </a:solidFill>
                <a:latin typeface="Arial"/>
                <a:cs typeface="Arial"/>
              </a:rPr>
              <a:t>►</a:t>
            </a:r>
            <a:r>
              <a:rPr sz="2400" dirty="0">
                <a:solidFill>
                  <a:srgbClr val="CCFFFF"/>
                </a:solidFill>
                <a:latin typeface="Arial"/>
                <a:cs typeface="Arial"/>
              </a:rPr>
              <a:t>►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090" y="389890"/>
            <a:ext cx="170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CFFFF"/>
                </a:solidFill>
                <a:latin typeface="Arial"/>
                <a:cs typeface="Arial"/>
              </a:rPr>
              <a:t>EKSUDATIF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250" y="389890"/>
            <a:ext cx="2204720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CFFFF"/>
                </a:solidFill>
                <a:latin typeface="Arial"/>
                <a:cs typeface="Arial"/>
              </a:rPr>
              <a:t>RADANG</a:t>
            </a:r>
            <a:r>
              <a:rPr sz="2400" spc="-13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CCFFFF"/>
                </a:solidFill>
                <a:latin typeface="Arial"/>
                <a:cs typeface="Arial"/>
              </a:rPr>
              <a:t>AKUT</a:t>
            </a:r>
            <a:endParaRPr sz="2400">
              <a:latin typeface="Arial"/>
              <a:cs typeface="Arial"/>
            </a:endParaRPr>
          </a:p>
          <a:p>
            <a:pPr marL="193675" marR="363855">
              <a:lnSpc>
                <a:spcPct val="110700"/>
              </a:lnSpc>
              <a:spcBef>
                <a:spcPts val="1705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Sub akut  Sub</a:t>
            </a:r>
            <a:r>
              <a:rPr sz="25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kronis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004059"/>
            <a:ext cx="3435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RADANG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KRONIK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7650" y="1952040"/>
            <a:ext cx="4452620" cy="14084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155638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►►►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PROLIFERATIF</a:t>
            </a:r>
            <a:endParaRPr sz="3200">
              <a:latin typeface="Arial"/>
              <a:cs typeface="Arial"/>
            </a:endParaRPr>
          </a:p>
          <a:p>
            <a:pPr marL="2434590" marR="597535">
              <a:lnSpc>
                <a:spcPct val="110700"/>
              </a:lnSpc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Limfosit  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fag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468369"/>
            <a:ext cx="8371840" cy="274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8920">
              <a:lnSpc>
                <a:spcPct val="110900"/>
              </a:lnSpc>
              <a:spcBef>
                <a:spcPts val="100"/>
              </a:spcBef>
              <a:tabLst>
                <a:tab pos="2362835" algn="l"/>
                <a:tab pos="4982845" algn="l"/>
              </a:tabLst>
            </a:pPr>
            <a:r>
              <a:rPr sz="2900" spc="-5" dirty="0">
                <a:solidFill>
                  <a:srgbClr val="00AF00"/>
                </a:solidFill>
                <a:latin typeface="Arial"/>
                <a:cs typeface="Arial"/>
              </a:rPr>
              <a:t>S</a:t>
            </a:r>
            <a:r>
              <a:rPr sz="2900" dirty="0">
                <a:solidFill>
                  <a:srgbClr val="00AF00"/>
                </a:solidFill>
                <a:latin typeface="Arial"/>
                <a:cs typeface="Arial"/>
              </a:rPr>
              <a:t>U</a:t>
            </a:r>
            <a:r>
              <a:rPr sz="2900" spc="-10" dirty="0">
                <a:solidFill>
                  <a:srgbClr val="00AF00"/>
                </a:solidFill>
                <a:latin typeface="Arial"/>
                <a:cs typeface="Arial"/>
              </a:rPr>
              <a:t>M</a:t>
            </a:r>
            <a:r>
              <a:rPr sz="2900" dirty="0">
                <a:solidFill>
                  <a:srgbClr val="00AF00"/>
                </a:solidFill>
                <a:latin typeface="Arial"/>
                <a:cs typeface="Arial"/>
              </a:rPr>
              <a:t>SUM	</a:t>
            </a:r>
            <a:r>
              <a:rPr sz="2900" dirty="0">
                <a:solidFill>
                  <a:srgbClr val="FFE600"/>
                </a:solidFill>
                <a:latin typeface="Arial"/>
                <a:cs typeface="Arial"/>
              </a:rPr>
              <a:t>D</a:t>
            </a:r>
            <a:r>
              <a:rPr sz="2900" spc="-5" dirty="0">
                <a:solidFill>
                  <a:srgbClr val="FFE600"/>
                </a:solidFill>
                <a:latin typeface="Arial"/>
                <a:cs typeface="Arial"/>
              </a:rPr>
              <a:t>A</a:t>
            </a:r>
            <a:r>
              <a:rPr sz="2900" dirty="0">
                <a:solidFill>
                  <a:srgbClr val="FFE600"/>
                </a:solidFill>
                <a:latin typeface="Arial"/>
                <a:cs typeface="Arial"/>
              </a:rPr>
              <a:t>R</a:t>
            </a:r>
            <a:r>
              <a:rPr sz="2900" spc="-5" dirty="0">
                <a:solidFill>
                  <a:srgbClr val="FFE600"/>
                </a:solidFill>
                <a:latin typeface="Arial"/>
                <a:cs typeface="Arial"/>
              </a:rPr>
              <a:t>A</a:t>
            </a:r>
            <a:r>
              <a:rPr sz="2900" dirty="0">
                <a:solidFill>
                  <a:srgbClr val="FFE600"/>
                </a:solidFill>
                <a:latin typeface="Arial"/>
                <a:cs typeface="Arial"/>
              </a:rPr>
              <a:t>H	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JAR</a:t>
            </a:r>
            <a:r>
              <a:rPr sz="29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900" dirty="0">
                <a:solidFill>
                  <a:srgbClr val="00AF00"/>
                </a:solidFill>
                <a:latin typeface="Arial"/>
                <a:cs typeface="Arial"/>
              </a:rPr>
              <a:t>TULANG</a:t>
            </a:r>
            <a:endParaRPr sz="2900" dirty="0">
              <a:latin typeface="Arial"/>
              <a:cs typeface="Arial"/>
            </a:endParaRPr>
          </a:p>
          <a:p>
            <a:pPr marL="12700" marR="65405">
              <a:lnSpc>
                <a:spcPct val="110500"/>
              </a:lnSpc>
              <a:spcBef>
                <a:spcPts val="1060"/>
              </a:spcBef>
              <a:tabLst>
                <a:tab pos="1009015" algn="l"/>
              </a:tabLst>
            </a:pPr>
            <a:r>
              <a:rPr sz="1900" b="1" spc="-10" dirty="0">
                <a:solidFill>
                  <a:srgbClr val="00AF00"/>
                </a:solidFill>
                <a:latin typeface="Arial"/>
                <a:cs typeface="Arial"/>
              </a:rPr>
              <a:t>STEM </a:t>
            </a:r>
            <a:r>
              <a:rPr lang="en-US" sz="1900" b="1" spc="-10" dirty="0">
                <a:solidFill>
                  <a:srgbClr val="00AF00"/>
                </a:solidFill>
                <a:latin typeface="UnDotum"/>
                <a:cs typeface="Arial"/>
              </a:rPr>
              <a:t>&gt;</a:t>
            </a:r>
            <a:r>
              <a:rPr sz="1900" b="1" dirty="0">
                <a:solidFill>
                  <a:srgbClr val="00AF00"/>
                </a:solidFill>
                <a:latin typeface="UnDotum"/>
                <a:cs typeface="UnDotum"/>
              </a:rPr>
              <a:t> </a:t>
            </a:r>
            <a:r>
              <a:rPr sz="1900" b="1" dirty="0">
                <a:solidFill>
                  <a:srgbClr val="00AF00"/>
                </a:solidFill>
                <a:latin typeface="Arial"/>
                <a:cs typeface="Arial"/>
              </a:rPr>
              <a:t>MONO </a:t>
            </a:r>
            <a:r>
              <a:rPr lang="en-US" sz="1900" b="1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1900" b="1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1900" b="1" spc="-5" dirty="0">
                <a:solidFill>
                  <a:srgbClr val="FFE600"/>
                </a:solidFill>
                <a:latin typeface="Arial"/>
                <a:cs typeface="Arial"/>
              </a:rPr>
              <a:t>MONOSIT </a:t>
            </a:r>
            <a:r>
              <a:rPr lang="en-US" sz="1900" b="1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1900" b="1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MAKROFAG </a:t>
            </a:r>
            <a:r>
              <a:rPr lang="en-US" sz="1900" b="1" spc="-2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1900" b="1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ACTIVATED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MAKROFAG  </a:t>
            </a:r>
            <a:r>
              <a:rPr sz="1900" b="1" spc="-10" dirty="0">
                <a:solidFill>
                  <a:srgbClr val="00AF00"/>
                </a:solidFill>
                <a:latin typeface="Arial"/>
                <a:cs typeface="Arial"/>
              </a:rPr>
              <a:t>SEL	BLAS</a:t>
            </a:r>
            <a:endParaRPr sz="1900" dirty="0">
              <a:latin typeface="Arial"/>
              <a:cs typeface="Arial"/>
            </a:endParaRPr>
          </a:p>
          <a:p>
            <a:pPr marL="6560820" indent="-147320">
              <a:lnSpc>
                <a:spcPct val="100000"/>
              </a:lnSpc>
              <a:spcBef>
                <a:spcPts val="240"/>
              </a:spcBef>
              <a:buChar char="-"/>
              <a:tabLst>
                <a:tab pos="6560820" algn="l"/>
              </a:tabLst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r>
              <a:rPr sz="19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EPITELOID</a:t>
            </a:r>
            <a:endParaRPr sz="1900" dirty="0">
              <a:latin typeface="Arial"/>
              <a:cs typeface="Arial"/>
            </a:endParaRPr>
          </a:p>
          <a:p>
            <a:pPr marL="12700" marR="86995" indent="6400800">
              <a:lnSpc>
                <a:spcPct val="110500"/>
              </a:lnSpc>
              <a:spcBef>
                <a:spcPts val="10"/>
              </a:spcBef>
              <a:buChar char="-"/>
              <a:tabLst>
                <a:tab pos="6562090" algn="l"/>
              </a:tabLst>
            </a:pP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r>
              <a:rPr sz="19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RAKSASA  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MIKROGLIA,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SEL KUPFFER,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MAKROFAG 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ALVEOLUS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(PARU)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2330" y="836930"/>
            <a:ext cx="74930" cy="1079500"/>
            <a:chOff x="862330" y="836930"/>
            <a:chExt cx="74930" cy="1079500"/>
          </a:xfrm>
        </p:grpSpPr>
        <p:sp>
          <p:nvSpPr>
            <p:cNvPr id="9" name="object 9"/>
            <p:cNvSpPr/>
            <p:nvPr/>
          </p:nvSpPr>
          <p:spPr>
            <a:xfrm>
              <a:off x="900430" y="836930"/>
              <a:ext cx="0" cy="1008380"/>
            </a:xfrm>
            <a:custGeom>
              <a:avLst/>
              <a:gdLst/>
              <a:ahLst/>
              <a:cxnLst/>
              <a:rect l="l" t="t" r="r" b="b"/>
              <a:pathLst>
                <a:path h="1008380">
                  <a:moveTo>
                    <a:pt x="0" y="0"/>
                  </a:moveTo>
                  <a:lnTo>
                    <a:pt x="0" y="100838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2330" y="184023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74929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91659" y="4928870"/>
            <a:ext cx="74930" cy="863600"/>
            <a:chOff x="4391659" y="4928870"/>
            <a:chExt cx="74930" cy="863600"/>
          </a:xfrm>
        </p:grpSpPr>
        <p:sp>
          <p:nvSpPr>
            <p:cNvPr id="12" name="object 12"/>
            <p:cNvSpPr/>
            <p:nvPr/>
          </p:nvSpPr>
          <p:spPr>
            <a:xfrm>
              <a:off x="4428489" y="4928870"/>
              <a:ext cx="0" cy="793750"/>
            </a:xfrm>
            <a:custGeom>
              <a:avLst/>
              <a:gdLst/>
              <a:ahLst/>
              <a:cxnLst/>
              <a:rect l="l" t="t" r="r" b="b"/>
              <a:pathLst>
                <a:path h="793750">
                  <a:moveTo>
                    <a:pt x="0" y="0"/>
                  </a:moveTo>
                  <a:lnTo>
                    <a:pt x="0" y="79374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1659" y="571754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929" y="0"/>
                  </a:moveTo>
                  <a:lnTo>
                    <a:pt x="0" y="0"/>
                  </a:lnTo>
                  <a:lnTo>
                    <a:pt x="36829" y="7493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89229"/>
            <a:ext cx="8229600" cy="575310"/>
          </a:xfrm>
          <a:prstGeom prst="rect">
            <a:avLst/>
          </a:prstGeom>
          <a:solidFill>
            <a:srgbClr val="000099"/>
          </a:solidFill>
          <a:ln w="9344">
            <a:solidFill>
              <a:srgbClr val="00AF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latin typeface="Verdana"/>
                <a:cs typeface="Verdana"/>
              </a:rPr>
              <a:t>RADANG</a:t>
            </a:r>
            <a:r>
              <a:rPr sz="3200" b="1" spc="-1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KRONIS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962297"/>
            <a:ext cx="8284209" cy="52457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3200" dirty="0">
                <a:solidFill>
                  <a:srgbClr val="FFE600"/>
                </a:solidFill>
                <a:latin typeface="Arial"/>
                <a:cs typeface="Arial"/>
              </a:rPr>
              <a:t>RADANG </a:t>
            </a:r>
            <a:r>
              <a:rPr sz="3200" spc="-5" dirty="0">
                <a:solidFill>
                  <a:srgbClr val="FFE600"/>
                </a:solidFill>
                <a:latin typeface="Arial"/>
                <a:cs typeface="Arial"/>
              </a:rPr>
              <a:t>KRONIS SEROSA</a:t>
            </a:r>
            <a:endParaRPr sz="3200" dirty="0">
              <a:latin typeface="Arial"/>
              <a:cs typeface="Arial"/>
            </a:endParaRPr>
          </a:p>
          <a:p>
            <a:pPr marL="355600" marR="677545" indent="-342900">
              <a:lnSpc>
                <a:spcPts val="303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Eksudat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serosa menetap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dalam tubuh, jumlah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limfosit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bervariasi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dirty="0">
                <a:solidFill>
                  <a:srgbClr val="FFE600"/>
                </a:solidFill>
                <a:latin typeface="Arial"/>
                <a:cs typeface="Arial"/>
              </a:rPr>
              <a:t>RADANG </a:t>
            </a:r>
            <a:r>
              <a:rPr sz="3200" spc="-5" dirty="0">
                <a:solidFill>
                  <a:srgbClr val="FFE600"/>
                </a:solidFill>
                <a:latin typeface="Arial"/>
                <a:cs typeface="Arial"/>
              </a:rPr>
              <a:t>KRONIS FIBROTIK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Penyembuhan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fibrosis,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limfosit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bervariasi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200" dirty="0">
                <a:solidFill>
                  <a:srgbClr val="FFE600"/>
                </a:solidFill>
                <a:latin typeface="Arial"/>
                <a:cs typeface="Arial"/>
              </a:rPr>
              <a:t>RADANG </a:t>
            </a:r>
            <a:r>
              <a:rPr sz="3200" spc="-5" dirty="0">
                <a:solidFill>
                  <a:srgbClr val="FFE600"/>
                </a:solidFill>
                <a:latin typeface="Arial"/>
                <a:cs typeface="Arial"/>
              </a:rPr>
              <a:t>KRONIS </a:t>
            </a:r>
            <a:r>
              <a:rPr sz="3200" spc="-30" dirty="0">
                <a:solidFill>
                  <a:srgbClr val="FFE600"/>
                </a:solidFill>
                <a:latin typeface="Arial"/>
                <a:cs typeface="Arial"/>
              </a:rPr>
              <a:t>SUPURATIF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ts val="3195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Resolusi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drainase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gagal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pus </a:t>
            </a:r>
            <a:r>
              <a:rPr sz="2800" dirty="0" err="1">
                <a:solidFill>
                  <a:srgbClr val="FFFFFF"/>
                </a:solidFill>
                <a:latin typeface="Arial"/>
                <a:cs typeface="Arial"/>
              </a:rPr>
              <a:t>tertimbun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endParaRPr sz="2800" dirty="0">
              <a:latin typeface="UnDotum"/>
              <a:cs typeface="UnDotum"/>
            </a:endParaRPr>
          </a:p>
          <a:p>
            <a:pPr marL="355600">
              <a:lnSpc>
                <a:spcPts val="3195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enkapsulasi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fibrotik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200" dirty="0">
                <a:solidFill>
                  <a:srgbClr val="FFE600"/>
                </a:solidFill>
                <a:latin typeface="Arial"/>
                <a:cs typeface="Arial"/>
              </a:rPr>
              <a:t>RADANG </a:t>
            </a:r>
            <a:r>
              <a:rPr sz="3200" spc="-25" dirty="0">
                <a:solidFill>
                  <a:srgbClr val="FFE600"/>
                </a:solidFill>
                <a:latin typeface="Arial"/>
                <a:cs typeface="Arial"/>
              </a:rPr>
              <a:t>GRANULOMATOSA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ts val="304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Lesi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proliferatif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kelompok sel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epiteloid dikelilingi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limfosit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kadang dengan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raksasa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849630"/>
          </a:xfrm>
          <a:custGeom>
            <a:avLst/>
            <a:gdLst/>
            <a:ahLst/>
            <a:cxnLst/>
            <a:rect l="l" t="t" r="r" b="b"/>
            <a:pathLst>
              <a:path w="8229600" h="849630">
                <a:moveTo>
                  <a:pt x="4114800" y="849629"/>
                </a:moveTo>
                <a:lnTo>
                  <a:pt x="0" y="849629"/>
                </a:lnTo>
                <a:lnTo>
                  <a:pt x="0" y="0"/>
                </a:lnTo>
                <a:lnTo>
                  <a:pt x="8229600" y="0"/>
                </a:lnTo>
                <a:lnTo>
                  <a:pt x="8229600" y="849629"/>
                </a:lnTo>
                <a:lnTo>
                  <a:pt x="4114800" y="849629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6829" y="381000"/>
            <a:ext cx="39865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Impact"/>
                <a:cs typeface="Impact"/>
              </a:rPr>
              <a:t>Penyembuhan</a:t>
            </a:r>
            <a:r>
              <a:rPr sz="4000" spc="-55" dirty="0">
                <a:latin typeface="Impact"/>
                <a:cs typeface="Impact"/>
              </a:rPr>
              <a:t> </a:t>
            </a:r>
            <a:r>
              <a:rPr sz="4000" spc="-5" dirty="0">
                <a:latin typeface="Impact"/>
                <a:cs typeface="Impact"/>
              </a:rPr>
              <a:t>luka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1250696"/>
            <a:ext cx="8112759" cy="536890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3380" indent="-335280">
              <a:lnSpc>
                <a:spcPct val="100000"/>
              </a:lnSpc>
              <a:spcBef>
                <a:spcPts val="500"/>
              </a:spcBef>
              <a:buChar char="•"/>
              <a:tabLst>
                <a:tab pos="373380" algn="l"/>
              </a:tabLst>
            </a:pPr>
            <a:r>
              <a:rPr sz="3150" dirty="0">
                <a:solidFill>
                  <a:srgbClr val="CCFFFF"/>
                </a:solidFill>
                <a:latin typeface="DejaVu Sans"/>
                <a:cs typeface="DejaVu Sans"/>
              </a:rPr>
              <a:t>PRIMER</a:t>
            </a:r>
            <a:endParaRPr sz="3150" dirty="0">
              <a:latin typeface="DejaVu Sans"/>
              <a:cs typeface="DejaVu Sans"/>
            </a:endParaRPr>
          </a:p>
          <a:p>
            <a:pPr marL="421640">
              <a:lnSpc>
                <a:spcPts val="3590"/>
              </a:lnSpc>
              <a:spcBef>
                <a:spcPts val="400"/>
              </a:spcBef>
            </a:pP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luka </a:t>
            </a: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operasi, luka </a:t>
            </a: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kecil </a:t>
            </a: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tanpa </a:t>
            </a: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infeksi</a:t>
            </a:r>
            <a:r>
              <a:rPr sz="31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UnDotum"/>
                <a:cs typeface="UnDotum"/>
              </a:rPr>
              <a:t></a:t>
            </a:r>
            <a:endParaRPr sz="3150" dirty="0">
              <a:latin typeface="UnDotum"/>
              <a:cs typeface="UnDotum"/>
            </a:endParaRPr>
          </a:p>
          <a:p>
            <a:pPr marL="372745">
              <a:lnSpc>
                <a:spcPts val="3590"/>
              </a:lnSpc>
            </a:pP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jaringan parut</a:t>
            </a:r>
            <a:r>
              <a:rPr sz="31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minimal</a:t>
            </a:r>
            <a:endParaRPr sz="3150" dirty="0">
              <a:latin typeface="Arial"/>
              <a:cs typeface="Arial"/>
            </a:endParaRPr>
          </a:p>
          <a:p>
            <a:pPr marL="373380" indent="-335280">
              <a:lnSpc>
                <a:spcPct val="100000"/>
              </a:lnSpc>
              <a:spcBef>
                <a:spcPts val="409"/>
              </a:spcBef>
              <a:buChar char="•"/>
              <a:tabLst>
                <a:tab pos="373380" algn="l"/>
              </a:tabLst>
            </a:pPr>
            <a:r>
              <a:rPr sz="3150" spc="-15" dirty="0">
                <a:solidFill>
                  <a:srgbClr val="CCFFFF"/>
                </a:solidFill>
                <a:latin typeface="DejaVu Sans"/>
                <a:cs typeface="DejaVu Sans"/>
              </a:rPr>
              <a:t>SEKUNDER</a:t>
            </a:r>
            <a:endParaRPr sz="3150" dirty="0">
              <a:latin typeface="DejaVu Sans"/>
              <a:cs typeface="DejaVu Sans"/>
            </a:endParaRPr>
          </a:p>
          <a:p>
            <a:pPr marL="372745" marR="30480">
              <a:lnSpc>
                <a:spcPct val="90100"/>
              </a:lnSpc>
              <a:spcBef>
                <a:spcPts val="775"/>
              </a:spcBef>
            </a:pP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nekrosis luas, infark, ulkus </a:t>
            </a:r>
            <a:r>
              <a:rPr sz="3150" spc="-20" dirty="0">
                <a:solidFill>
                  <a:srgbClr val="FFFFFF"/>
                </a:solidFill>
                <a:latin typeface="Arial"/>
                <a:cs typeface="Arial"/>
              </a:rPr>
              <a:t>besar, </a:t>
            </a: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abses,  dsb. </a:t>
            </a:r>
            <a:r>
              <a:rPr lang="en-US" sz="3150" spc="-1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3150" spc="-1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jaringan parut </a:t>
            </a:r>
            <a:r>
              <a:rPr sz="3150" spc="-10" dirty="0" err="1">
                <a:solidFill>
                  <a:srgbClr val="FFFFFF"/>
                </a:solidFill>
                <a:latin typeface="Arial"/>
                <a:cs typeface="Arial"/>
              </a:rPr>
              <a:t>luas</a:t>
            </a: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150" spc="-1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3150" spc="-1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3150" spc="-5" dirty="0" err="1">
                <a:solidFill>
                  <a:srgbClr val="FFFFFF"/>
                </a:solidFill>
                <a:latin typeface="Arial"/>
                <a:cs typeface="Arial"/>
              </a:rPr>
              <a:t>mengkerut</a:t>
            </a: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150" spc="-1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3150" spc="-1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gangguan</a:t>
            </a:r>
            <a:r>
              <a:rPr sz="31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endParaRPr sz="315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sz="2750" spc="-10" dirty="0">
                <a:solidFill>
                  <a:srgbClr val="FFE600"/>
                </a:solidFill>
                <a:latin typeface="Impact"/>
                <a:cs typeface="Impact"/>
              </a:rPr>
              <a:t>Faktor </a:t>
            </a:r>
            <a:r>
              <a:rPr sz="2750" spc="-5" dirty="0">
                <a:solidFill>
                  <a:srgbClr val="FFE600"/>
                </a:solidFill>
                <a:latin typeface="Impact"/>
                <a:cs typeface="Impact"/>
              </a:rPr>
              <a:t>penting dalam </a:t>
            </a:r>
            <a:r>
              <a:rPr sz="2750" spc="-5" dirty="0" err="1">
                <a:solidFill>
                  <a:srgbClr val="FFE600"/>
                </a:solidFill>
                <a:latin typeface="Impact"/>
                <a:cs typeface="Impact"/>
              </a:rPr>
              <a:t>mekanisme</a:t>
            </a:r>
            <a:r>
              <a:rPr sz="2750" spc="-25" dirty="0">
                <a:solidFill>
                  <a:srgbClr val="FFE600"/>
                </a:solidFill>
                <a:latin typeface="Impact"/>
                <a:cs typeface="Impact"/>
              </a:rPr>
              <a:t> </a:t>
            </a:r>
            <a:r>
              <a:rPr sz="2750" spc="-5" dirty="0" err="1">
                <a:solidFill>
                  <a:srgbClr val="FFE600"/>
                </a:solidFill>
                <a:latin typeface="Impact"/>
                <a:cs typeface="Impact"/>
              </a:rPr>
              <a:t>penyembuhan</a:t>
            </a:r>
            <a:endParaRPr lang="en-ID" sz="2750" dirty="0">
              <a:latin typeface="Impact"/>
              <a:cs typeface="Impact"/>
            </a:endParaRPr>
          </a:p>
          <a:p>
            <a:pPr marL="495300" indent="-457200">
              <a:lnSpc>
                <a:spcPct val="100000"/>
              </a:lnSpc>
              <a:spcBef>
                <a:spcPts val="350"/>
              </a:spcBef>
              <a:buFont typeface="Wingdings" panose="05000000000000000000" pitchFamily="2" charset="2"/>
              <a:buChar char="Ø"/>
              <a:tabLst>
                <a:tab pos="373380" algn="l"/>
              </a:tabLst>
            </a:pPr>
            <a:r>
              <a:rPr lang="en-ID" sz="2750" spc="-5" dirty="0" err="1">
                <a:solidFill>
                  <a:srgbClr val="FFFFFF"/>
                </a:solidFill>
                <a:latin typeface="Arial"/>
                <a:cs typeface="Arial"/>
              </a:rPr>
              <a:t>Faktor</a:t>
            </a:r>
            <a:r>
              <a:rPr lang="en-ID" sz="2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750" spc="-5" dirty="0" err="1">
                <a:solidFill>
                  <a:srgbClr val="FFFFFF"/>
                </a:solidFill>
                <a:latin typeface="Arial"/>
                <a:cs typeface="Arial"/>
              </a:rPr>
              <a:t>pertumbuhan</a:t>
            </a:r>
            <a:r>
              <a:rPr lang="en-ID" sz="2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750" spc="-5" dirty="0">
                <a:solidFill>
                  <a:srgbClr val="FFFFFF"/>
                </a:solidFill>
                <a:latin typeface="Arial"/>
                <a:cs typeface="Arial"/>
              </a:rPr>
              <a:t>(GF)</a:t>
            </a:r>
            <a:endParaRPr lang="en-ID" sz="2750" dirty="0">
              <a:latin typeface="Arial"/>
              <a:cs typeface="Arial"/>
            </a:endParaRPr>
          </a:p>
          <a:p>
            <a:pPr marL="495300" indent="-45720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Ø"/>
              <a:tabLst>
                <a:tab pos="373380" algn="l"/>
              </a:tabLst>
            </a:pPr>
            <a:r>
              <a:rPr sz="2750" spc="-5" dirty="0" err="1">
                <a:solidFill>
                  <a:srgbClr val="FFFFFF"/>
                </a:solidFill>
                <a:latin typeface="Arial"/>
                <a:cs typeface="Arial"/>
              </a:rPr>
              <a:t>Interaksi</a:t>
            </a:r>
            <a:r>
              <a:rPr sz="2750" spc="-5" dirty="0">
                <a:solidFill>
                  <a:srgbClr val="FFFFFF"/>
                </a:solidFill>
                <a:latin typeface="Arial"/>
                <a:cs typeface="Arial"/>
              </a:rPr>
              <a:t> sel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matriks</a:t>
            </a:r>
            <a:endParaRPr sz="2750" dirty="0">
              <a:latin typeface="Arial"/>
              <a:cs typeface="Arial"/>
            </a:endParaRPr>
          </a:p>
          <a:p>
            <a:pPr marL="495300" indent="-457200">
              <a:lnSpc>
                <a:spcPct val="100000"/>
              </a:lnSpc>
              <a:spcBef>
                <a:spcPts val="350"/>
              </a:spcBef>
              <a:buFont typeface="Wingdings" panose="05000000000000000000" pitchFamily="2" charset="2"/>
              <a:buChar char="Ø"/>
              <a:tabLst>
                <a:tab pos="373380" algn="l"/>
              </a:tabLst>
            </a:pPr>
            <a:r>
              <a:rPr sz="2750" spc="-5" dirty="0">
                <a:solidFill>
                  <a:srgbClr val="FFFFFF"/>
                </a:solidFill>
                <a:latin typeface="Arial"/>
                <a:cs typeface="Arial"/>
              </a:rPr>
              <a:t>Sintesis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matriks </a:t>
            </a:r>
            <a:r>
              <a:rPr sz="2750" spc="-5" dirty="0">
                <a:solidFill>
                  <a:srgbClr val="FFFFFF"/>
                </a:solidFill>
                <a:latin typeface="Arial"/>
                <a:cs typeface="Arial"/>
              </a:rPr>
              <a:t>ekstraselular 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kolagen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19100"/>
            <a:ext cx="8229600" cy="704850"/>
          </a:xfrm>
          <a:custGeom>
            <a:avLst/>
            <a:gdLst/>
            <a:ahLst/>
            <a:cxnLst/>
            <a:rect l="l" t="t" r="r" b="b"/>
            <a:pathLst>
              <a:path w="8229600" h="704850">
                <a:moveTo>
                  <a:pt x="4114800" y="704850"/>
                </a:moveTo>
                <a:lnTo>
                  <a:pt x="0" y="704850"/>
                </a:lnTo>
                <a:lnTo>
                  <a:pt x="0" y="0"/>
                </a:lnTo>
                <a:lnTo>
                  <a:pt x="8229600" y="0"/>
                </a:lnTo>
                <a:lnTo>
                  <a:pt x="8229600" y="704850"/>
                </a:lnTo>
                <a:lnTo>
                  <a:pt x="4114800" y="70485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07059"/>
            <a:ext cx="5937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FFFF"/>
                </a:solidFill>
                <a:latin typeface="Verdana"/>
                <a:cs typeface="Verdana"/>
              </a:rPr>
              <a:t>PENYEMBUHAN </a:t>
            </a:r>
            <a:r>
              <a:rPr sz="2000" b="1" dirty="0">
                <a:solidFill>
                  <a:srgbClr val="FFE600"/>
                </a:solidFill>
                <a:latin typeface="Verdana"/>
                <a:cs typeface="Verdana"/>
              </a:rPr>
              <a:t>(REGENERASI &amp;</a:t>
            </a:r>
            <a:r>
              <a:rPr sz="2000" b="1" spc="-55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E600"/>
                </a:solidFill>
                <a:latin typeface="Verdana"/>
                <a:cs typeface="Verdana"/>
              </a:rPr>
              <a:t>REPAIR)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1840" y="1376679"/>
            <a:ext cx="2622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FFE600"/>
                </a:solidFill>
              </a:rPr>
              <a:t>REGENERASI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51840" y="1954529"/>
            <a:ext cx="7588250" cy="4217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1054100" indent="-342900">
              <a:lnSpc>
                <a:spcPct val="100299"/>
              </a:lnSpc>
              <a:spcBef>
                <a:spcPts val="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Penggantian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sel rusak/mati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akibat jejas  dengan jenis sel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sama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spc="-40" dirty="0">
                <a:solidFill>
                  <a:srgbClr val="FFE600"/>
                </a:solidFill>
                <a:latin typeface="DejaVu Sans"/>
                <a:cs typeface="DejaVu Sans"/>
              </a:rPr>
              <a:t>REPAIR</a:t>
            </a:r>
            <a:endParaRPr sz="3200">
              <a:latin typeface="DejaVu Sans"/>
              <a:cs typeface="DejaVu Sans"/>
            </a:endParaRPr>
          </a:p>
          <a:p>
            <a:pPr marL="355600" marR="800100" indent="-342900">
              <a:lnSpc>
                <a:spcPct val="100299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Penyembuhan dengan cara penggantian  dengan jaringan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ikat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299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Tiga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kelompok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sel berdaya regenerasi  berbeda (bertingkat): sel labil (epitel,  hemopoetik),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stabil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(hati,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jaringan ikat), sel  permanen (syaraf, otot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skelet,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otot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jantung)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229600" cy="793750"/>
          </a:xfrm>
          <a:prstGeom prst="rect">
            <a:avLst/>
          </a:prstGeom>
          <a:solidFill>
            <a:srgbClr val="000099"/>
          </a:solidFill>
          <a:ln w="9344">
            <a:solidFill>
              <a:srgbClr val="00AF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tabLst>
                <a:tab pos="2042160" algn="l"/>
              </a:tabLst>
            </a:pPr>
            <a:r>
              <a:rPr sz="4000" b="1" spc="-5" dirty="0">
                <a:latin typeface="Verdana"/>
                <a:cs typeface="Verdana"/>
              </a:rPr>
              <a:t>JENIS	SEL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709" y="1398269"/>
            <a:ext cx="8102600" cy="44970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E600"/>
                </a:solidFill>
                <a:latin typeface="Arial"/>
                <a:cs typeface="Arial"/>
              </a:rPr>
              <a:t>SEL</a:t>
            </a:r>
            <a:r>
              <a:rPr sz="2800" b="1" spc="-55" dirty="0">
                <a:solidFill>
                  <a:srgbClr val="FFE6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E600"/>
                </a:solidFill>
                <a:latin typeface="Arial"/>
                <a:cs typeface="Arial"/>
              </a:rPr>
              <a:t>LABIL</a:t>
            </a:r>
            <a:endParaRPr sz="2800">
              <a:latin typeface="Arial"/>
              <a:cs typeface="Arial"/>
            </a:endParaRPr>
          </a:p>
          <a:p>
            <a:pPr marL="355600" marR="500380">
              <a:lnSpc>
                <a:spcPts val="303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Bila rusak/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mati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selalu diganti oleh sel sejenis,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mis. sel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permukaan,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sumsum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tulang,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limpa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E600"/>
                </a:solidFill>
                <a:latin typeface="Arial"/>
                <a:cs typeface="Arial"/>
              </a:rPr>
              <a:t>SEL</a:t>
            </a:r>
            <a:r>
              <a:rPr sz="2800" b="1" spc="-55" dirty="0">
                <a:solidFill>
                  <a:srgbClr val="FFE60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E600"/>
                </a:solidFill>
                <a:latin typeface="Arial"/>
                <a:cs typeface="Arial"/>
              </a:rPr>
              <a:t>STABIL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ts val="3030"/>
              </a:lnSpc>
              <a:spcBef>
                <a:spcPts val="75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Kemampuan regenerasi terbatas, perlu keutuhan  kerangka jaringan: rusak 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regenerasi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sulit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Contoh: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sel-sel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parenkim dan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mesenkim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E600"/>
                </a:solidFill>
                <a:latin typeface="Arial"/>
                <a:cs typeface="Arial"/>
              </a:rPr>
              <a:t>SEL</a:t>
            </a:r>
            <a:r>
              <a:rPr sz="2800" b="1" spc="-55" dirty="0">
                <a:solidFill>
                  <a:srgbClr val="FFE6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E600"/>
                </a:solidFill>
                <a:latin typeface="Arial"/>
                <a:cs typeface="Arial"/>
              </a:rPr>
              <a:t>PERMANEN</a:t>
            </a:r>
            <a:endParaRPr sz="2800">
              <a:latin typeface="Arial"/>
              <a:cs typeface="Arial"/>
            </a:endParaRPr>
          </a:p>
          <a:p>
            <a:pPr marL="355600" marR="85090">
              <a:lnSpc>
                <a:spcPts val="3030"/>
              </a:lnSpc>
              <a:spcBef>
                <a:spcPts val="7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Daya pulih praktis tidak ada,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misalnya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pada: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otot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jantung, otot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lurik,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jaringan syaraf,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glomerulus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229600" cy="867410"/>
          </a:xfrm>
          <a:prstGeom prst="rect">
            <a:avLst/>
          </a:prstGeom>
          <a:solidFill>
            <a:srgbClr val="000099"/>
          </a:solidFill>
          <a:ln w="19048">
            <a:solidFill>
              <a:srgbClr val="00AF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4000" spc="-5" dirty="0">
                <a:latin typeface="Impact"/>
                <a:cs typeface="Impact"/>
              </a:rPr>
              <a:t>Perbaikan jaringan</a:t>
            </a:r>
            <a:r>
              <a:rPr sz="4000" spc="-20" dirty="0">
                <a:latin typeface="Impact"/>
                <a:cs typeface="Impact"/>
              </a:rPr>
              <a:t> </a:t>
            </a:r>
            <a:r>
              <a:rPr sz="4000" spc="-5" dirty="0">
                <a:latin typeface="Impact"/>
                <a:cs typeface="Impact"/>
              </a:rPr>
              <a:t>ikat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47980" marR="1451610" indent="-335280">
              <a:lnSpc>
                <a:spcPts val="2450"/>
              </a:lnSpc>
              <a:spcBef>
                <a:spcPts val="390"/>
              </a:spcBef>
            </a:pPr>
            <a:r>
              <a:rPr dirty="0"/>
              <a:t>Jaringan rusak </a:t>
            </a:r>
            <a:r>
              <a:rPr dirty="0">
                <a:latin typeface="UnDotum"/>
                <a:cs typeface="UnDotum"/>
              </a:rPr>
              <a:t> </a:t>
            </a:r>
            <a:r>
              <a:rPr dirty="0"/>
              <a:t>jaringan granulasi (fibroblas +  neovaskularisasi)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/>
          </a:p>
          <a:p>
            <a:pPr marL="347980" marR="5080" indent="-335280">
              <a:lnSpc>
                <a:spcPts val="2450"/>
              </a:lnSpc>
            </a:pPr>
            <a:r>
              <a:rPr dirty="0">
                <a:solidFill>
                  <a:srgbClr val="FFE600"/>
                </a:solidFill>
                <a:latin typeface="Impact"/>
                <a:cs typeface="Impact"/>
              </a:rPr>
              <a:t>4 langkah neovaskularisasi </a:t>
            </a:r>
            <a:r>
              <a:rPr spc="5" dirty="0"/>
              <a:t>(mediator: </a:t>
            </a:r>
            <a:r>
              <a:rPr i="1" spc="5" dirty="0">
                <a:latin typeface="Arial"/>
                <a:cs typeface="Arial"/>
              </a:rPr>
              <a:t>basic </a:t>
            </a:r>
            <a:r>
              <a:rPr i="1" dirty="0">
                <a:latin typeface="Arial"/>
                <a:cs typeface="Arial"/>
              </a:rPr>
              <a:t>fibroblast growth  </a:t>
            </a:r>
            <a:r>
              <a:rPr i="1" spc="5" dirty="0">
                <a:latin typeface="Arial"/>
                <a:cs typeface="Arial"/>
              </a:rPr>
              <a:t>factor/BSGF</a:t>
            </a:r>
            <a:r>
              <a:rPr spc="5" dirty="0"/>
              <a:t>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3269" y="3232150"/>
            <a:ext cx="125730" cy="15532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550" y="3247389"/>
            <a:ext cx="5558155" cy="155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Degradasi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enzimatik pembuluh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darah induk  Migrasi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r>
              <a:rPr sz="2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endotel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Proliferasi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r>
              <a:rPr sz="2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endotel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Maturasi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dan organisasi </a:t>
            </a:r>
            <a:r>
              <a:rPr sz="2250" dirty="0">
                <a:solidFill>
                  <a:srgbClr val="FFFFFF"/>
                </a:solidFill>
                <a:latin typeface="UnDotum"/>
                <a:cs typeface="UnDotum"/>
              </a:rPr>
              <a:t></a:t>
            </a:r>
            <a:r>
              <a:rPr sz="2250" spc="4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kapilar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5157469"/>
            <a:ext cx="5788660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Fibroblas </a:t>
            </a:r>
            <a:r>
              <a:rPr sz="225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kolagen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matriks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ekstraslular  Miofibroblas </a:t>
            </a:r>
            <a:r>
              <a:rPr sz="225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kontraksi</a:t>
            </a:r>
            <a:r>
              <a:rPr sz="2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luka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810" y="275590"/>
            <a:ext cx="7354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E600"/>
                </a:solidFill>
                <a:latin typeface="Verdana"/>
                <a:cs typeface="Verdana"/>
              </a:rPr>
              <a:t>Komponen Jaringan </a:t>
            </a:r>
            <a:r>
              <a:rPr sz="4000" b="1" dirty="0">
                <a:solidFill>
                  <a:srgbClr val="FFE600"/>
                </a:solidFill>
                <a:latin typeface="Verdana"/>
                <a:cs typeface="Verdana"/>
              </a:rPr>
              <a:t>&amp;</a:t>
            </a:r>
            <a:r>
              <a:rPr sz="4000" b="1" spc="-120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4000" b="1" spc="-5" dirty="0">
                <a:solidFill>
                  <a:srgbClr val="FFE600"/>
                </a:solidFill>
                <a:latin typeface="Verdana"/>
                <a:cs typeface="Verdana"/>
              </a:rPr>
              <a:t>Sel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23950"/>
            <a:ext cx="9144000" cy="532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740"/>
            <a:ext cx="9144000" cy="617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" y="0"/>
            <a:ext cx="716407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56100" y="6236970"/>
              <a:ext cx="4526280" cy="368300"/>
            </a:xfrm>
            <a:custGeom>
              <a:avLst/>
              <a:gdLst/>
              <a:ahLst/>
              <a:cxnLst/>
              <a:rect l="l" t="t" r="r" b="b"/>
              <a:pathLst>
                <a:path w="4526280" h="368300">
                  <a:moveTo>
                    <a:pt x="0" y="0"/>
                  </a:moveTo>
                  <a:lnTo>
                    <a:pt x="4526280" y="0"/>
                  </a:lnTo>
                  <a:lnTo>
                    <a:pt x="4526280" y="368299"/>
                  </a:lnTo>
                  <a:lnTo>
                    <a:pt x="0" y="368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6100" y="6236970"/>
              <a:ext cx="4526280" cy="368300"/>
            </a:xfrm>
            <a:custGeom>
              <a:avLst/>
              <a:gdLst/>
              <a:ahLst/>
              <a:cxnLst/>
              <a:rect l="l" t="t" r="r" b="b"/>
              <a:pathLst>
                <a:path w="4526280" h="368300">
                  <a:moveTo>
                    <a:pt x="0" y="0"/>
                  </a:moveTo>
                  <a:lnTo>
                    <a:pt x="4526280" y="0"/>
                  </a:lnTo>
                  <a:lnTo>
                    <a:pt x="4526280" y="368299"/>
                  </a:lnTo>
                  <a:lnTo>
                    <a:pt x="0" y="36829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56100" y="6236970"/>
            <a:ext cx="4526280" cy="3683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CCFFFF"/>
                </a:solidFill>
                <a:latin typeface="Verdana"/>
                <a:cs typeface="Verdana"/>
              </a:rPr>
              <a:t>Outcomes </a:t>
            </a:r>
            <a:r>
              <a:rPr sz="1800" b="1" dirty="0">
                <a:solidFill>
                  <a:srgbClr val="CCFFFF"/>
                </a:solidFill>
                <a:latin typeface="Verdana"/>
                <a:cs typeface="Verdana"/>
              </a:rPr>
              <a:t>of </a:t>
            </a:r>
            <a:r>
              <a:rPr sz="1800" b="1" spc="-10" dirty="0">
                <a:solidFill>
                  <a:srgbClr val="CCFFFF"/>
                </a:solidFill>
                <a:latin typeface="Verdana"/>
                <a:cs typeface="Verdana"/>
              </a:rPr>
              <a:t>accute</a:t>
            </a:r>
            <a:r>
              <a:rPr sz="1800" b="1" spc="-50" dirty="0">
                <a:solidFill>
                  <a:srgbClr val="CC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FFFF"/>
                </a:solidFill>
                <a:latin typeface="Verdana"/>
                <a:cs typeface="Verdana"/>
              </a:rPr>
              <a:t>inflammation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9109" y="109220"/>
            <a:ext cx="344170" cy="368300"/>
          </a:xfrm>
          <a:custGeom>
            <a:avLst/>
            <a:gdLst/>
            <a:ahLst/>
            <a:cxnLst/>
            <a:rect l="l" t="t" r="r" b="b"/>
            <a:pathLst>
              <a:path w="344170" h="368300">
                <a:moveTo>
                  <a:pt x="0" y="0"/>
                </a:moveTo>
                <a:lnTo>
                  <a:pt x="344169" y="0"/>
                </a:lnTo>
                <a:lnTo>
                  <a:pt x="34416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56579" y="143509"/>
            <a:ext cx="18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FFFF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3570" y="5603240"/>
            <a:ext cx="344170" cy="368300"/>
          </a:xfrm>
          <a:prstGeom prst="rect">
            <a:avLst/>
          </a:prstGeom>
          <a:solidFill>
            <a:srgbClr val="9900CC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solidFill>
                  <a:srgbClr val="CCFFFF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5419" y="6035040"/>
            <a:ext cx="344170" cy="369570"/>
          </a:xfrm>
          <a:prstGeom prst="rect">
            <a:avLst/>
          </a:prstGeom>
          <a:solidFill>
            <a:srgbClr val="9900CC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solidFill>
                  <a:srgbClr val="CCFFFF"/>
                </a:solidFill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0" y="857250"/>
            <a:ext cx="32797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Verdana"/>
                <a:cs typeface="Verdana"/>
              </a:rPr>
              <a:t>Kejadian</a:t>
            </a:r>
            <a:r>
              <a:rPr sz="3200" b="1" spc="-65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pada  resolusi  radang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622300"/>
            <a:ext cx="4249420" cy="5614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00270" y="2856229"/>
            <a:ext cx="4173854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2700" indent="-3416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330" algn="l"/>
              </a:tabLst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Kembali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ke permebilitas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vaskuler 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endParaRPr sz="1800">
              <a:latin typeface="Verdana"/>
              <a:cs typeface="Verdana"/>
            </a:endParaRPr>
          </a:p>
          <a:p>
            <a:pPr marL="353695" marR="196215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Drainase cairan edema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dan  protein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ke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pembuluh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limfe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endParaRPr sz="1800">
              <a:latin typeface="Verdana"/>
              <a:cs typeface="Verdana"/>
            </a:endParaRPr>
          </a:p>
          <a:p>
            <a:pPr marL="353695" marR="514984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Dengan pinositosis ke dalam  makrofag</a:t>
            </a:r>
            <a:endParaRPr sz="18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Fagositosis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netrofil apoptotik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endParaRPr sz="18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Fagositosis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debris nekrotik,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endParaRPr sz="1800">
              <a:latin typeface="Verdana"/>
              <a:cs typeface="Verdana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Disposal of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macrophages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689" y="283209"/>
            <a:ext cx="3434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Verdana"/>
                <a:cs typeface="Verdana"/>
              </a:rPr>
              <a:t>Radang</a:t>
            </a:r>
            <a:r>
              <a:rPr sz="3200" b="1" spc="-75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Serosa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450" y="906780"/>
            <a:ext cx="6840220" cy="417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2800" y="5152390"/>
            <a:ext cx="4906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E600"/>
                </a:solidFill>
                <a:latin typeface="Verdana"/>
                <a:cs typeface="Verdana"/>
              </a:rPr>
              <a:t>Perbesaran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lemah </a:t>
            </a:r>
            <a:r>
              <a:rPr sz="1800" spc="-10" dirty="0">
                <a:solidFill>
                  <a:srgbClr val="FFE600"/>
                </a:solidFill>
                <a:latin typeface="Verdana"/>
                <a:cs typeface="Verdana"/>
              </a:rPr>
              <a:t>potongan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lepuh pada  </a:t>
            </a:r>
            <a:r>
              <a:rPr sz="1800" dirty="0">
                <a:solidFill>
                  <a:srgbClr val="FFE600"/>
                </a:solidFill>
                <a:latin typeface="Verdana"/>
                <a:cs typeface="Verdana"/>
              </a:rPr>
              <a:t>kulit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menunjukkan </a:t>
            </a:r>
            <a:r>
              <a:rPr sz="1800" dirty="0">
                <a:solidFill>
                  <a:srgbClr val="FFE600"/>
                </a:solidFill>
                <a:latin typeface="Verdana"/>
                <a:cs typeface="Verdana"/>
              </a:rPr>
              <a:t>epidermis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terpisah dari  dermis </a:t>
            </a:r>
            <a:r>
              <a:rPr sz="1800" dirty="0">
                <a:solidFill>
                  <a:srgbClr val="FFE600"/>
                </a:solidFill>
                <a:latin typeface="Verdana"/>
                <a:cs typeface="Verdana"/>
              </a:rPr>
              <a:t>oleh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koleksi fokal efusi</a:t>
            </a:r>
            <a:r>
              <a:rPr sz="1800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E600"/>
                </a:solidFill>
                <a:latin typeface="Verdana"/>
                <a:cs typeface="Verdana"/>
              </a:rPr>
              <a:t>serosa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410" y="528320"/>
            <a:ext cx="6134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Verdana"/>
                <a:cs typeface="Verdana"/>
              </a:rPr>
              <a:t>Perikarditis</a:t>
            </a:r>
            <a:r>
              <a:rPr sz="4000" b="1" spc="-80" dirty="0">
                <a:latin typeface="Verdana"/>
                <a:cs typeface="Verdana"/>
              </a:rPr>
              <a:t> </a:t>
            </a:r>
            <a:r>
              <a:rPr sz="4000" b="1" spc="-5" dirty="0">
                <a:latin typeface="Verdana"/>
                <a:cs typeface="Verdana"/>
              </a:rPr>
              <a:t>Fibrinosa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1629410"/>
            <a:ext cx="8785860" cy="323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0319" y="5060950"/>
            <a:ext cx="7184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469" marR="5080" indent="-95376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A,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Deposit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fibrin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pericardium.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B,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eksudat fibrin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berwarna 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merah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muda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(F)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permukaan pericardial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(P)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820" y="375920"/>
            <a:ext cx="4908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Radang</a:t>
            </a:r>
            <a:r>
              <a:rPr b="1" spc="-8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Supurativa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338580"/>
            <a:ext cx="8713470" cy="3745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0800" y="5350509"/>
            <a:ext cx="6517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740" indent="-32131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58674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abses bakterial subkutan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kumpulan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pus.</a:t>
            </a:r>
            <a:endParaRPr sz="1800">
              <a:latin typeface="Verdana"/>
              <a:cs typeface="Verdana"/>
            </a:endParaRPr>
          </a:p>
          <a:p>
            <a:pPr marL="334010" indent="-321310">
              <a:lnSpc>
                <a:spcPct val="100000"/>
              </a:lnSpc>
              <a:buAutoNum type="alphaUcPeriod"/>
              <a:tabLst>
                <a:tab pos="33401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abses berisi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netrofil,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cairan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edema, dan debris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seluler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420" y="558800"/>
            <a:ext cx="403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Verdana"/>
                <a:cs typeface="Verdana"/>
              </a:rPr>
              <a:t>Morfologi</a:t>
            </a:r>
            <a:r>
              <a:rPr b="1" spc="-7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Ulkus</a:t>
            </a:r>
          </a:p>
        </p:txBody>
      </p:sp>
      <p:sp>
        <p:nvSpPr>
          <p:cNvPr id="3" name="object 3"/>
          <p:cNvSpPr/>
          <p:nvPr/>
        </p:nvSpPr>
        <p:spPr>
          <a:xfrm>
            <a:off x="179070" y="1557019"/>
            <a:ext cx="8713470" cy="295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730" y="4918709"/>
            <a:ext cx="7590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0" marR="5080" indent="-17081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A. Ulkus duodenum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kronik.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B.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Perbesaran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lemah ulkus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duodenum  dengan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radang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akut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dasarnya.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170" y="419100"/>
            <a:ext cx="1762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AF00"/>
                </a:solidFill>
                <a:latin typeface="Impact"/>
                <a:cs typeface="Impact"/>
              </a:rPr>
              <a:t>R</a:t>
            </a:r>
            <a:r>
              <a:rPr sz="4400" dirty="0">
                <a:solidFill>
                  <a:srgbClr val="00AF00"/>
                </a:solidFill>
                <a:latin typeface="Impact"/>
                <a:cs typeface="Impact"/>
              </a:rPr>
              <a:t>a</a:t>
            </a:r>
            <a:r>
              <a:rPr sz="4400" spc="-5" dirty="0">
                <a:solidFill>
                  <a:srgbClr val="00AF00"/>
                </a:solidFill>
                <a:latin typeface="Impact"/>
                <a:cs typeface="Impact"/>
              </a:rPr>
              <a:t>d</a:t>
            </a:r>
            <a:r>
              <a:rPr sz="4400" dirty="0">
                <a:solidFill>
                  <a:srgbClr val="00AF00"/>
                </a:solidFill>
                <a:latin typeface="Impact"/>
                <a:cs typeface="Impact"/>
              </a:rPr>
              <a:t>ang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759" y="2133600"/>
            <a:ext cx="2961640" cy="3526790"/>
          </a:xfrm>
          <a:custGeom>
            <a:avLst/>
            <a:gdLst/>
            <a:ahLst/>
            <a:cxnLst/>
            <a:rect l="l" t="t" r="r" b="b"/>
            <a:pathLst>
              <a:path w="2961640" h="3526790">
                <a:moveTo>
                  <a:pt x="1480820" y="3526790"/>
                </a:moveTo>
                <a:lnTo>
                  <a:pt x="0" y="3526790"/>
                </a:lnTo>
                <a:lnTo>
                  <a:pt x="0" y="0"/>
                </a:lnTo>
                <a:lnTo>
                  <a:pt x="2961640" y="0"/>
                </a:lnTo>
                <a:lnTo>
                  <a:pt x="2961640" y="3526790"/>
                </a:lnTo>
                <a:lnTo>
                  <a:pt x="1480820" y="352679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5500" y="2166619"/>
            <a:ext cx="14370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20" dirty="0">
                <a:solidFill>
                  <a:srgbClr val="FFE600"/>
                </a:solidFill>
                <a:latin typeface="Arial"/>
                <a:cs typeface="Arial"/>
              </a:rPr>
              <a:t>E</a:t>
            </a:r>
            <a:r>
              <a:rPr sz="2750" b="1" dirty="0">
                <a:solidFill>
                  <a:srgbClr val="FFE600"/>
                </a:solidFill>
                <a:latin typeface="Arial"/>
                <a:cs typeface="Arial"/>
              </a:rPr>
              <a:t>ti</a:t>
            </a:r>
            <a:r>
              <a:rPr sz="2750" b="1" spc="15" dirty="0">
                <a:solidFill>
                  <a:srgbClr val="FFE600"/>
                </a:solidFill>
                <a:latin typeface="Arial"/>
                <a:cs typeface="Arial"/>
              </a:rPr>
              <a:t>o</a:t>
            </a:r>
            <a:r>
              <a:rPr sz="2750" b="1" dirty="0">
                <a:solidFill>
                  <a:srgbClr val="FFE600"/>
                </a:solidFill>
                <a:latin typeface="Arial"/>
                <a:cs typeface="Arial"/>
              </a:rPr>
              <a:t>l</a:t>
            </a:r>
            <a:r>
              <a:rPr sz="2750" b="1" spc="15" dirty="0">
                <a:solidFill>
                  <a:srgbClr val="FFE600"/>
                </a:solidFill>
                <a:latin typeface="Arial"/>
                <a:cs typeface="Arial"/>
              </a:rPr>
              <a:t>o</a:t>
            </a:r>
            <a:r>
              <a:rPr sz="2750" b="1" spc="20" dirty="0">
                <a:solidFill>
                  <a:srgbClr val="FFE600"/>
                </a:solidFill>
                <a:latin typeface="Arial"/>
                <a:cs typeface="Arial"/>
              </a:rPr>
              <a:t>g</a:t>
            </a:r>
            <a:r>
              <a:rPr sz="2750" b="1" dirty="0">
                <a:solidFill>
                  <a:srgbClr val="FFE600"/>
                </a:solidFill>
                <a:latin typeface="Arial"/>
                <a:cs typeface="Arial"/>
              </a:rPr>
              <a:t>i: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2578861"/>
            <a:ext cx="112395" cy="2655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•</a:t>
            </a:r>
            <a:endParaRPr sz="2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•</a:t>
            </a:r>
            <a:endParaRPr sz="2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•</a:t>
            </a:r>
            <a:endParaRPr sz="2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•</a:t>
            </a:r>
            <a:endParaRPr sz="2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•</a:t>
            </a:r>
            <a:endParaRPr sz="2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•</a:t>
            </a:r>
            <a:endParaRPr sz="235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589" y="2589022"/>
            <a:ext cx="2455545" cy="2658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65175">
              <a:lnSpc>
                <a:spcPct val="122700"/>
              </a:lnSpc>
              <a:spcBef>
                <a:spcPts val="90"/>
              </a:spcBef>
            </a:pP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Infeksi</a:t>
            </a:r>
            <a:r>
              <a:rPr sz="2350" spc="-8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mikroba  </a:t>
            </a:r>
            <a:r>
              <a:rPr sz="235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Trauma</a:t>
            </a:r>
            <a:endParaRPr sz="235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22300"/>
              </a:lnSpc>
              <a:spcBef>
                <a:spcPts val="5"/>
              </a:spcBef>
            </a:pP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Agen </a:t>
            </a:r>
            <a:r>
              <a:rPr sz="2350" spc="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fisik, </a:t>
            </a:r>
            <a:r>
              <a:rPr sz="2350" spc="1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Agen</a:t>
            </a:r>
            <a:r>
              <a:rPr sz="2350" spc="-16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kimia  Jaringan nekrotik  Benda</a:t>
            </a:r>
            <a:r>
              <a:rPr sz="235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asing</a:t>
            </a:r>
            <a:endParaRPr sz="2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Reaksi</a:t>
            </a:r>
            <a:r>
              <a:rPr sz="235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350" spc="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imunologik</a:t>
            </a:r>
            <a:endParaRPr sz="2350">
              <a:latin typeface="Liberation Sans Narrow"/>
              <a:cs typeface="Liberation Sans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79520" y="2132329"/>
            <a:ext cx="4608830" cy="3525520"/>
          </a:xfrm>
          <a:custGeom>
            <a:avLst/>
            <a:gdLst/>
            <a:ahLst/>
            <a:cxnLst/>
            <a:rect l="l" t="t" r="r" b="b"/>
            <a:pathLst>
              <a:path w="4608830" h="3525520">
                <a:moveTo>
                  <a:pt x="2305050" y="3525520"/>
                </a:moveTo>
                <a:lnTo>
                  <a:pt x="0" y="3525520"/>
                </a:lnTo>
                <a:lnTo>
                  <a:pt x="0" y="0"/>
                </a:lnTo>
                <a:lnTo>
                  <a:pt x="4608830" y="0"/>
                </a:lnTo>
                <a:lnTo>
                  <a:pt x="4608830" y="3525520"/>
                </a:lnTo>
                <a:lnTo>
                  <a:pt x="2305050" y="352552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58259" y="2166620"/>
            <a:ext cx="1277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0" dirty="0">
                <a:solidFill>
                  <a:srgbClr val="FFE600"/>
                </a:solidFill>
                <a:latin typeface="Arial"/>
                <a:cs typeface="Arial"/>
              </a:rPr>
              <a:t>Tu</a:t>
            </a:r>
            <a:r>
              <a:rPr sz="2800" b="1" dirty="0">
                <a:solidFill>
                  <a:srgbClr val="FFE600"/>
                </a:solidFill>
                <a:latin typeface="Arial"/>
                <a:cs typeface="Arial"/>
              </a:rPr>
              <a:t>j</a:t>
            </a:r>
            <a:r>
              <a:rPr sz="2800" b="1" spc="-15" dirty="0">
                <a:solidFill>
                  <a:srgbClr val="FFE600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FFE600"/>
                </a:solidFill>
                <a:latin typeface="Arial"/>
                <a:cs typeface="Arial"/>
              </a:rPr>
              <a:t>an: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8259" y="2670809"/>
            <a:ext cx="4100195" cy="2456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Untuk menahan dan</a:t>
            </a:r>
            <a:r>
              <a:rPr sz="2400" spc="-7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memisahkan  </a:t>
            </a:r>
            <a:r>
              <a:rPr sz="2400" spc="-1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jejas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Menghancurkan</a:t>
            </a:r>
            <a:r>
              <a:rPr sz="2400" spc="-3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mikroorganisme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Menginaktifkan toksin</a:t>
            </a:r>
            <a:endParaRPr sz="2400">
              <a:latin typeface="Liberation Sans Narrow"/>
              <a:cs typeface="Liberation Sans Narrow"/>
            </a:endParaRPr>
          </a:p>
          <a:p>
            <a:pPr marL="355600" marR="51943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Mencapai penyembuhan</a:t>
            </a:r>
            <a:r>
              <a:rPr sz="2400" spc="-80" dirty="0">
                <a:solidFill>
                  <a:srgbClr val="CC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CCFFFF"/>
                </a:solidFill>
                <a:latin typeface="Liberation Sans Narrow"/>
                <a:cs typeface="Liberation Sans Narrow"/>
              </a:rPr>
              <a:t>dan  perbaikan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550" y="1596390"/>
            <a:ext cx="6699884" cy="14274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4965" marR="5080" indent="-354965">
              <a:lnSpc>
                <a:spcPts val="3600"/>
              </a:lnSpc>
              <a:spcBef>
                <a:spcPts val="420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KEJADIAN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NEGATIF,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JIKA  DIBERI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ARTI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BERBEDA,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MAKA</a:t>
            </a:r>
            <a:endParaRPr sz="3200">
              <a:latin typeface="Arial"/>
              <a:cs typeface="Arial"/>
            </a:endParaRPr>
          </a:p>
          <a:p>
            <a:pPr marL="1195070">
              <a:lnSpc>
                <a:spcPts val="3520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HASILNYA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JADI</a:t>
            </a:r>
            <a:r>
              <a:rPr sz="32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POSITIF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770" y="1972309"/>
            <a:ext cx="527812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SEKIAN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DAN </a:t>
            </a:r>
            <a:r>
              <a:rPr sz="4400" dirty="0">
                <a:latin typeface="Arial"/>
                <a:cs typeface="Arial"/>
              </a:rPr>
              <a:t>TERIMA</a:t>
            </a:r>
            <a:r>
              <a:rPr sz="4400" spc="-3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KASIH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432560"/>
            <a:ext cx="8206740" cy="988060"/>
          </a:xfrm>
          <a:custGeom>
            <a:avLst/>
            <a:gdLst/>
            <a:ahLst/>
            <a:cxnLst/>
            <a:rect l="l" t="t" r="r" b="b"/>
            <a:pathLst>
              <a:path w="8206740" h="988060">
                <a:moveTo>
                  <a:pt x="4103370" y="988060"/>
                </a:moveTo>
                <a:lnTo>
                  <a:pt x="0" y="988060"/>
                </a:lnTo>
                <a:lnTo>
                  <a:pt x="0" y="0"/>
                </a:lnTo>
                <a:lnTo>
                  <a:pt x="8206740" y="0"/>
                </a:lnTo>
                <a:lnTo>
                  <a:pt x="8206740" y="988060"/>
                </a:lnTo>
                <a:lnTo>
                  <a:pt x="4103370" y="98806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630" y="1257970"/>
            <a:ext cx="78003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1605" marR="5080" indent="-1399540" algn="ctr">
              <a:lnSpc>
                <a:spcPct val="100000"/>
              </a:lnSpc>
              <a:spcBef>
                <a:spcPts val="100"/>
              </a:spcBef>
              <a:tabLst>
                <a:tab pos="1731645" algn="l"/>
              </a:tabLst>
            </a:pPr>
            <a:r>
              <a:rPr sz="4000" spc="-5" dirty="0">
                <a:solidFill>
                  <a:srgbClr val="FFE600"/>
                </a:solidFill>
                <a:latin typeface="Impact"/>
                <a:cs typeface="Impact"/>
              </a:rPr>
              <a:t>Radang	</a:t>
            </a:r>
            <a:br>
              <a:rPr lang="en-US" sz="4000" spc="-5" dirty="0">
                <a:solidFill>
                  <a:srgbClr val="FFE600"/>
                </a:solidFill>
                <a:latin typeface="UnDotum"/>
                <a:cs typeface="Impact"/>
              </a:rPr>
            </a:br>
            <a:r>
              <a:rPr sz="4000" dirty="0">
                <a:latin typeface="UnDotum"/>
                <a:cs typeface="UnDotum"/>
              </a:rPr>
              <a:t> </a:t>
            </a:r>
            <a:r>
              <a:rPr sz="4000" spc="-10" dirty="0"/>
              <a:t>hal-hal</a:t>
            </a:r>
            <a:r>
              <a:rPr sz="4000" spc="-135" dirty="0"/>
              <a:t> </a:t>
            </a:r>
            <a:r>
              <a:rPr sz="4000" spc="-10" dirty="0"/>
              <a:t>yang  </a:t>
            </a:r>
            <a:r>
              <a:rPr sz="4000" spc="-15" dirty="0"/>
              <a:t>merugikan</a:t>
            </a:r>
            <a:endParaRPr sz="4000"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60" y="2583180"/>
            <a:ext cx="7129780" cy="239268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Menyebabkan reaksi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hipersensitivitas</a:t>
            </a:r>
            <a:endParaRPr sz="3200">
              <a:latin typeface="Arial"/>
              <a:cs typeface="Arial"/>
            </a:endParaRPr>
          </a:p>
          <a:p>
            <a:pPr marL="2213610" lvl="1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2212975" algn="l"/>
                <a:tab pos="221361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Mengancam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jiwa</a:t>
            </a:r>
            <a:endParaRPr sz="3200">
              <a:latin typeface="Arial"/>
              <a:cs typeface="Arial"/>
            </a:endParaRPr>
          </a:p>
          <a:p>
            <a:pPr marL="1339850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1339215" algn="l"/>
                <a:tab pos="13398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Kerusakan organ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progresif</a:t>
            </a:r>
            <a:endParaRPr sz="3200">
              <a:latin typeface="Arial"/>
              <a:cs typeface="Arial"/>
            </a:endParaRPr>
          </a:p>
          <a:p>
            <a:pPr marL="1179830" indent="-343535">
              <a:lnSpc>
                <a:spcPct val="100000"/>
              </a:lnSpc>
              <a:spcBef>
                <a:spcPts val="820"/>
              </a:spcBef>
              <a:buChar char="•"/>
              <a:tabLst>
                <a:tab pos="1179195" algn="l"/>
                <a:tab pos="11798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Pembentukan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jaringan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parut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209039"/>
            <a:ext cx="8229600" cy="707390"/>
          </a:xfrm>
          <a:prstGeom prst="rect">
            <a:avLst/>
          </a:prstGeom>
          <a:solidFill>
            <a:srgbClr val="000099"/>
          </a:solidFill>
          <a:ln w="9344">
            <a:solidFill>
              <a:srgbClr val="66CCFF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b="1" spc="-5" dirty="0">
                <a:solidFill>
                  <a:srgbClr val="66CCFF"/>
                </a:solidFill>
                <a:latin typeface="Verdana"/>
                <a:cs typeface="Verdana"/>
              </a:rPr>
              <a:t>RADANG </a:t>
            </a:r>
            <a:r>
              <a:rPr sz="1800" b="1" spc="-5" dirty="0">
                <a:solidFill>
                  <a:srgbClr val="FFE600"/>
                </a:solidFill>
                <a:latin typeface="Verdana"/>
                <a:cs typeface="Verdana"/>
              </a:rPr>
              <a:t>(kejadian sesudah</a:t>
            </a:r>
            <a:r>
              <a:rPr sz="1800" b="1" spc="10" dirty="0">
                <a:solidFill>
                  <a:srgbClr val="FFE6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E600"/>
                </a:solidFill>
                <a:latin typeface="Verdana"/>
                <a:cs typeface="Verdana"/>
              </a:rPr>
              <a:t>jejas)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490" y="2265679"/>
            <a:ext cx="7815580" cy="3374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2300" marR="5080" indent="-609600">
              <a:lnSpc>
                <a:spcPct val="100299"/>
              </a:lnSpc>
              <a:spcBef>
                <a:spcPts val="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Siapnya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berbagai bentuk fagosit: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lekosit pmn,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netrofil,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histiosit/makrofag,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lokasi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radang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Terbentuknya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berbagai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antibodi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Edema 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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menetralkan &amp; mencairkan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iritan</a:t>
            </a:r>
            <a:endParaRPr sz="2800" dirty="0">
              <a:latin typeface="Arial"/>
              <a:cs typeface="Arial"/>
            </a:endParaRPr>
          </a:p>
          <a:p>
            <a:pPr marL="622300" marR="1012825" indent="-609600">
              <a:lnSpc>
                <a:spcPct val="100600"/>
              </a:lnSpc>
              <a:spcBef>
                <a:spcPts val="68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Membatasi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perluasan radang: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dengan  membentuk fibrin,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jar.granulasi,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fibrosis</a:t>
            </a:r>
            <a:endParaRPr lang="en-US" sz="2800" dirty="0">
              <a:latin typeface="Arial"/>
              <a:cs typeface="Arial"/>
            </a:endParaRPr>
          </a:p>
          <a:p>
            <a:pPr marL="622300" marR="1012825" indent="-609600">
              <a:lnSpc>
                <a:spcPct val="100600"/>
              </a:lnSpc>
              <a:spcBef>
                <a:spcPts val="68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75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enyembuhan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970" y="850900"/>
            <a:ext cx="8229600" cy="849630"/>
          </a:xfrm>
          <a:prstGeom prst="rect">
            <a:avLst/>
          </a:prstGeom>
          <a:solidFill>
            <a:srgbClr val="000099"/>
          </a:solidFill>
          <a:ln w="9344">
            <a:solidFill>
              <a:srgbClr val="66CCFF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180"/>
              </a:spcBef>
            </a:pPr>
            <a:r>
              <a:rPr spc="-5" dirty="0">
                <a:latin typeface="Impact"/>
                <a:cs typeface="Impact"/>
              </a:rPr>
              <a:t>PERUBAHAN VASKULAR </a:t>
            </a:r>
            <a:r>
              <a:rPr dirty="0">
                <a:latin typeface="Impact"/>
                <a:cs typeface="Impact"/>
              </a:rPr>
              <a:t>&amp;</a:t>
            </a:r>
            <a:r>
              <a:rPr spc="-25" dirty="0">
                <a:latin typeface="Impact"/>
                <a:cs typeface="Impact"/>
              </a:rPr>
              <a:t> </a:t>
            </a:r>
            <a:r>
              <a:rPr spc="-5" dirty="0">
                <a:latin typeface="Impact"/>
                <a:cs typeface="Impact"/>
              </a:rPr>
              <a:t>HEMODINAMIK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94229"/>
            <a:ext cx="7506970" cy="3714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2300" marR="1043940" indent="-609600">
              <a:lnSpc>
                <a:spcPct val="100299"/>
              </a:lnSpc>
              <a:spcBef>
                <a:spcPts val="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Dilatasi arteriolae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(sesudah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didahului  vasokonstriksi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sesaat)</a:t>
            </a:r>
            <a:endParaRPr sz="2800" dirty="0">
              <a:latin typeface="Arial"/>
              <a:cs typeface="Arial"/>
            </a:endParaRPr>
          </a:p>
          <a:p>
            <a:pPr marL="622300" marR="662940" indent="-609600">
              <a:lnSpc>
                <a:spcPct val="100299"/>
              </a:lnSpc>
              <a:spcBef>
                <a:spcPts val="7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Arteriolae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melebar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 &gt;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aliran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darah 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meningkat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membuka ujung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kapilar</a:t>
            </a:r>
            <a:endParaRPr sz="2800" dirty="0">
              <a:latin typeface="Arial"/>
              <a:cs typeface="Arial"/>
            </a:endParaRPr>
          </a:p>
          <a:p>
            <a:pPr marL="622300" marR="24130" indent="-6096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Permeabilitas vaskular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meningkat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UnDotum"/>
                <a:cs typeface="Arial"/>
              </a:rPr>
              <a:t>&gt;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cairan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plasma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dan protein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keluar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Marginasi, pavementing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lekosit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keluar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10" dirty="0">
                <a:solidFill>
                  <a:srgbClr val="FFFFFF"/>
                </a:solidFill>
                <a:latin typeface="UnDotum"/>
                <a:cs typeface="Arial"/>
              </a:rPr>
              <a:t>&gt;</a:t>
            </a:r>
            <a:endParaRPr sz="2800" dirty="0">
              <a:latin typeface="UnDotum"/>
              <a:cs typeface="UnDotum"/>
            </a:endParaRPr>
          </a:p>
          <a:p>
            <a:pPr marL="622300">
              <a:lnSpc>
                <a:spcPct val="100000"/>
              </a:lnSpc>
              <a:spcBef>
                <a:spcPts val="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aksi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620" y="67309"/>
            <a:ext cx="3031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Verdana"/>
                <a:cs typeface="Verdana"/>
              </a:rPr>
              <a:t>Capillary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Bed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3120" y="764540"/>
            <a:ext cx="3816350" cy="5833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50" y="764540"/>
            <a:ext cx="3816350" cy="583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40029"/>
            <a:ext cx="80708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solidFill>
                  <a:srgbClr val="FFE600"/>
                </a:solidFill>
              </a:rPr>
              <a:t>RADANG </a:t>
            </a:r>
            <a:r>
              <a:rPr sz="4000" dirty="0"/>
              <a:t>: </a:t>
            </a:r>
            <a:r>
              <a:rPr sz="4000" spc="-5" dirty="0">
                <a:latin typeface="Impact"/>
                <a:cs typeface="Impact"/>
              </a:rPr>
              <a:t>peristiwa </a:t>
            </a:r>
            <a:r>
              <a:rPr sz="4000" spc="-5" dirty="0" err="1">
                <a:latin typeface="Impact"/>
                <a:cs typeface="Impact"/>
              </a:rPr>
              <a:t>penting</a:t>
            </a:r>
            <a:r>
              <a:rPr sz="4000" spc="-5" dirty="0">
                <a:latin typeface="Impact"/>
                <a:cs typeface="Impact"/>
              </a:rPr>
              <a:t> </a:t>
            </a:r>
            <a:r>
              <a:rPr sz="4000" dirty="0">
                <a:latin typeface="Impact"/>
                <a:cs typeface="Impact"/>
              </a:rPr>
              <a:t>/</a:t>
            </a:r>
            <a:r>
              <a:rPr sz="4000" spc="-5" dirty="0" err="1">
                <a:latin typeface="Impact"/>
                <a:cs typeface="Impact"/>
              </a:rPr>
              <a:t>utama</a:t>
            </a:r>
            <a:endParaRPr sz="4000" dirty="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1196339"/>
            <a:ext cx="8641080" cy="5040630"/>
          </a:xfrm>
          <a:custGeom>
            <a:avLst/>
            <a:gdLst/>
            <a:ahLst/>
            <a:cxnLst/>
            <a:rect l="l" t="t" r="r" b="b"/>
            <a:pathLst>
              <a:path w="8641080" h="5040630">
                <a:moveTo>
                  <a:pt x="4320540" y="5040630"/>
                </a:moveTo>
                <a:lnTo>
                  <a:pt x="0" y="5040630"/>
                </a:lnTo>
                <a:lnTo>
                  <a:pt x="0" y="0"/>
                </a:lnTo>
                <a:lnTo>
                  <a:pt x="8641080" y="0"/>
                </a:lnTo>
                <a:lnTo>
                  <a:pt x="8641080" y="5040630"/>
                </a:lnTo>
                <a:lnTo>
                  <a:pt x="4320540" y="504063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177289"/>
            <a:ext cx="8314690" cy="472212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53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FFE600"/>
                </a:solidFill>
                <a:latin typeface="Arial"/>
                <a:cs typeface="Arial"/>
              </a:rPr>
              <a:t>Perubahan </a:t>
            </a:r>
            <a:r>
              <a:rPr sz="2800" spc="-5" dirty="0">
                <a:solidFill>
                  <a:srgbClr val="FFE600"/>
                </a:solidFill>
                <a:latin typeface="Arial"/>
                <a:cs typeface="Arial"/>
              </a:rPr>
              <a:t>aliran </a:t>
            </a:r>
            <a:r>
              <a:rPr sz="2800" dirty="0">
                <a:solidFill>
                  <a:srgbClr val="FFE600"/>
                </a:solidFill>
                <a:latin typeface="Arial"/>
                <a:cs typeface="Arial"/>
              </a:rPr>
              <a:t>&amp; kaliber vasa</a:t>
            </a:r>
            <a:r>
              <a:rPr sz="2800" spc="-35" dirty="0">
                <a:solidFill>
                  <a:srgbClr val="FFE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E600"/>
                </a:solidFill>
                <a:latin typeface="Arial"/>
                <a:cs typeface="Arial"/>
              </a:rPr>
              <a:t>darah</a:t>
            </a:r>
            <a:endParaRPr sz="2800" dirty="0">
              <a:latin typeface="Arial"/>
              <a:cs typeface="Arial"/>
            </a:endParaRPr>
          </a:p>
          <a:p>
            <a:pPr marL="354330">
              <a:lnSpc>
                <a:spcPts val="3654"/>
              </a:lnSpc>
              <a:spcBef>
                <a:spcPts val="430"/>
              </a:spcBef>
            </a:pPr>
            <a:r>
              <a:rPr sz="2800" spc="-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Vasokonstriksi </a:t>
            </a:r>
            <a:r>
              <a:rPr sz="2800" spc="-5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arteriola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800" spc="-5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sementara</a:t>
            </a:r>
            <a:r>
              <a:rPr lang="en-US" sz="2800" spc="-5" dirty="0">
                <a:solidFill>
                  <a:srgbClr val="FFFFFF"/>
                </a:solidFill>
                <a:latin typeface="UnDotum"/>
                <a:cs typeface="Liberation Sans Narrow"/>
              </a:rPr>
              <a:t> 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vasodilatasi</a:t>
            </a:r>
            <a:r>
              <a:rPr sz="2800" spc="-11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en-US" sz="2800" spc="-114" dirty="0">
                <a:solidFill>
                  <a:srgbClr val="FFFFFF"/>
                </a:solidFill>
                <a:latin typeface="UnDotum"/>
                <a:cs typeface="Liberation Sans Narrow"/>
              </a:rPr>
              <a:t>&gt;</a:t>
            </a:r>
            <a:endParaRPr sz="2800" dirty="0">
              <a:latin typeface="UnDotum"/>
              <a:cs typeface="UnDotum"/>
            </a:endParaRPr>
          </a:p>
          <a:p>
            <a:pPr marL="354330">
              <a:lnSpc>
                <a:spcPts val="3654"/>
              </a:lnSpc>
            </a:pP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aliran darah meningkat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(merah &amp;</a:t>
            </a:r>
            <a:r>
              <a:rPr sz="2400" spc="-3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hangat)</a:t>
            </a:r>
            <a:endParaRPr sz="2400" dirty="0">
              <a:latin typeface="Arial"/>
              <a:cs typeface="Arial"/>
            </a:endParaRPr>
          </a:p>
          <a:p>
            <a:pPr marL="354330" marR="228600">
              <a:lnSpc>
                <a:spcPts val="3470"/>
              </a:lnSpc>
              <a:spcBef>
                <a:spcPts val="865"/>
              </a:spcBef>
            </a:pP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Sirkulasi 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melambat 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dan 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permeabilitas 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vaskular  </a:t>
            </a:r>
            <a:r>
              <a:rPr sz="2800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meningkat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UnDotum"/>
                <a:cs typeface="Liberation Sans Narrow"/>
              </a:rPr>
              <a:t>&gt;</a:t>
            </a:r>
            <a:r>
              <a:rPr sz="280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stasis </a:t>
            </a:r>
            <a:r>
              <a:rPr lang="en-US" sz="2800" dirty="0">
                <a:solidFill>
                  <a:srgbClr val="FFFFFF"/>
                </a:solidFill>
                <a:latin typeface="UnDotum"/>
                <a:cs typeface="Liberation Sans Narrow"/>
              </a:rPr>
              <a:t>&gt;</a:t>
            </a:r>
            <a:r>
              <a:rPr sz="2800" spc="-5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marginasi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lekosit dan</a:t>
            </a:r>
            <a:r>
              <a:rPr sz="2800" spc="-4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cairan  </a:t>
            </a:r>
            <a:r>
              <a:rPr sz="2800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keluar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UnDotum"/>
                <a:cs typeface="Liberation Sans Narrow"/>
              </a:rPr>
              <a:t>&gt;</a:t>
            </a:r>
            <a:r>
              <a:rPr sz="2800" spc="-225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edema.</a:t>
            </a:r>
            <a:endParaRPr sz="2800" dirty="0">
              <a:latin typeface="Liberation Sans Narrow"/>
              <a:cs typeface="Liberation Sans Narrow"/>
            </a:endParaRPr>
          </a:p>
          <a:p>
            <a:pPr marL="354330" indent="-341630">
              <a:lnSpc>
                <a:spcPct val="100000"/>
              </a:lnSpc>
              <a:spcBef>
                <a:spcPts val="375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FFE600"/>
                </a:solidFill>
                <a:latin typeface="Arial"/>
                <a:cs typeface="Arial"/>
              </a:rPr>
              <a:t>Peningkatan permeabilitas</a:t>
            </a:r>
            <a:r>
              <a:rPr sz="2800" spc="-20" dirty="0">
                <a:solidFill>
                  <a:srgbClr val="FFE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E600"/>
                </a:solidFill>
                <a:latin typeface="Arial"/>
                <a:cs typeface="Arial"/>
              </a:rPr>
              <a:t>vaskular</a:t>
            </a:r>
            <a:endParaRPr sz="2800" dirty="0">
              <a:latin typeface="Arial"/>
              <a:cs typeface="Arial"/>
            </a:endParaRPr>
          </a:p>
          <a:p>
            <a:pPr marL="354330" marR="414655" algn="just">
              <a:lnSpc>
                <a:spcPct val="90500"/>
              </a:lnSpc>
              <a:spcBef>
                <a:spcPts val="795"/>
              </a:spcBef>
            </a:pP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Berakibat kebocoran 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endotel, peningkatan </a:t>
            </a:r>
            <a:r>
              <a:rPr sz="28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tekanan  hidrostatik, dan 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penurunan tekanan koloid osmotik  protein</a:t>
            </a:r>
            <a:endParaRPr sz="28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1118</Words>
  <Application>Microsoft Office PowerPoint</Application>
  <PresentationFormat>On-screen Show (4:3)</PresentationFormat>
  <Paragraphs>225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Comic Sans MS</vt:lpstr>
      <vt:lpstr>DejaVu Sans</vt:lpstr>
      <vt:lpstr>Impact</vt:lpstr>
      <vt:lpstr>Liberation Sans Narrow</vt:lpstr>
      <vt:lpstr>Times New Roman</vt:lpstr>
      <vt:lpstr>UnDotum</vt:lpstr>
      <vt:lpstr>Verdana</vt:lpstr>
      <vt:lpstr>Wingdings</vt:lpstr>
      <vt:lpstr>Office Theme</vt:lpstr>
      <vt:lpstr>PowerPoint Presentation</vt:lpstr>
      <vt:lpstr>RADANG / INFLAMASI</vt:lpstr>
      <vt:lpstr>Komponen Jaringan &amp; Sel</vt:lpstr>
      <vt:lpstr>Radang</vt:lpstr>
      <vt:lpstr>Radang   hal-hal yang  merugikan</vt:lpstr>
      <vt:lpstr>RADANG (kejadian sesudah jejas)</vt:lpstr>
      <vt:lpstr>PERUBAHAN VASKULAR &amp; HEMODINAMIK</vt:lpstr>
      <vt:lpstr>Capillary Bed</vt:lpstr>
      <vt:lpstr>RADANG : peristiwa penting /utama</vt:lpstr>
      <vt:lpstr>PowerPoint Presentation</vt:lpstr>
      <vt:lpstr>Peningkatan Permeabilitas  Vaskuler</vt:lpstr>
      <vt:lpstr>Leakage Vaskuler Peningkatan Permeabilitas Vaskuler</vt:lpstr>
      <vt:lpstr>Leakage Vaskuler Peningkatan Permeabilitas Vaskuler</vt:lpstr>
      <vt:lpstr>Leakage Vaskuler Peningkatan Permeabilitas Vaskuler</vt:lpstr>
      <vt:lpstr>Peningkatan Permeabilitas Vaskuler</vt:lpstr>
      <vt:lpstr>Peningkatan Permeabilitas Vaskuler</vt:lpstr>
      <vt:lpstr>Leakage Vaskuler Peningkatan Permeabilitas Vaskuler</vt:lpstr>
      <vt:lpstr>PowerPoint Presentation</vt:lpstr>
      <vt:lpstr>URUTAN KEJADIAN RADANG (1)</vt:lpstr>
      <vt:lpstr>URUTAN KEJADIAN RADANG (2)</vt:lpstr>
      <vt:lpstr>RADANG AKUT</vt:lpstr>
      <vt:lpstr>RADANG AKUT</vt:lpstr>
      <vt:lpstr>Pola Morfologik Radang</vt:lpstr>
      <vt:lpstr>PowerPoint Presentation</vt:lpstr>
      <vt:lpstr>RADANG KRONIS</vt:lpstr>
      <vt:lpstr>Penyembuhan luka</vt:lpstr>
      <vt:lpstr>REGENERASI</vt:lpstr>
      <vt:lpstr>JENIS SEL</vt:lpstr>
      <vt:lpstr>Perbaikan jaringan ikat</vt:lpstr>
      <vt:lpstr>PowerPoint Presentation</vt:lpstr>
      <vt:lpstr>PowerPoint Presentation</vt:lpstr>
      <vt:lpstr>PowerPoint Presentation</vt:lpstr>
      <vt:lpstr>Kejadian pada  resolusi  radang</vt:lpstr>
      <vt:lpstr>Radang Serosa</vt:lpstr>
      <vt:lpstr>Perikarditis Fibrinosa</vt:lpstr>
      <vt:lpstr>Radang Supurativa</vt:lpstr>
      <vt:lpstr>Morfologi Ulkus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RADANG / INFLAMASI (Reaksi lokal jaringan hidup terhadap jejas)</dc:title>
  <dc:creator>Patologi Anatomi</dc:creator>
  <cp:lastModifiedBy>MyBook 14F</cp:lastModifiedBy>
  <cp:revision>3</cp:revision>
  <dcterms:created xsi:type="dcterms:W3CDTF">2022-03-01T22:39:41Z</dcterms:created>
  <dcterms:modified xsi:type="dcterms:W3CDTF">2022-03-01T23:03:58Z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Creator">
    <vt:lpwstr>Impress</vt:lpwstr>
  </property>
  <property fmtid="{D5CDD505-2E9C-101B-9397-08002B2CF9AE}" pid="4" name="LastSaved">
    <vt:filetime>2022-03-01T00:00:00Z</vt:filetime>
  </property>
</Properties>
</file>