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rimo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utfit Extra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5" d="100"/>
          <a:sy n="65" d="100"/>
        </p:scale>
        <p:origin x="2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55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7429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Konseling Kontrasepsi: Metode Sederhana, Alami, Modern, dan Darurat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40793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Memilih metode kontrasepsi yang tepat adalah keputusan penting. Tujuan utamanya adalah mencegah kehamilan yang tidak direncanakan, memberdayakan individu, dan keluarga. Di Indonesia, 62% wanita usia reproduksi menggunakan KB (BKKBN 2024), menunjukkan kesadaran yang meningkat akan perencanaan keluarga.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4495"/>
            <a:ext cx="106025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Kesimpulan dan Rekomendasi Konseling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3690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Memilih metode kontrasepsi yang tepat adalah keputusan personal yang harus disesuaikan dengan kondisi kesehatan, gaya hidup, dan preferensi individu.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8178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530906" y="3895725"/>
            <a:ext cx="29644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Pilih sesuai Kebutuhan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530906" y="4386143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Pertimbangkan kondisi medis, tujuan perencanaan keluarga, dan preferensi pribadi.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35893" y="38178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973008" y="3895725"/>
            <a:ext cx="34214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Konsultasi dengan Tenaga Kesehatan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973008" y="4740473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Dapatkan informasi akurat dan rekomendasi profesional untuk penggunaan yang benar dan efektif.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9677995" y="38178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415111" y="3895725"/>
            <a:ext cx="34214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Pertimbangkan Kombinasi Metode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0415111" y="4740473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Dalam beberapa kasus, kombinasi metode dapat meningkatkan efektivitas pencegahan kehamilan dan perlindungan tambahan.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164" y="430649"/>
            <a:ext cx="6388537" cy="48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Pengertian dan Tujuan Kontrasepsi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548164" y="1295876"/>
            <a:ext cx="6576060" cy="501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Kontrasepsi adalah berbagai cara atau metode yang digunakan untuk mencegah terjadinya kehamilan. Ini bisa melibatkan penggunaan alat, obat-obatan, atau metode alami.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48164" y="1937980"/>
            <a:ext cx="6576060" cy="751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Tujuan utama kontrasepsi adalah meningkatkan kesehatan reproduksi, memungkinkan perencanaan keluarga yang lebih baik, dan mendukung keputusan individu terkait waktu dan jumlah anak.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7513796" y="1566029"/>
            <a:ext cx="6576060" cy="1222772"/>
          </a:xfrm>
          <a:prstGeom prst="roundRect">
            <a:avLst>
              <a:gd name="adj" fmla="val 8974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7513796" y="1543169"/>
            <a:ext cx="6576060" cy="91440"/>
          </a:xfrm>
          <a:prstGeom prst="roundRect">
            <a:avLst>
              <a:gd name="adj" fmla="val 71943"/>
            </a:avLst>
          </a:prstGeom>
          <a:solidFill>
            <a:srgbClr val="5E4CE6"/>
          </a:solidFill>
          <a:ln/>
        </p:spPr>
      </p:sp>
      <p:sp>
        <p:nvSpPr>
          <p:cNvPr id="7" name="Shape 5"/>
          <p:cNvSpPr/>
          <p:nvPr/>
        </p:nvSpPr>
        <p:spPr>
          <a:xfrm>
            <a:off x="10566916" y="1331119"/>
            <a:ext cx="469821" cy="469821"/>
          </a:xfrm>
          <a:prstGeom prst="roundRect">
            <a:avLst>
              <a:gd name="adj" fmla="val 194627"/>
            </a:avLst>
          </a:prstGeom>
          <a:solidFill>
            <a:srgbClr val="5E4CE6"/>
          </a:solidFill>
          <a:ln/>
        </p:spPr>
      </p:sp>
      <p:sp>
        <p:nvSpPr>
          <p:cNvPr id="8" name="Text 6"/>
          <p:cNvSpPr/>
          <p:nvPr/>
        </p:nvSpPr>
        <p:spPr>
          <a:xfrm>
            <a:off x="10707886" y="1448514"/>
            <a:ext cx="187881" cy="234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693223" y="1957507"/>
            <a:ext cx="1957864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Metode Alami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7693223" y="2358747"/>
            <a:ext cx="6217206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Mengandalkan pemahaman siklus tubuh tanpa intervensi eksternal.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7513796" y="3180278"/>
            <a:ext cx="6576060" cy="1222772"/>
          </a:xfrm>
          <a:prstGeom prst="roundRect">
            <a:avLst>
              <a:gd name="adj" fmla="val 8974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7513796" y="3157418"/>
            <a:ext cx="6576060" cy="91440"/>
          </a:xfrm>
          <a:prstGeom prst="roundRect">
            <a:avLst>
              <a:gd name="adj" fmla="val 71943"/>
            </a:avLst>
          </a:prstGeom>
          <a:solidFill>
            <a:srgbClr val="5E4CE6"/>
          </a:solidFill>
          <a:ln/>
        </p:spPr>
      </p:sp>
      <p:sp>
        <p:nvSpPr>
          <p:cNvPr id="13" name="Shape 11"/>
          <p:cNvSpPr/>
          <p:nvPr/>
        </p:nvSpPr>
        <p:spPr>
          <a:xfrm>
            <a:off x="10566916" y="2945368"/>
            <a:ext cx="469821" cy="469821"/>
          </a:xfrm>
          <a:prstGeom prst="roundRect">
            <a:avLst>
              <a:gd name="adj" fmla="val 194627"/>
            </a:avLst>
          </a:prstGeom>
          <a:solidFill>
            <a:srgbClr val="5E4CE6"/>
          </a:solidFill>
          <a:ln/>
        </p:spPr>
      </p:sp>
      <p:sp>
        <p:nvSpPr>
          <p:cNvPr id="14" name="Text 12"/>
          <p:cNvSpPr/>
          <p:nvPr/>
        </p:nvSpPr>
        <p:spPr>
          <a:xfrm>
            <a:off x="10707886" y="3062764"/>
            <a:ext cx="187881" cy="234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7693223" y="3571756"/>
            <a:ext cx="1957864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Metode Sederhana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7693223" y="3972997"/>
            <a:ext cx="6217206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Membutuhkan pemahaman dasar dan disiplin dalam pelaksanaannya.</a:t>
            </a:r>
            <a:endParaRPr lang="en-US" sz="1200" dirty="0"/>
          </a:p>
        </p:txBody>
      </p:sp>
      <p:sp>
        <p:nvSpPr>
          <p:cNvPr id="17" name="Shape 15"/>
          <p:cNvSpPr/>
          <p:nvPr/>
        </p:nvSpPr>
        <p:spPr>
          <a:xfrm>
            <a:off x="7513796" y="4794528"/>
            <a:ext cx="6576060" cy="1222772"/>
          </a:xfrm>
          <a:prstGeom prst="roundRect">
            <a:avLst>
              <a:gd name="adj" fmla="val 8974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7513796" y="4771668"/>
            <a:ext cx="6576060" cy="91440"/>
          </a:xfrm>
          <a:prstGeom prst="roundRect">
            <a:avLst>
              <a:gd name="adj" fmla="val 71943"/>
            </a:avLst>
          </a:prstGeom>
          <a:solidFill>
            <a:srgbClr val="5E4CE6"/>
          </a:solidFill>
          <a:ln/>
        </p:spPr>
      </p:sp>
      <p:sp>
        <p:nvSpPr>
          <p:cNvPr id="19" name="Shape 17"/>
          <p:cNvSpPr/>
          <p:nvPr/>
        </p:nvSpPr>
        <p:spPr>
          <a:xfrm>
            <a:off x="10566916" y="4559618"/>
            <a:ext cx="469821" cy="469821"/>
          </a:xfrm>
          <a:prstGeom prst="roundRect">
            <a:avLst>
              <a:gd name="adj" fmla="val 194627"/>
            </a:avLst>
          </a:prstGeom>
          <a:solidFill>
            <a:srgbClr val="5E4CE6"/>
          </a:solidFill>
          <a:ln/>
        </p:spPr>
      </p:sp>
      <p:sp>
        <p:nvSpPr>
          <p:cNvPr id="20" name="Text 18"/>
          <p:cNvSpPr/>
          <p:nvPr/>
        </p:nvSpPr>
        <p:spPr>
          <a:xfrm>
            <a:off x="10707886" y="4677013"/>
            <a:ext cx="187881" cy="234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7693223" y="5186005"/>
            <a:ext cx="1957864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Metode Modern</a:t>
            </a: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7693223" y="5587246"/>
            <a:ext cx="6217206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Berbasis teknologi medis dengan efektivitas tinggi dan beragam pilihan.</a:t>
            </a:r>
            <a:endParaRPr lang="en-US" sz="1200" dirty="0"/>
          </a:p>
        </p:txBody>
      </p:sp>
      <p:sp>
        <p:nvSpPr>
          <p:cNvPr id="23" name="Shape 21"/>
          <p:cNvSpPr/>
          <p:nvPr/>
        </p:nvSpPr>
        <p:spPr>
          <a:xfrm>
            <a:off x="7513796" y="6408777"/>
            <a:ext cx="6576060" cy="1222772"/>
          </a:xfrm>
          <a:prstGeom prst="roundRect">
            <a:avLst>
              <a:gd name="adj" fmla="val 8974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24" name="Shape 22"/>
          <p:cNvSpPr/>
          <p:nvPr/>
        </p:nvSpPr>
        <p:spPr>
          <a:xfrm>
            <a:off x="7513796" y="6385917"/>
            <a:ext cx="6576060" cy="91440"/>
          </a:xfrm>
          <a:prstGeom prst="roundRect">
            <a:avLst>
              <a:gd name="adj" fmla="val 71943"/>
            </a:avLst>
          </a:prstGeom>
          <a:solidFill>
            <a:srgbClr val="5E4CE6"/>
          </a:solidFill>
          <a:ln/>
        </p:spPr>
      </p:sp>
      <p:sp>
        <p:nvSpPr>
          <p:cNvPr id="25" name="Shape 23"/>
          <p:cNvSpPr/>
          <p:nvPr/>
        </p:nvSpPr>
        <p:spPr>
          <a:xfrm>
            <a:off x="10566916" y="6173867"/>
            <a:ext cx="469821" cy="469821"/>
          </a:xfrm>
          <a:prstGeom prst="roundRect">
            <a:avLst>
              <a:gd name="adj" fmla="val 194627"/>
            </a:avLst>
          </a:prstGeom>
          <a:solidFill>
            <a:srgbClr val="5E4CE6"/>
          </a:solidFill>
          <a:ln/>
        </p:spPr>
      </p:sp>
      <p:sp>
        <p:nvSpPr>
          <p:cNvPr id="26" name="Text 24"/>
          <p:cNvSpPr/>
          <p:nvPr/>
        </p:nvSpPr>
        <p:spPr>
          <a:xfrm>
            <a:off x="10707886" y="6291263"/>
            <a:ext cx="187881" cy="234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7693223" y="6800255"/>
            <a:ext cx="1957864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Kontrasepsi Darurat</a:t>
            </a:r>
            <a:endParaRPr lang="en-US" sz="1500" dirty="0"/>
          </a:p>
        </p:txBody>
      </p:sp>
      <p:sp>
        <p:nvSpPr>
          <p:cNvPr id="28" name="Text 26"/>
          <p:cNvSpPr/>
          <p:nvPr/>
        </p:nvSpPr>
        <p:spPr>
          <a:xfrm>
            <a:off x="7693223" y="7201495"/>
            <a:ext cx="6217206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Solusi mendesak setelah hubungan intim tanpa perlindungan.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9845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Metode Kontrasepsi Sederhana dan Alami: Kalender dan Pantang Berkala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795123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Metode kalender dan pantang berkala melibatkan penghindaran hubungan seksual selama masa subur wanita, biasanya pada hari ke-12 hingga ke-16 dari siklus menstruasi. Efektivitasnya berkisar antara 75% hingga 88%, tergantung pada konsistensi penggunaannya. Metode ini ideal untuk pasangan dengan siklus menstruasi teratur dan disiplin tinggi.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6520"/>
            <a:ext cx="116791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Metode Suhu Basal Tubuh dan Lendir Serviks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48928"/>
            <a:ext cx="6436400" cy="680442"/>
          </a:xfrm>
          <a:prstGeom prst="roundRect">
            <a:avLst>
              <a:gd name="adj" fmla="val 48002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841909" y="297644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020604" y="37561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Suhu Basal Tubuh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4246602"/>
            <a:ext cx="59827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Suhu basal tubuh akan naik sekitar 0,3°C setelah ovulasi. Pengukuran dilakukan setiap pagi sebelum beranjak dari tempat tidur.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00211" y="2848928"/>
            <a:ext cx="6436400" cy="680442"/>
          </a:xfrm>
          <a:prstGeom prst="roundRect">
            <a:avLst>
              <a:gd name="adj" fmla="val 48002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448330" y="297644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627025" y="37561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Lendir Serviks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27025" y="4246602"/>
            <a:ext cx="59827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Lendir serviks berubah menjadi lebih encer dan licin seperti putih telur mentah saat masa subur, memudahkan sperma bergerak.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581727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Mengombinasikan kedua metode ini dapat meningkatkan akurasi dalam memprediksi masa subur, memberikan pasangan informasi yang lebih akurat untuk perencanaan keluarga alami.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956988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Metode Amenore Laktasi (ASI Eksklusif)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Menyusui eksklusif merupakan metode kontrasepsi alami yang efektif. Selama ibu menyusui bayinya secara eksklusif (tanpa makanan atau minuman tambahan) dan teratur, ovulasi dapat tertunda hingga enam bulan setelah melahirkan.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3211235"/>
            <a:ext cx="6342102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Efektivitas metode ini mencapai sekitar 98% jika menyusui dilakukan sesuai jadwal: tidak lebih dari 4 jam di siang hari dan tidak lebih dari 6 jam di malam hari. Metode ini adalah pilihan kontrasepsi sementara yang aman dan alami bagi ibu menyusui.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023" y="764619"/>
            <a:ext cx="13122354" cy="1346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Metode Kontrasepsi Modern: Pil KB, Suntik, Implan, dan IUD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3" y="2542103"/>
            <a:ext cx="646271" cy="6462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023" y="3457694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Pil KB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54023" y="3923467"/>
            <a:ext cx="642651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Efektivitas &gt;99% jika diminum tepat waktu, mengandung hormon.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860" y="2542103"/>
            <a:ext cx="646271" cy="64627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49860" y="3457694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Suntik KB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7449860" y="3923467"/>
            <a:ext cx="642651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Efektivitas 94-99%, diberikan tiap 1-3 bulan.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23" y="4806910"/>
            <a:ext cx="646271" cy="64627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54023" y="5722501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Implan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754023" y="6188273"/>
            <a:ext cx="642651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Alat kecil di bawah kulit, efektif hingga 5 tahun.</a:t>
            </a:r>
            <a:endParaRPr lang="en-US" sz="16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860" y="4806910"/>
            <a:ext cx="646271" cy="64627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49860" y="5722501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IUD (Spiral)</a:t>
            </a:r>
            <a:endParaRPr lang="en-US" sz="2100" dirty="0"/>
          </a:p>
        </p:txBody>
      </p:sp>
      <p:sp>
        <p:nvSpPr>
          <p:cNvPr id="14" name="Text 8"/>
          <p:cNvSpPr/>
          <p:nvPr/>
        </p:nvSpPr>
        <p:spPr>
          <a:xfrm>
            <a:off x="7449860" y="6188273"/>
            <a:ext cx="642651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Tembaga atau hormonal, efektif 3-10 tahun.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754023" y="6775371"/>
            <a:ext cx="13122354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Metode modern menawarkan efektivitas yang sangat tinggi dan pilihan jangka panjang yang nyaman. Konsultasi dengan tenaga kesehatan penting untuk memilih yang paling sesuai.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3287" y="458272"/>
            <a:ext cx="8145423" cy="520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Metode Kontrasepsi Penghalang: Kondom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3287" y="1312426"/>
            <a:ext cx="13463826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Kondom, baik pria maupun wanita, berfungsi sebagai penghalang fisik untuk mencegah sperma masuk ke dalam rahim, sehingga mencegah pembuahan.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83287" y="1916430"/>
            <a:ext cx="6528673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Kondom pria memiliki efektivitas sekitar 85-98% dalam mencegah kehamilan jika digunakan dengan benar dan konsisten.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83287" y="2508052"/>
            <a:ext cx="6528673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Selain sebagai kontrasepsi, kondom juga memberikan perlindungan yang efektif terhadap Infeksi Menular Seksual (IMS).</a:t>
            </a:r>
            <a:endParaRPr lang="en-US" sz="13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060" y="1953935"/>
            <a:ext cx="6528673" cy="65286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553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Kontrasepsi Darurat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0794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Kontrasepsi darurat adalah pilihan penting untuk mencegah kehamilan setelah hubungan seksual tanpa perlindungan atau kegagalan kontrasepsi.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588901"/>
            <a:ext cx="6521410" cy="9072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4722971"/>
            <a:ext cx="31162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Pil Kontrasepsi Darurat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213390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Diminum maksimal 72 jam setelah hubungan tanpa pelindung. Efektivitas 75-89%.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588901"/>
            <a:ext cx="6521410" cy="9072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42014" y="47229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IUD Tembaga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542014" y="5213390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Dapat digunakan sebagai kontrasepsi darurat hingga 5 hari setelah hubungan. Efektivitas &gt;99%.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793790" y="642116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Penting diingat, kontrasepsi darurat bukanlah metode rutin dan tidak melindungi dari IMS.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042" y="812363"/>
            <a:ext cx="12642771" cy="639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Keuntungan dan Kekurangan Masing-masing Metode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62" y="1993344"/>
            <a:ext cx="4285298" cy="245530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551" y="1993344"/>
            <a:ext cx="4285298" cy="2455307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441" y="1993344"/>
            <a:ext cx="4285298" cy="2455307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716042" y="4811197"/>
            <a:ext cx="4263033" cy="2605921"/>
          </a:xfrm>
          <a:prstGeom prst="roundRect">
            <a:avLst>
              <a:gd name="adj" fmla="val 4211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7" name="Shape 2"/>
          <p:cNvSpPr/>
          <p:nvPr/>
        </p:nvSpPr>
        <p:spPr>
          <a:xfrm>
            <a:off x="693182" y="4811197"/>
            <a:ext cx="91440" cy="2605921"/>
          </a:xfrm>
          <a:prstGeom prst="roundRect">
            <a:avLst>
              <a:gd name="adj" fmla="val 93981"/>
            </a:avLst>
          </a:prstGeom>
          <a:solidFill>
            <a:srgbClr val="5E4CE6"/>
          </a:solidFill>
          <a:ln/>
        </p:spPr>
      </p:sp>
      <p:sp>
        <p:nvSpPr>
          <p:cNvPr id="8" name="Text 3"/>
          <p:cNvSpPr/>
          <p:nvPr/>
        </p:nvSpPr>
        <p:spPr>
          <a:xfrm>
            <a:off x="1012031" y="5038606"/>
            <a:ext cx="2557582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Alami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012031" y="5481042"/>
            <a:ext cx="3739634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Keuntungan:</a:t>
            </a: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Tanpa efek samping hormonal, memahami siklus tubuh.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1012031" y="6207443"/>
            <a:ext cx="3739634" cy="982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Kekurangan:</a:t>
            </a: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Membutuhkan disiplin tinggi, tidak cocok untuk siklus tidak teratur.</a:t>
            </a: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>
            <a:off x="5183624" y="4811197"/>
            <a:ext cx="4263033" cy="2605921"/>
          </a:xfrm>
          <a:prstGeom prst="roundRect">
            <a:avLst>
              <a:gd name="adj" fmla="val 4211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2" name="Shape 7"/>
          <p:cNvSpPr/>
          <p:nvPr/>
        </p:nvSpPr>
        <p:spPr>
          <a:xfrm>
            <a:off x="5160764" y="4811197"/>
            <a:ext cx="91440" cy="2605921"/>
          </a:xfrm>
          <a:prstGeom prst="roundRect">
            <a:avLst>
              <a:gd name="adj" fmla="val 93981"/>
            </a:avLst>
          </a:prstGeom>
          <a:solidFill>
            <a:srgbClr val="5E4CE6"/>
          </a:solidFill>
          <a:ln/>
        </p:spPr>
      </p:sp>
      <p:sp>
        <p:nvSpPr>
          <p:cNvPr id="13" name="Text 8"/>
          <p:cNvSpPr/>
          <p:nvPr/>
        </p:nvSpPr>
        <p:spPr>
          <a:xfrm>
            <a:off x="5479613" y="5038606"/>
            <a:ext cx="2557582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Modern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5479613" y="5481042"/>
            <a:ext cx="3739634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Keuntungan:</a:t>
            </a: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Efektivitas sangat tinggi, pilihan beragam, nyaman.</a:t>
            </a:r>
            <a:endParaRPr lang="en-US" sz="1600" dirty="0"/>
          </a:p>
        </p:txBody>
      </p:sp>
      <p:sp>
        <p:nvSpPr>
          <p:cNvPr id="15" name="Text 10"/>
          <p:cNvSpPr/>
          <p:nvPr/>
        </p:nvSpPr>
        <p:spPr>
          <a:xfrm>
            <a:off x="5479613" y="6207443"/>
            <a:ext cx="3739634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Kekurangan:</a:t>
            </a: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Risiko efek samping hormonal, perlu konsultasi medis.</a:t>
            </a:r>
            <a:endParaRPr lang="en-US" sz="1600" dirty="0"/>
          </a:p>
        </p:txBody>
      </p:sp>
      <p:sp>
        <p:nvSpPr>
          <p:cNvPr id="16" name="Shape 11"/>
          <p:cNvSpPr/>
          <p:nvPr/>
        </p:nvSpPr>
        <p:spPr>
          <a:xfrm>
            <a:off x="9651206" y="4811197"/>
            <a:ext cx="4263033" cy="2605921"/>
          </a:xfrm>
          <a:prstGeom prst="roundRect">
            <a:avLst>
              <a:gd name="adj" fmla="val 4211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9628346" y="4811197"/>
            <a:ext cx="91440" cy="2605921"/>
          </a:xfrm>
          <a:prstGeom prst="roundRect">
            <a:avLst>
              <a:gd name="adj" fmla="val 93981"/>
            </a:avLst>
          </a:prstGeom>
          <a:solidFill>
            <a:srgbClr val="5E4CE6"/>
          </a:solidFill>
          <a:ln/>
        </p:spPr>
      </p:sp>
      <p:sp>
        <p:nvSpPr>
          <p:cNvPr id="18" name="Text 13"/>
          <p:cNvSpPr/>
          <p:nvPr/>
        </p:nvSpPr>
        <p:spPr>
          <a:xfrm>
            <a:off x="9947196" y="5038606"/>
            <a:ext cx="2557582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Darurat</a:t>
            </a:r>
            <a:endParaRPr lang="en-US" sz="2000" dirty="0"/>
          </a:p>
        </p:txBody>
      </p:sp>
      <p:sp>
        <p:nvSpPr>
          <p:cNvPr id="19" name="Text 14"/>
          <p:cNvSpPr/>
          <p:nvPr/>
        </p:nvSpPr>
        <p:spPr>
          <a:xfrm>
            <a:off x="9947196" y="5481042"/>
            <a:ext cx="3739634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Keuntungan:</a:t>
            </a: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Solusi efektif setelah situasi tidak terduga.</a:t>
            </a:r>
            <a:endParaRPr lang="en-US" sz="1600" dirty="0"/>
          </a:p>
        </p:txBody>
      </p:sp>
      <p:sp>
        <p:nvSpPr>
          <p:cNvPr id="20" name="Text 15"/>
          <p:cNvSpPr/>
          <p:nvPr/>
        </p:nvSpPr>
        <p:spPr>
          <a:xfrm>
            <a:off x="9947196" y="6207443"/>
            <a:ext cx="3739634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Kekurangan:</a:t>
            </a: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Bukan metode rutin, efektivitas menurun seiring waktu.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756</Words>
  <Application>Microsoft Office PowerPoint</Application>
  <PresentationFormat>Custom</PresentationFormat>
  <Paragraphs>79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Outfit Extra Bold</vt:lpstr>
      <vt:lpstr>Arimo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Hp 2024</cp:lastModifiedBy>
  <cp:revision>1</cp:revision>
  <dcterms:created xsi:type="dcterms:W3CDTF">2025-07-24T05:42:40Z</dcterms:created>
  <dcterms:modified xsi:type="dcterms:W3CDTF">2025-07-24T06:38:56Z</dcterms:modified>
</cp:coreProperties>
</file>