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6" r:id="rId3"/>
    <p:sldId id="287" r:id="rId4"/>
    <p:sldId id="288" r:id="rId5"/>
    <p:sldId id="290" r:id="rId6"/>
    <p:sldId id="289" r:id="rId7"/>
    <p:sldId id="29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2" r:id="rId22"/>
    <p:sldId id="270" r:id="rId23"/>
    <p:sldId id="273" r:id="rId24"/>
    <p:sldId id="274" r:id="rId25"/>
    <p:sldId id="271" r:id="rId26"/>
    <p:sldId id="275" r:id="rId27"/>
    <p:sldId id="276" r:id="rId28"/>
    <p:sldId id="277" r:id="rId29"/>
    <p:sldId id="278" r:id="rId30"/>
    <p:sldId id="279" r:id="rId31"/>
    <p:sldId id="280" r:id="rId32"/>
    <p:sldId id="281" r:id="rId33"/>
    <p:sldId id="282"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95" autoAdjust="0"/>
  </p:normalViewPr>
  <p:slideViewPr>
    <p:cSldViewPr>
      <p:cViewPr varScale="1">
        <p:scale>
          <a:sx n="53" d="100"/>
          <a:sy n="53" d="100"/>
        </p:scale>
        <p:origin x="181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292DC-F114-4871-8ECA-A325BBE54B0F}" type="doc">
      <dgm:prSet loTypeId="urn:microsoft.com/office/officeart/2005/8/layout/venn1" loCatId="relationship" qsTypeId="urn:microsoft.com/office/officeart/2005/8/quickstyle/simple1" qsCatId="simple" csTypeId="urn:microsoft.com/office/officeart/2005/8/colors/accent1_2" csCatId="accent1" phldr="1"/>
      <dgm:spPr/>
    </dgm:pt>
    <dgm:pt modelId="{6E1622C8-73B3-4653-BF2E-D5DE9EBB16EA}">
      <dgm:prSet phldrT="[Text]"/>
      <dgm:spPr/>
      <dgm:t>
        <a:bodyPr/>
        <a:lstStyle/>
        <a:p>
          <a:r>
            <a:rPr lang="en-US" b="1" dirty="0"/>
            <a:t>Neurology</a:t>
          </a:r>
        </a:p>
      </dgm:t>
    </dgm:pt>
    <dgm:pt modelId="{641BB30A-2B96-4E59-8D17-AD9A6A9F52A7}" type="parTrans" cxnId="{9BD17F46-E6A1-46BC-898A-86EDEF9B24AE}">
      <dgm:prSet/>
      <dgm:spPr/>
      <dgm:t>
        <a:bodyPr/>
        <a:lstStyle/>
        <a:p>
          <a:endParaRPr lang="en-US" b="1"/>
        </a:p>
      </dgm:t>
    </dgm:pt>
    <dgm:pt modelId="{DCDF1F5B-5432-44C3-A660-E1925370774A}" type="sibTrans" cxnId="{9BD17F46-E6A1-46BC-898A-86EDEF9B24AE}">
      <dgm:prSet/>
      <dgm:spPr/>
      <dgm:t>
        <a:bodyPr/>
        <a:lstStyle/>
        <a:p>
          <a:endParaRPr lang="en-US" b="1"/>
        </a:p>
      </dgm:t>
    </dgm:pt>
    <dgm:pt modelId="{1F48D5D1-471A-43CC-B679-A52B40A348AD}">
      <dgm:prSet phldrT="[Text]"/>
      <dgm:spPr/>
      <dgm:t>
        <a:bodyPr/>
        <a:lstStyle/>
        <a:p>
          <a:r>
            <a:rPr lang="en-US" b="1" dirty="0"/>
            <a:t>Radiology</a:t>
          </a:r>
        </a:p>
      </dgm:t>
    </dgm:pt>
    <dgm:pt modelId="{5C747736-0953-4441-AA10-83C4FB5B491A}" type="parTrans" cxnId="{A769FF06-7427-4756-9BF6-5B889250FF6F}">
      <dgm:prSet/>
      <dgm:spPr/>
      <dgm:t>
        <a:bodyPr/>
        <a:lstStyle/>
        <a:p>
          <a:endParaRPr lang="en-US" b="1"/>
        </a:p>
      </dgm:t>
    </dgm:pt>
    <dgm:pt modelId="{B93B834F-782D-493B-83B8-562CA168ADFA}" type="sibTrans" cxnId="{A769FF06-7427-4756-9BF6-5B889250FF6F}">
      <dgm:prSet/>
      <dgm:spPr/>
      <dgm:t>
        <a:bodyPr/>
        <a:lstStyle/>
        <a:p>
          <a:endParaRPr lang="en-US" b="1"/>
        </a:p>
      </dgm:t>
    </dgm:pt>
    <dgm:pt modelId="{D165567B-99DB-4387-B90C-E806D7D051C3}">
      <dgm:prSet phldrT="[Text]"/>
      <dgm:spPr/>
      <dgm:t>
        <a:bodyPr/>
        <a:lstStyle/>
        <a:p>
          <a:r>
            <a:rPr lang="en-US" b="1" dirty="0"/>
            <a:t>Nurse</a:t>
          </a:r>
        </a:p>
      </dgm:t>
    </dgm:pt>
    <dgm:pt modelId="{09853494-C045-4D7F-89F2-F6A524AB41CE}" type="parTrans" cxnId="{5D6FC2CA-1498-43A1-9DB3-7B2F5B31E997}">
      <dgm:prSet/>
      <dgm:spPr/>
      <dgm:t>
        <a:bodyPr/>
        <a:lstStyle/>
        <a:p>
          <a:endParaRPr lang="en-US" b="1"/>
        </a:p>
      </dgm:t>
    </dgm:pt>
    <dgm:pt modelId="{B301C58C-4B36-4967-B9C7-CB810F0B39D6}" type="sibTrans" cxnId="{5D6FC2CA-1498-43A1-9DB3-7B2F5B31E997}">
      <dgm:prSet/>
      <dgm:spPr/>
      <dgm:t>
        <a:bodyPr/>
        <a:lstStyle/>
        <a:p>
          <a:endParaRPr lang="en-US" b="1"/>
        </a:p>
      </dgm:t>
    </dgm:pt>
    <dgm:pt modelId="{8902579A-02B2-4E09-82E1-646C76D7CC63}" type="pres">
      <dgm:prSet presAssocID="{ABA292DC-F114-4871-8ECA-A325BBE54B0F}" presName="compositeShape" presStyleCnt="0">
        <dgm:presLayoutVars>
          <dgm:chMax val="7"/>
          <dgm:dir/>
          <dgm:resizeHandles val="exact"/>
        </dgm:presLayoutVars>
      </dgm:prSet>
      <dgm:spPr/>
    </dgm:pt>
    <dgm:pt modelId="{B40F0113-4B5D-4C69-9E30-56295C59D440}" type="pres">
      <dgm:prSet presAssocID="{6E1622C8-73B3-4653-BF2E-D5DE9EBB16EA}" presName="circ1" presStyleLbl="vennNode1" presStyleIdx="0" presStyleCnt="3"/>
      <dgm:spPr/>
    </dgm:pt>
    <dgm:pt modelId="{BFDAD0A0-F6A0-4E4E-BC84-092A8F4586C5}" type="pres">
      <dgm:prSet presAssocID="{6E1622C8-73B3-4653-BF2E-D5DE9EBB16EA}" presName="circ1Tx" presStyleLbl="revTx" presStyleIdx="0" presStyleCnt="0">
        <dgm:presLayoutVars>
          <dgm:chMax val="0"/>
          <dgm:chPref val="0"/>
          <dgm:bulletEnabled val="1"/>
        </dgm:presLayoutVars>
      </dgm:prSet>
      <dgm:spPr/>
    </dgm:pt>
    <dgm:pt modelId="{987F0962-6C81-48B3-932E-142A8E2B8DF6}" type="pres">
      <dgm:prSet presAssocID="{1F48D5D1-471A-43CC-B679-A52B40A348AD}" presName="circ2" presStyleLbl="vennNode1" presStyleIdx="1" presStyleCnt="3"/>
      <dgm:spPr/>
    </dgm:pt>
    <dgm:pt modelId="{5171CF38-6CF5-487D-B685-2BF761383362}" type="pres">
      <dgm:prSet presAssocID="{1F48D5D1-471A-43CC-B679-A52B40A348AD}" presName="circ2Tx" presStyleLbl="revTx" presStyleIdx="0" presStyleCnt="0">
        <dgm:presLayoutVars>
          <dgm:chMax val="0"/>
          <dgm:chPref val="0"/>
          <dgm:bulletEnabled val="1"/>
        </dgm:presLayoutVars>
      </dgm:prSet>
      <dgm:spPr/>
    </dgm:pt>
    <dgm:pt modelId="{59CB0214-A4ED-4707-B166-D0F534B85190}" type="pres">
      <dgm:prSet presAssocID="{D165567B-99DB-4387-B90C-E806D7D051C3}" presName="circ3" presStyleLbl="vennNode1" presStyleIdx="2" presStyleCnt="3"/>
      <dgm:spPr/>
    </dgm:pt>
    <dgm:pt modelId="{20ACC162-892D-442F-95F5-2F580128E1C7}" type="pres">
      <dgm:prSet presAssocID="{D165567B-99DB-4387-B90C-E806D7D051C3}" presName="circ3Tx" presStyleLbl="revTx" presStyleIdx="0" presStyleCnt="0">
        <dgm:presLayoutVars>
          <dgm:chMax val="0"/>
          <dgm:chPref val="0"/>
          <dgm:bulletEnabled val="1"/>
        </dgm:presLayoutVars>
      </dgm:prSet>
      <dgm:spPr/>
    </dgm:pt>
  </dgm:ptLst>
  <dgm:cxnLst>
    <dgm:cxn modelId="{A769FF06-7427-4756-9BF6-5B889250FF6F}" srcId="{ABA292DC-F114-4871-8ECA-A325BBE54B0F}" destId="{1F48D5D1-471A-43CC-B679-A52B40A348AD}" srcOrd="1" destOrd="0" parTransId="{5C747736-0953-4441-AA10-83C4FB5B491A}" sibTransId="{B93B834F-782D-493B-83B8-562CA168ADFA}"/>
    <dgm:cxn modelId="{0F79FC22-FABF-4640-A00E-9CC2B6DB994C}" type="presOf" srcId="{6E1622C8-73B3-4653-BF2E-D5DE9EBB16EA}" destId="{BFDAD0A0-F6A0-4E4E-BC84-092A8F4586C5}" srcOrd="1" destOrd="0" presId="urn:microsoft.com/office/officeart/2005/8/layout/venn1"/>
    <dgm:cxn modelId="{9BD17F46-E6A1-46BC-898A-86EDEF9B24AE}" srcId="{ABA292DC-F114-4871-8ECA-A325BBE54B0F}" destId="{6E1622C8-73B3-4653-BF2E-D5DE9EBB16EA}" srcOrd="0" destOrd="0" parTransId="{641BB30A-2B96-4E59-8D17-AD9A6A9F52A7}" sibTransId="{DCDF1F5B-5432-44C3-A660-E1925370774A}"/>
    <dgm:cxn modelId="{7B719667-111C-410D-B5C0-44104AAA15FB}" type="presOf" srcId="{6E1622C8-73B3-4653-BF2E-D5DE9EBB16EA}" destId="{B40F0113-4B5D-4C69-9E30-56295C59D440}" srcOrd="0" destOrd="0" presId="urn:microsoft.com/office/officeart/2005/8/layout/venn1"/>
    <dgm:cxn modelId="{FD1D5154-AA8C-405C-B099-636CD342A46E}" type="presOf" srcId="{ABA292DC-F114-4871-8ECA-A325BBE54B0F}" destId="{8902579A-02B2-4E09-82E1-646C76D7CC63}" srcOrd="0" destOrd="0" presId="urn:microsoft.com/office/officeart/2005/8/layout/venn1"/>
    <dgm:cxn modelId="{5B00C49F-8B6B-490B-A2D2-0E563CF5EB5E}" type="presOf" srcId="{1F48D5D1-471A-43CC-B679-A52B40A348AD}" destId="{5171CF38-6CF5-487D-B685-2BF761383362}" srcOrd="1" destOrd="0" presId="urn:microsoft.com/office/officeart/2005/8/layout/venn1"/>
    <dgm:cxn modelId="{C808DEB6-1928-4B85-9733-A1710F7690FB}" type="presOf" srcId="{1F48D5D1-471A-43CC-B679-A52B40A348AD}" destId="{987F0962-6C81-48B3-932E-142A8E2B8DF6}" srcOrd="0" destOrd="0" presId="urn:microsoft.com/office/officeart/2005/8/layout/venn1"/>
    <dgm:cxn modelId="{5D6FC2CA-1498-43A1-9DB3-7B2F5B31E997}" srcId="{ABA292DC-F114-4871-8ECA-A325BBE54B0F}" destId="{D165567B-99DB-4387-B90C-E806D7D051C3}" srcOrd="2" destOrd="0" parTransId="{09853494-C045-4D7F-89F2-F6A524AB41CE}" sibTransId="{B301C58C-4B36-4967-B9C7-CB810F0B39D6}"/>
    <dgm:cxn modelId="{6B7190E7-D351-4A5E-A700-5F453A822668}" type="presOf" srcId="{D165567B-99DB-4387-B90C-E806D7D051C3}" destId="{59CB0214-A4ED-4707-B166-D0F534B85190}" srcOrd="0" destOrd="0" presId="urn:microsoft.com/office/officeart/2005/8/layout/venn1"/>
    <dgm:cxn modelId="{76C65AF8-046D-4F7B-A66C-50D4AAC78D5A}" type="presOf" srcId="{D165567B-99DB-4387-B90C-E806D7D051C3}" destId="{20ACC162-892D-442F-95F5-2F580128E1C7}" srcOrd="1" destOrd="0" presId="urn:microsoft.com/office/officeart/2005/8/layout/venn1"/>
    <dgm:cxn modelId="{C5D050CF-BD7C-45D8-BA0D-38D8769D4A7E}" type="presParOf" srcId="{8902579A-02B2-4E09-82E1-646C76D7CC63}" destId="{B40F0113-4B5D-4C69-9E30-56295C59D440}" srcOrd="0" destOrd="0" presId="urn:microsoft.com/office/officeart/2005/8/layout/venn1"/>
    <dgm:cxn modelId="{FBF80F3A-434A-465B-9851-34555798243D}" type="presParOf" srcId="{8902579A-02B2-4E09-82E1-646C76D7CC63}" destId="{BFDAD0A0-F6A0-4E4E-BC84-092A8F4586C5}" srcOrd="1" destOrd="0" presId="urn:microsoft.com/office/officeart/2005/8/layout/venn1"/>
    <dgm:cxn modelId="{0C0B9782-D741-4C25-ADA9-B125DB57E34E}" type="presParOf" srcId="{8902579A-02B2-4E09-82E1-646C76D7CC63}" destId="{987F0962-6C81-48B3-932E-142A8E2B8DF6}" srcOrd="2" destOrd="0" presId="urn:microsoft.com/office/officeart/2005/8/layout/venn1"/>
    <dgm:cxn modelId="{361DE14F-52E9-4BBC-85BF-796CC6200E9D}" type="presParOf" srcId="{8902579A-02B2-4E09-82E1-646C76D7CC63}" destId="{5171CF38-6CF5-487D-B685-2BF761383362}" srcOrd="3" destOrd="0" presId="urn:microsoft.com/office/officeart/2005/8/layout/venn1"/>
    <dgm:cxn modelId="{C86D0DC8-F42F-4169-9B2D-F3FEAB353992}" type="presParOf" srcId="{8902579A-02B2-4E09-82E1-646C76D7CC63}" destId="{59CB0214-A4ED-4707-B166-D0F534B85190}" srcOrd="4" destOrd="0" presId="urn:microsoft.com/office/officeart/2005/8/layout/venn1"/>
    <dgm:cxn modelId="{8D777283-2BE4-4E65-A408-2CF88BE924A8}" type="presParOf" srcId="{8902579A-02B2-4E09-82E1-646C76D7CC63}" destId="{20ACC162-892D-442F-95F5-2F580128E1C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0113-4B5D-4C69-9E30-56295C59D440}">
      <dsp:nvSpPr>
        <dsp:cNvPr id="0" name=""/>
        <dsp:cNvSpPr/>
      </dsp:nvSpPr>
      <dsp:spPr>
        <a:xfrm>
          <a:off x="2964644" y="66973"/>
          <a:ext cx="3214710" cy="32147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b="1" kern="1200" dirty="0"/>
            <a:t>Neurology</a:t>
          </a:r>
        </a:p>
      </dsp:txBody>
      <dsp:txXfrm>
        <a:off x="3393273" y="629547"/>
        <a:ext cx="2357454" cy="1446619"/>
      </dsp:txXfrm>
    </dsp:sp>
    <dsp:sp modelId="{987F0962-6C81-48B3-932E-142A8E2B8DF6}">
      <dsp:nvSpPr>
        <dsp:cNvPr id="0" name=""/>
        <dsp:cNvSpPr/>
      </dsp:nvSpPr>
      <dsp:spPr>
        <a:xfrm>
          <a:off x="4124619" y="2076166"/>
          <a:ext cx="3214710" cy="32147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b="1" kern="1200" dirty="0"/>
            <a:t>Radiology</a:t>
          </a:r>
        </a:p>
      </dsp:txBody>
      <dsp:txXfrm>
        <a:off x="5107785" y="2906633"/>
        <a:ext cx="1928826" cy="1768090"/>
      </dsp:txXfrm>
    </dsp:sp>
    <dsp:sp modelId="{59CB0214-A4ED-4707-B166-D0F534B85190}">
      <dsp:nvSpPr>
        <dsp:cNvPr id="0" name=""/>
        <dsp:cNvSpPr/>
      </dsp:nvSpPr>
      <dsp:spPr>
        <a:xfrm>
          <a:off x="1804670" y="2076166"/>
          <a:ext cx="3214710" cy="32147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b="1" kern="1200" dirty="0"/>
            <a:t>Nurse</a:t>
          </a:r>
        </a:p>
      </dsp:txBody>
      <dsp:txXfrm>
        <a:off x="2107388" y="2906633"/>
        <a:ext cx="1928826" cy="17680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7F4C8-F2CD-4527-89B4-38BDD69C13F3}" type="datetimeFigureOut">
              <a:rPr lang="id-ID" smtClean="0"/>
              <a:t>26/09/2024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3EAAD-6C5F-473C-BDEE-105F68D687D5}" type="slidenum">
              <a:rPr lang="id-ID" smtClean="0"/>
              <a:t>‹#›</a:t>
            </a:fld>
            <a:endParaRPr lang="id-ID"/>
          </a:p>
        </p:txBody>
      </p:sp>
    </p:spTree>
    <p:extLst>
      <p:ext uri="{BB962C8B-B14F-4D97-AF65-F5344CB8AC3E}">
        <p14:creationId xmlns:p14="http://schemas.microsoft.com/office/powerpoint/2010/main" val="190955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effectLst/>
              </a:rPr>
              <a:t>Menilai keterampilan motorik dan sensorik, fungsi satu atau lebih saraf kranial, pendengaran dan pidato, visi, koordinasi dan keseimbangan, status mental, dan perubahan mood atau perilaku, antara kemampuan lain. Item termasuk garpu tala, senter, palu refleks, ophthalmoscope, dan jarum yang digunakan untuk membantu mendiagnosa tumor otak, infeksi seperti ensefalitis dan meningitis, dan penyakit seperti penyakit Parkinson, penyakit Huntington, amyotrophic lateral sclerosis (ALS), dan epilepsi. Beberapa tes membutuhkan jasa seorang spesialis untuk melakukan dan menganalisis hasil.</a:t>
            </a:r>
          </a:p>
          <a:p>
            <a:endParaRPr lang="id-ID" dirty="0"/>
          </a:p>
        </p:txBody>
      </p:sp>
      <p:sp>
        <p:nvSpPr>
          <p:cNvPr id="4" name="Slide Number Placeholder 3"/>
          <p:cNvSpPr>
            <a:spLocks noGrp="1"/>
          </p:cNvSpPr>
          <p:nvPr>
            <p:ph type="sldNum" sz="quarter" idx="10"/>
          </p:nvPr>
        </p:nvSpPr>
        <p:spPr/>
        <p:txBody>
          <a:bodyPr/>
          <a:lstStyle/>
          <a:p>
            <a:fld id="{5593EAAD-6C5F-473C-BDEE-105F68D687D5}" type="slidenum">
              <a:rPr lang="id-ID" smtClean="0"/>
              <a:t>2</a:t>
            </a:fld>
            <a:endParaRPr lang="id-ID"/>
          </a:p>
        </p:txBody>
      </p:sp>
    </p:spTree>
    <p:extLst>
      <p:ext uri="{BB962C8B-B14F-4D97-AF65-F5344CB8AC3E}">
        <p14:creationId xmlns:p14="http://schemas.microsoft.com/office/powerpoint/2010/main" val="383647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Untuk menentukan sifat tertentu dari gangguan neurologis yang dicurigai atau cedera</a:t>
            </a:r>
          </a:p>
        </p:txBody>
      </p:sp>
      <p:sp>
        <p:nvSpPr>
          <p:cNvPr id="4" name="Slide Number Placeholder 3"/>
          <p:cNvSpPr>
            <a:spLocks noGrp="1"/>
          </p:cNvSpPr>
          <p:nvPr>
            <p:ph type="sldNum" sz="quarter" idx="10"/>
          </p:nvPr>
        </p:nvSpPr>
        <p:spPr/>
        <p:txBody>
          <a:bodyPr/>
          <a:lstStyle/>
          <a:p>
            <a:fld id="{5593EAAD-6C5F-473C-BDEE-105F68D687D5}" type="slidenum">
              <a:rPr lang="id-ID" smtClean="0"/>
              <a:t>5</a:t>
            </a:fld>
            <a:endParaRPr lang="id-ID"/>
          </a:p>
        </p:txBody>
      </p:sp>
    </p:spTree>
    <p:extLst>
      <p:ext uri="{BB962C8B-B14F-4D97-AF65-F5344CB8AC3E}">
        <p14:creationId xmlns:p14="http://schemas.microsoft.com/office/powerpoint/2010/main" val="136856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100" name="Rectangle 4"/>
          <p:cNvSpPr>
            <a:spLocks noGrp="1" noChangeArrowheads="1"/>
          </p:cNvSpPr>
          <p:nvPr>
            <p:ph type="dt" sz="half" idx="2"/>
          </p:nvPr>
        </p:nvSpPr>
        <p:spPr>
          <a:xfrm>
            <a:off x="457200" y="6245225"/>
            <a:ext cx="2133600" cy="476250"/>
          </a:xfrm>
        </p:spPr>
        <p:txBody>
          <a:bodyPr/>
          <a:lstStyle>
            <a:lvl1pPr>
              <a:defRPr sz="1400"/>
            </a:lvl1pPr>
          </a:lstStyle>
          <a:p>
            <a:fld id="{E5155B8E-6626-4469-951B-C57FF2ED4B7A}" type="datetimeFigureOut">
              <a:rPr lang="en-US" smtClean="0"/>
              <a:t>9/26/2024</a:t>
            </a:fld>
            <a:endParaRPr lang="en-US"/>
          </a:p>
        </p:txBody>
      </p:sp>
      <p:sp>
        <p:nvSpPr>
          <p:cNvPr id="4101" name="Rectangle 5"/>
          <p:cNvSpPr>
            <a:spLocks noGrp="1" noChangeArrowheads="1"/>
          </p:cNvSpPr>
          <p:nvPr>
            <p:ph type="ftr" sz="quarter" idx="3"/>
          </p:nvPr>
        </p:nvSpPr>
        <p:spPr>
          <a:xfrm>
            <a:off x="3124200" y="6245225"/>
            <a:ext cx="2895600" cy="476250"/>
          </a:xfrm>
        </p:spPr>
        <p:txBody>
          <a:bodyPr/>
          <a:lstStyle>
            <a:lvl1pPr>
              <a:defRPr sz="1400"/>
            </a:lvl1pPr>
          </a:lstStyle>
          <a:p>
            <a:endParaRPr lang="en-US"/>
          </a:p>
        </p:txBody>
      </p:sp>
      <p:sp>
        <p:nvSpPr>
          <p:cNvPr id="4102" name="Rectangle 6"/>
          <p:cNvSpPr>
            <a:spLocks noGrp="1" noChangeArrowheads="1"/>
          </p:cNvSpPr>
          <p:nvPr>
            <p:ph type="sldNum" sz="quarter" idx="4"/>
          </p:nvPr>
        </p:nvSpPr>
        <p:spPr>
          <a:xfrm>
            <a:off x="6553200" y="6245225"/>
            <a:ext cx="2133600" cy="476250"/>
          </a:xfrm>
        </p:spPr>
        <p:txBody>
          <a:bodyPr/>
          <a:lstStyle>
            <a:lvl1pPr>
              <a:defRPr sz="1400"/>
            </a:lvl1pPr>
          </a:lstStyle>
          <a:p>
            <a:fld id="{65FC96AB-3129-4635-A095-4764BCEF10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FC96AB-3129-4635-A095-4764BCEF10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55B8E-6626-4469-951B-C57FF2ED4B7A}"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155B8E-6626-4469-951B-C57FF2ED4B7A}"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55B8E-6626-4469-951B-C57FF2ED4B7A}"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55B8E-6626-4469-951B-C57FF2ED4B7A}"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55B8E-6626-4469-951B-C57FF2ED4B7A}"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55B8E-6626-4469-951B-C57FF2ED4B7A}"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55B8E-6626-4469-951B-C57FF2ED4B7A}"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C96AB-3129-4635-A095-4764BCEF10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medical_recording.jpg"/>
          <p:cNvPicPr>
            <a:picLocks noChangeAspect="1"/>
          </p:cNvPicPr>
          <p:nvPr/>
        </p:nvPicPr>
        <p:blipFill>
          <a:blip r:embed="rId13" cstate="print">
            <a:duotone>
              <a:schemeClr val="accent3">
                <a:shade val="45000"/>
                <a:satMod val="135000"/>
              </a:schemeClr>
              <a:prstClr val="white"/>
            </a:duotone>
          </a:blip>
          <a:stretch>
            <a:fillRect/>
          </a:stretch>
        </p:blipFill>
        <p:spPr>
          <a:xfrm>
            <a:off x="2273300" y="2286000"/>
            <a:ext cx="6870700" cy="4572000"/>
          </a:xfrm>
          <a:prstGeom prst="rect">
            <a:avLst/>
          </a:prstGeom>
          <a:ln>
            <a:noFill/>
          </a:ln>
          <a:effectLst>
            <a:softEdge rad="112500"/>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55B8E-6626-4469-951B-C57FF2ED4B7A}" type="datetimeFigureOut">
              <a:rPr lang="en-US" smtClean="0"/>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C96AB-3129-4635-A095-4764BCEF10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Aharoni"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haroni" pitchFamily="2" charset="-79"/>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haroni" pitchFamily="2" charset="-79"/>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haroni" pitchFamily="2" charset="-79"/>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haroni" pitchFamily="2" charset="-79"/>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haroni"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E5155B8E-6626-4469-951B-C57FF2ED4B7A}" type="datetimeFigureOut">
              <a:rPr lang="en-US" smtClean="0"/>
              <a:t>9/26/2024</a:t>
            </a:fld>
            <a:endParaRPr lang="en-US"/>
          </a:p>
        </p:txBody>
      </p:sp>
      <p:sp>
        <p:nvSpPr>
          <p:cNvPr id="1029" name="Rectangle 5"/>
          <p:cNvSpPr>
            <a:spLocks noGrp="1" noChangeArrowheads="1"/>
          </p:cNvSpPr>
          <p:nvPr>
            <p:ph type="ftr" sz="quarter" idx="3"/>
          </p:nvPr>
        </p:nvSpPr>
        <p:spPr bwMode="auto">
          <a:xfrm>
            <a:off x="2362200" y="6613525"/>
            <a:ext cx="4953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7924800" y="6629400"/>
            <a:ext cx="1219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65FC96AB-3129-4635-A095-4764BCEF10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rmc.rochester.edu/smd/Rad/tmj.htm" TargetMode="External"/><Relationship Id="rId2" Type="http://schemas.openxmlformats.org/officeDocument/2006/relationships/hyperlink" Target="http://www.urmc.rochester.edu/smd/Rad/diagneuro.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0174"/>
            <a:ext cx="7772400" cy="1470025"/>
          </a:xfrm>
          <a:solidFill>
            <a:schemeClr val="accent1">
              <a:lumMod val="40000"/>
              <a:lumOff val="60000"/>
            </a:schemeClr>
          </a:solidFill>
        </p:spPr>
        <p:txBody>
          <a:bodyPr>
            <a:normAutofit/>
          </a:bodyPr>
          <a:lstStyle/>
          <a:p>
            <a:r>
              <a:rPr lang="en-US" sz="5400" b="1" dirty="0"/>
              <a:t>DIAGNOSTIC NEUROLOGY</a:t>
            </a:r>
          </a:p>
        </p:txBody>
      </p:sp>
      <p:sp>
        <p:nvSpPr>
          <p:cNvPr id="3" name="Subtitle 2"/>
          <p:cNvSpPr>
            <a:spLocks noGrp="1"/>
          </p:cNvSpPr>
          <p:nvPr>
            <p:ph type="subTitle" idx="1"/>
          </p:nvPr>
        </p:nvSpPr>
        <p:spPr>
          <a:xfrm>
            <a:off x="1285852" y="3714752"/>
            <a:ext cx="6786610" cy="2714644"/>
          </a:xfrm>
          <a:solidFill>
            <a:schemeClr val="accent3">
              <a:lumMod val="75000"/>
            </a:schemeClr>
          </a:solidFill>
        </p:spPr>
        <p:txBody>
          <a:bodyPr>
            <a:normAutofit/>
          </a:bodyPr>
          <a:lstStyle/>
          <a:p>
            <a:r>
              <a:rPr lang="en-US" sz="5700" b="1" dirty="0">
                <a:solidFill>
                  <a:schemeClr val="tx1"/>
                </a:solidFill>
              </a:rPr>
              <a:t>The Nursing Role in </a:t>
            </a:r>
            <a:r>
              <a:rPr lang="en-US" sz="5700" b="1" dirty="0" err="1">
                <a:solidFill>
                  <a:schemeClr val="tx1"/>
                </a:solidFill>
              </a:rPr>
              <a:t>Neuroradiology</a:t>
            </a:r>
            <a:r>
              <a:rPr lang="en-US" sz="5700" dirty="0">
                <a:solidFill>
                  <a:schemeClr val="tx1"/>
                </a:solidFill>
              </a:rPr>
              <a:t> </a:t>
            </a:r>
            <a:endParaRPr lang="en-US" sz="5700" b="1" dirty="0">
              <a:solidFill>
                <a:schemeClr val="tx1"/>
              </a:solidFill>
            </a:endParaRPr>
          </a:p>
          <a:p>
            <a:endParaRPr lang="en-US" sz="3800" b="1" dirty="0">
              <a:solidFill>
                <a:schemeClr val="tx1"/>
              </a:solidFill>
            </a:endParaRPr>
          </a:p>
          <a:p>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l="6875" t="16250" r="3125" b="6250"/>
          <a:stretch>
            <a:fillRect/>
          </a:stretch>
        </p:blipFill>
        <p:spPr bwMode="auto">
          <a:xfrm>
            <a:off x="-11517" y="0"/>
            <a:ext cx="9155517"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l="7812" t="15000" r="3125" b="8750"/>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l="5937" t="15000" r="3125" b="5000"/>
          <a:stretch>
            <a:fillRect/>
          </a:stretch>
        </p:blipFill>
        <p:spPr bwMode="auto">
          <a:xfrm>
            <a:off x="-71470" y="0"/>
            <a:ext cx="9226632"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l="6875" t="13750" r="3125"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l="6875" t="15000" r="2187" b="5000"/>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l="6875" t="16250" r="3125" b="750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l="6875" t="16250" r="2187" b="5000"/>
          <a:stretch>
            <a:fillRect/>
          </a:stretch>
        </p:blipFill>
        <p:spPr bwMode="auto">
          <a:xfrm>
            <a:off x="-71470" y="27384"/>
            <a:ext cx="9315256"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l="7812" t="13750" r="2187" b="5000"/>
          <a:stretch>
            <a:fillRect/>
          </a:stretch>
        </p:blipFill>
        <p:spPr bwMode="auto">
          <a:xfrm>
            <a:off x="-14320" y="0"/>
            <a:ext cx="915832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l="6875" t="15000" r="3125"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l="10625" t="13750" r="7812" b="6250"/>
          <a:stretch>
            <a:fillRect/>
          </a:stretch>
        </p:blipFill>
        <p:spPr bwMode="auto">
          <a:xfrm>
            <a:off x="0" y="71414"/>
            <a:ext cx="9144000" cy="672662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What is a neurological examination?</a:t>
            </a:r>
            <a:endParaRPr lang="en-US" dirty="0"/>
          </a:p>
        </p:txBody>
      </p:sp>
      <p:sp>
        <p:nvSpPr>
          <p:cNvPr id="3" name="Content Placeholder 2"/>
          <p:cNvSpPr>
            <a:spLocks noGrp="1"/>
          </p:cNvSpPr>
          <p:nvPr>
            <p:ph idx="1"/>
          </p:nvPr>
        </p:nvSpPr>
        <p:spPr>
          <a:xfrm>
            <a:off x="242918" y="1600200"/>
            <a:ext cx="8686800" cy="4757758"/>
          </a:xfrm>
          <a:solidFill>
            <a:schemeClr val="accent1">
              <a:lumMod val="60000"/>
              <a:lumOff val="40000"/>
            </a:schemeClr>
          </a:solidFill>
        </p:spPr>
        <p:txBody>
          <a:bodyPr>
            <a:normAutofit fontScale="85000" lnSpcReduction="20000"/>
          </a:bodyPr>
          <a:lstStyle/>
          <a:p>
            <a:pPr>
              <a:buNone/>
            </a:pPr>
            <a:endParaRPr lang="en-US" dirty="0"/>
          </a:p>
          <a:p>
            <a:pPr>
              <a:buNone/>
            </a:pPr>
            <a:r>
              <a:rPr lang="en-US" dirty="0"/>
              <a:t>A</a:t>
            </a:r>
            <a:r>
              <a:rPr lang="id-ID" dirty="0"/>
              <a:t>ssesses motor and sensory skills, the functioning of one or more cranial nerves, hearing and speech, vision, coordination and balance, mental status, and changes in mood or behavior, among other abilities.  Items including a tuning fork, flashlight, reflex hammer, ophthalmoscope, and needles are used to help diagnose brain tumors, infections such as encephalitis and meningitis, and diseases such as Parkinson’s disease, Huntington’s disease, amyotrophic lateral sclerosis (ALS), and epilepsy.  </a:t>
            </a:r>
            <a:r>
              <a:rPr lang="id-ID" sz="3600" b="1" dirty="0"/>
              <a:t>Some tests require the services of a specialist </a:t>
            </a:r>
            <a:r>
              <a:rPr lang="id-ID" dirty="0"/>
              <a:t>to perform and analyze results.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l="9687" t="15000" r="6875" b="3750"/>
          <a:stretch>
            <a:fillRect/>
          </a:stretch>
        </p:blipFill>
        <p:spPr bwMode="auto">
          <a:xfrm>
            <a:off x="-71470" y="0"/>
            <a:ext cx="921547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l="9687" t="13750" r="6875" b="6250"/>
          <a:stretch>
            <a:fillRect/>
          </a:stretch>
        </p:blipFill>
        <p:spPr bwMode="auto">
          <a:xfrm>
            <a:off x="-71470" y="0"/>
            <a:ext cx="9248956" cy="679378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cstate="print"/>
          <a:srcRect l="11562" t="16250" r="8750" b="3750"/>
          <a:stretch>
            <a:fillRect/>
          </a:stretch>
        </p:blipFill>
        <p:spPr bwMode="auto">
          <a:xfrm>
            <a:off x="1" y="-24"/>
            <a:ext cx="9138450" cy="688071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l="9687" t="15000" r="6875"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cstate="print"/>
          <a:srcRect l="10625" t="16250" r="6875" b="5000"/>
          <a:stretch>
            <a:fillRect/>
          </a:stretch>
        </p:blipFill>
        <p:spPr bwMode="auto">
          <a:xfrm>
            <a:off x="0" y="71438"/>
            <a:ext cx="9144000" cy="678658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cstate="print"/>
          <a:srcRect l="10625" t="15000" r="6875" b="5000"/>
          <a:stretch>
            <a:fillRect/>
          </a:stretch>
        </p:blipFill>
        <p:spPr bwMode="auto">
          <a:xfrm>
            <a:off x="0" y="0"/>
            <a:ext cx="9135102"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cstate="print"/>
          <a:srcRect l="10625" t="15000" r="6875"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l="10625" t="15000" r="7812" b="5000"/>
          <a:stretch>
            <a:fillRect/>
          </a:stretch>
        </p:blipFill>
        <p:spPr bwMode="auto">
          <a:xfrm>
            <a:off x="0" y="0"/>
            <a:ext cx="9144000" cy="679803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cstate="print"/>
          <a:srcRect l="9687" t="15000" r="6875" b="3119"/>
          <a:stretch>
            <a:fillRect/>
          </a:stretch>
        </p:blipFill>
        <p:spPr bwMode="auto">
          <a:xfrm>
            <a:off x="0" y="45696"/>
            <a:ext cx="9144000" cy="673004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cstate="print"/>
          <a:srcRect l="10625" t="15000" r="6875" b="5000"/>
          <a:stretch>
            <a:fillRect/>
          </a:stretch>
        </p:blipFill>
        <p:spPr bwMode="auto">
          <a:xfrm>
            <a:off x="0" y="71414"/>
            <a:ext cx="9144000" cy="665018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US" b="1" dirty="0"/>
              <a:t>The Nursing Role in Radiology</a:t>
            </a:r>
            <a:r>
              <a:rPr lang="en-US" dirty="0"/>
              <a:t> </a:t>
            </a:r>
          </a:p>
        </p:txBody>
      </p:sp>
      <p:graphicFrame>
        <p:nvGraphicFramePr>
          <p:cNvPr id="4" name="Content Placeholder 3"/>
          <p:cNvGraphicFramePr>
            <a:graphicFrameLocks noGrp="1"/>
          </p:cNvGraphicFramePr>
          <p:nvPr>
            <p:ph idx="1"/>
          </p:nvPr>
        </p:nvGraphicFramePr>
        <p:xfrm>
          <a:off x="32" y="1000108"/>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cstate="print"/>
          <a:srcRect l="9687" t="16250" r="7812" b="5000"/>
          <a:stretch>
            <a:fillRect/>
          </a:stretch>
        </p:blipFill>
        <p:spPr bwMode="auto">
          <a:xfrm>
            <a:off x="0" y="0"/>
            <a:ext cx="9183720"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cstate="print"/>
          <a:srcRect l="9687" t="15000" r="6875" b="5000"/>
          <a:stretch>
            <a:fillRect/>
          </a:stretch>
        </p:blipFill>
        <p:spPr bwMode="auto">
          <a:xfrm>
            <a:off x="1" y="0"/>
            <a:ext cx="9149612"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cstate="print"/>
          <a:srcRect l="9687" t="15000" r="6875" b="3750"/>
          <a:stretch>
            <a:fillRect/>
          </a:stretch>
        </p:blipFill>
        <p:spPr bwMode="auto">
          <a:xfrm>
            <a:off x="32" y="36120"/>
            <a:ext cx="9144000" cy="682188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40"/>
            <a:ext cx="8229600" cy="1143000"/>
          </a:xfrm>
        </p:spPr>
        <p:txBody>
          <a:bodyPr/>
          <a:lstStyle/>
          <a:p>
            <a:r>
              <a:rPr lang="en-US" i="1" dirty="0">
                <a:latin typeface="Arial Narrow" pitchFamily="34" charset="0"/>
              </a:rPr>
              <a:t>ANY QUESTION?</a:t>
            </a:r>
            <a:br>
              <a:rPr lang="en-US" i="1" dirty="0">
                <a:latin typeface="Arial Narrow" pitchFamily="34" charset="0"/>
              </a:rPr>
            </a:br>
            <a:endParaRPr lang="en-US" i="1" dirty="0">
              <a:latin typeface="Arial Narrow" pitchFamily="34" charset="0"/>
            </a:endParaRPr>
          </a:p>
        </p:txBody>
      </p:sp>
      <p:sp>
        <p:nvSpPr>
          <p:cNvPr id="3" name="Content Placeholder 2"/>
          <p:cNvSpPr>
            <a:spLocks noGrp="1"/>
          </p:cNvSpPr>
          <p:nvPr>
            <p:ph idx="1"/>
          </p:nvPr>
        </p:nvSpPr>
        <p:spPr>
          <a:xfrm>
            <a:off x="2428860" y="2528894"/>
            <a:ext cx="4714908" cy="828668"/>
          </a:xfrm>
          <a:solidFill>
            <a:schemeClr val="accent2"/>
          </a:solidFill>
        </p:spPr>
        <p:txBody>
          <a:bodyPr/>
          <a:lstStyle/>
          <a:p>
            <a:pPr algn="ctr">
              <a:buNone/>
            </a:pPr>
            <a:r>
              <a:rPr lang="en-US" sz="4000" b="1" dirty="0"/>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id-ID" b="1" dirty="0"/>
              <a:t>Nervous System Disorders</a:t>
            </a:r>
            <a:endParaRPr lang="en-US" dirty="0"/>
          </a:p>
        </p:txBody>
      </p:sp>
      <p:sp>
        <p:nvSpPr>
          <p:cNvPr id="3" name="Content Placeholder 2"/>
          <p:cNvSpPr>
            <a:spLocks noGrp="1"/>
          </p:cNvSpPr>
          <p:nvPr>
            <p:ph sz="half" idx="1"/>
          </p:nvPr>
        </p:nvSpPr>
        <p:spPr>
          <a:xfrm>
            <a:off x="214282" y="1600200"/>
            <a:ext cx="4357718" cy="4525963"/>
          </a:xfrm>
        </p:spPr>
        <p:txBody>
          <a:bodyPr>
            <a:noAutofit/>
          </a:bodyPr>
          <a:lstStyle/>
          <a:p>
            <a:r>
              <a:rPr lang="id-ID" sz="2000" b="1" dirty="0"/>
              <a:t>Infectious</a:t>
            </a:r>
            <a:endParaRPr lang="en-US" sz="2000" b="1" dirty="0"/>
          </a:p>
          <a:p>
            <a:pPr indent="12700">
              <a:buNone/>
            </a:pPr>
            <a:r>
              <a:rPr lang="id-ID" sz="2000" b="1" i="1" dirty="0"/>
              <a:t> Meningitis</a:t>
            </a:r>
            <a:endParaRPr lang="en-US" sz="2000" b="1" i="1" dirty="0"/>
          </a:p>
          <a:p>
            <a:pPr indent="12700">
              <a:buNone/>
            </a:pPr>
            <a:r>
              <a:rPr lang="id-ID" sz="2000" b="1" i="1" dirty="0"/>
              <a:t> Encephalitis</a:t>
            </a:r>
            <a:endParaRPr lang="en-US" sz="2000" b="1" i="1" dirty="0"/>
          </a:p>
          <a:p>
            <a:pPr indent="12700">
              <a:buNone/>
            </a:pPr>
            <a:r>
              <a:rPr lang="id-ID" sz="2000" b="1" i="1" dirty="0"/>
              <a:t> Poliomyelitis</a:t>
            </a:r>
            <a:endParaRPr lang="en-US" sz="2000" b="1" i="1" dirty="0"/>
          </a:p>
          <a:p>
            <a:pPr indent="12700">
              <a:buNone/>
            </a:pPr>
            <a:r>
              <a:rPr lang="id-ID" sz="2000" b="1" i="1" dirty="0"/>
              <a:t> Guillain-Barre Syndrome</a:t>
            </a:r>
            <a:endParaRPr lang="en-US" sz="2000" b="1" i="1" dirty="0"/>
          </a:p>
          <a:p>
            <a:r>
              <a:rPr lang="id-ID" sz="2000" b="1" dirty="0"/>
              <a:t>Degenerative</a:t>
            </a:r>
            <a:endParaRPr lang="en-US" sz="2000" b="1" dirty="0"/>
          </a:p>
          <a:p>
            <a:pPr indent="12700">
              <a:buNone/>
            </a:pPr>
            <a:r>
              <a:rPr lang="en-US" sz="2000" b="1" dirty="0"/>
              <a:t>M</a:t>
            </a:r>
            <a:r>
              <a:rPr lang="id-ID" sz="2000" b="1" dirty="0"/>
              <a:t>ultiple Sclerosi</a:t>
            </a:r>
            <a:r>
              <a:rPr lang="en-US" sz="2000" b="1" dirty="0"/>
              <a:t>s</a:t>
            </a:r>
            <a:r>
              <a:rPr lang="id-ID" sz="2000" b="1" dirty="0"/>
              <a:t> </a:t>
            </a:r>
            <a:endParaRPr lang="en-US" sz="2000" b="1" dirty="0"/>
          </a:p>
          <a:p>
            <a:pPr indent="12700">
              <a:buNone/>
            </a:pPr>
            <a:r>
              <a:rPr lang="id-ID" sz="2000" b="1" dirty="0"/>
              <a:t>Amyotrophic Lateral Sclerosis</a:t>
            </a:r>
            <a:endParaRPr lang="en-US" sz="2000" b="1" dirty="0"/>
          </a:p>
          <a:p>
            <a:pPr indent="12700">
              <a:buNone/>
            </a:pPr>
            <a:r>
              <a:rPr lang="id-ID" sz="2000" b="1" dirty="0"/>
              <a:t> Parkinson's Disease</a:t>
            </a:r>
            <a:endParaRPr lang="en-US" sz="2000" b="1" dirty="0"/>
          </a:p>
          <a:p>
            <a:pPr indent="12700">
              <a:buNone/>
            </a:pPr>
            <a:r>
              <a:rPr lang="id-ID" sz="2000" b="1" dirty="0"/>
              <a:t>Myasthenia Gravis</a:t>
            </a:r>
            <a:endParaRPr lang="en-US" sz="2000" b="1" dirty="0"/>
          </a:p>
          <a:p>
            <a:r>
              <a:rPr lang="id-ID" sz="2000" b="1" dirty="0"/>
              <a:t>Cranial Nerve Disorders</a:t>
            </a:r>
            <a:endParaRPr lang="en-US" sz="2000" b="1" dirty="0"/>
          </a:p>
          <a:p>
            <a:pPr indent="12700">
              <a:buNone/>
            </a:pPr>
            <a:r>
              <a:rPr lang="id-ID" sz="2000" b="1" dirty="0"/>
              <a:t>Bell's Palsy</a:t>
            </a:r>
            <a:endParaRPr lang="en-US" sz="2000" b="1" dirty="0"/>
          </a:p>
          <a:p>
            <a:pPr indent="12700">
              <a:buNone/>
            </a:pPr>
            <a:r>
              <a:rPr lang="id-ID" sz="2000" b="1" dirty="0"/>
              <a:t>Trigeminal Neuralgia</a:t>
            </a:r>
            <a:endParaRPr lang="en-US" sz="2000" b="1" dirty="0"/>
          </a:p>
          <a:p>
            <a:endParaRPr lang="en-US" sz="2000" b="1" dirty="0"/>
          </a:p>
        </p:txBody>
      </p:sp>
      <p:sp>
        <p:nvSpPr>
          <p:cNvPr id="13" name="Content Placeholder 12"/>
          <p:cNvSpPr>
            <a:spLocks noGrp="1"/>
          </p:cNvSpPr>
          <p:nvPr>
            <p:ph sz="half" idx="2"/>
          </p:nvPr>
        </p:nvSpPr>
        <p:spPr>
          <a:xfrm>
            <a:off x="4648200" y="1600200"/>
            <a:ext cx="4138642" cy="4525963"/>
          </a:xfrm>
        </p:spPr>
        <p:txBody>
          <a:bodyPr>
            <a:normAutofit/>
          </a:bodyPr>
          <a:lstStyle/>
          <a:p>
            <a:r>
              <a:rPr lang="id-ID" sz="2000" b="1" dirty="0"/>
              <a:t>Head and Spine Injuries </a:t>
            </a:r>
            <a:endParaRPr lang="en-US" sz="2000" b="1" dirty="0"/>
          </a:p>
          <a:p>
            <a:pPr indent="12700">
              <a:buNone/>
            </a:pPr>
            <a:r>
              <a:rPr lang="id-ID" sz="2000" b="1" dirty="0"/>
              <a:t> </a:t>
            </a:r>
            <a:r>
              <a:rPr lang="en-US" sz="2000" b="1" dirty="0"/>
              <a:t>H</a:t>
            </a:r>
            <a:r>
              <a:rPr lang="id-ID" sz="2000" b="1" dirty="0"/>
              <a:t>ead Injuries</a:t>
            </a:r>
            <a:endParaRPr lang="en-US" sz="2000" b="1" dirty="0"/>
          </a:p>
          <a:p>
            <a:pPr indent="12700">
              <a:buNone/>
            </a:pPr>
            <a:r>
              <a:rPr lang="id-ID" sz="2000" b="1" dirty="0"/>
              <a:t> Increased Intracranial Pressure</a:t>
            </a:r>
            <a:endParaRPr lang="en-US" sz="2000" b="1" dirty="0"/>
          </a:p>
          <a:p>
            <a:pPr indent="12700">
              <a:buNone/>
            </a:pPr>
            <a:r>
              <a:rPr lang="id-ID" sz="2000" b="1" dirty="0"/>
              <a:t> Spinal Cord Injuries</a:t>
            </a:r>
            <a:endParaRPr lang="en-US" sz="2000" b="1" dirty="0"/>
          </a:p>
          <a:p>
            <a:r>
              <a:rPr lang="id-ID" sz="2000" b="1" dirty="0"/>
              <a:t>Disorders of the Brain</a:t>
            </a:r>
            <a:endParaRPr lang="en-US" sz="2000" b="1" dirty="0"/>
          </a:p>
          <a:p>
            <a:pPr indent="12700">
              <a:buNone/>
            </a:pPr>
            <a:r>
              <a:rPr lang="id-ID" sz="2000" b="1" dirty="0"/>
              <a:t> Cerebral Vascular Accident</a:t>
            </a:r>
            <a:endParaRPr lang="en-US" sz="2000" b="1" dirty="0"/>
          </a:p>
          <a:p>
            <a:pPr indent="12700">
              <a:buNone/>
            </a:pPr>
            <a:r>
              <a:rPr lang="id-ID" sz="2000" b="1" dirty="0"/>
              <a:t> Epilepsy</a:t>
            </a:r>
            <a:endParaRPr lang="en-US" sz="2000" b="1" dirty="0"/>
          </a:p>
          <a:p>
            <a:pPr indent="12700">
              <a:buNone/>
            </a:pPr>
            <a:r>
              <a:rPr lang="id-ID" sz="2000" b="1" dirty="0"/>
              <a:t> Brain Tumor</a:t>
            </a:r>
            <a:endParaRPr lang="en-US" sz="2000" b="1"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wipe(down)">
                                      <p:cBhvr>
                                        <p:cTn id="72" dur="500"/>
                                        <p:tgtEl>
                                          <p:spTgt spid="1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
                                            <p:txEl>
                                              <p:pRg st="1" end="1"/>
                                            </p:txEl>
                                          </p:spTgt>
                                        </p:tgtEl>
                                        <p:attrNameLst>
                                          <p:attrName>style.visibility</p:attrName>
                                        </p:attrNameLst>
                                      </p:cBhvr>
                                      <p:to>
                                        <p:strVal val="visible"/>
                                      </p:to>
                                    </p:set>
                                    <p:animEffect transition="in" filter="wipe(down)">
                                      <p:cBhvr>
                                        <p:cTn id="77" dur="500"/>
                                        <p:tgtEl>
                                          <p:spTgt spid="1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3">
                                            <p:txEl>
                                              <p:pRg st="2" end="2"/>
                                            </p:txEl>
                                          </p:spTgt>
                                        </p:tgtEl>
                                        <p:attrNameLst>
                                          <p:attrName>style.visibility</p:attrName>
                                        </p:attrNameLst>
                                      </p:cBhvr>
                                      <p:to>
                                        <p:strVal val="visible"/>
                                      </p:to>
                                    </p:set>
                                    <p:animEffect transition="in" filter="wipe(down)">
                                      <p:cBhvr>
                                        <p:cTn id="82" dur="500"/>
                                        <p:tgtEl>
                                          <p:spTgt spid="13">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3">
                                            <p:txEl>
                                              <p:pRg st="3" end="3"/>
                                            </p:txEl>
                                          </p:spTgt>
                                        </p:tgtEl>
                                        <p:attrNameLst>
                                          <p:attrName>style.visibility</p:attrName>
                                        </p:attrNameLst>
                                      </p:cBhvr>
                                      <p:to>
                                        <p:strVal val="visible"/>
                                      </p:to>
                                    </p:set>
                                    <p:animEffect transition="in" filter="wipe(down)">
                                      <p:cBhvr>
                                        <p:cTn id="87" dur="500"/>
                                        <p:tgtEl>
                                          <p:spTgt spid="13">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3">
                                            <p:txEl>
                                              <p:pRg st="4" end="4"/>
                                            </p:txEl>
                                          </p:spTgt>
                                        </p:tgtEl>
                                        <p:attrNameLst>
                                          <p:attrName>style.visibility</p:attrName>
                                        </p:attrNameLst>
                                      </p:cBhvr>
                                      <p:to>
                                        <p:strVal val="visible"/>
                                      </p:to>
                                    </p:set>
                                    <p:animEffect transition="in" filter="wipe(down)">
                                      <p:cBhvr>
                                        <p:cTn id="92" dur="500"/>
                                        <p:tgtEl>
                                          <p:spTgt spid="13">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3">
                                            <p:txEl>
                                              <p:pRg st="5" end="5"/>
                                            </p:txEl>
                                          </p:spTgt>
                                        </p:tgtEl>
                                        <p:attrNameLst>
                                          <p:attrName>style.visibility</p:attrName>
                                        </p:attrNameLst>
                                      </p:cBhvr>
                                      <p:to>
                                        <p:strVal val="visible"/>
                                      </p:to>
                                    </p:set>
                                    <p:animEffect transition="in" filter="wipe(down)">
                                      <p:cBhvr>
                                        <p:cTn id="97" dur="500"/>
                                        <p:tgtEl>
                                          <p:spTgt spid="13">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3">
                                            <p:txEl>
                                              <p:pRg st="6" end="6"/>
                                            </p:txEl>
                                          </p:spTgt>
                                        </p:tgtEl>
                                        <p:attrNameLst>
                                          <p:attrName>style.visibility</p:attrName>
                                        </p:attrNameLst>
                                      </p:cBhvr>
                                      <p:to>
                                        <p:strVal val="visible"/>
                                      </p:to>
                                    </p:set>
                                    <p:animEffect transition="in" filter="wipe(down)">
                                      <p:cBhvr>
                                        <p:cTn id="102" dur="500"/>
                                        <p:tgtEl>
                                          <p:spTgt spid="13">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3">
                                            <p:txEl>
                                              <p:pRg st="7" end="7"/>
                                            </p:txEl>
                                          </p:spTgt>
                                        </p:tgtEl>
                                        <p:attrNameLst>
                                          <p:attrName>style.visibility</p:attrName>
                                        </p:attrNameLst>
                                      </p:cBhvr>
                                      <p:to>
                                        <p:strVal val="visible"/>
                                      </p:to>
                                    </p:set>
                                    <p:animEffect transition="in" filter="wipe(down)">
                                      <p:cBhvr>
                                        <p:cTn id="107"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id-ID" b="1" dirty="0"/>
              <a:t>What are some diagnostic tests used to diagnose neurological disorders?</a:t>
            </a:r>
            <a:endParaRPr lang="en-US" dirty="0"/>
          </a:p>
        </p:txBody>
      </p:sp>
      <p:sp>
        <p:nvSpPr>
          <p:cNvPr id="3" name="Content Placeholder 2"/>
          <p:cNvSpPr>
            <a:spLocks noGrp="1"/>
          </p:cNvSpPr>
          <p:nvPr>
            <p:ph idx="1"/>
          </p:nvPr>
        </p:nvSpPr>
        <p:spPr>
          <a:xfrm>
            <a:off x="485804" y="2214554"/>
            <a:ext cx="8229600" cy="2714644"/>
          </a:xfrm>
          <a:solidFill>
            <a:schemeClr val="tx2">
              <a:lumMod val="60000"/>
              <a:lumOff val="40000"/>
            </a:schemeClr>
          </a:solidFill>
        </p:spPr>
        <p:txBody>
          <a:bodyPr>
            <a:noAutofit/>
          </a:bodyPr>
          <a:lstStyle/>
          <a:p>
            <a:pPr algn="ctr">
              <a:buNone/>
            </a:pPr>
            <a:r>
              <a:rPr lang="id-ID" b="1" dirty="0"/>
              <a:t> </a:t>
            </a:r>
            <a:endParaRPr lang="en-US" b="1" dirty="0"/>
          </a:p>
          <a:p>
            <a:pPr marL="0" indent="0" algn="just">
              <a:buNone/>
            </a:pPr>
            <a:endParaRPr lang="en-US" b="1" dirty="0"/>
          </a:p>
          <a:p>
            <a:pPr marL="0" indent="0" algn="just">
              <a:buNone/>
            </a:pPr>
            <a:r>
              <a:rPr lang="en-US" b="1" dirty="0"/>
              <a:t>To </a:t>
            </a:r>
            <a:r>
              <a:rPr lang="id-ID" b="1" dirty="0"/>
              <a:t>determine the specific nature of a suspected neurological disorder or injury. </a:t>
            </a:r>
            <a:endParaRPr lang="en-US" b="1" dirty="0"/>
          </a:p>
          <a:p>
            <a:pPr marL="0" indent="0" algn="just">
              <a:buNone/>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a:solidFill>
            <a:schemeClr val="bg2">
              <a:lumMod val="40000"/>
              <a:lumOff val="60000"/>
            </a:schemeClr>
          </a:solidFill>
        </p:spPr>
        <p:txBody>
          <a:bodyPr>
            <a:normAutofit/>
          </a:bodyPr>
          <a:lstStyle/>
          <a:p>
            <a:pPr lvl="1" algn="ctr" rtl="0">
              <a:spcBef>
                <a:spcPct val="0"/>
              </a:spcBef>
            </a:pPr>
            <a:r>
              <a:rPr lang="id-ID" sz="3200" b="1" dirty="0"/>
              <a:t>Diagnostic Neuroradiology Procedures</a:t>
            </a:r>
            <a:endParaRPr lang="en-US" sz="3200" dirty="0"/>
          </a:p>
        </p:txBody>
      </p:sp>
      <p:graphicFrame>
        <p:nvGraphicFramePr>
          <p:cNvPr id="4" name="Content Placeholder 3"/>
          <p:cNvGraphicFramePr>
            <a:graphicFrameLocks noGrp="1"/>
          </p:cNvGraphicFramePr>
          <p:nvPr>
            <p:ph idx="1"/>
          </p:nvPr>
        </p:nvGraphicFramePr>
        <p:xfrm>
          <a:off x="214282" y="1214422"/>
          <a:ext cx="8786844" cy="5500701"/>
        </p:xfrm>
        <a:graphic>
          <a:graphicData uri="http://schemas.openxmlformats.org/drawingml/2006/table">
            <a:tbl>
              <a:tblPr/>
              <a:tblGrid>
                <a:gridCol w="2436432">
                  <a:extLst>
                    <a:ext uri="{9D8B030D-6E8A-4147-A177-3AD203B41FA5}">
                      <a16:colId xmlns:a16="http://schemas.microsoft.com/office/drawing/2014/main" val="20000"/>
                    </a:ext>
                  </a:extLst>
                </a:gridCol>
                <a:gridCol w="2941046">
                  <a:extLst>
                    <a:ext uri="{9D8B030D-6E8A-4147-A177-3AD203B41FA5}">
                      <a16:colId xmlns:a16="http://schemas.microsoft.com/office/drawing/2014/main" val="20001"/>
                    </a:ext>
                  </a:extLst>
                </a:gridCol>
                <a:gridCol w="3409366">
                  <a:extLst>
                    <a:ext uri="{9D8B030D-6E8A-4147-A177-3AD203B41FA5}">
                      <a16:colId xmlns:a16="http://schemas.microsoft.com/office/drawing/2014/main" val="20002"/>
                    </a:ext>
                  </a:extLst>
                </a:gridCol>
              </a:tblGrid>
              <a:tr h="875487">
                <a:tc>
                  <a:txBody>
                    <a:bodyPr/>
                    <a:lstStyle/>
                    <a:p>
                      <a:pPr>
                        <a:spcAft>
                          <a:spcPts val="0"/>
                        </a:spcAft>
                      </a:pPr>
                      <a:r>
                        <a:rPr lang="id-ID" sz="2000" b="1" u="none" kern="50" dirty="0">
                          <a:solidFill>
                            <a:srgbClr val="000080"/>
                          </a:solidFill>
                          <a:latin typeface="Arial"/>
                          <a:ea typeface="SimSun"/>
                          <a:cs typeface="Mangal"/>
                          <a:hlinkClick r:id="rId2"/>
                        </a:rPr>
                        <a:t>Brain (Carotid) </a:t>
                      </a:r>
                      <a:br>
                        <a:rPr lang="id-ID" sz="2000" b="1" u="none" kern="50" dirty="0">
                          <a:solidFill>
                            <a:srgbClr val="000080"/>
                          </a:solidFill>
                          <a:latin typeface="Arial"/>
                          <a:ea typeface="SimSun"/>
                          <a:cs typeface="Mangal"/>
                          <a:hlinkClick r:id="rId2"/>
                        </a:rPr>
                      </a:br>
                      <a:r>
                        <a:rPr lang="id-ID" sz="2000" b="1" u="none" kern="50" dirty="0">
                          <a:solidFill>
                            <a:srgbClr val="000080"/>
                          </a:solidFill>
                          <a:latin typeface="Arial"/>
                          <a:ea typeface="SimSun"/>
                          <a:cs typeface="Mangal"/>
                          <a:hlinkClick r:id="rId2"/>
                        </a:rPr>
                        <a:t>Angiogram</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rgbClr val="00B050"/>
                    </a:solidFill>
                  </a:tcPr>
                </a:tc>
                <a:tc>
                  <a:txBody>
                    <a:bodyPr/>
                    <a:lstStyle/>
                    <a:p>
                      <a:pPr>
                        <a:spcAft>
                          <a:spcPts val="0"/>
                        </a:spcAft>
                      </a:pPr>
                      <a:r>
                        <a:rPr lang="id-ID" sz="2000" b="1" u="none" kern="50">
                          <a:solidFill>
                            <a:srgbClr val="000080"/>
                          </a:solidFill>
                          <a:latin typeface="Arial"/>
                          <a:ea typeface="SimSun"/>
                          <a:cs typeface="Mangal"/>
                          <a:hlinkClick r:id="rId2"/>
                        </a:rPr>
                        <a:t>Functional MRI</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rgbClr val="00B050"/>
                    </a:solidFill>
                  </a:tcPr>
                </a:tc>
                <a:tc>
                  <a:txBody>
                    <a:bodyPr/>
                    <a:lstStyle/>
                    <a:p>
                      <a:pPr>
                        <a:spcAft>
                          <a:spcPts val="0"/>
                        </a:spcAft>
                      </a:pPr>
                      <a:r>
                        <a:rPr lang="id-ID" sz="2000" b="1" u="none" kern="50" dirty="0">
                          <a:solidFill>
                            <a:srgbClr val="000080"/>
                          </a:solidFill>
                          <a:latin typeface="Arial"/>
                          <a:ea typeface="SimSun"/>
                          <a:cs typeface="Mangal"/>
                          <a:hlinkClick r:id="rId2"/>
                        </a:rPr>
                        <a:t>Myelogram and CT Myelogram</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875487">
                <a:tc>
                  <a:txBody>
                    <a:bodyPr/>
                    <a:lstStyle/>
                    <a:p>
                      <a:pPr>
                        <a:spcAft>
                          <a:spcPts val="0"/>
                        </a:spcAft>
                      </a:pPr>
                      <a:r>
                        <a:rPr lang="id-ID" sz="2000" b="1" u="none" kern="50">
                          <a:solidFill>
                            <a:srgbClr val="000080"/>
                          </a:solidFill>
                          <a:latin typeface="Arial"/>
                          <a:ea typeface="SimSun"/>
                          <a:cs typeface="Mangal"/>
                          <a:hlinkClick r:id="rId2"/>
                        </a:rPr>
                        <a:t>Cervical Spine Biopsy</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r>
                        <a:rPr lang="id-ID" sz="2000" b="1" u="none" kern="50">
                          <a:solidFill>
                            <a:srgbClr val="000080"/>
                          </a:solidFill>
                          <a:latin typeface="Arial"/>
                          <a:ea typeface="SimSun"/>
                          <a:cs typeface="Mangal"/>
                          <a:hlinkClick r:id="rId2"/>
                        </a:rPr>
                        <a:t>Intraoperative Angiography</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r>
                        <a:rPr lang="id-ID" sz="2000" b="1" u="none" kern="50" dirty="0">
                          <a:solidFill>
                            <a:srgbClr val="000080"/>
                          </a:solidFill>
                          <a:latin typeface="Arial"/>
                          <a:ea typeface="SimSun"/>
                          <a:cs typeface="Mangal"/>
                          <a:hlinkClick r:id="rId2"/>
                        </a:rPr>
                        <a:t>Sacral Biopsy</a:t>
                      </a:r>
                      <a:r>
                        <a:rPr lang="id-ID" sz="1400" b="1" u="none" kern="50" dirty="0">
                          <a:solidFill>
                            <a:srgbClr val="000000"/>
                          </a:solidFill>
                          <a:latin typeface="Arial"/>
                          <a:ea typeface="SimSun"/>
                          <a:cs typeface="Mangal"/>
                        </a:rPr>
                        <a:t> </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479040">
                <a:tc>
                  <a:txBody>
                    <a:bodyPr/>
                    <a:lstStyle/>
                    <a:p>
                      <a:pPr>
                        <a:spcAft>
                          <a:spcPts val="0"/>
                        </a:spcAft>
                      </a:pPr>
                      <a:r>
                        <a:rPr lang="id-ID" sz="2000" b="1" u="none" kern="50">
                          <a:solidFill>
                            <a:srgbClr val="000080"/>
                          </a:solidFill>
                          <a:latin typeface="Arial"/>
                          <a:ea typeface="SimSun"/>
                          <a:cs typeface="Mangal"/>
                          <a:hlinkClick r:id="rId2"/>
                        </a:rPr>
                        <a:t>Cisternogram</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a:solidFill>
                            <a:srgbClr val="000080"/>
                          </a:solidFill>
                          <a:latin typeface="Arial"/>
                          <a:ea typeface="SimSun"/>
                          <a:cs typeface="Mangal"/>
                          <a:hlinkClick r:id="rId2"/>
                        </a:rPr>
                        <a:t>MR Angiogram</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dirty="0">
                          <a:solidFill>
                            <a:srgbClr val="000080"/>
                          </a:solidFill>
                          <a:latin typeface="Arial"/>
                          <a:ea typeface="SimSun"/>
                          <a:cs typeface="Mangal"/>
                          <a:hlinkClick r:id="rId2"/>
                        </a:rPr>
                        <a:t>Sialogram</a:t>
                      </a:r>
                      <a:r>
                        <a:rPr lang="id-ID" sz="2000" b="1" u="none" kern="50" dirty="0">
                          <a:solidFill>
                            <a:srgbClr val="000000"/>
                          </a:solidFill>
                          <a:latin typeface="Times New Roman"/>
                          <a:ea typeface="SimSun"/>
                          <a:cs typeface="Mangal"/>
                        </a:rPr>
                        <a:t> </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479040">
                <a:tc>
                  <a:txBody>
                    <a:bodyPr/>
                    <a:lstStyle/>
                    <a:p>
                      <a:pPr>
                        <a:spcAft>
                          <a:spcPts val="0"/>
                        </a:spcAft>
                      </a:pPr>
                      <a:r>
                        <a:rPr lang="id-ID" sz="2000" b="1" u="none" kern="50">
                          <a:solidFill>
                            <a:srgbClr val="000080"/>
                          </a:solidFill>
                          <a:latin typeface="Arial"/>
                          <a:ea typeface="SimSun"/>
                          <a:cs typeface="Mangal"/>
                          <a:hlinkClick r:id="rId2"/>
                        </a:rPr>
                        <a:t>CT Angiogram</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a:solidFill>
                            <a:srgbClr val="000080"/>
                          </a:solidFill>
                          <a:latin typeface="Arial"/>
                          <a:ea typeface="SimSun"/>
                          <a:cs typeface="Mangal"/>
                          <a:hlinkClick r:id="rId2"/>
                        </a:rPr>
                        <a:t>MR Diffusion</a:t>
                      </a:r>
                      <a:r>
                        <a:rPr lang="id-ID" sz="2000" b="1" u="none" kern="50">
                          <a:latin typeface="Times New Roman"/>
                          <a:ea typeface="SimSun"/>
                          <a:cs typeface="Mangal"/>
                        </a:rPr>
                        <a:t>  </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dirty="0">
                          <a:solidFill>
                            <a:srgbClr val="000080"/>
                          </a:solidFill>
                          <a:latin typeface="Arial"/>
                          <a:ea typeface="SimSun"/>
                          <a:cs typeface="Mangal"/>
                          <a:hlinkClick r:id="rId2"/>
                        </a:rPr>
                        <a:t>Skull Biopsy</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479040">
                <a:tc>
                  <a:txBody>
                    <a:bodyPr/>
                    <a:lstStyle/>
                    <a:p>
                      <a:pPr>
                        <a:spcAft>
                          <a:spcPts val="0"/>
                        </a:spcAft>
                      </a:pPr>
                      <a:r>
                        <a:rPr lang="id-ID" sz="2000" b="1" u="none" kern="50">
                          <a:solidFill>
                            <a:srgbClr val="000080"/>
                          </a:solidFill>
                          <a:latin typeface="Arial"/>
                          <a:ea typeface="SimSun"/>
                          <a:cs typeface="Mangal"/>
                          <a:hlinkClick r:id="rId2"/>
                        </a:rPr>
                        <a:t>CT Guided Biopsy</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r>
                        <a:rPr lang="id-ID" sz="2000" b="1" u="none" kern="50">
                          <a:solidFill>
                            <a:srgbClr val="000080"/>
                          </a:solidFill>
                          <a:latin typeface="Arial"/>
                          <a:ea typeface="SimSun"/>
                          <a:cs typeface="Mangal"/>
                          <a:hlinkClick r:id="rId2"/>
                        </a:rPr>
                        <a:t>MR Imaging</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r>
                        <a:rPr lang="id-ID" sz="2000" b="1" u="none" kern="50" dirty="0">
                          <a:solidFill>
                            <a:srgbClr val="000080"/>
                          </a:solidFill>
                          <a:latin typeface="Arial"/>
                          <a:ea typeface="SimSun"/>
                          <a:cs typeface="Mangal"/>
                          <a:hlinkClick r:id="rId2"/>
                        </a:rPr>
                        <a:t>Spinal Angiogram</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875487">
                <a:tc>
                  <a:txBody>
                    <a:bodyPr/>
                    <a:lstStyle/>
                    <a:p>
                      <a:pPr>
                        <a:spcAft>
                          <a:spcPts val="0"/>
                        </a:spcAft>
                      </a:pPr>
                      <a:r>
                        <a:rPr lang="id-ID" sz="2000" b="1" u="none" kern="50">
                          <a:solidFill>
                            <a:srgbClr val="000080"/>
                          </a:solidFill>
                          <a:latin typeface="Arial"/>
                          <a:ea typeface="SimSun"/>
                          <a:cs typeface="Mangal"/>
                          <a:hlinkClick r:id="rId2"/>
                        </a:rPr>
                        <a:t>CT </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a:solidFill>
                            <a:srgbClr val="000080"/>
                          </a:solidFill>
                          <a:latin typeface="Arial"/>
                          <a:ea typeface="SimSun"/>
                          <a:cs typeface="Mangal"/>
                          <a:hlinkClick r:id="rId2"/>
                        </a:rPr>
                        <a:t>MR Imaging of the Fetus</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dirty="0">
                          <a:solidFill>
                            <a:srgbClr val="000080"/>
                          </a:solidFill>
                          <a:latin typeface="Arial"/>
                          <a:ea typeface="SimSun"/>
                          <a:cs typeface="Mangal"/>
                          <a:hlinkClick r:id="rId2"/>
                        </a:rPr>
                        <a:t>Spine Biopsy</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479040">
                <a:tc>
                  <a:txBody>
                    <a:bodyPr/>
                    <a:lstStyle/>
                    <a:p>
                      <a:pPr>
                        <a:spcAft>
                          <a:spcPts val="0"/>
                        </a:spcAft>
                      </a:pPr>
                      <a:r>
                        <a:rPr lang="id-ID" sz="2000" b="1" u="none" kern="50">
                          <a:solidFill>
                            <a:srgbClr val="000080"/>
                          </a:solidFill>
                          <a:latin typeface="Arial"/>
                          <a:ea typeface="SimSun"/>
                          <a:cs typeface="Mangal"/>
                          <a:hlinkClick r:id="rId2"/>
                        </a:rPr>
                        <a:t>Dacrocystogram</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r>
                        <a:rPr lang="id-ID" sz="2000" b="1" u="none" kern="50">
                          <a:solidFill>
                            <a:srgbClr val="000080"/>
                          </a:solidFill>
                          <a:latin typeface="Arial"/>
                          <a:ea typeface="SimSun"/>
                          <a:cs typeface="Mangal"/>
                          <a:hlinkClick r:id="rId2"/>
                        </a:rPr>
                        <a:t>MR Perfusion</a:t>
                      </a:r>
                      <a:r>
                        <a:rPr lang="id-ID" sz="1400" b="1" u="none" kern="50">
                          <a:solidFill>
                            <a:srgbClr val="000000"/>
                          </a:solidFill>
                          <a:latin typeface="Arial"/>
                          <a:ea typeface="SimSun"/>
                          <a:cs typeface="Mangal"/>
                        </a:rPr>
                        <a:t> </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r>
                        <a:rPr lang="id-ID" sz="2000" b="1" u="none" kern="50" dirty="0">
                          <a:solidFill>
                            <a:srgbClr val="000080"/>
                          </a:solidFill>
                          <a:latin typeface="Arial"/>
                          <a:ea typeface="SimSun"/>
                          <a:cs typeface="Mangal"/>
                          <a:hlinkClick r:id="rId3"/>
                        </a:rPr>
                        <a:t>TMJ Imaging</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479040">
                <a:tc>
                  <a:txBody>
                    <a:bodyPr/>
                    <a:lstStyle/>
                    <a:p>
                      <a:pPr>
                        <a:spcAft>
                          <a:spcPts val="0"/>
                        </a:spcAft>
                      </a:pPr>
                      <a:r>
                        <a:rPr lang="id-ID" sz="2000" b="1" u="none" kern="50">
                          <a:solidFill>
                            <a:srgbClr val="000080"/>
                          </a:solidFill>
                          <a:latin typeface="Arial"/>
                          <a:ea typeface="SimSun"/>
                          <a:cs typeface="Mangal"/>
                          <a:hlinkClick r:id="rId2"/>
                        </a:rPr>
                        <a:t>Dentascan</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a:solidFill>
                            <a:srgbClr val="000080"/>
                          </a:solidFill>
                          <a:latin typeface="Arial"/>
                          <a:ea typeface="SimSun"/>
                          <a:cs typeface="Mangal"/>
                          <a:hlinkClick r:id="rId2"/>
                        </a:rPr>
                        <a:t>MR Spectroscopy</a:t>
                      </a:r>
                      <a:r>
                        <a:rPr lang="id-ID" sz="1400" b="1" u="none" kern="50">
                          <a:solidFill>
                            <a:srgbClr val="000000"/>
                          </a:solidFill>
                          <a:latin typeface="Arial"/>
                          <a:ea typeface="SimSun"/>
                          <a:cs typeface="Mangal"/>
                        </a:rPr>
                        <a:t> </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tc>
                  <a:txBody>
                    <a:bodyPr/>
                    <a:lstStyle/>
                    <a:p>
                      <a:pPr>
                        <a:spcAft>
                          <a:spcPts val="0"/>
                        </a:spcAft>
                      </a:pPr>
                      <a:r>
                        <a:rPr lang="id-ID" sz="2000" b="1" u="none" kern="50" dirty="0">
                          <a:solidFill>
                            <a:srgbClr val="000080"/>
                          </a:solidFill>
                          <a:latin typeface="Arial"/>
                          <a:ea typeface="SimSun"/>
                          <a:cs typeface="Mangal"/>
                          <a:hlinkClick r:id="rId2"/>
                        </a:rPr>
                        <a:t>3D Reconstruction</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r h="479040">
                <a:tc>
                  <a:txBody>
                    <a:bodyPr/>
                    <a:lstStyle/>
                    <a:p>
                      <a:pPr>
                        <a:spcAft>
                          <a:spcPts val="0"/>
                        </a:spcAft>
                      </a:pPr>
                      <a:r>
                        <a:rPr lang="id-ID" sz="2000" b="1" u="none" kern="50">
                          <a:solidFill>
                            <a:srgbClr val="000080"/>
                          </a:solidFill>
                          <a:latin typeface="Arial"/>
                          <a:ea typeface="SimSun"/>
                          <a:cs typeface="Mangal"/>
                          <a:hlinkClick r:id="rId2"/>
                        </a:rPr>
                        <a:t>Discogram</a:t>
                      </a:r>
                      <a:r>
                        <a:rPr lang="id-ID" sz="2000" b="1" u="none" kern="50">
                          <a:latin typeface="Times New Roman"/>
                          <a:ea typeface="SimSun"/>
                          <a:cs typeface="Mangal"/>
                        </a:rPr>
                        <a:t> </a:t>
                      </a:r>
                      <a:endParaRPr lang="en-US" sz="2000" b="1" u="none" kern="5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tc>
                  <a:txBody>
                    <a:bodyPr/>
                    <a:lstStyle/>
                    <a:p>
                      <a:pPr>
                        <a:spcAft>
                          <a:spcPts val="0"/>
                        </a:spcAft>
                      </a:pPr>
                      <a:r>
                        <a:rPr lang="id-ID" sz="2000" b="1" u="none" kern="50" dirty="0">
                          <a:latin typeface="Times New Roman"/>
                          <a:ea typeface="SimSun"/>
                          <a:cs typeface="Mangal"/>
                        </a:rPr>
                        <a:t> </a:t>
                      </a:r>
                      <a:endParaRPr lang="en-US" sz="2000" b="1" u="none" kern="50" dirty="0">
                        <a:latin typeface="Times New Roman"/>
                        <a:ea typeface="SimSun"/>
                        <a:cs typeface="Mangal"/>
                      </a:endParaRPr>
                    </a:p>
                  </a:txBody>
                  <a:tcPr marL="19050" marR="19050" marT="19050" marB="19050" anchor="ctr">
                    <a:lnL w="12700" cap="flat" cmpd="dbl" algn="ctr">
                      <a:solidFill>
                        <a:srgbClr val="808080"/>
                      </a:solidFill>
                      <a:prstDash val="solid"/>
                      <a:round/>
                      <a:headEnd type="none" w="med" len="med"/>
                      <a:tailEnd type="none" w="med" len="med"/>
                    </a:lnL>
                    <a:lnR w="12700" cap="flat" cmpd="dbl" algn="ctr">
                      <a:solidFill>
                        <a:srgbClr val="808080"/>
                      </a:solidFill>
                      <a:prstDash val="solid"/>
                      <a:round/>
                      <a:headEnd type="none" w="med" len="med"/>
                      <a:tailEnd type="none" w="med" len="med"/>
                    </a:lnR>
                    <a:lnT w="12700" cap="flat" cmpd="dbl" algn="ctr">
                      <a:solidFill>
                        <a:srgbClr val="808080"/>
                      </a:solidFill>
                      <a:prstDash val="solid"/>
                      <a:round/>
                      <a:headEnd type="none" w="med" len="med"/>
                      <a:tailEnd type="none" w="med" len="med"/>
                    </a:lnT>
                    <a:lnB w="12700" cap="flat" cmpd="dbl" algn="ctr">
                      <a:solidFill>
                        <a:srgbClr val="808080"/>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9687" t="16250" r="3125" b="3750"/>
          <a:stretch>
            <a:fillRect/>
          </a:stretch>
        </p:blipFill>
        <p:spPr bwMode="auto">
          <a:xfrm>
            <a:off x="1379" y="-33917"/>
            <a:ext cx="9285792"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5000" t="15000" r="5000" b="3750"/>
          <a:stretch>
            <a:fillRect/>
          </a:stretch>
        </p:blipFill>
        <p:spPr bwMode="auto">
          <a:xfrm>
            <a:off x="-17616" y="-71462"/>
            <a:ext cx="9161616" cy="692946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l="6875" t="13750" r="4062" b="10000"/>
          <a:stretch>
            <a:fillRect/>
          </a:stretch>
        </p:blipFill>
        <p:spPr bwMode="auto">
          <a:xfrm>
            <a:off x="0" y="27384"/>
            <a:ext cx="9185021"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eme5">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0">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383</Words>
  <Application>Microsoft Office PowerPoint</Application>
  <PresentationFormat>On-screen Show (4:3)</PresentationFormat>
  <Paragraphs>68</Paragraphs>
  <Slides>33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Arial Narrow</vt:lpstr>
      <vt:lpstr>Calibri</vt:lpstr>
      <vt:lpstr>Franklin Gothic Book</vt:lpstr>
      <vt:lpstr>Franklin Gothic Medium</vt:lpstr>
      <vt:lpstr>Times New Roman</vt:lpstr>
      <vt:lpstr>Theme5</vt:lpstr>
      <vt:lpstr>Theme10</vt:lpstr>
      <vt:lpstr>DIAGNOSTIC NEUROLOGY</vt:lpstr>
      <vt:lpstr>What is a neurological examination?</vt:lpstr>
      <vt:lpstr>The Nursing Role in Radiology </vt:lpstr>
      <vt:lpstr>Nervous System Disorders</vt:lpstr>
      <vt:lpstr>What are some diagnostic tests used to diagnose neurological disorders?</vt:lpstr>
      <vt:lpstr>Diagnostic Neuroradiology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 </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Software Solution</cp:lastModifiedBy>
  <cp:revision>5</cp:revision>
  <dcterms:created xsi:type="dcterms:W3CDTF">2012-11-08T00:37:06Z</dcterms:created>
  <dcterms:modified xsi:type="dcterms:W3CDTF">2024-09-26T06:59:21Z</dcterms:modified>
</cp:coreProperties>
</file>