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เอฟซี เรนโบว์" panose="020B0604020202020204" charset="-34"/>
      <p:regular r:id="rId19"/>
    </p:embeddedFont>
    <p:embeddedFont>
      <p:font typeface="Dreaming Outloud Sans" panose="020B0604020202020204" charset="0"/>
      <p:regular r:id="rId20"/>
    </p:embeddedFont>
    <p:embeddedFont>
      <p:font typeface="Glacial Indifference" panose="020B0604020202020204" charset="0"/>
      <p:regular r:id="rId21"/>
    </p:embeddedFont>
    <p:embeddedFont>
      <p:font typeface="More Sugar" panose="020B0604020202020204" charset="0"/>
      <p:regular r:id="rId22"/>
    </p:embeddedFont>
    <p:embeddedFont>
      <p:font typeface="Calibri" panose="020F0502020204030204" pitchFamily="34" charset="0"/>
      <p:regular r:id="rId23"/>
      <p:bold r:id="rId24"/>
      <p:italic r:id="rId25"/>
      <p:boldItalic r:id="rId26"/>
    </p:embeddedFont>
    <p:embeddedFont>
      <p:font typeface="Libre Franklin Bold" panose="020B0604020202020204" charset="0"/>
      <p:regular r:id="rId27"/>
    </p:embeddedFont>
    <p:embeddedFont>
      <p:font typeface="Paytone One" panose="020B0604020202020204" charset="0"/>
      <p:regular r:id="rId28"/>
    </p:embeddedFont>
    <p:embeddedFont>
      <p:font typeface="Le Petit Cochon" panose="020B0604020202020204" charset="0"/>
      <p:regular r:id="rId29"/>
    </p:embeddedFont>
    <p:embeddedFont>
      <p:font typeface="เอฟซี แคนดี้" panose="020B0604020202020204" charset="-34"/>
      <p:regular r:id="rId30"/>
    </p:embeddedFont>
    <p:embeddedFont>
      <p:font typeface="Candal" panose="020B0604020202020204" charset="0"/>
      <p:regular r:id="rId31"/>
    </p:embeddedFont>
    <p:embeddedFont>
      <p:font typeface="TT Firs Neue Bold" panose="020B0604020202020204" charset="0"/>
      <p:regular r:id="rId32"/>
    </p:embeddedFont>
    <p:embeddedFont>
      <p:font typeface="Carelia" panose="020B0604020202020204" charset="0"/>
      <p:regular r:id="rId33"/>
    </p:embeddedFont>
    <p:embeddedFont>
      <p:font typeface="Quicksand Medium" panose="020B0604020202020204" charset="0"/>
      <p:regular r:id="rId34"/>
    </p:embeddedFont>
    <p:embeddedFont>
      <p:font typeface="Amaranth" panose="020B0604020202020204" charset="0"/>
      <p:regular r:id="rId35"/>
    </p:embeddedFont>
    <p:embeddedFont>
      <p:font typeface="Alyssum" panose="020B0604020202020204" charset="0"/>
      <p:regular r:id="rId36"/>
    </p:embeddedFont>
    <p:embeddedFont>
      <p:font typeface="Vintage Moon" panose="020B0604020202020204" charset="-128"/>
      <p:regular r:id="rId37"/>
    </p:embeddedFont>
    <p:embeddedFont>
      <p:font typeface="อีฟดอวอิ้ง" panose="020B0604020202020204" charset="-34"/>
      <p:regular r:id="rId38"/>
    </p:embeddedFont>
    <p:embeddedFont>
      <p:font typeface="More Sugar Thin" panose="020B0604020202020204" charset="0"/>
      <p:regular r:id="rId39"/>
    </p:embeddedFont>
    <p:embeddedFont>
      <p:font typeface="TT Firs Neue" panose="020B0604020202020204" charset="0"/>
      <p:regular r:id="rId40"/>
    </p:embeddedFont>
    <p:embeddedFont>
      <p:font typeface="Better Together Script" panose="020B0604020202020204" charset="0"/>
      <p:regular r:id="rId41"/>
    </p:embeddedFont>
    <p:embeddedFont>
      <p:font typeface="Sniglet" panose="020B0604020202020204" charset="0"/>
      <p:regular r:id="rId42"/>
    </p:embeddedFont>
    <p:embeddedFont>
      <p:font typeface="Wedges" panose="020B0604020202020204" charset="0"/>
      <p:regular r:id="rId43"/>
    </p:embeddedFont>
    <p:embeddedFont>
      <p:font typeface="Organic" charset="0"/>
      <p:regular r:id="rId44"/>
    </p:embeddedFont>
    <p:embeddedFont>
      <p:font typeface="Quicksand" panose="020B0604020202020204" charset="0"/>
      <p:regular r:id="rId45"/>
    </p:embeddedFont>
    <p:embeddedFont>
      <p:font typeface="Quicksand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79.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5.sv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87.svg"/><Relationship Id="rId4" Type="http://schemas.openxmlformats.org/officeDocument/2006/relationships/image" Target="../media/image51.png"/><Relationship Id="rId9" Type="http://schemas.openxmlformats.org/officeDocument/2006/relationships/image" Target="../media/image91.sv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97.svg"/><Relationship Id="rId18" Type="http://schemas.openxmlformats.org/officeDocument/2006/relationships/image" Target="../media/image48.png"/><Relationship Id="rId3" Type="http://schemas.openxmlformats.org/officeDocument/2006/relationships/image" Target="../media/image73.svg"/><Relationship Id="rId21" Type="http://schemas.openxmlformats.org/officeDocument/2006/relationships/image" Target="../media/image103.svg"/><Relationship Id="rId7" Type="http://schemas.openxmlformats.org/officeDocument/2006/relationships/image" Target="../media/image77.svg"/><Relationship Id="rId12" Type="http://schemas.openxmlformats.org/officeDocument/2006/relationships/image" Target="../media/image57.png"/><Relationship Id="rId17" Type="http://schemas.openxmlformats.org/officeDocument/2006/relationships/image" Target="../media/image101.svg"/><Relationship Id="rId2" Type="http://schemas.openxmlformats.org/officeDocument/2006/relationships/image" Target="../media/image44.png"/><Relationship Id="rId16" Type="http://schemas.openxmlformats.org/officeDocument/2006/relationships/image" Target="../media/image59.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5.svg"/><Relationship Id="rId5" Type="http://schemas.openxmlformats.org/officeDocument/2006/relationships/image" Target="../media/image75.svg"/><Relationship Id="rId15" Type="http://schemas.openxmlformats.org/officeDocument/2006/relationships/image" Target="../media/image99.svg"/><Relationship Id="rId23" Type="http://schemas.openxmlformats.org/officeDocument/2006/relationships/image" Target="../media/image105.svg"/><Relationship Id="rId10" Type="http://schemas.openxmlformats.org/officeDocument/2006/relationships/image" Target="../media/image56.png"/><Relationship Id="rId19" Type="http://schemas.openxmlformats.org/officeDocument/2006/relationships/image" Target="../media/image81.svg"/><Relationship Id="rId4" Type="http://schemas.openxmlformats.org/officeDocument/2006/relationships/image" Target="../media/image45.png"/><Relationship Id="rId9" Type="http://schemas.openxmlformats.org/officeDocument/2006/relationships/image" Target="../media/image93.svg"/><Relationship Id="rId14" Type="http://schemas.openxmlformats.org/officeDocument/2006/relationships/image" Target="../media/image58.png"/><Relationship Id="rId22"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17.svg"/><Relationship Id="rId18" Type="http://schemas.openxmlformats.org/officeDocument/2006/relationships/image" Target="../media/image70.png"/><Relationship Id="rId3" Type="http://schemas.openxmlformats.org/officeDocument/2006/relationships/image" Target="../media/image107.svg"/><Relationship Id="rId21" Type="http://schemas.openxmlformats.org/officeDocument/2006/relationships/image" Target="../media/image125.svg"/><Relationship Id="rId7" Type="http://schemas.openxmlformats.org/officeDocument/2006/relationships/image" Target="../media/image111.svg"/><Relationship Id="rId12" Type="http://schemas.openxmlformats.org/officeDocument/2006/relationships/image" Target="../media/image67.png"/><Relationship Id="rId17" Type="http://schemas.openxmlformats.org/officeDocument/2006/relationships/image" Target="../media/image121.svg"/><Relationship Id="rId2" Type="http://schemas.openxmlformats.org/officeDocument/2006/relationships/image" Target="../media/image62.png"/><Relationship Id="rId16" Type="http://schemas.openxmlformats.org/officeDocument/2006/relationships/image" Target="../media/image69.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15.svg"/><Relationship Id="rId5" Type="http://schemas.openxmlformats.org/officeDocument/2006/relationships/image" Target="../media/image109.svg"/><Relationship Id="rId15" Type="http://schemas.openxmlformats.org/officeDocument/2006/relationships/image" Target="../media/image119.svg"/><Relationship Id="rId23" Type="http://schemas.openxmlformats.org/officeDocument/2006/relationships/image" Target="../media/image127.svg"/><Relationship Id="rId10" Type="http://schemas.openxmlformats.org/officeDocument/2006/relationships/image" Target="../media/image66.png"/><Relationship Id="rId19" Type="http://schemas.openxmlformats.org/officeDocument/2006/relationships/image" Target="../media/image123.svg"/><Relationship Id="rId4" Type="http://schemas.openxmlformats.org/officeDocument/2006/relationships/image" Target="../media/image63.png"/><Relationship Id="rId9" Type="http://schemas.openxmlformats.org/officeDocument/2006/relationships/image" Target="../media/image113.svg"/><Relationship Id="rId14" Type="http://schemas.openxmlformats.org/officeDocument/2006/relationships/image" Target="../media/image68.png"/><Relationship Id="rId22"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sv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137.svg"/><Relationship Id="rId4" Type="http://schemas.openxmlformats.org/officeDocument/2006/relationships/image" Target="../media/image75.pn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42.svg"/><Relationship Id="rId4" Type="http://schemas.openxmlformats.org/officeDocument/2006/relationships/image" Target="../media/image81.png"/><Relationship Id="rId9" Type="http://schemas.openxmlformats.org/officeDocument/2006/relationships/image" Target="../media/image146.sv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86.png"/><Relationship Id="rId4" Type="http://schemas.openxmlformats.org/officeDocument/2006/relationships/image" Target="../media/image149.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3.svg"/><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5.svg"/><Relationship Id="rId10"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sv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5.sv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svg"/><Relationship Id="rId7" Type="http://schemas.openxmlformats.org/officeDocument/2006/relationships/image" Target="../media/image34.png"/><Relationship Id="rId12" Type="http://schemas.openxmlformats.org/officeDocument/2006/relationships/image" Target="../media/image5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41.png"/><Relationship Id="rId17" Type="http://schemas.openxmlformats.org/officeDocument/2006/relationships/image" Target="../media/image71.svg"/><Relationship Id="rId2" Type="http://schemas.openxmlformats.org/officeDocument/2006/relationships/image" Target="../media/image36.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63.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2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749" t="-16851" b="-12037"/>
            </a:stretch>
          </a:blipFill>
        </p:spPr>
      </p:sp>
      <p:grpSp>
        <p:nvGrpSpPr>
          <p:cNvPr id="3" name="Group 3"/>
          <p:cNvGrpSpPr>
            <a:grpSpLocks noChangeAspect="1"/>
          </p:cNvGrpSpPr>
          <p:nvPr/>
        </p:nvGrpSpPr>
        <p:grpSpPr>
          <a:xfrm rot="-5400000">
            <a:off x="9463048" y="2704841"/>
            <a:ext cx="5650944" cy="9513374"/>
            <a:chOff x="0" y="0"/>
            <a:chExt cx="3771900" cy="6350000"/>
          </a:xfrm>
        </p:grpSpPr>
        <p:sp>
          <p:nvSpPr>
            <p:cNvPr id="4" name="Freeform 4"/>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solidFill>
              <a:srgbClr val="FAC60E"/>
            </a:solidFill>
            <a:ln w="12700">
              <a:solidFill>
                <a:srgbClr val="000000"/>
              </a:solidFill>
            </a:ln>
          </p:spPr>
        </p:sp>
      </p:grpSp>
      <p:grpSp>
        <p:nvGrpSpPr>
          <p:cNvPr id="5" name="Group 5"/>
          <p:cNvGrpSpPr/>
          <p:nvPr/>
        </p:nvGrpSpPr>
        <p:grpSpPr>
          <a:xfrm>
            <a:off x="7900397" y="4848778"/>
            <a:ext cx="8289285" cy="4375180"/>
            <a:chOff x="0" y="152400"/>
            <a:chExt cx="11052380" cy="5833573"/>
          </a:xfrm>
        </p:grpSpPr>
        <p:sp>
          <p:nvSpPr>
            <p:cNvPr id="6" name="TextBox 6"/>
            <p:cNvSpPr txBox="1"/>
            <p:nvPr/>
          </p:nvSpPr>
          <p:spPr>
            <a:xfrm>
              <a:off x="0" y="152400"/>
              <a:ext cx="11052380" cy="4792980"/>
            </a:xfrm>
            <a:prstGeom prst="rect">
              <a:avLst/>
            </a:prstGeom>
          </p:spPr>
          <p:txBody>
            <a:bodyPr lIns="0" tIns="0" rIns="0" bIns="0" rtlCol="0" anchor="t">
              <a:spAutoFit/>
            </a:bodyPr>
            <a:lstStyle/>
            <a:p>
              <a:pPr marL="0" lvl="0" indent="0" algn="l">
                <a:lnSpc>
                  <a:spcPts val="9270"/>
                </a:lnSpc>
                <a:spcBef>
                  <a:spcPct val="0"/>
                </a:spcBef>
              </a:pPr>
              <a:r>
                <a:rPr lang="en-US" sz="9000" spc="-179" dirty="0" err="1">
                  <a:solidFill>
                    <a:srgbClr val="000000"/>
                  </a:solidFill>
                  <a:latin typeface="Open Sans Extra Bold Bold"/>
                </a:rPr>
                <a:t>Ketrampilan</a:t>
              </a:r>
              <a:r>
                <a:rPr lang="en-US" sz="9000" spc="-179" dirty="0">
                  <a:solidFill>
                    <a:srgbClr val="000000"/>
                  </a:solidFill>
                  <a:latin typeface="Open Sans Extra Bold Bold"/>
                </a:rPr>
                <a:t> </a:t>
              </a:r>
              <a:r>
                <a:rPr lang="en-US" sz="9000" spc="-179" dirty="0" err="1">
                  <a:solidFill>
                    <a:srgbClr val="000000"/>
                  </a:solidFill>
                  <a:latin typeface="Open Sans Extra Bold Bold"/>
                </a:rPr>
                <a:t>dalam</a:t>
              </a:r>
              <a:r>
                <a:rPr lang="en-US" sz="9000" spc="-179" dirty="0">
                  <a:solidFill>
                    <a:srgbClr val="000000"/>
                  </a:solidFill>
                  <a:latin typeface="Open Sans Extra Bold Bold"/>
                </a:rPr>
                <a:t> </a:t>
              </a:r>
              <a:r>
                <a:rPr lang="en-US" sz="9000" spc="-179" dirty="0" err="1">
                  <a:solidFill>
                    <a:srgbClr val="000000"/>
                  </a:solidFill>
                  <a:latin typeface="Open Sans Extra Bold Bold"/>
                </a:rPr>
                <a:t>komunikasi</a:t>
              </a:r>
              <a:endParaRPr lang="en-US" sz="9000" spc="-179" dirty="0">
                <a:solidFill>
                  <a:srgbClr val="000000"/>
                </a:solidFill>
                <a:latin typeface="Open Sans Extra Bold Bold"/>
              </a:endParaRPr>
            </a:p>
          </p:txBody>
        </p:sp>
        <p:sp>
          <p:nvSpPr>
            <p:cNvPr id="7" name="TextBox 7"/>
            <p:cNvSpPr txBox="1"/>
            <p:nvPr/>
          </p:nvSpPr>
          <p:spPr>
            <a:xfrm>
              <a:off x="0" y="5319124"/>
              <a:ext cx="8595153" cy="666849"/>
            </a:xfrm>
            <a:prstGeom prst="rect">
              <a:avLst/>
            </a:prstGeom>
          </p:spPr>
          <p:txBody>
            <a:bodyPr lIns="0" tIns="0" rIns="0" bIns="0" rtlCol="0" anchor="t">
              <a:spAutoFit/>
            </a:bodyPr>
            <a:lstStyle/>
            <a:p>
              <a:pPr marL="0" lvl="0" indent="0" algn="l">
                <a:lnSpc>
                  <a:spcPts val="3913"/>
                </a:lnSpc>
                <a:spcBef>
                  <a:spcPct val="0"/>
                </a:spcBef>
              </a:pPr>
              <a:r>
                <a:rPr lang="en-US" sz="3799" spc="-75" dirty="0" err="1" smtClean="0">
                  <a:solidFill>
                    <a:srgbClr val="FFFFFF"/>
                  </a:solidFill>
                  <a:latin typeface="Open Sans Extra Bold Bold"/>
                </a:rPr>
                <a:t>Patemah</a:t>
              </a:r>
              <a:r>
                <a:rPr lang="en-US" sz="3799" spc="-75" dirty="0" smtClean="0">
                  <a:solidFill>
                    <a:srgbClr val="FFFFFF"/>
                  </a:solidFill>
                  <a:latin typeface="Open Sans Extra Bold Bold"/>
                </a:rPr>
                <a:t>, </a:t>
              </a:r>
              <a:r>
                <a:rPr lang="en-US" sz="3799" spc="-75" dirty="0" err="1" smtClean="0">
                  <a:solidFill>
                    <a:srgbClr val="FFFFFF"/>
                  </a:solidFill>
                  <a:latin typeface="Open Sans Extra Bold Bold"/>
                </a:rPr>
                <a:t>S.SiT</a:t>
              </a:r>
              <a:r>
                <a:rPr lang="en-US" sz="3799" spc="-75" dirty="0" smtClean="0">
                  <a:solidFill>
                    <a:srgbClr val="FFFFFF"/>
                  </a:solidFill>
                  <a:latin typeface="Open Sans Extra Bold Bold"/>
                </a:rPr>
                <a:t>., </a:t>
              </a:r>
              <a:r>
                <a:rPr lang="en-US" sz="3799" spc="-75" dirty="0" err="1" smtClean="0">
                  <a:solidFill>
                    <a:srgbClr val="FFFFFF"/>
                  </a:solidFill>
                  <a:latin typeface="Open Sans Extra Bold Bold"/>
                </a:rPr>
                <a:t>M.Kes</a:t>
              </a:r>
              <a:endParaRPr lang="en-US" sz="3799" spc="-75" dirty="0">
                <a:solidFill>
                  <a:srgbClr val="FFFFFF"/>
                </a:solidFill>
                <a:latin typeface="Open Sans Extra Bold Bold"/>
              </a:endParaRPr>
            </a:p>
          </p:txBody>
        </p:sp>
      </p:grpSp>
      <p:grpSp>
        <p:nvGrpSpPr>
          <p:cNvPr id="8" name="Group 8"/>
          <p:cNvGrpSpPr>
            <a:grpSpLocks noChangeAspect="1"/>
          </p:cNvGrpSpPr>
          <p:nvPr/>
        </p:nvGrpSpPr>
        <p:grpSpPr>
          <a:xfrm rot="5400000">
            <a:off x="15170771" y="7573800"/>
            <a:ext cx="1556570" cy="2620488"/>
            <a:chOff x="0" y="0"/>
            <a:chExt cx="3771900" cy="6350000"/>
          </a:xfrm>
        </p:grpSpPr>
        <p:sp>
          <p:nvSpPr>
            <p:cNvPr id="9" name="Freeform 9"/>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solidFill>
              <a:srgbClr val="FFE899"/>
            </a:solidFill>
            <a:ln w="12700">
              <a:solidFill>
                <a:srgbClr val="000000"/>
              </a:solidFill>
            </a:ln>
          </p:spPr>
        </p:sp>
      </p:grpSp>
      <p:sp>
        <p:nvSpPr>
          <p:cNvPr id="10" name="Freeform 10"/>
          <p:cNvSpPr/>
          <p:nvPr/>
        </p:nvSpPr>
        <p:spPr>
          <a:xfrm>
            <a:off x="15097475" y="8542870"/>
            <a:ext cx="2114826" cy="1106759"/>
          </a:xfrm>
          <a:custGeom>
            <a:avLst/>
            <a:gdLst/>
            <a:ahLst/>
            <a:cxnLst/>
            <a:rect l="l" t="t" r="r" b="b"/>
            <a:pathLst>
              <a:path w="2114826" h="1106759">
                <a:moveTo>
                  <a:pt x="0" y="0"/>
                </a:moveTo>
                <a:lnTo>
                  <a:pt x="2114827" y="0"/>
                </a:lnTo>
                <a:lnTo>
                  <a:pt x="2114827" y="1106760"/>
                </a:lnTo>
                <a:lnTo>
                  <a:pt x="0" y="1106760"/>
                </a:lnTo>
                <a:lnTo>
                  <a:pt x="0" y="0"/>
                </a:lnTo>
                <a:close/>
              </a:path>
            </a:pathLst>
          </a:custGeom>
          <a:blipFill>
            <a:blip r:embed="rId3"/>
            <a:stretch>
              <a:fillRect/>
            </a:stretch>
          </a:blipFill>
        </p:spPr>
      </p:sp>
      <p:sp>
        <p:nvSpPr>
          <p:cNvPr id="11" name="Freeform 11"/>
          <p:cNvSpPr/>
          <p:nvPr/>
        </p:nvSpPr>
        <p:spPr>
          <a:xfrm>
            <a:off x="322705" y="33020"/>
            <a:ext cx="1338336" cy="1632476"/>
          </a:xfrm>
          <a:custGeom>
            <a:avLst/>
            <a:gdLst/>
            <a:ahLst/>
            <a:cxnLst/>
            <a:rect l="l" t="t" r="r" b="b"/>
            <a:pathLst>
              <a:path w="1338336" h="1632476">
                <a:moveTo>
                  <a:pt x="0" y="0"/>
                </a:moveTo>
                <a:lnTo>
                  <a:pt x="1338336" y="0"/>
                </a:lnTo>
                <a:lnTo>
                  <a:pt x="1338336" y="1632476"/>
                </a:lnTo>
                <a:lnTo>
                  <a:pt x="0" y="1632476"/>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a:off x="15382450" y="-95273"/>
            <a:ext cx="2968218" cy="3344471"/>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40103" y="6880075"/>
            <a:ext cx="3023646" cy="3406925"/>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6654831" y="2563943"/>
            <a:ext cx="5797213" cy="275368"/>
          </a:xfrm>
          <a:custGeom>
            <a:avLst/>
            <a:gdLst/>
            <a:ahLst/>
            <a:cxnLst/>
            <a:rect l="l" t="t" r="r" b="b"/>
            <a:pathLst>
              <a:path w="5797213" h="275368">
                <a:moveTo>
                  <a:pt x="0" y="0"/>
                </a:moveTo>
                <a:lnTo>
                  <a:pt x="5797212" y="0"/>
                </a:lnTo>
                <a:lnTo>
                  <a:pt x="5797212" y="275368"/>
                </a:lnTo>
                <a:lnTo>
                  <a:pt x="0" y="2753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3359644" y="1413782"/>
            <a:ext cx="1418368" cy="1418368"/>
          </a:xfrm>
          <a:custGeom>
            <a:avLst/>
            <a:gdLst/>
            <a:ahLst/>
            <a:cxnLst/>
            <a:rect l="l" t="t" r="r" b="b"/>
            <a:pathLst>
              <a:path w="1418368" h="1418368">
                <a:moveTo>
                  <a:pt x="0" y="0"/>
                </a:moveTo>
                <a:lnTo>
                  <a:pt x="1418367" y="0"/>
                </a:lnTo>
                <a:lnTo>
                  <a:pt x="1418367" y="1418368"/>
                </a:lnTo>
                <a:lnTo>
                  <a:pt x="0" y="14183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3559977" y="3200320"/>
            <a:ext cx="11986921" cy="5383217"/>
          </a:xfrm>
          <a:custGeom>
            <a:avLst/>
            <a:gdLst/>
            <a:ahLst/>
            <a:cxnLst/>
            <a:rect l="l" t="t" r="r" b="b"/>
            <a:pathLst>
              <a:path w="11986921" h="5383217">
                <a:moveTo>
                  <a:pt x="0" y="0"/>
                </a:moveTo>
                <a:lnTo>
                  <a:pt x="11986921" y="0"/>
                </a:lnTo>
                <a:lnTo>
                  <a:pt x="11986921" y="5383218"/>
                </a:lnTo>
                <a:lnTo>
                  <a:pt x="0" y="53832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6313618" y="1408591"/>
            <a:ext cx="6847609" cy="1285875"/>
          </a:xfrm>
          <a:prstGeom prst="rect">
            <a:avLst/>
          </a:prstGeom>
        </p:spPr>
        <p:txBody>
          <a:bodyPr lIns="0" tIns="0" rIns="0" bIns="0" rtlCol="0" anchor="t">
            <a:spAutoFit/>
          </a:bodyPr>
          <a:lstStyle/>
          <a:p>
            <a:pPr algn="ctr">
              <a:lnSpc>
                <a:spcPts val="10500"/>
              </a:lnSpc>
              <a:spcBef>
                <a:spcPct val="0"/>
              </a:spcBef>
            </a:pPr>
            <a:r>
              <a:rPr lang="en-US" sz="7500">
                <a:solidFill>
                  <a:srgbClr val="E79C97"/>
                </a:solidFill>
                <a:latin typeface="Le Petit Cochon"/>
              </a:rPr>
              <a:t>KIP/K KEBIDANAN </a:t>
            </a:r>
          </a:p>
        </p:txBody>
      </p:sp>
      <p:sp>
        <p:nvSpPr>
          <p:cNvPr id="11" name="Freeform 11"/>
          <p:cNvSpPr/>
          <p:nvPr/>
        </p:nvSpPr>
        <p:spPr>
          <a:xfrm rot="9609272">
            <a:off x="5107929" y="1339616"/>
            <a:ext cx="889508" cy="839914"/>
          </a:xfrm>
          <a:custGeom>
            <a:avLst/>
            <a:gdLst/>
            <a:ahLst/>
            <a:cxnLst/>
            <a:rect l="l" t="t" r="r" b="b"/>
            <a:pathLst>
              <a:path w="889508" h="839914">
                <a:moveTo>
                  <a:pt x="0" y="0"/>
                </a:moveTo>
                <a:lnTo>
                  <a:pt x="889508" y="0"/>
                </a:lnTo>
                <a:lnTo>
                  <a:pt x="889508" y="839913"/>
                </a:lnTo>
                <a:lnTo>
                  <a:pt x="0" y="839913"/>
                </a:lnTo>
                <a:lnTo>
                  <a:pt x="0" y="0"/>
                </a:lnTo>
                <a:close/>
              </a:path>
            </a:pathLst>
          </a:custGeom>
          <a:blipFill>
            <a:blip r:embed="rId10">
              <a:extLst>
                <a:ext uri="{96DAC541-7B7A-43D3-8B79-37D633B846F1}">
                  <asvg:svgBlip xmlns:asvg="http://schemas.microsoft.com/office/drawing/2016/SVG/main" xmlns="" r:embed="rId11"/>
                </a:ext>
              </a:extLst>
            </a:blip>
            <a:stretch>
              <a:fillRect l="-47490" t="-49951"/>
            </a:stretch>
          </a:blipFill>
        </p:spPr>
      </p:sp>
      <p:sp>
        <p:nvSpPr>
          <p:cNvPr id="12" name="Freeform 12"/>
          <p:cNvSpPr/>
          <p:nvPr/>
        </p:nvSpPr>
        <p:spPr>
          <a:xfrm flipH="1">
            <a:off x="3753421" y="2701627"/>
            <a:ext cx="1059796" cy="1424936"/>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3"/>
          <p:cNvSpPr txBox="1"/>
          <p:nvPr/>
        </p:nvSpPr>
        <p:spPr>
          <a:xfrm>
            <a:off x="4328863" y="4312367"/>
            <a:ext cx="10449148" cy="3702050"/>
          </a:xfrm>
          <a:prstGeom prst="rect">
            <a:avLst/>
          </a:prstGeom>
        </p:spPr>
        <p:txBody>
          <a:bodyPr lIns="0" tIns="0" rIns="0" bIns="0" rtlCol="0" anchor="t">
            <a:spAutoFit/>
          </a:bodyPr>
          <a:lstStyle/>
          <a:p>
            <a:pPr algn="ctr">
              <a:lnSpc>
                <a:spcPts val="4900"/>
              </a:lnSpc>
              <a:spcBef>
                <a:spcPct val="0"/>
              </a:spcBef>
            </a:pPr>
            <a:r>
              <a:rPr lang="en-US" sz="3500">
                <a:solidFill>
                  <a:srgbClr val="514543"/>
                </a:solidFill>
                <a:latin typeface="Dreaming Outloud Sans"/>
              </a:rPr>
              <a:t>Konseling kebidanan adalah pertolongan dalam bentuk wawancara yang menuntut adanya komunikasi interaksi yang mendalam, dan usaha bersama bidan dengan pemecahan masalah, pemenuhan kebutuhan, ataupun perubahan tingkah laku atau sikap dalam ruang lingkup pelayanan kebidanan.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a:grpSpLocks noChangeAspect="1"/>
          </p:cNvGrpSpPr>
          <p:nvPr/>
        </p:nvGrpSpPr>
        <p:grpSpPr>
          <a:xfrm rot="454878">
            <a:off x="11485072" y="4501530"/>
            <a:ext cx="5169321" cy="4107187"/>
            <a:chOff x="0" y="0"/>
            <a:chExt cx="3901440" cy="3099816"/>
          </a:xfrm>
        </p:grpSpPr>
        <p:sp>
          <p:nvSpPr>
            <p:cNvPr id="7" name="Freeform 7"/>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6"/>
              <a:stretch>
                <a:fillRect l="-8449" r="-8449"/>
              </a:stretch>
            </a:blipFill>
          </p:spPr>
        </p:sp>
        <p:sp>
          <p:nvSpPr>
            <p:cNvPr id="8" name="Freeform 8"/>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7"/>
              <a:stretch>
                <a:fillRect t="-29" b="-29"/>
              </a:stretch>
            </a:blipFill>
          </p:spPr>
        </p:sp>
      </p:grpSp>
      <p:sp>
        <p:nvSpPr>
          <p:cNvPr id="9" name="Freeform 9"/>
          <p:cNvSpPr/>
          <p:nvPr/>
        </p:nvSpPr>
        <p:spPr>
          <a:xfrm rot="468160">
            <a:off x="12930949" y="4135291"/>
            <a:ext cx="2963648" cy="875595"/>
          </a:xfrm>
          <a:custGeom>
            <a:avLst/>
            <a:gdLst/>
            <a:ahLst/>
            <a:cxnLst/>
            <a:rect l="l" t="t" r="r" b="b"/>
            <a:pathLst>
              <a:path w="2963648" h="875595">
                <a:moveTo>
                  <a:pt x="0" y="0"/>
                </a:moveTo>
                <a:lnTo>
                  <a:pt x="2963648" y="0"/>
                </a:lnTo>
                <a:lnTo>
                  <a:pt x="2963648" y="875596"/>
                </a:lnTo>
                <a:lnTo>
                  <a:pt x="0" y="8755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1606270" y="2967219"/>
            <a:ext cx="9401859" cy="5963920"/>
          </a:xfrm>
          <a:prstGeom prst="rect">
            <a:avLst/>
          </a:prstGeom>
        </p:spPr>
        <p:txBody>
          <a:bodyPr lIns="0" tIns="0" rIns="0" bIns="0" rtlCol="0" anchor="t">
            <a:spAutoFit/>
          </a:bodyPr>
          <a:lstStyle/>
          <a:p>
            <a:pPr>
              <a:lnSpc>
                <a:spcPts val="5180"/>
              </a:lnSpc>
            </a:pPr>
            <a:r>
              <a:rPr lang="en-US" sz="3700">
                <a:solidFill>
                  <a:srgbClr val="645377"/>
                </a:solidFill>
                <a:latin typeface="อีฟดอวอิ้ง"/>
              </a:rPr>
              <a:t>1. Mencapai kesehatan psikologi yang positif.</a:t>
            </a:r>
          </a:p>
          <a:p>
            <a:pPr>
              <a:lnSpc>
                <a:spcPts val="5180"/>
              </a:lnSpc>
            </a:pPr>
            <a:r>
              <a:rPr lang="en-US" sz="3700">
                <a:solidFill>
                  <a:srgbClr val="645377"/>
                </a:solidFill>
                <a:latin typeface="อีฟดอวอิ้ง"/>
              </a:rPr>
              <a:t>2. Memecahkan masalah meningkatkan efektifitas pribadi individu.</a:t>
            </a:r>
          </a:p>
          <a:p>
            <a:pPr>
              <a:lnSpc>
                <a:spcPts val="5180"/>
              </a:lnSpc>
            </a:pPr>
            <a:r>
              <a:rPr lang="en-US" sz="3700">
                <a:solidFill>
                  <a:srgbClr val="645377"/>
                </a:solidFill>
                <a:latin typeface="อีฟดอวอิ้ง"/>
              </a:rPr>
              <a:t>3. Membantu perubahan pada diri individu yang bersangkutan.</a:t>
            </a:r>
          </a:p>
          <a:p>
            <a:pPr>
              <a:lnSpc>
                <a:spcPts val="5180"/>
              </a:lnSpc>
            </a:pPr>
            <a:r>
              <a:rPr lang="en-US" sz="3700">
                <a:solidFill>
                  <a:srgbClr val="645377"/>
                </a:solidFill>
                <a:latin typeface="อีฟดอวอิ้ง"/>
              </a:rPr>
              <a:t>4. Membantu mengambil keputusan secara tepat dan cermat.</a:t>
            </a:r>
          </a:p>
          <a:p>
            <a:pPr>
              <a:lnSpc>
                <a:spcPts val="5180"/>
              </a:lnSpc>
            </a:pPr>
            <a:r>
              <a:rPr lang="en-US" sz="3700">
                <a:solidFill>
                  <a:srgbClr val="645377"/>
                </a:solidFill>
                <a:latin typeface="อีฟดอวอิ้ง"/>
              </a:rPr>
              <a:t>5. Adanya perubahan prilaku dari yang tidak menguntungkan menjadi menguntungkan</a:t>
            </a:r>
          </a:p>
        </p:txBody>
      </p:sp>
      <p:sp>
        <p:nvSpPr>
          <p:cNvPr id="11" name="TextBox 11"/>
          <p:cNvSpPr txBox="1"/>
          <p:nvPr/>
        </p:nvSpPr>
        <p:spPr>
          <a:xfrm>
            <a:off x="2283018" y="1156958"/>
            <a:ext cx="13721963" cy="1953136"/>
          </a:xfrm>
          <a:prstGeom prst="rect">
            <a:avLst/>
          </a:prstGeom>
        </p:spPr>
        <p:txBody>
          <a:bodyPr lIns="0" tIns="0" rIns="0" bIns="0" rtlCol="0" anchor="t">
            <a:spAutoFit/>
          </a:bodyPr>
          <a:lstStyle/>
          <a:p>
            <a:pPr algn="ctr">
              <a:lnSpc>
                <a:spcPts val="15951"/>
              </a:lnSpc>
            </a:pPr>
            <a:r>
              <a:rPr lang="en-US" sz="11393">
                <a:solidFill>
                  <a:srgbClr val="536199"/>
                </a:solidFill>
                <a:latin typeface="เอฟซี แคนดี้"/>
              </a:rPr>
              <a:t>TUJUAN KONSELING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a:off x="15382450" y="-95273"/>
            <a:ext cx="2968218" cy="3344471"/>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40103" y="6880075"/>
            <a:ext cx="3023646" cy="3406925"/>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704897" y="2563943"/>
            <a:ext cx="7747147" cy="367989"/>
          </a:xfrm>
          <a:custGeom>
            <a:avLst/>
            <a:gdLst/>
            <a:ahLst/>
            <a:cxnLst/>
            <a:rect l="l" t="t" r="r" b="b"/>
            <a:pathLst>
              <a:path w="7747147" h="367989">
                <a:moveTo>
                  <a:pt x="0" y="0"/>
                </a:moveTo>
                <a:lnTo>
                  <a:pt x="7747146" y="0"/>
                </a:lnTo>
                <a:lnTo>
                  <a:pt x="7747146" y="367989"/>
                </a:lnTo>
                <a:lnTo>
                  <a:pt x="0" y="3679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2452043" y="1283259"/>
            <a:ext cx="1418368" cy="1418368"/>
          </a:xfrm>
          <a:custGeom>
            <a:avLst/>
            <a:gdLst/>
            <a:ahLst/>
            <a:cxnLst/>
            <a:rect l="l" t="t" r="r" b="b"/>
            <a:pathLst>
              <a:path w="1418368" h="1418368">
                <a:moveTo>
                  <a:pt x="0" y="0"/>
                </a:moveTo>
                <a:lnTo>
                  <a:pt x="1418368" y="0"/>
                </a:lnTo>
                <a:lnTo>
                  <a:pt x="1418368" y="1418368"/>
                </a:lnTo>
                <a:lnTo>
                  <a:pt x="0" y="14183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3109679" y="3523933"/>
            <a:ext cx="3190436" cy="4061897"/>
          </a:xfrm>
          <a:custGeom>
            <a:avLst/>
            <a:gdLst/>
            <a:ahLst/>
            <a:cxnLst/>
            <a:rect l="l" t="t" r="r" b="b"/>
            <a:pathLst>
              <a:path w="3190436" h="4061897">
                <a:moveTo>
                  <a:pt x="0" y="0"/>
                </a:moveTo>
                <a:lnTo>
                  <a:pt x="3190435" y="0"/>
                </a:lnTo>
                <a:lnTo>
                  <a:pt x="3190435" y="4061897"/>
                </a:lnTo>
                <a:lnTo>
                  <a:pt x="0" y="40618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4263155" y="3854515"/>
            <a:ext cx="883483" cy="883483"/>
          </a:xfrm>
          <a:custGeom>
            <a:avLst/>
            <a:gdLst/>
            <a:ahLst/>
            <a:cxnLst/>
            <a:rect l="l" t="t" r="r" b="b"/>
            <a:pathLst>
              <a:path w="883483" h="883483">
                <a:moveTo>
                  <a:pt x="0" y="0"/>
                </a:moveTo>
                <a:lnTo>
                  <a:pt x="883483" y="0"/>
                </a:lnTo>
                <a:lnTo>
                  <a:pt x="883483" y="883483"/>
                </a:lnTo>
                <a:lnTo>
                  <a:pt x="0" y="883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7548782" y="3523933"/>
            <a:ext cx="3190436" cy="4061897"/>
          </a:xfrm>
          <a:custGeom>
            <a:avLst/>
            <a:gdLst/>
            <a:ahLst/>
            <a:cxnLst/>
            <a:rect l="l" t="t" r="r" b="b"/>
            <a:pathLst>
              <a:path w="3190436" h="4061897">
                <a:moveTo>
                  <a:pt x="0" y="0"/>
                </a:moveTo>
                <a:lnTo>
                  <a:pt x="3190436" y="0"/>
                </a:lnTo>
                <a:lnTo>
                  <a:pt x="3190436" y="4061897"/>
                </a:lnTo>
                <a:lnTo>
                  <a:pt x="0" y="40618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1987886" y="3523933"/>
            <a:ext cx="3190436" cy="4061897"/>
          </a:xfrm>
          <a:custGeom>
            <a:avLst/>
            <a:gdLst/>
            <a:ahLst/>
            <a:cxnLst/>
            <a:rect l="l" t="t" r="r" b="b"/>
            <a:pathLst>
              <a:path w="3190436" h="4061897">
                <a:moveTo>
                  <a:pt x="0" y="0"/>
                </a:moveTo>
                <a:lnTo>
                  <a:pt x="3190435" y="0"/>
                </a:lnTo>
                <a:lnTo>
                  <a:pt x="3190435" y="4061897"/>
                </a:lnTo>
                <a:lnTo>
                  <a:pt x="0" y="40618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8681747" y="3790820"/>
            <a:ext cx="947178" cy="947178"/>
          </a:xfrm>
          <a:custGeom>
            <a:avLst/>
            <a:gdLst/>
            <a:ahLst/>
            <a:cxnLst/>
            <a:rect l="l" t="t" r="r" b="b"/>
            <a:pathLst>
              <a:path w="947178" h="947178">
                <a:moveTo>
                  <a:pt x="0" y="0"/>
                </a:moveTo>
                <a:lnTo>
                  <a:pt x="947178" y="0"/>
                </a:lnTo>
                <a:lnTo>
                  <a:pt x="947178" y="947178"/>
                </a:lnTo>
                <a:lnTo>
                  <a:pt x="0" y="9471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13120723" y="3813238"/>
            <a:ext cx="924760" cy="924760"/>
          </a:xfrm>
          <a:custGeom>
            <a:avLst/>
            <a:gdLst/>
            <a:ahLst/>
            <a:cxnLst/>
            <a:rect l="l" t="t" r="r" b="b"/>
            <a:pathLst>
              <a:path w="924760" h="924760">
                <a:moveTo>
                  <a:pt x="0" y="0"/>
                </a:moveTo>
                <a:lnTo>
                  <a:pt x="924761" y="0"/>
                </a:lnTo>
                <a:lnTo>
                  <a:pt x="924761" y="924760"/>
                </a:lnTo>
                <a:lnTo>
                  <a:pt x="0" y="92476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6300114" y="5158244"/>
            <a:ext cx="1271339" cy="1230020"/>
          </a:xfrm>
          <a:custGeom>
            <a:avLst/>
            <a:gdLst/>
            <a:ahLst/>
            <a:cxnLst/>
            <a:rect l="l" t="t" r="r" b="b"/>
            <a:pathLst>
              <a:path w="1271339" h="1230020">
                <a:moveTo>
                  <a:pt x="0" y="0"/>
                </a:moveTo>
                <a:lnTo>
                  <a:pt x="1271339" y="0"/>
                </a:lnTo>
                <a:lnTo>
                  <a:pt x="1271339" y="1230020"/>
                </a:lnTo>
                <a:lnTo>
                  <a:pt x="0" y="123002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TextBox 16"/>
          <p:cNvSpPr txBox="1"/>
          <p:nvPr/>
        </p:nvSpPr>
        <p:spPr>
          <a:xfrm>
            <a:off x="3884099" y="1648398"/>
            <a:ext cx="8698885" cy="915545"/>
          </a:xfrm>
          <a:prstGeom prst="rect">
            <a:avLst/>
          </a:prstGeom>
        </p:spPr>
        <p:txBody>
          <a:bodyPr lIns="0" tIns="0" rIns="0" bIns="0" rtlCol="0" anchor="t">
            <a:spAutoFit/>
          </a:bodyPr>
          <a:lstStyle/>
          <a:p>
            <a:pPr algn="ctr">
              <a:lnSpc>
                <a:spcPts val="7448"/>
              </a:lnSpc>
              <a:spcBef>
                <a:spcPct val="0"/>
              </a:spcBef>
            </a:pPr>
            <a:r>
              <a:rPr lang="en-US" sz="5320">
                <a:solidFill>
                  <a:srgbClr val="FD967E"/>
                </a:solidFill>
                <a:latin typeface="Le Petit Cochon"/>
              </a:rPr>
              <a:t>HAL YANG HARUS DIPERHATIKAN</a:t>
            </a:r>
          </a:p>
        </p:txBody>
      </p:sp>
      <p:sp>
        <p:nvSpPr>
          <p:cNvPr id="17" name="Freeform 17"/>
          <p:cNvSpPr/>
          <p:nvPr/>
        </p:nvSpPr>
        <p:spPr>
          <a:xfrm>
            <a:off x="10739218" y="5158244"/>
            <a:ext cx="1271339" cy="1230020"/>
          </a:xfrm>
          <a:custGeom>
            <a:avLst/>
            <a:gdLst/>
            <a:ahLst/>
            <a:cxnLst/>
            <a:rect l="l" t="t" r="r" b="b"/>
            <a:pathLst>
              <a:path w="1271339" h="1230020">
                <a:moveTo>
                  <a:pt x="0" y="0"/>
                </a:moveTo>
                <a:lnTo>
                  <a:pt x="1271339" y="0"/>
                </a:lnTo>
                <a:lnTo>
                  <a:pt x="1271339" y="1230020"/>
                </a:lnTo>
                <a:lnTo>
                  <a:pt x="0" y="123002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9609272">
            <a:off x="3279904" y="1409306"/>
            <a:ext cx="889508" cy="839914"/>
          </a:xfrm>
          <a:custGeom>
            <a:avLst/>
            <a:gdLst/>
            <a:ahLst/>
            <a:cxnLst/>
            <a:rect l="l" t="t" r="r" b="b"/>
            <a:pathLst>
              <a:path w="889508" h="839914">
                <a:moveTo>
                  <a:pt x="0" y="0"/>
                </a:moveTo>
                <a:lnTo>
                  <a:pt x="889509" y="0"/>
                </a:lnTo>
                <a:lnTo>
                  <a:pt x="889509" y="839913"/>
                </a:lnTo>
                <a:lnTo>
                  <a:pt x="0" y="839913"/>
                </a:lnTo>
                <a:lnTo>
                  <a:pt x="0" y="0"/>
                </a:lnTo>
                <a:close/>
              </a:path>
            </a:pathLst>
          </a:custGeom>
          <a:blipFill>
            <a:blip r:embed="rId18">
              <a:extLst>
                <a:ext uri="{96DAC541-7B7A-43D3-8B79-37D633B846F1}">
                  <asvg:svgBlip xmlns:asvg="http://schemas.microsoft.com/office/drawing/2016/SVG/main" xmlns="" r:embed="rId19"/>
                </a:ext>
              </a:extLst>
            </a:blip>
            <a:stretch>
              <a:fillRect l="-47490" t="-49951"/>
            </a:stretch>
          </a:blipFill>
        </p:spPr>
      </p:sp>
      <p:sp>
        <p:nvSpPr>
          <p:cNvPr id="19" name="Freeform 19"/>
          <p:cNvSpPr/>
          <p:nvPr/>
        </p:nvSpPr>
        <p:spPr>
          <a:xfrm>
            <a:off x="4059687" y="7776330"/>
            <a:ext cx="9985796" cy="1089360"/>
          </a:xfrm>
          <a:custGeom>
            <a:avLst/>
            <a:gdLst/>
            <a:ahLst/>
            <a:cxnLst/>
            <a:rect l="l" t="t" r="r" b="b"/>
            <a:pathLst>
              <a:path w="9985796" h="1089360">
                <a:moveTo>
                  <a:pt x="0" y="0"/>
                </a:moveTo>
                <a:lnTo>
                  <a:pt x="9985797" y="0"/>
                </a:lnTo>
                <a:lnTo>
                  <a:pt x="9985797" y="1089360"/>
                </a:lnTo>
                <a:lnTo>
                  <a:pt x="0" y="10893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4219636" y="9056190"/>
            <a:ext cx="9871399" cy="1615320"/>
          </a:xfrm>
          <a:custGeom>
            <a:avLst/>
            <a:gdLst/>
            <a:ahLst/>
            <a:cxnLst/>
            <a:rect l="l" t="t" r="r" b="b"/>
            <a:pathLst>
              <a:path w="9871399" h="1615320">
                <a:moveTo>
                  <a:pt x="0" y="0"/>
                </a:moveTo>
                <a:lnTo>
                  <a:pt x="9871399" y="0"/>
                </a:lnTo>
                <a:lnTo>
                  <a:pt x="9871399" y="1615320"/>
                </a:lnTo>
                <a:lnTo>
                  <a:pt x="0" y="161532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TextBox 21"/>
          <p:cNvSpPr txBox="1"/>
          <p:nvPr/>
        </p:nvSpPr>
        <p:spPr>
          <a:xfrm>
            <a:off x="3163749" y="5725629"/>
            <a:ext cx="2698929" cy="1509618"/>
          </a:xfrm>
          <a:prstGeom prst="rect">
            <a:avLst/>
          </a:prstGeom>
        </p:spPr>
        <p:txBody>
          <a:bodyPr lIns="0" tIns="0" rIns="0" bIns="0" rtlCol="0" anchor="t">
            <a:spAutoFit/>
          </a:bodyPr>
          <a:lstStyle/>
          <a:p>
            <a:pPr algn="ctr">
              <a:lnSpc>
                <a:spcPts val="4090"/>
              </a:lnSpc>
              <a:spcBef>
                <a:spcPct val="0"/>
              </a:spcBef>
            </a:pPr>
            <a:r>
              <a:rPr lang="en-US" sz="2921">
                <a:solidFill>
                  <a:srgbClr val="514543"/>
                </a:solidFill>
                <a:latin typeface="Dreaming Outloud Sans"/>
              </a:rPr>
              <a:t>Membentuk kesiapan konseling</a:t>
            </a:r>
          </a:p>
        </p:txBody>
      </p:sp>
      <p:sp>
        <p:nvSpPr>
          <p:cNvPr id="22" name="TextBox 22"/>
          <p:cNvSpPr txBox="1"/>
          <p:nvPr/>
        </p:nvSpPr>
        <p:spPr>
          <a:xfrm>
            <a:off x="8041182" y="5505436"/>
            <a:ext cx="2205636" cy="1190302"/>
          </a:xfrm>
          <a:prstGeom prst="rect">
            <a:avLst/>
          </a:prstGeom>
        </p:spPr>
        <p:txBody>
          <a:bodyPr lIns="0" tIns="0" rIns="0" bIns="0" rtlCol="0" anchor="t">
            <a:spAutoFit/>
          </a:bodyPr>
          <a:lstStyle/>
          <a:p>
            <a:pPr algn="ctr">
              <a:lnSpc>
                <a:spcPts val="4742"/>
              </a:lnSpc>
              <a:spcBef>
                <a:spcPct val="0"/>
              </a:spcBef>
            </a:pPr>
            <a:r>
              <a:rPr lang="en-US" sz="3387">
                <a:solidFill>
                  <a:srgbClr val="514543"/>
                </a:solidFill>
                <a:latin typeface="Dreaming Outloud Sans"/>
              </a:rPr>
              <a:t>Memperoleh informasi</a:t>
            </a:r>
          </a:p>
        </p:txBody>
      </p:sp>
      <p:sp>
        <p:nvSpPr>
          <p:cNvPr id="23" name="TextBox 23"/>
          <p:cNvSpPr txBox="1"/>
          <p:nvPr/>
        </p:nvSpPr>
        <p:spPr>
          <a:xfrm>
            <a:off x="12234086" y="5605132"/>
            <a:ext cx="2698036" cy="1019487"/>
          </a:xfrm>
          <a:prstGeom prst="rect">
            <a:avLst/>
          </a:prstGeom>
        </p:spPr>
        <p:txBody>
          <a:bodyPr lIns="0" tIns="0" rIns="0" bIns="0" rtlCol="0" anchor="t">
            <a:spAutoFit/>
          </a:bodyPr>
          <a:lstStyle/>
          <a:p>
            <a:pPr algn="ctr">
              <a:lnSpc>
                <a:spcPts val="4182"/>
              </a:lnSpc>
              <a:spcBef>
                <a:spcPct val="0"/>
              </a:spcBef>
            </a:pPr>
            <a:r>
              <a:rPr lang="en-US" sz="2987">
                <a:solidFill>
                  <a:srgbClr val="514543"/>
                </a:solidFill>
                <a:latin typeface="Dreaming Outloud Sans"/>
              </a:rPr>
              <a:t>Evaluasi psikodiagnostik</a:t>
            </a:r>
          </a:p>
        </p:txBody>
      </p:sp>
      <p:sp>
        <p:nvSpPr>
          <p:cNvPr id="24" name="TextBox 24"/>
          <p:cNvSpPr txBox="1"/>
          <p:nvPr/>
        </p:nvSpPr>
        <p:spPr>
          <a:xfrm>
            <a:off x="3856316" y="7866985"/>
            <a:ext cx="10575368" cy="8604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Sniglet"/>
              </a:rPr>
              <a:t>Nasehat : Memberitahukan klien apa yang sebaiknya klien lakukan, menghakimi perilakunya di masa lalu dan sekarang</a:t>
            </a:r>
          </a:p>
        </p:txBody>
      </p:sp>
      <p:sp>
        <p:nvSpPr>
          <p:cNvPr id="25" name="TextBox 25"/>
          <p:cNvSpPr txBox="1"/>
          <p:nvPr/>
        </p:nvSpPr>
        <p:spPr>
          <a:xfrm>
            <a:off x="4513213" y="9008565"/>
            <a:ext cx="9810724" cy="1278435"/>
          </a:xfrm>
          <a:prstGeom prst="rect">
            <a:avLst/>
          </a:prstGeom>
        </p:spPr>
        <p:txBody>
          <a:bodyPr lIns="0" tIns="0" rIns="0" bIns="0" rtlCol="0" anchor="t">
            <a:spAutoFit/>
          </a:bodyPr>
          <a:lstStyle/>
          <a:p>
            <a:pPr algn="ctr">
              <a:lnSpc>
                <a:spcPts val="3391"/>
              </a:lnSpc>
              <a:spcBef>
                <a:spcPct val="0"/>
              </a:spcBef>
            </a:pPr>
            <a:r>
              <a:rPr lang="en-US" sz="2422">
                <a:solidFill>
                  <a:srgbClr val="000000"/>
                </a:solidFill>
                <a:latin typeface="Sniglet"/>
              </a:rPr>
              <a:t>Konseling :Memberikan fakta-fakta sehingga klien dapat membuat keputusan, membuat klien bertanya dan mendiskusikan masalah pribadinya.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111338" y="1009492"/>
            <a:ext cx="16065325" cy="8268015"/>
          </a:xfrm>
          <a:custGeom>
            <a:avLst/>
            <a:gdLst/>
            <a:ahLst/>
            <a:cxnLst/>
            <a:rect l="l" t="t" r="r" b="b"/>
            <a:pathLst>
              <a:path w="16065325" h="8268015">
                <a:moveTo>
                  <a:pt x="0" y="0"/>
                </a:moveTo>
                <a:lnTo>
                  <a:pt x="16065324" y="0"/>
                </a:lnTo>
                <a:lnTo>
                  <a:pt x="16065324" y="8268016"/>
                </a:lnTo>
                <a:lnTo>
                  <a:pt x="0" y="8268016"/>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l="-31488" t="-31821" r="-6720" b="-19238"/>
            </a:stretch>
          </a:blipFill>
        </p:spPr>
      </p:sp>
      <p:sp>
        <p:nvSpPr>
          <p:cNvPr id="3" name="Freeform 3"/>
          <p:cNvSpPr/>
          <p:nvPr/>
        </p:nvSpPr>
        <p:spPr>
          <a:xfrm>
            <a:off x="418008" y="3956107"/>
            <a:ext cx="17451985" cy="4697493"/>
          </a:xfrm>
          <a:custGeom>
            <a:avLst/>
            <a:gdLst/>
            <a:ahLst/>
            <a:cxnLst/>
            <a:rect l="l" t="t" r="r" b="b"/>
            <a:pathLst>
              <a:path w="17451985" h="4697493">
                <a:moveTo>
                  <a:pt x="0" y="0"/>
                </a:moveTo>
                <a:lnTo>
                  <a:pt x="17451984" y="0"/>
                </a:lnTo>
                <a:lnTo>
                  <a:pt x="17451984" y="4697493"/>
                </a:lnTo>
                <a:lnTo>
                  <a:pt x="0" y="4697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652026" y="6531319"/>
            <a:ext cx="7271948" cy="5453961"/>
          </a:xfrm>
          <a:custGeom>
            <a:avLst/>
            <a:gdLst/>
            <a:ahLst/>
            <a:cxnLst/>
            <a:rect l="l" t="t" r="r" b="b"/>
            <a:pathLst>
              <a:path w="7271948" h="5453961">
                <a:moveTo>
                  <a:pt x="0" y="0"/>
                </a:moveTo>
                <a:lnTo>
                  <a:pt x="7271948" y="0"/>
                </a:lnTo>
                <a:lnTo>
                  <a:pt x="7271948" y="5453962"/>
                </a:lnTo>
                <a:lnTo>
                  <a:pt x="0" y="54539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652026" y="6531319"/>
            <a:ext cx="7271948" cy="5453961"/>
          </a:xfrm>
          <a:custGeom>
            <a:avLst/>
            <a:gdLst/>
            <a:ahLst/>
            <a:cxnLst/>
            <a:rect l="l" t="t" r="r" b="b"/>
            <a:pathLst>
              <a:path w="7271948" h="5453961">
                <a:moveTo>
                  <a:pt x="0" y="0"/>
                </a:moveTo>
                <a:lnTo>
                  <a:pt x="7271948" y="0"/>
                </a:lnTo>
                <a:lnTo>
                  <a:pt x="7271948" y="5453962"/>
                </a:lnTo>
                <a:lnTo>
                  <a:pt x="0" y="54539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450981" flipH="1">
            <a:off x="15502408" y="-432467"/>
            <a:ext cx="3348508" cy="2922334"/>
          </a:xfrm>
          <a:custGeom>
            <a:avLst/>
            <a:gdLst/>
            <a:ahLst/>
            <a:cxnLst/>
            <a:rect l="l" t="t" r="r" b="b"/>
            <a:pathLst>
              <a:path w="3348508" h="2922334">
                <a:moveTo>
                  <a:pt x="3348508" y="0"/>
                </a:moveTo>
                <a:lnTo>
                  <a:pt x="0" y="0"/>
                </a:lnTo>
                <a:lnTo>
                  <a:pt x="0" y="2922334"/>
                </a:lnTo>
                <a:lnTo>
                  <a:pt x="3348508" y="2922334"/>
                </a:lnTo>
                <a:lnTo>
                  <a:pt x="334850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2700000" flipH="1">
            <a:off x="-362214" y="-342765"/>
            <a:ext cx="2781829" cy="2704514"/>
          </a:xfrm>
          <a:custGeom>
            <a:avLst/>
            <a:gdLst/>
            <a:ahLst/>
            <a:cxnLst/>
            <a:rect l="l" t="t" r="r" b="b"/>
            <a:pathLst>
              <a:path w="2781829" h="2704514">
                <a:moveTo>
                  <a:pt x="2781828" y="0"/>
                </a:moveTo>
                <a:lnTo>
                  <a:pt x="0" y="0"/>
                </a:lnTo>
                <a:lnTo>
                  <a:pt x="0" y="2704514"/>
                </a:lnTo>
                <a:lnTo>
                  <a:pt x="2781828" y="2704514"/>
                </a:lnTo>
                <a:lnTo>
                  <a:pt x="2781828"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955037" y="4463025"/>
            <a:ext cx="16984270" cy="4571599"/>
          </a:xfrm>
          <a:custGeom>
            <a:avLst/>
            <a:gdLst/>
            <a:ahLst/>
            <a:cxnLst/>
            <a:rect l="l" t="t" r="r" b="b"/>
            <a:pathLst>
              <a:path w="16984270" h="4571599">
                <a:moveTo>
                  <a:pt x="0" y="0"/>
                </a:moveTo>
                <a:lnTo>
                  <a:pt x="16984269" y="0"/>
                </a:lnTo>
                <a:lnTo>
                  <a:pt x="16984269" y="4571599"/>
                </a:lnTo>
                <a:lnTo>
                  <a:pt x="0" y="45715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2888586">
            <a:off x="3050953" y="674552"/>
            <a:ext cx="1507468" cy="895059"/>
          </a:xfrm>
          <a:custGeom>
            <a:avLst/>
            <a:gdLst/>
            <a:ahLst/>
            <a:cxnLst/>
            <a:rect l="l" t="t" r="r" b="b"/>
            <a:pathLst>
              <a:path w="1507468" h="895059">
                <a:moveTo>
                  <a:pt x="0" y="0"/>
                </a:moveTo>
                <a:lnTo>
                  <a:pt x="1507468" y="0"/>
                </a:lnTo>
                <a:lnTo>
                  <a:pt x="1507468" y="895059"/>
                </a:lnTo>
                <a:lnTo>
                  <a:pt x="0" y="89505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5432130" y="3632257"/>
            <a:ext cx="1193331" cy="1325924"/>
          </a:xfrm>
          <a:custGeom>
            <a:avLst/>
            <a:gdLst/>
            <a:ahLst/>
            <a:cxnLst/>
            <a:rect l="l" t="t" r="r" b="b"/>
            <a:pathLst>
              <a:path w="1193331" h="1325924">
                <a:moveTo>
                  <a:pt x="0" y="0"/>
                </a:moveTo>
                <a:lnTo>
                  <a:pt x="1193332" y="0"/>
                </a:lnTo>
                <a:lnTo>
                  <a:pt x="1193332" y="1325924"/>
                </a:lnTo>
                <a:lnTo>
                  <a:pt x="0" y="13259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2700000">
            <a:off x="-1097526" y="7476176"/>
            <a:ext cx="3912219" cy="3992060"/>
          </a:xfrm>
          <a:custGeom>
            <a:avLst/>
            <a:gdLst/>
            <a:ahLst/>
            <a:cxnLst/>
            <a:rect l="l" t="t" r="r" b="b"/>
            <a:pathLst>
              <a:path w="3912219" h="3992060">
                <a:moveTo>
                  <a:pt x="0" y="0"/>
                </a:moveTo>
                <a:lnTo>
                  <a:pt x="3912219" y="0"/>
                </a:lnTo>
                <a:lnTo>
                  <a:pt x="3912219" y="3992061"/>
                </a:lnTo>
                <a:lnTo>
                  <a:pt x="0" y="399206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7502294" y="966650"/>
            <a:ext cx="2477902" cy="310864"/>
          </a:xfrm>
          <a:custGeom>
            <a:avLst/>
            <a:gdLst/>
            <a:ahLst/>
            <a:cxnLst/>
            <a:rect l="l" t="t" r="r" b="b"/>
            <a:pathLst>
              <a:path w="2477902" h="310864">
                <a:moveTo>
                  <a:pt x="0" y="0"/>
                </a:moveTo>
                <a:lnTo>
                  <a:pt x="2477902" y="0"/>
                </a:lnTo>
                <a:lnTo>
                  <a:pt x="2477902" y="310864"/>
                </a:lnTo>
                <a:lnTo>
                  <a:pt x="0" y="31086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rot="-2273242">
            <a:off x="8633099" y="8747399"/>
            <a:ext cx="1021802" cy="1021802"/>
          </a:xfrm>
          <a:custGeom>
            <a:avLst/>
            <a:gdLst/>
            <a:ahLst/>
            <a:cxnLst/>
            <a:rect l="l" t="t" r="r" b="b"/>
            <a:pathLst>
              <a:path w="1021802" h="1021802">
                <a:moveTo>
                  <a:pt x="0" y="0"/>
                </a:moveTo>
                <a:lnTo>
                  <a:pt x="1021802" y="0"/>
                </a:lnTo>
                <a:lnTo>
                  <a:pt x="1021802" y="1021802"/>
                </a:lnTo>
                <a:lnTo>
                  <a:pt x="0" y="102180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4" name="TextBox 14"/>
          <p:cNvSpPr txBox="1"/>
          <p:nvPr/>
        </p:nvSpPr>
        <p:spPr>
          <a:xfrm>
            <a:off x="1955037" y="1498657"/>
            <a:ext cx="14670425" cy="2133600"/>
          </a:xfrm>
          <a:prstGeom prst="rect">
            <a:avLst/>
          </a:prstGeom>
        </p:spPr>
        <p:txBody>
          <a:bodyPr lIns="0" tIns="0" rIns="0" bIns="0" rtlCol="0" anchor="t">
            <a:spAutoFit/>
          </a:bodyPr>
          <a:lstStyle/>
          <a:p>
            <a:pPr algn="ctr">
              <a:lnSpc>
                <a:spcPts val="5550"/>
              </a:lnSpc>
            </a:pPr>
            <a:r>
              <a:rPr lang="en-US" sz="5000" spc="165">
                <a:solidFill>
                  <a:srgbClr val="0A1640"/>
                </a:solidFill>
                <a:latin typeface="Wedges"/>
              </a:rPr>
              <a:t>Komunikasi efektif dengan perempuan keluarga, masyarakat, sejawat dan profesi lain</a:t>
            </a:r>
          </a:p>
        </p:txBody>
      </p:sp>
      <p:sp>
        <p:nvSpPr>
          <p:cNvPr id="15" name="TextBox 15"/>
          <p:cNvSpPr txBox="1"/>
          <p:nvPr/>
        </p:nvSpPr>
        <p:spPr>
          <a:xfrm>
            <a:off x="2341944" y="4569747"/>
            <a:ext cx="13090186" cy="4311649"/>
          </a:xfrm>
          <a:prstGeom prst="rect">
            <a:avLst/>
          </a:prstGeom>
        </p:spPr>
        <p:txBody>
          <a:bodyPr lIns="0" tIns="0" rIns="0" bIns="0" rtlCol="0" anchor="t">
            <a:spAutoFit/>
          </a:bodyPr>
          <a:lstStyle/>
          <a:p>
            <a:pPr>
              <a:lnSpc>
                <a:spcPts val="4900"/>
              </a:lnSpc>
              <a:spcBef>
                <a:spcPct val="0"/>
              </a:spcBef>
            </a:pPr>
            <a:r>
              <a:rPr lang="en-US" sz="3500">
                <a:solidFill>
                  <a:srgbClr val="0A1640"/>
                </a:solidFill>
                <a:latin typeface="Sniglet"/>
              </a:rPr>
              <a:t>ada lima aspek yang harus dipahami dalam membangun komunikasi yang efektif:</a:t>
            </a:r>
          </a:p>
          <a:p>
            <a:pPr marL="755659" lvl="1" indent="-377829">
              <a:lnSpc>
                <a:spcPts val="4900"/>
              </a:lnSpc>
              <a:spcBef>
                <a:spcPct val="0"/>
              </a:spcBef>
              <a:buFont typeface="Arial"/>
              <a:buChar char="•"/>
            </a:pPr>
            <a:r>
              <a:rPr lang="en-US" sz="3500">
                <a:solidFill>
                  <a:srgbClr val="0A1640"/>
                </a:solidFill>
                <a:latin typeface="Sniglet"/>
              </a:rPr>
              <a:t> </a:t>
            </a:r>
            <a:r>
              <a:rPr lang="en-US" sz="3500">
                <a:solidFill>
                  <a:srgbClr val="0A1640"/>
                </a:solidFill>
                <a:latin typeface="Sniglet Bold"/>
              </a:rPr>
              <a:t>Kejelasan (Clarity)</a:t>
            </a:r>
          </a:p>
          <a:p>
            <a:pPr marL="755659" lvl="1" indent="-377829">
              <a:lnSpc>
                <a:spcPts val="4900"/>
              </a:lnSpc>
              <a:spcBef>
                <a:spcPct val="0"/>
              </a:spcBef>
              <a:buFont typeface="Arial"/>
              <a:buChar char="•"/>
            </a:pPr>
            <a:r>
              <a:rPr lang="en-US" sz="3500">
                <a:solidFill>
                  <a:srgbClr val="0A1640"/>
                </a:solidFill>
                <a:latin typeface="Sniglet Bold"/>
              </a:rPr>
              <a:t>Ketepatan (accuracy)</a:t>
            </a:r>
          </a:p>
          <a:p>
            <a:pPr marL="755659" lvl="1" indent="-377829">
              <a:lnSpc>
                <a:spcPts val="4900"/>
              </a:lnSpc>
              <a:spcBef>
                <a:spcPct val="0"/>
              </a:spcBef>
              <a:buFont typeface="Arial"/>
              <a:buChar char="•"/>
            </a:pPr>
            <a:r>
              <a:rPr lang="en-US" sz="3500">
                <a:solidFill>
                  <a:srgbClr val="0A1640"/>
                </a:solidFill>
                <a:latin typeface="Sniglet Bold"/>
              </a:rPr>
              <a:t>Konteks (contex)</a:t>
            </a:r>
          </a:p>
          <a:p>
            <a:pPr marL="755659" lvl="1" indent="-377829">
              <a:lnSpc>
                <a:spcPts val="4900"/>
              </a:lnSpc>
              <a:spcBef>
                <a:spcPct val="0"/>
              </a:spcBef>
              <a:buFont typeface="Arial"/>
              <a:buChar char="•"/>
            </a:pPr>
            <a:r>
              <a:rPr lang="en-US" sz="3500">
                <a:solidFill>
                  <a:srgbClr val="0A1640"/>
                </a:solidFill>
                <a:latin typeface="Sniglet Bold"/>
              </a:rPr>
              <a:t>Alur (Flow)</a:t>
            </a:r>
          </a:p>
          <a:p>
            <a:pPr marL="755659" lvl="1" indent="-377829">
              <a:lnSpc>
                <a:spcPts val="4900"/>
              </a:lnSpc>
              <a:spcBef>
                <a:spcPct val="0"/>
              </a:spcBef>
              <a:buFont typeface="Arial"/>
              <a:buChar char="•"/>
            </a:pPr>
            <a:r>
              <a:rPr lang="en-US" sz="3500">
                <a:solidFill>
                  <a:srgbClr val="0A1640"/>
                </a:solidFill>
                <a:latin typeface="Sniglet Bold"/>
              </a:rPr>
              <a:t>Budaya (culture)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xmlns=""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xmlns=""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5" name="Group 15"/>
          <p:cNvGrpSpPr/>
          <p:nvPr/>
        </p:nvGrpSpPr>
        <p:grpSpPr>
          <a:xfrm>
            <a:off x="15164201" y="6477329"/>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7763743"/>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256948" y="1331671"/>
            <a:ext cx="2186870" cy="1191585"/>
            <a:chOff x="0" y="0"/>
            <a:chExt cx="2915827" cy="1588780"/>
          </a:xfrm>
        </p:grpSpPr>
        <p:grpSp>
          <p:nvGrpSpPr>
            <p:cNvPr id="30" name="Group 30"/>
            <p:cNvGrpSpPr/>
            <p:nvPr/>
          </p:nvGrpSpPr>
          <p:grpSpPr>
            <a:xfrm>
              <a:off x="0" y="0"/>
              <a:ext cx="2915827" cy="1588780"/>
              <a:chOff x="0" y="0"/>
              <a:chExt cx="595553" cy="324506"/>
            </a:xfrm>
          </p:grpSpPr>
          <p:sp>
            <p:nvSpPr>
              <p:cNvPr id="31" name="Freeform 3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2" name="TextBox 32"/>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35707" y="117213"/>
              <a:ext cx="2664410" cy="1354354"/>
              <a:chOff x="0" y="0"/>
              <a:chExt cx="544201" cy="276625"/>
            </a:xfrm>
          </p:grpSpPr>
          <p:sp>
            <p:nvSpPr>
              <p:cNvPr id="34" name="Freeform 3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256948" y="2618086"/>
            <a:ext cx="2186870" cy="1191585"/>
            <a:chOff x="0" y="0"/>
            <a:chExt cx="2915827" cy="1588780"/>
          </a:xfrm>
        </p:grpSpPr>
        <p:grpSp>
          <p:nvGrpSpPr>
            <p:cNvPr id="37" name="Group 37"/>
            <p:cNvGrpSpPr/>
            <p:nvPr/>
          </p:nvGrpSpPr>
          <p:grpSpPr>
            <a:xfrm>
              <a:off x="0" y="0"/>
              <a:ext cx="2915827" cy="1588780"/>
              <a:chOff x="0" y="0"/>
              <a:chExt cx="595553" cy="324506"/>
            </a:xfrm>
          </p:grpSpPr>
          <p:sp>
            <p:nvSpPr>
              <p:cNvPr id="38" name="Freeform 38"/>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9" name="TextBox 39"/>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35707" y="117213"/>
              <a:ext cx="2664410" cy="1354354"/>
              <a:chOff x="0" y="0"/>
              <a:chExt cx="544201" cy="276625"/>
            </a:xfrm>
          </p:grpSpPr>
          <p:sp>
            <p:nvSpPr>
              <p:cNvPr id="41" name="Freeform 41"/>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256948" y="3904921"/>
            <a:ext cx="2186870" cy="1191585"/>
            <a:chOff x="0" y="0"/>
            <a:chExt cx="2915827" cy="1588780"/>
          </a:xfrm>
        </p:grpSpPr>
        <p:grpSp>
          <p:nvGrpSpPr>
            <p:cNvPr id="44" name="Group 44"/>
            <p:cNvGrpSpPr/>
            <p:nvPr/>
          </p:nvGrpSpPr>
          <p:grpSpPr>
            <a:xfrm>
              <a:off x="0" y="0"/>
              <a:ext cx="2915827" cy="1588780"/>
              <a:chOff x="0" y="0"/>
              <a:chExt cx="595553" cy="324506"/>
            </a:xfrm>
          </p:grpSpPr>
          <p:sp>
            <p:nvSpPr>
              <p:cNvPr id="45" name="Freeform 4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6" name="TextBox 46"/>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35707" y="117213"/>
              <a:ext cx="2664410" cy="1354354"/>
              <a:chOff x="0" y="0"/>
              <a:chExt cx="544201" cy="276625"/>
            </a:xfrm>
          </p:grpSpPr>
          <p:sp>
            <p:nvSpPr>
              <p:cNvPr id="48" name="Freeform 4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5190915"/>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28575"/>
                <a:ext cx="544201" cy="305200"/>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4382752" y="1690137"/>
            <a:ext cx="8864823" cy="1132923"/>
            <a:chOff x="0" y="0"/>
            <a:chExt cx="11819764" cy="1510563"/>
          </a:xfrm>
        </p:grpSpPr>
        <p:grpSp>
          <p:nvGrpSpPr>
            <p:cNvPr id="92" name="Group 92"/>
            <p:cNvGrpSpPr/>
            <p:nvPr/>
          </p:nvGrpSpPr>
          <p:grpSpPr>
            <a:xfrm>
              <a:off x="0" y="0"/>
              <a:ext cx="11819764" cy="1510563"/>
              <a:chOff x="0" y="0"/>
              <a:chExt cx="2557297" cy="326822"/>
            </a:xfrm>
          </p:grpSpPr>
          <p:sp>
            <p:nvSpPr>
              <p:cNvPr id="93" name="Freeform 93"/>
              <p:cNvSpPr/>
              <p:nvPr/>
            </p:nvSpPr>
            <p:spPr>
              <a:xfrm>
                <a:off x="0" y="0"/>
                <a:ext cx="2557297" cy="326822"/>
              </a:xfrm>
              <a:custGeom>
                <a:avLst/>
                <a:gdLst/>
                <a:ahLst/>
                <a:cxnLst/>
                <a:rect l="l" t="t" r="r" b="b"/>
                <a:pathLst>
                  <a:path w="2557297" h="326822">
                    <a:moveTo>
                      <a:pt x="101551" y="0"/>
                    </a:moveTo>
                    <a:lnTo>
                      <a:pt x="2455745" y="0"/>
                    </a:lnTo>
                    <a:cubicBezTo>
                      <a:pt x="2482678" y="0"/>
                      <a:pt x="2508509" y="10699"/>
                      <a:pt x="2527553" y="29744"/>
                    </a:cubicBezTo>
                    <a:cubicBezTo>
                      <a:pt x="2546598" y="48788"/>
                      <a:pt x="2557297" y="74618"/>
                      <a:pt x="2557297" y="101551"/>
                    </a:cubicBezTo>
                    <a:lnTo>
                      <a:pt x="2557297" y="225271"/>
                    </a:lnTo>
                    <a:cubicBezTo>
                      <a:pt x="2557297" y="281356"/>
                      <a:pt x="2511831" y="326822"/>
                      <a:pt x="2455745" y="326822"/>
                    </a:cubicBezTo>
                    <a:lnTo>
                      <a:pt x="101551" y="326822"/>
                    </a:lnTo>
                    <a:cubicBezTo>
                      <a:pt x="45466" y="326822"/>
                      <a:pt x="0" y="281356"/>
                      <a:pt x="0" y="225271"/>
                    </a:cubicBezTo>
                    <a:lnTo>
                      <a:pt x="0" y="101551"/>
                    </a:lnTo>
                    <a:cubicBezTo>
                      <a:pt x="0" y="45466"/>
                      <a:pt x="45466" y="0"/>
                      <a:pt x="101551"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47625"/>
                <a:ext cx="2557297" cy="374447"/>
              </a:xfrm>
              <a:prstGeom prst="rect">
                <a:avLst/>
              </a:prstGeom>
            </p:spPr>
            <p:txBody>
              <a:bodyPr lIns="39886" tIns="39886" rIns="39886" bIns="39886" rtlCol="0" anchor="ctr"/>
              <a:lstStyle/>
              <a:p>
                <a:pPr algn="ctr">
                  <a:lnSpc>
                    <a:spcPts val="2660"/>
                  </a:lnSpc>
                </a:pPr>
                <a:endParaRPr/>
              </a:p>
            </p:txBody>
          </p:sp>
        </p:grpSp>
        <p:sp>
          <p:nvSpPr>
            <p:cNvPr id="95" name="TextBox 95"/>
            <p:cNvSpPr txBox="1"/>
            <p:nvPr/>
          </p:nvSpPr>
          <p:spPr>
            <a:xfrm>
              <a:off x="658771" y="272682"/>
              <a:ext cx="10502223" cy="965200"/>
            </a:xfrm>
            <a:prstGeom prst="rect">
              <a:avLst/>
            </a:prstGeom>
          </p:spPr>
          <p:txBody>
            <a:bodyPr lIns="0" tIns="0" rIns="0" bIns="0" rtlCol="0" anchor="t">
              <a:spAutoFit/>
            </a:bodyPr>
            <a:lstStyle/>
            <a:p>
              <a:pPr marL="0" lvl="0" indent="0" algn="ctr">
                <a:lnSpc>
                  <a:spcPts val="2879"/>
                </a:lnSpc>
                <a:spcBef>
                  <a:spcPct val="0"/>
                </a:spcBef>
              </a:pPr>
              <a:r>
                <a:rPr lang="en-US" sz="2399">
                  <a:solidFill>
                    <a:srgbClr val="503D36"/>
                  </a:solidFill>
                  <a:latin typeface="More Sugar"/>
                </a:rPr>
                <a:t>KOMUNIKASI DENGAN PENDEKATAN TERAPEUTIK PADA PRAKTIK KEBIDANAN</a:t>
              </a:r>
            </a:p>
          </p:txBody>
        </p:sp>
      </p:grpSp>
      <p:sp>
        <p:nvSpPr>
          <p:cNvPr id="96" name="AutoShape 96"/>
          <p:cNvSpPr/>
          <p:nvPr/>
        </p:nvSpPr>
        <p:spPr>
          <a:xfrm>
            <a:off x="2230674" y="5877828"/>
            <a:ext cx="13559951" cy="0"/>
          </a:xfrm>
          <a:prstGeom prst="line">
            <a:avLst/>
          </a:prstGeom>
          <a:ln w="200025" cap="rnd">
            <a:solidFill>
              <a:srgbClr val="8CBAAD"/>
            </a:solidFill>
            <a:prstDash val="solid"/>
            <a:headEnd type="none" w="sm" len="sm"/>
            <a:tailEnd type="none" w="sm" len="sm"/>
          </a:ln>
        </p:spPr>
      </p:sp>
      <p:grpSp>
        <p:nvGrpSpPr>
          <p:cNvPr id="97" name="Group 97"/>
          <p:cNvGrpSpPr/>
          <p:nvPr/>
        </p:nvGrpSpPr>
        <p:grpSpPr>
          <a:xfrm>
            <a:off x="2509812" y="3804106"/>
            <a:ext cx="1704960" cy="1704960"/>
            <a:chOff x="0" y="0"/>
            <a:chExt cx="812800" cy="812800"/>
          </a:xfrm>
        </p:grpSpPr>
        <p:sp>
          <p:nvSpPr>
            <p:cNvPr id="98"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8462"/>
            </a:solidFill>
            <a:ln w="47625" cap="sq">
              <a:solidFill>
                <a:srgbClr val="E76262"/>
              </a:solidFill>
              <a:prstDash val="lgDash"/>
              <a:miter/>
            </a:ln>
          </p:spPr>
        </p:sp>
        <p:sp>
          <p:nvSpPr>
            <p:cNvPr id="99" name="TextBox 99"/>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6000">
                  <a:solidFill>
                    <a:srgbClr val="FCF4E8"/>
                  </a:solidFill>
                  <a:latin typeface="Sniglet"/>
                </a:rPr>
                <a:t>01</a:t>
              </a:r>
            </a:p>
          </p:txBody>
        </p:sp>
      </p:grpSp>
      <p:sp>
        <p:nvSpPr>
          <p:cNvPr id="100" name="TextBox 100"/>
          <p:cNvSpPr txBox="1"/>
          <p:nvPr/>
        </p:nvSpPr>
        <p:spPr>
          <a:xfrm>
            <a:off x="4457947" y="4241922"/>
            <a:ext cx="3485157" cy="1534529"/>
          </a:xfrm>
          <a:prstGeom prst="rect">
            <a:avLst/>
          </a:prstGeom>
        </p:spPr>
        <p:txBody>
          <a:bodyPr lIns="0" tIns="0" rIns="0" bIns="0" rtlCol="0" anchor="t">
            <a:spAutoFit/>
          </a:bodyPr>
          <a:lstStyle/>
          <a:p>
            <a:pPr marL="0" lvl="0" indent="0">
              <a:lnSpc>
                <a:spcPts val="2404"/>
              </a:lnSpc>
            </a:pPr>
            <a:r>
              <a:rPr lang="en-US" sz="2072">
                <a:solidFill>
                  <a:srgbClr val="503D36"/>
                </a:solidFill>
                <a:latin typeface="Sniglet"/>
              </a:rPr>
              <a:t>Meningkatkan tingkat kemandirian klien melalui proses realisasi diri, penerimaan diri dan rasa hormat terhadap diri sendiri</a:t>
            </a:r>
          </a:p>
        </p:txBody>
      </p:sp>
      <p:grpSp>
        <p:nvGrpSpPr>
          <p:cNvPr id="101" name="Group 101"/>
          <p:cNvGrpSpPr/>
          <p:nvPr/>
        </p:nvGrpSpPr>
        <p:grpSpPr>
          <a:xfrm>
            <a:off x="8404846" y="3810032"/>
            <a:ext cx="1704960" cy="1704960"/>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8462"/>
            </a:solidFill>
            <a:ln w="47625" cap="sq">
              <a:solidFill>
                <a:srgbClr val="E76262"/>
              </a:solidFill>
              <a:prstDash val="lgDash"/>
              <a:miter/>
            </a:ln>
          </p:spPr>
        </p:sp>
        <p:sp>
          <p:nvSpPr>
            <p:cNvPr id="103" name="TextBox 103"/>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6000">
                  <a:solidFill>
                    <a:srgbClr val="FCF4E8"/>
                  </a:solidFill>
                  <a:latin typeface="Sniglet"/>
                </a:rPr>
                <a:t>03</a:t>
              </a:r>
            </a:p>
          </p:txBody>
        </p:sp>
      </p:grpSp>
      <p:sp>
        <p:nvSpPr>
          <p:cNvPr id="104" name="TextBox 104"/>
          <p:cNvSpPr txBox="1"/>
          <p:nvPr/>
        </p:nvSpPr>
        <p:spPr>
          <a:xfrm>
            <a:off x="10354642" y="4251447"/>
            <a:ext cx="4014351" cy="1258812"/>
          </a:xfrm>
          <a:prstGeom prst="rect">
            <a:avLst/>
          </a:prstGeom>
        </p:spPr>
        <p:txBody>
          <a:bodyPr lIns="0" tIns="0" rIns="0" bIns="0" rtlCol="0" anchor="t">
            <a:spAutoFit/>
          </a:bodyPr>
          <a:lstStyle/>
          <a:p>
            <a:pPr marL="0" lvl="0" indent="0">
              <a:lnSpc>
                <a:spcPts val="2520"/>
              </a:lnSpc>
            </a:pPr>
            <a:r>
              <a:rPr lang="en-US" sz="2172">
                <a:solidFill>
                  <a:srgbClr val="503D36"/>
                </a:solidFill>
                <a:latin typeface="Sniglet"/>
              </a:rPr>
              <a:t>Kemampuan untuk membina hubungan interpersonal yang intim dan saling tergantung dan mencintai</a:t>
            </a:r>
          </a:p>
        </p:txBody>
      </p:sp>
      <p:grpSp>
        <p:nvGrpSpPr>
          <p:cNvPr id="105" name="Group 105"/>
          <p:cNvGrpSpPr/>
          <p:nvPr/>
        </p:nvGrpSpPr>
        <p:grpSpPr>
          <a:xfrm>
            <a:off x="4347704" y="6670247"/>
            <a:ext cx="1704960" cy="170496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8462"/>
            </a:solidFill>
            <a:ln w="47625" cap="sq">
              <a:solidFill>
                <a:srgbClr val="E76262"/>
              </a:solidFill>
              <a:prstDash val="lgDash"/>
              <a:miter/>
            </a:ln>
          </p:spPr>
        </p:sp>
        <p:sp>
          <p:nvSpPr>
            <p:cNvPr id="107" name="TextBox 107"/>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6000">
                  <a:solidFill>
                    <a:srgbClr val="FCF4E8"/>
                  </a:solidFill>
                  <a:latin typeface="Sniglet"/>
                </a:rPr>
                <a:t>02</a:t>
              </a:r>
            </a:p>
          </p:txBody>
        </p:sp>
      </p:grpSp>
      <p:sp>
        <p:nvSpPr>
          <p:cNvPr id="108" name="TextBox 108"/>
          <p:cNvSpPr txBox="1"/>
          <p:nvPr/>
        </p:nvSpPr>
        <p:spPr>
          <a:xfrm>
            <a:off x="6295838" y="7117587"/>
            <a:ext cx="3485157" cy="1088886"/>
          </a:xfrm>
          <a:prstGeom prst="rect">
            <a:avLst/>
          </a:prstGeom>
        </p:spPr>
        <p:txBody>
          <a:bodyPr lIns="0" tIns="0" rIns="0" bIns="0" rtlCol="0" anchor="t">
            <a:spAutoFit/>
          </a:bodyPr>
          <a:lstStyle/>
          <a:p>
            <a:pPr marL="0" lvl="0" indent="0">
              <a:lnSpc>
                <a:spcPts val="2868"/>
              </a:lnSpc>
            </a:pPr>
            <a:r>
              <a:rPr lang="en-US" sz="2472">
                <a:solidFill>
                  <a:srgbClr val="503D36"/>
                </a:solidFill>
                <a:latin typeface="Sniglet"/>
              </a:rPr>
              <a:t>Identitas diri yang jelas dan rasa integritas yang tinggi.</a:t>
            </a:r>
          </a:p>
        </p:txBody>
      </p:sp>
      <p:grpSp>
        <p:nvGrpSpPr>
          <p:cNvPr id="109" name="Group 109"/>
          <p:cNvGrpSpPr/>
          <p:nvPr/>
        </p:nvGrpSpPr>
        <p:grpSpPr>
          <a:xfrm>
            <a:off x="10242737" y="6676172"/>
            <a:ext cx="1704960" cy="1704960"/>
            <a:chOff x="0" y="0"/>
            <a:chExt cx="812800" cy="812800"/>
          </a:xfrm>
        </p:grpSpPr>
        <p:sp>
          <p:nvSpPr>
            <p:cNvPr id="110" name="Freeform 1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8462"/>
            </a:solidFill>
            <a:ln w="47625" cap="sq">
              <a:solidFill>
                <a:srgbClr val="E76262"/>
              </a:solidFill>
              <a:prstDash val="lgDash"/>
              <a:miter/>
            </a:ln>
          </p:spPr>
        </p:sp>
        <p:sp>
          <p:nvSpPr>
            <p:cNvPr id="111" name="TextBox 111"/>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6000">
                  <a:solidFill>
                    <a:srgbClr val="FCF4E8"/>
                  </a:solidFill>
                  <a:latin typeface="Sniglet"/>
                </a:rPr>
                <a:t>04</a:t>
              </a:r>
            </a:p>
          </p:txBody>
        </p:sp>
      </p:grpSp>
      <p:sp>
        <p:nvSpPr>
          <p:cNvPr id="112" name="TextBox 112"/>
          <p:cNvSpPr txBox="1"/>
          <p:nvPr/>
        </p:nvSpPr>
        <p:spPr>
          <a:xfrm>
            <a:off x="12195347" y="6899548"/>
            <a:ext cx="3485157" cy="1839329"/>
          </a:xfrm>
          <a:prstGeom prst="rect">
            <a:avLst/>
          </a:prstGeom>
        </p:spPr>
        <p:txBody>
          <a:bodyPr lIns="0" tIns="0" rIns="0" bIns="0" rtlCol="0" anchor="t">
            <a:spAutoFit/>
          </a:bodyPr>
          <a:lstStyle/>
          <a:p>
            <a:pPr marL="0" lvl="0" indent="0">
              <a:lnSpc>
                <a:spcPts val="2404"/>
              </a:lnSpc>
            </a:pPr>
            <a:r>
              <a:rPr lang="en-US" sz="2072">
                <a:solidFill>
                  <a:srgbClr val="503D36"/>
                </a:solidFill>
                <a:latin typeface="Sniglet"/>
              </a:rPr>
              <a:t>Meningkatkan kesejahteraan klien dengan peningkatan fungsi dan kemampuan memuaskan kebutuhan serta mencapai tujuan personal yang realistik</a:t>
            </a:r>
          </a:p>
        </p:txBody>
      </p:sp>
      <p:sp>
        <p:nvSpPr>
          <p:cNvPr id="113" name="Freeform 113"/>
          <p:cNvSpPr/>
          <p:nvPr/>
        </p:nvSpPr>
        <p:spPr>
          <a:xfrm>
            <a:off x="2457021" y="845296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6">
              <a:extLst>
                <a:ext uri="{96DAC541-7B7A-43D3-8B79-37D633B846F1}">
                  <asvg:svgBlip xmlns:asvg="http://schemas.microsoft.com/office/drawing/2016/SVG/main" xmlns="" r:embed="rId7"/>
                </a:ext>
              </a:extLst>
            </a:blip>
            <a:stretch>
              <a:fillRect t="-112263"/>
            </a:stretch>
          </a:blipFill>
        </p:spPr>
      </p:sp>
      <p:sp>
        <p:nvSpPr>
          <p:cNvPr id="114" name="Freeform 114"/>
          <p:cNvSpPr/>
          <p:nvPr/>
        </p:nvSpPr>
        <p:spPr>
          <a:xfrm rot="-9714938" flipH="1">
            <a:off x="7073939" y="3410129"/>
            <a:ext cx="487406" cy="421706"/>
          </a:xfrm>
          <a:custGeom>
            <a:avLst/>
            <a:gdLst/>
            <a:ahLst/>
            <a:cxnLst/>
            <a:rect l="l" t="t" r="r" b="b"/>
            <a:pathLst>
              <a:path w="487406" h="421706">
                <a:moveTo>
                  <a:pt x="487406" y="0"/>
                </a:moveTo>
                <a:lnTo>
                  <a:pt x="0" y="0"/>
                </a:lnTo>
                <a:lnTo>
                  <a:pt x="0" y="421706"/>
                </a:lnTo>
                <a:lnTo>
                  <a:pt x="487406" y="421706"/>
                </a:lnTo>
                <a:lnTo>
                  <a:pt x="487406" y="0"/>
                </a:lnTo>
                <a:close/>
              </a:path>
            </a:pathLst>
          </a:custGeom>
          <a:blipFill>
            <a:blip r:embed="rId8">
              <a:extLst>
                <a:ext uri="{96DAC541-7B7A-43D3-8B79-37D633B846F1}">
                  <asvg:svgBlip xmlns:asvg="http://schemas.microsoft.com/office/drawing/2016/SVG/main" xmlns="" r:embed="rId9"/>
                </a:ext>
              </a:extLst>
            </a:blip>
            <a:stretch>
              <a:fillRect l="-30358" t="-44641"/>
            </a:stretch>
          </a:blipFill>
        </p:spPr>
      </p:sp>
      <p:sp>
        <p:nvSpPr>
          <p:cNvPr id="115" name="Freeform 115"/>
          <p:cNvSpPr/>
          <p:nvPr/>
        </p:nvSpPr>
        <p:spPr>
          <a:xfrm>
            <a:off x="14368993" y="470852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6">
              <a:extLst>
                <a:ext uri="{96DAC541-7B7A-43D3-8B79-37D633B846F1}">
                  <asvg:svgBlip xmlns:asvg="http://schemas.microsoft.com/office/drawing/2016/SVG/main" xmlns="" r:embed="rId7"/>
                </a:ext>
              </a:extLst>
            </a:blip>
            <a:stretch>
              <a:fillRect t="-112263"/>
            </a:stretch>
          </a:blipFill>
        </p:spPr>
      </p:sp>
      <p:sp>
        <p:nvSpPr>
          <p:cNvPr id="116" name="Freeform 116"/>
          <p:cNvSpPr/>
          <p:nvPr/>
        </p:nvSpPr>
        <p:spPr>
          <a:xfrm rot="-5506325">
            <a:off x="2546023" y="6899478"/>
            <a:ext cx="1149928" cy="791862"/>
          </a:xfrm>
          <a:custGeom>
            <a:avLst/>
            <a:gdLst/>
            <a:ahLst/>
            <a:cxnLst/>
            <a:rect l="l" t="t" r="r" b="b"/>
            <a:pathLst>
              <a:path w="1149928" h="791862">
                <a:moveTo>
                  <a:pt x="0" y="0"/>
                </a:moveTo>
                <a:lnTo>
                  <a:pt x="1149928" y="0"/>
                </a:lnTo>
                <a:lnTo>
                  <a:pt x="1149928" y="791862"/>
                </a:lnTo>
                <a:lnTo>
                  <a:pt x="0" y="791862"/>
                </a:lnTo>
                <a:lnTo>
                  <a:pt x="0" y="0"/>
                </a:lnTo>
                <a:close/>
              </a:path>
            </a:pathLst>
          </a:custGeom>
          <a:blipFill>
            <a:blip r:embed="rId10"/>
            <a:stretch>
              <a:fillRect l="-243756" t="-443434" r="-99762"/>
            </a:stretch>
          </a:blipFill>
        </p:spPr>
      </p:sp>
      <p:grpSp>
        <p:nvGrpSpPr>
          <p:cNvPr id="117" name="Group 117"/>
          <p:cNvGrpSpPr/>
          <p:nvPr/>
        </p:nvGrpSpPr>
        <p:grpSpPr>
          <a:xfrm>
            <a:off x="594866" y="1690137"/>
            <a:ext cx="1232729" cy="7134324"/>
            <a:chOff x="0" y="0"/>
            <a:chExt cx="1643639" cy="9512432"/>
          </a:xfrm>
        </p:grpSpPr>
        <p:sp>
          <p:nvSpPr>
            <p:cNvPr id="118" name="TextBox 118"/>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9" name="TextBox 119"/>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0" name="TextBox 120"/>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1" name="TextBox 121"/>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2" name="TextBox 122"/>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3" name="TextBox 123"/>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4" name="TextBox 124"/>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5" name="TextBox 125"/>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6" name="TextBox 126"/>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27" name="Group 127"/>
          <p:cNvGrpSpPr/>
          <p:nvPr/>
        </p:nvGrpSpPr>
        <p:grpSpPr>
          <a:xfrm>
            <a:off x="3028628" y="1610580"/>
            <a:ext cx="963599" cy="1354512"/>
            <a:chOff x="0" y="0"/>
            <a:chExt cx="1284799" cy="1806016"/>
          </a:xfrm>
        </p:grpSpPr>
        <p:sp>
          <p:nvSpPr>
            <p:cNvPr id="128" name="Freeform 128"/>
            <p:cNvSpPr/>
            <p:nvPr/>
          </p:nvSpPr>
          <p:spPr>
            <a:xfrm>
              <a:off x="453500" y="692023"/>
              <a:ext cx="831299" cy="1113993"/>
            </a:xfrm>
            <a:custGeom>
              <a:avLst/>
              <a:gdLst/>
              <a:ahLst/>
              <a:cxnLst/>
              <a:rect l="l" t="t" r="r" b="b"/>
              <a:pathLst>
                <a:path w="831299" h="1113993">
                  <a:moveTo>
                    <a:pt x="0" y="0"/>
                  </a:moveTo>
                  <a:lnTo>
                    <a:pt x="831299" y="0"/>
                  </a:lnTo>
                  <a:lnTo>
                    <a:pt x="831299" y="1113993"/>
                  </a:lnTo>
                  <a:lnTo>
                    <a:pt x="0" y="1113993"/>
                  </a:lnTo>
                  <a:lnTo>
                    <a:pt x="0" y="0"/>
                  </a:lnTo>
                  <a:close/>
                </a:path>
              </a:pathLst>
            </a:custGeom>
            <a:blipFill>
              <a:blip r:embed="rId11"/>
              <a:stretch>
                <a:fillRect l="-100000" t="-49648" b="-54100"/>
              </a:stretch>
            </a:blipFill>
          </p:spPr>
        </p:sp>
        <p:sp>
          <p:nvSpPr>
            <p:cNvPr id="129" name="Freeform 129"/>
            <p:cNvSpPr/>
            <p:nvPr/>
          </p:nvSpPr>
          <p:spPr>
            <a:xfrm>
              <a:off x="0" y="162869"/>
              <a:ext cx="663923" cy="889699"/>
            </a:xfrm>
            <a:custGeom>
              <a:avLst/>
              <a:gdLst/>
              <a:ahLst/>
              <a:cxnLst/>
              <a:rect l="l" t="t" r="r" b="b"/>
              <a:pathLst>
                <a:path w="663923" h="889699">
                  <a:moveTo>
                    <a:pt x="0" y="0"/>
                  </a:moveTo>
                  <a:lnTo>
                    <a:pt x="663923" y="0"/>
                  </a:lnTo>
                  <a:lnTo>
                    <a:pt x="663923" y="889699"/>
                  </a:lnTo>
                  <a:lnTo>
                    <a:pt x="0" y="889699"/>
                  </a:lnTo>
                  <a:lnTo>
                    <a:pt x="0" y="0"/>
                  </a:lnTo>
                  <a:close/>
                </a:path>
              </a:pathLst>
            </a:custGeom>
            <a:blipFill>
              <a:blip r:embed="rId11"/>
              <a:stretch>
                <a:fillRect l="-100000" t="-49648" b="-54100"/>
              </a:stretch>
            </a:blipFill>
          </p:spPr>
        </p:sp>
        <p:sp>
          <p:nvSpPr>
            <p:cNvPr id="130" name="Freeform 130"/>
            <p:cNvSpPr/>
            <p:nvPr/>
          </p:nvSpPr>
          <p:spPr>
            <a:xfrm>
              <a:off x="808739" y="0"/>
              <a:ext cx="453500" cy="607718"/>
            </a:xfrm>
            <a:custGeom>
              <a:avLst/>
              <a:gdLst/>
              <a:ahLst/>
              <a:cxnLst/>
              <a:rect l="l" t="t" r="r" b="b"/>
              <a:pathLst>
                <a:path w="453500" h="607718">
                  <a:moveTo>
                    <a:pt x="0" y="0"/>
                  </a:moveTo>
                  <a:lnTo>
                    <a:pt x="453499" y="0"/>
                  </a:lnTo>
                  <a:lnTo>
                    <a:pt x="453499" y="607718"/>
                  </a:lnTo>
                  <a:lnTo>
                    <a:pt x="0" y="607718"/>
                  </a:lnTo>
                  <a:lnTo>
                    <a:pt x="0" y="0"/>
                  </a:lnTo>
                  <a:close/>
                </a:path>
              </a:pathLst>
            </a:custGeom>
            <a:blipFill>
              <a:blip r:embed="rId11"/>
              <a:stretch>
                <a:fillRect l="-100000" t="-49648" b="-54100"/>
              </a:stretch>
            </a:blipFill>
          </p:spPr>
        </p:sp>
      </p:grpSp>
      <p:grpSp>
        <p:nvGrpSpPr>
          <p:cNvPr id="131" name="Group 131"/>
          <p:cNvGrpSpPr/>
          <p:nvPr/>
        </p:nvGrpSpPr>
        <p:grpSpPr>
          <a:xfrm>
            <a:off x="13642231" y="1610580"/>
            <a:ext cx="934311" cy="1354512"/>
            <a:chOff x="0" y="0"/>
            <a:chExt cx="1245748" cy="1806016"/>
          </a:xfrm>
        </p:grpSpPr>
        <p:sp>
          <p:nvSpPr>
            <p:cNvPr id="132" name="Freeform 132"/>
            <p:cNvSpPr/>
            <p:nvPr/>
          </p:nvSpPr>
          <p:spPr>
            <a:xfrm>
              <a:off x="0" y="692023"/>
              <a:ext cx="831299" cy="1113993"/>
            </a:xfrm>
            <a:custGeom>
              <a:avLst/>
              <a:gdLst/>
              <a:ahLst/>
              <a:cxnLst/>
              <a:rect l="l" t="t" r="r" b="b"/>
              <a:pathLst>
                <a:path w="831299" h="1113993">
                  <a:moveTo>
                    <a:pt x="0" y="0"/>
                  </a:moveTo>
                  <a:lnTo>
                    <a:pt x="831299" y="0"/>
                  </a:lnTo>
                  <a:lnTo>
                    <a:pt x="831299" y="1113993"/>
                  </a:lnTo>
                  <a:lnTo>
                    <a:pt x="0" y="1113993"/>
                  </a:lnTo>
                  <a:lnTo>
                    <a:pt x="0" y="0"/>
                  </a:lnTo>
                  <a:close/>
                </a:path>
              </a:pathLst>
            </a:custGeom>
            <a:blipFill>
              <a:blip r:embed="rId11"/>
              <a:stretch>
                <a:fillRect l="-100000" t="-49648" b="-54100"/>
              </a:stretch>
            </a:blipFill>
          </p:spPr>
        </p:sp>
        <p:sp>
          <p:nvSpPr>
            <p:cNvPr id="133" name="Freeform 133"/>
            <p:cNvSpPr/>
            <p:nvPr/>
          </p:nvSpPr>
          <p:spPr>
            <a:xfrm>
              <a:off x="581825" y="162869"/>
              <a:ext cx="663923" cy="889699"/>
            </a:xfrm>
            <a:custGeom>
              <a:avLst/>
              <a:gdLst/>
              <a:ahLst/>
              <a:cxnLst/>
              <a:rect l="l" t="t" r="r" b="b"/>
              <a:pathLst>
                <a:path w="663923" h="889699">
                  <a:moveTo>
                    <a:pt x="0" y="0"/>
                  </a:moveTo>
                  <a:lnTo>
                    <a:pt x="663923" y="0"/>
                  </a:lnTo>
                  <a:lnTo>
                    <a:pt x="663923" y="889699"/>
                  </a:lnTo>
                  <a:lnTo>
                    <a:pt x="0" y="889699"/>
                  </a:lnTo>
                  <a:lnTo>
                    <a:pt x="0" y="0"/>
                  </a:lnTo>
                  <a:close/>
                </a:path>
              </a:pathLst>
            </a:custGeom>
            <a:blipFill>
              <a:blip r:embed="rId11"/>
              <a:stretch>
                <a:fillRect l="-100000" t="-49648" b="-54100"/>
              </a:stretch>
            </a:blipFill>
          </p:spPr>
        </p:sp>
        <p:sp>
          <p:nvSpPr>
            <p:cNvPr id="134" name="Freeform 134"/>
            <p:cNvSpPr/>
            <p:nvPr/>
          </p:nvSpPr>
          <p:spPr>
            <a:xfrm>
              <a:off x="45606" y="0"/>
              <a:ext cx="453500" cy="607718"/>
            </a:xfrm>
            <a:custGeom>
              <a:avLst/>
              <a:gdLst/>
              <a:ahLst/>
              <a:cxnLst/>
              <a:rect l="l" t="t" r="r" b="b"/>
              <a:pathLst>
                <a:path w="453500" h="607718">
                  <a:moveTo>
                    <a:pt x="0" y="0"/>
                  </a:moveTo>
                  <a:lnTo>
                    <a:pt x="453500" y="0"/>
                  </a:lnTo>
                  <a:lnTo>
                    <a:pt x="453500" y="607718"/>
                  </a:lnTo>
                  <a:lnTo>
                    <a:pt x="0" y="607718"/>
                  </a:lnTo>
                  <a:lnTo>
                    <a:pt x="0" y="0"/>
                  </a:lnTo>
                  <a:close/>
                </a:path>
              </a:pathLst>
            </a:custGeom>
            <a:blipFill>
              <a:blip r:embed="rId11"/>
              <a:stretch>
                <a:fillRect l="-100000" t="-49648" b="-54100"/>
              </a:stretch>
            </a:blipFill>
          </p:spPr>
        </p:sp>
      </p:grpSp>
      <p:sp>
        <p:nvSpPr>
          <p:cNvPr id="135" name="Freeform 135"/>
          <p:cNvSpPr/>
          <p:nvPr/>
        </p:nvSpPr>
        <p:spPr>
          <a:xfrm rot="-5262132" flipV="1">
            <a:off x="14688839" y="3219958"/>
            <a:ext cx="1149928" cy="791862"/>
          </a:xfrm>
          <a:custGeom>
            <a:avLst/>
            <a:gdLst/>
            <a:ahLst/>
            <a:cxnLst/>
            <a:rect l="l" t="t" r="r" b="b"/>
            <a:pathLst>
              <a:path w="1149928" h="791862">
                <a:moveTo>
                  <a:pt x="0" y="791862"/>
                </a:moveTo>
                <a:lnTo>
                  <a:pt x="1149928" y="791862"/>
                </a:lnTo>
                <a:lnTo>
                  <a:pt x="1149928" y="0"/>
                </a:lnTo>
                <a:lnTo>
                  <a:pt x="0" y="0"/>
                </a:lnTo>
                <a:lnTo>
                  <a:pt x="0" y="791862"/>
                </a:lnTo>
                <a:close/>
              </a:path>
            </a:pathLst>
          </a:custGeom>
          <a:blipFill>
            <a:blip r:embed="rId10"/>
            <a:stretch>
              <a:fillRect l="-243756" t="-443434" r="-99762"/>
            </a:stretch>
          </a:blipFill>
        </p:spPr>
      </p:sp>
      <p:sp>
        <p:nvSpPr>
          <p:cNvPr id="136" name="Freeform 136"/>
          <p:cNvSpPr/>
          <p:nvPr/>
        </p:nvSpPr>
        <p:spPr>
          <a:xfrm rot="-9714938" flipH="1">
            <a:off x="13003872" y="3410129"/>
            <a:ext cx="487406" cy="421706"/>
          </a:xfrm>
          <a:custGeom>
            <a:avLst/>
            <a:gdLst/>
            <a:ahLst/>
            <a:cxnLst/>
            <a:rect l="l" t="t" r="r" b="b"/>
            <a:pathLst>
              <a:path w="487406" h="421706">
                <a:moveTo>
                  <a:pt x="487406" y="0"/>
                </a:moveTo>
                <a:lnTo>
                  <a:pt x="0" y="0"/>
                </a:lnTo>
                <a:lnTo>
                  <a:pt x="0" y="421706"/>
                </a:lnTo>
                <a:lnTo>
                  <a:pt x="487406" y="421706"/>
                </a:lnTo>
                <a:lnTo>
                  <a:pt x="487406" y="0"/>
                </a:lnTo>
                <a:close/>
              </a:path>
            </a:pathLst>
          </a:custGeom>
          <a:blipFill>
            <a:blip r:embed="rId8">
              <a:extLst>
                <a:ext uri="{96DAC541-7B7A-43D3-8B79-37D633B846F1}">
                  <asvg:svgBlip xmlns:asvg="http://schemas.microsoft.com/office/drawing/2016/SVG/main" xmlns="" r:embed="rId9"/>
                </a:ext>
              </a:extLst>
            </a:blip>
            <a:stretch>
              <a:fillRect l="-30358" t="-44641"/>
            </a:stretch>
          </a:blipFill>
        </p:spPr>
      </p:sp>
      <p:sp>
        <p:nvSpPr>
          <p:cNvPr id="137" name="Freeform 137"/>
          <p:cNvSpPr/>
          <p:nvPr/>
        </p:nvSpPr>
        <p:spPr>
          <a:xfrm rot="-9714938" flipH="1">
            <a:off x="8926824" y="6276436"/>
            <a:ext cx="487406" cy="421706"/>
          </a:xfrm>
          <a:custGeom>
            <a:avLst/>
            <a:gdLst/>
            <a:ahLst/>
            <a:cxnLst/>
            <a:rect l="l" t="t" r="r" b="b"/>
            <a:pathLst>
              <a:path w="487406" h="421706">
                <a:moveTo>
                  <a:pt x="487405" y="0"/>
                </a:moveTo>
                <a:lnTo>
                  <a:pt x="0" y="0"/>
                </a:lnTo>
                <a:lnTo>
                  <a:pt x="0" y="421706"/>
                </a:lnTo>
                <a:lnTo>
                  <a:pt x="487405" y="421706"/>
                </a:lnTo>
                <a:lnTo>
                  <a:pt x="487405" y="0"/>
                </a:lnTo>
                <a:close/>
              </a:path>
            </a:pathLst>
          </a:custGeom>
          <a:blipFill>
            <a:blip r:embed="rId8">
              <a:extLst>
                <a:ext uri="{96DAC541-7B7A-43D3-8B79-37D633B846F1}">
                  <asvg:svgBlip xmlns:asvg="http://schemas.microsoft.com/office/drawing/2016/SVG/main" xmlns="" r:embed="rId9"/>
                </a:ext>
              </a:extLst>
            </a:blip>
            <a:stretch>
              <a:fillRect l="-30358" t="-44641"/>
            </a:stretch>
          </a:blipFill>
        </p:spPr>
      </p:sp>
      <p:sp>
        <p:nvSpPr>
          <p:cNvPr id="138" name="Freeform 138"/>
          <p:cNvSpPr/>
          <p:nvPr/>
        </p:nvSpPr>
        <p:spPr>
          <a:xfrm rot="-9714938" flipH="1">
            <a:off x="14826332" y="6276436"/>
            <a:ext cx="487406" cy="421706"/>
          </a:xfrm>
          <a:custGeom>
            <a:avLst/>
            <a:gdLst/>
            <a:ahLst/>
            <a:cxnLst/>
            <a:rect l="l" t="t" r="r" b="b"/>
            <a:pathLst>
              <a:path w="487406" h="421706">
                <a:moveTo>
                  <a:pt x="487406" y="0"/>
                </a:moveTo>
                <a:lnTo>
                  <a:pt x="0" y="0"/>
                </a:lnTo>
                <a:lnTo>
                  <a:pt x="0" y="421706"/>
                </a:lnTo>
                <a:lnTo>
                  <a:pt x="487406" y="421706"/>
                </a:lnTo>
                <a:lnTo>
                  <a:pt x="487406" y="0"/>
                </a:lnTo>
                <a:close/>
              </a:path>
            </a:pathLst>
          </a:custGeom>
          <a:blipFill>
            <a:blip r:embed="rId8">
              <a:extLst>
                <a:ext uri="{96DAC541-7B7A-43D3-8B79-37D633B846F1}">
                  <asvg:svgBlip xmlns:asvg="http://schemas.microsoft.com/office/drawing/2016/SVG/main" xmlns="" r:embed="rId9"/>
                </a:ext>
              </a:extLst>
            </a:blip>
            <a:stretch>
              <a:fillRect l="-30358" t="-44641"/>
            </a:stretch>
          </a:blipFill>
        </p:spPr>
      </p:sp>
      <p:sp>
        <p:nvSpPr>
          <p:cNvPr id="139" name="TextBox 139"/>
          <p:cNvSpPr txBox="1"/>
          <p:nvPr/>
        </p:nvSpPr>
        <p:spPr>
          <a:xfrm>
            <a:off x="3258499" y="2747857"/>
            <a:ext cx="11670506" cy="873125"/>
          </a:xfrm>
          <a:prstGeom prst="rect">
            <a:avLst/>
          </a:prstGeom>
        </p:spPr>
        <p:txBody>
          <a:bodyPr lIns="0" tIns="0" rIns="0" bIns="0" rtlCol="0" anchor="t">
            <a:spAutoFit/>
          </a:bodyPr>
          <a:lstStyle/>
          <a:p>
            <a:pPr algn="ctr">
              <a:lnSpc>
                <a:spcPts val="7000"/>
              </a:lnSpc>
            </a:pPr>
            <a:r>
              <a:rPr lang="en-US" sz="5000">
                <a:solidFill>
                  <a:srgbClr val="503D36"/>
                </a:solidFill>
                <a:latin typeface="Alyssum"/>
              </a:rPr>
              <a:t>fungsi komunikasi terapeutik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asvg="http://schemas.microsoft.com/office/drawing/2016/SVG/main" xmlns=""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a:off x="2155996" y="5143500"/>
            <a:ext cx="5400700" cy="4219297"/>
          </a:xfrm>
          <a:custGeom>
            <a:avLst/>
            <a:gdLst/>
            <a:ahLst/>
            <a:cxnLst/>
            <a:rect l="l" t="t" r="r" b="b"/>
            <a:pathLst>
              <a:path w="5400700" h="4219297">
                <a:moveTo>
                  <a:pt x="0" y="0"/>
                </a:moveTo>
                <a:lnTo>
                  <a:pt x="5400700" y="0"/>
                </a:lnTo>
                <a:lnTo>
                  <a:pt x="5400700" y="4219297"/>
                </a:lnTo>
                <a:lnTo>
                  <a:pt x="0" y="4219297"/>
                </a:lnTo>
                <a:lnTo>
                  <a:pt x="0" y="0"/>
                </a:lnTo>
                <a:close/>
              </a:path>
            </a:pathLst>
          </a:custGeom>
          <a:blipFill>
            <a:blip r:embed="rId11"/>
            <a:stretch>
              <a:fillRect/>
            </a:stretch>
          </a:blipFill>
        </p:spPr>
      </p:sp>
      <p:sp>
        <p:nvSpPr>
          <p:cNvPr id="19" name="TextBox 19"/>
          <p:cNvSpPr txBox="1"/>
          <p:nvPr/>
        </p:nvSpPr>
        <p:spPr>
          <a:xfrm>
            <a:off x="10727922" y="1747315"/>
            <a:ext cx="6029706" cy="6915150"/>
          </a:xfrm>
          <a:prstGeom prst="rect">
            <a:avLst/>
          </a:prstGeom>
        </p:spPr>
        <p:txBody>
          <a:bodyPr lIns="0" tIns="0" rIns="0" bIns="0" rtlCol="0" anchor="t">
            <a:spAutoFit/>
          </a:bodyPr>
          <a:lstStyle/>
          <a:p>
            <a:pPr>
              <a:lnSpc>
                <a:spcPts val="4200"/>
              </a:lnSpc>
            </a:pPr>
            <a:r>
              <a:rPr lang="en-US" sz="3000">
                <a:solidFill>
                  <a:srgbClr val="000000"/>
                </a:solidFill>
                <a:latin typeface="Amaranth"/>
              </a:rPr>
              <a:t>Isi komunikasi teraupetik yaitu tentang diagnosa penyakit, manfaat, urgensinya tindakan medis, resiko, komplikasi yang mungkin dapat terjadi, prosedur alternatif yang dapat dilakukan, konsekuensi yang dapat terjadi apabila tidak dilakukan tindakan medis, prognosis penyakit, dampak yang ditimbulkan dari tindakan medis serta keberhasilan atau ketidakberhasilan dari tindakan medis tersebut.</a:t>
            </a:r>
          </a:p>
        </p:txBody>
      </p:sp>
      <p:sp>
        <p:nvSpPr>
          <p:cNvPr id="20" name="TextBox 20"/>
          <p:cNvSpPr txBox="1"/>
          <p:nvPr/>
        </p:nvSpPr>
        <p:spPr>
          <a:xfrm rot="-336527">
            <a:off x="2003408" y="2211203"/>
            <a:ext cx="6386001" cy="2626360"/>
          </a:xfrm>
          <a:prstGeom prst="rect">
            <a:avLst/>
          </a:prstGeom>
        </p:spPr>
        <p:txBody>
          <a:bodyPr lIns="0" tIns="0" rIns="0" bIns="0" rtlCol="0" anchor="t">
            <a:spAutoFit/>
          </a:bodyPr>
          <a:lstStyle/>
          <a:p>
            <a:pPr algn="ctr">
              <a:lnSpc>
                <a:spcPts val="21256"/>
              </a:lnSpc>
            </a:pPr>
            <a:r>
              <a:rPr lang="en-US" sz="15183">
                <a:solidFill>
                  <a:srgbClr val="000000"/>
                </a:solidFill>
                <a:latin typeface="Better Together Script"/>
              </a:rPr>
              <a:t>Hello!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CDD0"/>
        </a:solidFill>
        <a:effectLst/>
      </p:bgPr>
    </p:bg>
    <p:spTree>
      <p:nvGrpSpPr>
        <p:cNvPr id="1" name=""/>
        <p:cNvGrpSpPr/>
        <p:nvPr/>
      </p:nvGrpSpPr>
      <p:grpSpPr>
        <a:xfrm>
          <a:off x="0" y="0"/>
          <a:ext cx="0" cy="0"/>
          <a:chOff x="0" y="0"/>
          <a:chExt cx="0" cy="0"/>
        </a:xfrm>
      </p:grpSpPr>
      <p:sp>
        <p:nvSpPr>
          <p:cNvPr id="2" name="Freeform 2"/>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81830" y="603303"/>
            <a:ext cx="17305627" cy="9141278"/>
            <a:chOff x="0" y="0"/>
            <a:chExt cx="4557861" cy="2407579"/>
          </a:xfrm>
        </p:grpSpPr>
        <p:sp>
          <p:nvSpPr>
            <p:cNvPr id="4" name="Freeform 4"/>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557861" cy="244567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879543" y="842924"/>
            <a:ext cx="8510200" cy="1904157"/>
          </a:xfrm>
          <a:custGeom>
            <a:avLst/>
            <a:gdLst/>
            <a:ahLst/>
            <a:cxnLst/>
            <a:rect l="l" t="t" r="r" b="b"/>
            <a:pathLst>
              <a:path w="8510200" h="1904157">
                <a:moveTo>
                  <a:pt x="0" y="0"/>
                </a:moveTo>
                <a:lnTo>
                  <a:pt x="8510201" y="0"/>
                </a:lnTo>
                <a:lnTo>
                  <a:pt x="8510201" y="1904157"/>
                </a:lnTo>
                <a:lnTo>
                  <a:pt x="0" y="19041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3485586" y="6286500"/>
            <a:ext cx="3773714" cy="2971800"/>
          </a:xfrm>
          <a:custGeom>
            <a:avLst/>
            <a:gdLst/>
            <a:ahLst/>
            <a:cxnLst/>
            <a:rect l="l" t="t" r="r" b="b"/>
            <a:pathLst>
              <a:path w="3773714" h="2971800">
                <a:moveTo>
                  <a:pt x="0" y="0"/>
                </a:moveTo>
                <a:lnTo>
                  <a:pt x="3773714" y="0"/>
                </a:lnTo>
                <a:lnTo>
                  <a:pt x="3773714" y="2971800"/>
                </a:lnTo>
                <a:lnTo>
                  <a:pt x="0" y="2971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502384" y="1023393"/>
            <a:ext cx="2756916" cy="4114800"/>
          </a:xfrm>
          <a:custGeom>
            <a:avLst/>
            <a:gdLst/>
            <a:ahLst/>
            <a:cxnLst/>
            <a:rect l="l" t="t" r="r" b="b"/>
            <a:pathLst>
              <a:path w="2756916" h="4114800">
                <a:moveTo>
                  <a:pt x="0" y="0"/>
                </a:moveTo>
                <a:lnTo>
                  <a:pt x="2756916" y="0"/>
                </a:lnTo>
                <a:lnTo>
                  <a:pt x="275691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1028700" y="2703687"/>
            <a:ext cx="10851246" cy="6356985"/>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Glacial Indifference"/>
              </a:rPr>
              <a:t>Perempuan berhak untuk mengekspresikan dan mengembangkan potensi dan kemampuan yang ada dalam dirinya. Adapun peran langsung yang dapat dilakukan oleh perempuan adalah peran sebagai seorang anak, istri, ibu, dan peran sebagai anggota masyarakat. Dalam posisi sebagai anggota masyarakat, perempuan dan laki-laki memiliki hak dan kewajiban yang sama, berhak menerima perlakuan yang baik dari masyarakat dan berkewajiban menciptakan masyarakat yang sehat</a:t>
            </a:r>
          </a:p>
        </p:txBody>
      </p:sp>
      <p:sp>
        <p:nvSpPr>
          <p:cNvPr id="10" name="TextBox 10"/>
          <p:cNvSpPr txBox="1"/>
          <p:nvPr/>
        </p:nvSpPr>
        <p:spPr>
          <a:xfrm>
            <a:off x="4879543" y="1020937"/>
            <a:ext cx="8606043" cy="1749425"/>
          </a:xfrm>
          <a:prstGeom prst="rect">
            <a:avLst/>
          </a:prstGeom>
        </p:spPr>
        <p:txBody>
          <a:bodyPr lIns="0" tIns="0" rIns="0" bIns="0" rtlCol="0" anchor="t">
            <a:spAutoFit/>
          </a:bodyPr>
          <a:lstStyle/>
          <a:p>
            <a:pPr algn="ctr">
              <a:lnSpc>
                <a:spcPts val="7000"/>
              </a:lnSpc>
            </a:pPr>
            <a:r>
              <a:rPr lang="en-US" sz="5000">
                <a:solidFill>
                  <a:srgbClr val="000000"/>
                </a:solidFill>
                <a:latin typeface="Sniglet"/>
              </a:rPr>
              <a:t>Edukasi kepada perempuan, keluarga dan masyarakat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cap="sq">
              <a:solidFill>
                <a:srgbClr val="1E3F48"/>
              </a:solidFill>
              <a:prstDash val="solid"/>
              <a:miter/>
            </a:ln>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0775654" y="5143500"/>
            <a:ext cx="9448343" cy="5616757"/>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400634" y="5428244"/>
            <a:ext cx="8436357" cy="5844796"/>
          </a:xfrm>
          <a:custGeom>
            <a:avLst/>
            <a:gdLst/>
            <a:ahLst/>
            <a:cxnLst/>
            <a:rect l="l" t="t" r="r" b="b"/>
            <a:pathLst>
              <a:path w="8436357" h="5844796">
                <a:moveTo>
                  <a:pt x="0" y="0"/>
                </a:moveTo>
                <a:lnTo>
                  <a:pt x="8436357" y="0"/>
                </a:lnTo>
                <a:lnTo>
                  <a:pt x="8436357" y="5844796"/>
                </a:lnTo>
                <a:lnTo>
                  <a:pt x="0" y="58447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2483456" y="2365012"/>
            <a:ext cx="13321088" cy="3658211"/>
          </a:xfrm>
          <a:prstGeom prst="rect">
            <a:avLst/>
          </a:prstGeom>
        </p:spPr>
        <p:txBody>
          <a:bodyPr lIns="0" tIns="0" rIns="0" bIns="0" rtlCol="0" anchor="t">
            <a:spAutoFit/>
          </a:bodyPr>
          <a:lstStyle/>
          <a:p>
            <a:pPr algn="ctr">
              <a:lnSpc>
                <a:spcPts val="14797"/>
              </a:lnSpc>
            </a:pPr>
            <a:r>
              <a:rPr lang="en-US" sz="10569">
                <a:solidFill>
                  <a:srgbClr val="01070A"/>
                </a:solidFill>
                <a:latin typeface="Carelia"/>
              </a:rPr>
              <a:t>Thank's For Watching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Freeform 2"/>
          <p:cNvSpPr/>
          <p:nvPr/>
        </p:nvSpPr>
        <p:spPr>
          <a:xfrm rot="-5400000">
            <a:off x="-327166" y="4502883"/>
            <a:ext cx="3306413" cy="1281235"/>
          </a:xfrm>
          <a:custGeom>
            <a:avLst/>
            <a:gdLst/>
            <a:ahLst/>
            <a:cxnLst/>
            <a:rect l="l" t="t" r="r" b="b"/>
            <a:pathLst>
              <a:path w="3306413" h="1281235">
                <a:moveTo>
                  <a:pt x="0" y="0"/>
                </a:moveTo>
                <a:lnTo>
                  <a:pt x="3306413" y="0"/>
                </a:lnTo>
                <a:lnTo>
                  <a:pt x="3306413" y="1281234"/>
                </a:lnTo>
                <a:lnTo>
                  <a:pt x="0" y="12812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85423" y="8137397"/>
            <a:ext cx="1281235" cy="2683215"/>
          </a:xfrm>
          <a:custGeom>
            <a:avLst/>
            <a:gdLst/>
            <a:ahLst/>
            <a:cxnLst/>
            <a:rect l="l" t="t" r="r" b="b"/>
            <a:pathLst>
              <a:path w="1281235" h="2683215">
                <a:moveTo>
                  <a:pt x="0" y="0"/>
                </a:moveTo>
                <a:lnTo>
                  <a:pt x="1281235" y="0"/>
                </a:lnTo>
                <a:lnTo>
                  <a:pt x="1281235" y="2683215"/>
                </a:lnTo>
                <a:lnTo>
                  <a:pt x="0" y="26832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680620" y="-519795"/>
            <a:ext cx="1281235" cy="2683215"/>
          </a:xfrm>
          <a:custGeom>
            <a:avLst/>
            <a:gdLst/>
            <a:ahLst/>
            <a:cxnLst/>
            <a:rect l="l" t="t" r="r" b="b"/>
            <a:pathLst>
              <a:path w="1281235" h="2683215">
                <a:moveTo>
                  <a:pt x="0" y="2683215"/>
                </a:moveTo>
                <a:lnTo>
                  <a:pt x="1281235" y="2683215"/>
                </a:lnTo>
                <a:lnTo>
                  <a:pt x="1281235" y="0"/>
                </a:lnTo>
                <a:lnTo>
                  <a:pt x="0" y="0"/>
                </a:lnTo>
                <a:lnTo>
                  <a:pt x="0" y="2683215"/>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321238" y="-943637"/>
            <a:ext cx="2853421" cy="12174275"/>
            <a:chOff x="0" y="0"/>
            <a:chExt cx="751518" cy="3206393"/>
          </a:xfrm>
        </p:grpSpPr>
        <p:sp>
          <p:nvSpPr>
            <p:cNvPr id="6" name="Freeform 6"/>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sp>
        <p:sp>
          <p:nvSpPr>
            <p:cNvPr id="7" name="TextBox 7"/>
            <p:cNvSpPr txBox="1"/>
            <p:nvPr/>
          </p:nvSpPr>
          <p:spPr>
            <a:xfrm>
              <a:off x="0" y="-28575"/>
              <a:ext cx="751518" cy="3234968"/>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9228907" y="973457"/>
            <a:ext cx="687996" cy="6879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9231536" y="2163420"/>
            <a:ext cx="687996" cy="68799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4" name="Group 14"/>
          <p:cNvGrpSpPr/>
          <p:nvPr/>
        </p:nvGrpSpPr>
        <p:grpSpPr>
          <a:xfrm>
            <a:off x="9195640" y="3441966"/>
            <a:ext cx="687996" cy="68799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7" name="Group 17"/>
          <p:cNvGrpSpPr/>
          <p:nvPr/>
        </p:nvGrpSpPr>
        <p:grpSpPr>
          <a:xfrm>
            <a:off x="9151872" y="4995238"/>
            <a:ext cx="687996" cy="68799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20" name="Group 20"/>
          <p:cNvGrpSpPr/>
          <p:nvPr/>
        </p:nvGrpSpPr>
        <p:grpSpPr>
          <a:xfrm>
            <a:off x="9151872" y="6635734"/>
            <a:ext cx="687996" cy="68799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a:off x="9187768" y="8076206"/>
            <a:ext cx="687996" cy="68799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26" name="AutoShape 26"/>
          <p:cNvSpPr/>
          <p:nvPr/>
        </p:nvSpPr>
        <p:spPr>
          <a:xfrm flipH="1" flipV="1">
            <a:off x="7668050" y="808124"/>
            <a:ext cx="33338" cy="8670753"/>
          </a:xfrm>
          <a:prstGeom prst="line">
            <a:avLst/>
          </a:prstGeom>
          <a:ln w="66675" cap="rnd">
            <a:solidFill>
              <a:srgbClr val="C65750"/>
            </a:solidFill>
            <a:prstDash val="solid"/>
            <a:headEnd type="oval" w="lg" len="lg"/>
            <a:tailEnd type="oval" w="lg" len="lg"/>
          </a:ln>
        </p:spPr>
      </p:sp>
      <p:sp>
        <p:nvSpPr>
          <p:cNvPr id="27" name="Freeform 27"/>
          <p:cNvSpPr/>
          <p:nvPr/>
        </p:nvSpPr>
        <p:spPr>
          <a:xfrm rot="-5400000">
            <a:off x="11671388" y="4996817"/>
            <a:ext cx="11175825" cy="293365"/>
          </a:xfrm>
          <a:custGeom>
            <a:avLst/>
            <a:gdLst/>
            <a:ahLst/>
            <a:cxnLst/>
            <a:rect l="l" t="t" r="r" b="b"/>
            <a:pathLst>
              <a:path w="11175825" h="293365">
                <a:moveTo>
                  <a:pt x="0" y="0"/>
                </a:moveTo>
                <a:lnTo>
                  <a:pt x="11175824" y="0"/>
                </a:lnTo>
                <a:lnTo>
                  <a:pt x="11175824" y="293366"/>
                </a:lnTo>
                <a:lnTo>
                  <a:pt x="0" y="293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a:off x="307766" y="4732014"/>
            <a:ext cx="822972" cy="822972"/>
          </a:xfrm>
          <a:custGeom>
            <a:avLst/>
            <a:gdLst/>
            <a:ahLst/>
            <a:cxnLst/>
            <a:rect l="l" t="t" r="r" b="b"/>
            <a:pathLst>
              <a:path w="822972" h="822972">
                <a:moveTo>
                  <a:pt x="0" y="0"/>
                </a:moveTo>
                <a:lnTo>
                  <a:pt x="822972" y="0"/>
                </a:lnTo>
                <a:lnTo>
                  <a:pt x="822972" y="822972"/>
                </a:lnTo>
                <a:lnTo>
                  <a:pt x="0" y="822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TextBox 29"/>
          <p:cNvSpPr txBox="1"/>
          <p:nvPr/>
        </p:nvSpPr>
        <p:spPr>
          <a:xfrm rot="-5400000">
            <a:off x="-1543452" y="4114800"/>
            <a:ext cx="9001420" cy="2057400"/>
          </a:xfrm>
          <a:prstGeom prst="rect">
            <a:avLst/>
          </a:prstGeom>
        </p:spPr>
        <p:txBody>
          <a:bodyPr lIns="0" tIns="0" rIns="0" bIns="0" rtlCol="0" anchor="t">
            <a:spAutoFit/>
          </a:bodyPr>
          <a:lstStyle/>
          <a:p>
            <a:pPr algn="ctr">
              <a:lnSpc>
                <a:spcPts val="16800"/>
              </a:lnSpc>
              <a:spcBef>
                <a:spcPct val="0"/>
              </a:spcBef>
            </a:pPr>
            <a:r>
              <a:rPr lang="en-US" sz="12000">
                <a:solidFill>
                  <a:srgbClr val="FFF8EF"/>
                </a:solidFill>
                <a:latin typeface="Candal"/>
              </a:rPr>
              <a:t>TABLE OF</a:t>
            </a:r>
          </a:p>
        </p:txBody>
      </p:sp>
      <p:sp>
        <p:nvSpPr>
          <p:cNvPr id="30" name="TextBox 30"/>
          <p:cNvSpPr txBox="1"/>
          <p:nvPr/>
        </p:nvSpPr>
        <p:spPr>
          <a:xfrm rot="-5400000">
            <a:off x="1137625" y="3260725"/>
            <a:ext cx="9001420" cy="3765551"/>
          </a:xfrm>
          <a:prstGeom prst="rect">
            <a:avLst/>
          </a:prstGeom>
        </p:spPr>
        <p:txBody>
          <a:bodyPr lIns="0" tIns="0" rIns="0" bIns="0" rtlCol="0" anchor="t">
            <a:spAutoFit/>
          </a:bodyPr>
          <a:lstStyle/>
          <a:p>
            <a:pPr algn="ctr">
              <a:lnSpc>
                <a:spcPts val="30799"/>
              </a:lnSpc>
              <a:spcBef>
                <a:spcPct val="0"/>
              </a:spcBef>
            </a:pPr>
            <a:r>
              <a:rPr lang="en-US" sz="21999">
                <a:solidFill>
                  <a:srgbClr val="0A1F30"/>
                </a:solidFill>
                <a:latin typeface="Vintage Moon"/>
              </a:rPr>
              <a:t>Contents</a:t>
            </a:r>
          </a:p>
        </p:txBody>
      </p:sp>
      <p:sp>
        <p:nvSpPr>
          <p:cNvPr id="31" name="TextBox 31"/>
          <p:cNvSpPr txBox="1"/>
          <p:nvPr/>
        </p:nvSpPr>
        <p:spPr>
          <a:xfrm>
            <a:off x="9185139" y="1010775"/>
            <a:ext cx="775532" cy="487926"/>
          </a:xfrm>
          <a:prstGeom prst="rect">
            <a:avLst/>
          </a:prstGeom>
        </p:spPr>
        <p:txBody>
          <a:bodyPr lIns="0" tIns="0" rIns="0" bIns="0" rtlCol="0" anchor="t">
            <a:spAutoFit/>
          </a:bodyPr>
          <a:lstStyle/>
          <a:p>
            <a:pPr algn="ctr">
              <a:lnSpc>
                <a:spcPts val="4087"/>
              </a:lnSpc>
              <a:spcBef>
                <a:spcPct val="0"/>
              </a:spcBef>
            </a:pPr>
            <a:r>
              <a:rPr lang="en-US" sz="2919">
                <a:solidFill>
                  <a:srgbClr val="FFF8EF"/>
                </a:solidFill>
                <a:latin typeface="Candal"/>
              </a:rPr>
              <a:t>01</a:t>
            </a:r>
          </a:p>
        </p:txBody>
      </p:sp>
      <p:sp>
        <p:nvSpPr>
          <p:cNvPr id="32" name="TextBox 32"/>
          <p:cNvSpPr txBox="1"/>
          <p:nvPr/>
        </p:nvSpPr>
        <p:spPr>
          <a:xfrm>
            <a:off x="10142145" y="990600"/>
            <a:ext cx="5434592" cy="850900"/>
          </a:xfrm>
          <a:prstGeom prst="rect">
            <a:avLst/>
          </a:prstGeom>
        </p:spPr>
        <p:txBody>
          <a:bodyPr lIns="0" tIns="0" rIns="0" bIns="0" rtlCol="0" anchor="t">
            <a:spAutoFit/>
          </a:bodyPr>
          <a:lstStyle/>
          <a:p>
            <a:pPr>
              <a:lnSpc>
                <a:spcPts val="3499"/>
              </a:lnSpc>
              <a:spcBef>
                <a:spcPct val="0"/>
              </a:spcBef>
            </a:pPr>
            <a:r>
              <a:rPr lang="en-US" sz="2499">
                <a:solidFill>
                  <a:srgbClr val="0A1F30"/>
                </a:solidFill>
                <a:latin typeface="Candal"/>
              </a:rPr>
              <a:t>Konsep dasar komunikasi dan konseling</a:t>
            </a:r>
          </a:p>
        </p:txBody>
      </p:sp>
      <p:sp>
        <p:nvSpPr>
          <p:cNvPr id="33" name="TextBox 33"/>
          <p:cNvSpPr txBox="1"/>
          <p:nvPr/>
        </p:nvSpPr>
        <p:spPr>
          <a:xfrm>
            <a:off x="9187768" y="2200738"/>
            <a:ext cx="775532" cy="487926"/>
          </a:xfrm>
          <a:prstGeom prst="rect">
            <a:avLst/>
          </a:prstGeom>
        </p:spPr>
        <p:txBody>
          <a:bodyPr lIns="0" tIns="0" rIns="0" bIns="0" rtlCol="0" anchor="t">
            <a:spAutoFit/>
          </a:bodyPr>
          <a:lstStyle/>
          <a:p>
            <a:pPr algn="ctr">
              <a:lnSpc>
                <a:spcPts val="4087"/>
              </a:lnSpc>
              <a:spcBef>
                <a:spcPct val="0"/>
              </a:spcBef>
            </a:pPr>
            <a:r>
              <a:rPr lang="en-US" sz="2919">
                <a:solidFill>
                  <a:srgbClr val="FFF8EF"/>
                </a:solidFill>
                <a:latin typeface="Candal"/>
              </a:rPr>
              <a:t>02</a:t>
            </a:r>
          </a:p>
        </p:txBody>
      </p:sp>
      <p:sp>
        <p:nvSpPr>
          <p:cNvPr id="34" name="TextBox 34"/>
          <p:cNvSpPr txBox="1"/>
          <p:nvPr/>
        </p:nvSpPr>
        <p:spPr>
          <a:xfrm>
            <a:off x="10159424" y="2275914"/>
            <a:ext cx="5434592" cy="850900"/>
          </a:xfrm>
          <a:prstGeom prst="rect">
            <a:avLst/>
          </a:prstGeom>
        </p:spPr>
        <p:txBody>
          <a:bodyPr lIns="0" tIns="0" rIns="0" bIns="0" rtlCol="0" anchor="t">
            <a:spAutoFit/>
          </a:bodyPr>
          <a:lstStyle/>
          <a:p>
            <a:pPr>
              <a:lnSpc>
                <a:spcPts val="3499"/>
              </a:lnSpc>
              <a:spcBef>
                <a:spcPct val="0"/>
              </a:spcBef>
            </a:pPr>
            <a:r>
              <a:rPr lang="en-US" sz="2499">
                <a:solidFill>
                  <a:srgbClr val="0A1F30"/>
                </a:solidFill>
                <a:latin typeface="Candal"/>
              </a:rPr>
              <a:t>Prinsip hubungan antar manusia</a:t>
            </a:r>
          </a:p>
        </p:txBody>
      </p:sp>
      <p:sp>
        <p:nvSpPr>
          <p:cNvPr id="35" name="TextBox 35"/>
          <p:cNvSpPr txBox="1"/>
          <p:nvPr/>
        </p:nvSpPr>
        <p:spPr>
          <a:xfrm>
            <a:off x="9151872" y="3479284"/>
            <a:ext cx="775532" cy="487926"/>
          </a:xfrm>
          <a:prstGeom prst="rect">
            <a:avLst/>
          </a:prstGeom>
        </p:spPr>
        <p:txBody>
          <a:bodyPr lIns="0" tIns="0" rIns="0" bIns="0" rtlCol="0" anchor="t">
            <a:spAutoFit/>
          </a:bodyPr>
          <a:lstStyle/>
          <a:p>
            <a:pPr algn="ctr">
              <a:lnSpc>
                <a:spcPts val="4087"/>
              </a:lnSpc>
              <a:spcBef>
                <a:spcPct val="0"/>
              </a:spcBef>
            </a:pPr>
            <a:r>
              <a:rPr lang="en-US" sz="2919">
                <a:solidFill>
                  <a:srgbClr val="FFF8EF"/>
                </a:solidFill>
                <a:latin typeface="Candal"/>
              </a:rPr>
              <a:t>03</a:t>
            </a:r>
          </a:p>
        </p:txBody>
      </p:sp>
      <p:sp>
        <p:nvSpPr>
          <p:cNvPr id="36" name="TextBox 36"/>
          <p:cNvSpPr txBox="1"/>
          <p:nvPr/>
        </p:nvSpPr>
        <p:spPr>
          <a:xfrm>
            <a:off x="10159424" y="3521635"/>
            <a:ext cx="6347643" cy="1289050"/>
          </a:xfrm>
          <a:prstGeom prst="rect">
            <a:avLst/>
          </a:prstGeom>
        </p:spPr>
        <p:txBody>
          <a:bodyPr lIns="0" tIns="0" rIns="0" bIns="0" rtlCol="0" anchor="t">
            <a:spAutoFit/>
          </a:bodyPr>
          <a:lstStyle/>
          <a:p>
            <a:pPr>
              <a:lnSpc>
                <a:spcPts val="3499"/>
              </a:lnSpc>
              <a:spcBef>
                <a:spcPct val="0"/>
              </a:spcBef>
            </a:pPr>
            <a:r>
              <a:rPr lang="en-US" sz="2499">
                <a:solidFill>
                  <a:srgbClr val="0A1F30"/>
                </a:solidFill>
                <a:latin typeface="Candal"/>
              </a:rPr>
              <a:t>Komunikasi InterPersonal/ Konseling (KIP/K) dalam praktik kebidanan</a:t>
            </a:r>
          </a:p>
        </p:txBody>
      </p:sp>
      <p:sp>
        <p:nvSpPr>
          <p:cNvPr id="37" name="TextBox 37"/>
          <p:cNvSpPr txBox="1"/>
          <p:nvPr/>
        </p:nvSpPr>
        <p:spPr>
          <a:xfrm>
            <a:off x="9108104" y="5032556"/>
            <a:ext cx="775532" cy="487926"/>
          </a:xfrm>
          <a:prstGeom prst="rect">
            <a:avLst/>
          </a:prstGeom>
        </p:spPr>
        <p:txBody>
          <a:bodyPr lIns="0" tIns="0" rIns="0" bIns="0" rtlCol="0" anchor="t">
            <a:spAutoFit/>
          </a:bodyPr>
          <a:lstStyle/>
          <a:p>
            <a:pPr algn="ctr">
              <a:lnSpc>
                <a:spcPts val="4087"/>
              </a:lnSpc>
              <a:spcBef>
                <a:spcPct val="0"/>
              </a:spcBef>
            </a:pPr>
            <a:r>
              <a:rPr lang="en-US" sz="2919">
                <a:solidFill>
                  <a:srgbClr val="FFF8EF"/>
                </a:solidFill>
                <a:latin typeface="Candal"/>
              </a:rPr>
              <a:t>04</a:t>
            </a:r>
          </a:p>
        </p:txBody>
      </p:sp>
      <p:sp>
        <p:nvSpPr>
          <p:cNvPr id="38" name="TextBox 38"/>
          <p:cNvSpPr txBox="1"/>
          <p:nvPr/>
        </p:nvSpPr>
        <p:spPr>
          <a:xfrm>
            <a:off x="10159424" y="5042081"/>
            <a:ext cx="6953194" cy="1289050"/>
          </a:xfrm>
          <a:prstGeom prst="rect">
            <a:avLst/>
          </a:prstGeom>
        </p:spPr>
        <p:txBody>
          <a:bodyPr lIns="0" tIns="0" rIns="0" bIns="0" rtlCol="0" anchor="t">
            <a:spAutoFit/>
          </a:bodyPr>
          <a:lstStyle/>
          <a:p>
            <a:pPr>
              <a:lnSpc>
                <a:spcPts val="3499"/>
              </a:lnSpc>
              <a:spcBef>
                <a:spcPct val="0"/>
              </a:spcBef>
            </a:pPr>
            <a:r>
              <a:rPr lang="en-US" sz="2499">
                <a:solidFill>
                  <a:srgbClr val="0A1F30"/>
                </a:solidFill>
                <a:latin typeface="Candal"/>
              </a:rPr>
              <a:t>Komunikasi yang efektif dengan perempuan, keluarga, masyarakat, sejawat dan profesi lain</a:t>
            </a:r>
          </a:p>
        </p:txBody>
      </p:sp>
      <p:sp>
        <p:nvSpPr>
          <p:cNvPr id="39" name="TextBox 39"/>
          <p:cNvSpPr txBox="1"/>
          <p:nvPr/>
        </p:nvSpPr>
        <p:spPr>
          <a:xfrm>
            <a:off x="9108104" y="6673052"/>
            <a:ext cx="775532" cy="487926"/>
          </a:xfrm>
          <a:prstGeom prst="rect">
            <a:avLst/>
          </a:prstGeom>
        </p:spPr>
        <p:txBody>
          <a:bodyPr lIns="0" tIns="0" rIns="0" bIns="0" rtlCol="0" anchor="t">
            <a:spAutoFit/>
          </a:bodyPr>
          <a:lstStyle/>
          <a:p>
            <a:pPr algn="ctr">
              <a:lnSpc>
                <a:spcPts val="4087"/>
              </a:lnSpc>
              <a:spcBef>
                <a:spcPct val="0"/>
              </a:spcBef>
            </a:pPr>
            <a:r>
              <a:rPr lang="en-US" sz="2919">
                <a:solidFill>
                  <a:srgbClr val="FFF8EF"/>
                </a:solidFill>
                <a:latin typeface="Candal"/>
              </a:rPr>
              <a:t>05</a:t>
            </a:r>
          </a:p>
        </p:txBody>
      </p:sp>
      <p:sp>
        <p:nvSpPr>
          <p:cNvPr id="40" name="TextBox 40"/>
          <p:cNvSpPr txBox="1"/>
          <p:nvPr/>
        </p:nvSpPr>
        <p:spPr>
          <a:xfrm>
            <a:off x="10142145" y="6721656"/>
            <a:ext cx="6970472" cy="850900"/>
          </a:xfrm>
          <a:prstGeom prst="rect">
            <a:avLst/>
          </a:prstGeom>
        </p:spPr>
        <p:txBody>
          <a:bodyPr lIns="0" tIns="0" rIns="0" bIns="0" rtlCol="0" anchor="t">
            <a:spAutoFit/>
          </a:bodyPr>
          <a:lstStyle/>
          <a:p>
            <a:pPr>
              <a:lnSpc>
                <a:spcPts val="3499"/>
              </a:lnSpc>
              <a:spcBef>
                <a:spcPct val="0"/>
              </a:spcBef>
            </a:pPr>
            <a:r>
              <a:rPr lang="en-US" sz="2499">
                <a:solidFill>
                  <a:srgbClr val="0A1F30"/>
                </a:solidFill>
                <a:latin typeface="Candal"/>
              </a:rPr>
              <a:t>Komunikasi dengan pendekatan terapeutik pada praktik kebidanan</a:t>
            </a:r>
          </a:p>
        </p:txBody>
      </p:sp>
      <p:sp>
        <p:nvSpPr>
          <p:cNvPr id="41" name="TextBox 41"/>
          <p:cNvSpPr txBox="1"/>
          <p:nvPr/>
        </p:nvSpPr>
        <p:spPr>
          <a:xfrm>
            <a:off x="9144000" y="8113524"/>
            <a:ext cx="775532" cy="487926"/>
          </a:xfrm>
          <a:prstGeom prst="rect">
            <a:avLst/>
          </a:prstGeom>
        </p:spPr>
        <p:txBody>
          <a:bodyPr lIns="0" tIns="0" rIns="0" bIns="0" rtlCol="0" anchor="t">
            <a:spAutoFit/>
          </a:bodyPr>
          <a:lstStyle/>
          <a:p>
            <a:pPr algn="ctr">
              <a:lnSpc>
                <a:spcPts val="4087"/>
              </a:lnSpc>
              <a:spcBef>
                <a:spcPct val="0"/>
              </a:spcBef>
            </a:pPr>
            <a:r>
              <a:rPr lang="en-US" sz="2919">
                <a:solidFill>
                  <a:srgbClr val="FFF8EF"/>
                </a:solidFill>
                <a:latin typeface="Candal"/>
              </a:rPr>
              <a:t>06</a:t>
            </a:r>
          </a:p>
        </p:txBody>
      </p:sp>
      <p:sp>
        <p:nvSpPr>
          <p:cNvPr id="42" name="TextBox 42"/>
          <p:cNvSpPr txBox="1"/>
          <p:nvPr/>
        </p:nvSpPr>
        <p:spPr>
          <a:xfrm>
            <a:off x="10159424" y="8155874"/>
            <a:ext cx="5434592" cy="850900"/>
          </a:xfrm>
          <a:prstGeom prst="rect">
            <a:avLst/>
          </a:prstGeom>
        </p:spPr>
        <p:txBody>
          <a:bodyPr lIns="0" tIns="0" rIns="0" bIns="0" rtlCol="0" anchor="t">
            <a:spAutoFit/>
          </a:bodyPr>
          <a:lstStyle/>
          <a:p>
            <a:pPr>
              <a:lnSpc>
                <a:spcPts val="3499"/>
              </a:lnSpc>
              <a:spcBef>
                <a:spcPct val="0"/>
              </a:spcBef>
            </a:pPr>
            <a:r>
              <a:rPr lang="en-US" sz="2499">
                <a:solidFill>
                  <a:srgbClr val="0A1F30"/>
                </a:solidFill>
                <a:latin typeface="Candal"/>
              </a:rPr>
              <a:t>Edukasi kepada perempuan, keluarga dan masyarakat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AutoShape 2"/>
          <p:cNvSpPr/>
          <p:nvPr/>
        </p:nvSpPr>
        <p:spPr>
          <a:xfrm>
            <a:off x="4543820" y="2672936"/>
            <a:ext cx="9200359" cy="0"/>
          </a:xfrm>
          <a:prstGeom prst="line">
            <a:avLst/>
          </a:prstGeom>
          <a:ln w="66675" cap="rnd">
            <a:solidFill>
              <a:srgbClr val="C65750"/>
            </a:solidFill>
            <a:prstDash val="solid"/>
            <a:headEnd type="oval" w="lg" len="lg"/>
            <a:tailEnd type="oval" w="lg" len="lg"/>
          </a:ln>
        </p:spPr>
      </p:sp>
      <p:sp>
        <p:nvSpPr>
          <p:cNvPr id="3" name="Freeform 3"/>
          <p:cNvSpPr/>
          <p:nvPr/>
        </p:nvSpPr>
        <p:spPr>
          <a:xfrm flipH="1">
            <a:off x="-1768085" y="582199"/>
            <a:ext cx="4303059" cy="4114800"/>
          </a:xfrm>
          <a:custGeom>
            <a:avLst/>
            <a:gdLst/>
            <a:ahLst/>
            <a:cxnLst/>
            <a:rect l="l" t="t" r="r" b="b"/>
            <a:pathLst>
              <a:path w="4303059" h="4114800">
                <a:moveTo>
                  <a:pt x="4303059" y="0"/>
                </a:moveTo>
                <a:lnTo>
                  <a:pt x="0" y="0"/>
                </a:lnTo>
                <a:lnTo>
                  <a:pt x="0" y="4114800"/>
                </a:lnTo>
                <a:lnTo>
                  <a:pt x="4303059" y="4114800"/>
                </a:lnTo>
                <a:lnTo>
                  <a:pt x="430305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5349231" y="-919122"/>
            <a:ext cx="3350800" cy="4702877"/>
          </a:xfrm>
          <a:custGeom>
            <a:avLst/>
            <a:gdLst/>
            <a:ahLst/>
            <a:cxnLst/>
            <a:rect l="l" t="t" r="r" b="b"/>
            <a:pathLst>
              <a:path w="3350800" h="4702877">
                <a:moveTo>
                  <a:pt x="0" y="0"/>
                </a:moveTo>
                <a:lnTo>
                  <a:pt x="3350799" y="0"/>
                </a:lnTo>
                <a:lnTo>
                  <a:pt x="3350799" y="4702877"/>
                </a:lnTo>
                <a:lnTo>
                  <a:pt x="0" y="47028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a:grpSpLocks noChangeAspect="1"/>
          </p:cNvGrpSpPr>
          <p:nvPr/>
        </p:nvGrpSpPr>
        <p:grpSpPr>
          <a:xfrm>
            <a:off x="1674386" y="3519455"/>
            <a:ext cx="5738868" cy="5738845"/>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99" r="-24999"/>
              </a:stretch>
            </a:blipFill>
          </p:spPr>
        </p:sp>
      </p:grpSp>
      <p:grpSp>
        <p:nvGrpSpPr>
          <p:cNvPr id="7" name="Group 7"/>
          <p:cNvGrpSpPr>
            <a:grpSpLocks noChangeAspect="1"/>
          </p:cNvGrpSpPr>
          <p:nvPr/>
        </p:nvGrpSpPr>
        <p:grpSpPr>
          <a:xfrm>
            <a:off x="626173" y="2639599"/>
            <a:ext cx="2896557" cy="2896557"/>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8EF"/>
            </a:solidFill>
          </p:spPr>
        </p:sp>
        <p:sp>
          <p:nvSpPr>
            <p:cNvPr id="9" name="Freeform 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7"/>
              <a:stretch>
                <a:fillRect l="-43457" r="-15510"/>
              </a:stretch>
            </a:blipFill>
          </p:spPr>
        </p:sp>
      </p:grpSp>
      <p:grpSp>
        <p:nvGrpSpPr>
          <p:cNvPr id="10" name="Group 10"/>
          <p:cNvGrpSpPr>
            <a:grpSpLocks noChangeAspect="1"/>
          </p:cNvGrpSpPr>
          <p:nvPr/>
        </p:nvGrpSpPr>
        <p:grpSpPr>
          <a:xfrm>
            <a:off x="6393183" y="6018278"/>
            <a:ext cx="3473457" cy="3473457"/>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8EF"/>
            </a:solidFill>
          </p:spPr>
        </p:sp>
        <p:sp>
          <p:nvSpPr>
            <p:cNvPr id="12" name="Freeform 12"/>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8"/>
              <a:stretch>
                <a:fillRect l="-30238" r="-19092"/>
              </a:stretch>
            </a:blipFill>
          </p:spPr>
        </p:sp>
      </p:grpSp>
      <p:grpSp>
        <p:nvGrpSpPr>
          <p:cNvPr id="13" name="Group 13"/>
          <p:cNvGrpSpPr/>
          <p:nvPr/>
        </p:nvGrpSpPr>
        <p:grpSpPr>
          <a:xfrm>
            <a:off x="626173" y="8374868"/>
            <a:ext cx="1116867" cy="111686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4A6B"/>
            </a:solidFill>
          </p:spPr>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6" name="Freeform 16"/>
          <p:cNvSpPr/>
          <p:nvPr/>
        </p:nvSpPr>
        <p:spPr>
          <a:xfrm>
            <a:off x="12342075" y="1055223"/>
            <a:ext cx="1339951" cy="1339951"/>
          </a:xfrm>
          <a:custGeom>
            <a:avLst/>
            <a:gdLst/>
            <a:ahLst/>
            <a:cxnLst/>
            <a:rect l="l" t="t" r="r" b="b"/>
            <a:pathLst>
              <a:path w="1339951" h="1339951">
                <a:moveTo>
                  <a:pt x="0" y="0"/>
                </a:moveTo>
                <a:lnTo>
                  <a:pt x="1339952" y="0"/>
                </a:lnTo>
                <a:lnTo>
                  <a:pt x="1339952" y="1339952"/>
                </a:lnTo>
                <a:lnTo>
                  <a:pt x="0" y="13399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7"/>
          <p:cNvSpPr txBox="1"/>
          <p:nvPr/>
        </p:nvSpPr>
        <p:spPr>
          <a:xfrm>
            <a:off x="5830974" y="572674"/>
            <a:ext cx="6626051" cy="2066925"/>
          </a:xfrm>
          <a:prstGeom prst="rect">
            <a:avLst/>
          </a:prstGeom>
        </p:spPr>
        <p:txBody>
          <a:bodyPr lIns="0" tIns="0" rIns="0" bIns="0" rtlCol="0" anchor="t">
            <a:spAutoFit/>
          </a:bodyPr>
          <a:lstStyle/>
          <a:p>
            <a:pPr algn="ctr">
              <a:lnSpc>
                <a:spcPts val="16800"/>
              </a:lnSpc>
              <a:spcBef>
                <a:spcPct val="0"/>
              </a:spcBef>
            </a:pPr>
            <a:r>
              <a:rPr lang="en-US" sz="12000">
                <a:solidFill>
                  <a:srgbClr val="0A1F30"/>
                </a:solidFill>
                <a:latin typeface="Vintage Moon"/>
              </a:rPr>
              <a:t>Overview</a:t>
            </a:r>
          </a:p>
        </p:txBody>
      </p:sp>
      <p:sp>
        <p:nvSpPr>
          <p:cNvPr id="18" name="TextBox 18"/>
          <p:cNvSpPr txBox="1"/>
          <p:nvPr/>
        </p:nvSpPr>
        <p:spPr>
          <a:xfrm>
            <a:off x="634370" y="8501737"/>
            <a:ext cx="1108670" cy="669925"/>
          </a:xfrm>
          <a:prstGeom prst="rect">
            <a:avLst/>
          </a:prstGeom>
        </p:spPr>
        <p:txBody>
          <a:bodyPr lIns="0" tIns="0" rIns="0" bIns="0" rtlCol="0" anchor="t">
            <a:spAutoFit/>
          </a:bodyPr>
          <a:lstStyle/>
          <a:p>
            <a:pPr algn="ctr">
              <a:lnSpc>
                <a:spcPts val="5599"/>
              </a:lnSpc>
              <a:spcBef>
                <a:spcPct val="0"/>
              </a:spcBef>
            </a:pPr>
            <a:r>
              <a:rPr lang="en-US" sz="3999">
                <a:solidFill>
                  <a:srgbClr val="FFF8EF"/>
                </a:solidFill>
                <a:latin typeface="Candal"/>
              </a:rPr>
              <a:t>02</a:t>
            </a:r>
          </a:p>
        </p:txBody>
      </p:sp>
      <p:sp>
        <p:nvSpPr>
          <p:cNvPr id="19" name="Freeform 19"/>
          <p:cNvSpPr/>
          <p:nvPr/>
        </p:nvSpPr>
        <p:spPr>
          <a:xfrm>
            <a:off x="4543820" y="1055223"/>
            <a:ext cx="1339951" cy="1339951"/>
          </a:xfrm>
          <a:custGeom>
            <a:avLst/>
            <a:gdLst/>
            <a:ahLst/>
            <a:cxnLst/>
            <a:rect l="l" t="t" r="r" b="b"/>
            <a:pathLst>
              <a:path w="1339951" h="1339951">
                <a:moveTo>
                  <a:pt x="0" y="0"/>
                </a:moveTo>
                <a:lnTo>
                  <a:pt x="1339952" y="0"/>
                </a:lnTo>
                <a:lnTo>
                  <a:pt x="1339952" y="1339952"/>
                </a:lnTo>
                <a:lnTo>
                  <a:pt x="0" y="13399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TextBox 20"/>
          <p:cNvSpPr txBox="1"/>
          <p:nvPr/>
        </p:nvSpPr>
        <p:spPr>
          <a:xfrm>
            <a:off x="8470293" y="3459227"/>
            <a:ext cx="9083516" cy="628650"/>
          </a:xfrm>
          <a:prstGeom prst="rect">
            <a:avLst/>
          </a:prstGeom>
        </p:spPr>
        <p:txBody>
          <a:bodyPr lIns="0" tIns="0" rIns="0" bIns="0" rtlCol="0" anchor="t">
            <a:spAutoFit/>
          </a:bodyPr>
          <a:lstStyle/>
          <a:p>
            <a:pPr algn="ctr">
              <a:lnSpc>
                <a:spcPts val="4500"/>
              </a:lnSpc>
              <a:spcBef>
                <a:spcPct val="0"/>
              </a:spcBef>
            </a:pPr>
            <a:r>
              <a:rPr lang="en-US" sz="5000">
                <a:solidFill>
                  <a:srgbClr val="0A1F30"/>
                </a:solidFill>
                <a:latin typeface="Organic"/>
              </a:rPr>
              <a:t>KETRAMPILAN KOMUNIKASI</a:t>
            </a:r>
          </a:p>
        </p:txBody>
      </p:sp>
      <p:sp>
        <p:nvSpPr>
          <p:cNvPr id="21" name="TextBox 21"/>
          <p:cNvSpPr txBox="1"/>
          <p:nvPr/>
        </p:nvSpPr>
        <p:spPr>
          <a:xfrm>
            <a:off x="9866640" y="4278377"/>
            <a:ext cx="8357839" cy="3571241"/>
          </a:xfrm>
          <a:prstGeom prst="rect">
            <a:avLst/>
          </a:prstGeom>
        </p:spPr>
        <p:txBody>
          <a:bodyPr lIns="0" tIns="0" rIns="0" bIns="0" rtlCol="0" anchor="t">
            <a:spAutoFit/>
          </a:bodyPr>
          <a:lstStyle/>
          <a:p>
            <a:pPr>
              <a:lnSpc>
                <a:spcPts val="4759"/>
              </a:lnSpc>
              <a:spcBef>
                <a:spcPct val="0"/>
              </a:spcBef>
            </a:pPr>
            <a:r>
              <a:rPr lang="en-US" sz="3399">
                <a:solidFill>
                  <a:srgbClr val="000000"/>
                </a:solidFill>
                <a:latin typeface="Amaranth"/>
              </a:rPr>
              <a:t>pengetahuan seseorang yang digunakan dalam teknik komunikasi verbal, nonverbal dan melalui media komunikasi secara efektif untuk mempertahankan keaktifan dalam bertanya, berinteraksi dan kolaborasi dengan orang lain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xmlns=""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xmlns=""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2" name="Group 92"/>
          <p:cNvGrpSpPr/>
          <p:nvPr/>
        </p:nvGrpSpPr>
        <p:grpSpPr>
          <a:xfrm>
            <a:off x="9144000" y="2583992"/>
            <a:ext cx="6327796" cy="5961365"/>
            <a:chOff x="0" y="0"/>
            <a:chExt cx="1666580" cy="1570071"/>
          </a:xfrm>
        </p:grpSpPr>
        <p:sp>
          <p:nvSpPr>
            <p:cNvPr id="93" name="Freeform 93"/>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28575"/>
              <a:ext cx="1666580" cy="1598646"/>
            </a:xfrm>
            <a:prstGeom prst="rect">
              <a:avLst/>
            </a:prstGeom>
          </p:spPr>
          <p:txBody>
            <a:bodyPr lIns="50800" tIns="50800" rIns="50800" bIns="50800" rtlCol="0" anchor="ctr"/>
            <a:lstStyle/>
            <a:p>
              <a:pPr algn="ctr">
                <a:lnSpc>
                  <a:spcPts val="2659"/>
                </a:lnSpc>
              </a:pPr>
              <a:endParaRPr/>
            </a:p>
          </p:txBody>
        </p:sp>
      </p:grpSp>
      <p:grpSp>
        <p:nvGrpSpPr>
          <p:cNvPr id="95" name="Group 95"/>
          <p:cNvGrpSpPr/>
          <p:nvPr/>
        </p:nvGrpSpPr>
        <p:grpSpPr>
          <a:xfrm>
            <a:off x="2507810" y="2612011"/>
            <a:ext cx="6327796" cy="5961365"/>
            <a:chOff x="0" y="0"/>
            <a:chExt cx="1666580" cy="1570071"/>
          </a:xfrm>
        </p:grpSpPr>
        <p:sp>
          <p:nvSpPr>
            <p:cNvPr id="96" name="Freeform 96"/>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sp>
        <p:sp>
          <p:nvSpPr>
            <p:cNvPr id="97" name="TextBox 97"/>
            <p:cNvSpPr txBox="1"/>
            <p:nvPr/>
          </p:nvSpPr>
          <p:spPr>
            <a:xfrm>
              <a:off x="0" y="-28575"/>
              <a:ext cx="1666580" cy="1598646"/>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a:off x="9254920" y="3595955"/>
            <a:ext cx="244068" cy="244068"/>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0" name="TextBox 10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1" name="Group 101"/>
          <p:cNvGrpSpPr/>
          <p:nvPr/>
        </p:nvGrpSpPr>
        <p:grpSpPr>
          <a:xfrm>
            <a:off x="9254920" y="4382219"/>
            <a:ext cx="244068" cy="244068"/>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3" name="TextBox 10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4" name="Group 104"/>
          <p:cNvGrpSpPr/>
          <p:nvPr/>
        </p:nvGrpSpPr>
        <p:grpSpPr>
          <a:xfrm>
            <a:off x="9254920" y="5168483"/>
            <a:ext cx="244068" cy="244068"/>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6" name="TextBox 10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7" name="Group 107"/>
          <p:cNvGrpSpPr/>
          <p:nvPr/>
        </p:nvGrpSpPr>
        <p:grpSpPr>
          <a:xfrm>
            <a:off x="9254920" y="5954747"/>
            <a:ext cx="244068" cy="244068"/>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9" name="TextBox 10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0" name="Group 110"/>
          <p:cNvGrpSpPr/>
          <p:nvPr/>
        </p:nvGrpSpPr>
        <p:grpSpPr>
          <a:xfrm>
            <a:off x="9254920" y="6741011"/>
            <a:ext cx="244068" cy="244068"/>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2" name="TextBox 11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3" name="Group 113"/>
          <p:cNvGrpSpPr/>
          <p:nvPr/>
        </p:nvGrpSpPr>
        <p:grpSpPr>
          <a:xfrm>
            <a:off x="9254920" y="7527274"/>
            <a:ext cx="244068" cy="244068"/>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5" name="TextBox 11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6" name="Group 116"/>
          <p:cNvGrpSpPr/>
          <p:nvPr/>
        </p:nvGrpSpPr>
        <p:grpSpPr>
          <a:xfrm>
            <a:off x="8479191" y="3595955"/>
            <a:ext cx="244068" cy="244068"/>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8" name="TextBox 11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9" name="Group 119"/>
          <p:cNvGrpSpPr/>
          <p:nvPr/>
        </p:nvGrpSpPr>
        <p:grpSpPr>
          <a:xfrm>
            <a:off x="8479191" y="4382219"/>
            <a:ext cx="244068" cy="244068"/>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1" name="TextBox 12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2" name="Group 122"/>
          <p:cNvGrpSpPr/>
          <p:nvPr/>
        </p:nvGrpSpPr>
        <p:grpSpPr>
          <a:xfrm>
            <a:off x="8479191" y="5168483"/>
            <a:ext cx="244068" cy="244068"/>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4" name="TextBox 12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5" name="Group 125"/>
          <p:cNvGrpSpPr/>
          <p:nvPr/>
        </p:nvGrpSpPr>
        <p:grpSpPr>
          <a:xfrm>
            <a:off x="8479191" y="5954747"/>
            <a:ext cx="244068" cy="244068"/>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7" name="TextBox 12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8" name="Group 128"/>
          <p:cNvGrpSpPr/>
          <p:nvPr/>
        </p:nvGrpSpPr>
        <p:grpSpPr>
          <a:xfrm>
            <a:off x="8479191" y="6741011"/>
            <a:ext cx="244068" cy="244068"/>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0" name="TextBox 13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31" name="Group 131"/>
          <p:cNvGrpSpPr/>
          <p:nvPr/>
        </p:nvGrpSpPr>
        <p:grpSpPr>
          <a:xfrm>
            <a:off x="8479191" y="7527274"/>
            <a:ext cx="244068" cy="244068"/>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3" name="TextBox 13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134" name="TextBox 134"/>
          <p:cNvSpPr txBox="1"/>
          <p:nvPr/>
        </p:nvSpPr>
        <p:spPr>
          <a:xfrm rot="5400000">
            <a:off x="8859902" y="2382624"/>
            <a:ext cx="330566" cy="1286370"/>
          </a:xfrm>
          <a:prstGeom prst="rect">
            <a:avLst/>
          </a:prstGeom>
        </p:spPr>
        <p:txBody>
          <a:bodyPr lIns="0" tIns="0" rIns="0" bIns="0" rtlCol="0" anchor="t">
            <a:spAutoFit/>
          </a:bodyPr>
          <a:lstStyle/>
          <a:p>
            <a:pPr algn="ctr">
              <a:lnSpc>
                <a:spcPts val="10560"/>
              </a:lnSpc>
            </a:pPr>
            <a:r>
              <a:rPr lang="en-US" sz="7543">
                <a:solidFill>
                  <a:srgbClr val="503D36"/>
                </a:solidFill>
                <a:latin typeface="Sniglet"/>
              </a:rPr>
              <a:t>)</a:t>
            </a:r>
          </a:p>
        </p:txBody>
      </p:sp>
      <p:sp>
        <p:nvSpPr>
          <p:cNvPr id="135" name="TextBox 135"/>
          <p:cNvSpPr txBox="1"/>
          <p:nvPr/>
        </p:nvSpPr>
        <p:spPr>
          <a:xfrm rot="5400000">
            <a:off x="8860700" y="3168870"/>
            <a:ext cx="330566" cy="1284772"/>
          </a:xfrm>
          <a:prstGeom prst="rect">
            <a:avLst/>
          </a:prstGeom>
        </p:spPr>
        <p:txBody>
          <a:bodyPr lIns="0" tIns="0" rIns="0" bIns="0" rtlCol="0" anchor="t">
            <a:spAutoFit/>
          </a:bodyPr>
          <a:lstStyle/>
          <a:p>
            <a:pPr algn="ctr">
              <a:lnSpc>
                <a:spcPts val="10560"/>
              </a:lnSpc>
            </a:pPr>
            <a:r>
              <a:rPr lang="en-US" sz="7543">
                <a:solidFill>
                  <a:srgbClr val="C46848"/>
                </a:solidFill>
                <a:latin typeface="Sniglet"/>
              </a:rPr>
              <a:t>)</a:t>
            </a:r>
          </a:p>
        </p:txBody>
      </p:sp>
      <p:sp>
        <p:nvSpPr>
          <p:cNvPr id="136" name="TextBox 136"/>
          <p:cNvSpPr txBox="1"/>
          <p:nvPr/>
        </p:nvSpPr>
        <p:spPr>
          <a:xfrm rot="5400000">
            <a:off x="8860700" y="395478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7" name="TextBox 137"/>
          <p:cNvSpPr txBox="1"/>
          <p:nvPr/>
        </p:nvSpPr>
        <p:spPr>
          <a:xfrm rot="5400000">
            <a:off x="8860700" y="4740700"/>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8" name="TextBox 138"/>
          <p:cNvSpPr txBox="1"/>
          <p:nvPr/>
        </p:nvSpPr>
        <p:spPr>
          <a:xfrm rot="5400000">
            <a:off x="8860700" y="552661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9" name="TextBox 139"/>
          <p:cNvSpPr txBox="1"/>
          <p:nvPr/>
        </p:nvSpPr>
        <p:spPr>
          <a:xfrm rot="5400000">
            <a:off x="8860700" y="6312532"/>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40" name="TextBox 140"/>
          <p:cNvSpPr txBox="1"/>
          <p:nvPr/>
        </p:nvSpPr>
        <p:spPr>
          <a:xfrm rot="5400000">
            <a:off x="8860700" y="7098447"/>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41" name="Freeform 141"/>
          <p:cNvSpPr/>
          <p:nvPr/>
        </p:nvSpPr>
        <p:spPr>
          <a:xfrm>
            <a:off x="13643621" y="1927464"/>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6"/>
            <a:stretch>
              <a:fillRect/>
            </a:stretch>
          </a:blipFill>
        </p:spPr>
      </p:sp>
      <p:sp>
        <p:nvSpPr>
          <p:cNvPr id="142" name="Freeform 142"/>
          <p:cNvSpPr/>
          <p:nvPr/>
        </p:nvSpPr>
        <p:spPr>
          <a:xfrm>
            <a:off x="2238122" y="75836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7"/>
            <a:stretch>
              <a:fillRect/>
            </a:stretch>
          </a:blipFill>
        </p:spPr>
      </p:sp>
      <p:sp>
        <p:nvSpPr>
          <p:cNvPr id="143" name="TextBox 143"/>
          <p:cNvSpPr txBox="1"/>
          <p:nvPr/>
        </p:nvSpPr>
        <p:spPr>
          <a:xfrm>
            <a:off x="3878716" y="3907410"/>
            <a:ext cx="3585983" cy="592882"/>
          </a:xfrm>
          <a:prstGeom prst="rect">
            <a:avLst/>
          </a:prstGeom>
        </p:spPr>
        <p:txBody>
          <a:bodyPr lIns="0" tIns="0" rIns="0" bIns="0" rtlCol="0" anchor="t">
            <a:spAutoFit/>
          </a:bodyPr>
          <a:lstStyle/>
          <a:p>
            <a:pPr marL="0" lvl="0" indent="0" algn="ctr">
              <a:lnSpc>
                <a:spcPts val="5023"/>
              </a:lnSpc>
              <a:spcBef>
                <a:spcPct val="0"/>
              </a:spcBef>
            </a:pPr>
            <a:r>
              <a:rPr lang="en-US" sz="3349">
                <a:solidFill>
                  <a:srgbClr val="503D36"/>
                </a:solidFill>
                <a:latin typeface="Sniglet"/>
              </a:rPr>
              <a:t>Verbal</a:t>
            </a:r>
          </a:p>
        </p:txBody>
      </p:sp>
      <p:sp>
        <p:nvSpPr>
          <p:cNvPr id="144" name="TextBox 144"/>
          <p:cNvSpPr txBox="1"/>
          <p:nvPr/>
        </p:nvSpPr>
        <p:spPr>
          <a:xfrm>
            <a:off x="10721696" y="3907410"/>
            <a:ext cx="3585983" cy="592882"/>
          </a:xfrm>
          <a:prstGeom prst="rect">
            <a:avLst/>
          </a:prstGeom>
        </p:spPr>
        <p:txBody>
          <a:bodyPr lIns="0" tIns="0" rIns="0" bIns="0" rtlCol="0" anchor="t">
            <a:spAutoFit/>
          </a:bodyPr>
          <a:lstStyle/>
          <a:p>
            <a:pPr marL="0" lvl="0" indent="0" algn="ctr">
              <a:lnSpc>
                <a:spcPts val="5023"/>
              </a:lnSpc>
              <a:spcBef>
                <a:spcPct val="0"/>
              </a:spcBef>
            </a:pPr>
            <a:r>
              <a:rPr lang="en-US" sz="3349">
                <a:solidFill>
                  <a:srgbClr val="503D36"/>
                </a:solidFill>
                <a:latin typeface="Sniglet"/>
              </a:rPr>
              <a:t>Non verbal</a:t>
            </a:r>
          </a:p>
        </p:txBody>
      </p:sp>
      <p:sp>
        <p:nvSpPr>
          <p:cNvPr id="145" name="Freeform 145"/>
          <p:cNvSpPr/>
          <p:nvPr/>
        </p:nvSpPr>
        <p:spPr>
          <a:xfrm>
            <a:off x="3018566" y="1745323"/>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8">
              <a:extLst>
                <a:ext uri="{96DAC541-7B7A-43D3-8B79-37D633B846F1}">
                  <asvg:svgBlip xmlns:asvg="http://schemas.microsoft.com/office/drawing/2016/SVG/main" xmlns="" r:embed="rId9"/>
                </a:ext>
              </a:extLst>
            </a:blip>
            <a:stretch>
              <a:fillRect t="-112263"/>
            </a:stretch>
          </a:blipFill>
        </p:spPr>
      </p:sp>
      <p:sp>
        <p:nvSpPr>
          <p:cNvPr id="146" name="Freeform 146"/>
          <p:cNvSpPr/>
          <p:nvPr/>
        </p:nvSpPr>
        <p:spPr>
          <a:xfrm rot="-63734">
            <a:off x="3477935" y="3743001"/>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0">
              <a:extLst>
                <a:ext uri="{96DAC541-7B7A-43D3-8B79-37D633B846F1}">
                  <asvg:svgBlip xmlns:asvg="http://schemas.microsoft.com/office/drawing/2016/SVG/main" xmlns="" r:embed="rId11"/>
                </a:ext>
              </a:extLst>
            </a:blip>
            <a:stretch>
              <a:fillRect r="-58022" b="-75336"/>
            </a:stretch>
          </a:blipFill>
        </p:spPr>
      </p:sp>
      <p:sp>
        <p:nvSpPr>
          <p:cNvPr id="147" name="Freeform 147"/>
          <p:cNvSpPr/>
          <p:nvPr/>
        </p:nvSpPr>
        <p:spPr>
          <a:xfrm rot="-3955797" flipH="1" flipV="1">
            <a:off x="14751050" y="802083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2"/>
            <a:stretch>
              <a:fillRect t="-62571" r="-193516" b="-197067"/>
            </a:stretch>
          </a:blipFill>
        </p:spPr>
      </p:sp>
      <p:sp>
        <p:nvSpPr>
          <p:cNvPr id="148" name="Freeform 148"/>
          <p:cNvSpPr/>
          <p:nvPr/>
        </p:nvSpPr>
        <p:spPr>
          <a:xfrm rot="107698">
            <a:off x="11069685" y="3793442"/>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0">
              <a:extLst>
                <a:ext uri="{96DAC541-7B7A-43D3-8B79-37D633B846F1}">
                  <asvg:svgBlip xmlns:asvg="http://schemas.microsoft.com/office/drawing/2016/SVG/main" xmlns="" r:embed="rId11"/>
                </a:ext>
              </a:extLst>
            </a:blip>
            <a:stretch>
              <a:fillRect r="-58022" b="-75336"/>
            </a:stretch>
          </a:blipFill>
        </p:spPr>
      </p:sp>
      <p:sp>
        <p:nvSpPr>
          <p:cNvPr id="149" name="Freeform 149"/>
          <p:cNvSpPr/>
          <p:nvPr/>
        </p:nvSpPr>
        <p:spPr>
          <a:xfrm rot="248596" flipH="1" flipV="1">
            <a:off x="13146288" y="4011515"/>
            <a:ext cx="801563" cy="693516"/>
          </a:xfrm>
          <a:custGeom>
            <a:avLst/>
            <a:gdLst/>
            <a:ahLst/>
            <a:cxnLst/>
            <a:rect l="l" t="t" r="r" b="b"/>
            <a:pathLst>
              <a:path w="801563" h="693516">
                <a:moveTo>
                  <a:pt x="801563" y="693517"/>
                </a:moveTo>
                <a:lnTo>
                  <a:pt x="0" y="693517"/>
                </a:lnTo>
                <a:lnTo>
                  <a:pt x="0" y="0"/>
                </a:lnTo>
                <a:lnTo>
                  <a:pt x="801563" y="0"/>
                </a:lnTo>
                <a:lnTo>
                  <a:pt x="801563" y="693517"/>
                </a:lnTo>
                <a:close/>
              </a:path>
            </a:pathLst>
          </a:custGeom>
          <a:blipFill>
            <a:blip r:embed="rId10">
              <a:extLst>
                <a:ext uri="{96DAC541-7B7A-43D3-8B79-37D633B846F1}">
                  <asvg:svgBlip xmlns:asvg="http://schemas.microsoft.com/office/drawing/2016/SVG/main" xmlns="" r:embed="rId11"/>
                </a:ext>
              </a:extLst>
            </a:blip>
            <a:stretch>
              <a:fillRect r="-58022" b="-75336"/>
            </a:stretch>
          </a:blipFill>
        </p:spPr>
      </p:sp>
      <p:sp>
        <p:nvSpPr>
          <p:cNvPr id="150" name="Freeform 150"/>
          <p:cNvSpPr/>
          <p:nvPr/>
        </p:nvSpPr>
        <p:spPr>
          <a:xfrm rot="248596" flipH="1" flipV="1">
            <a:off x="7126653" y="4030711"/>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0">
              <a:extLst>
                <a:ext uri="{96DAC541-7B7A-43D3-8B79-37D633B846F1}">
                  <asvg:svgBlip xmlns:asvg="http://schemas.microsoft.com/office/drawing/2016/SVG/main" xmlns="" r:embed="rId11"/>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4960885" y="1827478"/>
            <a:ext cx="7708557" cy="135190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2317607" cy="435031"/>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791323" y="2085107"/>
            <a:ext cx="6083497" cy="628650"/>
          </a:xfrm>
          <a:prstGeom prst="rect">
            <a:avLst/>
          </a:prstGeom>
        </p:spPr>
        <p:txBody>
          <a:bodyPr lIns="0" tIns="0" rIns="0" bIns="0" rtlCol="0" anchor="t">
            <a:spAutoFit/>
          </a:bodyPr>
          <a:lstStyle/>
          <a:p>
            <a:pPr marL="0" lvl="0" indent="0" algn="ctr">
              <a:lnSpc>
                <a:spcPts val="4800"/>
              </a:lnSpc>
              <a:spcBef>
                <a:spcPct val="0"/>
              </a:spcBef>
            </a:pPr>
            <a:r>
              <a:rPr lang="en-US" sz="4000">
                <a:solidFill>
                  <a:srgbClr val="503D36"/>
                </a:solidFill>
                <a:latin typeface="More Sugar"/>
              </a:rPr>
              <a:t>BENTUK KOMUNIKASI</a:t>
            </a:r>
          </a:p>
        </p:txBody>
      </p:sp>
      <p:sp>
        <p:nvSpPr>
          <p:cNvPr id="165" name="TextBox 165"/>
          <p:cNvSpPr txBox="1"/>
          <p:nvPr/>
        </p:nvSpPr>
        <p:spPr>
          <a:xfrm>
            <a:off x="3018566" y="4919812"/>
            <a:ext cx="5306284" cy="2690641"/>
          </a:xfrm>
          <a:prstGeom prst="rect">
            <a:avLst/>
          </a:prstGeom>
        </p:spPr>
        <p:txBody>
          <a:bodyPr lIns="0" tIns="0" rIns="0" bIns="0" rtlCol="0" anchor="t">
            <a:spAutoFit/>
          </a:bodyPr>
          <a:lstStyle/>
          <a:p>
            <a:pPr marL="621682" lvl="1" indent="-310841">
              <a:lnSpc>
                <a:spcPts val="4319"/>
              </a:lnSpc>
              <a:buFont typeface="Arial"/>
              <a:buChar char="•"/>
            </a:pPr>
            <a:r>
              <a:rPr lang="en-US" sz="2879">
                <a:solidFill>
                  <a:srgbClr val="503D36"/>
                </a:solidFill>
                <a:latin typeface="Sniglet"/>
              </a:rPr>
              <a:t>perbendaharaan kata</a:t>
            </a:r>
          </a:p>
          <a:p>
            <a:pPr marL="621682" lvl="1" indent="-310841">
              <a:lnSpc>
                <a:spcPts val="4319"/>
              </a:lnSpc>
              <a:buFont typeface="Arial"/>
              <a:buChar char="•"/>
            </a:pPr>
            <a:r>
              <a:rPr lang="en-US" sz="2879">
                <a:solidFill>
                  <a:srgbClr val="503D36"/>
                </a:solidFill>
                <a:latin typeface="Sniglet"/>
              </a:rPr>
              <a:t>kecepatan bicara</a:t>
            </a:r>
          </a:p>
          <a:p>
            <a:pPr marL="621682" lvl="1" indent="-310841">
              <a:lnSpc>
                <a:spcPts val="4319"/>
              </a:lnSpc>
              <a:buFont typeface="Arial"/>
              <a:buChar char="•"/>
            </a:pPr>
            <a:r>
              <a:rPr lang="en-US" sz="2879">
                <a:solidFill>
                  <a:srgbClr val="503D36"/>
                </a:solidFill>
                <a:latin typeface="Sniglet"/>
              </a:rPr>
              <a:t>arti denotatif dan konotatif</a:t>
            </a:r>
          </a:p>
          <a:p>
            <a:pPr marL="621682" lvl="1" indent="-310841">
              <a:lnSpc>
                <a:spcPts val="4319"/>
              </a:lnSpc>
              <a:buFont typeface="Arial"/>
              <a:buChar char="•"/>
            </a:pPr>
            <a:r>
              <a:rPr lang="en-US" sz="2879">
                <a:solidFill>
                  <a:srgbClr val="503D36"/>
                </a:solidFill>
                <a:latin typeface="Sniglet"/>
              </a:rPr>
              <a:t>intonasi</a:t>
            </a:r>
          </a:p>
          <a:p>
            <a:pPr marL="621682" lvl="1" indent="-310841">
              <a:lnSpc>
                <a:spcPts val="4319"/>
              </a:lnSpc>
              <a:spcBef>
                <a:spcPct val="0"/>
              </a:spcBef>
              <a:buFont typeface="Arial"/>
              <a:buChar char="•"/>
            </a:pPr>
            <a:r>
              <a:rPr lang="en-US" sz="2879">
                <a:solidFill>
                  <a:srgbClr val="503D36"/>
                </a:solidFill>
                <a:latin typeface="Sniglet"/>
              </a:rPr>
              <a:t>humor</a:t>
            </a:r>
          </a:p>
        </p:txBody>
      </p:sp>
      <p:sp>
        <p:nvSpPr>
          <p:cNvPr id="166" name="TextBox 166"/>
          <p:cNvSpPr txBox="1"/>
          <p:nvPr/>
        </p:nvSpPr>
        <p:spPr>
          <a:xfrm>
            <a:off x="9861545" y="4919812"/>
            <a:ext cx="5306284" cy="2690641"/>
          </a:xfrm>
          <a:prstGeom prst="rect">
            <a:avLst/>
          </a:prstGeom>
        </p:spPr>
        <p:txBody>
          <a:bodyPr lIns="0" tIns="0" rIns="0" bIns="0" rtlCol="0" anchor="t">
            <a:spAutoFit/>
          </a:bodyPr>
          <a:lstStyle/>
          <a:p>
            <a:pPr marL="621682" lvl="1" indent="-310841">
              <a:lnSpc>
                <a:spcPts val="4319"/>
              </a:lnSpc>
              <a:buFont typeface="Arial"/>
              <a:buChar char="•"/>
            </a:pPr>
            <a:r>
              <a:rPr lang="en-US" sz="2879">
                <a:solidFill>
                  <a:srgbClr val="503D36"/>
                </a:solidFill>
                <a:latin typeface="Sniglet"/>
              </a:rPr>
              <a:t>sikap tubuh dan cara berjalan</a:t>
            </a:r>
          </a:p>
          <a:p>
            <a:pPr marL="621682" lvl="1" indent="-310841">
              <a:lnSpc>
                <a:spcPts val="4319"/>
              </a:lnSpc>
              <a:buFont typeface="Arial"/>
              <a:buChar char="•"/>
            </a:pPr>
            <a:r>
              <a:rPr lang="en-US" sz="2879">
                <a:solidFill>
                  <a:srgbClr val="503D36"/>
                </a:solidFill>
                <a:latin typeface="Sniglet"/>
              </a:rPr>
              <a:t>penampilan fisik</a:t>
            </a:r>
          </a:p>
          <a:p>
            <a:pPr marL="621682" lvl="1" indent="-310841">
              <a:lnSpc>
                <a:spcPts val="4319"/>
              </a:lnSpc>
              <a:buFont typeface="Arial"/>
              <a:buChar char="•"/>
            </a:pPr>
            <a:r>
              <a:rPr lang="en-US" sz="2879">
                <a:solidFill>
                  <a:srgbClr val="503D36"/>
                </a:solidFill>
                <a:latin typeface="Sniglet"/>
              </a:rPr>
              <a:t>sentuhan</a:t>
            </a:r>
          </a:p>
          <a:p>
            <a:pPr marL="621682" lvl="1" indent="-310841">
              <a:lnSpc>
                <a:spcPts val="4319"/>
              </a:lnSpc>
              <a:spcBef>
                <a:spcPct val="0"/>
              </a:spcBef>
              <a:buFont typeface="Arial"/>
              <a:buChar char="•"/>
            </a:pPr>
            <a:r>
              <a:rPr lang="en-US" sz="2879">
                <a:solidFill>
                  <a:srgbClr val="503D36"/>
                </a:solidFill>
                <a:latin typeface="Sniglet"/>
              </a:rPr>
              <a:t>ekspresi wajah</a:t>
            </a:r>
          </a:p>
        </p:txBody>
      </p:sp>
      <p:sp>
        <p:nvSpPr>
          <p:cNvPr id="167" name="TextBox 167"/>
          <p:cNvSpPr txBox="1"/>
          <p:nvPr/>
        </p:nvSpPr>
        <p:spPr>
          <a:xfrm>
            <a:off x="2794439" y="54265"/>
            <a:ext cx="12770103" cy="688975"/>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Alyssum"/>
              </a:rPr>
              <a:t>Konsep dasar komunikasi dan konseling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sp>
      <p:grpSp>
        <p:nvGrpSpPr>
          <p:cNvPr id="3" name="Group 3"/>
          <p:cNvGrpSpPr/>
          <p:nvPr/>
        </p:nvGrpSpPr>
        <p:grpSpPr>
          <a:xfrm>
            <a:off x="6262307" y="796027"/>
            <a:ext cx="11194488" cy="8694947"/>
            <a:chOff x="0" y="0"/>
            <a:chExt cx="2948342" cy="2290027"/>
          </a:xfrm>
        </p:grpSpPr>
        <p:sp>
          <p:nvSpPr>
            <p:cNvPr id="4" name="Freeform 4"/>
            <p:cNvSpPr/>
            <p:nvPr/>
          </p:nvSpPr>
          <p:spPr>
            <a:xfrm>
              <a:off x="0" y="0"/>
              <a:ext cx="2948343" cy="2290027"/>
            </a:xfrm>
            <a:custGeom>
              <a:avLst/>
              <a:gdLst/>
              <a:ahLst/>
              <a:cxnLst/>
              <a:rect l="l" t="t" r="r" b="b"/>
              <a:pathLst>
                <a:path w="2948343" h="2290027">
                  <a:moveTo>
                    <a:pt x="0" y="0"/>
                  </a:moveTo>
                  <a:lnTo>
                    <a:pt x="2948343" y="0"/>
                  </a:lnTo>
                  <a:lnTo>
                    <a:pt x="2948343" y="2290027"/>
                  </a:lnTo>
                  <a:lnTo>
                    <a:pt x="0" y="2290027"/>
                  </a:lnTo>
                  <a:close/>
                </a:path>
              </a:pathLst>
            </a:custGeom>
            <a:solidFill>
              <a:srgbClr val="FFFFFF"/>
            </a:solidFill>
          </p:spPr>
        </p:sp>
        <p:sp>
          <p:nvSpPr>
            <p:cNvPr id="5" name="TextBox 5"/>
            <p:cNvSpPr txBox="1"/>
            <p:nvPr/>
          </p:nvSpPr>
          <p:spPr>
            <a:xfrm>
              <a:off x="0" y="-47625"/>
              <a:ext cx="2948342" cy="2337652"/>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6476703" y="1018427"/>
            <a:ext cx="10761423" cy="8250146"/>
            <a:chOff x="0" y="0"/>
            <a:chExt cx="2834284" cy="2172878"/>
          </a:xfrm>
        </p:grpSpPr>
        <p:sp>
          <p:nvSpPr>
            <p:cNvPr id="7" name="Freeform 7"/>
            <p:cNvSpPr/>
            <p:nvPr/>
          </p:nvSpPr>
          <p:spPr>
            <a:xfrm>
              <a:off x="0" y="0"/>
              <a:ext cx="2834284" cy="2172878"/>
            </a:xfrm>
            <a:custGeom>
              <a:avLst/>
              <a:gdLst/>
              <a:ahLst/>
              <a:cxnLst/>
              <a:rect l="l" t="t" r="r" b="b"/>
              <a:pathLst>
                <a:path w="2834284" h="2172878">
                  <a:moveTo>
                    <a:pt x="0" y="0"/>
                  </a:moveTo>
                  <a:lnTo>
                    <a:pt x="2834284" y="0"/>
                  </a:lnTo>
                  <a:lnTo>
                    <a:pt x="2834284" y="2172878"/>
                  </a:lnTo>
                  <a:lnTo>
                    <a:pt x="0" y="2172878"/>
                  </a:lnTo>
                  <a:close/>
                </a:path>
              </a:pathLst>
            </a:custGeom>
            <a:solidFill>
              <a:srgbClr val="343D5D"/>
            </a:solidFill>
          </p:spPr>
        </p:sp>
        <p:sp>
          <p:nvSpPr>
            <p:cNvPr id="8" name="TextBox 8"/>
            <p:cNvSpPr txBox="1"/>
            <p:nvPr/>
          </p:nvSpPr>
          <p:spPr>
            <a:xfrm>
              <a:off x="0" y="-47625"/>
              <a:ext cx="2834284" cy="2220503"/>
            </a:xfrm>
            <a:prstGeom prst="rect">
              <a:avLst/>
            </a:prstGeom>
          </p:spPr>
          <p:txBody>
            <a:bodyPr lIns="50800" tIns="50800" rIns="50800" bIns="50800" rtlCol="0" anchor="ctr"/>
            <a:lstStyle/>
            <a:p>
              <a:pPr algn="ctr">
                <a:lnSpc>
                  <a:spcPts val="3220"/>
                </a:lnSpc>
              </a:pPr>
              <a:endParaRPr/>
            </a:p>
          </p:txBody>
        </p:sp>
      </p:grpSp>
      <p:sp>
        <p:nvSpPr>
          <p:cNvPr id="9" name="Freeform 9"/>
          <p:cNvSpPr/>
          <p:nvPr/>
        </p:nvSpPr>
        <p:spPr>
          <a:xfrm>
            <a:off x="472380" y="1018427"/>
            <a:ext cx="6344584" cy="10233199"/>
          </a:xfrm>
          <a:custGeom>
            <a:avLst/>
            <a:gdLst/>
            <a:ahLst/>
            <a:cxnLst/>
            <a:rect l="l" t="t" r="r" b="b"/>
            <a:pathLst>
              <a:path w="6344584" h="10233199">
                <a:moveTo>
                  <a:pt x="0" y="0"/>
                </a:moveTo>
                <a:lnTo>
                  <a:pt x="6344583" y="0"/>
                </a:lnTo>
                <a:lnTo>
                  <a:pt x="6344583" y="10233200"/>
                </a:lnTo>
                <a:lnTo>
                  <a:pt x="0" y="10233200"/>
                </a:lnTo>
                <a:lnTo>
                  <a:pt x="0" y="0"/>
                </a:lnTo>
                <a:close/>
              </a:path>
            </a:pathLst>
          </a:custGeom>
          <a:blipFill>
            <a:blip r:embed="rId3"/>
            <a:stretch>
              <a:fillRect/>
            </a:stretch>
          </a:blipFill>
        </p:spPr>
      </p:sp>
      <p:sp>
        <p:nvSpPr>
          <p:cNvPr id="10" name="Freeform 10"/>
          <p:cNvSpPr/>
          <p:nvPr/>
        </p:nvSpPr>
        <p:spPr>
          <a:xfrm>
            <a:off x="13617237" y="5143500"/>
            <a:ext cx="3288411" cy="4114800"/>
          </a:xfrm>
          <a:custGeom>
            <a:avLst/>
            <a:gdLst/>
            <a:ahLst/>
            <a:cxnLst/>
            <a:rect l="l" t="t" r="r" b="b"/>
            <a:pathLst>
              <a:path w="3288411" h="4114800">
                <a:moveTo>
                  <a:pt x="0" y="0"/>
                </a:moveTo>
                <a:lnTo>
                  <a:pt x="3288411" y="0"/>
                </a:lnTo>
                <a:lnTo>
                  <a:pt x="32884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7557568" y="1759921"/>
            <a:ext cx="8603965" cy="2571750"/>
          </a:xfrm>
          <a:prstGeom prst="rect">
            <a:avLst/>
          </a:prstGeom>
        </p:spPr>
        <p:txBody>
          <a:bodyPr lIns="0" tIns="0" rIns="0" bIns="0" rtlCol="0" anchor="t">
            <a:spAutoFit/>
          </a:bodyPr>
          <a:lstStyle/>
          <a:p>
            <a:pPr algn="ctr">
              <a:lnSpc>
                <a:spcPts val="10199"/>
              </a:lnSpc>
            </a:pPr>
            <a:r>
              <a:rPr lang="en-US" sz="8499">
                <a:solidFill>
                  <a:srgbClr val="D5EEFA"/>
                </a:solidFill>
                <a:latin typeface="Libre Franklin Bold"/>
              </a:rPr>
              <a:t>UNSUR KOMUNIKASI</a:t>
            </a:r>
          </a:p>
        </p:txBody>
      </p:sp>
      <p:sp>
        <p:nvSpPr>
          <p:cNvPr id="12" name="TextBox 12"/>
          <p:cNvSpPr txBox="1"/>
          <p:nvPr/>
        </p:nvSpPr>
        <p:spPr>
          <a:xfrm>
            <a:off x="6906331" y="4763427"/>
            <a:ext cx="9255203" cy="4114800"/>
          </a:xfrm>
          <a:prstGeom prst="rect">
            <a:avLst/>
          </a:prstGeom>
        </p:spPr>
        <p:txBody>
          <a:bodyPr lIns="0" tIns="0" rIns="0" bIns="0" rtlCol="0" anchor="t">
            <a:spAutoFit/>
          </a:bodyPr>
          <a:lstStyle/>
          <a:p>
            <a:pPr marL="971550" lvl="1" indent="-485775">
              <a:lnSpc>
                <a:spcPts val="5400"/>
              </a:lnSpc>
              <a:buFont typeface="Arial"/>
              <a:buChar char="•"/>
            </a:pPr>
            <a:r>
              <a:rPr lang="en-US" sz="4500">
                <a:solidFill>
                  <a:srgbClr val="FFFFFF"/>
                </a:solidFill>
                <a:latin typeface="Quicksand"/>
              </a:rPr>
              <a:t>Sumber</a:t>
            </a:r>
          </a:p>
          <a:p>
            <a:pPr marL="971550" lvl="1" indent="-485775">
              <a:lnSpc>
                <a:spcPts val="5400"/>
              </a:lnSpc>
              <a:buFont typeface="Arial"/>
              <a:buChar char="•"/>
            </a:pPr>
            <a:r>
              <a:rPr lang="en-US" sz="4500">
                <a:solidFill>
                  <a:srgbClr val="FFFFFF"/>
                </a:solidFill>
                <a:latin typeface="Quicksand"/>
              </a:rPr>
              <a:t>pesan</a:t>
            </a:r>
          </a:p>
          <a:p>
            <a:pPr marL="971550" lvl="1" indent="-485775">
              <a:lnSpc>
                <a:spcPts val="5400"/>
              </a:lnSpc>
              <a:buFont typeface="Arial"/>
              <a:buChar char="•"/>
            </a:pPr>
            <a:r>
              <a:rPr lang="en-US" sz="4500">
                <a:solidFill>
                  <a:srgbClr val="FFFFFF"/>
                </a:solidFill>
                <a:latin typeface="Quicksand"/>
              </a:rPr>
              <a:t>perumusan pesan</a:t>
            </a:r>
          </a:p>
          <a:p>
            <a:pPr marL="971550" lvl="1" indent="-485775">
              <a:lnSpc>
                <a:spcPts val="5400"/>
              </a:lnSpc>
              <a:buFont typeface="Arial"/>
              <a:buChar char="•"/>
            </a:pPr>
            <a:r>
              <a:rPr lang="en-US" sz="4500">
                <a:solidFill>
                  <a:srgbClr val="FFFFFF"/>
                </a:solidFill>
                <a:latin typeface="Quicksand"/>
              </a:rPr>
              <a:t>komunikator</a:t>
            </a:r>
          </a:p>
          <a:p>
            <a:pPr marL="971550" lvl="1" indent="-485775">
              <a:lnSpc>
                <a:spcPts val="5400"/>
              </a:lnSpc>
              <a:buFont typeface="Arial"/>
              <a:buChar char="•"/>
            </a:pPr>
            <a:r>
              <a:rPr lang="en-US" sz="4500">
                <a:solidFill>
                  <a:srgbClr val="FFFFFF"/>
                </a:solidFill>
                <a:latin typeface="Quicksand"/>
              </a:rPr>
              <a:t>media</a:t>
            </a:r>
          </a:p>
          <a:p>
            <a:pPr marL="971550" lvl="1" indent="-485775">
              <a:lnSpc>
                <a:spcPts val="5400"/>
              </a:lnSpc>
              <a:buFont typeface="Arial"/>
              <a:buChar char="•"/>
            </a:pPr>
            <a:r>
              <a:rPr lang="en-US" sz="4500">
                <a:solidFill>
                  <a:srgbClr val="FFFFFF"/>
                </a:solidFill>
                <a:latin typeface="Quicksand"/>
              </a:rPr>
              <a:t>hasil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sp>
      </p:grpSp>
      <p:grpSp>
        <p:nvGrpSpPr>
          <p:cNvPr id="4" name="Group 4"/>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sp>
        <p:nvSpPr>
          <p:cNvPr id="10" name="TextBox 10"/>
          <p:cNvSpPr txBox="1"/>
          <p:nvPr/>
        </p:nvSpPr>
        <p:spPr>
          <a:xfrm>
            <a:off x="1896523" y="3674073"/>
            <a:ext cx="8395613" cy="4276725"/>
          </a:xfrm>
          <a:prstGeom prst="rect">
            <a:avLst/>
          </a:prstGeom>
        </p:spPr>
        <p:txBody>
          <a:bodyPr lIns="0" tIns="0" rIns="0" bIns="0" rtlCol="0" anchor="t">
            <a:spAutoFit/>
          </a:bodyPr>
          <a:lstStyle/>
          <a:p>
            <a:pPr marL="863603" lvl="1" indent="-431801">
              <a:lnSpc>
                <a:spcPts val="4800"/>
              </a:lnSpc>
              <a:buFont typeface="Arial"/>
              <a:buChar char="•"/>
            </a:pPr>
            <a:r>
              <a:rPr lang="en-US" sz="4000">
                <a:solidFill>
                  <a:srgbClr val="000000"/>
                </a:solidFill>
                <a:latin typeface="TT Firs Neue"/>
              </a:rPr>
              <a:t>Memahami</a:t>
            </a:r>
          </a:p>
          <a:p>
            <a:pPr marL="863603" lvl="1" indent="-431801">
              <a:lnSpc>
                <a:spcPts val="4800"/>
              </a:lnSpc>
              <a:buFont typeface="Arial"/>
              <a:buChar char="•"/>
            </a:pPr>
            <a:r>
              <a:rPr lang="en-US" sz="4000">
                <a:solidFill>
                  <a:srgbClr val="000000"/>
                </a:solidFill>
                <a:latin typeface="TT Firs Neue"/>
              </a:rPr>
              <a:t>Mengkomunikasikan pikiran dan perasaan secara tepat dan jelas</a:t>
            </a:r>
          </a:p>
          <a:p>
            <a:pPr marL="863603" lvl="1" indent="-431801">
              <a:lnSpc>
                <a:spcPts val="4800"/>
              </a:lnSpc>
              <a:buFont typeface="Arial"/>
              <a:buChar char="•"/>
            </a:pPr>
            <a:r>
              <a:rPr lang="en-US" sz="4000">
                <a:solidFill>
                  <a:srgbClr val="000000"/>
                </a:solidFill>
                <a:latin typeface="TT Firs Neue"/>
              </a:rPr>
              <a:t>Saling menerima dan saling memberi dukungan</a:t>
            </a:r>
          </a:p>
          <a:p>
            <a:pPr marL="863603" lvl="1" indent="-431801" algn="l">
              <a:lnSpc>
                <a:spcPts val="4800"/>
              </a:lnSpc>
              <a:buFont typeface="Arial"/>
              <a:buChar char="•"/>
            </a:pPr>
            <a:r>
              <a:rPr lang="en-US" sz="4000">
                <a:solidFill>
                  <a:srgbClr val="000000"/>
                </a:solidFill>
                <a:latin typeface="TT Firs Neue"/>
              </a:rPr>
              <a:t>Mampu memecahkan konflik</a:t>
            </a:r>
          </a:p>
        </p:txBody>
      </p:sp>
      <p:grpSp>
        <p:nvGrpSpPr>
          <p:cNvPr id="11" name="Group 11"/>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3" name="Group 23"/>
          <p:cNvGrpSpPr/>
          <p:nvPr/>
        </p:nvGrpSpPr>
        <p:grpSpPr>
          <a:xfrm>
            <a:off x="12191537" y="4432923"/>
            <a:ext cx="4551932" cy="455193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26" name="Group 26"/>
          <p:cNvGrpSpPr/>
          <p:nvPr/>
        </p:nvGrpSpPr>
        <p:grpSpPr>
          <a:xfrm>
            <a:off x="11449252" y="2883847"/>
            <a:ext cx="2750631" cy="27506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49C"/>
            </a:solidFill>
            <a:ln w="28575" cap="sq">
              <a:solidFill>
                <a:srgbClr val="000000"/>
              </a:solidFill>
              <a:prstDash val="solid"/>
              <a:miter/>
            </a:ln>
          </p:spPr>
        </p:sp>
        <p:sp>
          <p:nvSpPr>
            <p:cNvPr id="28" name="TextBox 2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9" name="Freeform 29"/>
          <p:cNvSpPr/>
          <p:nvPr/>
        </p:nvSpPr>
        <p:spPr>
          <a:xfrm>
            <a:off x="12866748" y="5285264"/>
            <a:ext cx="3331886" cy="2847248"/>
          </a:xfrm>
          <a:custGeom>
            <a:avLst/>
            <a:gdLst/>
            <a:ahLst/>
            <a:cxnLst/>
            <a:rect l="l" t="t" r="r" b="b"/>
            <a:pathLst>
              <a:path w="3331886" h="2847248">
                <a:moveTo>
                  <a:pt x="0" y="0"/>
                </a:moveTo>
                <a:lnTo>
                  <a:pt x="3331886" y="0"/>
                </a:lnTo>
                <a:lnTo>
                  <a:pt x="3331886" y="2847249"/>
                </a:lnTo>
                <a:lnTo>
                  <a:pt x="0" y="2847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0" name="Group 30"/>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3" name="Freeform 33"/>
          <p:cNvSpPr/>
          <p:nvPr/>
        </p:nvSpPr>
        <p:spPr>
          <a:xfrm>
            <a:off x="12358534" y="3284569"/>
            <a:ext cx="932066" cy="1949187"/>
          </a:xfrm>
          <a:custGeom>
            <a:avLst/>
            <a:gdLst/>
            <a:ahLst/>
            <a:cxnLst/>
            <a:rect l="l" t="t" r="r" b="b"/>
            <a:pathLst>
              <a:path w="932066" h="1949187">
                <a:moveTo>
                  <a:pt x="0" y="0"/>
                </a:moveTo>
                <a:lnTo>
                  <a:pt x="932066" y="0"/>
                </a:lnTo>
                <a:lnTo>
                  <a:pt x="932066" y="1949187"/>
                </a:lnTo>
                <a:lnTo>
                  <a:pt x="0" y="19491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TextBox 34"/>
          <p:cNvSpPr txBox="1"/>
          <p:nvPr/>
        </p:nvSpPr>
        <p:spPr>
          <a:xfrm>
            <a:off x="5048946" y="907589"/>
            <a:ext cx="8190108" cy="1200150"/>
          </a:xfrm>
          <a:prstGeom prst="rect">
            <a:avLst/>
          </a:prstGeom>
        </p:spPr>
        <p:txBody>
          <a:bodyPr lIns="0" tIns="0" rIns="0" bIns="0" rtlCol="0" anchor="t">
            <a:spAutoFit/>
          </a:bodyPr>
          <a:lstStyle/>
          <a:p>
            <a:pPr algn="ctr">
              <a:lnSpc>
                <a:spcPts val="4799"/>
              </a:lnSpc>
            </a:pPr>
            <a:r>
              <a:rPr lang="en-US" sz="3999">
                <a:solidFill>
                  <a:srgbClr val="FFFFFF"/>
                </a:solidFill>
                <a:latin typeface="TT Firs Neue Bold"/>
              </a:rPr>
              <a:t>ketrampilan dasar dalam komunikasi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DCBE"/>
        </a:solidFill>
        <a:effectLst/>
      </p:bgPr>
    </p:bg>
    <p:spTree>
      <p:nvGrpSpPr>
        <p:cNvPr id="1" name=""/>
        <p:cNvGrpSpPr/>
        <p:nvPr/>
      </p:nvGrpSpPr>
      <p:grpSpPr>
        <a:xfrm>
          <a:off x="0" y="0"/>
          <a:ext cx="0" cy="0"/>
          <a:chOff x="0" y="0"/>
          <a:chExt cx="0" cy="0"/>
        </a:xfrm>
      </p:grpSpPr>
      <p:sp>
        <p:nvSpPr>
          <p:cNvPr id="2" name="Freeform 2"/>
          <p:cNvSpPr/>
          <p:nvPr/>
        </p:nvSpPr>
        <p:spPr>
          <a:xfrm>
            <a:off x="-708721" y="-2562156"/>
            <a:ext cx="19705443" cy="19705443"/>
          </a:xfrm>
          <a:custGeom>
            <a:avLst/>
            <a:gdLst/>
            <a:ahLst/>
            <a:cxnLst/>
            <a:rect l="l" t="t" r="r" b="b"/>
            <a:pathLst>
              <a:path w="19705443" h="19705443">
                <a:moveTo>
                  <a:pt x="0" y="0"/>
                </a:moveTo>
                <a:lnTo>
                  <a:pt x="19705442" y="0"/>
                </a:lnTo>
                <a:lnTo>
                  <a:pt x="19705442" y="19705442"/>
                </a:lnTo>
                <a:lnTo>
                  <a:pt x="0" y="197054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262495" y="665018"/>
            <a:ext cx="15555191" cy="8816209"/>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4096840" cy="2369590"/>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1485557" y="7499902"/>
            <a:ext cx="14781630" cy="23812"/>
          </a:xfrm>
          <a:prstGeom prst="line">
            <a:avLst/>
          </a:prstGeom>
          <a:ln w="9525" cap="flat">
            <a:solidFill>
              <a:srgbClr val="000000"/>
            </a:solidFill>
            <a:prstDash val="solid"/>
            <a:headEnd type="none" w="sm" len="sm"/>
            <a:tailEnd type="none" w="sm" len="sm"/>
          </a:ln>
        </p:spPr>
      </p:sp>
      <p:sp>
        <p:nvSpPr>
          <p:cNvPr id="7" name="Freeform 7"/>
          <p:cNvSpPr/>
          <p:nvPr/>
        </p:nvSpPr>
        <p:spPr>
          <a:xfrm rot="8643688" flipH="1">
            <a:off x="-2563735" y="1754240"/>
            <a:ext cx="19720851" cy="15453976"/>
          </a:xfrm>
          <a:custGeom>
            <a:avLst/>
            <a:gdLst/>
            <a:ahLst/>
            <a:cxnLst/>
            <a:rect l="l" t="t" r="r" b="b"/>
            <a:pathLst>
              <a:path w="19720851" h="15453976">
                <a:moveTo>
                  <a:pt x="19720851" y="0"/>
                </a:moveTo>
                <a:lnTo>
                  <a:pt x="0" y="0"/>
                </a:lnTo>
                <a:lnTo>
                  <a:pt x="0" y="15453976"/>
                </a:lnTo>
                <a:lnTo>
                  <a:pt x="19720851" y="15453976"/>
                </a:lnTo>
                <a:lnTo>
                  <a:pt x="19720851" y="0"/>
                </a:lnTo>
                <a:close/>
              </a:path>
            </a:pathLst>
          </a:custGeom>
          <a:blipFill>
            <a:blip r:embed="rId4">
              <a:alphaModFix amt="27000"/>
              <a:extLst>
                <a:ext uri="{96DAC541-7B7A-43D3-8B79-37D633B846F1}">
                  <asvg:svgBlip xmlns:asvg="http://schemas.microsoft.com/office/drawing/2016/SVG/main" xmlns="" r:embed="rId5"/>
                </a:ext>
              </a:extLst>
            </a:blip>
            <a:stretch>
              <a:fillRect/>
            </a:stretch>
          </a:blipFill>
        </p:spPr>
      </p:sp>
      <p:grpSp>
        <p:nvGrpSpPr>
          <p:cNvPr id="8" name="Group 8"/>
          <p:cNvGrpSpPr/>
          <p:nvPr/>
        </p:nvGrpSpPr>
        <p:grpSpPr>
          <a:xfrm>
            <a:off x="-2251771" y="-259773"/>
            <a:ext cx="3086100" cy="13632873"/>
            <a:chOff x="0" y="0"/>
            <a:chExt cx="812800" cy="3590551"/>
          </a:xfrm>
        </p:grpSpPr>
        <p:sp>
          <p:nvSpPr>
            <p:cNvPr id="9" name="Freeform 9"/>
            <p:cNvSpPr/>
            <p:nvPr/>
          </p:nvSpPr>
          <p:spPr>
            <a:xfrm>
              <a:off x="0" y="0"/>
              <a:ext cx="812800" cy="3590551"/>
            </a:xfrm>
            <a:custGeom>
              <a:avLst/>
              <a:gdLst/>
              <a:ahLst/>
              <a:cxnLst/>
              <a:rect l="l" t="t" r="r" b="b"/>
              <a:pathLst>
                <a:path w="812800" h="3590551">
                  <a:moveTo>
                    <a:pt x="0" y="0"/>
                  </a:moveTo>
                  <a:lnTo>
                    <a:pt x="812800" y="0"/>
                  </a:lnTo>
                  <a:lnTo>
                    <a:pt x="812800" y="3590551"/>
                  </a:lnTo>
                  <a:lnTo>
                    <a:pt x="0" y="3590551"/>
                  </a:lnTo>
                  <a:close/>
                </a:path>
              </a:pathLst>
            </a:custGeom>
            <a:solidFill>
              <a:srgbClr val="7B6C52"/>
            </a:solidFill>
            <a:ln w="104775" cap="sq">
              <a:solidFill>
                <a:srgbClr val="4B412E"/>
              </a:solidFill>
              <a:prstDash val="solid"/>
              <a:miter/>
            </a:ln>
          </p:spPr>
        </p:sp>
        <p:sp>
          <p:nvSpPr>
            <p:cNvPr id="10" name="TextBox 10"/>
            <p:cNvSpPr txBox="1"/>
            <p:nvPr/>
          </p:nvSpPr>
          <p:spPr>
            <a:xfrm>
              <a:off x="0" y="-47625"/>
              <a:ext cx="812800" cy="3638176"/>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a:off x="1485557" y="2774745"/>
            <a:ext cx="14781630" cy="23812"/>
          </a:xfrm>
          <a:prstGeom prst="line">
            <a:avLst/>
          </a:prstGeom>
          <a:ln w="9525" cap="flat">
            <a:solidFill>
              <a:srgbClr val="000000"/>
            </a:solidFill>
            <a:prstDash val="solid"/>
            <a:headEnd type="none" w="sm" len="sm"/>
            <a:tailEnd type="none" w="sm" len="sm"/>
          </a:ln>
        </p:spPr>
      </p:sp>
      <p:sp>
        <p:nvSpPr>
          <p:cNvPr id="12" name="AutoShape 12"/>
          <p:cNvSpPr/>
          <p:nvPr/>
        </p:nvSpPr>
        <p:spPr>
          <a:xfrm>
            <a:off x="1485557" y="3559918"/>
            <a:ext cx="14781630" cy="23812"/>
          </a:xfrm>
          <a:prstGeom prst="line">
            <a:avLst/>
          </a:prstGeom>
          <a:ln w="9525" cap="flat">
            <a:solidFill>
              <a:srgbClr val="000000"/>
            </a:solidFill>
            <a:prstDash val="solid"/>
            <a:headEnd type="none" w="sm" len="sm"/>
            <a:tailEnd type="none" w="sm" len="sm"/>
          </a:ln>
        </p:spPr>
      </p:sp>
      <p:sp>
        <p:nvSpPr>
          <p:cNvPr id="13" name="AutoShape 13"/>
          <p:cNvSpPr/>
          <p:nvPr/>
        </p:nvSpPr>
        <p:spPr>
          <a:xfrm>
            <a:off x="1485557" y="5150984"/>
            <a:ext cx="14781630" cy="23812"/>
          </a:xfrm>
          <a:prstGeom prst="line">
            <a:avLst/>
          </a:prstGeom>
          <a:ln w="9525" cap="flat">
            <a:solidFill>
              <a:srgbClr val="000000"/>
            </a:solidFill>
            <a:prstDash val="solid"/>
            <a:headEnd type="none" w="sm" len="sm"/>
            <a:tailEnd type="none" w="sm" len="sm"/>
          </a:ln>
        </p:spPr>
      </p:sp>
      <p:sp>
        <p:nvSpPr>
          <p:cNvPr id="14" name="AutoShape 14"/>
          <p:cNvSpPr/>
          <p:nvPr/>
        </p:nvSpPr>
        <p:spPr>
          <a:xfrm>
            <a:off x="1485557" y="6708917"/>
            <a:ext cx="14781630" cy="23812"/>
          </a:xfrm>
          <a:prstGeom prst="line">
            <a:avLst/>
          </a:prstGeom>
          <a:ln w="9525" cap="flat">
            <a:solidFill>
              <a:srgbClr val="000000"/>
            </a:solidFill>
            <a:prstDash val="solid"/>
            <a:headEnd type="none" w="sm" len="sm"/>
            <a:tailEnd type="none" w="sm" len="sm"/>
          </a:ln>
        </p:spPr>
      </p:sp>
      <p:sp>
        <p:nvSpPr>
          <p:cNvPr id="15" name="AutoShape 15"/>
          <p:cNvSpPr/>
          <p:nvPr/>
        </p:nvSpPr>
        <p:spPr>
          <a:xfrm>
            <a:off x="1485557" y="4350903"/>
            <a:ext cx="14781630" cy="23812"/>
          </a:xfrm>
          <a:prstGeom prst="line">
            <a:avLst/>
          </a:prstGeom>
          <a:ln w="9525" cap="flat">
            <a:solidFill>
              <a:srgbClr val="000000"/>
            </a:solidFill>
            <a:prstDash val="solid"/>
            <a:headEnd type="none" w="sm" len="sm"/>
            <a:tailEnd type="none" w="sm" len="sm"/>
          </a:ln>
        </p:spPr>
      </p:sp>
      <p:sp>
        <p:nvSpPr>
          <p:cNvPr id="16" name="AutoShape 16"/>
          <p:cNvSpPr/>
          <p:nvPr/>
        </p:nvSpPr>
        <p:spPr>
          <a:xfrm>
            <a:off x="1485557" y="6008830"/>
            <a:ext cx="14781630" cy="23812"/>
          </a:xfrm>
          <a:prstGeom prst="line">
            <a:avLst/>
          </a:prstGeom>
          <a:ln w="9525" cap="flat">
            <a:solidFill>
              <a:srgbClr val="000000"/>
            </a:solidFill>
            <a:prstDash val="solid"/>
            <a:headEnd type="none" w="sm" len="sm"/>
            <a:tailEnd type="none" w="sm" len="sm"/>
          </a:ln>
        </p:spPr>
      </p:sp>
      <p:sp>
        <p:nvSpPr>
          <p:cNvPr id="17" name="AutoShape 17"/>
          <p:cNvSpPr/>
          <p:nvPr/>
        </p:nvSpPr>
        <p:spPr>
          <a:xfrm>
            <a:off x="1485557" y="8299983"/>
            <a:ext cx="14781630" cy="23812"/>
          </a:xfrm>
          <a:prstGeom prst="line">
            <a:avLst/>
          </a:prstGeom>
          <a:ln w="9525" cap="flat">
            <a:solidFill>
              <a:srgbClr val="000000"/>
            </a:solidFill>
            <a:prstDash val="solid"/>
            <a:headEnd type="none" w="sm" len="sm"/>
            <a:tailEnd type="none" w="sm" len="sm"/>
          </a:ln>
        </p:spPr>
      </p:sp>
      <p:sp>
        <p:nvSpPr>
          <p:cNvPr id="18" name="AutoShape 18"/>
          <p:cNvSpPr/>
          <p:nvPr/>
        </p:nvSpPr>
        <p:spPr>
          <a:xfrm>
            <a:off x="1485557" y="9157829"/>
            <a:ext cx="14781630" cy="23812"/>
          </a:xfrm>
          <a:prstGeom prst="line">
            <a:avLst/>
          </a:prstGeom>
          <a:ln w="9525" cap="flat">
            <a:solidFill>
              <a:srgbClr val="000000"/>
            </a:solidFill>
            <a:prstDash val="solid"/>
            <a:headEnd type="none" w="sm" len="sm"/>
            <a:tailEnd type="none" w="sm" len="sm"/>
          </a:ln>
        </p:spPr>
      </p:sp>
      <p:sp>
        <p:nvSpPr>
          <p:cNvPr id="19" name="Freeform 19"/>
          <p:cNvSpPr/>
          <p:nvPr/>
        </p:nvSpPr>
        <p:spPr>
          <a:xfrm>
            <a:off x="4195541" y="1388807"/>
            <a:ext cx="9020900" cy="1213721"/>
          </a:xfrm>
          <a:custGeom>
            <a:avLst/>
            <a:gdLst/>
            <a:ahLst/>
            <a:cxnLst/>
            <a:rect l="l" t="t" r="r" b="b"/>
            <a:pathLst>
              <a:path w="9020900" h="1213721">
                <a:moveTo>
                  <a:pt x="0" y="0"/>
                </a:moveTo>
                <a:lnTo>
                  <a:pt x="9020900" y="0"/>
                </a:lnTo>
                <a:lnTo>
                  <a:pt x="9020900" y="1213721"/>
                </a:lnTo>
                <a:lnTo>
                  <a:pt x="0" y="12137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TextBox 20"/>
          <p:cNvSpPr txBox="1"/>
          <p:nvPr/>
        </p:nvSpPr>
        <p:spPr>
          <a:xfrm>
            <a:off x="5108458" y="1640154"/>
            <a:ext cx="6915147" cy="825327"/>
          </a:xfrm>
          <a:prstGeom prst="rect">
            <a:avLst/>
          </a:prstGeom>
        </p:spPr>
        <p:txBody>
          <a:bodyPr lIns="0" tIns="0" rIns="0" bIns="0" rtlCol="0" anchor="t">
            <a:spAutoFit/>
          </a:bodyPr>
          <a:lstStyle/>
          <a:p>
            <a:pPr algn="ctr">
              <a:lnSpc>
                <a:spcPts val="6159"/>
              </a:lnSpc>
            </a:pPr>
            <a:r>
              <a:rPr lang="en-US" sz="5599">
                <a:solidFill>
                  <a:srgbClr val="494949"/>
                </a:solidFill>
                <a:latin typeface="More Sugar Thin"/>
              </a:rPr>
              <a:t>komponen komunikasi</a:t>
            </a:r>
          </a:p>
        </p:txBody>
      </p:sp>
      <p:sp>
        <p:nvSpPr>
          <p:cNvPr id="21" name="TextBox 21"/>
          <p:cNvSpPr txBox="1"/>
          <p:nvPr/>
        </p:nvSpPr>
        <p:spPr>
          <a:xfrm>
            <a:off x="2748799" y="4785426"/>
            <a:ext cx="3278359" cy="417830"/>
          </a:xfrm>
          <a:prstGeom prst="rect">
            <a:avLst/>
          </a:prstGeom>
        </p:spPr>
        <p:txBody>
          <a:bodyPr lIns="0" tIns="0" rIns="0" bIns="0" rtlCol="0" anchor="t">
            <a:spAutoFit/>
          </a:bodyPr>
          <a:lstStyle/>
          <a:p>
            <a:pPr algn="ctr">
              <a:lnSpc>
                <a:spcPts val="3010"/>
              </a:lnSpc>
            </a:pPr>
            <a:r>
              <a:rPr lang="en-US" sz="3500">
                <a:solidFill>
                  <a:srgbClr val="FFFFFF"/>
                </a:solidFill>
                <a:latin typeface="Quicksand Medium"/>
              </a:rPr>
              <a:t>Task Name</a:t>
            </a:r>
          </a:p>
        </p:txBody>
      </p:sp>
      <p:sp>
        <p:nvSpPr>
          <p:cNvPr id="22" name="TextBox 22"/>
          <p:cNvSpPr txBox="1"/>
          <p:nvPr/>
        </p:nvSpPr>
        <p:spPr>
          <a:xfrm>
            <a:off x="2748799" y="7175211"/>
            <a:ext cx="3278359" cy="417830"/>
          </a:xfrm>
          <a:prstGeom prst="rect">
            <a:avLst/>
          </a:prstGeom>
        </p:spPr>
        <p:txBody>
          <a:bodyPr lIns="0" tIns="0" rIns="0" bIns="0" rtlCol="0" anchor="t">
            <a:spAutoFit/>
          </a:bodyPr>
          <a:lstStyle/>
          <a:p>
            <a:pPr algn="ctr">
              <a:lnSpc>
                <a:spcPts val="3010"/>
              </a:lnSpc>
            </a:pPr>
            <a:r>
              <a:rPr lang="en-US" sz="3500">
                <a:solidFill>
                  <a:srgbClr val="FFFFFF"/>
                </a:solidFill>
                <a:latin typeface="Quicksand Medium"/>
              </a:rPr>
              <a:t>Task Name</a:t>
            </a:r>
          </a:p>
        </p:txBody>
      </p:sp>
      <p:grpSp>
        <p:nvGrpSpPr>
          <p:cNvPr id="23" name="Group 23"/>
          <p:cNvGrpSpPr/>
          <p:nvPr/>
        </p:nvGrpSpPr>
        <p:grpSpPr>
          <a:xfrm>
            <a:off x="2035293" y="3312246"/>
            <a:ext cx="6530739" cy="2939432"/>
            <a:chOff x="0" y="0"/>
            <a:chExt cx="1720030" cy="774171"/>
          </a:xfrm>
        </p:grpSpPr>
        <p:sp>
          <p:nvSpPr>
            <p:cNvPr id="24" name="Freeform 24"/>
            <p:cNvSpPr/>
            <p:nvPr/>
          </p:nvSpPr>
          <p:spPr>
            <a:xfrm>
              <a:off x="0" y="0"/>
              <a:ext cx="1720030" cy="774171"/>
            </a:xfrm>
            <a:custGeom>
              <a:avLst/>
              <a:gdLst/>
              <a:ahLst/>
              <a:cxnLst/>
              <a:rect l="l" t="t" r="r" b="b"/>
              <a:pathLst>
                <a:path w="1720030" h="774171">
                  <a:moveTo>
                    <a:pt x="60458" y="0"/>
                  </a:moveTo>
                  <a:lnTo>
                    <a:pt x="1659572" y="0"/>
                  </a:lnTo>
                  <a:cubicBezTo>
                    <a:pt x="1692962" y="0"/>
                    <a:pt x="1720030" y="27068"/>
                    <a:pt x="1720030" y="60458"/>
                  </a:cubicBezTo>
                  <a:lnTo>
                    <a:pt x="1720030" y="713713"/>
                  </a:lnTo>
                  <a:cubicBezTo>
                    <a:pt x="1720030" y="729748"/>
                    <a:pt x="1713660" y="745125"/>
                    <a:pt x="1702322" y="756464"/>
                  </a:cubicBezTo>
                  <a:cubicBezTo>
                    <a:pt x="1690984" y="767802"/>
                    <a:pt x="1675606" y="774171"/>
                    <a:pt x="1659572" y="774171"/>
                  </a:cubicBezTo>
                  <a:lnTo>
                    <a:pt x="60458" y="774171"/>
                  </a:lnTo>
                  <a:cubicBezTo>
                    <a:pt x="44424" y="774171"/>
                    <a:pt x="29046" y="767802"/>
                    <a:pt x="17708" y="756464"/>
                  </a:cubicBezTo>
                  <a:cubicBezTo>
                    <a:pt x="6370" y="745125"/>
                    <a:pt x="0" y="729748"/>
                    <a:pt x="0" y="713713"/>
                  </a:cubicBezTo>
                  <a:lnTo>
                    <a:pt x="0" y="60458"/>
                  </a:lnTo>
                  <a:cubicBezTo>
                    <a:pt x="0" y="44424"/>
                    <a:pt x="6370" y="29046"/>
                    <a:pt x="17708" y="17708"/>
                  </a:cubicBezTo>
                  <a:cubicBezTo>
                    <a:pt x="29046" y="6370"/>
                    <a:pt x="44424" y="0"/>
                    <a:pt x="60458" y="0"/>
                  </a:cubicBezTo>
                  <a:close/>
                </a:path>
              </a:pathLst>
            </a:custGeom>
            <a:solidFill>
              <a:srgbClr val="DDC6A2"/>
            </a:solidFill>
            <a:ln w="38100" cap="rnd">
              <a:solidFill>
                <a:srgbClr val="000000"/>
              </a:solidFill>
              <a:prstDash val="lgDash"/>
              <a:round/>
            </a:ln>
          </p:spPr>
        </p:sp>
        <p:sp>
          <p:nvSpPr>
            <p:cNvPr id="25" name="TextBox 25"/>
            <p:cNvSpPr txBox="1"/>
            <p:nvPr/>
          </p:nvSpPr>
          <p:spPr>
            <a:xfrm>
              <a:off x="0" y="-47625"/>
              <a:ext cx="1720030" cy="821796"/>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539261" y="3271221"/>
            <a:ext cx="6530739" cy="2149838"/>
            <a:chOff x="0" y="0"/>
            <a:chExt cx="1720030" cy="566213"/>
          </a:xfrm>
        </p:grpSpPr>
        <p:sp>
          <p:nvSpPr>
            <p:cNvPr id="27" name="Freeform 27"/>
            <p:cNvSpPr/>
            <p:nvPr/>
          </p:nvSpPr>
          <p:spPr>
            <a:xfrm>
              <a:off x="0" y="0"/>
              <a:ext cx="1720030" cy="566213"/>
            </a:xfrm>
            <a:custGeom>
              <a:avLst/>
              <a:gdLst/>
              <a:ahLst/>
              <a:cxnLst/>
              <a:rect l="l" t="t" r="r" b="b"/>
              <a:pathLst>
                <a:path w="1720030" h="566213">
                  <a:moveTo>
                    <a:pt x="60458" y="0"/>
                  </a:moveTo>
                  <a:lnTo>
                    <a:pt x="1659572" y="0"/>
                  </a:lnTo>
                  <a:cubicBezTo>
                    <a:pt x="1692962" y="0"/>
                    <a:pt x="1720030" y="27068"/>
                    <a:pt x="1720030" y="60458"/>
                  </a:cubicBezTo>
                  <a:lnTo>
                    <a:pt x="1720030" y="505754"/>
                  </a:lnTo>
                  <a:cubicBezTo>
                    <a:pt x="1720030" y="521789"/>
                    <a:pt x="1713660" y="537167"/>
                    <a:pt x="1702322" y="548505"/>
                  </a:cubicBezTo>
                  <a:cubicBezTo>
                    <a:pt x="1690984" y="559843"/>
                    <a:pt x="1675606" y="566213"/>
                    <a:pt x="1659572" y="566213"/>
                  </a:cubicBezTo>
                  <a:lnTo>
                    <a:pt x="60458" y="566213"/>
                  </a:lnTo>
                  <a:cubicBezTo>
                    <a:pt x="44424" y="566213"/>
                    <a:pt x="29046" y="559843"/>
                    <a:pt x="17708" y="548505"/>
                  </a:cubicBezTo>
                  <a:cubicBezTo>
                    <a:pt x="6370" y="537167"/>
                    <a:pt x="0" y="521789"/>
                    <a:pt x="0" y="505754"/>
                  </a:cubicBezTo>
                  <a:lnTo>
                    <a:pt x="0" y="60458"/>
                  </a:lnTo>
                  <a:cubicBezTo>
                    <a:pt x="0" y="44424"/>
                    <a:pt x="6370" y="29046"/>
                    <a:pt x="17708" y="17708"/>
                  </a:cubicBezTo>
                  <a:cubicBezTo>
                    <a:pt x="29046" y="6370"/>
                    <a:pt x="44424" y="0"/>
                    <a:pt x="60458" y="0"/>
                  </a:cubicBezTo>
                  <a:close/>
                </a:path>
              </a:pathLst>
            </a:custGeom>
            <a:solidFill>
              <a:srgbClr val="DDC6A2"/>
            </a:solidFill>
            <a:ln w="38100" cap="rnd">
              <a:solidFill>
                <a:srgbClr val="000000"/>
              </a:solidFill>
              <a:prstDash val="lgDash"/>
              <a:round/>
            </a:ln>
          </p:spPr>
        </p:sp>
        <p:sp>
          <p:nvSpPr>
            <p:cNvPr id="28" name="TextBox 28"/>
            <p:cNvSpPr txBox="1"/>
            <p:nvPr/>
          </p:nvSpPr>
          <p:spPr>
            <a:xfrm>
              <a:off x="0" y="-47625"/>
              <a:ext cx="1720030" cy="613838"/>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2035293" y="6865472"/>
            <a:ext cx="6530739" cy="2149838"/>
            <a:chOff x="0" y="0"/>
            <a:chExt cx="1720030" cy="566213"/>
          </a:xfrm>
        </p:grpSpPr>
        <p:sp>
          <p:nvSpPr>
            <p:cNvPr id="30" name="Freeform 30"/>
            <p:cNvSpPr/>
            <p:nvPr/>
          </p:nvSpPr>
          <p:spPr>
            <a:xfrm>
              <a:off x="0" y="0"/>
              <a:ext cx="1720030" cy="566213"/>
            </a:xfrm>
            <a:custGeom>
              <a:avLst/>
              <a:gdLst/>
              <a:ahLst/>
              <a:cxnLst/>
              <a:rect l="l" t="t" r="r" b="b"/>
              <a:pathLst>
                <a:path w="1720030" h="566213">
                  <a:moveTo>
                    <a:pt x="60458" y="0"/>
                  </a:moveTo>
                  <a:lnTo>
                    <a:pt x="1659572" y="0"/>
                  </a:lnTo>
                  <a:cubicBezTo>
                    <a:pt x="1692962" y="0"/>
                    <a:pt x="1720030" y="27068"/>
                    <a:pt x="1720030" y="60458"/>
                  </a:cubicBezTo>
                  <a:lnTo>
                    <a:pt x="1720030" y="505754"/>
                  </a:lnTo>
                  <a:cubicBezTo>
                    <a:pt x="1720030" y="521789"/>
                    <a:pt x="1713660" y="537167"/>
                    <a:pt x="1702322" y="548505"/>
                  </a:cubicBezTo>
                  <a:cubicBezTo>
                    <a:pt x="1690984" y="559843"/>
                    <a:pt x="1675606" y="566213"/>
                    <a:pt x="1659572" y="566213"/>
                  </a:cubicBezTo>
                  <a:lnTo>
                    <a:pt x="60458" y="566213"/>
                  </a:lnTo>
                  <a:cubicBezTo>
                    <a:pt x="44424" y="566213"/>
                    <a:pt x="29046" y="559843"/>
                    <a:pt x="17708" y="548505"/>
                  </a:cubicBezTo>
                  <a:cubicBezTo>
                    <a:pt x="6370" y="537167"/>
                    <a:pt x="0" y="521789"/>
                    <a:pt x="0" y="505754"/>
                  </a:cubicBezTo>
                  <a:lnTo>
                    <a:pt x="0" y="60458"/>
                  </a:lnTo>
                  <a:cubicBezTo>
                    <a:pt x="0" y="44424"/>
                    <a:pt x="6370" y="29046"/>
                    <a:pt x="17708" y="17708"/>
                  </a:cubicBezTo>
                  <a:cubicBezTo>
                    <a:pt x="29046" y="6370"/>
                    <a:pt x="44424" y="0"/>
                    <a:pt x="60458" y="0"/>
                  </a:cubicBezTo>
                  <a:close/>
                </a:path>
              </a:pathLst>
            </a:custGeom>
            <a:solidFill>
              <a:srgbClr val="DDC6A2"/>
            </a:solidFill>
            <a:ln w="38100" cap="rnd">
              <a:solidFill>
                <a:srgbClr val="000000"/>
              </a:solidFill>
              <a:prstDash val="lgDash"/>
              <a:round/>
            </a:ln>
          </p:spPr>
        </p:sp>
        <p:sp>
          <p:nvSpPr>
            <p:cNvPr id="31" name="TextBox 31"/>
            <p:cNvSpPr txBox="1"/>
            <p:nvPr/>
          </p:nvSpPr>
          <p:spPr>
            <a:xfrm>
              <a:off x="0" y="-47625"/>
              <a:ext cx="1720030" cy="613838"/>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9539261" y="6804167"/>
            <a:ext cx="6530739" cy="2149838"/>
            <a:chOff x="0" y="0"/>
            <a:chExt cx="1720030" cy="566213"/>
          </a:xfrm>
        </p:grpSpPr>
        <p:sp>
          <p:nvSpPr>
            <p:cNvPr id="33" name="Freeform 33"/>
            <p:cNvSpPr/>
            <p:nvPr/>
          </p:nvSpPr>
          <p:spPr>
            <a:xfrm>
              <a:off x="0" y="0"/>
              <a:ext cx="1720030" cy="566213"/>
            </a:xfrm>
            <a:custGeom>
              <a:avLst/>
              <a:gdLst/>
              <a:ahLst/>
              <a:cxnLst/>
              <a:rect l="l" t="t" r="r" b="b"/>
              <a:pathLst>
                <a:path w="1720030" h="566213">
                  <a:moveTo>
                    <a:pt x="60458" y="0"/>
                  </a:moveTo>
                  <a:lnTo>
                    <a:pt x="1659572" y="0"/>
                  </a:lnTo>
                  <a:cubicBezTo>
                    <a:pt x="1692962" y="0"/>
                    <a:pt x="1720030" y="27068"/>
                    <a:pt x="1720030" y="60458"/>
                  </a:cubicBezTo>
                  <a:lnTo>
                    <a:pt x="1720030" y="505754"/>
                  </a:lnTo>
                  <a:cubicBezTo>
                    <a:pt x="1720030" y="521789"/>
                    <a:pt x="1713660" y="537167"/>
                    <a:pt x="1702322" y="548505"/>
                  </a:cubicBezTo>
                  <a:cubicBezTo>
                    <a:pt x="1690984" y="559843"/>
                    <a:pt x="1675606" y="566213"/>
                    <a:pt x="1659572" y="566213"/>
                  </a:cubicBezTo>
                  <a:lnTo>
                    <a:pt x="60458" y="566213"/>
                  </a:lnTo>
                  <a:cubicBezTo>
                    <a:pt x="44424" y="566213"/>
                    <a:pt x="29046" y="559843"/>
                    <a:pt x="17708" y="548505"/>
                  </a:cubicBezTo>
                  <a:cubicBezTo>
                    <a:pt x="6370" y="537167"/>
                    <a:pt x="0" y="521789"/>
                    <a:pt x="0" y="505754"/>
                  </a:cubicBezTo>
                  <a:lnTo>
                    <a:pt x="0" y="60458"/>
                  </a:lnTo>
                  <a:cubicBezTo>
                    <a:pt x="0" y="44424"/>
                    <a:pt x="6370" y="29046"/>
                    <a:pt x="17708" y="17708"/>
                  </a:cubicBezTo>
                  <a:cubicBezTo>
                    <a:pt x="29046" y="6370"/>
                    <a:pt x="44424" y="0"/>
                    <a:pt x="60458" y="0"/>
                  </a:cubicBezTo>
                  <a:close/>
                </a:path>
              </a:pathLst>
            </a:custGeom>
            <a:solidFill>
              <a:srgbClr val="DDC6A2"/>
            </a:solidFill>
            <a:ln w="38100" cap="rnd">
              <a:solidFill>
                <a:srgbClr val="000000"/>
              </a:solidFill>
              <a:prstDash val="lgDash"/>
              <a:round/>
            </a:ln>
          </p:spPr>
        </p:sp>
        <p:sp>
          <p:nvSpPr>
            <p:cNvPr id="34" name="TextBox 34"/>
            <p:cNvSpPr txBox="1"/>
            <p:nvPr/>
          </p:nvSpPr>
          <p:spPr>
            <a:xfrm>
              <a:off x="0" y="-47625"/>
              <a:ext cx="1720030" cy="613838"/>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933963" y="2769983"/>
            <a:ext cx="1797126" cy="1797126"/>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835A"/>
            </a:solidFill>
            <a:ln w="38100" cap="sq">
              <a:solidFill>
                <a:srgbClr val="000000"/>
              </a:solidFill>
              <a:prstDash val="lgDash"/>
              <a:miter/>
            </a:ln>
          </p:spPr>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9040091" y="2874000"/>
            <a:ext cx="1797126" cy="179712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835A"/>
            </a:solidFill>
            <a:ln w="38100" cap="sq">
              <a:solidFill>
                <a:srgbClr val="000000"/>
              </a:solidFill>
              <a:prstDash val="lgDash"/>
              <a:miter/>
            </a:ln>
          </p:spPr>
        </p:sp>
        <p:sp>
          <p:nvSpPr>
            <p:cNvPr id="40" name="TextBox 4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850236" y="6613245"/>
            <a:ext cx="1797126" cy="1797126"/>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835A"/>
            </a:solidFill>
            <a:ln w="38100" cap="sq">
              <a:solidFill>
                <a:srgbClr val="000000"/>
              </a:solidFill>
              <a:prstDash val="lgDash"/>
              <a:miter/>
            </a:ln>
          </p:spPr>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9227135" y="6596576"/>
            <a:ext cx="1797126" cy="1797126"/>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835A"/>
            </a:solidFill>
            <a:ln w="38100" cap="sq">
              <a:solidFill>
                <a:srgbClr val="000000"/>
              </a:solidFill>
              <a:prstDash val="lgDash"/>
              <a:miter/>
            </a:ln>
          </p:spPr>
        </p:sp>
        <p:sp>
          <p:nvSpPr>
            <p:cNvPr id="46" name="TextBox 4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2035293" y="3116992"/>
            <a:ext cx="1429505" cy="1169783"/>
          </a:xfrm>
          <a:prstGeom prst="rect">
            <a:avLst/>
          </a:prstGeom>
        </p:spPr>
        <p:txBody>
          <a:bodyPr lIns="0" tIns="0" rIns="0" bIns="0" rtlCol="0" anchor="t">
            <a:spAutoFit/>
          </a:bodyPr>
          <a:lstStyle/>
          <a:p>
            <a:pPr algn="ctr">
              <a:lnSpc>
                <a:spcPts val="8941"/>
              </a:lnSpc>
            </a:pPr>
            <a:r>
              <a:rPr lang="en-US" sz="8128">
                <a:solidFill>
                  <a:srgbClr val="FFFFFF"/>
                </a:solidFill>
                <a:latin typeface="More Sugar Thin"/>
              </a:rPr>
              <a:t>01</a:t>
            </a:r>
          </a:p>
        </p:txBody>
      </p:sp>
      <p:sp>
        <p:nvSpPr>
          <p:cNvPr id="48" name="TextBox 48"/>
          <p:cNvSpPr txBox="1"/>
          <p:nvPr/>
        </p:nvSpPr>
        <p:spPr>
          <a:xfrm>
            <a:off x="9223901" y="3176357"/>
            <a:ext cx="1429505" cy="1169783"/>
          </a:xfrm>
          <a:prstGeom prst="rect">
            <a:avLst/>
          </a:prstGeom>
        </p:spPr>
        <p:txBody>
          <a:bodyPr lIns="0" tIns="0" rIns="0" bIns="0" rtlCol="0" anchor="t">
            <a:spAutoFit/>
          </a:bodyPr>
          <a:lstStyle/>
          <a:p>
            <a:pPr algn="ctr">
              <a:lnSpc>
                <a:spcPts val="8941"/>
              </a:lnSpc>
            </a:pPr>
            <a:r>
              <a:rPr lang="en-US" sz="8128">
                <a:solidFill>
                  <a:srgbClr val="FFFFFF"/>
                </a:solidFill>
                <a:latin typeface="More Sugar Thin"/>
              </a:rPr>
              <a:t>02</a:t>
            </a:r>
          </a:p>
        </p:txBody>
      </p:sp>
      <p:sp>
        <p:nvSpPr>
          <p:cNvPr id="49" name="TextBox 49"/>
          <p:cNvSpPr txBox="1"/>
          <p:nvPr/>
        </p:nvSpPr>
        <p:spPr>
          <a:xfrm>
            <a:off x="2034046" y="7051817"/>
            <a:ext cx="1429505" cy="1169783"/>
          </a:xfrm>
          <a:prstGeom prst="rect">
            <a:avLst/>
          </a:prstGeom>
        </p:spPr>
        <p:txBody>
          <a:bodyPr lIns="0" tIns="0" rIns="0" bIns="0" rtlCol="0" anchor="t">
            <a:spAutoFit/>
          </a:bodyPr>
          <a:lstStyle/>
          <a:p>
            <a:pPr algn="ctr">
              <a:lnSpc>
                <a:spcPts val="8941"/>
              </a:lnSpc>
            </a:pPr>
            <a:r>
              <a:rPr lang="en-US" sz="8128">
                <a:solidFill>
                  <a:srgbClr val="FFFFFF"/>
                </a:solidFill>
                <a:latin typeface="More Sugar Thin"/>
              </a:rPr>
              <a:t>03</a:t>
            </a:r>
          </a:p>
        </p:txBody>
      </p:sp>
      <p:sp>
        <p:nvSpPr>
          <p:cNvPr id="50" name="TextBox 50"/>
          <p:cNvSpPr txBox="1"/>
          <p:nvPr/>
        </p:nvSpPr>
        <p:spPr>
          <a:xfrm>
            <a:off x="9410945" y="6943585"/>
            <a:ext cx="1429505" cy="1169783"/>
          </a:xfrm>
          <a:prstGeom prst="rect">
            <a:avLst/>
          </a:prstGeom>
        </p:spPr>
        <p:txBody>
          <a:bodyPr lIns="0" tIns="0" rIns="0" bIns="0" rtlCol="0" anchor="t">
            <a:spAutoFit/>
          </a:bodyPr>
          <a:lstStyle/>
          <a:p>
            <a:pPr algn="ctr">
              <a:lnSpc>
                <a:spcPts val="8941"/>
              </a:lnSpc>
            </a:pPr>
            <a:r>
              <a:rPr lang="en-US" sz="8128">
                <a:solidFill>
                  <a:srgbClr val="FFFFFF"/>
                </a:solidFill>
                <a:latin typeface="More Sugar Thin"/>
              </a:rPr>
              <a:t>04</a:t>
            </a:r>
          </a:p>
        </p:txBody>
      </p:sp>
      <p:sp>
        <p:nvSpPr>
          <p:cNvPr id="51" name="TextBox 51"/>
          <p:cNvSpPr txBox="1"/>
          <p:nvPr/>
        </p:nvSpPr>
        <p:spPr>
          <a:xfrm>
            <a:off x="3719739" y="3419505"/>
            <a:ext cx="4846293" cy="2656841"/>
          </a:xfrm>
          <a:prstGeom prst="rect">
            <a:avLst/>
          </a:prstGeom>
        </p:spPr>
        <p:txBody>
          <a:bodyPr lIns="0" tIns="0" rIns="0" bIns="0" rtlCol="0" anchor="t">
            <a:spAutoFit/>
          </a:bodyPr>
          <a:lstStyle/>
          <a:p>
            <a:pPr>
              <a:lnSpc>
                <a:spcPts val="2659"/>
              </a:lnSpc>
            </a:pPr>
            <a:r>
              <a:rPr lang="en-US" sz="1899">
                <a:solidFill>
                  <a:srgbClr val="4B412E"/>
                </a:solidFill>
                <a:latin typeface="Quicksand Bold"/>
              </a:rPr>
              <a:t>a.       Pesan komunikasi benar-benar dimengerti oleh penerima pesan.</a:t>
            </a:r>
          </a:p>
          <a:p>
            <a:pPr>
              <a:lnSpc>
                <a:spcPts val="2659"/>
              </a:lnSpc>
            </a:pPr>
            <a:r>
              <a:rPr lang="en-US" sz="1899">
                <a:solidFill>
                  <a:srgbClr val="4B412E"/>
                </a:solidFill>
                <a:latin typeface="Quicksand Bold"/>
              </a:rPr>
              <a:t>b.      Keputusan diambil secara sadar untuk mencapai tujuan.</a:t>
            </a:r>
          </a:p>
          <a:p>
            <a:pPr>
              <a:lnSpc>
                <a:spcPts val="2659"/>
              </a:lnSpc>
            </a:pPr>
            <a:r>
              <a:rPr lang="en-US" sz="1899">
                <a:solidFill>
                  <a:srgbClr val="4B412E"/>
                </a:solidFill>
                <a:latin typeface="Quicksand Bold"/>
              </a:rPr>
              <a:t>c.       Keputusan diambil secara sadar untuk kepentingan pribadinya.</a:t>
            </a:r>
          </a:p>
          <a:p>
            <a:pPr>
              <a:lnSpc>
                <a:spcPts val="2659"/>
              </a:lnSpc>
            </a:pPr>
            <a:r>
              <a:rPr lang="en-US" sz="1899">
                <a:solidFill>
                  <a:srgbClr val="4B412E"/>
                </a:solidFill>
                <a:latin typeface="Quicksand Bold"/>
              </a:rPr>
              <a:t>d.      Mampu menempatkan baik secara mental atau fisik</a:t>
            </a:r>
          </a:p>
        </p:txBody>
      </p:sp>
      <p:sp>
        <p:nvSpPr>
          <p:cNvPr id="52" name="TextBox 52"/>
          <p:cNvSpPr txBox="1"/>
          <p:nvPr/>
        </p:nvSpPr>
        <p:spPr>
          <a:xfrm>
            <a:off x="10757316" y="3519209"/>
            <a:ext cx="4632556" cy="1465088"/>
          </a:xfrm>
          <a:prstGeom prst="rect">
            <a:avLst/>
          </a:prstGeom>
        </p:spPr>
        <p:txBody>
          <a:bodyPr lIns="0" tIns="0" rIns="0" bIns="0" rtlCol="0" anchor="t">
            <a:spAutoFit/>
          </a:bodyPr>
          <a:lstStyle/>
          <a:p>
            <a:pPr marL="448940" lvl="1" indent="-224470">
              <a:lnSpc>
                <a:spcPts val="2911"/>
              </a:lnSpc>
              <a:buFont typeface="Arial"/>
              <a:buChar char="•"/>
            </a:pPr>
            <a:r>
              <a:rPr lang="en-US" sz="2079">
                <a:solidFill>
                  <a:srgbClr val="4B412E"/>
                </a:solidFill>
                <a:latin typeface="Quicksand Bold"/>
              </a:rPr>
              <a:t>Kepercayaan kepada komunikator (source credibility)</a:t>
            </a:r>
          </a:p>
          <a:p>
            <a:pPr marL="448940" lvl="1" indent="-224470">
              <a:lnSpc>
                <a:spcPts val="2911"/>
              </a:lnSpc>
              <a:buFont typeface="Arial"/>
              <a:buChar char="•"/>
            </a:pPr>
            <a:r>
              <a:rPr lang="en-US" sz="2079">
                <a:solidFill>
                  <a:srgbClr val="4B412E"/>
                </a:solidFill>
                <a:latin typeface="Quicksand Bold"/>
              </a:rPr>
              <a:t>Daya tarik komunikator (source attractiviness)</a:t>
            </a:r>
          </a:p>
        </p:txBody>
      </p:sp>
      <p:sp>
        <p:nvSpPr>
          <p:cNvPr id="53" name="TextBox 53"/>
          <p:cNvSpPr txBox="1"/>
          <p:nvPr/>
        </p:nvSpPr>
        <p:spPr>
          <a:xfrm>
            <a:off x="3710880" y="7602566"/>
            <a:ext cx="4632556" cy="637430"/>
          </a:xfrm>
          <a:prstGeom prst="rect">
            <a:avLst/>
          </a:prstGeom>
        </p:spPr>
        <p:txBody>
          <a:bodyPr lIns="0" tIns="0" rIns="0" bIns="0" rtlCol="0" anchor="t">
            <a:spAutoFit/>
          </a:bodyPr>
          <a:lstStyle/>
          <a:p>
            <a:pPr>
              <a:lnSpc>
                <a:spcPts val="5291"/>
              </a:lnSpc>
            </a:pPr>
            <a:r>
              <a:rPr lang="en-US" sz="3779">
                <a:solidFill>
                  <a:srgbClr val="4B412E"/>
                </a:solidFill>
                <a:latin typeface="Quicksand Bold"/>
              </a:rPr>
              <a:t>komponen pesan</a:t>
            </a:r>
          </a:p>
        </p:txBody>
      </p:sp>
      <p:sp>
        <p:nvSpPr>
          <p:cNvPr id="54" name="TextBox 54"/>
          <p:cNvSpPr txBox="1"/>
          <p:nvPr/>
        </p:nvSpPr>
        <p:spPr>
          <a:xfrm>
            <a:off x="11188776" y="7258231"/>
            <a:ext cx="4632556" cy="679450"/>
          </a:xfrm>
          <a:prstGeom prst="rect">
            <a:avLst/>
          </a:prstGeom>
        </p:spPr>
        <p:txBody>
          <a:bodyPr lIns="0" tIns="0" rIns="0" bIns="0" rtlCol="0" anchor="t">
            <a:spAutoFit/>
          </a:bodyPr>
          <a:lstStyle/>
          <a:p>
            <a:pPr>
              <a:lnSpc>
                <a:spcPts val="5599"/>
              </a:lnSpc>
            </a:pPr>
            <a:r>
              <a:rPr lang="en-US" sz="3999">
                <a:solidFill>
                  <a:srgbClr val="4B412E"/>
                </a:solidFill>
                <a:latin typeface="Quicksand Bold"/>
              </a:rPr>
              <a:t>umpan balik</a:t>
            </a:r>
          </a:p>
        </p:txBody>
      </p:sp>
      <p:sp>
        <p:nvSpPr>
          <p:cNvPr id="55" name="Freeform 55"/>
          <p:cNvSpPr/>
          <p:nvPr/>
        </p:nvSpPr>
        <p:spPr>
          <a:xfrm>
            <a:off x="14311816" y="1807299"/>
            <a:ext cx="952222" cy="1101972"/>
          </a:xfrm>
          <a:custGeom>
            <a:avLst/>
            <a:gdLst/>
            <a:ahLst/>
            <a:cxnLst/>
            <a:rect l="l" t="t" r="r" b="b"/>
            <a:pathLst>
              <a:path w="952222" h="1101972">
                <a:moveTo>
                  <a:pt x="0" y="0"/>
                </a:moveTo>
                <a:lnTo>
                  <a:pt x="952222" y="0"/>
                </a:lnTo>
                <a:lnTo>
                  <a:pt x="952222" y="1101972"/>
                </a:lnTo>
                <a:lnTo>
                  <a:pt x="0" y="1101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6" name="Freeform 56"/>
          <p:cNvSpPr/>
          <p:nvPr/>
        </p:nvSpPr>
        <p:spPr>
          <a:xfrm rot="603814">
            <a:off x="1248623" y="8636467"/>
            <a:ext cx="2357185" cy="1641458"/>
          </a:xfrm>
          <a:custGeom>
            <a:avLst/>
            <a:gdLst/>
            <a:ahLst/>
            <a:cxnLst/>
            <a:rect l="l" t="t" r="r" b="b"/>
            <a:pathLst>
              <a:path w="2357185" h="1641458">
                <a:moveTo>
                  <a:pt x="0" y="0"/>
                </a:moveTo>
                <a:lnTo>
                  <a:pt x="2357185" y="0"/>
                </a:lnTo>
                <a:lnTo>
                  <a:pt x="2357185" y="1641458"/>
                </a:lnTo>
                <a:lnTo>
                  <a:pt x="0" y="16414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a:off x="8420126" y="5246234"/>
            <a:ext cx="990819" cy="1005444"/>
          </a:xfrm>
          <a:custGeom>
            <a:avLst/>
            <a:gdLst/>
            <a:ahLst/>
            <a:cxnLst/>
            <a:rect l="l" t="t" r="r" b="b"/>
            <a:pathLst>
              <a:path w="990819" h="1005444">
                <a:moveTo>
                  <a:pt x="0" y="0"/>
                </a:moveTo>
                <a:lnTo>
                  <a:pt x="990819" y="0"/>
                </a:lnTo>
                <a:lnTo>
                  <a:pt x="990819" y="1005444"/>
                </a:lnTo>
                <a:lnTo>
                  <a:pt x="0" y="1005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8" name="Freeform 58"/>
          <p:cNvSpPr/>
          <p:nvPr/>
        </p:nvSpPr>
        <p:spPr>
          <a:xfrm>
            <a:off x="2337117" y="1183514"/>
            <a:ext cx="990819" cy="1005444"/>
          </a:xfrm>
          <a:custGeom>
            <a:avLst/>
            <a:gdLst/>
            <a:ahLst/>
            <a:cxnLst/>
            <a:rect l="l" t="t" r="r" b="b"/>
            <a:pathLst>
              <a:path w="990819" h="1005444">
                <a:moveTo>
                  <a:pt x="0" y="0"/>
                </a:moveTo>
                <a:lnTo>
                  <a:pt x="990819" y="0"/>
                </a:lnTo>
                <a:lnTo>
                  <a:pt x="990819" y="1005444"/>
                </a:lnTo>
                <a:lnTo>
                  <a:pt x="0" y="100544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9" name="TextBox 59"/>
          <p:cNvSpPr txBox="1"/>
          <p:nvPr/>
        </p:nvSpPr>
        <p:spPr>
          <a:xfrm>
            <a:off x="3719739" y="2869122"/>
            <a:ext cx="4524505" cy="615553"/>
          </a:xfrm>
          <a:prstGeom prst="rect">
            <a:avLst/>
          </a:prstGeom>
        </p:spPr>
        <p:txBody>
          <a:bodyPr wrap="square" lIns="0" tIns="0" rIns="0" bIns="0" rtlCol="0" anchor="t">
            <a:spAutoFit/>
          </a:bodyPr>
          <a:lstStyle/>
          <a:p>
            <a:pPr algn="ctr">
              <a:lnSpc>
                <a:spcPts val="4838"/>
              </a:lnSpc>
            </a:pPr>
            <a:r>
              <a:rPr lang="en-US" sz="3456" dirty="0" err="1">
                <a:solidFill>
                  <a:srgbClr val="5A8B8C"/>
                </a:solidFill>
                <a:latin typeface="Organic"/>
              </a:rPr>
              <a:t>komponen</a:t>
            </a:r>
            <a:r>
              <a:rPr lang="en-US" sz="3456" dirty="0">
                <a:solidFill>
                  <a:srgbClr val="5A8B8C"/>
                </a:solidFill>
                <a:latin typeface="Organic"/>
              </a:rPr>
              <a:t> </a:t>
            </a:r>
            <a:r>
              <a:rPr lang="en-US" sz="3456" dirty="0" err="1">
                <a:solidFill>
                  <a:srgbClr val="5A8B8C"/>
                </a:solidFill>
                <a:latin typeface="Organic"/>
              </a:rPr>
              <a:t>komunikan</a:t>
            </a:r>
            <a:endParaRPr lang="en-US" sz="3456" dirty="0">
              <a:solidFill>
                <a:srgbClr val="5A8B8C"/>
              </a:solidFill>
              <a:latin typeface="Organic"/>
            </a:endParaRPr>
          </a:p>
        </p:txBody>
      </p:sp>
      <p:sp>
        <p:nvSpPr>
          <p:cNvPr id="60" name="TextBox 60"/>
          <p:cNvSpPr txBox="1"/>
          <p:nvPr/>
        </p:nvSpPr>
        <p:spPr>
          <a:xfrm>
            <a:off x="10790201" y="2785698"/>
            <a:ext cx="4028859" cy="607533"/>
          </a:xfrm>
          <a:prstGeom prst="rect">
            <a:avLst/>
          </a:prstGeom>
        </p:spPr>
        <p:txBody>
          <a:bodyPr lIns="0" tIns="0" rIns="0" bIns="0" rtlCol="0" anchor="t">
            <a:spAutoFit/>
          </a:bodyPr>
          <a:lstStyle/>
          <a:p>
            <a:pPr algn="ctr">
              <a:lnSpc>
                <a:spcPts val="4838"/>
              </a:lnSpc>
            </a:pPr>
            <a:r>
              <a:rPr lang="en-US" sz="3456">
                <a:solidFill>
                  <a:srgbClr val="5A8B8C"/>
                </a:solidFill>
                <a:latin typeface="Organic"/>
              </a:rPr>
              <a:t>komponen komunikator</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xmlns=""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xmlns="" r:embed="rId3"/>
                </a:ext>
              </a:extLst>
            </a:blip>
            <a:stretch>
              <a:fillRect l="-90379" t="-3737"/>
            </a:stretch>
          </a:blipFill>
        </p:spPr>
      </p:sp>
      <p:grpSp>
        <p:nvGrpSpPr>
          <p:cNvPr id="4" name="Group 4"/>
          <p:cNvGrpSpPr/>
          <p:nvPr/>
        </p:nvGrpSpPr>
        <p:grpSpPr>
          <a:xfrm>
            <a:off x="15256948" y="1331671"/>
            <a:ext cx="2186870" cy="1191585"/>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7" name="TextBox 7"/>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2618086"/>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14" name="TextBox 14"/>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390492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1" name="TextBox 21"/>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5190915"/>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6477329"/>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256948" y="7763743"/>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66675"/>
                <a:ext cx="544201" cy="343300"/>
              </a:xfrm>
              <a:prstGeom prst="rect">
                <a:avLst/>
              </a:prstGeom>
            </p:spPr>
            <p:txBody>
              <a:bodyPr lIns="51986" tIns="51986" rIns="51986" bIns="51986" rtlCol="0" anchor="ctr"/>
              <a:lstStyle/>
              <a:p>
                <a:pPr algn="ctr">
                  <a:lnSpc>
                    <a:spcPts val="4200"/>
                  </a:lnSpc>
                </a:pPr>
                <a:endParaRPr/>
              </a:p>
            </p:txBody>
          </p:sp>
        </p:grpSp>
      </p:grpSp>
      <p:sp>
        <p:nvSpPr>
          <p:cNvPr id="46" name="Freeform 4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2610470" y="3948641"/>
            <a:ext cx="12966563" cy="4373516"/>
            <a:chOff x="0" y="0"/>
            <a:chExt cx="17288751" cy="5831354"/>
          </a:xfrm>
        </p:grpSpPr>
        <p:grpSp>
          <p:nvGrpSpPr>
            <p:cNvPr id="65" name="Group 65"/>
            <p:cNvGrpSpPr/>
            <p:nvPr/>
          </p:nvGrpSpPr>
          <p:grpSpPr>
            <a:xfrm>
              <a:off x="0" y="0"/>
              <a:ext cx="17288751" cy="5831354"/>
              <a:chOff x="0" y="0"/>
              <a:chExt cx="3069684" cy="1035379"/>
            </a:xfrm>
          </p:grpSpPr>
          <p:sp>
            <p:nvSpPr>
              <p:cNvPr id="66" name="Freeform 66"/>
              <p:cNvSpPr/>
              <p:nvPr/>
            </p:nvSpPr>
            <p:spPr>
              <a:xfrm>
                <a:off x="0" y="0"/>
                <a:ext cx="3069684" cy="1035379"/>
              </a:xfrm>
              <a:custGeom>
                <a:avLst/>
                <a:gdLst/>
                <a:ahLst/>
                <a:cxnLst/>
                <a:rect l="l" t="t" r="r" b="b"/>
                <a:pathLst>
                  <a:path w="3069684" h="1035379">
                    <a:moveTo>
                      <a:pt x="37608" y="0"/>
                    </a:moveTo>
                    <a:lnTo>
                      <a:pt x="3032075" y="0"/>
                    </a:lnTo>
                    <a:cubicBezTo>
                      <a:pt x="3052846" y="0"/>
                      <a:pt x="3069684" y="16838"/>
                      <a:pt x="3069684" y="37608"/>
                    </a:cubicBezTo>
                    <a:lnTo>
                      <a:pt x="3069684" y="997771"/>
                    </a:lnTo>
                    <a:cubicBezTo>
                      <a:pt x="3069684" y="1018541"/>
                      <a:pt x="3052846" y="1035379"/>
                      <a:pt x="3032075" y="1035379"/>
                    </a:cubicBezTo>
                    <a:lnTo>
                      <a:pt x="37608" y="1035379"/>
                    </a:lnTo>
                    <a:cubicBezTo>
                      <a:pt x="27634" y="1035379"/>
                      <a:pt x="18068" y="1031417"/>
                      <a:pt x="11015" y="1024364"/>
                    </a:cubicBezTo>
                    <a:cubicBezTo>
                      <a:pt x="3962" y="1017311"/>
                      <a:pt x="0" y="1007745"/>
                      <a:pt x="0" y="997771"/>
                    </a:cubicBezTo>
                    <a:lnTo>
                      <a:pt x="0" y="37608"/>
                    </a:lnTo>
                    <a:cubicBezTo>
                      <a:pt x="0" y="16838"/>
                      <a:pt x="16838" y="0"/>
                      <a:pt x="37608" y="0"/>
                    </a:cubicBezTo>
                    <a:close/>
                  </a:path>
                </a:pathLst>
              </a:custGeom>
              <a:solidFill>
                <a:srgbClr val="000000">
                  <a:alpha val="0"/>
                </a:srgbClr>
              </a:solidFill>
              <a:ln w="28575" cap="rnd">
                <a:solidFill>
                  <a:srgbClr val="E76262"/>
                </a:solidFill>
                <a:prstDash val="lgDash"/>
                <a:round/>
              </a:ln>
            </p:spPr>
          </p:sp>
          <p:sp>
            <p:nvSpPr>
              <p:cNvPr id="67" name="TextBox 67"/>
              <p:cNvSpPr txBox="1"/>
              <p:nvPr/>
            </p:nvSpPr>
            <p:spPr>
              <a:xfrm>
                <a:off x="0" y="-28575"/>
                <a:ext cx="3069684" cy="1063954"/>
              </a:xfrm>
              <a:prstGeom prst="rect">
                <a:avLst/>
              </a:prstGeom>
            </p:spPr>
            <p:txBody>
              <a:bodyPr lIns="53834" tIns="53834" rIns="53834" bIns="53834" rtlCol="0" anchor="ctr"/>
              <a:lstStyle/>
              <a:p>
                <a:pPr algn="ctr">
                  <a:lnSpc>
                    <a:spcPts val="2659"/>
                  </a:lnSpc>
                </a:pPr>
                <a:endParaRPr/>
              </a:p>
            </p:txBody>
          </p:sp>
        </p:grpSp>
        <p:sp>
          <p:nvSpPr>
            <p:cNvPr id="68" name="TextBox 68"/>
            <p:cNvSpPr txBox="1"/>
            <p:nvPr/>
          </p:nvSpPr>
          <p:spPr>
            <a:xfrm>
              <a:off x="1308016" y="361968"/>
              <a:ext cx="14672719" cy="4796701"/>
            </a:xfrm>
            <a:prstGeom prst="rect">
              <a:avLst/>
            </a:prstGeom>
          </p:spPr>
          <p:txBody>
            <a:bodyPr lIns="0" tIns="0" rIns="0" bIns="0" rtlCol="0" anchor="t">
              <a:spAutoFit/>
            </a:bodyPr>
            <a:lstStyle/>
            <a:p>
              <a:pPr marL="839688" lvl="1" indent="-419844">
                <a:lnSpc>
                  <a:spcPts val="5833"/>
                </a:lnSpc>
                <a:buFont typeface="Arial"/>
                <a:buChar char="•"/>
              </a:pPr>
              <a:r>
                <a:rPr lang="en-US" sz="3889">
                  <a:solidFill>
                    <a:srgbClr val="503D36"/>
                  </a:solidFill>
                  <a:latin typeface="Sniglet"/>
                </a:rPr>
                <a:t>Latar belakang kebudayaan</a:t>
              </a:r>
            </a:p>
            <a:p>
              <a:pPr marL="839688" lvl="1" indent="-419844">
                <a:lnSpc>
                  <a:spcPts val="5833"/>
                </a:lnSpc>
                <a:buFont typeface="Arial"/>
                <a:buChar char="•"/>
              </a:pPr>
              <a:r>
                <a:rPr lang="en-US" sz="3889">
                  <a:solidFill>
                    <a:srgbClr val="503D36"/>
                  </a:solidFill>
                  <a:latin typeface="Sniglet"/>
                </a:rPr>
                <a:t>Ikatan dengan kelompok atau grup</a:t>
              </a:r>
            </a:p>
            <a:p>
              <a:pPr marL="839688" lvl="1" indent="-419844">
                <a:lnSpc>
                  <a:spcPts val="5833"/>
                </a:lnSpc>
                <a:buFont typeface="Arial"/>
                <a:buChar char="•"/>
              </a:pPr>
              <a:r>
                <a:rPr lang="en-US" sz="3889">
                  <a:solidFill>
                    <a:srgbClr val="503D36"/>
                  </a:solidFill>
                  <a:latin typeface="Sniglet"/>
                </a:rPr>
                <a:t>Harapan</a:t>
              </a:r>
            </a:p>
            <a:p>
              <a:pPr marL="839688" lvl="1" indent="-419844">
                <a:lnSpc>
                  <a:spcPts val="5833"/>
                </a:lnSpc>
                <a:buFont typeface="Arial"/>
                <a:buChar char="•"/>
              </a:pPr>
              <a:r>
                <a:rPr lang="en-US" sz="3889">
                  <a:solidFill>
                    <a:srgbClr val="503D36"/>
                  </a:solidFill>
                  <a:latin typeface="Sniglet"/>
                </a:rPr>
                <a:t>pendidikan</a:t>
              </a:r>
            </a:p>
            <a:p>
              <a:pPr marL="839688" lvl="1" indent="-419844">
                <a:lnSpc>
                  <a:spcPts val="5833"/>
                </a:lnSpc>
                <a:spcBef>
                  <a:spcPct val="0"/>
                </a:spcBef>
                <a:buFont typeface="Arial"/>
                <a:buChar char="•"/>
              </a:pPr>
              <a:r>
                <a:rPr lang="en-US" sz="3889">
                  <a:solidFill>
                    <a:srgbClr val="503D36"/>
                  </a:solidFill>
                  <a:latin typeface="Sniglet"/>
                </a:rPr>
                <a:t>situasi</a:t>
              </a:r>
            </a:p>
          </p:txBody>
        </p:sp>
      </p:grpSp>
      <p:grpSp>
        <p:nvGrpSpPr>
          <p:cNvPr id="69" name="Group 69"/>
          <p:cNvGrpSpPr/>
          <p:nvPr/>
        </p:nvGrpSpPr>
        <p:grpSpPr>
          <a:xfrm>
            <a:off x="1540290" y="1622751"/>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2470372"/>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3317993"/>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4165614"/>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013235"/>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5860856"/>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670847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7556097"/>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p:nvPr/>
        </p:nvGrpSpPr>
        <p:grpSpPr>
          <a:xfrm>
            <a:off x="1540290" y="8403718"/>
            <a:ext cx="263115" cy="263115"/>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5" name="TextBox 9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6" name="Group 96"/>
          <p:cNvGrpSpPr/>
          <p:nvPr/>
        </p:nvGrpSpPr>
        <p:grpSpPr>
          <a:xfrm>
            <a:off x="4981327" y="1925977"/>
            <a:ext cx="7708557" cy="1390005"/>
            <a:chOff x="0" y="0"/>
            <a:chExt cx="10278076" cy="1853341"/>
          </a:xfrm>
        </p:grpSpPr>
        <p:grpSp>
          <p:nvGrpSpPr>
            <p:cNvPr id="97" name="Group 97"/>
            <p:cNvGrpSpPr/>
            <p:nvPr/>
          </p:nvGrpSpPr>
          <p:grpSpPr>
            <a:xfrm>
              <a:off x="0" y="0"/>
              <a:ext cx="10278076" cy="1853341"/>
              <a:chOff x="0" y="0"/>
              <a:chExt cx="2317607" cy="417910"/>
            </a:xfrm>
          </p:grpSpPr>
          <p:sp>
            <p:nvSpPr>
              <p:cNvPr id="98" name="Freeform 98"/>
              <p:cNvSpPr/>
              <p:nvPr/>
            </p:nvSpPr>
            <p:spPr>
              <a:xfrm>
                <a:off x="0" y="0"/>
                <a:ext cx="2317607" cy="417910"/>
              </a:xfrm>
              <a:custGeom>
                <a:avLst/>
                <a:gdLst/>
                <a:ahLst/>
                <a:cxnLst/>
                <a:rect l="l" t="t" r="r" b="b"/>
                <a:pathLst>
                  <a:path w="2317607" h="417910">
                    <a:moveTo>
                      <a:pt x="100433" y="0"/>
                    </a:moveTo>
                    <a:lnTo>
                      <a:pt x="2217174" y="0"/>
                    </a:lnTo>
                    <a:cubicBezTo>
                      <a:pt x="2272642" y="0"/>
                      <a:pt x="2317607" y="44965"/>
                      <a:pt x="2317607" y="100433"/>
                    </a:cubicBezTo>
                    <a:lnTo>
                      <a:pt x="2317607" y="317478"/>
                    </a:lnTo>
                    <a:cubicBezTo>
                      <a:pt x="2317607" y="344114"/>
                      <a:pt x="2307026" y="369660"/>
                      <a:pt x="2288191" y="388494"/>
                    </a:cubicBezTo>
                    <a:cubicBezTo>
                      <a:pt x="2269356" y="407329"/>
                      <a:pt x="2243811" y="417910"/>
                      <a:pt x="2217174" y="417910"/>
                    </a:cubicBezTo>
                    <a:lnTo>
                      <a:pt x="100433" y="417910"/>
                    </a:lnTo>
                    <a:cubicBezTo>
                      <a:pt x="73796" y="417910"/>
                      <a:pt x="48251" y="407329"/>
                      <a:pt x="29416" y="388494"/>
                    </a:cubicBezTo>
                    <a:cubicBezTo>
                      <a:pt x="10581" y="369660"/>
                      <a:pt x="0" y="344114"/>
                      <a:pt x="0" y="317478"/>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99" name="TextBox 99"/>
              <p:cNvSpPr txBox="1"/>
              <p:nvPr/>
            </p:nvSpPr>
            <p:spPr>
              <a:xfrm>
                <a:off x="0" y="-28575"/>
                <a:ext cx="2317607" cy="446485"/>
              </a:xfrm>
              <a:prstGeom prst="rect">
                <a:avLst/>
              </a:prstGeom>
            </p:spPr>
            <p:txBody>
              <a:bodyPr lIns="44501" tIns="44501" rIns="44501" bIns="44501" rtlCol="0" anchor="ctr"/>
              <a:lstStyle/>
              <a:p>
                <a:pPr algn="ctr">
                  <a:lnSpc>
                    <a:spcPts val="2659"/>
                  </a:lnSpc>
                </a:pPr>
                <a:endParaRPr/>
              </a:p>
            </p:txBody>
          </p:sp>
        </p:grpSp>
        <p:sp>
          <p:nvSpPr>
            <p:cNvPr id="100" name="TextBox 100"/>
            <p:cNvSpPr txBox="1"/>
            <p:nvPr/>
          </p:nvSpPr>
          <p:spPr>
            <a:xfrm>
              <a:off x="1107250" y="359380"/>
              <a:ext cx="8111329" cy="1228725"/>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503D36"/>
                  </a:solidFill>
                  <a:latin typeface="More Sugar"/>
                </a:rPr>
                <a:t>FAKTOR YANG MEMPENGARUHI KOMUNIKASI</a:t>
              </a:r>
            </a:p>
          </p:txBody>
        </p:sp>
      </p:grpSp>
      <p:sp>
        <p:nvSpPr>
          <p:cNvPr id="101" name="Freeform 101"/>
          <p:cNvSpPr/>
          <p:nvPr/>
        </p:nvSpPr>
        <p:spPr>
          <a:xfrm rot="608530">
            <a:off x="14143973" y="3133191"/>
            <a:ext cx="1712624" cy="1826799"/>
          </a:xfrm>
          <a:custGeom>
            <a:avLst/>
            <a:gdLst/>
            <a:ahLst/>
            <a:cxnLst/>
            <a:rect l="l" t="t" r="r" b="b"/>
            <a:pathLst>
              <a:path w="1712624" h="1826799">
                <a:moveTo>
                  <a:pt x="0" y="0"/>
                </a:moveTo>
                <a:lnTo>
                  <a:pt x="1712625" y="0"/>
                </a:lnTo>
                <a:lnTo>
                  <a:pt x="1712625" y="1826799"/>
                </a:lnTo>
                <a:lnTo>
                  <a:pt x="0" y="1826799"/>
                </a:lnTo>
                <a:lnTo>
                  <a:pt x="0" y="0"/>
                </a:lnTo>
                <a:close/>
              </a:path>
            </a:pathLst>
          </a:custGeom>
          <a:blipFill>
            <a:blip r:embed="rId6"/>
            <a:stretch>
              <a:fillRect/>
            </a:stretch>
          </a:blipFill>
        </p:spPr>
      </p:sp>
      <p:sp>
        <p:nvSpPr>
          <p:cNvPr id="102" name="Freeform 102"/>
          <p:cNvSpPr/>
          <p:nvPr/>
        </p:nvSpPr>
        <p:spPr>
          <a:xfrm>
            <a:off x="3766385" y="2560154"/>
            <a:ext cx="1081592" cy="1076184"/>
          </a:xfrm>
          <a:custGeom>
            <a:avLst/>
            <a:gdLst/>
            <a:ahLst/>
            <a:cxnLst/>
            <a:rect l="l" t="t" r="r" b="b"/>
            <a:pathLst>
              <a:path w="1081592" h="1076184">
                <a:moveTo>
                  <a:pt x="0" y="0"/>
                </a:moveTo>
                <a:lnTo>
                  <a:pt x="1081592" y="0"/>
                </a:lnTo>
                <a:lnTo>
                  <a:pt x="1081592" y="1076184"/>
                </a:lnTo>
                <a:lnTo>
                  <a:pt x="0" y="1076184"/>
                </a:lnTo>
                <a:lnTo>
                  <a:pt x="0" y="0"/>
                </a:lnTo>
                <a:close/>
              </a:path>
            </a:pathLst>
          </a:custGeom>
          <a:blipFill>
            <a:blip r:embed="rId7"/>
            <a:stretch>
              <a:fillRect/>
            </a:stretch>
          </a:blipFill>
        </p:spPr>
      </p:sp>
      <p:sp>
        <p:nvSpPr>
          <p:cNvPr id="103" name="Freeform 103"/>
          <p:cNvSpPr/>
          <p:nvPr/>
        </p:nvSpPr>
        <p:spPr>
          <a:xfrm>
            <a:off x="2610470" y="1927464"/>
            <a:ext cx="1466811" cy="320388"/>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asvg="http://schemas.microsoft.com/office/drawing/2016/SVG/main" xmlns="" r:embed="rId9"/>
                </a:ext>
              </a:extLst>
            </a:blip>
            <a:stretch>
              <a:fillRect t="-112263"/>
            </a:stretch>
          </a:blipFill>
        </p:spPr>
      </p:sp>
      <p:sp>
        <p:nvSpPr>
          <p:cNvPr id="104" name="Freeform 104"/>
          <p:cNvSpPr/>
          <p:nvPr/>
        </p:nvSpPr>
        <p:spPr>
          <a:xfrm>
            <a:off x="12689884" y="8605316"/>
            <a:ext cx="1466811" cy="320388"/>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asvg="http://schemas.microsoft.com/office/drawing/2016/SVG/main" xmlns="" r:embed="rId9"/>
                </a:ext>
              </a:extLst>
            </a:blip>
            <a:stretch>
              <a:fillRect t="-112263"/>
            </a:stretch>
          </a:blipFill>
        </p:spPr>
      </p:sp>
      <p:sp>
        <p:nvSpPr>
          <p:cNvPr id="105" name="Freeform 105"/>
          <p:cNvSpPr/>
          <p:nvPr/>
        </p:nvSpPr>
        <p:spPr>
          <a:xfrm rot="-9330707" flipH="1" flipV="1">
            <a:off x="2248660" y="7720430"/>
            <a:ext cx="1170104" cy="805756"/>
          </a:xfrm>
          <a:custGeom>
            <a:avLst/>
            <a:gdLst/>
            <a:ahLst/>
            <a:cxnLst/>
            <a:rect l="l" t="t" r="r" b="b"/>
            <a:pathLst>
              <a:path w="1170104" h="805756">
                <a:moveTo>
                  <a:pt x="1170104" y="805756"/>
                </a:moveTo>
                <a:lnTo>
                  <a:pt x="0" y="805756"/>
                </a:lnTo>
                <a:lnTo>
                  <a:pt x="0" y="0"/>
                </a:lnTo>
                <a:lnTo>
                  <a:pt x="1170104" y="0"/>
                </a:lnTo>
                <a:lnTo>
                  <a:pt x="1170104" y="805756"/>
                </a:lnTo>
                <a:close/>
              </a:path>
            </a:pathLst>
          </a:custGeom>
          <a:blipFill>
            <a:blip r:embed="rId10"/>
            <a:stretch>
              <a:fillRect t="-62571" r="-193516" b="-197067"/>
            </a:stretch>
          </a:blipFill>
        </p:spPr>
      </p:sp>
      <p:sp>
        <p:nvSpPr>
          <p:cNvPr id="106" name="Freeform 106"/>
          <p:cNvSpPr/>
          <p:nvPr/>
        </p:nvSpPr>
        <p:spPr>
          <a:xfrm rot="9603291" flipV="1">
            <a:off x="13928625" y="1804954"/>
            <a:ext cx="1125868" cy="775294"/>
          </a:xfrm>
          <a:custGeom>
            <a:avLst/>
            <a:gdLst/>
            <a:ahLst/>
            <a:cxnLst/>
            <a:rect l="l" t="t" r="r" b="b"/>
            <a:pathLst>
              <a:path w="1125868" h="775294">
                <a:moveTo>
                  <a:pt x="0" y="775294"/>
                </a:moveTo>
                <a:lnTo>
                  <a:pt x="1125867" y="775294"/>
                </a:lnTo>
                <a:lnTo>
                  <a:pt x="1125867" y="0"/>
                </a:lnTo>
                <a:lnTo>
                  <a:pt x="0" y="0"/>
                </a:lnTo>
                <a:lnTo>
                  <a:pt x="0" y="775294"/>
                </a:lnTo>
                <a:close/>
              </a:path>
            </a:pathLst>
          </a:custGeom>
          <a:blipFill>
            <a:blip r:embed="rId10"/>
            <a:stretch>
              <a:fillRect t="-62571" r="-193516" b="-197067"/>
            </a:stretch>
          </a:blipFill>
        </p:spPr>
      </p:sp>
      <p:sp>
        <p:nvSpPr>
          <p:cNvPr id="107" name="Freeform 107"/>
          <p:cNvSpPr/>
          <p:nvPr/>
        </p:nvSpPr>
        <p:spPr>
          <a:xfrm>
            <a:off x="12028133" y="5428960"/>
            <a:ext cx="3975926" cy="4114800"/>
          </a:xfrm>
          <a:custGeom>
            <a:avLst/>
            <a:gdLst/>
            <a:ahLst/>
            <a:cxnLst/>
            <a:rect l="l" t="t" r="r" b="b"/>
            <a:pathLst>
              <a:path w="3975926" h="4114800">
                <a:moveTo>
                  <a:pt x="0" y="0"/>
                </a:moveTo>
                <a:lnTo>
                  <a:pt x="3975926" y="0"/>
                </a:lnTo>
                <a:lnTo>
                  <a:pt x="3975926"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08" name="Group 108"/>
          <p:cNvGrpSpPr/>
          <p:nvPr/>
        </p:nvGrpSpPr>
        <p:grpSpPr>
          <a:xfrm>
            <a:off x="594866" y="1690137"/>
            <a:ext cx="1232729" cy="7134324"/>
            <a:chOff x="0" y="0"/>
            <a:chExt cx="1643639" cy="9512432"/>
          </a:xfrm>
        </p:grpSpPr>
        <p:sp>
          <p:nvSpPr>
            <p:cNvPr id="109" name="TextBox 10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6" name="TextBox 11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7" name="TextBox 11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1074498">
            <a:off x="1942030" y="-1339036"/>
            <a:ext cx="6338431" cy="6939172"/>
          </a:xfrm>
          <a:custGeom>
            <a:avLst/>
            <a:gdLst/>
            <a:ahLst/>
            <a:cxnLst/>
            <a:rect l="l" t="t" r="r" b="b"/>
            <a:pathLst>
              <a:path w="6338431" h="6939172">
                <a:moveTo>
                  <a:pt x="0" y="0"/>
                </a:moveTo>
                <a:lnTo>
                  <a:pt x="6338431" y="0"/>
                </a:lnTo>
                <a:lnTo>
                  <a:pt x="6338431" y="6939172"/>
                </a:lnTo>
                <a:lnTo>
                  <a:pt x="0" y="69391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147693" y="2487896"/>
            <a:ext cx="10849881" cy="7256468"/>
            <a:chOff x="0" y="0"/>
            <a:chExt cx="2857582" cy="1911169"/>
          </a:xfrm>
        </p:grpSpPr>
        <p:sp>
          <p:nvSpPr>
            <p:cNvPr id="4" name="Freeform 4"/>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sp>
        <p:sp>
          <p:nvSpPr>
            <p:cNvPr id="5" name="TextBox 5"/>
            <p:cNvSpPr txBox="1"/>
            <p:nvPr/>
          </p:nvSpPr>
          <p:spPr>
            <a:xfrm>
              <a:off x="0" y="-47625"/>
              <a:ext cx="2857582" cy="195879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775463">
            <a:off x="-93209" y="7112746"/>
            <a:ext cx="5339146" cy="7250692"/>
          </a:xfrm>
          <a:custGeom>
            <a:avLst/>
            <a:gdLst/>
            <a:ahLst/>
            <a:cxnLst/>
            <a:rect l="l" t="t" r="r" b="b"/>
            <a:pathLst>
              <a:path w="5339146" h="7250692">
                <a:moveTo>
                  <a:pt x="0" y="0"/>
                </a:moveTo>
                <a:lnTo>
                  <a:pt x="5339146" y="0"/>
                </a:lnTo>
                <a:lnTo>
                  <a:pt x="5339146" y="7250692"/>
                </a:lnTo>
                <a:lnTo>
                  <a:pt x="0" y="72506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5395279" y="0"/>
            <a:ext cx="15067362" cy="13787502"/>
            <a:chOff x="0" y="0"/>
            <a:chExt cx="20089817" cy="18383336"/>
          </a:xfrm>
        </p:grpSpPr>
        <p:grpSp>
          <p:nvGrpSpPr>
            <p:cNvPr id="8" name="Group 8"/>
            <p:cNvGrpSpPr/>
            <p:nvPr/>
          </p:nvGrpSpPr>
          <p:grpSpPr>
            <a:xfrm>
              <a:off x="872141" y="0"/>
              <a:ext cx="19217676" cy="18383336"/>
              <a:chOff x="0" y="0"/>
              <a:chExt cx="3796084" cy="3631276"/>
            </a:xfrm>
          </p:grpSpPr>
          <p:sp>
            <p:nvSpPr>
              <p:cNvPr id="9" name="Freeform 9"/>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sp>
          <p:sp>
            <p:nvSpPr>
              <p:cNvPr id="10" name="TextBox 10"/>
              <p:cNvSpPr txBox="1"/>
              <p:nvPr/>
            </p:nvSpPr>
            <p:spPr>
              <a:xfrm>
                <a:off x="0" y="-47625"/>
                <a:ext cx="3796084" cy="36789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2" name="Group 12"/>
          <p:cNvGrpSpPr/>
          <p:nvPr/>
        </p:nvGrpSpPr>
        <p:grpSpPr>
          <a:xfrm>
            <a:off x="7142935" y="2364185"/>
            <a:ext cx="10603901" cy="2881413"/>
            <a:chOff x="0" y="0"/>
            <a:chExt cx="2792797" cy="758891"/>
          </a:xfrm>
        </p:grpSpPr>
        <p:sp>
          <p:nvSpPr>
            <p:cNvPr id="13" name="Freeform 13"/>
            <p:cNvSpPr/>
            <p:nvPr/>
          </p:nvSpPr>
          <p:spPr>
            <a:xfrm>
              <a:off x="0" y="0"/>
              <a:ext cx="2792797" cy="758891"/>
            </a:xfrm>
            <a:custGeom>
              <a:avLst/>
              <a:gdLst/>
              <a:ahLst/>
              <a:cxnLst/>
              <a:rect l="l" t="t" r="r" b="b"/>
              <a:pathLst>
                <a:path w="2792797" h="758891">
                  <a:moveTo>
                    <a:pt x="47457" y="0"/>
                  </a:moveTo>
                  <a:lnTo>
                    <a:pt x="2745340" y="0"/>
                  </a:lnTo>
                  <a:cubicBezTo>
                    <a:pt x="2757927" y="0"/>
                    <a:pt x="2769997" y="5000"/>
                    <a:pt x="2778897" y="13900"/>
                  </a:cubicBezTo>
                  <a:cubicBezTo>
                    <a:pt x="2787797" y="22800"/>
                    <a:pt x="2792797" y="34870"/>
                    <a:pt x="2792797" y="47457"/>
                  </a:cubicBezTo>
                  <a:lnTo>
                    <a:pt x="2792797" y="711434"/>
                  </a:lnTo>
                  <a:cubicBezTo>
                    <a:pt x="2792797" y="724020"/>
                    <a:pt x="2787797" y="736091"/>
                    <a:pt x="2778897" y="744991"/>
                  </a:cubicBezTo>
                  <a:cubicBezTo>
                    <a:pt x="2769997" y="753891"/>
                    <a:pt x="2757927" y="758891"/>
                    <a:pt x="2745340" y="758891"/>
                  </a:cubicBezTo>
                  <a:lnTo>
                    <a:pt x="47457" y="758891"/>
                  </a:lnTo>
                  <a:cubicBezTo>
                    <a:pt x="34870" y="758891"/>
                    <a:pt x="22800" y="753891"/>
                    <a:pt x="13900" y="744991"/>
                  </a:cubicBezTo>
                  <a:cubicBezTo>
                    <a:pt x="5000" y="736091"/>
                    <a:pt x="0" y="724020"/>
                    <a:pt x="0" y="711434"/>
                  </a:cubicBezTo>
                  <a:lnTo>
                    <a:pt x="0" y="47457"/>
                  </a:lnTo>
                  <a:cubicBezTo>
                    <a:pt x="0" y="34870"/>
                    <a:pt x="5000" y="22800"/>
                    <a:pt x="13900" y="13900"/>
                  </a:cubicBezTo>
                  <a:cubicBezTo>
                    <a:pt x="22800" y="5000"/>
                    <a:pt x="34870" y="0"/>
                    <a:pt x="47457" y="0"/>
                  </a:cubicBezTo>
                  <a:close/>
                </a:path>
              </a:pathLst>
            </a:custGeom>
            <a:solidFill>
              <a:srgbClr val="000000">
                <a:alpha val="0"/>
              </a:srgbClr>
            </a:solidFill>
            <a:ln w="28575" cap="rnd">
              <a:solidFill>
                <a:srgbClr val="000000"/>
              </a:solidFill>
              <a:prstDash val="solid"/>
              <a:round/>
            </a:ln>
          </p:spPr>
        </p:sp>
        <p:sp>
          <p:nvSpPr>
            <p:cNvPr id="14" name="TextBox 14"/>
            <p:cNvSpPr txBox="1"/>
            <p:nvPr/>
          </p:nvSpPr>
          <p:spPr>
            <a:xfrm>
              <a:off x="0" y="-47625"/>
              <a:ext cx="2792797" cy="806516"/>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147693" y="-42830"/>
            <a:ext cx="10726606" cy="2530726"/>
          </a:xfrm>
          <a:prstGeom prst="rect">
            <a:avLst/>
          </a:prstGeom>
        </p:spPr>
        <p:txBody>
          <a:bodyPr lIns="0" tIns="0" rIns="0" bIns="0" rtlCol="0" anchor="t">
            <a:spAutoFit/>
          </a:bodyPr>
          <a:lstStyle/>
          <a:p>
            <a:pPr algn="ctr">
              <a:lnSpc>
                <a:spcPts val="10150"/>
              </a:lnSpc>
            </a:pPr>
            <a:r>
              <a:rPr lang="en-US" sz="7250">
                <a:solidFill>
                  <a:srgbClr val="373737"/>
                </a:solidFill>
                <a:latin typeface="Paytone One"/>
              </a:rPr>
              <a:t>PRINSIP HUBUNGAN ANTAR MANUSIA</a:t>
            </a:r>
          </a:p>
        </p:txBody>
      </p:sp>
      <p:sp>
        <p:nvSpPr>
          <p:cNvPr id="16" name="Freeform 16"/>
          <p:cNvSpPr/>
          <p:nvPr/>
        </p:nvSpPr>
        <p:spPr>
          <a:xfrm flipH="1">
            <a:off x="17205673" y="772239"/>
            <a:ext cx="1082327" cy="1359281"/>
          </a:xfrm>
          <a:custGeom>
            <a:avLst/>
            <a:gdLst/>
            <a:ahLst/>
            <a:cxnLst/>
            <a:rect l="l" t="t" r="r" b="b"/>
            <a:pathLst>
              <a:path w="1082327" h="1359281">
                <a:moveTo>
                  <a:pt x="1082327" y="0"/>
                </a:moveTo>
                <a:lnTo>
                  <a:pt x="0" y="0"/>
                </a:lnTo>
                <a:lnTo>
                  <a:pt x="0" y="1359281"/>
                </a:lnTo>
                <a:lnTo>
                  <a:pt x="1082327" y="1359281"/>
                </a:lnTo>
                <a:lnTo>
                  <a:pt x="108232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6869850" y="899985"/>
            <a:ext cx="1082327" cy="1359281"/>
          </a:xfrm>
          <a:custGeom>
            <a:avLst/>
            <a:gdLst/>
            <a:ahLst/>
            <a:cxnLst/>
            <a:rect l="l" t="t" r="r" b="b"/>
            <a:pathLst>
              <a:path w="1082327" h="1359281">
                <a:moveTo>
                  <a:pt x="0" y="0"/>
                </a:moveTo>
                <a:lnTo>
                  <a:pt x="1082327" y="0"/>
                </a:lnTo>
                <a:lnTo>
                  <a:pt x="1082327" y="1359280"/>
                </a:lnTo>
                <a:lnTo>
                  <a:pt x="0" y="1359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rot="-1656846">
            <a:off x="434344" y="430438"/>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264429">
            <a:off x="799912" y="5076392"/>
            <a:ext cx="1661252" cy="3062216"/>
          </a:xfrm>
          <a:custGeom>
            <a:avLst/>
            <a:gdLst/>
            <a:ahLst/>
            <a:cxnLst/>
            <a:rect l="l" t="t" r="r" b="b"/>
            <a:pathLst>
              <a:path w="1661252" h="3062216">
                <a:moveTo>
                  <a:pt x="0" y="0"/>
                </a:moveTo>
                <a:lnTo>
                  <a:pt x="1661252" y="0"/>
                </a:lnTo>
                <a:lnTo>
                  <a:pt x="1661252" y="3062216"/>
                </a:lnTo>
                <a:lnTo>
                  <a:pt x="0" y="3062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a:off x="6869850" y="5367555"/>
            <a:ext cx="11418150" cy="6530567"/>
          </a:xfrm>
          <a:custGeom>
            <a:avLst/>
            <a:gdLst/>
            <a:ahLst/>
            <a:cxnLst/>
            <a:rect l="l" t="t" r="r" b="b"/>
            <a:pathLst>
              <a:path w="11418150" h="6530567">
                <a:moveTo>
                  <a:pt x="0" y="0"/>
                </a:moveTo>
                <a:lnTo>
                  <a:pt x="11418150" y="0"/>
                </a:lnTo>
                <a:lnTo>
                  <a:pt x="11418150" y="6530567"/>
                </a:lnTo>
                <a:lnTo>
                  <a:pt x="0" y="653056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7147693" y="5350373"/>
            <a:ext cx="2986274" cy="996669"/>
          </a:xfrm>
          <a:custGeom>
            <a:avLst/>
            <a:gdLst/>
            <a:ahLst/>
            <a:cxnLst/>
            <a:rect l="l" t="t" r="r" b="b"/>
            <a:pathLst>
              <a:path w="2986274" h="996669">
                <a:moveTo>
                  <a:pt x="0" y="0"/>
                </a:moveTo>
                <a:lnTo>
                  <a:pt x="2986274" y="0"/>
                </a:lnTo>
                <a:lnTo>
                  <a:pt x="2986274" y="996669"/>
                </a:lnTo>
                <a:lnTo>
                  <a:pt x="0" y="9966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TextBox 22"/>
          <p:cNvSpPr txBox="1"/>
          <p:nvPr/>
        </p:nvSpPr>
        <p:spPr>
          <a:xfrm>
            <a:off x="7411013" y="2812035"/>
            <a:ext cx="10199966" cy="2188612"/>
          </a:xfrm>
          <a:prstGeom prst="rect">
            <a:avLst/>
          </a:prstGeom>
        </p:spPr>
        <p:txBody>
          <a:bodyPr lIns="0" tIns="0" rIns="0" bIns="0" rtlCol="0" anchor="t">
            <a:spAutoFit/>
          </a:bodyPr>
          <a:lstStyle/>
          <a:p>
            <a:pPr algn="ctr">
              <a:lnSpc>
                <a:spcPts val="5629"/>
              </a:lnSpc>
            </a:pPr>
            <a:r>
              <a:rPr lang="en-US" sz="4021">
                <a:solidFill>
                  <a:srgbClr val="373737"/>
                </a:solidFill>
                <a:latin typeface="เอฟซี เรนโบว์"/>
              </a:rPr>
              <a:t>Hubungan antar manusia sebenarnya dilandaskan pada adanya kepentingan-kepentingan individual.</a:t>
            </a:r>
          </a:p>
        </p:txBody>
      </p:sp>
      <p:sp>
        <p:nvSpPr>
          <p:cNvPr id="23" name="TextBox 23"/>
          <p:cNvSpPr txBox="1"/>
          <p:nvPr/>
        </p:nvSpPr>
        <p:spPr>
          <a:xfrm>
            <a:off x="7684929" y="5664698"/>
            <a:ext cx="10312645" cy="3916045"/>
          </a:xfrm>
          <a:prstGeom prst="rect">
            <a:avLst/>
          </a:prstGeom>
        </p:spPr>
        <p:txBody>
          <a:bodyPr lIns="0" tIns="0" rIns="0" bIns="0" rtlCol="0" anchor="t">
            <a:spAutoFit/>
          </a:bodyPr>
          <a:lstStyle/>
          <a:p>
            <a:pPr>
              <a:lnSpc>
                <a:spcPts val="5179"/>
              </a:lnSpc>
              <a:spcBef>
                <a:spcPct val="0"/>
              </a:spcBef>
            </a:pPr>
            <a:r>
              <a:rPr lang="en-US" sz="3699">
                <a:solidFill>
                  <a:srgbClr val="C46848"/>
                </a:solidFill>
                <a:latin typeface="Sniglet"/>
              </a:rPr>
              <a:t>Tujuan dari hubungan antar manusia di antaranya adalah mengurangi kesepian, mendapatkan rangsangan untuk menjadi pribadi yang lebih baik, mendapatkan pemahaman diri (selfknowledge), serta memaksimalkan kesenangan dan meminimalkan penderitaan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735</Words>
  <Application>Microsoft Office PowerPoint</Application>
  <PresentationFormat>Custom</PresentationFormat>
  <Paragraphs>168</Paragraphs>
  <Slides>17</Slides>
  <Notes>0</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17</vt:i4>
      </vt:variant>
    </vt:vector>
  </HeadingPairs>
  <TitlesOfParts>
    <vt:vector size="46" baseType="lpstr">
      <vt:lpstr>เอฟซี เรนโบว์</vt:lpstr>
      <vt:lpstr>Dreaming Outloud Sans</vt:lpstr>
      <vt:lpstr>Glacial Indifference</vt:lpstr>
      <vt:lpstr>More Sugar</vt:lpstr>
      <vt:lpstr>Calibri</vt:lpstr>
      <vt:lpstr>Libre Franklin Bold</vt:lpstr>
      <vt:lpstr>Paytone One</vt:lpstr>
      <vt:lpstr>Le Petit Cochon</vt:lpstr>
      <vt:lpstr>เอฟซี แคนดี้</vt:lpstr>
      <vt:lpstr>Candal</vt:lpstr>
      <vt:lpstr>TT Firs Neue Bold</vt:lpstr>
      <vt:lpstr>Carelia</vt:lpstr>
      <vt:lpstr>Quicksand Medium</vt:lpstr>
      <vt:lpstr>Amaranth</vt:lpstr>
      <vt:lpstr>Alyssum</vt:lpstr>
      <vt:lpstr>Vintage Moon</vt:lpstr>
      <vt:lpstr>อีฟดอวอิ้ง</vt:lpstr>
      <vt:lpstr>Arial</vt:lpstr>
      <vt:lpstr>More Sugar Thin</vt:lpstr>
      <vt:lpstr>TT Firs Neue</vt:lpstr>
      <vt:lpstr>Better Together Script</vt:lpstr>
      <vt:lpstr>Sniglet</vt:lpstr>
      <vt:lpstr>Wedges</vt:lpstr>
      <vt:lpstr>Organic</vt:lpstr>
      <vt:lpstr>Open Sans Extra Bold Bold</vt:lpstr>
      <vt:lpstr>Sniglet Bold</vt:lpstr>
      <vt:lpstr>Quicksand</vt:lpstr>
      <vt:lpstr>Quicksand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Strategy</dc:title>
  <cp:lastModifiedBy>Thinkpad</cp:lastModifiedBy>
  <cp:revision>3</cp:revision>
  <dcterms:created xsi:type="dcterms:W3CDTF">2006-08-16T00:00:00Z</dcterms:created>
  <dcterms:modified xsi:type="dcterms:W3CDTF">2025-02-17T01:30:59Z</dcterms:modified>
  <dc:identifier>DAFxY6WmSfQ</dc:identifier>
</cp:coreProperties>
</file>