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9DF0E-28EE-4ED6-8469-39032F018D1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B4DDD6C-800C-40F5-9FE1-546B63AE3A82}">
      <dgm:prSet phldrT="[Text]"/>
      <dgm:spPr/>
      <dgm:t>
        <a:bodyPr/>
        <a:lstStyle/>
        <a:p>
          <a:r>
            <a:rPr lang="en-ID" dirty="0" err="1" smtClean="0"/>
            <a:t>farmakokinetik</a:t>
          </a:r>
          <a:endParaRPr lang="en-ID" dirty="0"/>
        </a:p>
      </dgm:t>
    </dgm:pt>
    <dgm:pt modelId="{2146617E-A856-48FF-8586-F5F7641A97AD}" type="parTrans" cxnId="{3BEC6FBF-C857-459C-AD89-178B0A12FF93}">
      <dgm:prSet/>
      <dgm:spPr/>
      <dgm:t>
        <a:bodyPr/>
        <a:lstStyle/>
        <a:p>
          <a:endParaRPr lang="en-ID"/>
        </a:p>
      </dgm:t>
    </dgm:pt>
    <dgm:pt modelId="{88753F67-AD50-48BC-9775-F0143BBC02EF}" type="sibTrans" cxnId="{3BEC6FBF-C857-459C-AD89-178B0A12FF93}">
      <dgm:prSet/>
      <dgm:spPr/>
      <dgm:t>
        <a:bodyPr/>
        <a:lstStyle/>
        <a:p>
          <a:endParaRPr lang="en-ID"/>
        </a:p>
      </dgm:t>
    </dgm:pt>
    <dgm:pt modelId="{26C08F27-88E2-46ED-9D5E-9E7190932727}">
      <dgm:prSet phldrT="[Text]"/>
      <dgm:spPr/>
      <dgm:t>
        <a:bodyPr/>
        <a:lstStyle/>
        <a:p>
          <a:r>
            <a:rPr lang="en-US" altLang="en-US" dirty="0" err="1" smtClean="0">
              <a:solidFill>
                <a:srgbClr val="9900CC"/>
              </a:solidFill>
            </a:rPr>
            <a:t>suatu</a:t>
          </a:r>
          <a:r>
            <a:rPr lang="en-US" altLang="en-US" dirty="0" smtClean="0">
              <a:solidFill>
                <a:srgbClr val="9900CC"/>
              </a:solidFill>
            </a:rPr>
            <a:t> proses yang </a:t>
          </a:r>
          <a:r>
            <a:rPr lang="en-US" altLang="en-US" dirty="0" err="1" smtClean="0">
              <a:solidFill>
                <a:srgbClr val="9900CC"/>
              </a:solidFill>
            </a:rPr>
            <a:t>mencakup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nasib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obat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dalam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tubuh</a:t>
          </a:r>
          <a:r>
            <a:rPr lang="en-US" altLang="en-US" dirty="0" smtClean="0">
              <a:solidFill>
                <a:srgbClr val="9900CC"/>
              </a:solidFill>
            </a:rPr>
            <a:t>.</a:t>
          </a:r>
          <a:endParaRPr lang="en-ID" dirty="0"/>
        </a:p>
      </dgm:t>
    </dgm:pt>
    <dgm:pt modelId="{655F54AC-657C-4FE5-A41F-89154AD9FE29}" type="parTrans" cxnId="{676BF5BB-2928-4E43-BDA9-D6F42DA52A5A}">
      <dgm:prSet/>
      <dgm:spPr/>
      <dgm:t>
        <a:bodyPr/>
        <a:lstStyle/>
        <a:p>
          <a:endParaRPr lang="en-ID"/>
        </a:p>
      </dgm:t>
    </dgm:pt>
    <dgm:pt modelId="{3D219A9C-216D-47B9-B643-C56B4FBEC488}" type="sibTrans" cxnId="{676BF5BB-2928-4E43-BDA9-D6F42DA52A5A}">
      <dgm:prSet/>
      <dgm:spPr/>
      <dgm:t>
        <a:bodyPr/>
        <a:lstStyle/>
        <a:p>
          <a:endParaRPr lang="en-ID"/>
        </a:p>
      </dgm:t>
    </dgm:pt>
    <dgm:pt modelId="{76F03A3D-26EF-465C-BEFC-6B925F617322}">
      <dgm:prSet phldrT="[Text]"/>
      <dgm:spPr/>
      <dgm:t>
        <a:bodyPr/>
        <a:lstStyle/>
        <a:p>
          <a:r>
            <a:rPr lang="en-ID" dirty="0" err="1" smtClean="0"/>
            <a:t>farmakodinamik</a:t>
          </a:r>
          <a:endParaRPr lang="en-ID" dirty="0"/>
        </a:p>
      </dgm:t>
    </dgm:pt>
    <dgm:pt modelId="{D29455FE-DE7F-4AD9-9AC8-E13072064748}" type="parTrans" cxnId="{34F30C24-EC2C-40B3-B01A-E8270F586B7A}">
      <dgm:prSet/>
      <dgm:spPr/>
      <dgm:t>
        <a:bodyPr/>
        <a:lstStyle/>
        <a:p>
          <a:endParaRPr lang="en-ID"/>
        </a:p>
      </dgm:t>
    </dgm:pt>
    <dgm:pt modelId="{740BFC87-CF4F-4879-8968-D5D7D464F6CB}" type="sibTrans" cxnId="{34F30C24-EC2C-40B3-B01A-E8270F586B7A}">
      <dgm:prSet/>
      <dgm:spPr/>
      <dgm:t>
        <a:bodyPr/>
        <a:lstStyle/>
        <a:p>
          <a:endParaRPr lang="en-ID"/>
        </a:p>
      </dgm:t>
    </dgm:pt>
    <dgm:pt modelId="{4CC66099-841C-4AD0-8FCA-7E11E3638521}">
      <dgm:prSet phldrT="[Text]"/>
      <dgm:spPr/>
      <dgm:t>
        <a:bodyPr/>
        <a:lstStyle/>
        <a:p>
          <a:r>
            <a:rPr lang="en-ID" b="0" i="0" dirty="0" err="1" smtClean="0"/>
            <a:t>Reaksi</a:t>
          </a:r>
          <a:r>
            <a:rPr lang="en-ID" b="0" i="0" dirty="0" smtClean="0"/>
            <a:t> </a:t>
          </a:r>
          <a:r>
            <a:rPr lang="en-ID" b="0" i="0" dirty="0" err="1" smtClean="0"/>
            <a:t>kerja</a:t>
          </a:r>
          <a:r>
            <a:rPr lang="en-ID" b="0" i="0" dirty="0" smtClean="0"/>
            <a:t> </a:t>
          </a:r>
          <a:r>
            <a:rPr lang="en-ID" b="0" i="0" dirty="0" err="1" smtClean="0"/>
            <a:t>obat</a:t>
          </a:r>
          <a:r>
            <a:rPr lang="en-ID" b="0" i="0" dirty="0" smtClean="0"/>
            <a:t> </a:t>
          </a:r>
          <a:r>
            <a:rPr lang="en-ID" b="0" i="0" dirty="0" smtClean="0">
              <a:sym typeface="Wingdings" panose="05000000000000000000" pitchFamily="2" charset="2"/>
            </a:rPr>
            <a:t></a:t>
          </a:r>
          <a:r>
            <a:rPr lang="en-ID" b="0" i="0" dirty="0" smtClean="0"/>
            <a:t> </a:t>
          </a:r>
          <a:r>
            <a:rPr lang="en-ID" b="0" i="0" dirty="0" err="1" smtClean="0"/>
            <a:t>hasil</a:t>
          </a:r>
          <a:r>
            <a:rPr lang="en-ID" b="0" i="0" dirty="0" smtClean="0"/>
            <a:t> </a:t>
          </a:r>
          <a:r>
            <a:rPr lang="en-ID" b="0" i="0" dirty="0" err="1" smtClean="0"/>
            <a:t>dari</a:t>
          </a:r>
          <a:r>
            <a:rPr lang="en-ID" b="0" i="0" dirty="0" smtClean="0"/>
            <a:t> </a:t>
          </a:r>
          <a:r>
            <a:rPr lang="en-ID" b="0" i="0" dirty="0" err="1" smtClean="0"/>
            <a:t>reaksi</a:t>
          </a:r>
          <a:r>
            <a:rPr lang="en-ID" b="0" i="0" dirty="0" smtClean="0"/>
            <a:t> </a:t>
          </a:r>
          <a:r>
            <a:rPr lang="en-ID" b="0" i="0" dirty="0" err="1" smtClean="0"/>
            <a:t>kimia</a:t>
          </a:r>
          <a:r>
            <a:rPr lang="en-ID" b="0" i="0" dirty="0" smtClean="0"/>
            <a:t> </a:t>
          </a:r>
          <a:r>
            <a:rPr lang="en-ID" b="0" i="0" dirty="0" err="1" smtClean="0"/>
            <a:t>antara</a:t>
          </a:r>
          <a:r>
            <a:rPr lang="en-ID" b="0" i="0" dirty="0" smtClean="0"/>
            <a:t> </a:t>
          </a:r>
          <a:r>
            <a:rPr lang="en-ID" b="0" i="0" dirty="0" err="1" smtClean="0"/>
            <a:t>zat-zat</a:t>
          </a:r>
          <a:r>
            <a:rPr lang="en-ID" b="0" i="0" dirty="0" smtClean="0"/>
            <a:t> </a:t>
          </a:r>
          <a:r>
            <a:rPr lang="en-ID" b="0" i="0" dirty="0" err="1" smtClean="0"/>
            <a:t>obat</a:t>
          </a:r>
          <a:r>
            <a:rPr lang="en-ID" b="0" i="0" dirty="0" smtClean="0"/>
            <a:t> </a:t>
          </a:r>
          <a:r>
            <a:rPr lang="en-ID" b="0" i="0" dirty="0" err="1" smtClean="0"/>
            <a:t>dengan</a:t>
          </a:r>
          <a:r>
            <a:rPr lang="en-ID" b="0" i="0" dirty="0" smtClean="0"/>
            <a:t> </a:t>
          </a:r>
          <a:r>
            <a:rPr lang="en-ID" b="0" i="0" dirty="0" err="1" smtClean="0"/>
            <a:t>sel-sel</a:t>
          </a:r>
          <a:r>
            <a:rPr lang="en-ID" b="0" i="0" dirty="0" smtClean="0"/>
            <a:t> </a:t>
          </a:r>
          <a:r>
            <a:rPr lang="en-ID" b="0" i="0" dirty="0" err="1" smtClean="0"/>
            <a:t>tubuh</a:t>
          </a:r>
          <a:r>
            <a:rPr lang="en-ID" b="0" i="0" dirty="0" smtClean="0"/>
            <a:t> </a:t>
          </a:r>
          <a:r>
            <a:rPr lang="en-ID" b="0" i="0" dirty="0" err="1" smtClean="0"/>
            <a:t>untuk</a:t>
          </a:r>
          <a:r>
            <a:rPr lang="en-ID" b="0" i="0" dirty="0" smtClean="0"/>
            <a:t> </a:t>
          </a:r>
          <a:r>
            <a:rPr lang="en-ID" b="0" i="0" dirty="0" err="1" smtClean="0"/>
            <a:t>menghasilkan</a:t>
          </a:r>
          <a:r>
            <a:rPr lang="en-ID" b="0" i="0" dirty="0" smtClean="0"/>
            <a:t> </a:t>
          </a:r>
          <a:r>
            <a:rPr lang="en-ID" b="0" i="0" dirty="0" err="1" smtClean="0"/>
            <a:t>respon</a:t>
          </a:r>
          <a:r>
            <a:rPr lang="en-ID" b="0" i="0" dirty="0" smtClean="0"/>
            <a:t> </a:t>
          </a:r>
          <a:r>
            <a:rPr lang="en-ID" b="0" i="0" dirty="0" err="1" smtClean="0"/>
            <a:t>biologis</a:t>
          </a:r>
          <a:r>
            <a:rPr lang="en-ID" b="0" i="0" dirty="0" smtClean="0"/>
            <a:t> </a:t>
          </a:r>
          <a:r>
            <a:rPr lang="en-ID" b="0" i="0" dirty="0" err="1" smtClean="0"/>
            <a:t>tubuh</a:t>
          </a:r>
          <a:endParaRPr lang="en-ID" dirty="0"/>
        </a:p>
      </dgm:t>
    </dgm:pt>
    <dgm:pt modelId="{B0EEEE8A-78B9-4C73-9F6E-1B032767E510}" type="parTrans" cxnId="{D20A0024-C018-493D-9EFC-DD1E4F532EFD}">
      <dgm:prSet/>
      <dgm:spPr/>
      <dgm:t>
        <a:bodyPr/>
        <a:lstStyle/>
        <a:p>
          <a:endParaRPr lang="en-ID"/>
        </a:p>
      </dgm:t>
    </dgm:pt>
    <dgm:pt modelId="{20830779-8470-408A-8E45-5126D069C516}" type="sibTrans" cxnId="{D20A0024-C018-493D-9EFC-DD1E4F532EFD}">
      <dgm:prSet/>
      <dgm:spPr/>
      <dgm:t>
        <a:bodyPr/>
        <a:lstStyle/>
        <a:p>
          <a:endParaRPr lang="en-ID"/>
        </a:p>
      </dgm:t>
    </dgm:pt>
    <dgm:pt modelId="{F815782C-A701-4300-A8CE-DA4C73EADD59}">
      <dgm:prSet/>
      <dgm:spPr/>
      <dgm:t>
        <a:bodyPr/>
        <a:lstStyle/>
        <a:p>
          <a:r>
            <a:rPr lang="en-US" altLang="en-US" dirty="0" err="1" smtClean="0">
              <a:solidFill>
                <a:srgbClr val="9900CC"/>
              </a:solidFill>
            </a:rPr>
            <a:t>Mulai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dari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absorbsi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smtClean="0">
              <a:solidFill>
                <a:srgbClr val="9900CC"/>
              </a:solidFill>
              <a:sym typeface="Wingdings" panose="05000000000000000000" pitchFamily="2" charset="2"/>
            </a:rPr>
            <a:t></a:t>
          </a:r>
          <a:r>
            <a:rPr lang="en-US" altLang="en-US" dirty="0" smtClean="0">
              <a:solidFill>
                <a:srgbClr val="9900CC"/>
              </a:solidFill>
            </a:rPr>
            <a:t> </a:t>
          </a:r>
          <a:r>
            <a:rPr lang="en-US" altLang="en-US" dirty="0" err="1" smtClean="0">
              <a:solidFill>
                <a:srgbClr val="9900CC"/>
              </a:solidFill>
            </a:rPr>
            <a:t>ekskresi</a:t>
          </a:r>
          <a:endParaRPr lang="en-US" altLang="en-US" b="1" dirty="0">
            <a:solidFill>
              <a:srgbClr val="9900CC"/>
            </a:solidFill>
          </a:endParaRPr>
        </a:p>
      </dgm:t>
    </dgm:pt>
    <dgm:pt modelId="{0F25691B-03FA-4A15-8B51-67F1B2253E0F}" type="parTrans" cxnId="{0E99DD16-C2F0-4ADC-A904-728BA25D0969}">
      <dgm:prSet/>
      <dgm:spPr/>
      <dgm:t>
        <a:bodyPr/>
        <a:lstStyle/>
        <a:p>
          <a:endParaRPr lang="en-ID"/>
        </a:p>
      </dgm:t>
    </dgm:pt>
    <dgm:pt modelId="{63D9D15F-DA11-41B5-94B5-E4F052701678}" type="sibTrans" cxnId="{0E99DD16-C2F0-4ADC-A904-728BA25D0969}">
      <dgm:prSet/>
      <dgm:spPr/>
      <dgm:t>
        <a:bodyPr/>
        <a:lstStyle/>
        <a:p>
          <a:endParaRPr lang="en-ID"/>
        </a:p>
      </dgm:t>
    </dgm:pt>
    <dgm:pt modelId="{7E498018-B241-454B-838B-D9C5C3C40778}" type="pres">
      <dgm:prSet presAssocID="{3079DF0E-28EE-4ED6-8469-39032F018D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96A6D623-ACF5-49F9-8984-4366EE146044}" type="pres">
      <dgm:prSet presAssocID="{CB4DDD6C-800C-40F5-9FE1-546B63AE3A82}" presName="linNode" presStyleCnt="0"/>
      <dgm:spPr/>
    </dgm:pt>
    <dgm:pt modelId="{F210BF76-57E2-40DA-B23A-563521E8DB0A}" type="pres">
      <dgm:prSet presAssocID="{CB4DDD6C-800C-40F5-9FE1-546B63AE3A8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00C4B122-062D-42A0-A09D-3A772BBE68DF}" type="pres">
      <dgm:prSet presAssocID="{CB4DDD6C-800C-40F5-9FE1-546B63AE3A82}" presName="bracket" presStyleLbl="parChTrans1D1" presStyleIdx="0" presStyleCnt="2"/>
      <dgm:spPr/>
    </dgm:pt>
    <dgm:pt modelId="{134BCEDB-8C08-41AD-8FDC-B56892C58C8E}" type="pres">
      <dgm:prSet presAssocID="{CB4DDD6C-800C-40F5-9FE1-546B63AE3A82}" presName="spH" presStyleCnt="0"/>
      <dgm:spPr/>
    </dgm:pt>
    <dgm:pt modelId="{9789A145-ABC3-4BBD-A765-EF9100EA29AA}" type="pres">
      <dgm:prSet presAssocID="{CB4DDD6C-800C-40F5-9FE1-546B63AE3A82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D0B6B7CC-F1D9-455C-B625-94F81ED0F78B}" type="pres">
      <dgm:prSet presAssocID="{88753F67-AD50-48BC-9775-F0143BBC02EF}" presName="spV" presStyleCnt="0"/>
      <dgm:spPr/>
    </dgm:pt>
    <dgm:pt modelId="{D2424250-8390-42E0-8BC2-C21E6A57F7AB}" type="pres">
      <dgm:prSet presAssocID="{76F03A3D-26EF-465C-BEFC-6B925F617322}" presName="linNode" presStyleCnt="0"/>
      <dgm:spPr/>
    </dgm:pt>
    <dgm:pt modelId="{F841F83C-CB15-410F-8ADC-EF19EA7569A1}" type="pres">
      <dgm:prSet presAssocID="{76F03A3D-26EF-465C-BEFC-6B925F617322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3071BE7-E68A-4B80-8528-FF69C67BDB41}" type="pres">
      <dgm:prSet presAssocID="{76F03A3D-26EF-465C-BEFC-6B925F617322}" presName="bracket" presStyleLbl="parChTrans1D1" presStyleIdx="1" presStyleCnt="2"/>
      <dgm:spPr/>
    </dgm:pt>
    <dgm:pt modelId="{234B1D08-8AB4-4D61-ADD9-43ABED181EA0}" type="pres">
      <dgm:prSet presAssocID="{76F03A3D-26EF-465C-BEFC-6B925F617322}" presName="spH" presStyleCnt="0"/>
      <dgm:spPr/>
    </dgm:pt>
    <dgm:pt modelId="{63A94C90-28D7-4001-A99A-B4228D14069A}" type="pres">
      <dgm:prSet presAssocID="{76F03A3D-26EF-465C-BEFC-6B925F617322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</dgm:ptLst>
  <dgm:cxnLst>
    <dgm:cxn modelId="{10C30E71-F112-4D9A-989F-07A3E7B0DB03}" type="presOf" srcId="{26C08F27-88E2-46ED-9D5E-9E7190932727}" destId="{9789A145-ABC3-4BBD-A765-EF9100EA29AA}" srcOrd="0" destOrd="0" presId="urn:diagrams.loki3.com/BracketList"/>
    <dgm:cxn modelId="{9BF8A3ED-1F99-4F1A-92CD-5009047387B7}" type="presOf" srcId="{F815782C-A701-4300-A8CE-DA4C73EADD59}" destId="{9789A145-ABC3-4BBD-A765-EF9100EA29AA}" srcOrd="0" destOrd="1" presId="urn:diagrams.loki3.com/BracketList"/>
    <dgm:cxn modelId="{34F30C24-EC2C-40B3-B01A-E8270F586B7A}" srcId="{3079DF0E-28EE-4ED6-8469-39032F018D11}" destId="{76F03A3D-26EF-465C-BEFC-6B925F617322}" srcOrd="1" destOrd="0" parTransId="{D29455FE-DE7F-4AD9-9AC8-E13072064748}" sibTransId="{740BFC87-CF4F-4879-8968-D5D7D464F6CB}"/>
    <dgm:cxn modelId="{3BEC6FBF-C857-459C-AD89-178B0A12FF93}" srcId="{3079DF0E-28EE-4ED6-8469-39032F018D11}" destId="{CB4DDD6C-800C-40F5-9FE1-546B63AE3A82}" srcOrd="0" destOrd="0" parTransId="{2146617E-A856-48FF-8586-F5F7641A97AD}" sibTransId="{88753F67-AD50-48BC-9775-F0143BBC02EF}"/>
    <dgm:cxn modelId="{D7BB070A-C41B-442B-99B9-B5411186EB84}" type="presOf" srcId="{4CC66099-841C-4AD0-8FCA-7E11E3638521}" destId="{63A94C90-28D7-4001-A99A-B4228D14069A}" srcOrd="0" destOrd="0" presId="urn:diagrams.loki3.com/BracketList"/>
    <dgm:cxn modelId="{9E6CA215-6A7C-432D-BE20-E3203B5A6DA4}" type="presOf" srcId="{76F03A3D-26EF-465C-BEFC-6B925F617322}" destId="{F841F83C-CB15-410F-8ADC-EF19EA7569A1}" srcOrd="0" destOrd="0" presId="urn:diagrams.loki3.com/BracketList"/>
    <dgm:cxn modelId="{9A794DF1-BAF9-42D2-837A-D932E96ED76B}" type="presOf" srcId="{CB4DDD6C-800C-40F5-9FE1-546B63AE3A82}" destId="{F210BF76-57E2-40DA-B23A-563521E8DB0A}" srcOrd="0" destOrd="0" presId="urn:diagrams.loki3.com/BracketList"/>
    <dgm:cxn modelId="{7EEE488E-859E-4205-9EB9-CA015EA2D12B}" type="presOf" srcId="{3079DF0E-28EE-4ED6-8469-39032F018D11}" destId="{7E498018-B241-454B-838B-D9C5C3C40778}" srcOrd="0" destOrd="0" presId="urn:diagrams.loki3.com/BracketList"/>
    <dgm:cxn modelId="{D20A0024-C018-493D-9EFC-DD1E4F532EFD}" srcId="{76F03A3D-26EF-465C-BEFC-6B925F617322}" destId="{4CC66099-841C-4AD0-8FCA-7E11E3638521}" srcOrd="0" destOrd="0" parTransId="{B0EEEE8A-78B9-4C73-9F6E-1B032767E510}" sibTransId="{20830779-8470-408A-8E45-5126D069C516}"/>
    <dgm:cxn modelId="{676BF5BB-2928-4E43-BDA9-D6F42DA52A5A}" srcId="{CB4DDD6C-800C-40F5-9FE1-546B63AE3A82}" destId="{26C08F27-88E2-46ED-9D5E-9E7190932727}" srcOrd="0" destOrd="0" parTransId="{655F54AC-657C-4FE5-A41F-89154AD9FE29}" sibTransId="{3D219A9C-216D-47B9-B643-C56B4FBEC488}"/>
    <dgm:cxn modelId="{0E99DD16-C2F0-4ADC-A904-728BA25D0969}" srcId="{CB4DDD6C-800C-40F5-9FE1-546B63AE3A82}" destId="{F815782C-A701-4300-A8CE-DA4C73EADD59}" srcOrd="1" destOrd="0" parTransId="{0F25691B-03FA-4A15-8B51-67F1B2253E0F}" sibTransId="{63D9D15F-DA11-41B5-94B5-E4F052701678}"/>
    <dgm:cxn modelId="{33F26CBB-669D-4618-8302-8AA9E8695C8E}" type="presParOf" srcId="{7E498018-B241-454B-838B-D9C5C3C40778}" destId="{96A6D623-ACF5-49F9-8984-4366EE146044}" srcOrd="0" destOrd="0" presId="urn:diagrams.loki3.com/BracketList"/>
    <dgm:cxn modelId="{ED052A1E-6A21-4D0F-ADB1-CC613F29FE11}" type="presParOf" srcId="{96A6D623-ACF5-49F9-8984-4366EE146044}" destId="{F210BF76-57E2-40DA-B23A-563521E8DB0A}" srcOrd="0" destOrd="0" presId="urn:diagrams.loki3.com/BracketList"/>
    <dgm:cxn modelId="{1FB75692-EED3-4527-BBDC-24FC9C825984}" type="presParOf" srcId="{96A6D623-ACF5-49F9-8984-4366EE146044}" destId="{00C4B122-062D-42A0-A09D-3A772BBE68DF}" srcOrd="1" destOrd="0" presId="urn:diagrams.loki3.com/BracketList"/>
    <dgm:cxn modelId="{092AB46B-A61A-4C4F-B682-69859FF666EC}" type="presParOf" srcId="{96A6D623-ACF5-49F9-8984-4366EE146044}" destId="{134BCEDB-8C08-41AD-8FDC-B56892C58C8E}" srcOrd="2" destOrd="0" presId="urn:diagrams.loki3.com/BracketList"/>
    <dgm:cxn modelId="{41D35DE3-53F4-4052-AFA5-11A6600E8ACB}" type="presParOf" srcId="{96A6D623-ACF5-49F9-8984-4366EE146044}" destId="{9789A145-ABC3-4BBD-A765-EF9100EA29AA}" srcOrd="3" destOrd="0" presId="urn:diagrams.loki3.com/BracketList"/>
    <dgm:cxn modelId="{123508D1-81E3-45D7-ABC5-EE23E9EDEA9A}" type="presParOf" srcId="{7E498018-B241-454B-838B-D9C5C3C40778}" destId="{D0B6B7CC-F1D9-455C-B625-94F81ED0F78B}" srcOrd="1" destOrd="0" presId="urn:diagrams.loki3.com/BracketList"/>
    <dgm:cxn modelId="{D120B9D1-DE9F-4A1B-A2CE-436D7FCB303D}" type="presParOf" srcId="{7E498018-B241-454B-838B-D9C5C3C40778}" destId="{D2424250-8390-42E0-8BC2-C21E6A57F7AB}" srcOrd="2" destOrd="0" presId="urn:diagrams.loki3.com/BracketList"/>
    <dgm:cxn modelId="{E4EF3D17-9FF1-4570-BC37-0D9757CC3EE1}" type="presParOf" srcId="{D2424250-8390-42E0-8BC2-C21E6A57F7AB}" destId="{F841F83C-CB15-410F-8ADC-EF19EA7569A1}" srcOrd="0" destOrd="0" presId="urn:diagrams.loki3.com/BracketList"/>
    <dgm:cxn modelId="{FC6970E4-9924-45CD-AA06-82D07BDEF661}" type="presParOf" srcId="{D2424250-8390-42E0-8BC2-C21E6A57F7AB}" destId="{83071BE7-E68A-4B80-8528-FF69C67BDB41}" srcOrd="1" destOrd="0" presId="urn:diagrams.loki3.com/BracketList"/>
    <dgm:cxn modelId="{1713B345-7629-4FEC-9654-D175E0BB0298}" type="presParOf" srcId="{D2424250-8390-42E0-8BC2-C21E6A57F7AB}" destId="{234B1D08-8AB4-4D61-ADD9-43ABED181EA0}" srcOrd="2" destOrd="0" presId="urn:diagrams.loki3.com/BracketList"/>
    <dgm:cxn modelId="{01C6E500-8675-4962-A8AE-6409850D382B}" type="presParOf" srcId="{D2424250-8390-42E0-8BC2-C21E6A57F7AB}" destId="{63A94C90-28D7-4001-A99A-B4228D14069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0BF76-57E2-40DA-B23A-563521E8DB0A}">
      <dsp:nvSpPr>
        <dsp:cNvPr id="0" name=""/>
        <dsp:cNvSpPr/>
      </dsp:nvSpPr>
      <dsp:spPr>
        <a:xfrm>
          <a:off x="4911" y="1100112"/>
          <a:ext cx="2512144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farmakokinetik</a:t>
          </a:r>
          <a:endParaRPr lang="en-ID" sz="2500" kern="1200" dirty="0"/>
        </a:p>
      </dsp:txBody>
      <dsp:txXfrm>
        <a:off x="4911" y="1100112"/>
        <a:ext cx="2512144" cy="495000"/>
      </dsp:txXfrm>
    </dsp:sp>
    <dsp:sp modelId="{00C4B122-062D-42A0-A09D-3A772BBE68DF}">
      <dsp:nvSpPr>
        <dsp:cNvPr id="0" name=""/>
        <dsp:cNvSpPr/>
      </dsp:nvSpPr>
      <dsp:spPr>
        <a:xfrm>
          <a:off x="2517055" y="697924"/>
          <a:ext cx="502428" cy="129937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9A145-ABC3-4BBD-A765-EF9100EA29AA}">
      <dsp:nvSpPr>
        <dsp:cNvPr id="0" name=""/>
        <dsp:cNvSpPr/>
      </dsp:nvSpPr>
      <dsp:spPr>
        <a:xfrm>
          <a:off x="3220456" y="697924"/>
          <a:ext cx="6833032" cy="1299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500" kern="1200" dirty="0" err="1" smtClean="0">
              <a:solidFill>
                <a:srgbClr val="9900CC"/>
              </a:solidFill>
            </a:rPr>
            <a:t>suatu</a:t>
          </a:r>
          <a:r>
            <a:rPr lang="en-US" altLang="en-US" sz="2500" kern="1200" dirty="0" smtClean="0">
              <a:solidFill>
                <a:srgbClr val="9900CC"/>
              </a:solidFill>
            </a:rPr>
            <a:t> proses yang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mencakup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nasib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obat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dalam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tubuh</a:t>
          </a:r>
          <a:r>
            <a:rPr lang="en-US" altLang="en-US" sz="2500" kern="1200" dirty="0" smtClean="0">
              <a:solidFill>
                <a:srgbClr val="9900CC"/>
              </a:solidFill>
            </a:rPr>
            <a:t>.</a:t>
          </a:r>
          <a:endParaRPr lang="en-ID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500" kern="1200" dirty="0" err="1" smtClean="0">
              <a:solidFill>
                <a:srgbClr val="9900CC"/>
              </a:solidFill>
            </a:rPr>
            <a:t>Mulai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dari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absorbsi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smtClean="0">
              <a:solidFill>
                <a:srgbClr val="9900CC"/>
              </a:solidFill>
              <a:sym typeface="Wingdings" panose="05000000000000000000" pitchFamily="2" charset="2"/>
            </a:rPr>
            <a:t></a:t>
          </a:r>
          <a:r>
            <a:rPr lang="en-US" altLang="en-US" sz="2500" kern="1200" dirty="0" smtClean="0">
              <a:solidFill>
                <a:srgbClr val="9900CC"/>
              </a:solidFill>
            </a:rPr>
            <a:t> </a:t>
          </a:r>
          <a:r>
            <a:rPr lang="en-US" altLang="en-US" sz="2500" kern="1200" dirty="0" err="1" smtClean="0">
              <a:solidFill>
                <a:srgbClr val="9900CC"/>
              </a:solidFill>
            </a:rPr>
            <a:t>ekskresi</a:t>
          </a:r>
          <a:endParaRPr lang="en-US" altLang="en-US" sz="2500" b="1" kern="1200" dirty="0">
            <a:solidFill>
              <a:srgbClr val="9900CC"/>
            </a:solidFill>
          </a:endParaRPr>
        </a:p>
      </dsp:txBody>
      <dsp:txXfrm>
        <a:off x="3220456" y="697924"/>
        <a:ext cx="6833032" cy="1299375"/>
      </dsp:txXfrm>
    </dsp:sp>
    <dsp:sp modelId="{F841F83C-CB15-410F-8ADC-EF19EA7569A1}">
      <dsp:nvSpPr>
        <dsp:cNvPr id="0" name=""/>
        <dsp:cNvSpPr/>
      </dsp:nvSpPr>
      <dsp:spPr>
        <a:xfrm>
          <a:off x="4911" y="2458550"/>
          <a:ext cx="2512144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farmakodinamik</a:t>
          </a:r>
          <a:endParaRPr lang="en-ID" sz="2500" kern="1200" dirty="0"/>
        </a:p>
      </dsp:txBody>
      <dsp:txXfrm>
        <a:off x="4911" y="2458550"/>
        <a:ext cx="2512144" cy="495000"/>
      </dsp:txXfrm>
    </dsp:sp>
    <dsp:sp modelId="{83071BE7-E68A-4B80-8528-FF69C67BDB41}">
      <dsp:nvSpPr>
        <dsp:cNvPr id="0" name=""/>
        <dsp:cNvSpPr/>
      </dsp:nvSpPr>
      <dsp:spPr>
        <a:xfrm>
          <a:off x="2517055" y="2087300"/>
          <a:ext cx="502428" cy="1237500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94C90-28D7-4001-A99A-B4228D14069A}">
      <dsp:nvSpPr>
        <dsp:cNvPr id="0" name=""/>
        <dsp:cNvSpPr/>
      </dsp:nvSpPr>
      <dsp:spPr>
        <a:xfrm>
          <a:off x="3220456" y="2087300"/>
          <a:ext cx="6833032" cy="123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500" b="0" i="0" kern="1200" dirty="0" err="1" smtClean="0"/>
            <a:t>Reaksi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kerja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obat</a:t>
          </a:r>
          <a:r>
            <a:rPr lang="en-ID" sz="2500" b="0" i="0" kern="1200" dirty="0" smtClean="0"/>
            <a:t> </a:t>
          </a:r>
          <a:r>
            <a:rPr lang="en-ID" sz="2500" b="0" i="0" kern="1200" dirty="0" smtClean="0">
              <a:sym typeface="Wingdings" panose="05000000000000000000" pitchFamily="2" charset="2"/>
            </a:rPr>
            <a:t>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hasil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dari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reaksi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kimia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antara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zat-zat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obat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dengan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sel-sel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tubuh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untuk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menghasilkan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respon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biologis</a:t>
          </a:r>
          <a:r>
            <a:rPr lang="en-ID" sz="2500" b="0" i="0" kern="1200" dirty="0" smtClean="0"/>
            <a:t> </a:t>
          </a:r>
          <a:r>
            <a:rPr lang="en-ID" sz="2500" b="0" i="0" kern="1200" dirty="0" err="1" smtClean="0"/>
            <a:t>tubuh</a:t>
          </a:r>
          <a:endParaRPr lang="en-ID" sz="2500" kern="1200" dirty="0"/>
        </a:p>
      </dsp:txBody>
      <dsp:txXfrm>
        <a:off x="3220456" y="2087300"/>
        <a:ext cx="6833032" cy="12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C7E2D-17A3-42AE-BC02-6C979787105F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1248B-EC24-48BD-8AF2-493887671B6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114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C8768AE-CA93-48E3-9600-93DEEA6905FD}" type="slidenum">
              <a:rPr lang="id-ID" altLang="en-US"/>
              <a:pPr/>
              <a:t>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62043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5AC77C2-2AEE-4529-B265-4F0B05C33613}" type="slidenum">
              <a:rPr lang="id-ID" altLang="en-US"/>
              <a:pPr/>
              <a:t>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9775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623D46D-D00A-44F6-951E-E340743D1B18}" type="slidenum">
              <a:rPr lang="id-ID" altLang="en-US"/>
              <a:pPr/>
              <a:t>8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6076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161F5C9-D7E7-473E-A761-DF94356B2E3D}" type="slidenum">
              <a:rPr lang="id-ID" altLang="en-US"/>
              <a:pPr/>
              <a:t>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2501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003BA52-74F5-4FE1-AFF7-D60999E46436}" type="slidenum">
              <a:rPr lang="id-ID" altLang="en-US"/>
              <a:pPr/>
              <a:t>10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9024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072651D-56F1-4431-A769-0DDA4A24DBFF}" type="slidenum">
              <a:rPr lang="id-ID" altLang="en-US"/>
              <a:pPr/>
              <a:t>11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19141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2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219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73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723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97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08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29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1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32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200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E57655-DB60-4908-BBE3-44825FE6AF3B}" type="datetimeFigureOut">
              <a:rPr lang="en-ID" smtClean="0"/>
              <a:t>20/04/2020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D5376D-C902-454B-9FA9-6DA690A32326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8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Medikasi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IKA ARUM DS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71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06824" y="866930"/>
            <a:ext cx="10703858" cy="467204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3.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Toksisitas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efek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obat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merusak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disebabkan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oleh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: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	-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overdosis</a:t>
            </a:r>
            <a:endParaRPr lang="en-US" altLang="en-US" sz="2400" b="1" dirty="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	-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obat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eksternal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: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ditelan</a:t>
            </a:r>
            <a:endParaRPr lang="en-US" altLang="en-US" sz="2400" b="1" dirty="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	-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Gangguan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metabolisme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/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ekskresi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:  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           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ggn.hepar</a:t>
            </a:r>
            <a:r>
              <a:rPr lang="en-US" altLang="en-US" sz="2400" b="1" dirty="0">
                <a:solidFill>
                  <a:srgbClr val="9900C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9900CC"/>
                </a:solidFill>
                <a:latin typeface="Arial" panose="020B0604020202020204" pitchFamily="34" charset="0"/>
              </a:rPr>
              <a:t>ggn.ginjal</a:t>
            </a:r>
            <a:endParaRPr lang="en-US" altLang="en-US" sz="2400" b="1" dirty="0">
              <a:solidFill>
                <a:srgbClr val="9900CC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4.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Alergi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	 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reaksi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imunologi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terhadap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obat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pada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orang yang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sudah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pernah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kontak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dengan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obat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tersebut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sebelumnya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ex: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alergi</a:t>
            </a: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 -&gt; </a:t>
            </a:r>
            <a:r>
              <a:rPr lang="en-US" altLang="en-US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penisilin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en-US" sz="2400" b="1" dirty="0" err="1">
                <a:solidFill>
                  <a:schemeClr val="folHlink"/>
                </a:solidFill>
              </a:rPr>
              <a:t>Terpapar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pertama</a:t>
            </a:r>
            <a:r>
              <a:rPr lang="en-US" altLang="en-US" sz="2400" b="1" dirty="0">
                <a:solidFill>
                  <a:schemeClr val="folHlink"/>
                </a:solidFill>
              </a:rPr>
              <a:t> kali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dengan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zat</a:t>
            </a:r>
            <a:r>
              <a:rPr lang="en-US" altLang="en-US" sz="2400" b="1" dirty="0">
                <a:solidFill>
                  <a:schemeClr val="folHlink"/>
                </a:solidFill>
              </a:rPr>
              <a:t>/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obat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shg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tubuh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memproduksi</a:t>
            </a:r>
            <a:r>
              <a:rPr lang="en-US" altLang="en-US" sz="2400" b="1" dirty="0">
                <a:solidFill>
                  <a:schemeClr val="folHlink"/>
                </a:solidFill>
              </a:rPr>
              <a:t> anti body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2877670" y="1030941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2335306" y="320295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018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03412" y="685799"/>
            <a:ext cx="10919012" cy="5782235"/>
          </a:xfrm>
          <a:solidFill>
            <a:srgbClr val="FFFFCC"/>
          </a:solidFill>
          <a:ln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5.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Toleransi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: </a:t>
            </a:r>
            <a:r>
              <a:rPr lang="en-US" altLang="en-US" sz="2400" b="1" dirty="0" err="1">
                <a:solidFill>
                  <a:srgbClr val="990099"/>
                </a:solidFill>
              </a:rPr>
              <a:t>terjadi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pada</a:t>
            </a:r>
            <a:r>
              <a:rPr lang="en-US" altLang="en-US" sz="2400" b="1" dirty="0">
                <a:solidFill>
                  <a:srgbClr val="990099"/>
                </a:solidFill>
              </a:rPr>
              <a:t> orang yang </a:t>
            </a:r>
            <a:r>
              <a:rPr lang="en-US" altLang="en-US" sz="2400" b="1" dirty="0" err="1">
                <a:solidFill>
                  <a:srgbClr val="990099"/>
                </a:solidFill>
              </a:rPr>
              <a:t>respon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fisiologi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terhadap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rendah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dan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membutuhkan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peningkatan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dosis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utk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mempertahankan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efek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terapeutik</a:t>
            </a:r>
            <a:r>
              <a:rPr lang="en-US" altLang="en-US" sz="2400" b="1" dirty="0">
                <a:solidFill>
                  <a:srgbClr val="990099"/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99"/>
                </a:solidFill>
              </a:rPr>
              <a:t>	- </a:t>
            </a:r>
            <a:r>
              <a:rPr lang="en-US" altLang="en-US" sz="2400" b="1" dirty="0" err="1">
                <a:solidFill>
                  <a:srgbClr val="990099"/>
                </a:solidFill>
              </a:rPr>
              <a:t>opiat</a:t>
            </a:r>
            <a:r>
              <a:rPr lang="en-US" altLang="en-US" sz="2400" b="1" dirty="0">
                <a:solidFill>
                  <a:srgbClr val="990099"/>
                </a:solidFill>
              </a:rPr>
              <a:t> : </a:t>
            </a:r>
            <a:r>
              <a:rPr lang="en-US" altLang="en-US" sz="2400" b="1" dirty="0" err="1">
                <a:solidFill>
                  <a:srgbClr val="990099"/>
                </a:solidFill>
              </a:rPr>
              <a:t>menghilangkan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nyeri</a:t>
            </a:r>
            <a:endParaRPr lang="en-US" altLang="en-US" sz="2400" b="1" dirty="0">
              <a:solidFill>
                <a:srgbClr val="9900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990099"/>
                </a:solidFill>
              </a:rPr>
              <a:t>	- </a:t>
            </a:r>
            <a:r>
              <a:rPr lang="en-US" altLang="en-US" sz="2400" b="1" dirty="0" err="1">
                <a:solidFill>
                  <a:srgbClr val="990099"/>
                </a:solidFill>
              </a:rPr>
              <a:t>barbiturat</a:t>
            </a:r>
            <a:endParaRPr lang="en-US" altLang="en-US" sz="2400" b="1" dirty="0">
              <a:solidFill>
                <a:srgbClr val="9900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6.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Interaksi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 : </a:t>
            </a:r>
            <a:r>
              <a:rPr lang="en-US" altLang="en-US" sz="2400" b="1" dirty="0" err="1">
                <a:solidFill>
                  <a:srgbClr val="990099"/>
                </a:solidFill>
              </a:rPr>
              <a:t>terjadi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pada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pemberian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sebelum</a:t>
            </a:r>
            <a:r>
              <a:rPr lang="en-US" altLang="en-US" sz="2400" b="1" dirty="0">
                <a:solidFill>
                  <a:srgbClr val="990099"/>
                </a:solidFill>
              </a:rPr>
              <a:t>, </a:t>
            </a:r>
            <a:r>
              <a:rPr lang="en-US" altLang="en-US" sz="2400" b="1" dirty="0" err="1">
                <a:solidFill>
                  <a:srgbClr val="990099"/>
                </a:solidFill>
              </a:rPr>
              <a:t>bersamaan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atau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sesudah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 lain </a:t>
            </a:r>
            <a:r>
              <a:rPr lang="en-US" altLang="en-US" sz="2400" b="1" dirty="0" err="1">
                <a:solidFill>
                  <a:srgbClr val="990099"/>
                </a:solidFill>
              </a:rPr>
              <a:t>merubah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efek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satu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obat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atau</a:t>
            </a:r>
            <a:r>
              <a:rPr lang="en-US" altLang="en-US" sz="2400" b="1" dirty="0">
                <a:solidFill>
                  <a:srgbClr val="990099"/>
                </a:solidFill>
              </a:rPr>
              <a:t> </a:t>
            </a:r>
            <a:r>
              <a:rPr lang="en-US" altLang="en-US" sz="2400" b="1" dirty="0" err="1">
                <a:solidFill>
                  <a:srgbClr val="990099"/>
                </a:solidFill>
              </a:rPr>
              <a:t>keduanya</a:t>
            </a:r>
            <a:r>
              <a:rPr lang="en-US" altLang="en-US" sz="2400" b="1" dirty="0">
                <a:solidFill>
                  <a:srgbClr val="99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</a:rPr>
              <a:t>		</a:t>
            </a:r>
            <a:r>
              <a:rPr lang="en-US" altLang="en-US" sz="2400" b="1" dirty="0" err="1">
                <a:solidFill>
                  <a:srgbClr val="990099"/>
                </a:solidFill>
              </a:rPr>
              <a:t>Efeknya</a:t>
            </a:r>
            <a:r>
              <a:rPr lang="en-US" altLang="en-US" sz="2400" b="1" dirty="0">
                <a:solidFill>
                  <a:srgbClr val="990099"/>
                </a:solidFill>
              </a:rPr>
              <a:t> : - </a:t>
            </a:r>
            <a:r>
              <a:rPr lang="en-US" altLang="en-US" sz="2400" b="1" dirty="0" err="1">
                <a:solidFill>
                  <a:srgbClr val="990099"/>
                </a:solidFill>
              </a:rPr>
              <a:t>meningkat</a:t>
            </a:r>
            <a:endParaRPr lang="en-US" altLang="en-US" sz="2400" b="1" dirty="0">
              <a:solidFill>
                <a:srgbClr val="990099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</a:rPr>
              <a:t>	   		     - </a:t>
            </a:r>
            <a:r>
              <a:rPr lang="en-US" altLang="en-US" sz="2400" b="1" dirty="0" err="1">
                <a:solidFill>
                  <a:srgbClr val="990099"/>
                </a:solidFill>
              </a:rPr>
              <a:t>menurun</a:t>
            </a:r>
            <a:r>
              <a:rPr lang="en-US" altLang="en-US" sz="2400" b="1" dirty="0">
                <a:solidFill>
                  <a:srgbClr val="990099"/>
                </a:solidFill>
              </a:rPr>
              <a:t>/</a:t>
            </a:r>
            <a:r>
              <a:rPr lang="en-US" altLang="en-US" sz="2400" b="1" dirty="0" err="1">
                <a:solidFill>
                  <a:srgbClr val="990099"/>
                </a:solidFill>
              </a:rPr>
              <a:t>menghambat</a:t>
            </a:r>
            <a:endParaRPr lang="en-GB" altLang="en-US" sz="24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r>
              <a:rPr lang="en-US" altLang="en-US" sz="2800" b="1"/>
              <a:t>Dosis Obat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85800"/>
            <a:ext cx="9144000" cy="6172200"/>
          </a:xfrm>
        </p:spPr>
        <p:txBody>
          <a:bodyPr/>
          <a:lstStyle/>
          <a:p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toksik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menimbulkan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gejala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keracunan</a:t>
            </a:r>
            <a:endParaRPr lang="en-US" altLang="en-US" sz="2400" dirty="0"/>
          </a:p>
          <a:p>
            <a:r>
              <a:rPr lang="en-US" altLang="en-US" sz="2400" dirty="0" err="1"/>
              <a:t>Dosis</a:t>
            </a:r>
            <a:r>
              <a:rPr lang="en-US" altLang="en-US" sz="2400" dirty="0"/>
              <a:t> minimal	</a:t>
            </a:r>
            <a:r>
              <a:rPr lang="en-US" altLang="en-US" sz="2400" dirty="0" smtClean="0"/>
              <a:t>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efek</a:t>
            </a:r>
            <a:r>
              <a:rPr lang="en-US" altLang="en-US" sz="2400" dirty="0"/>
              <a:t> 			 </a:t>
            </a:r>
            <a:r>
              <a:rPr lang="en-US" altLang="en-US" sz="2400" dirty="0" smtClean="0"/>
              <a:t>                	</a:t>
            </a:r>
            <a:r>
              <a:rPr lang="en-US" altLang="en-US" sz="2400" dirty="0" err="1" smtClean="0"/>
              <a:t>terapetik</a:t>
            </a:r>
            <a:endParaRPr lang="en-US" altLang="en-US" sz="2400" dirty="0"/>
          </a:p>
          <a:p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maksimal</a:t>
            </a:r>
            <a:r>
              <a:rPr lang="en-US" altLang="en-US" sz="2400" dirty="0"/>
              <a:t>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efek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terapetik</a:t>
            </a:r>
            <a:r>
              <a:rPr lang="en-US" altLang="en-US" sz="2400" dirty="0"/>
              <a:t>, 			</a:t>
            </a:r>
            <a:r>
              <a:rPr lang="en-US" altLang="en-US" sz="2400" dirty="0" smtClean="0"/>
              <a:t>	  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gejala</a:t>
            </a:r>
            <a:r>
              <a:rPr lang="en-US" altLang="en-US" sz="2400" dirty="0"/>
              <a:t>/</a:t>
            </a:r>
            <a:r>
              <a:rPr lang="en-US" altLang="en-US" sz="2400" dirty="0" err="1"/>
              <a:t>efek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toksik</a:t>
            </a:r>
            <a:endParaRPr lang="en-US" altLang="en-US" sz="2400" dirty="0"/>
          </a:p>
          <a:p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terapetik</a:t>
            </a:r>
            <a:r>
              <a:rPr lang="en-US" altLang="en-US" sz="2400" dirty="0"/>
              <a:t>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minimal &amp; 		</a:t>
            </a:r>
            <a:r>
              <a:rPr lang="en-US" altLang="en-US" sz="2400" dirty="0" smtClean="0"/>
              <a:t>  				</a:t>
            </a:r>
            <a:r>
              <a:rPr lang="en-US" altLang="en-US" sz="2400" dirty="0" err="1" smtClean="0"/>
              <a:t>maksimal,dipengaruhi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umur</a:t>
            </a:r>
            <a:r>
              <a:rPr lang="en-US" altLang="en-US" sz="2400" dirty="0"/>
              <a:t>, BB, </a:t>
            </a:r>
            <a:r>
              <a:rPr lang="en-US" altLang="en-US" sz="2400" dirty="0" err="1"/>
              <a:t>jenis</a:t>
            </a:r>
            <a:r>
              <a:rPr lang="en-US" altLang="en-US" sz="2400" dirty="0"/>
              <a:t> 			  </a:t>
            </a: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kelamin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obat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				 </a:t>
            </a:r>
            <a:r>
              <a:rPr lang="en-US" altLang="en-US" sz="2400" dirty="0" smtClean="0"/>
              <a:t>	 </a:t>
            </a:r>
            <a:r>
              <a:rPr lang="en-US" altLang="en-US" sz="2400" dirty="0" err="1"/>
              <a:t>pemberian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kecepatan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ekskresi</a:t>
            </a:r>
            <a:r>
              <a:rPr lang="en-US" altLang="en-US" sz="2400" dirty="0"/>
              <a:t>, 				</a:t>
            </a:r>
            <a:r>
              <a:rPr lang="en-US" altLang="en-US" sz="2400" dirty="0" smtClean="0"/>
              <a:t>	 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obat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luas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permukaan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badan</a:t>
            </a:r>
            <a:r>
              <a:rPr lang="en-US" altLang="en-US" sz="2400" dirty="0"/>
              <a:t>, 			 </a:t>
            </a:r>
            <a:r>
              <a:rPr lang="en-US" altLang="en-US" sz="2400" dirty="0" smtClean="0"/>
              <a:t>               	 </a:t>
            </a:r>
            <a:r>
              <a:rPr lang="en-US" altLang="en-US" sz="2400" dirty="0" err="1"/>
              <a:t>penyakit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lazim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rata-rata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biasanya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lazim</a:t>
            </a:r>
            <a:r>
              <a:rPr lang="en-US" altLang="en-US" sz="2400" dirty="0"/>
              <a:t>) 			 	</a:t>
            </a:r>
            <a:r>
              <a:rPr lang="en-US" altLang="en-US" sz="2400" dirty="0" smtClean="0"/>
              <a:t>                 	</a:t>
            </a:r>
            <a:r>
              <a:rPr lang="en-US" altLang="en-US" sz="2400" dirty="0" err="1" smtClean="0"/>
              <a:t>memberikan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efek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diinginkan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letal</a:t>
            </a:r>
            <a:r>
              <a:rPr lang="en-US" altLang="en-US" sz="2400" dirty="0"/>
              <a:t>		: </a:t>
            </a:r>
            <a:r>
              <a:rPr lang="en-US" altLang="en-US" sz="2400" dirty="0" err="1"/>
              <a:t>dosis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mematikan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3" y="9928"/>
            <a:ext cx="12173391" cy="682769"/>
          </a:xfrm>
        </p:spPr>
        <p:txBody>
          <a:bodyPr>
            <a:normAutofit/>
          </a:bodyPr>
          <a:lstStyle/>
          <a:p>
            <a:r>
              <a:rPr lang="id-ID" sz="4000" dirty="0"/>
              <a:t>Prinsip 10 Benar Pemberian Obat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1" y="836712"/>
            <a:ext cx="12167502" cy="6021288"/>
          </a:xfrm>
        </p:spPr>
        <p:txBody>
          <a:bodyPr>
            <a:noAutofit/>
          </a:bodyPr>
          <a:lstStyle/>
          <a:p>
            <a:r>
              <a:rPr lang="id-ID" dirty="0"/>
              <a:t>Prinsip pemberian obat = </a:t>
            </a:r>
            <a:r>
              <a:rPr lang="id-ID" b="1" dirty="0"/>
              <a:t>Prinsip 5 Benar </a:t>
            </a:r>
            <a:r>
              <a:rPr lang="id-ID" b="1" dirty="0">
                <a:sym typeface="Wingdings" panose="05000000000000000000" pitchFamily="2" charset="2"/>
              </a:rPr>
              <a:t> </a:t>
            </a:r>
            <a:r>
              <a:rPr lang="id-ID" dirty="0">
                <a:sym typeface="Wingdings" panose="05000000000000000000" pitchFamily="2" charset="2"/>
              </a:rPr>
              <a:t>Ditambah </a:t>
            </a:r>
            <a:r>
              <a:rPr lang="id-ID" b="1" dirty="0">
                <a:sym typeface="Wingdings" panose="05000000000000000000" pitchFamily="2" charset="2"/>
              </a:rPr>
              <a:t>5 Prinsip.</a:t>
            </a:r>
            <a:br>
              <a:rPr lang="id-ID" b="1" dirty="0">
                <a:sym typeface="Wingdings" panose="05000000000000000000" pitchFamily="2" charset="2"/>
              </a:rPr>
            </a:br>
            <a:r>
              <a:rPr lang="id-ID" u="sng" dirty="0">
                <a:sym typeface="Wingdings" panose="05000000000000000000" pitchFamily="2" charset="2"/>
              </a:rPr>
              <a:t>Prinsip 5 Benar :</a:t>
            </a:r>
            <a:br>
              <a:rPr lang="id-ID" u="sng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1. Benar Pasien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2. Benar Obat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3. Benar Dosis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4. Benar Waktu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5. Benar Rute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u="sng" dirty="0">
                <a:sym typeface="Wingdings" panose="05000000000000000000" pitchFamily="2" charset="2"/>
              </a:rPr>
              <a:t>Prinsip 5 (Tambahan) :</a:t>
            </a:r>
            <a:br>
              <a:rPr lang="id-ID" u="sng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1. Benar Pengkajian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2. Benar Dokumentasi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3. Benar Pendidikan Kesehatan Pasien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4. Benar Evaluasi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5. Benar Penolakan oleh Pasien</a:t>
            </a:r>
          </a:p>
          <a:p>
            <a:r>
              <a:rPr lang="id-ID" dirty="0">
                <a:sym typeface="Wingdings" panose="05000000000000000000" pitchFamily="2" charset="2"/>
              </a:rPr>
              <a:t>Prinsip Pemberian Obat = </a:t>
            </a:r>
            <a:r>
              <a:rPr lang="id-ID" b="1" dirty="0">
                <a:sym typeface="Wingdings" panose="05000000000000000000" pitchFamily="2" charset="2"/>
              </a:rPr>
              <a:t>five-plus-five right</a:t>
            </a:r>
          </a:p>
        </p:txBody>
      </p:sp>
    </p:spTree>
    <p:extLst>
      <p:ext uri="{BB962C8B-B14F-4D97-AF65-F5344CB8AC3E}">
        <p14:creationId xmlns:p14="http://schemas.microsoft.com/office/powerpoint/2010/main" val="25398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9928"/>
            <a:ext cx="12188825" cy="826785"/>
          </a:xfrm>
        </p:spPr>
        <p:txBody>
          <a:bodyPr>
            <a:normAutofit/>
          </a:bodyPr>
          <a:lstStyle/>
          <a:p>
            <a:r>
              <a:rPr lang="id-ID" sz="4800" dirty="0"/>
              <a:t>1. Benar Pasien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1" y="1052736"/>
            <a:ext cx="6154888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Pengecekan benar Pasien :</a:t>
            </a:r>
          </a:p>
          <a:p>
            <a:r>
              <a:rPr lang="id-ID" dirty="0"/>
              <a:t>Memeriksa ID Pasien &amp; Menyebutkan namanya sendiri </a:t>
            </a:r>
            <a:r>
              <a:rPr lang="id-ID" dirty="0">
                <a:sym typeface="Wingdings" panose="05000000000000000000" pitchFamily="2" charset="2"/>
              </a:rPr>
              <a:t> Gelang ID</a:t>
            </a:r>
          </a:p>
          <a:p>
            <a:r>
              <a:rPr lang="id-ID" dirty="0">
                <a:sym typeface="Wingdings" panose="05000000000000000000" pitchFamily="2" charset="2"/>
              </a:rPr>
              <a:t>Cek langsung ke pasien untuk menjawabnya, apabila tidak bisa scra verbal  respon non-verbal (anggukan pasien)  kalau tidak bisa (pasien ggn jiwa, dibawah umur, tidak sadar) maka data pasien diambilkan dari atau ditanyakan kepada Keluarga Pasien.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10" y="1599642"/>
            <a:ext cx="6012305" cy="427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28146"/>
            <a:ext cx="12188824" cy="736558"/>
          </a:xfrm>
        </p:spPr>
        <p:txBody>
          <a:bodyPr>
            <a:noAutofit/>
          </a:bodyPr>
          <a:lstStyle/>
          <a:p>
            <a:r>
              <a:rPr lang="id-ID" sz="4800" dirty="0"/>
              <a:t>2. Benar Obat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" y="908720"/>
            <a:ext cx="7390555" cy="5949280"/>
          </a:xfrm>
        </p:spPr>
        <p:txBody>
          <a:bodyPr/>
          <a:lstStyle/>
          <a:p>
            <a:r>
              <a:rPr lang="id-ID" dirty="0" smtClean="0"/>
              <a:t>Obat memiliki nama dagang &amp; nama generik.</a:t>
            </a:r>
          </a:p>
          <a:p>
            <a:r>
              <a:rPr lang="id-ID" dirty="0" smtClean="0"/>
              <a:t>Apabila ada nama dagang yg baru/tidak mengetahui </a:t>
            </a:r>
            <a:r>
              <a:rPr lang="id-ID" dirty="0" smtClean="0">
                <a:sym typeface="Wingdings" panose="05000000000000000000" pitchFamily="2" charset="2"/>
              </a:rPr>
              <a:t> tanyakan ke apoteker tentang nama generiknya/kandungannya.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Sebelum memberikan obat kepasien, label obat harus dibaca 3x :</a:t>
            </a:r>
            <a:br>
              <a:rPr lang="id-ID" dirty="0" smtClean="0">
                <a:sym typeface="Wingdings" panose="05000000000000000000" pitchFamily="2" charset="2"/>
              </a:rPr>
            </a:br>
            <a:r>
              <a:rPr lang="id-ID" dirty="0" smtClean="0">
                <a:sym typeface="Wingdings" panose="05000000000000000000" pitchFamily="2" charset="2"/>
              </a:rPr>
              <a:t>1. </a:t>
            </a:r>
            <a:r>
              <a:rPr lang="fi-FI" dirty="0" smtClean="0">
                <a:sym typeface="Wingdings" panose="05000000000000000000" pitchFamily="2" charset="2"/>
              </a:rPr>
              <a:t>pada</a:t>
            </a:r>
            <a:r>
              <a:rPr lang="id-ID" dirty="0" smtClean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saat </a:t>
            </a:r>
            <a:r>
              <a:rPr lang="fi-FI" dirty="0">
                <a:sym typeface="Wingdings" panose="05000000000000000000" pitchFamily="2" charset="2"/>
              </a:rPr>
              <a:t>melihat botol atau kemasan </a:t>
            </a:r>
            <a:r>
              <a:rPr lang="fi-FI" dirty="0" smtClean="0">
                <a:sym typeface="Wingdings" panose="05000000000000000000" pitchFamily="2" charset="2"/>
              </a:rPr>
              <a:t>obat</a:t>
            </a:r>
            <a:r>
              <a:rPr lang="id-ID" dirty="0">
                <a:sym typeface="Wingdings" panose="05000000000000000000" pitchFamily="2" charset="2"/>
              </a:rPr>
              <a:t/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2. sebelum menuang/ mengisap obat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3. </a:t>
            </a:r>
            <a:r>
              <a:rPr lang="id-ID" dirty="0" smtClean="0">
                <a:sym typeface="Wingdings" panose="05000000000000000000" pitchFamily="2" charset="2"/>
              </a:rPr>
              <a:t>setelah menuang/mengisap obat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Jika label tidak terbaca  Isi tidak boleh dipakai &amp; harus dikebalikan ke bagian farmasi.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Perhatian pada nama obat yang hampir sama pengucapannya.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9" y="1772816"/>
            <a:ext cx="441624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1252"/>
            <a:ext cx="12188824" cy="763452"/>
          </a:xfrm>
        </p:spPr>
        <p:txBody>
          <a:bodyPr>
            <a:normAutofit/>
          </a:bodyPr>
          <a:lstStyle/>
          <a:p>
            <a:r>
              <a:rPr lang="id-ID" sz="4800" dirty="0"/>
              <a:t>3. Benar Dosis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2" y="980728"/>
            <a:ext cx="6448109" cy="5877272"/>
          </a:xfrm>
        </p:spPr>
        <p:txBody>
          <a:bodyPr/>
          <a:lstStyle/>
          <a:p>
            <a:r>
              <a:rPr lang="id-ID" dirty="0" smtClean="0"/>
              <a:t>Sebelum memberi obat </a:t>
            </a:r>
            <a:r>
              <a:rPr lang="id-ID" dirty="0" smtClean="0">
                <a:sym typeface="Wingdings" panose="05000000000000000000" pitchFamily="2" charset="2"/>
              </a:rPr>
              <a:t> periksa selalu dosisnya  apabila ragu harus konsultasi dgn dokter yg menulis resep/dgn apoteker  apabila sudah sesuai maka bisa diberikan kepada pasien.</a:t>
            </a:r>
          </a:p>
          <a:p>
            <a:r>
              <a:rPr lang="id-ID" dirty="0" smtClean="0">
                <a:sym typeface="Wingdings" panose="05000000000000000000" pitchFamily="2" charset="2"/>
              </a:rPr>
              <a:t>Contoh :</a:t>
            </a:r>
            <a:br>
              <a:rPr lang="id-ID" dirty="0" smtClean="0">
                <a:sym typeface="Wingdings" panose="05000000000000000000" pitchFamily="2" charset="2"/>
              </a:rPr>
            </a:br>
            <a:r>
              <a:rPr lang="id-ID" dirty="0" smtClean="0">
                <a:sym typeface="Wingdings" panose="05000000000000000000" pitchFamily="2" charset="2"/>
              </a:rPr>
              <a:t>Amlodipine tab  ada yg berisi 1 tablet = 5mg dan 10mg  jadi harus dicek kembali dari peresepan dokter.</a:t>
            </a:r>
            <a:br>
              <a:rPr lang="id-ID" dirty="0" smtClean="0">
                <a:sym typeface="Wingdings" panose="05000000000000000000" pitchFamily="2" charset="2"/>
              </a:rPr>
            </a:br>
            <a:r>
              <a:rPr lang="id-ID" dirty="0" smtClean="0">
                <a:sym typeface="Wingdings" panose="05000000000000000000" pitchFamily="2" charset="2"/>
              </a:rPr>
              <a:t>Pada ampul obat  hati-hati karena ada yang isinya bentuk ukuran = mg dan cc  Cek kembali peresepan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196752"/>
            <a:ext cx="5040560" cy="45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9" y="-29199"/>
            <a:ext cx="12166314" cy="865911"/>
          </a:xfrm>
        </p:spPr>
        <p:txBody>
          <a:bodyPr>
            <a:normAutofit/>
          </a:bodyPr>
          <a:lstStyle/>
          <a:p>
            <a:r>
              <a:rPr lang="id-ID" sz="4800" dirty="0"/>
              <a:t>4. Benar Rute Obat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9" y="1052736"/>
            <a:ext cx="12166314" cy="5805264"/>
          </a:xfrm>
        </p:spPr>
        <p:txBody>
          <a:bodyPr>
            <a:normAutofit/>
          </a:bodyPr>
          <a:lstStyle/>
          <a:p>
            <a:r>
              <a:rPr lang="id-ID" dirty="0"/>
              <a:t>Obat yg diresepkan </a:t>
            </a:r>
            <a:r>
              <a:rPr lang="id-ID" dirty="0">
                <a:sym typeface="Wingdings" panose="05000000000000000000" pitchFamily="2" charset="2"/>
              </a:rPr>
              <a:t> digunakan pasien melalui beberapa rute  rute tsb disesuaikan dengan kondisi pasien :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a. Keadaan umum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b. Kecepatan respon yg diinginkan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c. Sifat kimiawi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d. Sifat fisik obat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e. Tempat kerja yang diinginkan</a:t>
            </a:r>
          </a:p>
          <a:p>
            <a:r>
              <a:rPr lang="id-ID" dirty="0">
                <a:sym typeface="Wingdings" panose="05000000000000000000" pitchFamily="2" charset="2"/>
              </a:rPr>
              <a:t>Pemberian obat sesuai rute :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a. Per-Oral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b. Parenteral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c. Topikal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d. Rektal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e. Inhalasi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86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19654"/>
            <a:ext cx="12188825" cy="817059"/>
          </a:xfrm>
        </p:spPr>
        <p:txBody>
          <a:bodyPr>
            <a:normAutofit/>
          </a:bodyPr>
          <a:lstStyle/>
          <a:p>
            <a:r>
              <a:rPr lang="id-ID" dirty="0"/>
              <a:t>Rute Per-Oral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88" y="888850"/>
            <a:ext cx="6670476" cy="5969150"/>
          </a:xfrm>
        </p:spPr>
        <p:txBody>
          <a:bodyPr>
            <a:normAutofit/>
          </a:bodyPr>
          <a:lstStyle/>
          <a:p>
            <a:r>
              <a:rPr lang="id-ID" dirty="0"/>
              <a:t>Rute per-oral adalah rete paling banyak dipakai dan diterapkan.</a:t>
            </a:r>
          </a:p>
          <a:p>
            <a:r>
              <a:rPr lang="id-ID" dirty="0"/>
              <a:t>Obat </a:t>
            </a:r>
            <a:r>
              <a:rPr lang="id-ID" dirty="0">
                <a:sym typeface="Wingdings" panose="05000000000000000000" pitchFamily="2" charset="2"/>
              </a:rPr>
              <a:t> diabsorbsi rongga mulut (sublingual/bukal, mulut)  dicerna di dalam usus.</a:t>
            </a:r>
          </a:p>
          <a:p>
            <a:r>
              <a:rPr lang="id-ID" dirty="0">
                <a:sym typeface="Wingdings" panose="05000000000000000000" pitchFamily="2" charset="2"/>
              </a:rPr>
              <a:t>Beberapa jenis obat pencetus muntah dan mual serta iritasi lambung, dilapisi dgn kapsul, jadi kapsul tidak boleh dibuka.</a:t>
            </a:r>
          </a:p>
          <a:p>
            <a:r>
              <a:rPr lang="id-ID" dirty="0">
                <a:sym typeface="Wingdings" panose="05000000000000000000" pitchFamily="2" charset="2"/>
              </a:rPr>
              <a:t>Setelah minum obat  minimal tunggu 1 jam untuk minum susu atau antasida tablet.</a:t>
            </a:r>
            <a:endParaRPr lang="id-ID" dirty="0"/>
          </a:p>
        </p:txBody>
      </p:sp>
      <p:pic>
        <p:nvPicPr>
          <p:cNvPr id="1026" name="Picture 2" descr="Hasil gambar untuk benar do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214268"/>
            <a:ext cx="4937125" cy="32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88" y="0"/>
            <a:ext cx="9144002" cy="836712"/>
          </a:xfrm>
        </p:spPr>
        <p:txBody>
          <a:bodyPr>
            <a:normAutofit/>
          </a:bodyPr>
          <a:lstStyle/>
          <a:p>
            <a:r>
              <a:rPr lang="id-ID" sz="4800" dirty="0"/>
              <a:t>Rute Parenteral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95" y="980728"/>
            <a:ext cx="6910718" cy="5877272"/>
          </a:xfrm>
        </p:spPr>
        <p:txBody>
          <a:bodyPr>
            <a:normAutofit/>
          </a:bodyPr>
          <a:lstStyle/>
          <a:p>
            <a:r>
              <a:rPr lang="id-ID" sz="3200" dirty="0"/>
              <a:t>Parenteral = Diluar usus atau tidak melalui saluran cerna.</a:t>
            </a:r>
          </a:p>
          <a:p>
            <a:r>
              <a:rPr lang="id-ID" sz="3200" dirty="0"/>
              <a:t>Pemberian melalui :</a:t>
            </a:r>
            <a:br>
              <a:rPr lang="id-ID" sz="3200" dirty="0"/>
            </a:br>
            <a:r>
              <a:rPr lang="id-ID" sz="3200" dirty="0"/>
              <a:t>a. Intra-Cutan</a:t>
            </a:r>
            <a:br>
              <a:rPr lang="id-ID" sz="3200" dirty="0"/>
            </a:br>
            <a:r>
              <a:rPr lang="id-ID" sz="3200" dirty="0"/>
              <a:t>b. Sub-Cutan</a:t>
            </a:r>
            <a:br>
              <a:rPr lang="id-ID" sz="3200" dirty="0"/>
            </a:br>
            <a:r>
              <a:rPr lang="id-ID" sz="3200" dirty="0"/>
              <a:t>c. Intra-Muskuler</a:t>
            </a:r>
            <a:br>
              <a:rPr lang="id-ID" sz="3200" dirty="0"/>
            </a:br>
            <a:r>
              <a:rPr lang="id-ID" sz="3200" dirty="0"/>
              <a:t>d. Intra-Vena</a:t>
            </a:r>
          </a:p>
          <a:p>
            <a:r>
              <a:rPr lang="id-ID" sz="3200" dirty="0"/>
              <a:t>Pemberian pengobatan melalui parenteral pada anak-anak harus diperhatikan karena ada rasa takut </a:t>
            </a:r>
            <a:r>
              <a:rPr lang="id-ID" sz="3200" dirty="0">
                <a:sym typeface="Wingdings" panose="05000000000000000000" pitchFamily="2" charset="2"/>
              </a:rPr>
              <a:t> perlu pendekatan lebih.</a:t>
            </a:r>
            <a:endParaRPr lang="id-ID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7814" y="1340768"/>
            <a:ext cx="5147627" cy="45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Obat</a:t>
            </a:r>
            <a:r>
              <a:rPr lang="en-ID" dirty="0" smtClean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substansi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fisiologis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berpotensi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status </a:t>
            </a:r>
            <a:r>
              <a:rPr lang="en-ID" dirty="0" err="1"/>
              <a:t>kesehatan</a:t>
            </a:r>
            <a:r>
              <a:rPr lang="en-ID" dirty="0"/>
              <a:t>. </a:t>
            </a:r>
            <a:r>
              <a:rPr lang="en-ID" dirty="0" err="1"/>
              <a:t>Pengobatan</a:t>
            </a:r>
            <a:r>
              <a:rPr lang="en-ID" dirty="0"/>
              <a:t> / </a:t>
            </a:r>
            <a:r>
              <a:rPr lang="en-ID" dirty="0" err="1"/>
              <a:t>medikasi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terapeutik</a:t>
            </a:r>
            <a:r>
              <a:rPr lang="en-ID" dirty="0"/>
              <a:t> / </a:t>
            </a:r>
            <a:r>
              <a:rPr lang="en-ID" dirty="0" err="1"/>
              <a:t>menyembuhkan</a:t>
            </a:r>
            <a:r>
              <a:rPr lang="en-ID" dirty="0"/>
              <a:t>.</a:t>
            </a:r>
            <a:r>
              <a:rPr lang="en-ID" dirty="0" smtClean="0"/>
              <a:t/>
            </a:r>
            <a:br>
              <a:rPr lang="en-ID" dirty="0" smtClean="0"/>
            </a:b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medikasi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orang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nama-nama</a:t>
            </a:r>
            <a:r>
              <a:rPr lang="en-ID" dirty="0"/>
              <a:t> yang </a:t>
            </a:r>
            <a:r>
              <a:rPr lang="en-ID" dirty="0" err="1"/>
              <a:t>berlainan</a:t>
            </a:r>
            <a:r>
              <a:rPr lang="en-ID" dirty="0"/>
              <a:t>. Nama </a:t>
            </a:r>
            <a:r>
              <a:rPr lang="en-ID" dirty="0" err="1"/>
              <a:t>kimia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unsur-unsur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 smtClean="0"/>
              <a:t>didalamnya</a:t>
            </a:r>
            <a:r>
              <a:rPr lang="en-ID" dirty="0" smtClean="0"/>
              <a:t> : </a:t>
            </a:r>
            <a:r>
              <a:rPr lang="en-ID" dirty="0" err="1" smtClean="0"/>
              <a:t>nama</a:t>
            </a:r>
            <a:r>
              <a:rPr lang="en-ID" dirty="0" smtClean="0"/>
              <a:t> </a:t>
            </a:r>
            <a:r>
              <a:rPr lang="en-ID" dirty="0" err="1" smtClean="0"/>
              <a:t>kimia</a:t>
            </a:r>
            <a:r>
              <a:rPr lang="en-ID" dirty="0" smtClean="0"/>
              <a:t>, </a:t>
            </a:r>
            <a:r>
              <a:rPr lang="en-ID" dirty="0" err="1" smtClean="0"/>
              <a:t>nama</a:t>
            </a:r>
            <a:r>
              <a:rPr lang="en-ID" dirty="0" smtClean="0"/>
              <a:t> generic, </a:t>
            </a:r>
            <a:r>
              <a:rPr lang="en-ID" dirty="0" err="1" smtClean="0"/>
              <a:t>nama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merk</a:t>
            </a:r>
            <a:r>
              <a:rPr lang="en-ID" dirty="0" smtClean="0"/>
              <a:t> </a:t>
            </a:r>
            <a:r>
              <a:rPr lang="en-ID" dirty="0" err="1" smtClean="0"/>
              <a:t>dagang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6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" y="0"/>
            <a:ext cx="9144002" cy="908720"/>
          </a:xfrm>
        </p:spPr>
        <p:txBody>
          <a:bodyPr>
            <a:normAutofit/>
          </a:bodyPr>
          <a:lstStyle/>
          <a:p>
            <a:r>
              <a:rPr lang="id-ID" sz="5400" dirty="0"/>
              <a:t>Rute Topikal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29" y="1124744"/>
            <a:ext cx="6634535" cy="5733256"/>
          </a:xfrm>
        </p:spPr>
        <p:txBody>
          <a:bodyPr>
            <a:normAutofit/>
          </a:bodyPr>
          <a:lstStyle/>
          <a:p>
            <a:r>
              <a:rPr lang="id-ID" sz="3200" dirty="0"/>
              <a:t>Pemberian obat rute topikal </a:t>
            </a:r>
            <a:r>
              <a:rPr lang="id-ID" sz="3200" dirty="0">
                <a:sym typeface="Wingdings" panose="05000000000000000000" pitchFamily="2" charset="2"/>
              </a:rPr>
              <a:t>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a. Kulit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b. Membran mukosa</a:t>
            </a:r>
          </a:p>
          <a:p>
            <a:r>
              <a:rPr lang="id-ID" sz="3200" dirty="0">
                <a:sym typeface="Wingdings" panose="05000000000000000000" pitchFamily="2" charset="2"/>
              </a:rPr>
              <a:t>Macam obat yang diberikan secara topikal :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a. Salep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b. Lotion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c. Cream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d. Spray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e. Tetes mata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f.  Tetes telinga</a:t>
            </a:r>
            <a:br>
              <a:rPr lang="id-ID" sz="3200" dirty="0">
                <a:sym typeface="Wingdings" panose="05000000000000000000" pitchFamily="2" charset="2"/>
              </a:rPr>
            </a:br>
            <a:r>
              <a:rPr lang="id-ID" sz="3200" dirty="0">
                <a:sym typeface="Wingdings" panose="05000000000000000000" pitchFamily="2" charset="2"/>
              </a:rPr>
              <a:t>g. Tetes hidung</a:t>
            </a:r>
            <a:endParaRPr lang="id-ID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1956994"/>
            <a:ext cx="4937125" cy="380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" y="0"/>
            <a:ext cx="9144002" cy="764704"/>
          </a:xfrm>
        </p:spPr>
        <p:txBody>
          <a:bodyPr>
            <a:normAutofit/>
          </a:bodyPr>
          <a:lstStyle/>
          <a:p>
            <a:r>
              <a:rPr lang="id-ID" sz="4800" dirty="0"/>
              <a:t>Rute obat Rektal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8" y="980728"/>
            <a:ext cx="6742484" cy="5877272"/>
          </a:xfrm>
        </p:spPr>
        <p:txBody>
          <a:bodyPr>
            <a:noAutofit/>
          </a:bodyPr>
          <a:lstStyle/>
          <a:p>
            <a:r>
              <a:rPr lang="id-ID" dirty="0"/>
              <a:t>Pemberian obat melalui rektal </a:t>
            </a:r>
            <a:r>
              <a:rPr lang="id-ID" dirty="0">
                <a:sym typeface="Wingdings" panose="05000000000000000000" pitchFamily="2" charset="2"/>
              </a:rPr>
              <a:t> berupa enema / supositoria  obat tsb akan mencair pada suhu badan.</a:t>
            </a:r>
          </a:p>
          <a:p>
            <a:r>
              <a:rPr lang="id-ID" dirty="0">
                <a:sym typeface="Wingdings" panose="05000000000000000000" pitchFamily="2" charset="2"/>
              </a:rPr>
              <a:t>Tujuan </a:t>
            </a:r>
            <a:r>
              <a:rPr lang="id-ID" dirty="0"/>
              <a:t>memperoleh efek lokal terhadap suatu pemberian obat, seperti :</a:t>
            </a:r>
            <a:br>
              <a:rPr lang="id-ID" dirty="0"/>
            </a:br>
            <a:r>
              <a:rPr lang="id-ID" dirty="0"/>
              <a:t>a. Konstipasi </a:t>
            </a:r>
            <a:r>
              <a:rPr lang="id-ID" dirty="0">
                <a:sym typeface="Wingdings" panose="05000000000000000000" pitchFamily="2" charset="2"/>
              </a:rPr>
              <a:t> dulcolax supp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b. Hemoroid  anusol</a:t>
            </a:r>
            <a:br>
              <a:rPr lang="id-ID" dirty="0">
                <a:sym typeface="Wingdings" panose="05000000000000000000" pitchFamily="2" charset="2"/>
              </a:rPr>
            </a:br>
            <a:r>
              <a:rPr lang="id-ID" dirty="0">
                <a:sym typeface="Wingdings" panose="05000000000000000000" pitchFamily="2" charset="2"/>
              </a:rPr>
              <a:t>c. Kejang  Stesolid</a:t>
            </a:r>
          </a:p>
          <a:p>
            <a:r>
              <a:rPr lang="id-ID" dirty="0"/>
              <a:t>Pemberian obat melalui rektal memiliki efek yang lebih cepat dibandingkan </a:t>
            </a:r>
            <a:r>
              <a:rPr lang="nl-NL" dirty="0"/>
              <a:t>pemberian obat dalam bentuk oral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4152" y="2605970"/>
            <a:ext cx="4571961" cy="24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5" y="0"/>
            <a:ext cx="9144002" cy="836712"/>
          </a:xfrm>
        </p:spPr>
        <p:txBody>
          <a:bodyPr>
            <a:normAutofit/>
          </a:bodyPr>
          <a:lstStyle/>
          <a:p>
            <a:r>
              <a:rPr lang="id-ID" sz="4800" dirty="0"/>
              <a:t>Pemberian Obat Inhalasi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24" y="1124744"/>
            <a:ext cx="6766856" cy="5733256"/>
          </a:xfrm>
        </p:spPr>
        <p:txBody>
          <a:bodyPr/>
          <a:lstStyle/>
          <a:p>
            <a:r>
              <a:rPr lang="id-ID" dirty="0" smtClean="0"/>
              <a:t>Yaitu </a:t>
            </a:r>
            <a:r>
              <a:rPr lang="id-ID" dirty="0"/>
              <a:t>pemberian obat melalui saluran </a:t>
            </a:r>
            <a:r>
              <a:rPr lang="id-ID" dirty="0" smtClean="0"/>
              <a:t>pernafasan.</a:t>
            </a:r>
          </a:p>
          <a:p>
            <a:r>
              <a:rPr lang="id-ID" dirty="0" smtClean="0"/>
              <a:t>Alasan pengobatan inhalasi pada kasus pernafasan : </a:t>
            </a:r>
            <a:r>
              <a:rPr lang="fi-FI" dirty="0"/>
              <a:t>Saluran nafas memiliki epitel </a:t>
            </a:r>
            <a:r>
              <a:rPr lang="fi-FI" dirty="0" smtClean="0"/>
              <a:t>untuk</a:t>
            </a:r>
            <a:r>
              <a:rPr lang="id-ID" dirty="0" smtClean="0"/>
              <a:t> absorpsi </a:t>
            </a:r>
            <a:r>
              <a:rPr lang="id-ID" dirty="0"/>
              <a:t>yang sangat luas, dengan demikian berguna untuk pemberian obat secara </a:t>
            </a:r>
            <a:r>
              <a:rPr lang="id-ID" dirty="0" smtClean="0"/>
              <a:t>lokal pada </a:t>
            </a:r>
            <a:r>
              <a:rPr lang="id-ID" dirty="0"/>
              <a:t>salurannya, </a:t>
            </a:r>
            <a:r>
              <a:rPr lang="id-ID" dirty="0" smtClean="0"/>
              <a:t>misalnya :</a:t>
            </a:r>
            <a:br>
              <a:rPr lang="id-ID" dirty="0" smtClean="0"/>
            </a:br>
            <a:r>
              <a:rPr lang="id-ID" dirty="0" smtClean="0"/>
              <a:t>a. Salbutamol (Ventolin)</a:t>
            </a:r>
            <a:br>
              <a:rPr lang="id-ID" dirty="0" smtClean="0"/>
            </a:br>
            <a:r>
              <a:rPr lang="id-ID" dirty="0" smtClean="0"/>
              <a:t>b. Combivent</a:t>
            </a:r>
            <a:br>
              <a:rPr lang="id-ID" dirty="0" smtClean="0"/>
            </a:br>
            <a:r>
              <a:rPr lang="id-ID" dirty="0" smtClean="0"/>
              <a:t>c. Berotek</a:t>
            </a:r>
            <a:br>
              <a:rPr lang="id-ID" dirty="0" smtClean="0"/>
            </a:br>
            <a:r>
              <a:rPr lang="id-ID" dirty="0" smtClean="0"/>
              <a:t>Ini semua untuk pengobatan asma melalui nebulizer.</a:t>
            </a:r>
          </a:p>
          <a:p>
            <a:r>
              <a:rPr lang="id-ID" dirty="0" smtClean="0"/>
              <a:t>Terapi oksigen juga termasuk terapi melalui inhalasi.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9127" y="836712"/>
            <a:ext cx="5221287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6" y="3559896"/>
            <a:ext cx="5221287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985" y="0"/>
            <a:ext cx="9144001" cy="836712"/>
          </a:xfrm>
        </p:spPr>
        <p:txBody>
          <a:bodyPr>
            <a:normAutofit/>
          </a:bodyPr>
          <a:lstStyle/>
          <a:p>
            <a:r>
              <a:rPr lang="id-ID" sz="4800" dirty="0"/>
              <a:t>5. Benar Waktu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653" y="1196752"/>
            <a:ext cx="12131760" cy="5661248"/>
          </a:xfrm>
        </p:spPr>
        <p:txBody>
          <a:bodyPr>
            <a:normAutofit/>
          </a:bodyPr>
          <a:lstStyle/>
          <a:p>
            <a:r>
              <a:rPr lang="id-ID" dirty="0"/>
              <a:t>Waktu yang benar adalah saat dimana obat yang diresepkan harus diberikan.</a:t>
            </a:r>
          </a:p>
          <a:p>
            <a:r>
              <a:rPr lang="id-ID" dirty="0"/>
              <a:t>Dosis yg sering dipakai dalam peresepan obat (dalam sehari) :</a:t>
            </a:r>
            <a:br>
              <a:rPr lang="id-ID" dirty="0"/>
            </a:br>
            <a:r>
              <a:rPr lang="id-ID" dirty="0"/>
              <a:t>a) </a:t>
            </a:r>
            <a:r>
              <a:rPr lang="en-ID" dirty="0" smtClean="0"/>
              <a:t>2x1</a:t>
            </a:r>
            <a:r>
              <a:rPr lang="id-ID" dirty="0" smtClean="0"/>
              <a:t> </a:t>
            </a:r>
            <a:r>
              <a:rPr lang="id-ID" dirty="0"/>
              <a:t>= 2 kali sehari</a:t>
            </a:r>
            <a:br>
              <a:rPr lang="id-ID" dirty="0"/>
            </a:br>
            <a:r>
              <a:rPr lang="id-ID" dirty="0"/>
              <a:t>b) </a:t>
            </a:r>
            <a:r>
              <a:rPr lang="en-ID" dirty="0" smtClean="0"/>
              <a:t>3x1</a:t>
            </a:r>
            <a:r>
              <a:rPr lang="id-ID" dirty="0" smtClean="0"/>
              <a:t>   </a:t>
            </a:r>
            <a:r>
              <a:rPr lang="id-ID" dirty="0"/>
              <a:t>= 3 kali sehari</a:t>
            </a:r>
            <a:br>
              <a:rPr lang="id-ID" dirty="0"/>
            </a:br>
            <a:r>
              <a:rPr lang="id-ID" dirty="0"/>
              <a:t>c) </a:t>
            </a:r>
            <a:r>
              <a:rPr lang="en-ID" dirty="0" smtClean="0"/>
              <a:t>4x1</a:t>
            </a:r>
            <a:r>
              <a:rPr lang="id-ID" dirty="0" smtClean="0"/>
              <a:t>  </a:t>
            </a:r>
            <a:r>
              <a:rPr lang="id-ID" dirty="0"/>
              <a:t>= 4 kali sehari</a:t>
            </a:r>
            <a:br>
              <a:rPr lang="id-ID" dirty="0"/>
            </a:br>
            <a:r>
              <a:rPr lang="id-ID" dirty="0" smtClean="0"/>
              <a:t>Maksud </a:t>
            </a:r>
            <a:r>
              <a:rPr lang="id-ID" dirty="0"/>
              <a:t>dari benar waktu adalah agar kadar obat dalam plasma dapat dipertahankan.</a:t>
            </a:r>
          </a:p>
          <a:p>
            <a:r>
              <a:rPr lang="id-ID" dirty="0"/>
              <a:t>Pemberian obat diberikan :</a:t>
            </a:r>
            <a:br>
              <a:rPr lang="id-ID" dirty="0"/>
            </a:br>
            <a:r>
              <a:rPr lang="id-ID" dirty="0"/>
              <a:t>a) sebelum makan</a:t>
            </a:r>
            <a:br>
              <a:rPr lang="id-ID" dirty="0"/>
            </a:br>
            <a:r>
              <a:rPr lang="id-ID" dirty="0"/>
              <a:t>b) setelah makan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4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" y="0"/>
            <a:ext cx="9144001" cy="908720"/>
          </a:xfrm>
        </p:spPr>
        <p:txBody>
          <a:bodyPr>
            <a:noAutofit/>
          </a:bodyPr>
          <a:lstStyle/>
          <a:p>
            <a:r>
              <a:rPr lang="id-ID" sz="6000" dirty="0"/>
              <a:t>6. Benar Dokumentasi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1" y="1124744"/>
            <a:ext cx="12169152" cy="5733256"/>
          </a:xfrm>
        </p:spPr>
        <p:txBody>
          <a:bodyPr>
            <a:noAutofit/>
          </a:bodyPr>
          <a:lstStyle/>
          <a:p>
            <a:r>
              <a:rPr lang="fi-FI" sz="2900" dirty="0"/>
              <a:t>Dokumentasi merupakan suatu metode untuk</a:t>
            </a:r>
            <a:r>
              <a:rPr lang="id-ID" sz="2900" dirty="0"/>
              <a:t> mengkomunikasikan suatu informasi yang berhubungan dengan manajemen pemeliharaan kesehatan, termasuk pemberian obat-obatan.</a:t>
            </a:r>
          </a:p>
          <a:p>
            <a:r>
              <a:rPr lang="id-ID" sz="2900" dirty="0"/>
              <a:t>Dokumentasi merupakan tulisan dan pencatatan suatu kegiatan/aktivitas tertentu secara sah/legal.</a:t>
            </a:r>
          </a:p>
          <a:p>
            <a:r>
              <a:rPr lang="id-ID" sz="2900" dirty="0"/>
              <a:t>Dalam hal terapi,setelah obat itu diberikan, harus didokumentasikan, dosis, rute, waktu dan oleh siapa obat itu diberikan.</a:t>
            </a:r>
          </a:p>
          <a:p>
            <a:r>
              <a:rPr lang="id-ID" sz="2900" dirty="0"/>
              <a:t>pasien menolak meminum obatnya atau obat</a:t>
            </a:r>
          </a:p>
          <a:p>
            <a:r>
              <a:rPr lang="en-ID" sz="2900" dirty="0" smtClean="0"/>
              <a:t>Ex : </a:t>
            </a:r>
            <a:r>
              <a:rPr lang="en-ID" sz="2900" dirty="0" err="1" smtClean="0"/>
              <a:t>pasien</a:t>
            </a:r>
            <a:r>
              <a:rPr lang="en-ID" sz="2900" dirty="0" smtClean="0"/>
              <a:t> x post </a:t>
            </a:r>
            <a:r>
              <a:rPr lang="en-ID" sz="2900" dirty="0" err="1" smtClean="0"/>
              <a:t>injeksi</a:t>
            </a:r>
            <a:r>
              <a:rPr lang="en-ID" sz="2900" dirty="0" smtClean="0"/>
              <a:t> </a:t>
            </a:r>
            <a:r>
              <a:rPr lang="en-ID" sz="2900" dirty="0" err="1" smtClean="0"/>
              <a:t>neurobion</a:t>
            </a:r>
            <a:r>
              <a:rPr lang="en-ID" sz="2900" dirty="0" smtClean="0"/>
              <a:t> IM 10mg jam 20.00 </a:t>
            </a:r>
            <a:endParaRPr lang="id-ID" sz="2900" dirty="0"/>
          </a:p>
        </p:txBody>
      </p:sp>
    </p:spTree>
    <p:extLst>
      <p:ext uri="{BB962C8B-B14F-4D97-AF65-F5344CB8AC3E}">
        <p14:creationId xmlns:p14="http://schemas.microsoft.com/office/powerpoint/2010/main" val="30115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3" y="0"/>
            <a:ext cx="12154881" cy="908720"/>
          </a:xfrm>
        </p:spPr>
        <p:txBody>
          <a:bodyPr>
            <a:normAutofit/>
          </a:bodyPr>
          <a:lstStyle/>
          <a:p>
            <a:r>
              <a:rPr lang="id-ID" dirty="0"/>
              <a:t>Penghitungan Dosis Obat (Rumus Dasar)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503" y="1052736"/>
                <a:ext cx="12143911" cy="580526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00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id-ID" sz="3000" i="1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id-ID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d-ID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id-ID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3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d-ID" sz="3000" dirty="0"/>
                  <a:t/>
                </a:r>
                <a:br>
                  <a:rPr lang="id-ID" sz="3000" dirty="0"/>
                </a:br>
                <a:endParaRPr lang="id-ID" sz="3000" dirty="0"/>
              </a:p>
              <a:p>
                <a:pPr marL="0" indent="0">
                  <a:buNone/>
                </a:pPr>
                <a:r>
                  <a:rPr lang="id-ID" sz="3000" dirty="0"/>
                  <a:t>Dimana :</a:t>
                </a:r>
              </a:p>
              <a:p>
                <a:r>
                  <a:rPr lang="id-ID" sz="3000" dirty="0"/>
                  <a:t>D: adalah dosis yang diinginkan atau dosis yang diperintahkan dokter</a:t>
                </a:r>
              </a:p>
              <a:p>
                <a:r>
                  <a:rPr lang="id-ID" sz="3000" dirty="0"/>
                  <a:t>H: adalah dosis ditangan : dosis obat pada label tempat obat (botol atau vial)</a:t>
                </a:r>
              </a:p>
              <a:p>
                <a:r>
                  <a:rPr lang="id-ID" sz="3000" dirty="0"/>
                  <a:t>V: adalah bentuk : bentuk obat yang tersedia (tablet, kapsul, cair)</a:t>
                </a:r>
              </a:p>
              <a:p>
                <a:r>
                  <a:rPr lang="id-ID" sz="3000" dirty="0"/>
                  <a:t>A: adalah jumlah hasil hitungan yang diberikan kepada pasien</a:t>
                </a:r>
              </a:p>
              <a:p>
                <a:endParaRPr lang="id-ID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14" y="1052736"/>
                <a:ext cx="12143911" cy="5805264"/>
              </a:xfrm>
              <a:blipFill rotWithShape="0">
                <a:blip r:embed="rId2"/>
                <a:stretch>
                  <a:fillRect l="-1155" r="-8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" y="0"/>
            <a:ext cx="12188825" cy="685800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Contoh :</a:t>
            </a:r>
          </a:p>
          <a:p>
            <a:pPr marL="0" indent="0">
              <a:buNone/>
            </a:pPr>
            <a:r>
              <a:rPr lang="id-ID" dirty="0" smtClean="0"/>
              <a:t>Perintah = </a:t>
            </a:r>
            <a:r>
              <a:rPr lang="id-ID" dirty="0"/>
              <a:t>Ampicillin 0,5 g peroral 2 kali sehari. Obat yang tersedia ampicilln 250 mg/capsul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r>
              <a:rPr lang="id-ID" dirty="0" smtClean="0"/>
              <a:t>Jawab :</a:t>
            </a:r>
          </a:p>
          <a:p>
            <a:r>
              <a:rPr lang="id-ID" dirty="0" smtClean="0"/>
              <a:t>Langkah 1 = </a:t>
            </a:r>
            <a:r>
              <a:rPr lang="id-ID" dirty="0"/>
              <a:t>Konversi g menjadi mg </a:t>
            </a:r>
            <a:r>
              <a:rPr lang="id-ID" smtClean="0"/>
              <a:t>; 0,5 </a:t>
            </a:r>
            <a:r>
              <a:rPr lang="id-ID" dirty="0"/>
              <a:t>g = 500 </a:t>
            </a:r>
            <a:r>
              <a:rPr lang="id-ID" dirty="0" smtClean="0"/>
              <a:t>mg</a:t>
            </a:r>
          </a:p>
          <a:p>
            <a:r>
              <a:rPr lang="id-ID" dirty="0" smtClean="0"/>
              <a:t>Langkah 2 = </a:t>
            </a:r>
            <a:br>
              <a:rPr lang="id-ID" dirty="0" smtClean="0"/>
            </a:b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9" y="3140968"/>
            <a:ext cx="1141094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14700"/>
            <a:ext cx="9144001" cy="822013"/>
          </a:xfrm>
        </p:spPr>
        <p:txBody>
          <a:bodyPr/>
          <a:lstStyle/>
          <a:p>
            <a:r>
              <a:rPr lang="id-ID" dirty="0" smtClean="0"/>
              <a:t>Penghitungan berdasar rasio proporsi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38" y="1340768"/>
            <a:ext cx="1173068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260648"/>
            <a:ext cx="11809312" cy="6480720"/>
          </a:xfrm>
        </p:spPr>
        <p:txBody>
          <a:bodyPr/>
          <a:lstStyle/>
          <a:p>
            <a:r>
              <a:rPr lang="id-ID" dirty="0" smtClean="0"/>
              <a:t>Contoh :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88" y="1412776"/>
            <a:ext cx="112718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Latihan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Seorang</a:t>
            </a:r>
            <a:r>
              <a:rPr lang="en-ID" dirty="0" smtClean="0"/>
              <a:t> </a:t>
            </a:r>
            <a:r>
              <a:rPr lang="en-ID" dirty="0" err="1" smtClean="0"/>
              <a:t>anak</a:t>
            </a:r>
            <a:r>
              <a:rPr lang="en-ID" dirty="0" smtClean="0"/>
              <a:t> </a:t>
            </a:r>
            <a:r>
              <a:rPr lang="en-ID" dirty="0" err="1" smtClean="0"/>
              <a:t>usia</a:t>
            </a:r>
            <a:r>
              <a:rPr lang="en-ID" dirty="0" smtClean="0"/>
              <a:t> 6 </a:t>
            </a:r>
            <a:r>
              <a:rPr lang="en-ID" dirty="0" err="1" smtClean="0"/>
              <a:t>tahun</a:t>
            </a:r>
            <a:r>
              <a:rPr lang="en-ID" dirty="0" smtClean="0"/>
              <a:t> </a:t>
            </a:r>
            <a:r>
              <a:rPr lang="en-ID" dirty="0" err="1" smtClean="0"/>
              <a:t>mendapat</a:t>
            </a:r>
            <a:r>
              <a:rPr lang="en-ID" dirty="0" smtClean="0"/>
              <a:t> </a:t>
            </a:r>
            <a:r>
              <a:rPr lang="en-ID" dirty="0" err="1" smtClean="0"/>
              <a:t>terapi</a:t>
            </a:r>
            <a:r>
              <a:rPr lang="en-ID" dirty="0" smtClean="0"/>
              <a:t> ceftriaxone 250 mg. </a:t>
            </a:r>
            <a:r>
              <a:rPr lang="en-ID" dirty="0" err="1" smtClean="0"/>
              <a:t>sediaan</a:t>
            </a:r>
            <a:r>
              <a:rPr lang="en-ID" dirty="0" smtClean="0"/>
              <a:t> </a:t>
            </a:r>
            <a:r>
              <a:rPr lang="en-ID" dirty="0" err="1" smtClean="0"/>
              <a:t>obat</a:t>
            </a:r>
            <a:r>
              <a:rPr lang="en-ID" dirty="0" smtClean="0"/>
              <a:t> </a:t>
            </a:r>
            <a:r>
              <a:rPr lang="en-ID" dirty="0" err="1" smtClean="0"/>
              <a:t>tersebut</a:t>
            </a:r>
            <a:r>
              <a:rPr lang="en-ID" dirty="0" smtClean="0"/>
              <a:t> </a:t>
            </a:r>
            <a:r>
              <a:rPr lang="en-ID" dirty="0" err="1" smtClean="0"/>
              <a:t>adalah</a:t>
            </a:r>
            <a:r>
              <a:rPr lang="en-ID" dirty="0" smtClean="0"/>
              <a:t> 1000mg/vial. </a:t>
            </a:r>
            <a:r>
              <a:rPr lang="en-ID" dirty="0" err="1" smtClean="0"/>
              <a:t>Berapa</a:t>
            </a:r>
            <a:r>
              <a:rPr lang="en-ID" dirty="0" smtClean="0"/>
              <a:t> cc </a:t>
            </a:r>
            <a:r>
              <a:rPr lang="en-ID" dirty="0" err="1" smtClean="0"/>
              <a:t>obat</a:t>
            </a:r>
            <a:r>
              <a:rPr lang="en-ID" dirty="0" smtClean="0"/>
              <a:t> yang </a:t>
            </a:r>
            <a:r>
              <a:rPr lang="en-ID" dirty="0" err="1" smtClean="0"/>
              <a:t>harus</a:t>
            </a:r>
            <a:r>
              <a:rPr lang="en-ID" dirty="0" smtClean="0"/>
              <a:t> di </a:t>
            </a:r>
            <a:r>
              <a:rPr lang="en-ID" dirty="0" err="1" smtClean="0"/>
              <a:t>injeksikan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?</a:t>
            </a:r>
          </a:p>
          <a:p>
            <a:r>
              <a:rPr lang="en-ID" dirty="0" smtClean="0"/>
              <a:t>NB : </a:t>
            </a:r>
            <a:r>
              <a:rPr lang="en-ID" dirty="0" err="1" smtClean="0"/>
              <a:t>pengencer</a:t>
            </a:r>
            <a:r>
              <a:rPr lang="en-ID" dirty="0" smtClean="0"/>
              <a:t> 4cc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2009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r>
              <a:rPr lang="en-US" altLang="en-US" sz="2400" b="1"/>
              <a:t>Tanggung jawab perawat terhadap obat</a:t>
            </a:r>
            <a:br>
              <a:rPr lang="en-US" altLang="en-US" sz="2400" b="1"/>
            </a:br>
            <a:r>
              <a:rPr lang="en-US" altLang="en-US" sz="2400" b="1"/>
              <a:t>(</a:t>
            </a:r>
            <a:r>
              <a:rPr lang="en-US" altLang="en-US" sz="2400" b="1" i="1"/>
              <a:t>drug-related nursing responsibilities</a:t>
            </a:r>
            <a:r>
              <a:rPr lang="en-US" altLang="en-US" sz="2400" b="1"/>
              <a:t>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n-US" altLang="en-US" sz="2000"/>
              <a:t>Sebelum memberikan obat ke pasien, perawat harus mengetahui secara pasti tentang 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Nama obat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Golongan obat / kelas farmakoterapi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Efek yg diinginkan &amp; mekanisme aksi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Efek samping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Efek yg merugikan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Efek toksik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Interaksi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Kontraindikasi &amp; tindakan pencegahannya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Regimen dosis &amp; rute pemberian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Data farmakokinetika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000"/>
              <a:t>Implikasi keperawatan</a:t>
            </a:r>
          </a:p>
          <a:p>
            <a:pPr marL="609600" indent="-609600">
              <a:buFontTx/>
              <a:buAutoNum type="arabicPeriod"/>
            </a:pPr>
            <a:endParaRPr lang="en-US" altLang="en-US" sz="2000"/>
          </a:p>
          <a:p>
            <a:pPr marL="609600" indent="-609600"/>
            <a:r>
              <a:rPr lang="en-US" altLang="en-US" sz="2000"/>
              <a:t>Sumber informasi : farmakope, text books, jurnal, elektronik data base, industri farmasi, dan apoteker.</a:t>
            </a:r>
          </a:p>
        </p:txBody>
      </p:sp>
    </p:spTree>
    <p:extLst>
      <p:ext uri="{BB962C8B-B14F-4D97-AF65-F5344CB8AC3E}">
        <p14:creationId xmlns:p14="http://schemas.microsoft.com/office/powerpoint/2010/main" val="837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Tugas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usia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dirawat</a:t>
            </a:r>
            <a:r>
              <a:rPr lang="en-US" dirty="0"/>
              <a:t> di </a:t>
            </a:r>
            <a:r>
              <a:rPr lang="en-US" dirty="0" err="1"/>
              <a:t>bangsal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ddengan</a:t>
            </a:r>
            <a:r>
              <a:rPr lang="en-US" dirty="0"/>
              <a:t> </a:t>
            </a:r>
            <a:r>
              <a:rPr lang="en-US" dirty="0" err="1"/>
              <a:t>nefrotik</a:t>
            </a:r>
            <a:r>
              <a:rPr lang="en-US" dirty="0"/>
              <a:t> syndrome.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diinjeksi</a:t>
            </a:r>
            <a:r>
              <a:rPr lang="en-US" dirty="0"/>
              <a:t> furosemide ,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40 mg IV.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ampul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80 mg furosemide </a:t>
            </a:r>
            <a:r>
              <a:rPr lang="en-US" dirty="0" err="1"/>
              <a:t>dalam</a:t>
            </a:r>
            <a:r>
              <a:rPr lang="en-US" dirty="0"/>
              <a:t> 2 ml. </a:t>
            </a:r>
            <a:r>
              <a:rPr lang="en-US" dirty="0" err="1" smtClean="0"/>
              <a:t>Berapa</a:t>
            </a:r>
            <a:r>
              <a:rPr lang="en-US" dirty="0" smtClean="0"/>
              <a:t> ml furosemide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Seorang</a:t>
            </a:r>
            <a:r>
              <a:rPr lang="en-US" dirty="0"/>
              <a:t> </a:t>
            </a:r>
            <a:r>
              <a:rPr lang="en-US" dirty="0" err="1" smtClean="0"/>
              <a:t>perawat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paracetamol per oral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3x250 mg. </a:t>
            </a:r>
            <a:r>
              <a:rPr lang="en-US" dirty="0" err="1" smtClean="0"/>
              <a:t>sediaan</a:t>
            </a:r>
            <a:r>
              <a:rPr lang="en-US" dirty="0" smtClean="0"/>
              <a:t> paracetamol per tablet </a:t>
            </a:r>
            <a:r>
              <a:rPr lang="en-US" dirty="0" err="1" smtClean="0"/>
              <a:t>adalah</a:t>
            </a:r>
            <a:r>
              <a:rPr lang="en-US" dirty="0" smtClean="0"/>
              <a:t> 500 mg. </a:t>
            </a:r>
            <a:r>
              <a:rPr lang="en-US" dirty="0" err="1" smtClean="0"/>
              <a:t>Berapa</a:t>
            </a:r>
            <a:r>
              <a:rPr lang="en-US" dirty="0" smtClean="0"/>
              <a:t> tablet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diminum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harinya</a:t>
            </a:r>
            <a:r>
              <a:rPr lang="en-US" dirty="0" smtClean="0"/>
              <a:t>?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Buatlah</a:t>
            </a:r>
            <a:r>
              <a:rPr lang="en-US" dirty="0" smtClean="0"/>
              <a:t> resume </a:t>
            </a:r>
            <a:r>
              <a:rPr lang="en-US" dirty="0" err="1" smtClean="0"/>
              <a:t>terkait</a:t>
            </a:r>
            <a:r>
              <a:rPr lang="en-US" dirty="0"/>
              <a:t> </a:t>
            </a:r>
            <a:r>
              <a:rPr lang="en-US" dirty="0" err="1" smtClean="0"/>
              <a:t>medikasi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IC, IM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suppositria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8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Sediaan</a:t>
            </a:r>
            <a:r>
              <a:rPr lang="en-ID" dirty="0" smtClean="0"/>
              <a:t> </a:t>
            </a:r>
            <a:r>
              <a:rPr lang="en-ID" dirty="0" err="1" smtClean="0"/>
              <a:t>obat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Kapsul</a:t>
            </a:r>
            <a:endParaRPr lang="en-ID" dirty="0" smtClean="0"/>
          </a:p>
          <a:p>
            <a:r>
              <a:rPr lang="en-ID" dirty="0" smtClean="0"/>
              <a:t>Tablet</a:t>
            </a:r>
          </a:p>
          <a:p>
            <a:r>
              <a:rPr lang="en-ID" dirty="0" smtClean="0"/>
              <a:t>Spray</a:t>
            </a:r>
          </a:p>
          <a:p>
            <a:r>
              <a:rPr lang="en-ID" dirty="0" err="1" smtClean="0"/>
              <a:t>Salep</a:t>
            </a:r>
            <a:r>
              <a:rPr lang="en-ID" dirty="0" smtClean="0"/>
              <a:t>/pasta/</a:t>
            </a:r>
            <a:r>
              <a:rPr lang="en-ID" dirty="0" err="1" smtClean="0"/>
              <a:t>krim</a:t>
            </a:r>
            <a:r>
              <a:rPr lang="en-ID" dirty="0" smtClean="0"/>
              <a:t>/gel</a:t>
            </a:r>
          </a:p>
          <a:p>
            <a:r>
              <a:rPr lang="en-ID" dirty="0" err="1" smtClean="0"/>
              <a:t>Serbuk</a:t>
            </a:r>
            <a:endParaRPr lang="en-ID" dirty="0" smtClean="0"/>
          </a:p>
          <a:p>
            <a:r>
              <a:rPr lang="en-ID" dirty="0" err="1" smtClean="0"/>
              <a:t>Vial,ampul</a:t>
            </a:r>
            <a:endParaRPr lang="en-ID" dirty="0" smtClean="0"/>
          </a:p>
          <a:p>
            <a:r>
              <a:rPr lang="en-ID" dirty="0" err="1" smtClean="0"/>
              <a:t>suppositoria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0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Reaksi</a:t>
            </a:r>
            <a:r>
              <a:rPr lang="en-ID" dirty="0" smtClean="0"/>
              <a:t> </a:t>
            </a:r>
            <a:r>
              <a:rPr lang="en-ID" dirty="0" err="1" smtClean="0"/>
              <a:t>obat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68923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3505200"/>
            <a:ext cx="80010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2.  Distribusi</a:t>
            </a:r>
            <a:r>
              <a:rPr lang="en-US" altLang="en-US" sz="2800">
                <a:solidFill>
                  <a:schemeClr val="tx2"/>
                </a:solidFill>
              </a:rPr>
              <a:t> : setelah diabsorbsi obat akan didistribusikan keseluruh tubuh melalui sirkulasi darah.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      ex : transportasi obat dari tempat absorsi ke tempat aksi (target organ)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en-US" sz="3200" b="1">
              <a:solidFill>
                <a:schemeClr val="tx2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en-US" sz="280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05000" y="1981200"/>
            <a:ext cx="8305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1.  Absorbsi</a:t>
            </a:r>
            <a:r>
              <a:rPr lang="en-US" altLang="en-US" sz="2800">
                <a:solidFill>
                  <a:schemeClr val="tx2"/>
                </a:solidFill>
              </a:rPr>
              <a:t> : proses penyerapan obat dari tempat pemberian, menyangkut kelengkapan.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762000"/>
            <a:ext cx="5105400" cy="762000"/>
          </a:xfrm>
          <a:solidFill>
            <a:schemeClr val="folHlink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Farmakokinetik :</a:t>
            </a:r>
            <a:endParaRPr lang="en-GB" altLang="en-US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09800" y="849313"/>
            <a:ext cx="7543800" cy="273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rgbClr val="FFCCFF"/>
                </a:solidFill>
              </a:rPr>
              <a:t>  3.  Biotransformasi</a:t>
            </a:r>
            <a:r>
              <a:rPr lang="en-US" altLang="en-US" sz="2400" b="1">
                <a:solidFill>
                  <a:schemeClr val="accent1"/>
                </a:solidFill>
              </a:rPr>
              <a:t> : </a:t>
            </a:r>
            <a:r>
              <a:rPr lang="en-US" altLang="en-US" sz="2400">
                <a:solidFill>
                  <a:schemeClr val="accent1"/>
                </a:solidFill>
              </a:rPr>
              <a:t>proses perubahan 	struktur obat yang terjadi dalam tubuh dan 	dikatalis oleh enzim.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1"/>
                </a:solidFill>
              </a:rPr>
              <a:t>	ex : molekul obat diubah menjadi lebih 	polar atau lebih mudah larut dalam air dan 	kurang larut dalam lemak. Sehingga lebih 	mudah diekskresi melalui ginjal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981200" y="3829051"/>
            <a:ext cx="8229600" cy="23653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marL="342900" indent="-342900"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chemeClr val="folHlink"/>
                </a:solidFill>
              </a:rPr>
              <a:t>4. Ekskresi</a:t>
            </a:r>
            <a:r>
              <a:rPr lang="en-US" altLang="en-US" sz="2400" b="1"/>
              <a:t> : </a:t>
            </a:r>
            <a:r>
              <a:rPr lang="en-US" altLang="en-US" sz="2400">
                <a:solidFill>
                  <a:schemeClr val="tx2"/>
                </a:solidFill>
              </a:rPr>
              <a:t>proses dikeluarkannya obat dari tubuh melalui berbagai organ eksresi dalam bentuk metabolit hasil biotransformasi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tx2"/>
                </a:solidFill>
              </a:rPr>
              <a:t>    ex : obat atau metabolit polar diekskresi lebih cepat dari pada obat larut lemak. Organ ekskresi yaitu ginjal, paru-paru, dan kulit.</a:t>
            </a:r>
          </a:p>
        </p:txBody>
      </p:sp>
      <p:pic>
        <p:nvPicPr>
          <p:cNvPr id="9220" name="Picture 14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5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2438400" y="457201"/>
            <a:ext cx="7162800" cy="556577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FFCCCC"/>
                </a:solidFill>
              </a:rPr>
              <a:t>Faktor – faktor yg mempengaruhi aksi obat :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Usia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Waktu pemberian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Berat badan		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Jenis kelamin	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Lingkungan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Faktor genetik</a:t>
            </a:r>
          </a:p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>
                <a:solidFill>
                  <a:srgbClr val="FFCCCC"/>
                </a:solidFill>
              </a:rPr>
              <a:t>Kondisi Individu</a:t>
            </a:r>
            <a:r>
              <a:rPr lang="en-US" altLang="en-US" sz="2800">
                <a:solidFill>
                  <a:srgbClr val="9900CC"/>
                </a:solidFill>
              </a:rPr>
              <a:t>	</a:t>
            </a:r>
            <a:endParaRPr lang="en-GB" altLang="en-US" sz="2800">
              <a:solidFill>
                <a:srgbClr val="9900CC"/>
              </a:solidFill>
            </a:endParaRPr>
          </a:p>
        </p:txBody>
      </p:sp>
      <p:pic>
        <p:nvPicPr>
          <p:cNvPr id="10243" name="Picture 17" descr="j0293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10235" y="927847"/>
            <a:ext cx="9381565" cy="5311588"/>
          </a:xfrm>
          <a:prstGeom prst="rect">
            <a:avLst/>
          </a:prstGeom>
          <a:solidFill>
            <a:srgbClr val="CCFFFF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600" b="1" dirty="0" err="1">
                <a:solidFill>
                  <a:schemeClr val="tx2"/>
                </a:solidFill>
              </a:rPr>
              <a:t>Efek</a:t>
            </a:r>
            <a:r>
              <a:rPr lang="en-US" altLang="en-US" sz="3600" b="1" dirty="0">
                <a:solidFill>
                  <a:schemeClr val="tx2"/>
                </a:solidFill>
              </a:rPr>
              <a:t> OBAT </a:t>
            </a:r>
            <a:endParaRPr lang="en-US" altLang="en-US" sz="3200" b="1" dirty="0">
              <a:solidFill>
                <a:schemeClr val="tx2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1. </a:t>
            </a:r>
            <a:r>
              <a:rPr lang="en-US" altLang="en-US" sz="2400" b="1" dirty="0" err="1">
                <a:solidFill>
                  <a:schemeClr val="tx2"/>
                </a:solidFill>
              </a:rPr>
              <a:t>Efek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</a:rPr>
              <a:t>terapeutik</a:t>
            </a:r>
            <a:r>
              <a:rPr lang="en-US" altLang="en-US" sz="2400" b="1" dirty="0">
                <a:solidFill>
                  <a:schemeClr val="folHlink"/>
                </a:solidFill>
              </a:rPr>
              <a:t> :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efek</a:t>
            </a:r>
            <a:r>
              <a:rPr lang="en-US" altLang="en-US" sz="2400" b="1" dirty="0">
                <a:solidFill>
                  <a:schemeClr val="folHlink"/>
                </a:solidFill>
              </a:rPr>
              <a:t> yang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diinginkan</a:t>
            </a:r>
            <a:r>
              <a:rPr lang="en-US" altLang="en-US" sz="2400" b="1" dirty="0">
                <a:solidFill>
                  <a:schemeClr val="folHlink"/>
                </a:solidFill>
              </a:rPr>
              <a:t>, 			  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efek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utama</a:t>
            </a:r>
            <a:endParaRPr lang="en-US" altLang="en-US" sz="2400" b="1" dirty="0">
              <a:solidFill>
                <a:schemeClr val="folHlink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    Ex :-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Morfin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sulphat</a:t>
            </a:r>
            <a:r>
              <a:rPr lang="en-US" altLang="en-US" sz="2400" b="1" dirty="0">
                <a:solidFill>
                  <a:schemeClr val="folHlink"/>
                </a:solidFill>
              </a:rPr>
              <a:t> : analgesia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	  - Diazepam :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penenang,mengurangi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                        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kecemasan</a:t>
            </a:r>
            <a:endParaRPr lang="en-US" altLang="en-US" sz="2400" b="1" dirty="0">
              <a:solidFill>
                <a:schemeClr val="folHlink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2. </a:t>
            </a:r>
            <a:r>
              <a:rPr lang="en-US" altLang="en-US" sz="2400" b="1" dirty="0" err="1">
                <a:solidFill>
                  <a:schemeClr val="tx2"/>
                </a:solidFill>
              </a:rPr>
              <a:t>Efek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</a:rPr>
              <a:t>samping</a:t>
            </a:r>
            <a:r>
              <a:rPr lang="en-US" altLang="en-US" sz="2400" b="1" dirty="0">
                <a:solidFill>
                  <a:schemeClr val="folHlink"/>
                </a:solidFill>
              </a:rPr>
              <a:t> :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efek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sekunder</a:t>
            </a:r>
            <a:r>
              <a:rPr lang="en-US" altLang="en-US" sz="2400" b="1" dirty="0">
                <a:solidFill>
                  <a:schemeClr val="folHlink"/>
                </a:solidFill>
              </a:rPr>
              <a:t>,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efek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yg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   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tidak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diinginkan</a:t>
            </a:r>
            <a:r>
              <a:rPr lang="en-US" altLang="en-US" sz="2400" b="1" dirty="0">
                <a:solidFill>
                  <a:schemeClr val="folHlink"/>
                </a:solidFill>
              </a:rPr>
              <a:t>,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dapat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diprediksi</a:t>
            </a:r>
            <a:endParaRPr lang="en-US" altLang="en-US" sz="2400" b="1" dirty="0">
              <a:solidFill>
                <a:schemeClr val="folHlink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    Ex : Digitalis :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meningkatkan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konstraksi</a:t>
            </a:r>
            <a:r>
              <a:rPr lang="en-US" altLang="en-US" sz="2400" b="1" dirty="0">
                <a:solidFill>
                  <a:schemeClr val="folHlink"/>
                </a:solidFill>
              </a:rPr>
              <a:t> 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                      </a:t>
            </a:r>
            <a:r>
              <a:rPr lang="en-US" altLang="en-US" sz="2400" b="1" dirty="0" err="1">
                <a:solidFill>
                  <a:schemeClr val="folHlink"/>
                </a:solidFill>
              </a:rPr>
              <a:t>miokard</a:t>
            </a:r>
            <a:endParaRPr lang="en-US" altLang="en-US" sz="2400" b="1" dirty="0">
              <a:solidFill>
                <a:schemeClr val="folHlink"/>
              </a:solidFill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folHlink"/>
                </a:solidFill>
              </a:rPr>
              <a:t>		</a:t>
            </a:r>
            <a:endParaRPr lang="en-GB" altLang="en-US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</TotalTime>
  <Words>926</Words>
  <Application>Microsoft Office PowerPoint</Application>
  <PresentationFormat>Widescreen</PresentationFormat>
  <Paragraphs>157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Wingdings</vt:lpstr>
      <vt:lpstr>Retrospect</vt:lpstr>
      <vt:lpstr>Konsep Medikasi</vt:lpstr>
      <vt:lpstr>Obat </vt:lpstr>
      <vt:lpstr>Tanggung jawab perawat terhadap obat (drug-related nursing responsibilities)</vt:lpstr>
      <vt:lpstr>Sediaan obat</vt:lpstr>
      <vt:lpstr>Reaksi obat</vt:lpstr>
      <vt:lpstr>Farmakokinetik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Dosis Obat</vt:lpstr>
      <vt:lpstr>Prinsip 10 Benar Pemberian Obat</vt:lpstr>
      <vt:lpstr>1. Benar Pasien</vt:lpstr>
      <vt:lpstr>2. Benar Obat</vt:lpstr>
      <vt:lpstr>3. Benar Dosis</vt:lpstr>
      <vt:lpstr>4. Benar Rute Obat</vt:lpstr>
      <vt:lpstr>Rute Per-Oral</vt:lpstr>
      <vt:lpstr>Rute Parenteral</vt:lpstr>
      <vt:lpstr>Rute Topikal</vt:lpstr>
      <vt:lpstr>Rute obat Rektal</vt:lpstr>
      <vt:lpstr>Pemberian Obat Inhalasi</vt:lpstr>
      <vt:lpstr>5. Benar Waktu</vt:lpstr>
      <vt:lpstr>6. Benar Dokumentasi</vt:lpstr>
      <vt:lpstr>Penghitungan Dosis Obat (Rumus Dasar)</vt:lpstr>
      <vt:lpstr>PowerPoint Presentation</vt:lpstr>
      <vt:lpstr>Penghitungan berdasar rasio proporsi</vt:lpstr>
      <vt:lpstr>PowerPoint Presentation</vt:lpstr>
      <vt:lpstr>Latihan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Medikasi</dc:title>
  <dc:creator>Irsha Talita Daria</dc:creator>
  <cp:lastModifiedBy>Irsha Talita Daria</cp:lastModifiedBy>
  <cp:revision>8</cp:revision>
  <dcterms:created xsi:type="dcterms:W3CDTF">2019-05-20T21:35:57Z</dcterms:created>
  <dcterms:modified xsi:type="dcterms:W3CDTF">2020-04-20T00:38:42Z</dcterms:modified>
</cp:coreProperties>
</file>